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7" r:id="rId7"/>
    <p:sldId id="266" r:id="rId8"/>
    <p:sldId id="268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3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42d068a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42d068a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42d068a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42d068a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42d068a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42d068a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42d068a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42d068a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42d068a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42d068a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42d068af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42d068af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3DAD111-8D24-6833-D36E-D6245491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42d068af_0_185:notes">
            <a:extLst>
              <a:ext uri="{FF2B5EF4-FFF2-40B4-BE49-F238E27FC236}">
                <a16:creationId xmlns:a16="http://schemas.microsoft.com/office/drawing/2014/main" id="{9347B7EB-11D0-A56F-4147-2F318A136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42d068af_0_185:notes">
            <a:extLst>
              <a:ext uri="{FF2B5EF4-FFF2-40B4-BE49-F238E27FC236}">
                <a16:creationId xmlns:a16="http://schemas.microsoft.com/office/drawing/2014/main" id="{C0ACDBB3-5DB9-B5DD-83D6-0937F43EB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06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7D919A7-78FE-5C3E-D1D6-D61E5B52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42d068af_0_185:notes">
            <a:extLst>
              <a:ext uri="{FF2B5EF4-FFF2-40B4-BE49-F238E27FC236}">
                <a16:creationId xmlns:a16="http://schemas.microsoft.com/office/drawing/2014/main" id="{35B28941-991A-D0B1-4039-29A6D3679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42d068af_0_185:notes">
            <a:extLst>
              <a:ext uri="{FF2B5EF4-FFF2-40B4-BE49-F238E27FC236}">
                <a16:creationId xmlns:a16="http://schemas.microsoft.com/office/drawing/2014/main" id="{A3B74D24-CB34-2FAC-E3F2-001DFE195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52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33456B7-1604-0279-EA5B-0FD0557D4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42d068af_0_185:notes">
            <a:extLst>
              <a:ext uri="{FF2B5EF4-FFF2-40B4-BE49-F238E27FC236}">
                <a16:creationId xmlns:a16="http://schemas.microsoft.com/office/drawing/2014/main" id="{5E8B6116-7D17-E888-2EDD-46239773B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42d068af_0_185:notes">
            <a:extLst>
              <a:ext uri="{FF2B5EF4-FFF2-40B4-BE49-F238E27FC236}">
                <a16:creationId xmlns:a16="http://schemas.microsoft.com/office/drawing/2014/main" id="{B69AB670-E693-029D-C862-05535182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8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44133EF-CB46-0CC0-6032-F477B0CA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42d068af_0_185:notes">
            <a:extLst>
              <a:ext uri="{FF2B5EF4-FFF2-40B4-BE49-F238E27FC236}">
                <a16:creationId xmlns:a16="http://schemas.microsoft.com/office/drawing/2014/main" id="{89544EF7-DDB2-6C45-8FB3-34C155C29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42d068af_0_185:notes">
            <a:extLst>
              <a:ext uri="{FF2B5EF4-FFF2-40B4-BE49-F238E27FC236}">
                <a16:creationId xmlns:a16="http://schemas.microsoft.com/office/drawing/2014/main" id="{03748E33-9E38-8A09-4D5D-FE383A81F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94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42d068a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42d068a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3800" y="932725"/>
            <a:ext cx="85206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Aim :</a:t>
            </a: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Develop a program to apply K-means algorithm to cluster a set of data. Use the same data set for clustering using EM algorithm. Compare the results of these two algorithms and comment on the quality of clustering.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Input ( Training Example) :</a:t>
            </a: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Iris Plants Dataset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Cluster the Unknown iris data set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  [Iris-versicolor, Iris-setosa, Iris-virginica]</a:t>
            </a: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33850" y="66225"/>
            <a:ext cx="5133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EXPERIMENT - </a:t>
            </a: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2</a:t>
            </a:r>
            <a:endParaRPr sz="3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74675" y="135075"/>
            <a:ext cx="8667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latin typeface="Georgia"/>
                <a:ea typeface="Georgia"/>
                <a:cs typeface="Georgia"/>
                <a:sym typeface="Georgia"/>
              </a:rPr>
              <a:t>#Build the K Means Model</a:t>
            </a:r>
            <a:endParaRPr sz="15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model = KMeans(n_clusters=3)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model.fit(X) 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latin typeface="Georgia"/>
                <a:ea typeface="Georgia"/>
                <a:cs typeface="Georgia"/>
                <a:sym typeface="Georgia"/>
              </a:rPr>
              <a:t># Visualise the clustering results</a:t>
            </a:r>
            <a:endParaRPr sz="15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plt.figure(figsize=(14,7))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colormap = np.array(['red', 'lime', 'black'])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latin typeface="Georgia"/>
                <a:ea typeface="Georgia"/>
                <a:cs typeface="Georgia"/>
                <a:sym typeface="Georgia"/>
              </a:rPr>
              <a:t># Plot the Original Classifications using Petal features</a:t>
            </a:r>
            <a:endParaRPr sz="15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plt.subplot(1, 3, 1)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plt.scatter(X.Petal_Length, X.Petal_Width, c=colormap[y.Targets], s=40) 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plt.title('Real Clusters')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plt.xlabel('Petal Length') 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plt.ylabel('Petal Width')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latin typeface="Georgia"/>
                <a:ea typeface="Georgia"/>
                <a:cs typeface="Georgia"/>
                <a:sym typeface="Georgia"/>
              </a:rPr>
              <a:t># Plot the Models Classifications</a:t>
            </a:r>
            <a:endParaRPr sz="15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plt.subplot(1, 3, 2)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plt.scatter(X.Petal_Length, X.Petal_Width, c=colormap[model.labels_], s=40) 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plt.title('K-Means Clustering')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plt.xlabel('Petal Length') 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Georgia"/>
                <a:ea typeface="Georgia"/>
                <a:cs typeface="Georgia"/>
                <a:sym typeface="Georgia"/>
              </a:rPr>
              <a:t>plt.ylabel('Petal Width')</a:t>
            </a:r>
            <a:endParaRPr sz="15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74675" y="191600"/>
            <a:ext cx="86670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# transform your data such that its distribution will have a # mean value 0 and standard dev of 1.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 import preprocessing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scaler = preprocessing.StandardScaler()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scaler.fit(X)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xsa = scaler.transform(X)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xs = pd.DataFrame(xsa, columns = X.columns)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sklearn.mixture import GaussianMixture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gmm = GaussianMixture(n_components=3)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gmm.fit(xs)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gmm_y=gmm.predict(xs)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plt.subplot(1, 3, 3)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plt.scatter(X.Petal_Length, X.Petal_Width, c=colormap[gmm_y], s=40)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plt.title('GMM Clustering')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plt.xlabel('Petal Length') 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plt.ylabel('Petal Width')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print('Observation: The GMM using EM algorithm based clustering matched the true labels more closely than the Kmeans.')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print('The accuracy score of K-Mean: ', metrics.accuracy_score(y, model.labels_))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print('The accuracy score of EM: ', metrics.accuracy_score(y, gmm_y))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224325" y="394850"/>
            <a:ext cx="7208100" cy="48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Iris Data set loaded...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Label 0 - setosa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Label 1 - versicolor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Label 2 - virginica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Results of Classification using K-nn with K=2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-------------------------------------------------------------------------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Original Label            Predicted Label           Correct/Wrong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-------------------------------------------------------------------------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1                         1                         Correct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2                         2                         Correct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2                         2                         Correct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0                         0                         Correct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2                         1                         Wrong  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2                         2                         Correct                 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1                         1                         Correct                ------------------------------------------------------------------------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Accuracy of the classifier is 0.93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783750" y="2265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3900" y="4631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K-Means</a:t>
            </a:r>
            <a:r>
              <a:rPr lang="en" sz="1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Algorithm :</a:t>
            </a:r>
            <a:endParaRPr sz="18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034"/>
          <a:stretch/>
        </p:blipFill>
        <p:spPr>
          <a:xfrm>
            <a:off x="152400" y="1118350"/>
            <a:ext cx="8839199" cy="32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59300" y="133050"/>
            <a:ext cx="18222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EM-</a:t>
            </a:r>
            <a:r>
              <a:rPr lang="en" sz="18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Algorithm :</a:t>
            </a:r>
            <a:endParaRPr sz="18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35221"/>
          <a:stretch/>
        </p:blipFill>
        <p:spPr>
          <a:xfrm>
            <a:off x="356450" y="587825"/>
            <a:ext cx="8273826" cy="2739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62425" y="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Example :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25" y="636350"/>
            <a:ext cx="6992127" cy="4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C043B23E-A23D-B6F2-A694-FA0F14BA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DBE853A2-DEEB-6047-F8BF-BA2D313639F2}"/>
              </a:ext>
            </a:extLst>
          </p:cNvPr>
          <p:cNvSpPr txBox="1"/>
          <p:nvPr/>
        </p:nvSpPr>
        <p:spPr>
          <a:xfrm>
            <a:off x="62424" y="0"/>
            <a:ext cx="450957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Gaussian Mixture Mode Example :</a:t>
            </a:r>
            <a:endParaRPr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9F18-9401-2256-49C9-3D4C3C779A72}"/>
              </a:ext>
            </a:extLst>
          </p:cNvPr>
          <p:cNvSpPr txBox="1"/>
          <p:nvPr/>
        </p:nvSpPr>
        <p:spPr>
          <a:xfrm>
            <a:off x="517159" y="849577"/>
            <a:ext cx="57712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Imagine you have data points= weights (kg) of apples and oranges. </a:t>
            </a:r>
          </a:p>
          <a:p>
            <a:endParaRPr lang="en-US" sz="2400" dirty="0">
              <a:latin typeface="Bodoni MT Condensed" panose="02070606080606020203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2 distinct clusters: lighter fruits and heavier fruits.</a:t>
            </a:r>
            <a:endParaRPr lang="en-IN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4A7AE-7E6F-3FE0-6BD0-71CAC822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04" y="251400"/>
            <a:ext cx="193337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B71F76-F13F-E95F-90AF-92AF7967E7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016" r="55562"/>
          <a:stretch/>
        </p:blipFill>
        <p:spPr>
          <a:xfrm>
            <a:off x="6808704" y="2121107"/>
            <a:ext cx="2170404" cy="1746479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2144F32B-C1B2-4210-107F-E80633EB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25" y="4153436"/>
            <a:ext cx="844814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latinLnBrk="0" hangingPunct="0">
              <a:buSzTx/>
              <a:buFont typeface="Arial"/>
              <a:buNone/>
              <a:tabLst/>
            </a:pPr>
            <a:r>
              <a:rPr lang="en-US" alt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Weights (kg): [150, 160, 170, 180, 190, 200, 210, 220]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2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6E17A9A1-E9E5-4DCB-C7A3-7FCE1F13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3BD1DF32-4C77-8D23-4454-471288BDAF49}"/>
              </a:ext>
            </a:extLst>
          </p:cNvPr>
          <p:cNvSpPr txBox="1"/>
          <p:nvPr/>
        </p:nvSpPr>
        <p:spPr>
          <a:xfrm>
            <a:off x="62424" y="0"/>
            <a:ext cx="450957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Gaussian Mixture Mode Example :</a:t>
            </a:r>
            <a:endParaRPr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C2613-5C96-48F9-428F-6D5EE684C707}"/>
              </a:ext>
            </a:extLst>
          </p:cNvPr>
          <p:cNvSpPr txBox="1"/>
          <p:nvPr/>
        </p:nvSpPr>
        <p:spPr>
          <a:xfrm>
            <a:off x="209861" y="431808"/>
            <a:ext cx="82745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Iteratively model will,</a:t>
            </a:r>
          </a:p>
          <a:p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To best </a:t>
            </a:r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fit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the data adjust parameters of these two Gaussians </a:t>
            </a:r>
          </a:p>
          <a:p>
            <a:pPr lvl="7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means </a:t>
            </a:r>
          </a:p>
          <a:p>
            <a:pPr lvl="4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highlight>
                  <a:srgbClr val="C0C0C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standard deviations</a:t>
            </a:r>
          </a:p>
          <a:p>
            <a:pPr lvl="4"/>
            <a:endParaRPr lang="en-US" sz="2400" dirty="0">
              <a:solidFill>
                <a:schemeClr val="tx1"/>
              </a:solidFill>
              <a:highlight>
                <a:srgbClr val="C0C0C0"/>
              </a:highlight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Also determines </a:t>
            </a:r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probability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of a weight belonging to 	"apple" : lower weights</a:t>
            </a:r>
          </a:p>
          <a:p>
            <a:pPr lvl="5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	"orange" : higher weights</a:t>
            </a:r>
          </a:p>
        </p:txBody>
      </p:sp>
    </p:spTree>
    <p:extLst>
      <p:ext uri="{BB962C8B-B14F-4D97-AF65-F5344CB8AC3E}">
        <p14:creationId xmlns:p14="http://schemas.microsoft.com/office/powerpoint/2010/main" val="21536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8FE99FB1-5DB2-8219-644A-ECB612744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>
            <a:extLst>
              <a:ext uri="{FF2B5EF4-FFF2-40B4-BE49-F238E27FC236}">
                <a16:creationId xmlns:a16="http://schemas.microsoft.com/office/drawing/2014/main" id="{72CB9A9D-0F79-40B1-17BF-BEB40B0F328A}"/>
              </a:ext>
            </a:extLst>
          </p:cNvPr>
          <p:cNvSpPr txBox="1"/>
          <p:nvPr/>
        </p:nvSpPr>
        <p:spPr>
          <a:xfrm>
            <a:off x="62424" y="0"/>
            <a:ext cx="4509575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Gaussian Mixture Mode Example :</a:t>
            </a:r>
            <a:endParaRPr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A9549-257B-B668-7D9C-1E405FFC0A55}"/>
              </a:ext>
            </a:extLst>
          </p:cNvPr>
          <p:cNvSpPr txBox="1"/>
          <p:nvPr/>
        </p:nvSpPr>
        <p:spPr>
          <a:xfrm>
            <a:off x="584615" y="266187"/>
            <a:ext cx="577121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Gaussian would represent </a:t>
            </a:r>
          </a:p>
          <a:p>
            <a:endParaRPr lang="en-US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"apple" : lower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Mean = 160 kg,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Std= 10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Probability=0.5</a:t>
            </a:r>
            <a:endParaRPr lang="en-US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highlight>
                <a:srgbClr val="00FFFF"/>
              </a:highlight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highlight>
                  <a:srgbClr val="8080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"orange" : higher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Mean = </a:t>
            </a: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200 kg,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Std= 10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Probability=0.5</a:t>
            </a:r>
            <a:endParaRPr lang="en-US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A7392-E41A-B71F-6FFB-8CF5BF23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723271"/>
            <a:ext cx="193337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4E4B8-4507-C4D6-7159-05C13151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016" r="55562"/>
          <a:stretch/>
        </p:blipFill>
        <p:spPr>
          <a:xfrm>
            <a:off x="4770041" y="2571750"/>
            <a:ext cx="2170404" cy="1746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12F359-DCA6-1E9A-E2D7-0D5C7FCF7801}"/>
              </a:ext>
            </a:extLst>
          </p:cNvPr>
          <p:cNvSpPr txBox="1"/>
          <p:nvPr/>
        </p:nvSpPr>
        <p:spPr>
          <a:xfrm>
            <a:off x="0" y="429140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Weights (kg): 150 160 170 180 190 200 210 220 </a:t>
            </a:r>
          </a:p>
          <a:p>
            <a:r>
              <a:rPr lang="en-IN" sz="2400" dirty="0">
                <a:highlight>
                  <a:srgbClr val="FFFF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               |----Apple Gaussian----||--Orange Gaussian----|</a:t>
            </a:r>
          </a:p>
        </p:txBody>
      </p:sp>
    </p:spTree>
    <p:extLst>
      <p:ext uri="{BB962C8B-B14F-4D97-AF65-F5344CB8AC3E}">
        <p14:creationId xmlns:p14="http://schemas.microsoft.com/office/powerpoint/2010/main" val="16546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5F78FEB3-841A-7A7B-04A2-6CB6B55C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1B0DC2-3BE6-9364-0459-7BACE6CAAA39}"/>
              </a:ext>
            </a:extLst>
          </p:cNvPr>
          <p:cNvSpPr txBox="1"/>
          <p:nvPr/>
        </p:nvSpPr>
        <p:spPr>
          <a:xfrm>
            <a:off x="584615" y="266187"/>
            <a:ext cx="5771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FFFF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"apple" : lower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Mean = 160 kg,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Std= 10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Probability=0.5</a:t>
            </a:r>
            <a:endParaRPr lang="en-US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highlight>
                <a:srgbClr val="00FFFF"/>
              </a:highlight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highlight>
                  <a:srgbClr val="8080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"orange" : higher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Mean = </a:t>
            </a: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200 kg,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Std= 10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Probability=0.5</a:t>
            </a:r>
            <a:endParaRPr lang="en-US" sz="2400" dirty="0"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2F6E4-8BE1-06EE-5061-2536ECD9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723271"/>
            <a:ext cx="193337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00DAD-D81C-790F-EA41-5F6A4A5061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016" r="55562"/>
          <a:stretch/>
        </p:blipFill>
        <p:spPr>
          <a:xfrm>
            <a:off x="4770041" y="2571750"/>
            <a:ext cx="2170404" cy="1746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F9A81-E68B-9588-0C94-3CA44F865D30}"/>
              </a:ext>
            </a:extLst>
          </p:cNvPr>
          <p:cNvSpPr txBox="1"/>
          <p:nvPr/>
        </p:nvSpPr>
        <p:spPr>
          <a:xfrm>
            <a:off x="809467" y="4318229"/>
            <a:ext cx="7884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Pdf(</a:t>
            </a:r>
            <a:r>
              <a:rPr lang="en-US" sz="2400" dirty="0">
                <a:highlight>
                  <a:srgbClr val="FFFF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new fruit with a weight of 175 kg)=  ? </a:t>
            </a:r>
          </a:p>
          <a:p>
            <a:r>
              <a:rPr lang="en-US" sz="2400" dirty="0"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			[</a:t>
            </a:r>
            <a:r>
              <a:rPr lang="en-US" sz="2400" dirty="0">
                <a:highlight>
                  <a:srgbClr val="FFFF00"/>
                </a:highlight>
                <a:latin typeface="Bookman Old Style" panose="020506040505050202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0.8, 0.2]</a:t>
            </a:r>
            <a:endParaRPr lang="en-IN" sz="2400" dirty="0">
              <a:highlight>
                <a:srgbClr val="FFFF00"/>
              </a:highlight>
              <a:latin typeface="Bookman Old Style" panose="020506040505050202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7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4675" y="801200"/>
            <a:ext cx="8667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import matplotlib.pyplot as plt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from sklearn import datasets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from sklearn.cluster import KMeans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import pandas as pd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import numpy as np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# import some data 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iris = datasets.load_iris()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 = pd.DataFrame(iris.data)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X.columns = ['Sepal_Length','Sepal_Width','Petal_Length','Petal_Width']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 = pd.DataFrame(iris.target)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y.columns = ['Targets']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4675" y="1224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Program:</a:t>
            </a:r>
            <a:endParaRPr sz="18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On-screen Show (16:9)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Bodoni MT Condensed</vt:lpstr>
      <vt:lpstr>Bookman Old Style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Teena J</cp:lastModifiedBy>
  <cp:revision>1</cp:revision>
  <dcterms:modified xsi:type="dcterms:W3CDTF">2025-02-20T01:03:10Z</dcterms:modified>
</cp:coreProperties>
</file>