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482" r:id="rId2"/>
    <p:sldId id="532" r:id="rId3"/>
    <p:sldId id="454" r:id="rId4"/>
    <p:sldId id="453" r:id="rId5"/>
    <p:sldId id="484" r:id="rId6"/>
    <p:sldId id="457" r:id="rId7"/>
    <p:sldId id="483" r:id="rId8"/>
    <p:sldId id="456" r:id="rId9"/>
    <p:sldId id="485" r:id="rId10"/>
    <p:sldId id="462" r:id="rId11"/>
    <p:sldId id="460" r:id="rId12"/>
    <p:sldId id="461" r:id="rId13"/>
    <p:sldId id="531" r:id="rId14"/>
    <p:sldId id="459" r:id="rId15"/>
    <p:sldId id="491" r:id="rId16"/>
    <p:sldId id="540" r:id="rId17"/>
    <p:sldId id="542" r:id="rId18"/>
    <p:sldId id="539" r:id="rId19"/>
    <p:sldId id="486" r:id="rId20"/>
    <p:sldId id="487" r:id="rId21"/>
    <p:sldId id="463" r:id="rId22"/>
    <p:sldId id="464" r:id="rId23"/>
    <p:sldId id="465" r:id="rId24"/>
    <p:sldId id="466" r:id="rId25"/>
    <p:sldId id="467" r:id="rId26"/>
    <p:sldId id="470" r:id="rId27"/>
    <p:sldId id="471" r:id="rId28"/>
    <p:sldId id="473" r:id="rId29"/>
    <p:sldId id="481" r:id="rId30"/>
    <p:sldId id="493" r:id="rId31"/>
    <p:sldId id="492" r:id="rId32"/>
    <p:sldId id="494" r:id="rId33"/>
    <p:sldId id="495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9" r:id="rId46"/>
    <p:sldId id="508" r:id="rId47"/>
    <p:sldId id="535" r:id="rId48"/>
    <p:sldId id="536" r:id="rId49"/>
    <p:sldId id="537" r:id="rId50"/>
    <p:sldId id="510" r:id="rId51"/>
    <p:sldId id="511" r:id="rId52"/>
    <p:sldId id="512" r:id="rId53"/>
    <p:sldId id="513" r:id="rId54"/>
    <p:sldId id="514" r:id="rId55"/>
    <p:sldId id="515" r:id="rId5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60">
          <p15:clr>
            <a:srgbClr val="A4A3A4"/>
          </p15:clr>
        </p15:guide>
        <p15:guide id="2" pos="30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00DFCA"/>
    <a:srgbClr val="D49FFF"/>
    <a:srgbClr val="A2C1FE"/>
    <a:srgbClr val="FAFD00"/>
    <a:srgbClr val="3366CC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76" y="-78"/>
      </p:cViewPr>
      <p:guideLst>
        <p:guide orient="horz" pos="2260"/>
        <p:guide pos="30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5.xml"/><Relationship Id="rId18" Type="http://schemas.openxmlformats.org/officeDocument/2006/relationships/slide" Target="slides/slide50.xml"/><Relationship Id="rId3" Type="http://schemas.openxmlformats.org/officeDocument/2006/relationships/slide" Target="slides/slide20.xml"/><Relationship Id="rId21" Type="http://schemas.openxmlformats.org/officeDocument/2006/relationships/slide" Target="slides/slide54.xml"/><Relationship Id="rId7" Type="http://schemas.openxmlformats.org/officeDocument/2006/relationships/slide" Target="slides/slide24.xml"/><Relationship Id="rId12" Type="http://schemas.openxmlformats.org/officeDocument/2006/relationships/slide" Target="slides/slide31.xml"/><Relationship Id="rId17" Type="http://schemas.openxmlformats.org/officeDocument/2006/relationships/slide" Target="slides/slide41.xml"/><Relationship Id="rId2" Type="http://schemas.openxmlformats.org/officeDocument/2006/relationships/slide" Target="slides/slide14.xml"/><Relationship Id="rId16" Type="http://schemas.openxmlformats.org/officeDocument/2006/relationships/slide" Target="slides/slide40.xml"/><Relationship Id="rId20" Type="http://schemas.openxmlformats.org/officeDocument/2006/relationships/slide" Target="slides/slide52.xml"/><Relationship Id="rId1" Type="http://schemas.openxmlformats.org/officeDocument/2006/relationships/slide" Target="slides/slide8.xml"/><Relationship Id="rId6" Type="http://schemas.openxmlformats.org/officeDocument/2006/relationships/slide" Target="slides/slide23.xml"/><Relationship Id="rId11" Type="http://schemas.openxmlformats.org/officeDocument/2006/relationships/slide" Target="slides/slide28.xml"/><Relationship Id="rId5" Type="http://schemas.openxmlformats.org/officeDocument/2006/relationships/slide" Target="slides/slide22.xml"/><Relationship Id="rId15" Type="http://schemas.openxmlformats.org/officeDocument/2006/relationships/slide" Target="slides/slide39.xml"/><Relationship Id="rId10" Type="http://schemas.openxmlformats.org/officeDocument/2006/relationships/slide" Target="slides/slide27.xml"/><Relationship Id="rId19" Type="http://schemas.openxmlformats.org/officeDocument/2006/relationships/slide" Target="slides/slide51.xml"/><Relationship Id="rId4" Type="http://schemas.openxmlformats.org/officeDocument/2006/relationships/slide" Target="slides/slide21.xml"/><Relationship Id="rId9" Type="http://schemas.openxmlformats.org/officeDocument/2006/relationships/slide" Target="slides/slide26.xml"/><Relationship Id="rId1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fld id="{41CA599A-79CF-4185-B8A9-2BEAA7A599F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982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fld id="{6674FC08-31E7-4E83-BE99-5FEFDF923B4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2475"/>
            <a:ext cx="5365750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71" tIns="46239" rIns="94071" bIns="46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96036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9AF57-61B5-47F1-95F2-9F403FE3D4F5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67" rIns="95667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8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2C1B9-4014-451F-94B2-2E8D241740DF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54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8C250-093E-4C7F-A9C6-3959C3FA665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43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D17D8-D239-45D3-8427-9B4BD90B1983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21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77BB5-23DA-42B0-8225-81F203F16641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2475"/>
            <a:ext cx="5851525" cy="4318000"/>
          </a:xfrm>
        </p:spPr>
        <p:txBody>
          <a:bodyPr/>
          <a:lstStyle/>
          <a:p>
            <a:r>
              <a:rPr lang="en-US" altLang="zh-TW"/>
              <a:t>Note the signature of main() – it’s an array parameter.  And, like other examples we’ve given, it takes the number of elements as a parameter.  Why?</a:t>
            </a:r>
          </a:p>
          <a:p>
            <a:endParaRPr lang="en-US" altLang="zh-TW"/>
          </a:p>
          <a:p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806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05877-BE2C-4828-9B88-77A4636AA010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855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EACD1-F514-4056-A79A-7DCCF4ABF300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74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68AA3-16F2-44BF-9113-40519444D6D0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pPr defTabSz="914400"/>
            <a:r>
              <a:rPr lang="en-US" altLang="zh-TW"/>
              <a:t>References fix some of those pointer problems.  </a:t>
            </a:r>
          </a:p>
          <a:p>
            <a:pPr defTabSz="914400"/>
            <a:endParaRPr lang="en-US" altLang="zh-TW"/>
          </a:p>
          <a:p>
            <a:pPr defTabSz="914400"/>
            <a:r>
              <a:rPr lang="en-US" altLang="zh-TW"/>
              <a:t>If we wanted something called “ref” to point to a variable x, we’d declare a pointer </a:t>
            </a:r>
            <a:r>
              <a:rPr lang="en-US" altLang="zh-TW" i="1"/>
              <a:t>variable</a:t>
            </a:r>
            <a:r>
              <a:rPr lang="en-US" altLang="zh-TW"/>
              <a:t> and assign the address of x into it.  With references, we’d attach an additional name – ref – to the </a:t>
            </a:r>
            <a:r>
              <a:rPr lang="en-US" altLang="zh-TW" i="1"/>
              <a:t>same</a:t>
            </a:r>
            <a:r>
              <a:rPr lang="en-US" altLang="zh-TW"/>
              <a:t> memory location as x.</a:t>
            </a:r>
          </a:p>
          <a:p>
            <a:pPr defTabSz="914400"/>
            <a:endParaRPr lang="en-US" altLang="zh-TW"/>
          </a:p>
          <a:p>
            <a:pPr defTabSz="914400"/>
            <a:r>
              <a:rPr lang="en-US" altLang="zh-TW"/>
              <a:t>Note how the pointer necessitates an extra variable, whereas the reference didn’t</a:t>
            </a:r>
          </a:p>
          <a:p>
            <a:pPr defTabSz="914400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69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71EA8-1C6C-4A13-8629-DAAFB4739E69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720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524F7-3A66-4306-965B-FBCA0114B544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248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4BC26-F92A-4C49-8EC7-E62F3245F15C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69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28164-3400-4F14-87D5-00A3B970C92C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34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93EF8-9D3A-416A-A96A-2DB38196C246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090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7CCCC-DFC3-4746-8F33-E859E3F9E42F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943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B87D6-3484-43D8-A4F7-F0F114B971C3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620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EFE1-3E34-44DF-B927-F97BA2E25523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42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7BBBF-53F2-4A7D-89E0-C120F22339D8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744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A1A0E-1AF1-47D7-B417-747B0230BA1C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220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229D8-F548-48B5-ADA6-7287A1362839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215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7A45B-BE42-45B9-AB08-771AB660BE64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052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797C2-B050-4FD5-9B97-CBBF3E4FB523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488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6FA7-4F68-41F9-B058-4F84F6163306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4A022-43ED-428E-AB59-8034CEA17163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403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E6FD0-EC19-4EA6-9F39-EA9DA9B79283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414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91D7D-C78C-41AC-8281-91A3483A7693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758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07B01-55AB-4868-8F39-1D8790DB5A64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67" rIns="95667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684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63134-3AD6-4735-BCC9-8D81EB586B95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597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2DF73-5118-4A23-B998-0806E1BC785D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59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6ACD8-FB40-46BF-8216-8B6577CE945F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197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ADBB4-A7EF-4043-9ECF-D606D4628AD8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032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FA919-E93B-407C-8AFF-3279FB1FDD34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3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6D5F-0044-42DA-A6B0-91A284EAC4F3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178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C1CD3-CFE9-4259-A2CA-EF78CDF3A9D1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63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39B63-5A69-49BD-9DA7-D076431056A8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3273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0300B-BDD5-4BD2-91DB-AECA3CF74623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9965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91FA0-0D4D-4230-B165-38013086EED4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5922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98E8C-67EA-4E4A-B0C0-6E86E6E875E9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2786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5EE58-5956-4A3C-909A-1324AD0F1536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646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01589-D61A-44F1-B0A7-A28408AD162B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3476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132BA-3655-4743-8717-7EC37E4598E6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7214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C168-8A52-41AC-AAD9-44C359140C36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21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8ECA1-3505-497D-B792-3B0F8D7747B8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8338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FA76A-6AF7-46EC-BBDC-183B3265FBB9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3738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392E4-BF2C-4599-B7B7-E71C15732863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36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BC2A8-1A46-4EDC-9C64-49335738D6FE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70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AB91C-D539-4347-917C-D645A8AC3CE1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4180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37F1D-9089-4DBF-9F54-2476D00A24B9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827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07C5C-2851-4913-A621-6A965D7C0F3C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4417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D7865-8617-48AC-9B58-189BF1A17C43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1451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19542-FEC5-42CA-AEF9-1ED028AE70EF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4444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89648-F9C6-4CCA-BC22-AEF5A1EC4A36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67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976FE-0EA5-4450-BE02-7747C3E621B0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25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36BC1-433C-4F15-B027-DD281D771232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311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631E1-26DF-4DD0-A677-E5047773B4E8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30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B0E88-1C0B-41DA-A7A2-7868E9D900AA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82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582E-188B-4B9F-AB34-76A23F6ABBC6}" type="slidenum">
              <a:rPr lang="zh-TW" altLang="en-US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2788-6892-4450-B5B8-393EF244868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52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B2D5-810F-4617-A37E-1885F4D3747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797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C9E2-A846-4FEA-9890-FF3209F8704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309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E26A-F563-4434-8CA8-81C6B0EDA3E2}" type="slidenum">
              <a:rPr lang="zh-TW" altLang="en-US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2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9715-AE9D-4956-9E12-90EF45D3B54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356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9B56-77B5-450F-A491-5A5C643AAB2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113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F82-1283-421A-B188-28D6A8A8E384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03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00B3-9E40-4CFE-B163-D8B7828B077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8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6EC50-B705-46DC-B08A-983251A5692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9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5C3-2F6D-42F4-9CD8-DAF9FD2428C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61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4BF842-26B6-4B3A-8483-50AA323DF9FE}" type="slidenum">
              <a:rPr lang="zh-TW" altLang="en-US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295400"/>
            <a:ext cx="5410200" cy="1752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4000" b="1" dirty="0">
                <a:solidFill>
                  <a:schemeClr val="tx1"/>
                </a:solidFill>
                <a:ea typeface="新細明體" pitchFamily="18" charset="-120"/>
              </a:rPr>
              <a:t>Pointers</a:t>
            </a:r>
          </a:p>
          <a:p>
            <a:pPr>
              <a:lnSpc>
                <a:spcPct val="80000"/>
              </a:lnSpc>
            </a:pPr>
            <a:r>
              <a:rPr lang="en-US" altLang="zh-TW" sz="4000" b="1" dirty="0">
                <a:solidFill>
                  <a:schemeClr val="tx1"/>
                </a:solidFill>
                <a:ea typeface="新細明體" pitchFamily="18" charset="-120"/>
              </a:rPr>
              <a:t>and </a:t>
            </a:r>
          </a:p>
          <a:p>
            <a:pPr>
              <a:lnSpc>
                <a:spcPct val="80000"/>
              </a:lnSpc>
            </a:pPr>
            <a:r>
              <a:rPr lang="en-US" altLang="zh-TW" sz="4000" b="1" dirty="0">
                <a:solidFill>
                  <a:schemeClr val="tx1"/>
                </a:solidFill>
                <a:ea typeface="新細明體" pitchFamily="18" charset="-120"/>
              </a:rPr>
              <a:t>dynamic objects</a:t>
            </a:r>
          </a:p>
          <a:p>
            <a:pPr>
              <a:lnSpc>
                <a:spcPct val="80000"/>
              </a:lnSpc>
            </a:pPr>
            <a:endParaRPr lang="zh-TW" altLang="en-US" sz="3200" dirty="0">
              <a:solidFill>
                <a:schemeClr val="folHlink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 to Pointer</a:t>
            </a:r>
          </a:p>
        </p:txBody>
      </p:sp>
      <p:pic>
        <p:nvPicPr>
          <p:cNvPr id="3799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93" y="1846263"/>
            <a:ext cx="4725064" cy="4022725"/>
          </a:xfrm>
          <a:noFill/>
          <a:ln/>
        </p:spPr>
      </p:pic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228600" y="4724400"/>
            <a:ext cx="25527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What is the output?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2000">
              <a:latin typeface="Arial" panose="020B0604020202020204" pitchFamily="34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58 58 58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 Dereferencing Operator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*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We can access to the value stored in the variable pointed to by using the dereferencing operator (</a:t>
            </a:r>
            <a:r>
              <a:rPr lang="en-US" altLang="zh-TW" sz="2400" dirty="0">
                <a:latin typeface="Courier" pitchFamily="49" charset="0"/>
                <a:ea typeface="新細明體" pitchFamily="18" charset="-120"/>
              </a:rPr>
              <a:t>*</a:t>
            </a:r>
            <a:r>
              <a:rPr lang="en-US" altLang="zh-TW" sz="2400" dirty="0">
                <a:ea typeface="新細明體" pitchFamily="18" charset="-120"/>
              </a:rPr>
              <a:t>), 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88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Memory</a:t>
            </a: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address: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 b="0">
                <a:latin typeface="Arial" panose="020B0604020202020204" pitchFamily="34" charset="0"/>
                <a:ea typeface="新細明體" pitchFamily="18" charset="-120"/>
              </a:rPr>
              <a:t>1024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 b="0">
                <a:latin typeface="Arial" panose="020B0604020202020204" pitchFamily="34" charset="0"/>
                <a:ea typeface="新細明體" pitchFamily="18" charset="-120"/>
              </a:rPr>
              <a:t>1032</a:t>
            </a:r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 b="0">
                <a:latin typeface="Arial" panose="020B0604020202020204" pitchFamily="34" charset="0"/>
                <a:ea typeface="新細明體" pitchFamily="18" charset="-120"/>
              </a:rPr>
              <a:t>1020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 a = 100;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 *p = &amp;a;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cout &lt;&lt; a &lt;&lt; endl;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cout &lt;&lt; &amp;a &lt;&lt; endl;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cout &lt;&lt; p &lt;&lt; " " &lt;&lt; </a:t>
            </a:r>
            <a:r>
              <a:rPr lang="en-US" altLang="zh-TW" sz="2000" b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*p</a:t>
            </a: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 &lt;&lt; endl;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cout &lt;&lt; &amp;p &lt;&lt; endl;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6019800" y="4419600"/>
            <a:ext cx="1571625" cy="2222500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Result is: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100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1024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1024 100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1032</a:t>
            </a:r>
          </a:p>
          <a:p>
            <a:pPr>
              <a:spcBef>
                <a:spcPct val="20000"/>
              </a:spcBef>
            </a:pPr>
            <a:endParaRPr lang="en-US" altLang="zh-TW" sz="2000" b="0">
              <a:latin typeface="Arial" panose="020B0604020202020204" pitchFamily="34" charset="0"/>
              <a:ea typeface="新細明體" pitchFamily="18" charset="-120"/>
            </a:endParaRPr>
          </a:p>
        </p:txBody>
      </p:sp>
      <p:cxnSp>
        <p:nvCxnSpPr>
          <p:cNvPr id="377882" name="AutoShape 26"/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16200000" flipH="1" flipV="1">
            <a:off x="5641181" y="2129632"/>
            <a:ext cx="1587" cy="2374900"/>
          </a:xfrm>
          <a:prstGeom prst="curvedConnector3">
            <a:avLst>
              <a:gd name="adj1" fmla="val -13200000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a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Don’t get confused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8486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Declaring a pointer means only that it is a pointer: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*p;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Don’t be confused with the dereferencing operator, which is also written with an asterisk (</a:t>
            </a:r>
            <a:r>
              <a:rPr lang="en-US" altLang="zh-TW" sz="2400" dirty="0">
                <a:latin typeface="Courier" pitchFamily="49" charset="0"/>
                <a:ea typeface="新細明體" pitchFamily="18" charset="-120"/>
              </a:rPr>
              <a:t>*</a:t>
            </a:r>
            <a:r>
              <a:rPr lang="en-US" altLang="zh-TW" sz="2400" dirty="0">
                <a:ea typeface="新細明體" pitchFamily="18" charset="-120"/>
              </a:rPr>
              <a:t>). They are simply two different tasks represented with the same sign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000" dirty="0">
                <a:latin typeface="Courier" pitchFamily="49" charset="0"/>
                <a:ea typeface="新細明體" pitchFamily="18" charset="-12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 a = 100, b = 88, c = 8;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 *p1 = &amp;a, *p2,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*p3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 = &amp;c;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		p2 = &amp;b;	// p2 points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		p2 = p1; 	// p2 points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		b =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*p3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;	//assign c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		*p2 = *p3;	//assign c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 &lt;&lt; a &lt;&lt; b &lt;&lt; c;	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6613525" y="4583113"/>
            <a:ext cx="1668463" cy="1127125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Result is: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	888 </a:t>
            </a:r>
          </a:p>
          <a:p>
            <a:pPr lvl="1">
              <a:spcBef>
                <a:spcPct val="20000"/>
              </a:spcBef>
              <a:buFont typeface="Monotype Sorts" pitchFamily="2" charset="2"/>
              <a:buNone/>
            </a:pPr>
            <a:endParaRPr lang="en-US" altLang="zh-TW" sz="2000">
              <a:latin typeface="Arial" panose="020B0604020202020204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altLang="zh-TW" sz="3800">
                <a:ea typeface="新細明體" pitchFamily="18" charset="-120"/>
              </a:rPr>
              <a:t>A Pointer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828800"/>
            <a:ext cx="2971800" cy="4724400"/>
          </a:xfrm>
        </p:spPr>
        <p:txBody>
          <a:bodyPr>
            <a:normAutofit lnSpcReduction="10000"/>
          </a:bodyPr>
          <a:lstStyle/>
          <a:p>
            <a:pPr algn="ctr">
              <a:buFont typeface="Monotype Sorts" pitchFamily="2" charset="2"/>
              <a:buNone/>
            </a:pPr>
            <a:r>
              <a:rPr lang="en-US" altLang="zh-TW" sz="1800" u="sng">
                <a:ea typeface="新細明體" pitchFamily="18" charset="-120"/>
              </a:rPr>
              <a:t>The code</a:t>
            </a:r>
          </a:p>
          <a:p>
            <a:pPr>
              <a:buFont typeface="Monotype Sorts" pitchFamily="2" charset="2"/>
              <a:buNone/>
            </a:pPr>
            <a:endParaRPr lang="en-US" altLang="zh-TW" sz="1600" u="sng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void doubleIt(int x, </a:t>
            </a:r>
            <a:b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</a:b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           </a:t>
            </a:r>
            <a:r>
              <a:rPr lang="en-US" altLang="zh-TW" sz="15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int * p</a:t>
            </a: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 sz="15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*p</a:t>
            </a: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 = 2 * x;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int main(int argc, const char * argv[])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	int a = 16;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	doubleIt(9, </a:t>
            </a:r>
            <a:r>
              <a:rPr lang="en-US" altLang="zh-TW" sz="15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&amp;a</a:t>
            </a: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	return 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6422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862263" y="1981200"/>
            <a:ext cx="2692400" cy="554038"/>
          </a:xfrm>
        </p:spPr>
        <p:txBody>
          <a:bodyPr>
            <a:normAutofit lnSpcReduction="10000"/>
          </a:bodyPr>
          <a:lstStyle/>
          <a:p>
            <a:pPr algn="ctr">
              <a:buFont typeface="Monotype Sorts" pitchFamily="2" charset="2"/>
              <a:buNone/>
            </a:pPr>
            <a:r>
              <a:rPr lang="en-US" altLang="zh-TW" sz="2000" u="sng">
                <a:ea typeface="新細明體" pitchFamily="18" charset="-120"/>
              </a:rPr>
              <a:t>Box diagram</a:t>
            </a:r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5867400" y="1752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400" b="0"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5943600" y="1555750"/>
            <a:ext cx="283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 u="sng">
                <a:ea typeface="新細明體" pitchFamily="18" charset="-120"/>
              </a:rPr>
              <a:t>Memory Layout</a:t>
            </a:r>
            <a:endParaRPr lang="en-US" altLang="zh-TW" sz="2400" b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b="0">
              <a:ea typeface="新細明體" pitchFamily="18" charset="-120"/>
            </a:endParaRP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4175125" y="52244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3794125" y="53006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x</a:t>
            </a:r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6248400" y="2667000"/>
            <a:ext cx="15240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 b="0">
              <a:latin typeface="Courier New" panose="02070309020205020404" pitchFamily="49" charset="0"/>
              <a:ea typeface="新細明體" pitchFamily="18" charset="-120"/>
            </a:endParaRP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5181600" y="28194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 i="1">
                <a:latin typeface="Courier New" panose="02070309020205020404" pitchFamily="49" charset="0"/>
                <a:ea typeface="新細明體" pitchFamily="18" charset="-120"/>
              </a:rPr>
              <a:t>p</a:t>
            </a: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</a:t>
            </a:r>
            <a:b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</a:br>
            <a:r>
              <a:rPr lang="en-US" altLang="zh-TW" sz="1800" b="0" i="1">
                <a:latin typeface="Courier New" panose="02070309020205020404" pitchFamily="49" charset="0"/>
                <a:ea typeface="新細明體" pitchFamily="18" charset="-120"/>
              </a:rPr>
              <a:t>(8200)</a:t>
            </a: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181600" y="36576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x </a:t>
            </a:r>
            <a:b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</a:b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(8196)</a:t>
            </a:r>
          </a:p>
        </p:txBody>
      </p:sp>
      <p:sp>
        <p:nvSpPr>
          <p:cNvPr id="564236" name="Rectangle 12"/>
          <p:cNvSpPr>
            <a:spLocks noChangeArrowheads="1"/>
          </p:cNvSpPr>
          <p:nvPr/>
        </p:nvSpPr>
        <p:spPr bwMode="auto">
          <a:xfrm>
            <a:off x="4175125" y="2862263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3625850" y="29733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505200" y="22860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main</a:t>
            </a:r>
          </a:p>
        </p:txBody>
      </p:sp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3184525" y="4614863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doubleIt</a:t>
            </a:r>
          </a:p>
        </p:txBody>
      </p:sp>
      <p:sp>
        <p:nvSpPr>
          <p:cNvPr id="564240" name="Rectangle 16"/>
          <p:cNvSpPr>
            <a:spLocks noChangeArrowheads="1"/>
          </p:cNvSpPr>
          <p:nvPr/>
        </p:nvSpPr>
        <p:spPr bwMode="auto">
          <a:xfrm>
            <a:off x="4175125" y="59102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1" name="Text Box 17"/>
          <p:cNvSpPr txBox="1">
            <a:spLocks noChangeArrowheads="1"/>
          </p:cNvSpPr>
          <p:nvPr/>
        </p:nvSpPr>
        <p:spPr bwMode="auto">
          <a:xfrm>
            <a:off x="3794125" y="59864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i="1">
                <a:latin typeface="Courier New" panose="02070309020205020404" pitchFamily="49" charset="0"/>
                <a:ea typeface="新細明體" pitchFamily="18" charset="-120"/>
              </a:rPr>
              <a:t>p</a:t>
            </a:r>
          </a:p>
        </p:txBody>
      </p:sp>
      <p:cxnSp>
        <p:nvCxnSpPr>
          <p:cNvPr id="564242" name="AutoShape 18"/>
          <p:cNvCxnSpPr>
            <a:cxnSpLocks noChangeShapeType="1"/>
            <a:stCxn id="564240" idx="3"/>
            <a:endCxn id="564236" idx="3"/>
          </p:cNvCxnSpPr>
          <p:nvPr/>
        </p:nvCxnSpPr>
        <p:spPr bwMode="auto">
          <a:xfrm flipV="1">
            <a:off x="4708525" y="3167063"/>
            <a:ext cx="76200" cy="3009900"/>
          </a:xfrm>
          <a:prstGeom prst="curvedConnector3">
            <a:avLst>
              <a:gd name="adj1" fmla="val 52291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5334000" y="4419600"/>
            <a:ext cx="100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a </a:t>
            </a:r>
            <a:b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</a:b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(8192)</a:t>
            </a:r>
          </a:p>
        </p:txBody>
      </p:sp>
      <p:cxnSp>
        <p:nvCxnSpPr>
          <p:cNvPr id="564244" name="AutoShape 20"/>
          <p:cNvCxnSpPr>
            <a:cxnSpLocks noChangeShapeType="1"/>
          </p:cNvCxnSpPr>
          <p:nvPr/>
        </p:nvCxnSpPr>
        <p:spPr bwMode="auto">
          <a:xfrm>
            <a:off x="6248400" y="4343400"/>
            <a:ext cx="1524000" cy="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4245" name="AutoShape 21"/>
          <p:cNvCxnSpPr>
            <a:cxnSpLocks noChangeShapeType="1"/>
          </p:cNvCxnSpPr>
          <p:nvPr/>
        </p:nvCxnSpPr>
        <p:spPr bwMode="auto">
          <a:xfrm>
            <a:off x="6248400" y="35052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46" name="Text Box 22"/>
          <p:cNvSpPr txBox="1">
            <a:spLocks noChangeArrowheads="1"/>
          </p:cNvSpPr>
          <p:nvPr/>
        </p:nvSpPr>
        <p:spPr bwMode="auto">
          <a:xfrm>
            <a:off x="6781800" y="44958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6858000" y="37338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6629400" y="28956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i="1">
                <a:latin typeface="Courier New" panose="02070309020205020404" pitchFamily="49" charset="0"/>
                <a:ea typeface="新細明體" pitchFamily="18" charset="-120"/>
              </a:rPr>
              <a:t>8192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8001000" y="44958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main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7740650" y="3352800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doubleIt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1143000" y="5867400"/>
            <a:ext cx="143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Tahoma" panose="020B0604030504040204" pitchFamily="34" charset="0"/>
                <a:ea typeface="新細明體" pitchFamily="18" charset="-120"/>
              </a:rPr>
              <a:t>a gets 18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Another Pointer Example</a:t>
            </a:r>
          </a:p>
        </p:txBody>
      </p:sp>
      <p:sp>
        <p:nvSpPr>
          <p:cNvPr id="37683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05800" cy="4114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#include &lt;</a:t>
            </a:r>
            <a:r>
              <a:rPr lang="en-US" altLang="zh-TW" sz="2000" dirty="0" err="1">
                <a:latin typeface="Courier New" panose="02070309020205020404" pitchFamily="49" charset="0"/>
                <a:ea typeface="Arial Unicode MS" pitchFamily="34" charset="-122"/>
              </a:rPr>
              <a:t>iostream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&gt;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using namespace </a:t>
            </a:r>
            <a:r>
              <a:rPr lang="en-US" altLang="zh-TW" sz="2000" dirty="0" err="1">
                <a:latin typeface="Courier New" panose="02070309020205020404" pitchFamily="49" charset="0"/>
                <a:ea typeface="Arial Unicode MS" pitchFamily="34" charset="-122"/>
              </a:rPr>
              <a:t>std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>
                <a:latin typeface="Courier New" panose="02070309020205020404" pitchFamily="49" charset="0"/>
                <a:ea typeface="Arial Unicode MS" pitchFamily="34" charset="-122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 main 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Arial Unicode MS" pitchFamily="34" charset="-122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 value1 = 5, value2 = 15;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Arial Unicode MS" pitchFamily="34" charset="-122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 *p1, *p2;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p1 = &amp;value1; </a:t>
            </a:r>
            <a:r>
              <a:rPr lang="en-US" altLang="zh-TW" sz="2000" i="1" dirty="0">
                <a:latin typeface="Courier New" panose="02070309020205020404" pitchFamily="49" charset="0"/>
                <a:ea typeface="Arial Unicode MS" pitchFamily="34" charset="-122"/>
              </a:rPr>
              <a:t>// p1 = address of value1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p2 = &amp;value2; </a:t>
            </a:r>
            <a:r>
              <a:rPr lang="en-US" altLang="zh-TW" sz="2000" i="1" dirty="0">
                <a:latin typeface="Courier New" panose="02070309020205020404" pitchFamily="49" charset="0"/>
                <a:ea typeface="Arial Unicode MS" pitchFamily="34" charset="-122"/>
              </a:rPr>
              <a:t>// p2 = address of value2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*p1 = 10;     </a:t>
            </a:r>
            <a:r>
              <a:rPr lang="en-US" altLang="zh-TW" sz="2000" i="1" dirty="0">
                <a:latin typeface="Courier New" panose="02070309020205020404" pitchFamily="49" charset="0"/>
                <a:ea typeface="Arial Unicode MS" pitchFamily="34" charset="-122"/>
              </a:rPr>
              <a:t>// value pointed to by p1=10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*p2 = *p1;    </a:t>
            </a:r>
            <a:r>
              <a:rPr lang="en-US" altLang="zh-TW" sz="2000" i="1" dirty="0">
                <a:latin typeface="Courier New" panose="02070309020205020404" pitchFamily="49" charset="0"/>
                <a:ea typeface="Arial Unicode MS" pitchFamily="34" charset="-122"/>
              </a:rPr>
              <a:t>// value pointed to by p2= value 		    // pointed to by p1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p1 = p2; 	    </a:t>
            </a:r>
            <a:r>
              <a:rPr lang="en-US" altLang="zh-TW" sz="2000" i="1" dirty="0">
                <a:latin typeface="Courier New" panose="02070309020205020404" pitchFamily="49" charset="0"/>
                <a:ea typeface="Arial Unicode MS" pitchFamily="34" charset="-122"/>
              </a:rPr>
              <a:t>// p1 = p2 (pointer value copied)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*p1 = 20;     </a:t>
            </a:r>
            <a:r>
              <a:rPr lang="en-US" altLang="zh-TW" sz="2000" i="1" dirty="0">
                <a:latin typeface="Courier New" panose="02070309020205020404" pitchFamily="49" charset="0"/>
                <a:ea typeface="Arial Unicode MS" pitchFamily="34" charset="-122"/>
              </a:rPr>
              <a:t>// value pointed to by p1 = 20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Arial Unicode MS" pitchFamily="34" charset="-122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 &lt;&lt; "value1==" &lt;&lt; value1 &lt;&lt; "/ value2==" &lt;&lt; value2;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	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Arial Unicode MS" pitchFamily="34" charset="-122"/>
              </a:rPr>
              <a:t>} </a:t>
            </a:r>
            <a:endParaRPr lang="zh-TW" altLang="en-US" sz="2000" dirty="0">
              <a:latin typeface="Courier New" panose="02070309020205020404" pitchFamily="49" charset="0"/>
              <a:ea typeface="Arial Unicode MS" pitchFamily="34" charset="-122"/>
            </a:endParaRPr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5562600" y="1920875"/>
            <a:ext cx="2876550" cy="1127125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</a:rPr>
              <a:t>Let’s figure out: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</a:rPr>
              <a:t>value1==? / value2==?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</a:rPr>
              <a:t>Also, p1=? p2=?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Another Pointer Example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114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TW" altLang="en-US" sz="24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a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char s  = ‘z’;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double d = 1.03;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*pa = &amp;a;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char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ps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= &amp;s;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double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pd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= &amp;d;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Courier New" panose="02070309020205020404" pitchFamily="49" charset="0"/>
                <a:ea typeface="新細明體" pitchFamily="18" charset="-120"/>
              </a:rPr>
              <a:t>% </a:t>
            </a:r>
            <a:r>
              <a:rPr lang="en-US" altLang="zh-TW" sz="2400" dirty="0" err="1">
                <a:solidFill>
                  <a:schemeClr val="accent2"/>
                </a:solidFill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solidFill>
                  <a:schemeClr val="accent2"/>
                </a:solidFill>
                <a:latin typeface="Courier New" panose="02070309020205020404" pitchFamily="49" charset="0"/>
                <a:ea typeface="新細明體" pitchFamily="18" charset="-120"/>
              </a:rPr>
              <a:t> returns the # of bytes…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(pa)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(*pa)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    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(&amp;pa)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ps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)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ps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    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(&amp;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ps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)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pd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)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pd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        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(&amp;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pd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)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 dirty="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Reference Variables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609600" y="1731963"/>
            <a:ext cx="784860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buClrTx/>
              <a:buSzTx/>
              <a:buFontTx/>
              <a:buNone/>
            </a:pPr>
            <a:r>
              <a:rPr lang="en-US" altLang="zh-TW" sz="3200" b="0" i="1" dirty="0">
                <a:solidFill>
                  <a:schemeClr val="hlink"/>
                </a:solidFill>
                <a:ea typeface="新細明體" pitchFamily="18" charset="-120"/>
              </a:rPr>
              <a:t>A reference is an additional name to 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zh-TW" sz="3200" b="0" i="1" dirty="0">
                <a:solidFill>
                  <a:schemeClr val="hlink"/>
                </a:solidFill>
                <a:ea typeface="新細明體" pitchFamily="18" charset="-120"/>
              </a:rPr>
              <a:t>an existing memory location</a:t>
            </a:r>
          </a:p>
        </p:txBody>
      </p:sp>
      <p:grpSp>
        <p:nvGrpSpPr>
          <p:cNvPr id="577540" name="Group 4"/>
          <p:cNvGrpSpPr>
            <a:grpSpLocks/>
          </p:cNvGrpSpPr>
          <p:nvPr/>
        </p:nvGrpSpPr>
        <p:grpSpPr bwMode="auto">
          <a:xfrm>
            <a:off x="1600200" y="2895600"/>
            <a:ext cx="1630363" cy="2238375"/>
            <a:chOff x="1085" y="2142"/>
            <a:chExt cx="1027" cy="1410"/>
          </a:xfrm>
        </p:grpSpPr>
        <p:grpSp>
          <p:nvGrpSpPr>
            <p:cNvPr id="577541" name="Group 5"/>
            <p:cNvGrpSpPr>
              <a:grpSpLocks/>
            </p:cNvGrpSpPr>
            <p:nvPr/>
          </p:nvGrpSpPr>
          <p:grpSpPr bwMode="auto">
            <a:xfrm>
              <a:off x="1248" y="2544"/>
              <a:ext cx="864" cy="1008"/>
              <a:chOff x="816" y="2304"/>
              <a:chExt cx="1024" cy="1117"/>
            </a:xfrm>
          </p:grpSpPr>
          <p:sp>
            <p:nvSpPr>
              <p:cNvPr id="577542" name="Rectangle 6"/>
              <p:cNvSpPr>
                <a:spLocks noChangeArrowheads="1"/>
              </p:cNvSpPr>
              <p:nvPr/>
            </p:nvSpPr>
            <p:spPr bwMode="auto">
              <a:xfrm>
                <a:off x="1375" y="230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anose="02070309020205020404" pitchFamily="49" charset="0"/>
                    <a:ea typeface="新細明體" pitchFamily="18" charset="-120"/>
                  </a:rPr>
                  <a:t>9</a:t>
                </a:r>
              </a:p>
            </p:txBody>
          </p:sp>
          <p:sp>
            <p:nvSpPr>
              <p:cNvPr id="577543" name="Text Box 7"/>
              <p:cNvSpPr txBox="1">
                <a:spLocks noChangeArrowheads="1"/>
              </p:cNvSpPr>
              <p:nvPr/>
            </p:nvSpPr>
            <p:spPr bwMode="auto">
              <a:xfrm>
                <a:off x="1057" y="2361"/>
                <a:ext cx="280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anose="02070309020205020404" pitchFamily="49" charset="0"/>
                    <a:ea typeface="新細明體" pitchFamily="18" charset="-120"/>
                  </a:rPr>
                  <a:t>x</a:t>
                </a:r>
              </a:p>
            </p:txBody>
          </p:sp>
          <p:sp>
            <p:nvSpPr>
              <p:cNvPr id="577544" name="Rectangle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5" name="Text Box 9"/>
              <p:cNvSpPr txBox="1">
                <a:spLocks noChangeArrowheads="1"/>
              </p:cNvSpPr>
              <p:nvPr/>
            </p:nvSpPr>
            <p:spPr bwMode="auto">
              <a:xfrm>
                <a:off x="816" y="3072"/>
                <a:ext cx="521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 i="1">
                    <a:latin typeface="Courier New" panose="02070309020205020404" pitchFamily="49" charset="0"/>
                    <a:ea typeface="新細明體" pitchFamily="18" charset="-120"/>
                  </a:rPr>
                  <a:t>ref</a:t>
                </a:r>
              </a:p>
            </p:txBody>
          </p:sp>
          <p:cxnSp>
            <p:nvCxnSpPr>
              <p:cNvPr id="577546" name="AutoShape 10"/>
              <p:cNvCxnSpPr>
                <a:cxnSpLocks noChangeShapeType="1"/>
                <a:stCxn id="577544" idx="3"/>
                <a:endCxn id="577542" idx="3"/>
              </p:cNvCxnSpPr>
              <p:nvPr/>
            </p:nvCxnSpPr>
            <p:spPr bwMode="auto">
              <a:xfrm flipH="1" flipV="1">
                <a:off x="1823" y="2503"/>
                <a:ext cx="17" cy="720"/>
              </a:xfrm>
              <a:prstGeom prst="curvedConnector3">
                <a:avLst>
                  <a:gd name="adj1" fmla="val -847060"/>
                </a:avLst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77547" name="Text Box 11"/>
            <p:cNvSpPr txBox="1">
              <a:spLocks noChangeArrowheads="1"/>
            </p:cNvSpPr>
            <p:nvPr/>
          </p:nvSpPr>
          <p:spPr bwMode="auto">
            <a:xfrm>
              <a:off x="1085" y="2142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ea typeface="新細明體" pitchFamily="18" charset="-120"/>
                </a:rPr>
                <a:t>Pointer:</a:t>
              </a:r>
            </a:p>
          </p:txBody>
        </p:sp>
      </p:grpSp>
      <p:grpSp>
        <p:nvGrpSpPr>
          <p:cNvPr id="577548" name="Group 12"/>
          <p:cNvGrpSpPr>
            <a:grpSpLocks/>
          </p:cNvGrpSpPr>
          <p:nvPr/>
        </p:nvGrpSpPr>
        <p:grpSpPr bwMode="auto">
          <a:xfrm>
            <a:off x="5576888" y="2895600"/>
            <a:ext cx="1890712" cy="1339850"/>
            <a:chOff x="2985" y="2142"/>
            <a:chExt cx="1191" cy="844"/>
          </a:xfrm>
        </p:grpSpPr>
        <p:grpSp>
          <p:nvGrpSpPr>
            <p:cNvPr id="577549" name="Group 13"/>
            <p:cNvGrpSpPr>
              <a:grpSpLocks/>
            </p:cNvGrpSpPr>
            <p:nvPr/>
          </p:nvGrpSpPr>
          <p:grpSpPr bwMode="auto">
            <a:xfrm>
              <a:off x="3312" y="2544"/>
              <a:ext cx="864" cy="442"/>
              <a:chOff x="3360" y="2400"/>
              <a:chExt cx="976" cy="524"/>
            </a:xfrm>
          </p:grpSpPr>
          <p:sp>
            <p:nvSpPr>
              <p:cNvPr id="577550" name="Rectangle 14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anose="02070309020205020404" pitchFamily="49" charset="0"/>
                    <a:ea typeface="新細明體" pitchFamily="18" charset="-120"/>
                  </a:rPr>
                  <a:t>9</a:t>
                </a:r>
              </a:p>
            </p:txBody>
          </p:sp>
          <p:sp>
            <p:nvSpPr>
              <p:cNvPr id="577551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474" cy="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anose="02070309020205020404" pitchFamily="49" charset="0"/>
                    <a:ea typeface="新細明體" pitchFamily="18" charset="-120"/>
                  </a:rPr>
                  <a:t>x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 i="1">
                    <a:latin typeface="Courier New" panose="02070309020205020404" pitchFamily="49" charset="0"/>
                    <a:ea typeface="新細明體" pitchFamily="18" charset="-120"/>
                  </a:rPr>
                  <a:t>ref</a:t>
                </a:r>
              </a:p>
            </p:txBody>
          </p:sp>
        </p:grpSp>
        <p:sp>
          <p:nvSpPr>
            <p:cNvPr id="577552" name="Text Box 16"/>
            <p:cNvSpPr txBox="1">
              <a:spLocks noChangeArrowheads="1"/>
            </p:cNvSpPr>
            <p:nvPr/>
          </p:nvSpPr>
          <p:spPr bwMode="auto">
            <a:xfrm>
              <a:off x="2985" y="2142"/>
              <a:ext cx="9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ea typeface="新細明體" pitchFamily="18" charset="-120"/>
                </a:rPr>
                <a:t>Reference:</a:t>
              </a:r>
            </a:p>
          </p:txBody>
        </p:sp>
      </p:grpSp>
      <p:sp>
        <p:nvSpPr>
          <p:cNvPr id="577553" name="Text Box 17"/>
          <p:cNvSpPr txBox="1">
            <a:spLocks noChangeArrowheads="1"/>
          </p:cNvSpPr>
          <p:nvPr/>
        </p:nvSpPr>
        <p:spPr bwMode="auto">
          <a:xfrm>
            <a:off x="1676400" y="5334000"/>
            <a:ext cx="1117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 err="1">
                <a:latin typeface="Tahoma" panose="020B0604030504040204" pitchFamily="34" charset="0"/>
              </a:rPr>
              <a:t>int</a:t>
            </a:r>
            <a:r>
              <a:rPr lang="en-US" altLang="en-US" sz="1800" b="0" dirty="0">
                <a:latin typeface="Tahoma" panose="020B0604030504040204" pitchFamily="34" charset="0"/>
              </a:rPr>
              <a:t> x=9;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 err="1">
                <a:latin typeface="Tahoma" panose="020B0604030504040204" pitchFamily="34" charset="0"/>
              </a:rPr>
              <a:t>int</a:t>
            </a:r>
            <a:r>
              <a:rPr lang="en-US" altLang="en-US" sz="1800" b="0" dirty="0">
                <a:latin typeface="Tahoma" panose="020B0604030504040204" pitchFamily="34" charset="0"/>
              </a:rPr>
              <a:t> </a:t>
            </a:r>
            <a:r>
              <a:rPr lang="en-US" altLang="en-US" sz="1800" b="0" dirty="0">
                <a:solidFill>
                  <a:srgbClr val="FF0000"/>
                </a:solidFill>
                <a:latin typeface="Tahoma" panose="020B0604030504040204" pitchFamily="34" charset="0"/>
              </a:rPr>
              <a:t>*ref</a:t>
            </a:r>
            <a:r>
              <a:rPr lang="en-US" altLang="en-US" sz="1800" b="0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ref = &amp;x;</a:t>
            </a:r>
          </a:p>
        </p:txBody>
      </p:sp>
      <p:sp>
        <p:nvSpPr>
          <p:cNvPr id="577554" name="Text Box 18"/>
          <p:cNvSpPr txBox="1">
            <a:spLocks noChangeArrowheads="1"/>
          </p:cNvSpPr>
          <p:nvPr/>
        </p:nvSpPr>
        <p:spPr bwMode="auto">
          <a:xfrm>
            <a:off x="5969000" y="5334000"/>
            <a:ext cx="1444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int x = 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int </a:t>
            </a:r>
            <a:r>
              <a:rPr lang="en-US" altLang="en-US" sz="1800" b="0">
                <a:solidFill>
                  <a:srgbClr val="FF0000"/>
                </a:solidFill>
                <a:latin typeface="Tahoma" panose="020B0604030504040204" pitchFamily="34" charset="0"/>
              </a:rPr>
              <a:t>&amp;ref</a:t>
            </a:r>
            <a:r>
              <a:rPr lang="en-US" altLang="en-US" sz="1800" b="0">
                <a:latin typeface="Tahoma" panose="020B0604030504040204" pitchFamily="34" charset="0"/>
              </a:rPr>
              <a:t> = 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Reference Variables</a:t>
            </a:r>
            <a:endParaRPr lang="en-US" altLang="zh-CN">
              <a:ea typeface="新細明體" pitchFamily="18" charset="-120"/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A </a:t>
            </a:r>
            <a:r>
              <a:rPr lang="en-US" altLang="zh-TW" sz="2400">
                <a:solidFill>
                  <a:schemeClr val="hlink"/>
                </a:solidFill>
                <a:ea typeface="新細明體" pitchFamily="18" charset="-120"/>
              </a:rPr>
              <a:t>reference</a:t>
            </a:r>
            <a:r>
              <a:rPr lang="en-US" altLang="zh-TW" sz="2400">
                <a:ea typeface="新細明體" pitchFamily="18" charset="-120"/>
              </a:rPr>
              <a:t> </a:t>
            </a:r>
            <a:r>
              <a:rPr lang="en-US" altLang="zh-TW" sz="2400">
                <a:solidFill>
                  <a:schemeClr val="hlink"/>
                </a:solidFill>
                <a:ea typeface="新細明體" pitchFamily="18" charset="-120"/>
              </a:rPr>
              <a:t>variable</a:t>
            </a:r>
            <a:r>
              <a:rPr lang="en-US" altLang="zh-TW" sz="2400">
                <a:ea typeface="新細明體" pitchFamily="18" charset="-120"/>
              </a:rPr>
              <a:t> serves as an alternative name for an object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>
              <a:ea typeface="新細明體" pitchFamily="18" charset="-12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  <a:ea typeface="新細明體" pitchFamily="18" charset="-120"/>
              </a:rPr>
              <a:t>int m = 10;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int &amp;j = m;</a:t>
            </a:r>
            <a:r>
              <a:rPr lang="en-US" altLang="zh-TW" sz="2100">
                <a:latin typeface="Courier New" panose="02070309020205020404" pitchFamily="49" charset="0"/>
                <a:ea typeface="新細明體" pitchFamily="18" charset="-120"/>
              </a:rPr>
              <a:t>  // j is a reference variable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  <a:ea typeface="新細明體" pitchFamily="18" charset="-120"/>
              </a:rPr>
              <a:t>cout &lt;&lt; “value of m = “ &lt;&lt; m &lt;&lt; endl;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  <a:ea typeface="新細明體" pitchFamily="18" charset="-120"/>
              </a:rPr>
              <a:t>                  //print 10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  <a:ea typeface="新細明體" pitchFamily="18" charset="-120"/>
              </a:rPr>
              <a:t>j = 18;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  <a:ea typeface="新細明體" pitchFamily="18" charset="-120"/>
              </a:rPr>
              <a:t>cout &lt;&lt; “value of m = “ &lt;&lt; m &lt;&lt; endl;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  <a:ea typeface="新細明體" pitchFamily="18" charset="-120"/>
              </a:rPr>
              <a:t>     // print 18</a:t>
            </a:r>
            <a:endParaRPr lang="en-US" altLang="zh-CN" sz="210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 Variables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</a:t>
            </a:r>
            <a:r>
              <a:rPr lang="en-US" altLang="zh-TW">
                <a:solidFill>
                  <a:schemeClr val="hlink"/>
                </a:solidFill>
                <a:ea typeface="新細明體" pitchFamily="18" charset="-120"/>
              </a:rPr>
              <a:t>reference variable</a:t>
            </a:r>
            <a:r>
              <a:rPr lang="en-US" altLang="zh-TW">
                <a:ea typeface="新細明體" pitchFamily="18" charset="-120"/>
              </a:rPr>
              <a:t> always refers to the same object. Assigning a reference variable with a new value actually changes the value of the referred object.</a:t>
            </a:r>
          </a:p>
          <a:p>
            <a:r>
              <a:rPr lang="en-US" altLang="zh-TW">
                <a:solidFill>
                  <a:schemeClr val="hlink"/>
                </a:solidFill>
                <a:ea typeface="新細明體" pitchFamily="18" charset="-120"/>
              </a:rPr>
              <a:t>Reference</a:t>
            </a:r>
            <a:r>
              <a:rPr lang="en-US" altLang="zh-TW">
                <a:ea typeface="新細明體" pitchFamily="18" charset="-120"/>
              </a:rPr>
              <a:t> variables are commonly used for parameter passing to a function</a:t>
            </a:r>
            <a:endParaRPr lang="en-US" altLang="zh-CN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Traditional Pointer Usage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3058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itchFamily="18" charset="-120"/>
              </a:rPr>
              <a:t>void IndirectSwap(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char *Ptr1</a:t>
            </a:r>
            <a:r>
              <a:rPr lang="en-US" altLang="zh-TW" sz="2400">
                <a:latin typeface="Courier New" panose="02070309020205020404" pitchFamily="49" charset="0"/>
                <a:ea typeface="新細明體" pitchFamily="18" charset="-120"/>
              </a:rPr>
              <a:t>, 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char *Ptr2</a:t>
            </a:r>
            <a:r>
              <a:rPr lang="en-US" altLang="zh-TW" sz="2400">
                <a:latin typeface="Courier New" panose="02070309020205020404" pitchFamily="49" charset="0"/>
                <a:ea typeface="新細明體" pitchFamily="18" charset="-120"/>
              </a:rPr>
              <a:t>){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char temp = *Ptr1;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*Ptr1 = *Ptr2;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*Ptr2 = temp;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itchFamily="18" charset="-120"/>
              </a:rPr>
              <a:t>int main() 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char a = 'y';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char b = 'n';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IndirectSwap(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&amp;a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,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&amp;b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cout &lt;&lt; a &lt;&lt; b &lt;&lt; endl;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</a:pPr>
            <a:endParaRPr lang="zh-TW" altLang="en-US" sz="240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Topics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Memory addresses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Declaration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Dereferencing a pointer</a:t>
            </a:r>
          </a:p>
          <a:p>
            <a:pPr lvl="1"/>
            <a:r>
              <a:rPr lang="en-US" altLang="zh-TW">
                <a:ea typeface="新細明體" pitchFamily="18" charset="-120"/>
              </a:rPr>
              <a:t>Pointers to pointer</a:t>
            </a:r>
          </a:p>
          <a:p>
            <a:r>
              <a:rPr lang="en-US" altLang="zh-TW">
                <a:ea typeface="新細明體" pitchFamily="18" charset="-120"/>
              </a:rPr>
              <a:t>Static vs. dynamic objects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new</a:t>
            </a:r>
            <a:r>
              <a:rPr lang="en-US" altLang="zh-TW">
                <a:ea typeface="新細明體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delete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Pass by Reference</a:t>
            </a:r>
          </a:p>
        </p:txBody>
      </p:sp>
      <p:sp>
        <p:nvSpPr>
          <p:cNvPr id="414729" name="Rectangle 9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848600" cy="4114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IndirectSwap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char&amp; y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char&amp; z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) 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char temp = y;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y = z;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z = temp;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main() 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char a = 'y';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char b = 'n';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>
                <a:latin typeface="Courier New" panose="02070309020205020404" pitchFamily="49" charset="0"/>
                <a:ea typeface="新細明體" pitchFamily="18" charset="-120"/>
              </a:rPr>
              <a:t>IndirectSwap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a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b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 &lt;&lt; a &lt;&lt; b &lt;&lt;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Pointers and Arrays</a:t>
            </a:r>
          </a:p>
        </p:txBody>
      </p:sp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735888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17513" y="1716088"/>
            <a:ext cx="8726487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>
                <a:latin typeface="Arial" panose="020B0604020202020204" pitchFamily="34" charset="0"/>
                <a:ea typeface="新細明體" pitchFamily="18" charset="-120"/>
              </a:rPr>
              <a:t>The name of an array points only to the first element not the whole array.</a:t>
            </a: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3200400" y="32004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</a:rPr>
              <a:t>1000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3200400" y="49530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</a:rPr>
              <a:t>1012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3200400" y="54864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</a:rPr>
              <a:t>1016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</a:rPr>
              <a:t>1004</a:t>
            </a: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3200400" y="43434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</a:rPr>
              <a:t>1008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685800" y="6096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Array Name is a pointer constant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685800" y="1751013"/>
            <a:ext cx="74993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b="0">
                <a:latin typeface="Courier New" panose="02070309020205020404" pitchFamily="49" charset="0"/>
                <a:ea typeface="新細明體" pitchFamily="18" charset="-120"/>
              </a:rPr>
              <a:t>#</a:t>
            </a: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>
              <a:latin typeface="Courier New" panose="020703090202050204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void main 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    int a[5];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    cout &lt;&lt; "Address of a[0]: " &lt;&lt; </a:t>
            </a:r>
            <a:r>
              <a:rPr lang="en-US" altLang="zh-TW" b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&amp;a[0]</a:t>
            </a: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 &lt;&lt; endl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	   &lt;&lt; "Name as pointer: " &lt;&lt; </a:t>
            </a:r>
            <a:r>
              <a:rPr lang="en-US" altLang="zh-TW" b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a</a:t>
            </a: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 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>
              <a:latin typeface="Courier New" panose="020703090202050204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>
              <a:latin typeface="Courier New" panose="020703090202050204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ea typeface="新細明體" pitchFamily="18" charset="-120"/>
              </a:rPr>
              <a:t>Result</a:t>
            </a: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Address of a[0]: 0x0065FDE4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Name as pointer: 0x0065FDE4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266825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Dereferencing An Array Name</a:t>
            </a: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304800" y="1524000"/>
            <a:ext cx="8610600" cy="51054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84010" name="AutoShape 10"/>
          <p:cNvSpPr>
            <a:spLocks noChangeArrowheads="1"/>
          </p:cNvSpPr>
          <p:nvPr/>
        </p:nvSpPr>
        <p:spPr bwMode="auto">
          <a:xfrm>
            <a:off x="3810000" y="2819400"/>
            <a:ext cx="3886200" cy="3200400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include &lt;iostream&gt;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using namespace std;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void main(){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int a[5] = {2,4,6,8,22};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cout &lt;&lt; *a &lt;&lt; " "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     &lt;&lt; a[0];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} //main</a:t>
            </a:r>
          </a:p>
        </p:txBody>
      </p:sp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1811338" y="332740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1811338" y="3814763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384014" name="Rectangle 14"/>
          <p:cNvSpPr>
            <a:spLocks noChangeArrowheads="1"/>
          </p:cNvSpPr>
          <p:nvPr/>
        </p:nvSpPr>
        <p:spPr bwMode="auto">
          <a:xfrm>
            <a:off x="1811338" y="4789488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8</a:t>
            </a:r>
          </a:p>
        </p:txBody>
      </p:sp>
      <p:sp>
        <p:nvSpPr>
          <p:cNvPr id="384015" name="Rectangle 15"/>
          <p:cNvSpPr>
            <a:spLocks noChangeArrowheads="1"/>
          </p:cNvSpPr>
          <p:nvPr/>
        </p:nvSpPr>
        <p:spPr bwMode="auto">
          <a:xfrm>
            <a:off x="1811338" y="4302125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6</a:t>
            </a:r>
          </a:p>
        </p:txBody>
      </p:sp>
      <p:sp>
        <p:nvSpPr>
          <p:cNvPr id="384016" name="Rectangle 16"/>
          <p:cNvSpPr>
            <a:spLocks noChangeArrowheads="1"/>
          </p:cNvSpPr>
          <p:nvPr/>
        </p:nvSpPr>
        <p:spPr bwMode="auto">
          <a:xfrm>
            <a:off x="1811338" y="527685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22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990600" y="5275263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a[4]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990600" y="3327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a[0]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990600" y="4302125"/>
            <a:ext cx="765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a[2]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990600" y="3814763"/>
            <a:ext cx="7651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a[1]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990600" y="479107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a[3]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2286000" y="5791200"/>
            <a:ext cx="32543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a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3179763" y="3643313"/>
            <a:ext cx="325437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a</a:t>
            </a:r>
          </a:p>
        </p:txBody>
      </p:sp>
      <p:sp>
        <p:nvSpPr>
          <p:cNvPr id="384030" name="Line 30"/>
          <p:cNvSpPr>
            <a:spLocks noChangeShapeType="1"/>
          </p:cNvSpPr>
          <p:nvPr/>
        </p:nvSpPr>
        <p:spPr bwMode="auto">
          <a:xfrm flipH="1" flipV="1">
            <a:off x="2895600" y="3581400"/>
            <a:ext cx="12954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31" name="AutoShape 31"/>
          <p:cNvSpPr>
            <a:spLocks noChangeArrowheads="1"/>
          </p:cNvSpPr>
          <p:nvPr/>
        </p:nvSpPr>
        <p:spPr bwMode="auto">
          <a:xfrm>
            <a:off x="1447800" y="1828800"/>
            <a:ext cx="3200400" cy="914400"/>
          </a:xfrm>
          <a:prstGeom prst="wedgeEllipseCallout">
            <a:avLst>
              <a:gd name="adj1" fmla="val -35468"/>
              <a:gd name="adj2" fmla="val 122222"/>
            </a:avLst>
          </a:prstGeom>
          <a:solidFill>
            <a:schemeClr val="accent2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</a:rPr>
              <a:t>This element is called </a:t>
            </a:r>
            <a:r>
              <a:rPr lang="en-US" altLang="zh-TW" sz="2000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a[0]</a:t>
            </a:r>
            <a:r>
              <a:rPr lang="en-US" altLang="zh-TW" sz="2000" b="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</a:rPr>
              <a:t> or </a:t>
            </a:r>
            <a:r>
              <a:rPr lang="en-US" altLang="zh-TW" sz="2000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*a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Array Names as Pointers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>
                <a:latin typeface="Arial" panose="020B0604020202020204" pitchFamily="34" charset="0"/>
                <a:ea typeface="新細明體" pitchFamily="18" charset="-120"/>
              </a:rPr>
              <a:t>To access an array, any pointer to the first element can be used instead of the name of the array.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Char char="*"/>
            </a:pPr>
            <a:endParaRPr lang="zh-TW" altLang="en-US" sz="2800" b="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5334000" y="2690813"/>
            <a:ext cx="331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ea typeface="新細明體" pitchFamily="18" charset="-120"/>
              </a:rPr>
              <a:t>We could replace</a:t>
            </a:r>
            <a:r>
              <a:rPr lang="en-US" altLang="zh-TW" b="0">
                <a:latin typeface="Courier" pitchFamily="49" charset="0"/>
                <a:ea typeface="新細明體" pitchFamily="18" charset="-120"/>
              </a:rPr>
              <a:t> </a:t>
            </a: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*p</a:t>
            </a:r>
            <a:r>
              <a:rPr lang="en-US" altLang="zh-TW" b="0">
                <a:ea typeface="新細明體" pitchFamily="18" charset="-120"/>
              </a:rPr>
              <a:t> by </a:t>
            </a: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*a</a:t>
            </a:r>
          </a:p>
        </p:txBody>
      </p:sp>
      <p:sp>
        <p:nvSpPr>
          <p:cNvPr id="385034" name="Rectangle 10"/>
          <p:cNvSpPr>
            <a:spLocks noChangeArrowheads="1"/>
          </p:cNvSpPr>
          <p:nvPr/>
        </p:nvSpPr>
        <p:spPr bwMode="auto">
          <a:xfrm>
            <a:off x="381000" y="3124200"/>
            <a:ext cx="8458200" cy="37338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385035" name="Group 11"/>
          <p:cNvGrpSpPr>
            <a:grpSpLocks/>
          </p:cNvGrpSpPr>
          <p:nvPr/>
        </p:nvGrpSpPr>
        <p:grpSpPr bwMode="auto">
          <a:xfrm>
            <a:off x="6311900" y="3841750"/>
            <a:ext cx="2527300" cy="2413000"/>
            <a:chOff x="3600" y="1248"/>
            <a:chExt cx="1621" cy="1493"/>
          </a:xfrm>
        </p:grpSpPr>
        <p:pic>
          <p:nvPicPr>
            <p:cNvPr id="385036" name="Picture 12" descr="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248"/>
              <a:ext cx="1621" cy="1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5037" name="Text Box 13"/>
            <p:cNvSpPr txBox="1">
              <a:spLocks noChangeArrowheads="1"/>
            </p:cNvSpPr>
            <p:nvPr/>
          </p:nvSpPr>
          <p:spPr bwMode="auto">
            <a:xfrm>
              <a:off x="4224" y="1583"/>
              <a:ext cx="34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solidFill>
                    <a:schemeClr val="bg1"/>
                  </a:solidFill>
                  <a:latin typeface="Arial" panose="020B0604020202020204" pitchFamily="34" charset="0"/>
                  <a:ea typeface="新細明體" pitchFamily="18" charset="-120"/>
                </a:rPr>
                <a:t>2 2</a:t>
              </a:r>
            </a:p>
          </p:txBody>
        </p:sp>
      </p:grpSp>
      <p:sp>
        <p:nvSpPr>
          <p:cNvPr id="385038" name="AutoShape 14"/>
          <p:cNvSpPr>
            <a:spLocks noChangeArrowheads="1"/>
          </p:cNvSpPr>
          <p:nvPr/>
        </p:nvSpPr>
        <p:spPr bwMode="auto">
          <a:xfrm>
            <a:off x="2776538" y="3276600"/>
            <a:ext cx="3776662" cy="3351213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include &lt;iostream&gt;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using namespace std;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void main(){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int a[5] = {2,4,6,8,22};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int *p = a;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" "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&lt;&lt; *p;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} </a:t>
            </a:r>
          </a:p>
        </p:txBody>
      </p:sp>
      <p:sp>
        <p:nvSpPr>
          <p:cNvPr id="385055" name="Line 31"/>
          <p:cNvSpPr>
            <a:spLocks noChangeShapeType="1"/>
          </p:cNvSpPr>
          <p:nvPr/>
        </p:nvSpPr>
        <p:spPr bwMode="auto">
          <a:xfrm flipV="1">
            <a:off x="5638800" y="4572000"/>
            <a:ext cx="1722438" cy="11493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5058" name="Group 34"/>
          <p:cNvGrpSpPr>
            <a:grpSpLocks/>
          </p:cNvGrpSpPr>
          <p:nvPr/>
        </p:nvGrpSpPr>
        <p:grpSpPr bwMode="auto">
          <a:xfrm>
            <a:off x="533400" y="3886200"/>
            <a:ext cx="2095500" cy="2744788"/>
            <a:chOff x="336" y="2448"/>
            <a:chExt cx="1320" cy="1729"/>
          </a:xfrm>
        </p:grpSpPr>
        <p:sp>
          <p:nvSpPr>
            <p:cNvPr id="385040" name="Rectangle 16"/>
            <p:cNvSpPr>
              <a:spLocks noChangeArrowheads="1"/>
            </p:cNvSpPr>
            <p:nvPr/>
          </p:nvSpPr>
          <p:spPr bwMode="auto">
            <a:xfrm>
              <a:off x="844" y="2807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385041" name="Rectangle 17"/>
            <p:cNvSpPr>
              <a:spLocks noChangeArrowheads="1"/>
            </p:cNvSpPr>
            <p:nvPr/>
          </p:nvSpPr>
          <p:spPr bwMode="auto">
            <a:xfrm>
              <a:off x="844" y="3032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385042" name="Rectangle 18"/>
            <p:cNvSpPr>
              <a:spLocks noChangeArrowheads="1"/>
            </p:cNvSpPr>
            <p:nvPr/>
          </p:nvSpPr>
          <p:spPr bwMode="auto">
            <a:xfrm>
              <a:off x="844" y="3481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新細明體" pitchFamily="18" charset="-120"/>
                </a:rPr>
                <a:t>8</a:t>
              </a:r>
            </a:p>
          </p:txBody>
        </p:sp>
        <p:sp>
          <p:nvSpPr>
            <p:cNvPr id="385043" name="Rectangle 19"/>
            <p:cNvSpPr>
              <a:spLocks noChangeArrowheads="1"/>
            </p:cNvSpPr>
            <p:nvPr/>
          </p:nvSpPr>
          <p:spPr bwMode="auto">
            <a:xfrm>
              <a:off x="844" y="3257"/>
              <a:ext cx="660" cy="224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新細明體" pitchFamily="18" charset="-120"/>
                </a:rPr>
                <a:t>6</a:t>
              </a:r>
            </a:p>
          </p:txBody>
        </p:sp>
        <p:sp>
          <p:nvSpPr>
            <p:cNvPr id="385044" name="Rectangle 20"/>
            <p:cNvSpPr>
              <a:spLocks noChangeArrowheads="1"/>
            </p:cNvSpPr>
            <p:nvPr/>
          </p:nvSpPr>
          <p:spPr bwMode="auto">
            <a:xfrm>
              <a:off x="844" y="3706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新細明體" pitchFamily="18" charset="-120"/>
                </a:rPr>
                <a:t>22</a:t>
              </a:r>
            </a:p>
          </p:txBody>
        </p:sp>
        <p:sp>
          <p:nvSpPr>
            <p:cNvPr id="385045" name="Text Box 21"/>
            <p:cNvSpPr txBox="1">
              <a:spLocks noChangeArrowheads="1"/>
            </p:cNvSpPr>
            <p:nvPr/>
          </p:nvSpPr>
          <p:spPr bwMode="auto">
            <a:xfrm>
              <a:off x="336" y="3706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a[4]</a:t>
              </a:r>
            </a:p>
          </p:txBody>
        </p:sp>
        <p:sp>
          <p:nvSpPr>
            <p:cNvPr id="385046" name="Text Box 22"/>
            <p:cNvSpPr txBox="1">
              <a:spLocks noChangeArrowheads="1"/>
            </p:cNvSpPr>
            <p:nvPr/>
          </p:nvSpPr>
          <p:spPr bwMode="auto">
            <a:xfrm>
              <a:off x="336" y="2807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a[0]</a:t>
              </a:r>
            </a:p>
          </p:txBody>
        </p:sp>
        <p:sp>
          <p:nvSpPr>
            <p:cNvPr id="385047" name="Text Box 23"/>
            <p:cNvSpPr txBox="1">
              <a:spLocks noChangeArrowheads="1"/>
            </p:cNvSpPr>
            <p:nvPr/>
          </p:nvSpPr>
          <p:spPr bwMode="auto">
            <a:xfrm>
              <a:off x="336" y="3258"/>
              <a:ext cx="50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a[2]</a:t>
              </a:r>
            </a:p>
          </p:txBody>
        </p:sp>
        <p:sp>
          <p:nvSpPr>
            <p:cNvPr id="385048" name="Text Box 24"/>
            <p:cNvSpPr txBox="1">
              <a:spLocks noChangeArrowheads="1"/>
            </p:cNvSpPr>
            <p:nvPr/>
          </p:nvSpPr>
          <p:spPr bwMode="auto">
            <a:xfrm>
              <a:off x="336" y="3031"/>
              <a:ext cx="50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a[1]</a:t>
              </a:r>
            </a:p>
          </p:txBody>
        </p:sp>
        <p:sp>
          <p:nvSpPr>
            <p:cNvPr id="385049" name="Text Box 25"/>
            <p:cNvSpPr txBox="1">
              <a:spLocks noChangeArrowheads="1"/>
            </p:cNvSpPr>
            <p:nvPr/>
          </p:nvSpPr>
          <p:spPr bwMode="auto">
            <a:xfrm>
              <a:off x="336" y="3481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a[3]</a:t>
              </a:r>
            </a:p>
          </p:txBody>
        </p:sp>
        <p:sp>
          <p:nvSpPr>
            <p:cNvPr id="385050" name="Line 26"/>
            <p:cNvSpPr>
              <a:spLocks noChangeShapeType="1"/>
            </p:cNvSpPr>
            <p:nvPr/>
          </p:nvSpPr>
          <p:spPr bwMode="auto">
            <a:xfrm>
              <a:off x="945" y="2538"/>
              <a:ext cx="0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51" name="Line 27"/>
            <p:cNvSpPr>
              <a:spLocks noChangeShapeType="1"/>
            </p:cNvSpPr>
            <p:nvPr/>
          </p:nvSpPr>
          <p:spPr bwMode="auto">
            <a:xfrm flipH="1">
              <a:off x="996" y="2538"/>
              <a:ext cx="406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52" name="Rectangle 28"/>
            <p:cNvSpPr>
              <a:spLocks noChangeArrowheads="1"/>
            </p:cNvSpPr>
            <p:nvPr/>
          </p:nvSpPr>
          <p:spPr bwMode="auto">
            <a:xfrm>
              <a:off x="1351" y="2448"/>
              <a:ext cx="305" cy="27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endParaRPr lang="en-US" altLang="zh-TW" sz="2000">
                <a:latin typeface="Arial" panose="020B0604020202020204" pitchFamily="34" charset="0"/>
                <a:ea typeface="新細明體" pitchFamily="18" charset="-120"/>
              </a:endParaRPr>
            </a:p>
          </p:txBody>
        </p:sp>
        <p:sp>
          <p:nvSpPr>
            <p:cNvPr id="385053" name="Text Box 29"/>
            <p:cNvSpPr txBox="1">
              <a:spLocks noChangeArrowheads="1"/>
            </p:cNvSpPr>
            <p:nvPr/>
          </p:nvSpPr>
          <p:spPr bwMode="auto">
            <a:xfrm>
              <a:off x="755" y="249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solidFill>
                    <a:srgbClr val="FF3300"/>
                  </a:solidFill>
                  <a:latin typeface="Arial" panose="020B0604020202020204" pitchFamily="34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385054" name="Text Box 30"/>
            <p:cNvSpPr txBox="1">
              <a:spLocks noChangeArrowheads="1"/>
            </p:cNvSpPr>
            <p:nvPr/>
          </p:nvSpPr>
          <p:spPr bwMode="auto">
            <a:xfrm>
              <a:off x="1100" y="2448"/>
              <a:ext cx="2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solidFill>
                    <a:srgbClr val="FF3300"/>
                  </a:solidFill>
                  <a:latin typeface="Arial" panose="020B0604020202020204" pitchFamily="34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385056" name="Text Box 32"/>
            <p:cNvSpPr txBox="1">
              <a:spLocks noChangeArrowheads="1"/>
            </p:cNvSpPr>
            <p:nvPr/>
          </p:nvSpPr>
          <p:spPr bwMode="auto">
            <a:xfrm>
              <a:off x="937" y="392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solidFill>
                    <a:srgbClr val="FF3300"/>
                  </a:solidFill>
                  <a:latin typeface="Arial" panose="020B0604020202020204" pitchFamily="34" charset="0"/>
                  <a:ea typeface="新細明體" pitchFamily="18" charset="-120"/>
                </a:rPr>
                <a:t>a</a:t>
              </a:r>
            </a:p>
          </p:txBody>
        </p:sp>
      </p:grpSp>
      <p:sp>
        <p:nvSpPr>
          <p:cNvPr id="385032" name="Line 8"/>
          <p:cNvSpPr>
            <a:spLocks noChangeShapeType="1"/>
          </p:cNvSpPr>
          <p:nvPr/>
        </p:nvSpPr>
        <p:spPr bwMode="auto">
          <a:xfrm flipH="1">
            <a:off x="5715000" y="3048000"/>
            <a:ext cx="1828800" cy="2590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228600" y="6096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Multiple Array Pointers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417513" y="1447800"/>
            <a:ext cx="8726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b="0">
                <a:latin typeface="Arial" panose="020B0604020202020204" pitchFamily="34" charset="0"/>
                <a:ea typeface="新細明體" pitchFamily="18" charset="-120"/>
              </a:rPr>
              <a:t>Both </a:t>
            </a:r>
            <a:r>
              <a:rPr lang="en-US" altLang="zh-TW" b="0">
                <a:latin typeface="Courier" pitchFamily="49" charset="0"/>
                <a:ea typeface="新細明體" pitchFamily="18" charset="-120"/>
              </a:rPr>
              <a:t>a</a:t>
            </a:r>
            <a:r>
              <a:rPr lang="en-US" altLang="zh-TW" b="0">
                <a:latin typeface="Arial" panose="020B0604020202020204" pitchFamily="34" charset="0"/>
                <a:ea typeface="新細明體" pitchFamily="18" charset="-120"/>
              </a:rPr>
              <a:t> and </a:t>
            </a:r>
            <a:r>
              <a:rPr lang="en-US" altLang="zh-TW" b="0">
                <a:latin typeface="Courier" pitchFamily="49" charset="0"/>
                <a:ea typeface="新細明體" pitchFamily="18" charset="-120"/>
              </a:rPr>
              <a:t>p</a:t>
            </a:r>
            <a:r>
              <a:rPr lang="en-US" altLang="zh-TW" b="0">
                <a:latin typeface="Arial" panose="020B0604020202020204" pitchFamily="34" charset="0"/>
                <a:ea typeface="新細明體" pitchFamily="18" charset="-120"/>
              </a:rPr>
              <a:t> are pointers to the same array. </a:t>
            </a:r>
          </a:p>
        </p:txBody>
      </p:sp>
      <p:sp>
        <p:nvSpPr>
          <p:cNvPr id="386056" name="Rectangle 8"/>
          <p:cNvSpPr>
            <a:spLocks noChangeArrowheads="1"/>
          </p:cNvSpPr>
          <p:nvPr/>
        </p:nvSpPr>
        <p:spPr bwMode="auto">
          <a:xfrm>
            <a:off x="228600" y="2286000"/>
            <a:ext cx="8915400" cy="38100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386058" name="Picture 10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25273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733800" y="3048000"/>
            <a:ext cx="536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solidFill>
                  <a:schemeClr val="bg1"/>
                </a:solidFill>
                <a:latin typeface="Arial" panose="020B0604020202020204" pitchFamily="34" charset="0"/>
                <a:ea typeface="新細明體" pitchFamily="18" charset="-120"/>
              </a:rPr>
              <a:t>2 2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solidFill>
                  <a:schemeClr val="bg1"/>
                </a:solidFill>
                <a:latin typeface="Arial" panose="020B0604020202020204" pitchFamily="34" charset="0"/>
                <a:ea typeface="新細明體" pitchFamily="18" charset="-120"/>
              </a:rPr>
              <a:t>4 4</a:t>
            </a:r>
          </a:p>
        </p:txBody>
      </p:sp>
      <p:sp>
        <p:nvSpPr>
          <p:cNvPr id="386060" name="AutoShape 12"/>
          <p:cNvSpPr>
            <a:spLocks noChangeArrowheads="1"/>
          </p:cNvSpPr>
          <p:nvPr/>
        </p:nvSpPr>
        <p:spPr bwMode="auto">
          <a:xfrm>
            <a:off x="5257800" y="2362200"/>
            <a:ext cx="3886200" cy="3657600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include &lt;iostream&gt;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using namespace std;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void main(){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int a[5] = {2,4,6,8,22};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int *p = &amp;a[1];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" "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&lt;&lt; p[-1];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cout &lt;&lt; a[1] &lt;&lt; </a:t>
            </a: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" "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&lt;&lt; p[0];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} </a:t>
            </a:r>
          </a:p>
        </p:txBody>
      </p:sp>
      <p:sp>
        <p:nvSpPr>
          <p:cNvPr id="386062" name="Rectangle 14"/>
          <p:cNvSpPr>
            <a:spLocks noChangeArrowheads="1"/>
          </p:cNvSpPr>
          <p:nvPr/>
        </p:nvSpPr>
        <p:spPr bwMode="auto">
          <a:xfrm>
            <a:off x="1109663" y="320040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386063" name="Rectangle 15"/>
          <p:cNvSpPr>
            <a:spLocks noChangeArrowheads="1"/>
          </p:cNvSpPr>
          <p:nvPr/>
        </p:nvSpPr>
        <p:spPr bwMode="auto">
          <a:xfrm>
            <a:off x="1109663" y="36385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386064" name="Rectangle 16"/>
          <p:cNvSpPr>
            <a:spLocks noChangeArrowheads="1"/>
          </p:cNvSpPr>
          <p:nvPr/>
        </p:nvSpPr>
        <p:spPr bwMode="auto">
          <a:xfrm>
            <a:off x="1109663" y="45148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8</a:t>
            </a:r>
          </a:p>
        </p:txBody>
      </p:sp>
      <p:sp>
        <p:nvSpPr>
          <p:cNvPr id="386065" name="Rectangle 17"/>
          <p:cNvSpPr>
            <a:spLocks noChangeArrowheads="1"/>
          </p:cNvSpPr>
          <p:nvPr/>
        </p:nvSpPr>
        <p:spPr bwMode="auto">
          <a:xfrm>
            <a:off x="1109663" y="4078288"/>
            <a:ext cx="1047750" cy="355600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6</a:t>
            </a:r>
          </a:p>
        </p:txBody>
      </p:sp>
      <p:sp>
        <p:nvSpPr>
          <p:cNvPr id="386066" name="Rectangle 18"/>
          <p:cNvSpPr>
            <a:spLocks noChangeArrowheads="1"/>
          </p:cNvSpPr>
          <p:nvPr/>
        </p:nvSpPr>
        <p:spPr bwMode="auto">
          <a:xfrm>
            <a:off x="1109663" y="4954588"/>
            <a:ext cx="1047750" cy="357187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22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304800" y="48768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a[4]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04800" y="31242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a[0]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304800" y="40386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a[2]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304800" y="3581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a[1]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304800" y="44958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a[3]</a:t>
            </a:r>
          </a:p>
        </p:txBody>
      </p:sp>
      <p:sp>
        <p:nvSpPr>
          <p:cNvPr id="386074" name="Rectangle 26"/>
          <p:cNvSpPr>
            <a:spLocks noChangeArrowheads="1"/>
          </p:cNvSpPr>
          <p:nvPr/>
        </p:nvSpPr>
        <p:spPr bwMode="auto">
          <a:xfrm>
            <a:off x="2590800" y="3657600"/>
            <a:ext cx="484188" cy="428625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endParaRPr lang="en-US" altLang="zh-TW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86079" name="Line 31"/>
          <p:cNvSpPr>
            <a:spLocks noChangeShapeType="1"/>
          </p:cNvSpPr>
          <p:nvPr/>
        </p:nvSpPr>
        <p:spPr bwMode="auto">
          <a:xfrm flipH="1" flipV="1">
            <a:off x="4267200" y="3505200"/>
            <a:ext cx="1447800" cy="1066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2574925" y="32115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E2200C"/>
                </a:solidFill>
                <a:latin typeface="Arial" panose="020B0604020202020204" pitchFamily="34" charset="0"/>
                <a:ea typeface="新細明體" pitchFamily="18" charset="-120"/>
              </a:rPr>
              <a:t>p</a:t>
            </a:r>
          </a:p>
        </p:txBody>
      </p:sp>
      <p:sp>
        <p:nvSpPr>
          <p:cNvPr id="386082" name="Line 34"/>
          <p:cNvSpPr>
            <a:spLocks noChangeShapeType="1"/>
          </p:cNvSpPr>
          <p:nvPr/>
        </p:nvSpPr>
        <p:spPr bwMode="auto">
          <a:xfrm flipH="1">
            <a:off x="2057400" y="3886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083" name="AutoShape 35"/>
          <p:cNvSpPr>
            <a:spLocks noChangeArrowheads="1"/>
          </p:cNvSpPr>
          <p:nvPr/>
        </p:nvSpPr>
        <p:spPr bwMode="auto">
          <a:xfrm>
            <a:off x="1295400" y="4343400"/>
            <a:ext cx="1524000" cy="457200"/>
          </a:xfrm>
          <a:prstGeom prst="wedgeEllipseCallout">
            <a:avLst>
              <a:gd name="adj1" fmla="val -4583"/>
              <a:gd name="adj2" fmla="val -137153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E2200C"/>
                </a:solidFill>
                <a:latin typeface="Arial" panose="020B0604020202020204" pitchFamily="34" charset="0"/>
                <a:ea typeface="新細明體" pitchFamily="18" charset="-120"/>
              </a:rPr>
              <a:t>p[0]</a:t>
            </a:r>
          </a:p>
        </p:txBody>
      </p:sp>
      <p:sp>
        <p:nvSpPr>
          <p:cNvPr id="386084" name="AutoShape 36"/>
          <p:cNvSpPr>
            <a:spLocks noChangeArrowheads="1"/>
          </p:cNvSpPr>
          <p:nvPr/>
        </p:nvSpPr>
        <p:spPr bwMode="auto">
          <a:xfrm>
            <a:off x="1447800" y="2667000"/>
            <a:ext cx="1524000" cy="457200"/>
          </a:xfrm>
          <a:prstGeom prst="wedgeEllipseCallout">
            <a:avLst>
              <a:gd name="adj1" fmla="val -20519"/>
              <a:gd name="adj2" fmla="val 101389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E2200C"/>
                </a:solidFill>
                <a:latin typeface="Arial" panose="020B0604020202020204" pitchFamily="34" charset="0"/>
                <a:ea typeface="新細明體" pitchFamily="18" charset="-120"/>
              </a:rPr>
              <a:t>a[0]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Rectangle 1028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Pointer Arithmetic</a:t>
            </a:r>
          </a:p>
        </p:txBody>
      </p:sp>
      <p:sp>
        <p:nvSpPr>
          <p:cNvPr id="389125" name="Rectangle 1029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>
                <a:latin typeface="Arial" panose="020B0604020202020204" pitchFamily="34" charset="0"/>
                <a:ea typeface="新細明體" pitchFamily="18" charset="-120"/>
              </a:rPr>
              <a:t>Given a pointer </a:t>
            </a:r>
            <a:r>
              <a:rPr lang="en-US" altLang="zh-TW" sz="2800" b="0">
                <a:latin typeface="Courier New" panose="02070309020205020404" pitchFamily="49" charset="0"/>
                <a:ea typeface="新細明體" pitchFamily="18" charset="-120"/>
              </a:rPr>
              <a:t>p, p+n</a:t>
            </a:r>
            <a:r>
              <a:rPr lang="en-US" altLang="zh-TW" sz="2800" b="0">
                <a:latin typeface="Arial" panose="020B0604020202020204" pitchFamily="34" charset="0"/>
                <a:ea typeface="新細明體" pitchFamily="18" charset="-120"/>
              </a:rPr>
              <a:t> refers to the element that is offset from </a:t>
            </a:r>
            <a:r>
              <a:rPr lang="en-US" altLang="zh-TW" sz="2800" b="0">
                <a:latin typeface="Courier New" panose="02070309020205020404" pitchFamily="49" charset="0"/>
                <a:ea typeface="新細明體" pitchFamily="18" charset="-120"/>
              </a:rPr>
              <a:t>p</a:t>
            </a:r>
            <a:r>
              <a:rPr lang="en-US" altLang="zh-TW" sz="2800" b="0">
                <a:latin typeface="Arial" panose="020B0604020202020204" pitchFamily="34" charset="0"/>
                <a:ea typeface="新細明體" pitchFamily="18" charset="-120"/>
              </a:rPr>
              <a:t> by </a:t>
            </a:r>
            <a:r>
              <a:rPr lang="en-US" altLang="zh-TW" sz="2800" b="0">
                <a:latin typeface="Courier New" panose="02070309020205020404" pitchFamily="49" charset="0"/>
                <a:ea typeface="新細明體" pitchFamily="18" charset="-120"/>
              </a:rPr>
              <a:t>n</a:t>
            </a:r>
            <a:r>
              <a:rPr lang="en-US" altLang="zh-TW" sz="2800" b="0">
                <a:latin typeface="Arial" panose="020B0604020202020204" pitchFamily="34" charset="0"/>
                <a:ea typeface="新細明體" pitchFamily="18" charset="-120"/>
              </a:rPr>
              <a:t> positions.</a:t>
            </a:r>
          </a:p>
        </p:txBody>
      </p:sp>
      <p:sp>
        <p:nvSpPr>
          <p:cNvPr id="389127" name="Rectangle 1031"/>
          <p:cNvSpPr>
            <a:spLocks noChangeArrowheads="1"/>
          </p:cNvSpPr>
          <p:nvPr/>
        </p:nvSpPr>
        <p:spPr bwMode="auto">
          <a:xfrm>
            <a:off x="914400" y="2362200"/>
            <a:ext cx="7467600" cy="3760788"/>
          </a:xfrm>
          <a:prstGeom prst="rect">
            <a:avLst/>
          </a:prstGeom>
          <a:solidFill>
            <a:schemeClr val="tx1"/>
          </a:solidFill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zh-TW" altLang="en-US" sz="28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389161" name="Group 1065"/>
          <p:cNvGrpSpPr>
            <a:grpSpLocks/>
          </p:cNvGrpSpPr>
          <p:nvPr/>
        </p:nvGrpSpPr>
        <p:grpSpPr bwMode="auto">
          <a:xfrm>
            <a:off x="3956050" y="2925763"/>
            <a:ext cx="1290638" cy="2913062"/>
            <a:chOff x="2304" y="1193"/>
            <a:chExt cx="672" cy="1487"/>
          </a:xfrm>
        </p:grpSpPr>
        <p:sp>
          <p:nvSpPr>
            <p:cNvPr id="389133" name="Rectangle 1037"/>
            <p:cNvSpPr>
              <a:spLocks noChangeArrowheads="1"/>
            </p:cNvSpPr>
            <p:nvPr/>
          </p:nvSpPr>
          <p:spPr bwMode="auto">
            <a:xfrm>
              <a:off x="2304" y="1193"/>
              <a:ext cx="672" cy="297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800">
                  <a:latin typeface="Arial" panose="020B0604020202020204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389134" name="Rectangle 1038"/>
            <p:cNvSpPr>
              <a:spLocks noChangeArrowheads="1"/>
            </p:cNvSpPr>
            <p:nvPr/>
          </p:nvSpPr>
          <p:spPr bwMode="auto">
            <a:xfrm>
              <a:off x="2304" y="1488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800">
                  <a:latin typeface="Arial" panose="020B0604020202020204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389135" name="Rectangle 1039"/>
            <p:cNvSpPr>
              <a:spLocks noChangeArrowheads="1"/>
            </p:cNvSpPr>
            <p:nvPr/>
          </p:nvSpPr>
          <p:spPr bwMode="auto">
            <a:xfrm>
              <a:off x="2304" y="2084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800">
                  <a:latin typeface="Arial" panose="020B0604020202020204" pitchFamily="34" charset="0"/>
                  <a:ea typeface="新細明體" pitchFamily="18" charset="-120"/>
                </a:rPr>
                <a:t>8</a:t>
              </a:r>
            </a:p>
          </p:txBody>
        </p:sp>
        <p:sp>
          <p:nvSpPr>
            <p:cNvPr id="389136" name="Rectangle 1040"/>
            <p:cNvSpPr>
              <a:spLocks noChangeArrowheads="1"/>
            </p:cNvSpPr>
            <p:nvPr/>
          </p:nvSpPr>
          <p:spPr bwMode="auto">
            <a:xfrm>
              <a:off x="2304" y="1786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800">
                  <a:latin typeface="Arial" panose="020B0604020202020204" pitchFamily="34" charset="0"/>
                  <a:ea typeface="新細明體" pitchFamily="18" charset="-120"/>
                </a:rPr>
                <a:t>6</a:t>
              </a:r>
            </a:p>
          </p:txBody>
        </p:sp>
        <p:sp>
          <p:nvSpPr>
            <p:cNvPr id="389137" name="Rectangle 1041"/>
            <p:cNvSpPr>
              <a:spLocks noChangeArrowheads="1"/>
            </p:cNvSpPr>
            <p:nvPr/>
          </p:nvSpPr>
          <p:spPr bwMode="auto">
            <a:xfrm>
              <a:off x="2304" y="2382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800">
                  <a:latin typeface="Arial" panose="020B0604020202020204" pitchFamily="34" charset="0"/>
                  <a:ea typeface="新細明體" pitchFamily="18" charset="-120"/>
                </a:rPr>
                <a:t>22</a:t>
              </a:r>
            </a:p>
          </p:txBody>
        </p:sp>
      </p:grpSp>
      <p:sp>
        <p:nvSpPr>
          <p:cNvPr id="389139" name="Text Box 1043"/>
          <p:cNvSpPr txBox="1">
            <a:spLocks noChangeArrowheads="1"/>
          </p:cNvSpPr>
          <p:nvPr/>
        </p:nvSpPr>
        <p:spPr bwMode="auto">
          <a:xfrm>
            <a:off x="2297113" y="3021013"/>
            <a:ext cx="674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89141" name="Text Box 1045"/>
          <p:cNvSpPr txBox="1">
            <a:spLocks noChangeArrowheads="1"/>
          </p:cNvSpPr>
          <p:nvPr/>
        </p:nvSpPr>
        <p:spPr bwMode="auto">
          <a:xfrm>
            <a:off x="1828800" y="4195763"/>
            <a:ext cx="139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a + 2</a:t>
            </a:r>
          </a:p>
        </p:txBody>
      </p:sp>
      <p:sp>
        <p:nvSpPr>
          <p:cNvPr id="389150" name="Text Box 1054"/>
          <p:cNvSpPr txBox="1">
            <a:spLocks noChangeArrowheads="1"/>
          </p:cNvSpPr>
          <p:nvPr/>
        </p:nvSpPr>
        <p:spPr bwMode="auto">
          <a:xfrm>
            <a:off x="1828800" y="5334000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a + 4</a:t>
            </a:r>
          </a:p>
        </p:txBody>
      </p:sp>
      <p:sp>
        <p:nvSpPr>
          <p:cNvPr id="389152" name="Text Box 1056"/>
          <p:cNvSpPr txBox="1">
            <a:spLocks noChangeArrowheads="1"/>
          </p:cNvSpPr>
          <p:nvPr/>
        </p:nvSpPr>
        <p:spPr bwMode="auto">
          <a:xfrm>
            <a:off x="1828800" y="4783138"/>
            <a:ext cx="139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a + 3</a:t>
            </a:r>
          </a:p>
        </p:txBody>
      </p:sp>
      <p:sp>
        <p:nvSpPr>
          <p:cNvPr id="389153" name="Text Box 1057"/>
          <p:cNvSpPr txBox="1">
            <a:spLocks noChangeArrowheads="1"/>
          </p:cNvSpPr>
          <p:nvPr/>
        </p:nvSpPr>
        <p:spPr bwMode="auto">
          <a:xfrm>
            <a:off x="1828800" y="3657600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a + 1</a:t>
            </a:r>
          </a:p>
        </p:txBody>
      </p:sp>
      <p:sp>
        <p:nvSpPr>
          <p:cNvPr id="389154" name="Text Box 1058"/>
          <p:cNvSpPr txBox="1">
            <a:spLocks noChangeArrowheads="1"/>
          </p:cNvSpPr>
          <p:nvPr/>
        </p:nvSpPr>
        <p:spPr bwMode="auto">
          <a:xfrm>
            <a:off x="5892800" y="3513138"/>
            <a:ext cx="90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p</a:t>
            </a:r>
          </a:p>
        </p:txBody>
      </p:sp>
      <p:sp>
        <p:nvSpPr>
          <p:cNvPr id="389155" name="Text Box 1059"/>
          <p:cNvSpPr txBox="1">
            <a:spLocks noChangeArrowheads="1"/>
          </p:cNvSpPr>
          <p:nvPr/>
        </p:nvSpPr>
        <p:spPr bwMode="auto">
          <a:xfrm>
            <a:off x="5892800" y="468947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p + 2</a:t>
            </a:r>
          </a:p>
        </p:txBody>
      </p:sp>
      <p:sp>
        <p:nvSpPr>
          <p:cNvPr id="389157" name="Text Box 1061"/>
          <p:cNvSpPr txBox="1">
            <a:spLocks noChangeArrowheads="1"/>
          </p:cNvSpPr>
          <p:nvPr/>
        </p:nvSpPr>
        <p:spPr bwMode="auto">
          <a:xfrm>
            <a:off x="5892800" y="5276850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p + 3</a:t>
            </a:r>
          </a:p>
        </p:txBody>
      </p:sp>
      <p:sp>
        <p:nvSpPr>
          <p:cNvPr id="389158" name="Text Box 1062"/>
          <p:cNvSpPr txBox="1">
            <a:spLocks noChangeArrowheads="1"/>
          </p:cNvSpPr>
          <p:nvPr/>
        </p:nvSpPr>
        <p:spPr bwMode="auto">
          <a:xfrm>
            <a:off x="5892800" y="29257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p - 1</a:t>
            </a:r>
          </a:p>
        </p:txBody>
      </p:sp>
      <p:sp>
        <p:nvSpPr>
          <p:cNvPr id="389159" name="Text Box 1063"/>
          <p:cNvSpPr txBox="1">
            <a:spLocks noChangeArrowheads="1"/>
          </p:cNvSpPr>
          <p:nvPr/>
        </p:nvSpPr>
        <p:spPr bwMode="auto">
          <a:xfrm>
            <a:off x="5892800" y="409892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p + 1</a:t>
            </a:r>
          </a:p>
        </p:txBody>
      </p:sp>
      <p:sp>
        <p:nvSpPr>
          <p:cNvPr id="389163" name="Line 1067"/>
          <p:cNvSpPr>
            <a:spLocks noChangeShapeType="1"/>
          </p:cNvSpPr>
          <p:nvPr/>
        </p:nvSpPr>
        <p:spPr bwMode="auto">
          <a:xfrm>
            <a:off x="3127375" y="3208338"/>
            <a:ext cx="8286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5" name="Line 1069"/>
          <p:cNvSpPr>
            <a:spLocks noChangeShapeType="1"/>
          </p:cNvSpPr>
          <p:nvPr/>
        </p:nvSpPr>
        <p:spPr bwMode="auto">
          <a:xfrm>
            <a:off x="3127375" y="379571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6" name="Line 1070"/>
          <p:cNvSpPr>
            <a:spLocks noChangeShapeType="1"/>
          </p:cNvSpPr>
          <p:nvPr/>
        </p:nvSpPr>
        <p:spPr bwMode="auto">
          <a:xfrm>
            <a:off x="3127375" y="438308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7" name="Line 1071"/>
          <p:cNvSpPr>
            <a:spLocks noChangeShapeType="1"/>
          </p:cNvSpPr>
          <p:nvPr/>
        </p:nvSpPr>
        <p:spPr bwMode="auto">
          <a:xfrm>
            <a:off x="3127375" y="497046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8" name="Line 1072"/>
          <p:cNvSpPr>
            <a:spLocks noChangeShapeType="1"/>
          </p:cNvSpPr>
          <p:nvPr/>
        </p:nvSpPr>
        <p:spPr bwMode="auto">
          <a:xfrm>
            <a:off x="3127375" y="555783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9" name="Line 1073"/>
          <p:cNvSpPr>
            <a:spLocks noChangeShapeType="1"/>
          </p:cNvSpPr>
          <p:nvPr/>
        </p:nvSpPr>
        <p:spPr bwMode="auto">
          <a:xfrm flipH="1">
            <a:off x="5246688" y="32083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0" name="Line 1074"/>
          <p:cNvSpPr>
            <a:spLocks noChangeShapeType="1"/>
          </p:cNvSpPr>
          <p:nvPr/>
        </p:nvSpPr>
        <p:spPr bwMode="auto">
          <a:xfrm flipH="1">
            <a:off x="5246688" y="3795713"/>
            <a:ext cx="7381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1" name="Line 1075"/>
          <p:cNvSpPr>
            <a:spLocks noChangeShapeType="1"/>
          </p:cNvSpPr>
          <p:nvPr/>
        </p:nvSpPr>
        <p:spPr bwMode="auto">
          <a:xfrm flipH="1">
            <a:off x="5246688" y="438308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2" name="Line 1076"/>
          <p:cNvSpPr>
            <a:spLocks noChangeShapeType="1"/>
          </p:cNvSpPr>
          <p:nvPr/>
        </p:nvSpPr>
        <p:spPr bwMode="auto">
          <a:xfrm flipH="1">
            <a:off x="5246688" y="4970463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4" name="Line 1078"/>
          <p:cNvSpPr>
            <a:spLocks noChangeShapeType="1"/>
          </p:cNvSpPr>
          <p:nvPr/>
        </p:nvSpPr>
        <p:spPr bwMode="auto">
          <a:xfrm flipH="1">
            <a:off x="5246688" y="55578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1322388" y="5568950"/>
            <a:ext cx="574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>
                <a:solidFill>
                  <a:srgbClr val="FF0066"/>
                </a:solidFill>
                <a:latin typeface="Courier New" panose="02070309020205020404" pitchFamily="49" charset="0"/>
                <a:ea typeface="新細明體" pitchFamily="18" charset="-120"/>
              </a:rPr>
              <a:t>*(</a:t>
            </a:r>
            <a:r>
              <a:rPr lang="en-US" altLang="zh-TW" sz="3600">
                <a:solidFill>
                  <a:srgbClr val="FF0066"/>
                </a:solidFill>
                <a:latin typeface="Courier New" panose="02070309020205020404" pitchFamily="49" charset="0"/>
                <a:ea typeface="新細明體" pitchFamily="18" charset="-120"/>
              </a:rPr>
              <a:t>a+n)</a:t>
            </a:r>
            <a:r>
              <a:rPr lang="en-US" altLang="zh-TW" sz="36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 is identical to </a:t>
            </a:r>
            <a:r>
              <a:rPr lang="en-US" altLang="zh-TW" sz="3600">
                <a:solidFill>
                  <a:srgbClr val="FF0066"/>
                </a:solidFill>
                <a:latin typeface="Courier New" panose="02070309020205020404" pitchFamily="49" charset="0"/>
                <a:ea typeface="新細明體" pitchFamily="18" charset="-120"/>
              </a:rPr>
              <a:t>a[n]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484188" y="584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Dereferencing Array Pointers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152400" y="1600200"/>
            <a:ext cx="8610600" cy="3810000"/>
          </a:xfrm>
          <a:prstGeom prst="rect">
            <a:avLst/>
          </a:prstGeom>
          <a:solidFill>
            <a:schemeClr val="tx1"/>
          </a:solidFill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zh-TW" altLang="en-US" sz="28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390192" name="Group 48"/>
          <p:cNvGrpSpPr>
            <a:grpSpLocks/>
          </p:cNvGrpSpPr>
          <p:nvPr/>
        </p:nvGrpSpPr>
        <p:grpSpPr bwMode="auto">
          <a:xfrm>
            <a:off x="5016500" y="2057400"/>
            <a:ext cx="3352800" cy="2387600"/>
            <a:chOff x="3160" y="1296"/>
            <a:chExt cx="2112" cy="1504"/>
          </a:xfrm>
        </p:grpSpPr>
        <p:grpSp>
          <p:nvGrpSpPr>
            <p:cNvPr id="390152" name="Group 8"/>
            <p:cNvGrpSpPr>
              <a:grpSpLocks/>
            </p:cNvGrpSpPr>
            <p:nvPr/>
          </p:nvGrpSpPr>
          <p:grpSpPr bwMode="auto">
            <a:xfrm>
              <a:off x="3160" y="1296"/>
              <a:ext cx="752" cy="1458"/>
              <a:chOff x="2304" y="1193"/>
              <a:chExt cx="672" cy="1487"/>
            </a:xfrm>
          </p:grpSpPr>
          <p:sp>
            <p:nvSpPr>
              <p:cNvPr id="390153" name="Rectangle 9"/>
              <p:cNvSpPr>
                <a:spLocks noChangeArrowheads="1"/>
              </p:cNvSpPr>
              <p:nvPr/>
            </p:nvSpPr>
            <p:spPr bwMode="auto">
              <a:xfrm>
                <a:off x="2304" y="1193"/>
                <a:ext cx="672" cy="297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390154" name="Rectangle 10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390155" name="Rectangle 11"/>
              <p:cNvSpPr>
                <a:spLocks noChangeArrowheads="1"/>
              </p:cNvSpPr>
              <p:nvPr/>
            </p:nvSpPr>
            <p:spPr bwMode="auto">
              <a:xfrm>
                <a:off x="2304" y="2084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itchFamily="18" charset="-120"/>
                  </a:rPr>
                  <a:t>8</a:t>
                </a:r>
              </a:p>
            </p:txBody>
          </p:sp>
          <p:sp>
            <p:nvSpPr>
              <p:cNvPr id="390156" name="Rectangle 12"/>
              <p:cNvSpPr>
                <a:spLocks noChangeArrowheads="1"/>
              </p:cNvSpPr>
              <p:nvPr/>
            </p:nvSpPr>
            <p:spPr bwMode="auto">
              <a:xfrm>
                <a:off x="2304" y="1786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itchFamily="18" charset="-120"/>
                  </a:rPr>
                  <a:t>6</a:t>
                </a:r>
              </a:p>
            </p:txBody>
          </p:sp>
          <p:sp>
            <p:nvSpPr>
              <p:cNvPr id="390157" name="Rectangle 13"/>
              <p:cNvSpPr>
                <a:spLocks noChangeArrowheads="1"/>
              </p:cNvSpPr>
              <p:nvPr/>
            </p:nvSpPr>
            <p:spPr bwMode="auto">
              <a:xfrm>
                <a:off x="2304" y="2382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itchFamily="18" charset="-120"/>
                  </a:rPr>
                  <a:t>22</a:t>
                </a:r>
              </a:p>
            </p:txBody>
          </p:sp>
        </p:grpSp>
        <p:sp>
          <p:nvSpPr>
            <p:cNvPr id="390175" name="Line 31"/>
            <p:cNvSpPr>
              <a:spLocks noChangeShapeType="1"/>
            </p:cNvSpPr>
            <p:nvPr/>
          </p:nvSpPr>
          <p:spPr bwMode="auto">
            <a:xfrm flipH="1">
              <a:off x="3923" y="1432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6" name="Line 32"/>
            <p:cNvSpPr>
              <a:spLocks noChangeShapeType="1"/>
            </p:cNvSpPr>
            <p:nvPr/>
          </p:nvSpPr>
          <p:spPr bwMode="auto">
            <a:xfrm flipH="1">
              <a:off x="3923" y="1726"/>
              <a:ext cx="42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7" name="Line 33"/>
            <p:cNvSpPr>
              <a:spLocks noChangeShapeType="1"/>
            </p:cNvSpPr>
            <p:nvPr/>
          </p:nvSpPr>
          <p:spPr bwMode="auto">
            <a:xfrm flipH="1">
              <a:off x="3923" y="2020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8" name="Line 34"/>
            <p:cNvSpPr>
              <a:spLocks noChangeShapeType="1"/>
            </p:cNvSpPr>
            <p:nvPr/>
          </p:nvSpPr>
          <p:spPr bwMode="auto">
            <a:xfrm flipH="1">
              <a:off x="3923" y="2314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9" name="Line 35"/>
            <p:cNvSpPr>
              <a:spLocks noChangeShapeType="1"/>
            </p:cNvSpPr>
            <p:nvPr/>
          </p:nvSpPr>
          <p:spPr bwMode="auto">
            <a:xfrm flipH="1">
              <a:off x="3923" y="2608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0180" name="Group 36"/>
            <p:cNvGrpSpPr>
              <a:grpSpLocks/>
            </p:cNvGrpSpPr>
            <p:nvPr/>
          </p:nvGrpSpPr>
          <p:grpSpPr bwMode="auto">
            <a:xfrm>
              <a:off x="4360" y="1296"/>
              <a:ext cx="912" cy="1504"/>
              <a:chOff x="1584" y="1224"/>
              <a:chExt cx="480" cy="1534"/>
            </a:xfrm>
          </p:grpSpPr>
          <p:sp>
            <p:nvSpPr>
              <p:cNvPr id="390181" name="Text Box 37"/>
              <p:cNvSpPr txBox="1">
                <a:spLocks noChangeArrowheads="1"/>
              </p:cNvSpPr>
              <p:nvPr/>
            </p:nvSpPr>
            <p:spPr bwMode="auto">
              <a:xfrm>
                <a:off x="1584" y="1224"/>
                <a:ext cx="287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9018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480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  <a:ea typeface="新細明體" pitchFamily="18" charset="-120"/>
                  </a:rPr>
                  <a:t>a + 2</a:t>
                </a:r>
              </a:p>
            </p:txBody>
          </p:sp>
          <p:sp>
            <p:nvSpPr>
              <p:cNvPr id="390183" name="Text Box 39"/>
              <p:cNvSpPr txBox="1">
                <a:spLocks noChangeArrowheads="1"/>
              </p:cNvSpPr>
              <p:nvPr/>
            </p:nvSpPr>
            <p:spPr bwMode="auto">
              <a:xfrm>
                <a:off x="1584" y="2424"/>
                <a:ext cx="480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  <a:ea typeface="新細明體" pitchFamily="18" charset="-120"/>
                  </a:rPr>
                  <a:t>a + 4</a:t>
                </a:r>
              </a:p>
            </p:txBody>
          </p:sp>
          <p:sp>
            <p:nvSpPr>
              <p:cNvPr id="390184" name="Text Box 40"/>
              <p:cNvSpPr txBox="1">
                <a:spLocks noChangeArrowheads="1"/>
              </p:cNvSpPr>
              <p:nvPr/>
            </p:nvSpPr>
            <p:spPr bwMode="auto">
              <a:xfrm>
                <a:off x="1584" y="2124"/>
                <a:ext cx="480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  <a:ea typeface="新細明體" pitchFamily="18" charset="-120"/>
                  </a:rPr>
                  <a:t>a + 3</a:t>
                </a:r>
              </a:p>
            </p:txBody>
          </p:sp>
          <p:sp>
            <p:nvSpPr>
              <p:cNvPr id="390185" name="Text Box 41"/>
              <p:cNvSpPr txBox="1">
                <a:spLocks noChangeArrowheads="1"/>
              </p:cNvSpPr>
              <p:nvPr/>
            </p:nvSpPr>
            <p:spPr bwMode="auto">
              <a:xfrm>
                <a:off x="1584" y="1524"/>
                <a:ext cx="480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  <a:ea typeface="新細明體" pitchFamily="18" charset="-120"/>
                  </a:rPr>
                  <a:t>a + 1</a:t>
                </a:r>
              </a:p>
            </p:txBody>
          </p:sp>
        </p:grpSp>
      </p:grpSp>
      <p:grpSp>
        <p:nvGrpSpPr>
          <p:cNvPr id="390193" name="Group 49"/>
          <p:cNvGrpSpPr>
            <a:grpSpLocks/>
          </p:cNvGrpSpPr>
          <p:nvPr/>
        </p:nvGrpSpPr>
        <p:grpSpPr bwMode="auto">
          <a:xfrm>
            <a:off x="381000" y="2047875"/>
            <a:ext cx="4652963" cy="2387600"/>
            <a:chOff x="240" y="1290"/>
            <a:chExt cx="2931" cy="1504"/>
          </a:xfrm>
        </p:grpSpPr>
        <p:sp>
          <p:nvSpPr>
            <p:cNvPr id="390159" name="Text Box 15"/>
            <p:cNvSpPr txBox="1">
              <a:spLocks noChangeArrowheads="1"/>
            </p:cNvSpPr>
            <p:nvPr/>
          </p:nvSpPr>
          <p:spPr bwMode="auto">
            <a:xfrm>
              <a:off x="240" y="2184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a[3] </a:t>
              </a:r>
              <a:r>
                <a:rPr lang="en-US" altLang="zh-TW">
                  <a:solidFill>
                    <a:schemeClr val="tx2"/>
                  </a:solidFill>
                  <a:latin typeface="Courier New" panose="02070309020205020404" pitchFamily="49" charset="0"/>
                  <a:ea typeface="新細明體" pitchFamily="18" charset="-12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*(a + 3)     </a:t>
              </a:r>
            </a:p>
          </p:txBody>
        </p:sp>
        <p:sp>
          <p:nvSpPr>
            <p:cNvPr id="390170" name="Line 26"/>
            <p:cNvSpPr>
              <a:spLocks noChangeShapeType="1"/>
            </p:cNvSpPr>
            <p:nvPr/>
          </p:nvSpPr>
          <p:spPr bwMode="auto">
            <a:xfrm>
              <a:off x="2688" y="1432"/>
              <a:ext cx="48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1" name="Line 27"/>
            <p:cNvSpPr>
              <a:spLocks noChangeShapeType="1"/>
            </p:cNvSpPr>
            <p:nvPr/>
          </p:nvSpPr>
          <p:spPr bwMode="auto">
            <a:xfrm>
              <a:off x="2688" y="1726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2" name="Line 28"/>
            <p:cNvSpPr>
              <a:spLocks noChangeShapeType="1"/>
            </p:cNvSpPr>
            <p:nvPr/>
          </p:nvSpPr>
          <p:spPr bwMode="auto">
            <a:xfrm>
              <a:off x="2688" y="2020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3" name="Line 29"/>
            <p:cNvSpPr>
              <a:spLocks noChangeShapeType="1"/>
            </p:cNvSpPr>
            <p:nvPr/>
          </p:nvSpPr>
          <p:spPr bwMode="auto">
            <a:xfrm>
              <a:off x="2688" y="2314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4" name="Line 30"/>
            <p:cNvSpPr>
              <a:spLocks noChangeShapeType="1"/>
            </p:cNvSpPr>
            <p:nvPr/>
          </p:nvSpPr>
          <p:spPr bwMode="auto">
            <a:xfrm>
              <a:off x="2688" y="2608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86" name="Text Box 42"/>
            <p:cNvSpPr txBox="1">
              <a:spLocks noChangeArrowheads="1"/>
            </p:cNvSpPr>
            <p:nvPr/>
          </p:nvSpPr>
          <p:spPr bwMode="auto">
            <a:xfrm>
              <a:off x="240" y="1902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a[2] </a:t>
              </a:r>
              <a:r>
                <a:rPr lang="en-US" altLang="zh-TW">
                  <a:solidFill>
                    <a:schemeClr val="tx2"/>
                  </a:solidFill>
                  <a:latin typeface="Courier New" panose="02070309020205020404" pitchFamily="49" charset="0"/>
                  <a:ea typeface="新細明體" pitchFamily="18" charset="-12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 *(a + 2)</a:t>
              </a:r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240" y="1620"/>
              <a:ext cx="2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a[1] </a:t>
              </a:r>
              <a:r>
                <a:rPr lang="en-US" altLang="zh-TW">
                  <a:solidFill>
                    <a:schemeClr val="tx2"/>
                  </a:solidFill>
                  <a:latin typeface="Courier New" panose="02070309020205020404" pitchFamily="49" charset="0"/>
                  <a:ea typeface="新細明體" pitchFamily="18" charset="-12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 *(a + 1)</a:t>
              </a:r>
            </a:p>
          </p:txBody>
        </p:sp>
        <p:sp>
          <p:nvSpPr>
            <p:cNvPr id="390188" name="Text Box 44"/>
            <p:cNvSpPr txBox="1">
              <a:spLocks noChangeArrowheads="1"/>
            </p:cNvSpPr>
            <p:nvPr/>
          </p:nvSpPr>
          <p:spPr bwMode="auto">
            <a:xfrm>
              <a:off x="240" y="1290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a[0] </a:t>
              </a:r>
              <a:r>
                <a:rPr lang="en-US" altLang="zh-TW">
                  <a:solidFill>
                    <a:schemeClr val="tx2"/>
                  </a:solidFill>
                  <a:latin typeface="Courier New" panose="02070309020205020404" pitchFamily="49" charset="0"/>
                  <a:ea typeface="新細明體" pitchFamily="18" charset="-12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*(a + 0)</a:t>
              </a:r>
            </a:p>
          </p:txBody>
        </p:sp>
        <p:sp>
          <p:nvSpPr>
            <p:cNvPr id="390189" name="Text Box 45"/>
            <p:cNvSpPr txBox="1">
              <a:spLocks noChangeArrowheads="1"/>
            </p:cNvSpPr>
            <p:nvPr/>
          </p:nvSpPr>
          <p:spPr bwMode="auto">
            <a:xfrm>
              <a:off x="240" y="2467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a[4] </a:t>
              </a:r>
              <a:r>
                <a:rPr lang="en-US" altLang="zh-TW">
                  <a:solidFill>
                    <a:schemeClr val="tx2"/>
                  </a:solidFill>
                  <a:latin typeface="Courier New" panose="02070309020205020404" pitchFamily="49" charset="0"/>
                  <a:ea typeface="新細明體" pitchFamily="18" charset="-12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  <a:ea typeface="新細明體" pitchFamily="18" charset="-120"/>
                </a:rPr>
                <a:t>*(a + 4)</a:t>
              </a:r>
            </a:p>
          </p:txBody>
        </p:sp>
      </p:grp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117725" y="6384925"/>
            <a:ext cx="351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b="0" dirty="0">
                <a:latin typeface="Arial" panose="020B0604020202020204" pitchFamily="34" charset="0"/>
                <a:ea typeface="新細明體" pitchFamily="18" charset="-120"/>
              </a:rPr>
              <a:t> Note: flexible pointer syntax</a:t>
            </a:r>
            <a:endParaRPr lang="en-US" altLang="en-US" sz="20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738188" y="509588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000" b="0">
                <a:solidFill>
                  <a:srgbClr val="D49FFF"/>
                </a:solidFill>
                <a:ea typeface="新細明體" pitchFamily="18" charset="-120"/>
              </a:rPr>
              <a:t>Array of Pointers &amp; Pointers to Array</a:t>
            </a: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228600" y="1447800"/>
            <a:ext cx="8915400" cy="5410200"/>
          </a:xfrm>
          <a:prstGeom prst="rect">
            <a:avLst/>
          </a:prstGeom>
          <a:solidFill>
            <a:schemeClr val="tx1"/>
          </a:solidFill>
          <a:ln w="1905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392204" name="Group 12"/>
          <p:cNvGrpSpPr>
            <a:grpSpLocks/>
          </p:cNvGrpSpPr>
          <p:nvPr/>
        </p:nvGrpSpPr>
        <p:grpSpPr bwMode="auto">
          <a:xfrm>
            <a:off x="685800" y="2160588"/>
            <a:ext cx="990600" cy="1355725"/>
            <a:chOff x="816" y="1824"/>
            <a:chExt cx="528" cy="960"/>
          </a:xfrm>
        </p:grpSpPr>
        <p:sp>
          <p:nvSpPr>
            <p:cNvPr id="392199" name="Rectangle 7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0" name="Rectangle 8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1" name="Rectangle 9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2" name="Rectangle 10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3" name="Rectangle 11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2205" name="Rectangle 13"/>
          <p:cNvSpPr>
            <a:spLocks noChangeArrowheads="1"/>
          </p:cNvSpPr>
          <p:nvPr/>
        </p:nvSpPr>
        <p:spPr bwMode="auto">
          <a:xfrm>
            <a:off x="2514600" y="1730375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06" name="Rectangle 14"/>
          <p:cNvSpPr>
            <a:spLocks noChangeArrowheads="1"/>
          </p:cNvSpPr>
          <p:nvPr/>
        </p:nvSpPr>
        <p:spPr bwMode="auto">
          <a:xfrm>
            <a:off x="2514600" y="2222500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07" name="Rectangle 15"/>
          <p:cNvSpPr>
            <a:spLocks noChangeArrowheads="1"/>
          </p:cNvSpPr>
          <p:nvPr/>
        </p:nvSpPr>
        <p:spPr bwMode="auto">
          <a:xfrm>
            <a:off x="2514600" y="2716213"/>
            <a:ext cx="1219200" cy="246062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08" name="Rectangle 16"/>
          <p:cNvSpPr>
            <a:spLocks noChangeArrowheads="1"/>
          </p:cNvSpPr>
          <p:nvPr/>
        </p:nvSpPr>
        <p:spPr bwMode="auto">
          <a:xfrm>
            <a:off x="2514600" y="3208338"/>
            <a:ext cx="1219200" cy="246062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09" name="Rectangle 17"/>
          <p:cNvSpPr>
            <a:spLocks noChangeArrowheads="1"/>
          </p:cNvSpPr>
          <p:nvPr/>
        </p:nvSpPr>
        <p:spPr bwMode="auto">
          <a:xfrm>
            <a:off x="2514600" y="3702050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2514600" y="1371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3366CC"/>
                </a:solidFill>
                <a:latin typeface="Courier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2514600" y="19145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3366CC"/>
                </a:solidFill>
                <a:latin typeface="Courier" pitchFamily="49" charset="0"/>
                <a:ea typeface="新細明體" pitchFamily="18" charset="-120"/>
              </a:rPr>
              <a:t>b</a:t>
            </a:r>
          </a:p>
        </p:txBody>
      </p:sp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2514600" y="24066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3366CC"/>
                </a:solidFill>
                <a:latin typeface="Courier" pitchFamily="49" charset="0"/>
                <a:ea typeface="新細明體" pitchFamily="18" charset="-120"/>
              </a:rPr>
              <a:t>c</a:t>
            </a:r>
          </a:p>
        </p:txBody>
      </p:sp>
      <p:sp>
        <p:nvSpPr>
          <p:cNvPr id="392221" name="Line 29"/>
          <p:cNvSpPr>
            <a:spLocks noChangeShapeType="1"/>
          </p:cNvSpPr>
          <p:nvPr/>
        </p:nvSpPr>
        <p:spPr bwMode="auto">
          <a:xfrm flipV="1">
            <a:off x="1295400" y="1852613"/>
            <a:ext cx="12192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222" name="Line 30"/>
          <p:cNvSpPr>
            <a:spLocks noChangeShapeType="1"/>
          </p:cNvSpPr>
          <p:nvPr/>
        </p:nvSpPr>
        <p:spPr bwMode="auto">
          <a:xfrm flipV="1">
            <a:off x="1295400" y="2346325"/>
            <a:ext cx="1219200" cy="246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223" name="Line 31"/>
          <p:cNvSpPr>
            <a:spLocks noChangeShapeType="1"/>
          </p:cNvSpPr>
          <p:nvPr/>
        </p:nvSpPr>
        <p:spPr bwMode="auto">
          <a:xfrm>
            <a:off x="1295400" y="2838450"/>
            <a:ext cx="1143000" cy="15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224" name="Line 32"/>
          <p:cNvSpPr>
            <a:spLocks noChangeShapeType="1"/>
          </p:cNvSpPr>
          <p:nvPr/>
        </p:nvSpPr>
        <p:spPr bwMode="auto">
          <a:xfrm>
            <a:off x="1293813" y="3081338"/>
            <a:ext cx="1216025" cy="2444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225" name="Line 33"/>
          <p:cNvSpPr>
            <a:spLocks noChangeShapeType="1"/>
          </p:cNvSpPr>
          <p:nvPr/>
        </p:nvSpPr>
        <p:spPr bwMode="auto">
          <a:xfrm>
            <a:off x="1295400" y="3332163"/>
            <a:ext cx="1143000" cy="4921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838200" y="4038600"/>
            <a:ext cx="272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3366CC"/>
                </a:solidFill>
                <a:latin typeface="Tahoma" panose="020B0604030504040204" pitchFamily="34" charset="0"/>
                <a:ea typeface="新細明體" pitchFamily="18" charset="-120"/>
              </a:rPr>
              <a:t>An array of Pointers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685800" y="16002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800">
                <a:solidFill>
                  <a:srgbClr val="3366CC"/>
                </a:solidFill>
                <a:latin typeface="Courier" pitchFamily="49" charset="0"/>
                <a:ea typeface="新細明體" pitchFamily="18" charset="-120"/>
              </a:rPr>
              <a:t>p</a:t>
            </a:r>
          </a:p>
        </p:txBody>
      </p:sp>
      <p:grpSp>
        <p:nvGrpSpPr>
          <p:cNvPr id="392236" name="Group 44"/>
          <p:cNvGrpSpPr>
            <a:grpSpLocks/>
          </p:cNvGrpSpPr>
          <p:nvPr/>
        </p:nvGrpSpPr>
        <p:grpSpPr bwMode="auto">
          <a:xfrm>
            <a:off x="228600" y="4419600"/>
            <a:ext cx="3733800" cy="2438400"/>
            <a:chOff x="576" y="2784"/>
            <a:chExt cx="2160" cy="1536"/>
          </a:xfrm>
        </p:grpSpPr>
        <p:sp>
          <p:nvSpPr>
            <p:cNvPr id="392229" name="AutoShape 37"/>
            <p:cNvSpPr>
              <a:spLocks noChangeArrowheads="1"/>
            </p:cNvSpPr>
            <p:nvPr/>
          </p:nvSpPr>
          <p:spPr bwMode="auto">
            <a:xfrm flipV="1">
              <a:off x="576" y="2784"/>
              <a:ext cx="2160" cy="1536"/>
            </a:xfrm>
            <a:prstGeom prst="foldedCorner">
              <a:avLst>
                <a:gd name="adj" fmla="val 12500"/>
              </a:avLst>
            </a:prstGeom>
            <a:noFill/>
            <a:ln w="317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endParaRPr lang="zh-TW" altLang="en-US" sz="2000">
                <a:latin typeface="Courier New" panose="02070309020205020404" pitchFamily="49" charset="0"/>
                <a:ea typeface="新細明體" pitchFamily="18" charset="-120"/>
              </a:endParaRPr>
            </a:p>
          </p:txBody>
        </p:sp>
        <p:sp>
          <p:nvSpPr>
            <p:cNvPr id="392234" name="Text Box 42"/>
            <p:cNvSpPr txBox="1">
              <a:spLocks noChangeArrowheads="1"/>
            </p:cNvSpPr>
            <p:nvPr/>
          </p:nvSpPr>
          <p:spPr bwMode="auto">
            <a:xfrm>
              <a:off x="614" y="2791"/>
              <a:ext cx="2122" cy="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int a = 1, b = 2, c = 3;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anose="02070309020205020404" pitchFamily="49" charset="0"/>
                  <a:ea typeface="新細明體" pitchFamily="18" charset="-120"/>
                </a:rPr>
                <a:t>int *p[5]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p[0] = &amp;a;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p[1] = &amp;b;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p[2] = &amp;c;</a:t>
              </a:r>
            </a:p>
          </p:txBody>
        </p:sp>
      </p:grpSp>
      <p:sp>
        <p:nvSpPr>
          <p:cNvPr id="392235" name="Line 43"/>
          <p:cNvSpPr>
            <a:spLocks noChangeShapeType="1"/>
          </p:cNvSpPr>
          <p:nvPr/>
        </p:nvSpPr>
        <p:spPr bwMode="auto">
          <a:xfrm>
            <a:off x="4038600" y="1447800"/>
            <a:ext cx="1588" cy="5410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2237" name="Group 45"/>
          <p:cNvGrpSpPr>
            <a:grpSpLocks/>
          </p:cNvGrpSpPr>
          <p:nvPr/>
        </p:nvGrpSpPr>
        <p:grpSpPr bwMode="auto">
          <a:xfrm>
            <a:off x="4114800" y="4419600"/>
            <a:ext cx="5029200" cy="2438400"/>
            <a:chOff x="576" y="2784"/>
            <a:chExt cx="2160" cy="1536"/>
          </a:xfrm>
        </p:grpSpPr>
        <p:sp>
          <p:nvSpPr>
            <p:cNvPr id="392238" name="AutoShape 46"/>
            <p:cNvSpPr>
              <a:spLocks noChangeArrowheads="1"/>
            </p:cNvSpPr>
            <p:nvPr/>
          </p:nvSpPr>
          <p:spPr bwMode="auto">
            <a:xfrm flipV="1">
              <a:off x="576" y="2784"/>
              <a:ext cx="2160" cy="1536"/>
            </a:xfrm>
            <a:prstGeom prst="foldedCorner">
              <a:avLst>
                <a:gd name="adj" fmla="val 12500"/>
              </a:avLst>
            </a:prstGeom>
            <a:noFill/>
            <a:ln w="317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endParaRPr lang="zh-TW" altLang="en-US" sz="2000">
                <a:latin typeface="Courier New" panose="02070309020205020404" pitchFamily="49" charset="0"/>
                <a:ea typeface="新細明體" pitchFamily="18" charset="-120"/>
              </a:endParaRPr>
            </a:p>
          </p:txBody>
        </p:sp>
        <p:sp>
          <p:nvSpPr>
            <p:cNvPr id="392239" name="Text Box 47"/>
            <p:cNvSpPr txBox="1">
              <a:spLocks noChangeArrowheads="1"/>
            </p:cNvSpPr>
            <p:nvPr/>
          </p:nvSpPr>
          <p:spPr bwMode="auto">
            <a:xfrm>
              <a:off x="614" y="2791"/>
              <a:ext cx="2122" cy="1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int list[5] = {9, 8, 7, 6, 5};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anose="02070309020205020404" pitchFamily="49" charset="0"/>
                  <a:ea typeface="新細明體" pitchFamily="18" charset="-120"/>
                </a:rPr>
                <a:t>int *p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P = list;//points to 1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st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 entry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P = &amp;list[0];//points to 1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st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 entry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P = &amp;list[1];//points to 2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nd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 entry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P = list + 1; //points to 2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nd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  <a:ea typeface="新細明體" pitchFamily="18" charset="-120"/>
                </a:rPr>
                <a:t> entry</a:t>
              </a:r>
            </a:p>
          </p:txBody>
        </p:sp>
      </p:grpSp>
      <p:sp>
        <p:nvSpPr>
          <p:cNvPr id="392246" name="Rectangle 54"/>
          <p:cNvSpPr>
            <a:spLocks noChangeArrowheads="1"/>
          </p:cNvSpPr>
          <p:nvPr/>
        </p:nvSpPr>
        <p:spPr bwMode="auto">
          <a:xfrm>
            <a:off x="6781800" y="1828800"/>
            <a:ext cx="1828800" cy="21336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2240" name="Group 48"/>
          <p:cNvGrpSpPr>
            <a:grpSpLocks/>
          </p:cNvGrpSpPr>
          <p:nvPr/>
        </p:nvGrpSpPr>
        <p:grpSpPr bwMode="auto">
          <a:xfrm>
            <a:off x="6934200" y="2133600"/>
            <a:ext cx="1524000" cy="1524000"/>
            <a:chOff x="816" y="1824"/>
            <a:chExt cx="528" cy="960"/>
          </a:xfrm>
        </p:grpSpPr>
        <p:sp>
          <p:nvSpPr>
            <p:cNvPr id="392241" name="Rectangle 49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42" name="Rectangle 50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43" name="Rectangle 51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44" name="Rectangle 52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45" name="Rectangle 53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4953000" y="3962400"/>
            <a:ext cx="2824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3366CC"/>
                </a:solidFill>
                <a:latin typeface="Tahoma" panose="020B0604030504040204" pitchFamily="34" charset="0"/>
                <a:ea typeface="新細明體" pitchFamily="18" charset="-120"/>
              </a:rPr>
              <a:t>A pointer to an array</a:t>
            </a:r>
          </a:p>
        </p:txBody>
      </p:sp>
      <p:sp>
        <p:nvSpPr>
          <p:cNvPr id="392248" name="Rectangle 56"/>
          <p:cNvSpPr>
            <a:spLocks noChangeArrowheads="1"/>
          </p:cNvSpPr>
          <p:nvPr/>
        </p:nvSpPr>
        <p:spPr bwMode="auto">
          <a:xfrm>
            <a:off x="5334000" y="2514600"/>
            <a:ext cx="4572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49" name="Line 57"/>
          <p:cNvSpPr>
            <a:spLocks noChangeShapeType="1"/>
          </p:cNvSpPr>
          <p:nvPr/>
        </p:nvSpPr>
        <p:spPr bwMode="auto">
          <a:xfrm flipV="1">
            <a:off x="5638800" y="1905000"/>
            <a:ext cx="114300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NULL pointer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534400" cy="41148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NULL is a special value that indicates an empty pointer</a:t>
            </a:r>
          </a:p>
          <a:p>
            <a:r>
              <a:rPr lang="en-US" altLang="zh-TW" sz="2400" dirty="0">
                <a:ea typeface="新細明體" pitchFamily="18" charset="-120"/>
              </a:rPr>
              <a:t>If you try to access a NULL pointer, you will get an error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*p;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p = 0;	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&lt;&lt; p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; //prints 0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&lt;&lt; &amp;p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;//prints address of p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 &lt;&lt; *p &lt;&lt;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;//Error!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Computer Memory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Each variable is assigned a memory slot (the size depends on the data type) and the variable’s data is stored there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4479925" y="5268913"/>
            <a:ext cx="3990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Variable a’s value, i.e., 100, is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stored at memory location 1024</a:t>
            </a:r>
          </a:p>
        </p:txBody>
      </p:sp>
      <p:sp>
        <p:nvSpPr>
          <p:cNvPr id="371762" name="Rectangle 50"/>
          <p:cNvSpPr>
            <a:spLocks noChangeArrowheads="1"/>
          </p:cNvSpPr>
          <p:nvPr/>
        </p:nvSpPr>
        <p:spPr bwMode="auto">
          <a:xfrm>
            <a:off x="34798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371763" name="Rectangle 51"/>
          <p:cNvSpPr>
            <a:spLocks noChangeArrowheads="1"/>
          </p:cNvSpPr>
          <p:nvPr/>
        </p:nvSpPr>
        <p:spPr bwMode="auto">
          <a:xfrm>
            <a:off x="22923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64" name="Rectangle 52"/>
          <p:cNvSpPr>
            <a:spLocks noChangeArrowheads="1"/>
          </p:cNvSpPr>
          <p:nvPr/>
        </p:nvSpPr>
        <p:spPr bwMode="auto">
          <a:xfrm>
            <a:off x="46672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65" name="Rectangle 53"/>
          <p:cNvSpPr>
            <a:spLocks noChangeArrowheads="1"/>
          </p:cNvSpPr>
          <p:nvPr/>
        </p:nvSpPr>
        <p:spPr bwMode="auto">
          <a:xfrm>
            <a:off x="58547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371766" name="Rectangle 54"/>
          <p:cNvSpPr>
            <a:spLocks noChangeArrowheads="1"/>
          </p:cNvSpPr>
          <p:nvPr/>
        </p:nvSpPr>
        <p:spPr bwMode="auto">
          <a:xfrm>
            <a:off x="70421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67" name="Text Box 55"/>
          <p:cNvSpPr txBox="1">
            <a:spLocks noChangeArrowheads="1"/>
          </p:cNvSpPr>
          <p:nvPr/>
        </p:nvSpPr>
        <p:spPr bwMode="auto">
          <a:xfrm>
            <a:off x="0" y="4114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Memory address:</a:t>
            </a:r>
          </a:p>
        </p:txBody>
      </p:sp>
      <p:sp>
        <p:nvSpPr>
          <p:cNvPr id="371768" name="Text Box 56"/>
          <p:cNvSpPr txBox="1">
            <a:spLocks noChangeArrowheads="1"/>
          </p:cNvSpPr>
          <p:nvPr/>
        </p:nvSpPr>
        <p:spPr bwMode="auto">
          <a:xfrm>
            <a:off x="3557588" y="4114800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1024</a:t>
            </a:r>
          </a:p>
        </p:txBody>
      </p:sp>
      <p:sp>
        <p:nvSpPr>
          <p:cNvPr id="371769" name="Text Box 57"/>
          <p:cNvSpPr txBox="1">
            <a:spLocks noChangeArrowheads="1"/>
          </p:cNvSpPr>
          <p:nvPr/>
        </p:nvSpPr>
        <p:spPr bwMode="auto">
          <a:xfrm>
            <a:off x="5854700" y="41148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1032</a:t>
            </a:r>
          </a:p>
        </p:txBody>
      </p:sp>
      <p:sp>
        <p:nvSpPr>
          <p:cNvPr id="371770" name="Text Box 58"/>
          <p:cNvSpPr txBox="1">
            <a:spLocks noChangeArrowheads="1"/>
          </p:cNvSpPr>
          <p:nvPr/>
        </p:nvSpPr>
        <p:spPr bwMode="auto">
          <a:xfrm>
            <a:off x="1524000" y="5662613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int a = 100;</a:t>
            </a:r>
          </a:p>
        </p:txBody>
      </p:sp>
      <p:sp>
        <p:nvSpPr>
          <p:cNvPr id="371772" name="Rectangle 60"/>
          <p:cNvSpPr>
            <a:spLocks noChangeArrowheads="1"/>
          </p:cNvSpPr>
          <p:nvPr/>
        </p:nvSpPr>
        <p:spPr bwMode="auto">
          <a:xfrm>
            <a:off x="11430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73" name="Text Box 61"/>
          <p:cNvSpPr txBox="1">
            <a:spLocks noChangeArrowheads="1"/>
          </p:cNvSpPr>
          <p:nvPr/>
        </p:nvSpPr>
        <p:spPr bwMode="auto">
          <a:xfrm>
            <a:off x="2286000" y="41148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1020</a:t>
            </a:r>
          </a:p>
        </p:txBody>
      </p:sp>
      <p:sp>
        <p:nvSpPr>
          <p:cNvPr id="371774" name="Text Box 62"/>
          <p:cNvSpPr txBox="1">
            <a:spLocks noChangeArrowheads="1"/>
          </p:cNvSpPr>
          <p:nvPr/>
        </p:nvSpPr>
        <p:spPr bwMode="auto">
          <a:xfrm>
            <a:off x="3717925" y="5119688"/>
            <a:ext cx="28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" pitchFamily="49" charset="0"/>
                <a:ea typeface="新細明體" pitchFamily="18" charset="-120"/>
              </a:rPr>
              <a:t>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Storing 2D Array in 1D Array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534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TW" altLang="en-US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 sz="2000" b="1">
                <a:latin typeface="Courier New" panose="02070309020205020404" pitchFamily="49" charset="0"/>
                <a:ea typeface="新細明體" pitchFamily="18" charset="-120"/>
              </a:rPr>
              <a:t>int twod[3][4] = {{0,1,2,3}, {4,5,6,7},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ea typeface="新細明體" pitchFamily="18" charset="-120"/>
              </a:rPr>
              <a:t>                    {8,9,10,11}};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ea typeface="新細明體" pitchFamily="18" charset="-12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ea typeface="新細明體" pitchFamily="18" charset="-120"/>
              </a:rPr>
              <a:t>  int oned[12];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ea typeface="新細明體" pitchFamily="18" charset="-120"/>
              </a:rPr>
              <a:t>	for(int i=0; i&lt;3; i++){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ea typeface="新細明體" pitchFamily="18" charset="-120"/>
              </a:rPr>
              <a:t>		for(int j=0; j&lt;4 ; j++)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ea typeface="新細明體" pitchFamily="18" charset="-120"/>
              </a:rPr>
              <a:t>			oned[i*4+j] = twod[i][j];</a:t>
            </a:r>
            <a:br>
              <a:rPr lang="en-US" altLang="zh-TW" sz="2000" b="1">
                <a:latin typeface="Courier New" panose="02070309020205020404" pitchFamily="49" charset="0"/>
                <a:ea typeface="新細明體" pitchFamily="18" charset="-120"/>
              </a:rPr>
            </a:br>
            <a:r>
              <a:rPr lang="en-US" altLang="zh-TW" sz="2000" b="1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838200" y="5334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Pointer to 2-Dimensional Arrays</a:t>
            </a: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1371600" y="1447800"/>
            <a:ext cx="5867400" cy="29718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424964" name="Group 4"/>
          <p:cNvGrpSpPr>
            <a:grpSpLocks/>
          </p:cNvGrpSpPr>
          <p:nvPr/>
        </p:nvGrpSpPr>
        <p:grpSpPr bwMode="auto">
          <a:xfrm>
            <a:off x="2730500" y="1804988"/>
            <a:ext cx="4508500" cy="808037"/>
            <a:chOff x="1920" y="1632"/>
            <a:chExt cx="3024" cy="839"/>
          </a:xfrm>
        </p:grpSpPr>
        <p:sp>
          <p:nvSpPr>
            <p:cNvPr id="424965" name="Rectangle 5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6" name="Rectangle 6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7" name="Rectangle 7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8" name="Rectangle 8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9" name="Rectangle 9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0" name="Text Box 10"/>
            <p:cNvSpPr txBox="1">
              <a:spLocks noChangeArrowheads="1"/>
            </p:cNvSpPr>
            <p:nvPr/>
          </p:nvSpPr>
          <p:spPr bwMode="auto">
            <a:xfrm>
              <a:off x="2164" y="2061"/>
              <a:ext cx="2588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itchFamily="18" charset="-120"/>
                </a:rPr>
                <a:t>table[ 0] or *( table + 0 )</a:t>
              </a:r>
            </a:p>
          </p:txBody>
        </p:sp>
      </p:grpSp>
      <p:sp>
        <p:nvSpPr>
          <p:cNvPr id="424971" name="Line 11"/>
          <p:cNvSpPr>
            <a:spLocks noChangeShapeType="1"/>
          </p:cNvSpPr>
          <p:nvPr/>
        </p:nvSpPr>
        <p:spPr bwMode="auto">
          <a:xfrm>
            <a:off x="2286000" y="1828800"/>
            <a:ext cx="444500" cy="1539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72" name="Text Box 12"/>
          <p:cNvSpPr txBox="1">
            <a:spLocks noChangeArrowheads="1"/>
          </p:cNvSpPr>
          <p:nvPr/>
        </p:nvSpPr>
        <p:spPr bwMode="auto">
          <a:xfrm>
            <a:off x="1600200" y="1524000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table</a:t>
            </a:r>
          </a:p>
        </p:txBody>
      </p:sp>
      <p:grpSp>
        <p:nvGrpSpPr>
          <p:cNvPr id="424973" name="Group 13"/>
          <p:cNvGrpSpPr>
            <a:grpSpLocks/>
          </p:cNvGrpSpPr>
          <p:nvPr/>
        </p:nvGrpSpPr>
        <p:grpSpPr bwMode="auto">
          <a:xfrm>
            <a:off x="2730500" y="2576513"/>
            <a:ext cx="4508500" cy="812800"/>
            <a:chOff x="1920" y="1632"/>
            <a:chExt cx="3024" cy="843"/>
          </a:xfrm>
        </p:grpSpPr>
        <p:sp>
          <p:nvSpPr>
            <p:cNvPr id="424974" name="Rectangle 14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5" name="Rectangle 15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6" name="Rectangle 16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7" name="Rectangle 17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8" name="Rectangle 18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9" name="Text Box 19"/>
            <p:cNvSpPr txBox="1">
              <a:spLocks noChangeArrowheads="1"/>
            </p:cNvSpPr>
            <p:nvPr/>
          </p:nvSpPr>
          <p:spPr bwMode="auto">
            <a:xfrm>
              <a:off x="2164" y="2065"/>
              <a:ext cx="2588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itchFamily="18" charset="-120"/>
                </a:rPr>
                <a:t>table[ 1] or *( table + 1 )</a:t>
              </a:r>
            </a:p>
          </p:txBody>
        </p:sp>
      </p:grpSp>
      <p:sp>
        <p:nvSpPr>
          <p:cNvPr id="424980" name="Line 20"/>
          <p:cNvSpPr>
            <a:spLocks noChangeShapeType="1"/>
          </p:cNvSpPr>
          <p:nvPr/>
        </p:nvSpPr>
        <p:spPr bwMode="auto">
          <a:xfrm>
            <a:off x="2362200" y="2590800"/>
            <a:ext cx="368300" cy="1651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81" name="Text Box 21"/>
          <p:cNvSpPr txBox="1">
            <a:spLocks noChangeArrowheads="1"/>
          </p:cNvSpPr>
          <p:nvPr/>
        </p:nvSpPr>
        <p:spPr bwMode="auto">
          <a:xfrm>
            <a:off x="1600200" y="2286000"/>
            <a:ext cx="1204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table + 1</a:t>
            </a:r>
          </a:p>
        </p:txBody>
      </p:sp>
      <p:grpSp>
        <p:nvGrpSpPr>
          <p:cNvPr id="424982" name="Group 22"/>
          <p:cNvGrpSpPr>
            <a:grpSpLocks/>
          </p:cNvGrpSpPr>
          <p:nvPr/>
        </p:nvGrpSpPr>
        <p:grpSpPr bwMode="auto">
          <a:xfrm>
            <a:off x="2730500" y="3409950"/>
            <a:ext cx="4508500" cy="812800"/>
            <a:chOff x="1920" y="1632"/>
            <a:chExt cx="3024" cy="845"/>
          </a:xfrm>
        </p:grpSpPr>
        <p:sp>
          <p:nvSpPr>
            <p:cNvPr id="424983" name="Rectangle 23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4" name="Rectangle 24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5" name="Rectangle 25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6" name="Rectangle 26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7" name="Rectangle 27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8" name="Text Box 28"/>
            <p:cNvSpPr txBox="1">
              <a:spLocks noChangeArrowheads="1"/>
            </p:cNvSpPr>
            <p:nvPr/>
          </p:nvSpPr>
          <p:spPr bwMode="auto">
            <a:xfrm>
              <a:off x="2163" y="2065"/>
              <a:ext cx="2589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itchFamily="18" charset="-120"/>
                </a:rPr>
                <a:t>table[ 2] or *( table + 2 )</a:t>
              </a:r>
            </a:p>
          </p:txBody>
        </p:sp>
      </p:grpSp>
      <p:sp>
        <p:nvSpPr>
          <p:cNvPr id="424989" name="Line 29"/>
          <p:cNvSpPr>
            <a:spLocks noChangeShapeType="1"/>
          </p:cNvSpPr>
          <p:nvPr/>
        </p:nvSpPr>
        <p:spPr bwMode="auto">
          <a:xfrm>
            <a:off x="2362200" y="3352800"/>
            <a:ext cx="368300" cy="2349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90" name="Text Box 30"/>
          <p:cNvSpPr txBox="1">
            <a:spLocks noChangeArrowheads="1"/>
          </p:cNvSpPr>
          <p:nvPr/>
        </p:nvSpPr>
        <p:spPr bwMode="auto">
          <a:xfrm>
            <a:off x="1600200" y="3048000"/>
            <a:ext cx="1204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table + 2</a:t>
            </a:r>
          </a:p>
        </p:txBody>
      </p:sp>
      <p:sp>
        <p:nvSpPr>
          <p:cNvPr id="424991" name="Rectangle 31"/>
          <p:cNvSpPr>
            <a:spLocks noChangeArrowheads="1"/>
          </p:cNvSpPr>
          <p:nvPr/>
        </p:nvSpPr>
        <p:spPr bwMode="auto">
          <a:xfrm>
            <a:off x="1371600" y="4267200"/>
            <a:ext cx="5867400" cy="2590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2057400" y="4287838"/>
            <a:ext cx="4756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chemeClr val="bg1"/>
                </a:solidFill>
                <a:latin typeface="Courier New" panose="02070309020205020404" pitchFamily="49" charset="0"/>
                <a:ea typeface="新細明體" pitchFamily="18" charset="-120"/>
              </a:rPr>
              <a:t>int table[3][4] = {{1,2,3,4},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chemeClr val="bg1"/>
                </a:solidFill>
                <a:latin typeface="Courier New" panose="02070309020205020404" pitchFamily="49" charset="0"/>
                <a:ea typeface="新細明體" pitchFamily="18" charset="-120"/>
              </a:rPr>
              <a:t>{5,6,7,8},{9,10,11,12}};</a:t>
            </a:r>
          </a:p>
        </p:txBody>
      </p:sp>
      <p:sp>
        <p:nvSpPr>
          <p:cNvPr id="424993" name="AutoShape 33"/>
          <p:cNvSpPr>
            <a:spLocks noChangeArrowheads="1"/>
          </p:cNvSpPr>
          <p:nvPr/>
        </p:nvSpPr>
        <p:spPr bwMode="auto">
          <a:xfrm rot="10811431" flipH="1">
            <a:off x="1978025" y="5103813"/>
            <a:ext cx="5030788" cy="1752600"/>
          </a:xfrm>
          <a:prstGeom prst="foldedCorner">
            <a:avLst>
              <a:gd name="adj" fmla="val 15546"/>
            </a:avLst>
          </a:prstGeom>
          <a:noFill/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94" name="Text Box 34"/>
          <p:cNvSpPr txBox="1">
            <a:spLocks noChangeArrowheads="1"/>
          </p:cNvSpPr>
          <p:nvPr/>
        </p:nvSpPr>
        <p:spPr bwMode="auto">
          <a:xfrm>
            <a:off x="2057400" y="4876800"/>
            <a:ext cx="55245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1800">
              <a:solidFill>
                <a:schemeClr val="bg1"/>
              </a:solidFill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  <a:ea typeface="新細明體" pitchFamily="18" charset="-120"/>
              </a:rPr>
              <a:t>for(int i=0; i&lt;3; i++){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  <a:ea typeface="新細明體" pitchFamily="18" charset="-120"/>
              </a:rPr>
              <a:t>	for(int j=0; j&lt;4; j++)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  <a:ea typeface="新細明體" pitchFamily="18" charset="-120"/>
              </a:rPr>
              <a:t>		cout &lt;&lt; *(*(table+i)+j);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  <a:ea typeface="新細明體" pitchFamily="18" charset="-120"/>
              </a:rPr>
              <a:t>	cout &lt;&lt; endl;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424995" name="Line 35"/>
          <p:cNvSpPr>
            <a:spLocks noChangeShapeType="1"/>
          </p:cNvSpPr>
          <p:nvPr/>
        </p:nvSpPr>
        <p:spPr bwMode="auto">
          <a:xfrm flipH="1">
            <a:off x="5562600" y="4495800"/>
            <a:ext cx="18288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7283450" y="4310063"/>
            <a:ext cx="195897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*(table[i]+j)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= table[i][j]</a:t>
            </a:r>
          </a:p>
        </p:txBody>
      </p: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0" y="4506913"/>
            <a:ext cx="1311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What is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**table</a:t>
            </a:r>
            <a:r>
              <a:rPr lang="en-US" altLang="zh-TW" sz="2000">
                <a:latin typeface="Courier" pitchFamily="49" charset="0"/>
                <a:ea typeface="新細明體" pitchFamily="18" charset="-120"/>
              </a:rPr>
              <a:t> ?</a:t>
            </a:r>
          </a:p>
        </p:txBody>
      </p:sp>
      <p:sp>
        <p:nvSpPr>
          <p:cNvPr id="424998" name="Text Box 38"/>
          <p:cNvSpPr txBox="1">
            <a:spLocks noChangeArrowheads="1"/>
          </p:cNvSpPr>
          <p:nvPr/>
        </p:nvSpPr>
        <p:spPr bwMode="auto">
          <a:xfrm>
            <a:off x="6934200" y="1447800"/>
            <a:ext cx="2209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  table[i] = &amp;table[i][0] refers to the </a:t>
            </a:r>
            <a:r>
              <a:rPr lang="en-US" altLang="zh-TW" sz="1800" i="1">
                <a:latin typeface="Courier New" panose="02070309020205020404" pitchFamily="49" charset="0"/>
                <a:ea typeface="新細明體" pitchFamily="18" charset="-120"/>
              </a:rPr>
              <a:t>address </a:t>
            </a: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of the ith row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1295400"/>
            <a:ext cx="2819400" cy="1752600"/>
          </a:xfrm>
          <a:noFill/>
          <a:ln/>
        </p:spPr>
        <p:txBody>
          <a:bodyPr/>
          <a:lstStyle/>
          <a:p>
            <a:r>
              <a:rPr lang="en-US" altLang="zh-TW" sz="4400">
                <a:solidFill>
                  <a:schemeClr val="folHlink"/>
                </a:solidFill>
                <a:ea typeface="新細明體" pitchFamily="18" charset="-120"/>
              </a:rPr>
              <a:t>Dynamic Objects</a:t>
            </a:r>
          </a:p>
          <a:p>
            <a:endParaRPr lang="zh-TW" altLang="en-US" sz="3600">
              <a:solidFill>
                <a:schemeClr val="folHlink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Memory Management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Static Memory Allocation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Memory is allocated at compilation time</a:t>
            </a:r>
          </a:p>
          <a:p>
            <a:r>
              <a:rPr lang="en-US" altLang="zh-TW">
                <a:ea typeface="新細明體" pitchFamily="18" charset="-120"/>
              </a:rPr>
              <a:t>Dynamic Memory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Memory is allocated at running time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Static vs. Dynamic Objects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828800"/>
            <a:ext cx="3848100" cy="4648200"/>
          </a:xfrm>
          <a:noFill/>
          <a:ln/>
        </p:spPr>
        <p:txBody>
          <a:bodyPr/>
          <a:lstStyle/>
          <a:p>
            <a:r>
              <a:rPr lang="en-US" altLang="zh-TW" sz="2000">
                <a:ea typeface="新細明體" pitchFamily="18" charset="-120"/>
              </a:rPr>
              <a:t>Static object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   </a:t>
            </a:r>
            <a:r>
              <a:rPr lang="en-US" altLang="zh-TW" sz="1200">
                <a:ea typeface="新細明體" pitchFamily="18" charset="-120"/>
              </a:rPr>
              <a:t>(variables as declared in function calls)</a:t>
            </a:r>
          </a:p>
          <a:p>
            <a:pPr lvl="1"/>
            <a:r>
              <a:rPr lang="en-US" altLang="zh-TW" sz="1800">
                <a:ea typeface="新細明體" pitchFamily="18" charset="-120"/>
              </a:rPr>
              <a:t>Memory is acquired  automatically</a:t>
            </a:r>
          </a:p>
          <a:p>
            <a:pPr lvl="1"/>
            <a:endParaRPr lang="en-US" altLang="zh-TW" sz="1800">
              <a:ea typeface="新細明體" pitchFamily="18" charset="-120"/>
            </a:endParaRPr>
          </a:p>
          <a:p>
            <a:pPr lvl="1"/>
            <a:endParaRPr lang="en-US" altLang="zh-TW" sz="1800">
              <a:ea typeface="新細明體" pitchFamily="18" charset="-120"/>
            </a:endParaRPr>
          </a:p>
          <a:p>
            <a:pPr lvl="1"/>
            <a:r>
              <a:rPr lang="en-US" altLang="zh-TW" sz="1800">
                <a:ea typeface="新細明體" pitchFamily="18" charset="-120"/>
              </a:rPr>
              <a:t>Memory is returned automatically when object goes out of scope</a:t>
            </a:r>
          </a:p>
          <a:p>
            <a:pPr lvl="1"/>
            <a:endParaRPr lang="en-US" altLang="zh-TW" sz="1800">
              <a:ea typeface="新細明體" pitchFamily="18" charset="-120"/>
            </a:endParaRPr>
          </a:p>
          <a:p>
            <a:pPr lvl="1"/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4311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10100" y="1752600"/>
            <a:ext cx="3848100" cy="4876800"/>
          </a:xfrm>
          <a:noFill/>
          <a:ln/>
        </p:spPr>
        <p:txBody>
          <a:bodyPr/>
          <a:lstStyle/>
          <a:p>
            <a:r>
              <a:rPr lang="en-US" altLang="zh-TW" sz="2000">
                <a:ea typeface="新細明體" pitchFamily="18" charset="-120"/>
              </a:rPr>
              <a:t>Dynamic object</a:t>
            </a:r>
          </a:p>
          <a:p>
            <a:pPr lvl="1"/>
            <a:endParaRPr lang="en-US" altLang="zh-TW" sz="1800">
              <a:ea typeface="新細明體" pitchFamily="18" charset="-120"/>
            </a:endParaRPr>
          </a:p>
          <a:p>
            <a:pPr lvl="1"/>
            <a:r>
              <a:rPr lang="en-US" altLang="zh-TW" sz="1800">
                <a:ea typeface="新細明體" pitchFamily="18" charset="-120"/>
              </a:rPr>
              <a:t>Memory is acquired by program with an allocation request</a:t>
            </a:r>
          </a:p>
          <a:p>
            <a:pPr lvl="2"/>
            <a:r>
              <a:rPr lang="en-US" altLang="zh-TW" sz="16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new</a:t>
            </a:r>
            <a:r>
              <a:rPr lang="en-US" altLang="zh-TW" sz="1600">
                <a:solidFill>
                  <a:srgbClr val="FF0000"/>
                </a:solidFill>
                <a:ea typeface="新細明體" pitchFamily="18" charset="-120"/>
              </a:rPr>
              <a:t> operation</a:t>
            </a:r>
          </a:p>
          <a:p>
            <a:pPr lvl="2"/>
            <a:endParaRPr lang="en-US" altLang="zh-TW" sz="1600">
              <a:ea typeface="新細明體" pitchFamily="18" charset="-120"/>
            </a:endParaRPr>
          </a:p>
          <a:p>
            <a:pPr lvl="1"/>
            <a:r>
              <a:rPr lang="en-US" altLang="zh-TW" sz="1800">
                <a:ea typeface="新細明體" pitchFamily="18" charset="-120"/>
              </a:rPr>
              <a:t>Dynamic objects can exist beyond the function in which they were allocated</a:t>
            </a:r>
          </a:p>
          <a:p>
            <a:pPr lvl="1"/>
            <a:endParaRPr lang="en-US" altLang="zh-TW" sz="1800">
              <a:ea typeface="新細明體" pitchFamily="18" charset="-120"/>
            </a:endParaRPr>
          </a:p>
          <a:p>
            <a:pPr lvl="1"/>
            <a:r>
              <a:rPr lang="en-US" altLang="zh-TW" sz="1800">
                <a:ea typeface="新細明體" pitchFamily="18" charset="-120"/>
              </a:rPr>
              <a:t>Object memory is returned by a deallocation request</a:t>
            </a:r>
          </a:p>
          <a:p>
            <a:pPr lvl="2"/>
            <a:r>
              <a:rPr lang="en-US" altLang="zh-TW" sz="16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delete</a:t>
            </a:r>
            <a:r>
              <a:rPr lang="en-US" altLang="zh-TW" sz="1600">
                <a:solidFill>
                  <a:srgbClr val="FF0000"/>
                </a:solidFill>
                <a:ea typeface="新細明體" pitchFamily="18" charset="-120"/>
              </a:rPr>
              <a:t> operation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4175"/>
            <a:ext cx="75866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2131" name="Rectangle 1027"/>
          <p:cNvSpPr>
            <a:spLocks noChangeArrowheads="1"/>
          </p:cNvSpPr>
          <p:nvPr/>
        </p:nvSpPr>
        <p:spPr bwMode="auto">
          <a:xfrm>
            <a:off x="1066800" y="1524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Memory Allocation</a:t>
            </a:r>
          </a:p>
        </p:txBody>
      </p:sp>
      <p:sp>
        <p:nvSpPr>
          <p:cNvPr id="432132" name="Text Box 1028"/>
          <p:cNvSpPr txBox="1">
            <a:spLocks noChangeArrowheads="1"/>
          </p:cNvSpPr>
          <p:nvPr/>
        </p:nvSpPr>
        <p:spPr bwMode="auto">
          <a:xfrm>
            <a:off x="898525" y="4638675"/>
            <a:ext cx="25574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0">
                <a:latin typeface="Courier New" panose="020703090202050204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0">
                <a:latin typeface="Courier New" panose="02070309020205020404" pitchFamily="49" charset="0"/>
                <a:ea typeface="新細明體" pitchFamily="18" charset="-120"/>
              </a:rPr>
              <a:t>  </a:t>
            </a:r>
            <a:r>
              <a:rPr lang="en-US" altLang="zh-TW" sz="2400" b="0">
                <a:latin typeface="Courier New" panose="02070309020205020404" pitchFamily="49" charset="0"/>
                <a:ea typeface="新細明體" pitchFamily="18" charset="-120"/>
              </a:rPr>
              <a:t>int a[200];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itchFamily="18" charset="-120"/>
              </a:rPr>
              <a:t>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432133" name="Text Box 1029"/>
          <p:cNvSpPr txBox="1">
            <a:spLocks noChangeArrowheads="1"/>
          </p:cNvSpPr>
          <p:nvPr/>
        </p:nvSpPr>
        <p:spPr bwMode="auto">
          <a:xfrm>
            <a:off x="5241925" y="4714875"/>
            <a:ext cx="36528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itchFamily="18" charset="-120"/>
              </a:rPr>
              <a:t>int* ptr;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itchFamily="18" charset="-120"/>
              </a:rPr>
              <a:t>ptr = new int[200];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itchFamily="18" charset="-12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itchFamily="18" charset="-120"/>
              </a:rPr>
              <a:t>delete [] ptr;</a:t>
            </a:r>
          </a:p>
        </p:txBody>
      </p:sp>
      <p:sp>
        <p:nvSpPr>
          <p:cNvPr id="432134" name="Text Box 1030"/>
          <p:cNvSpPr txBox="1">
            <a:spLocks noChangeArrowheads="1"/>
          </p:cNvSpPr>
          <p:nvPr/>
        </p:nvSpPr>
        <p:spPr bwMode="auto">
          <a:xfrm>
            <a:off x="8139113" y="3657600"/>
            <a:ext cx="1004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  <a:ea typeface="新細明體" pitchFamily="18" charset="-120"/>
              </a:rPr>
              <a:t>new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  <a:ea typeface="新細明體" pitchFamily="18" charset="-120"/>
              </a:rPr>
              <a:t>delete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10668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Object (variable) creation:</a:t>
            </a:r>
            <a:r>
              <a:rPr lang="en-US" altLang="zh-TW">
                <a:latin typeface="Courier" pitchFamily="49" charset="0"/>
                <a:ea typeface="新細明體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New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8486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b="1">
                <a:ea typeface="新細明體" pitchFamily="18" charset="-120"/>
              </a:rPr>
              <a:t>Syntax</a:t>
            </a:r>
            <a:endParaRPr lang="en-US" altLang="zh-TW" sz="2400" b="1">
              <a:latin typeface="Courier" pitchFamily="49" charset="0"/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ptr = new SomeType;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     where 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ptr</a:t>
            </a:r>
            <a:r>
              <a:rPr lang="en-US" altLang="zh-TW" sz="2000">
                <a:ea typeface="新細明體" pitchFamily="18" charset="-120"/>
              </a:rPr>
              <a:t> is a pointer of type 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SomeType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838200" y="41910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Monotype Sorts" pitchFamily="2" charset="2"/>
              <a:buNone/>
            </a:pPr>
            <a:endParaRPr lang="zh-TW" altLang="en-US" sz="2000" b="0">
              <a:latin typeface="Courier New" panose="02070309020205020404" pitchFamily="49" charset="0"/>
              <a:ea typeface="新細明體" pitchFamily="18" charset="-120"/>
            </a:endParaRPr>
          </a:p>
        </p:txBody>
      </p:sp>
      <p:grpSp>
        <p:nvGrpSpPr>
          <p:cNvPr id="433157" name="Group 5"/>
          <p:cNvGrpSpPr>
            <a:grpSpLocks/>
          </p:cNvGrpSpPr>
          <p:nvPr/>
        </p:nvGrpSpPr>
        <p:grpSpPr bwMode="auto">
          <a:xfrm>
            <a:off x="2286000" y="4800600"/>
            <a:ext cx="3503613" cy="1046163"/>
            <a:chOff x="1488" y="2464"/>
            <a:chExt cx="2207" cy="659"/>
          </a:xfrm>
        </p:grpSpPr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>
              <a:off x="1770" y="2907"/>
              <a:ext cx="431" cy="21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59" name="Line 7"/>
            <p:cNvSpPr>
              <a:spLocks noChangeShapeType="1"/>
            </p:cNvSpPr>
            <p:nvPr/>
          </p:nvSpPr>
          <p:spPr bwMode="auto">
            <a:xfrm>
              <a:off x="1987" y="3014"/>
              <a:ext cx="499" cy="1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0" name="Freeform 8"/>
            <p:cNvSpPr>
              <a:spLocks noEditPoints="1"/>
            </p:cNvSpPr>
            <p:nvPr/>
          </p:nvSpPr>
          <p:spPr bwMode="auto">
            <a:xfrm>
              <a:off x="1950" y="2966"/>
              <a:ext cx="611" cy="98"/>
            </a:xfrm>
            <a:custGeom>
              <a:avLst/>
              <a:gdLst>
                <a:gd name="T0" fmla="*/ 73 w 611"/>
                <a:gd name="T1" fmla="*/ 48 h 98"/>
                <a:gd name="T2" fmla="*/ 73 w 611"/>
                <a:gd name="T3" fmla="*/ 42 h 98"/>
                <a:gd name="T4" fmla="*/ 71 w 611"/>
                <a:gd name="T5" fmla="*/ 39 h 98"/>
                <a:gd name="T6" fmla="*/ 69 w 611"/>
                <a:gd name="T7" fmla="*/ 33 h 98"/>
                <a:gd name="T8" fmla="*/ 65 w 611"/>
                <a:gd name="T9" fmla="*/ 27 h 98"/>
                <a:gd name="T10" fmla="*/ 62 w 611"/>
                <a:gd name="T11" fmla="*/ 23 h 98"/>
                <a:gd name="T12" fmla="*/ 58 w 611"/>
                <a:gd name="T13" fmla="*/ 19 h 98"/>
                <a:gd name="T14" fmla="*/ 52 w 611"/>
                <a:gd name="T15" fmla="*/ 16 h 98"/>
                <a:gd name="T16" fmla="*/ 48 w 611"/>
                <a:gd name="T17" fmla="*/ 14 h 98"/>
                <a:gd name="T18" fmla="*/ 42 w 611"/>
                <a:gd name="T19" fmla="*/ 14 h 98"/>
                <a:gd name="T20" fmla="*/ 37 w 611"/>
                <a:gd name="T21" fmla="*/ 12 h 98"/>
                <a:gd name="T22" fmla="*/ 31 w 611"/>
                <a:gd name="T23" fmla="*/ 14 h 98"/>
                <a:gd name="T24" fmla="*/ 25 w 611"/>
                <a:gd name="T25" fmla="*/ 14 h 98"/>
                <a:gd name="T26" fmla="*/ 19 w 611"/>
                <a:gd name="T27" fmla="*/ 16 h 98"/>
                <a:gd name="T28" fmla="*/ 14 w 611"/>
                <a:gd name="T29" fmla="*/ 19 h 98"/>
                <a:gd name="T30" fmla="*/ 10 w 611"/>
                <a:gd name="T31" fmla="*/ 23 h 98"/>
                <a:gd name="T32" fmla="*/ 6 w 611"/>
                <a:gd name="T33" fmla="*/ 27 h 98"/>
                <a:gd name="T34" fmla="*/ 4 w 611"/>
                <a:gd name="T35" fmla="*/ 33 h 98"/>
                <a:gd name="T36" fmla="*/ 0 w 611"/>
                <a:gd name="T37" fmla="*/ 39 h 98"/>
                <a:gd name="T38" fmla="*/ 0 w 611"/>
                <a:gd name="T39" fmla="*/ 42 h 98"/>
                <a:gd name="T40" fmla="*/ 0 w 611"/>
                <a:gd name="T41" fmla="*/ 48 h 98"/>
                <a:gd name="T42" fmla="*/ 0 w 611"/>
                <a:gd name="T43" fmla="*/ 54 h 98"/>
                <a:gd name="T44" fmla="*/ 0 w 611"/>
                <a:gd name="T45" fmla="*/ 60 h 98"/>
                <a:gd name="T46" fmla="*/ 4 w 611"/>
                <a:gd name="T47" fmla="*/ 65 h 98"/>
                <a:gd name="T48" fmla="*/ 6 w 611"/>
                <a:gd name="T49" fmla="*/ 71 h 98"/>
                <a:gd name="T50" fmla="*/ 10 w 611"/>
                <a:gd name="T51" fmla="*/ 75 h 98"/>
                <a:gd name="T52" fmla="*/ 14 w 611"/>
                <a:gd name="T53" fmla="*/ 79 h 98"/>
                <a:gd name="T54" fmla="*/ 19 w 611"/>
                <a:gd name="T55" fmla="*/ 81 h 98"/>
                <a:gd name="T56" fmla="*/ 25 w 611"/>
                <a:gd name="T57" fmla="*/ 84 h 98"/>
                <a:gd name="T58" fmla="*/ 31 w 611"/>
                <a:gd name="T59" fmla="*/ 84 h 98"/>
                <a:gd name="T60" fmla="*/ 37 w 611"/>
                <a:gd name="T61" fmla="*/ 86 h 98"/>
                <a:gd name="T62" fmla="*/ 42 w 611"/>
                <a:gd name="T63" fmla="*/ 84 h 98"/>
                <a:gd name="T64" fmla="*/ 48 w 611"/>
                <a:gd name="T65" fmla="*/ 84 h 98"/>
                <a:gd name="T66" fmla="*/ 52 w 611"/>
                <a:gd name="T67" fmla="*/ 81 h 98"/>
                <a:gd name="T68" fmla="*/ 58 w 611"/>
                <a:gd name="T69" fmla="*/ 79 h 98"/>
                <a:gd name="T70" fmla="*/ 62 w 611"/>
                <a:gd name="T71" fmla="*/ 75 h 98"/>
                <a:gd name="T72" fmla="*/ 65 w 611"/>
                <a:gd name="T73" fmla="*/ 71 h 98"/>
                <a:gd name="T74" fmla="*/ 69 w 611"/>
                <a:gd name="T75" fmla="*/ 65 h 98"/>
                <a:gd name="T76" fmla="*/ 71 w 611"/>
                <a:gd name="T77" fmla="*/ 60 h 98"/>
                <a:gd name="T78" fmla="*/ 73 w 611"/>
                <a:gd name="T79" fmla="*/ 54 h 98"/>
                <a:gd name="T80" fmla="*/ 73 w 611"/>
                <a:gd name="T81" fmla="*/ 48 h 98"/>
                <a:gd name="T82" fmla="*/ 611 w 611"/>
                <a:gd name="T83" fmla="*/ 48 h 98"/>
                <a:gd name="T84" fmla="*/ 513 w 611"/>
                <a:gd name="T85" fmla="*/ 98 h 98"/>
                <a:gd name="T86" fmla="*/ 515 w 611"/>
                <a:gd name="T87" fmla="*/ 90 h 98"/>
                <a:gd name="T88" fmla="*/ 519 w 611"/>
                <a:gd name="T89" fmla="*/ 82 h 98"/>
                <a:gd name="T90" fmla="*/ 521 w 611"/>
                <a:gd name="T91" fmla="*/ 77 h 98"/>
                <a:gd name="T92" fmla="*/ 523 w 611"/>
                <a:gd name="T93" fmla="*/ 69 h 98"/>
                <a:gd name="T94" fmla="*/ 523 w 611"/>
                <a:gd name="T95" fmla="*/ 61 h 98"/>
                <a:gd name="T96" fmla="*/ 525 w 611"/>
                <a:gd name="T97" fmla="*/ 52 h 98"/>
                <a:gd name="T98" fmla="*/ 525 w 611"/>
                <a:gd name="T99" fmla="*/ 44 h 98"/>
                <a:gd name="T100" fmla="*/ 523 w 611"/>
                <a:gd name="T101" fmla="*/ 37 h 98"/>
                <a:gd name="T102" fmla="*/ 523 w 611"/>
                <a:gd name="T103" fmla="*/ 29 h 98"/>
                <a:gd name="T104" fmla="*/ 521 w 611"/>
                <a:gd name="T105" fmla="*/ 21 h 98"/>
                <a:gd name="T106" fmla="*/ 519 w 611"/>
                <a:gd name="T107" fmla="*/ 14 h 98"/>
                <a:gd name="T108" fmla="*/ 515 w 611"/>
                <a:gd name="T109" fmla="*/ 8 h 98"/>
                <a:gd name="T110" fmla="*/ 513 w 611"/>
                <a:gd name="T111" fmla="*/ 0 h 98"/>
                <a:gd name="T112" fmla="*/ 611 w 611"/>
                <a:gd name="T1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1" h="98">
                  <a:moveTo>
                    <a:pt x="73" y="48"/>
                  </a:moveTo>
                  <a:lnTo>
                    <a:pt x="73" y="42"/>
                  </a:lnTo>
                  <a:lnTo>
                    <a:pt x="71" y="39"/>
                  </a:lnTo>
                  <a:lnTo>
                    <a:pt x="69" y="33"/>
                  </a:lnTo>
                  <a:lnTo>
                    <a:pt x="65" y="27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2" y="16"/>
                  </a:lnTo>
                  <a:lnTo>
                    <a:pt x="48" y="14"/>
                  </a:lnTo>
                  <a:lnTo>
                    <a:pt x="42" y="14"/>
                  </a:lnTo>
                  <a:lnTo>
                    <a:pt x="37" y="12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19" y="16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6" y="27"/>
                  </a:lnTo>
                  <a:lnTo>
                    <a:pt x="4" y="33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4" y="65"/>
                  </a:lnTo>
                  <a:lnTo>
                    <a:pt x="6" y="71"/>
                  </a:lnTo>
                  <a:lnTo>
                    <a:pt x="10" y="75"/>
                  </a:lnTo>
                  <a:lnTo>
                    <a:pt x="14" y="79"/>
                  </a:lnTo>
                  <a:lnTo>
                    <a:pt x="19" y="81"/>
                  </a:lnTo>
                  <a:lnTo>
                    <a:pt x="25" y="84"/>
                  </a:lnTo>
                  <a:lnTo>
                    <a:pt x="31" y="84"/>
                  </a:lnTo>
                  <a:lnTo>
                    <a:pt x="37" y="86"/>
                  </a:lnTo>
                  <a:lnTo>
                    <a:pt x="42" y="84"/>
                  </a:lnTo>
                  <a:lnTo>
                    <a:pt x="48" y="84"/>
                  </a:lnTo>
                  <a:lnTo>
                    <a:pt x="52" y="81"/>
                  </a:lnTo>
                  <a:lnTo>
                    <a:pt x="58" y="79"/>
                  </a:lnTo>
                  <a:lnTo>
                    <a:pt x="62" y="75"/>
                  </a:lnTo>
                  <a:lnTo>
                    <a:pt x="65" y="71"/>
                  </a:lnTo>
                  <a:lnTo>
                    <a:pt x="69" y="65"/>
                  </a:lnTo>
                  <a:lnTo>
                    <a:pt x="71" y="60"/>
                  </a:lnTo>
                  <a:lnTo>
                    <a:pt x="73" y="54"/>
                  </a:lnTo>
                  <a:lnTo>
                    <a:pt x="73" y="48"/>
                  </a:lnTo>
                  <a:close/>
                  <a:moveTo>
                    <a:pt x="611" y="48"/>
                  </a:moveTo>
                  <a:lnTo>
                    <a:pt x="513" y="98"/>
                  </a:lnTo>
                  <a:lnTo>
                    <a:pt x="515" y="90"/>
                  </a:lnTo>
                  <a:lnTo>
                    <a:pt x="519" y="82"/>
                  </a:lnTo>
                  <a:lnTo>
                    <a:pt x="521" y="77"/>
                  </a:lnTo>
                  <a:lnTo>
                    <a:pt x="523" y="69"/>
                  </a:lnTo>
                  <a:lnTo>
                    <a:pt x="523" y="61"/>
                  </a:lnTo>
                  <a:lnTo>
                    <a:pt x="525" y="52"/>
                  </a:lnTo>
                  <a:lnTo>
                    <a:pt x="525" y="44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521" y="21"/>
                  </a:lnTo>
                  <a:lnTo>
                    <a:pt x="519" y="14"/>
                  </a:lnTo>
                  <a:lnTo>
                    <a:pt x="515" y="8"/>
                  </a:lnTo>
                  <a:lnTo>
                    <a:pt x="513" y="0"/>
                  </a:lnTo>
                  <a:lnTo>
                    <a:pt x="611" y="4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1" name="Rectangle 9"/>
            <p:cNvSpPr>
              <a:spLocks noChangeArrowheads="1"/>
            </p:cNvSpPr>
            <p:nvPr/>
          </p:nvSpPr>
          <p:spPr bwMode="auto">
            <a:xfrm>
              <a:off x="2592" y="2880"/>
              <a:ext cx="430" cy="21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62" name="Rectangle 10"/>
            <p:cNvSpPr>
              <a:spLocks noChangeArrowheads="1"/>
            </p:cNvSpPr>
            <p:nvPr/>
          </p:nvSpPr>
          <p:spPr bwMode="auto">
            <a:xfrm>
              <a:off x="1488" y="2928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433163" name="Line 11"/>
            <p:cNvSpPr>
              <a:spLocks noChangeShapeType="1"/>
            </p:cNvSpPr>
            <p:nvPr/>
          </p:nvSpPr>
          <p:spPr bwMode="auto">
            <a:xfrm>
              <a:off x="2775" y="2693"/>
              <a:ext cx="1" cy="69"/>
            </a:xfrm>
            <a:prstGeom prst="line">
              <a:avLst/>
            </a:prstGeom>
            <a:noFill/>
            <a:ln w="269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4" name="Freeform 12"/>
            <p:cNvSpPr>
              <a:spLocks/>
            </p:cNvSpPr>
            <p:nvPr/>
          </p:nvSpPr>
          <p:spPr bwMode="auto">
            <a:xfrm>
              <a:off x="2727" y="2739"/>
              <a:ext cx="98" cy="97"/>
            </a:xfrm>
            <a:custGeom>
              <a:avLst/>
              <a:gdLst>
                <a:gd name="T0" fmla="*/ 48 w 98"/>
                <a:gd name="T1" fmla="*/ 97 h 97"/>
                <a:gd name="T2" fmla="*/ 0 w 98"/>
                <a:gd name="T3" fmla="*/ 0 h 97"/>
                <a:gd name="T4" fmla="*/ 6 w 98"/>
                <a:gd name="T5" fmla="*/ 2 h 97"/>
                <a:gd name="T6" fmla="*/ 14 w 98"/>
                <a:gd name="T7" fmla="*/ 6 h 97"/>
                <a:gd name="T8" fmla="*/ 21 w 98"/>
                <a:gd name="T9" fmla="*/ 8 h 97"/>
                <a:gd name="T10" fmla="*/ 29 w 98"/>
                <a:gd name="T11" fmla="*/ 10 h 97"/>
                <a:gd name="T12" fmla="*/ 37 w 98"/>
                <a:gd name="T13" fmla="*/ 10 h 97"/>
                <a:gd name="T14" fmla="*/ 44 w 98"/>
                <a:gd name="T15" fmla="*/ 12 h 97"/>
                <a:gd name="T16" fmla="*/ 52 w 98"/>
                <a:gd name="T17" fmla="*/ 12 h 97"/>
                <a:gd name="T18" fmla="*/ 60 w 98"/>
                <a:gd name="T19" fmla="*/ 10 h 97"/>
                <a:gd name="T20" fmla="*/ 67 w 98"/>
                <a:gd name="T21" fmla="*/ 10 h 97"/>
                <a:gd name="T22" fmla="*/ 75 w 98"/>
                <a:gd name="T23" fmla="*/ 8 h 97"/>
                <a:gd name="T24" fmla="*/ 83 w 98"/>
                <a:gd name="T25" fmla="*/ 6 h 97"/>
                <a:gd name="T26" fmla="*/ 90 w 98"/>
                <a:gd name="T27" fmla="*/ 2 h 97"/>
                <a:gd name="T28" fmla="*/ 98 w 98"/>
                <a:gd name="T29" fmla="*/ 0 h 97"/>
                <a:gd name="T30" fmla="*/ 48 w 98"/>
                <a:gd name="T3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97">
                  <a:moveTo>
                    <a:pt x="48" y="97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4" y="6"/>
                  </a:lnTo>
                  <a:lnTo>
                    <a:pt x="21" y="8"/>
                  </a:lnTo>
                  <a:lnTo>
                    <a:pt x="29" y="10"/>
                  </a:lnTo>
                  <a:lnTo>
                    <a:pt x="37" y="10"/>
                  </a:lnTo>
                  <a:lnTo>
                    <a:pt x="44" y="12"/>
                  </a:lnTo>
                  <a:lnTo>
                    <a:pt x="52" y="12"/>
                  </a:lnTo>
                  <a:lnTo>
                    <a:pt x="60" y="10"/>
                  </a:lnTo>
                  <a:lnTo>
                    <a:pt x="67" y="10"/>
                  </a:lnTo>
                  <a:lnTo>
                    <a:pt x="75" y="8"/>
                  </a:lnTo>
                  <a:lnTo>
                    <a:pt x="83" y="6"/>
                  </a:lnTo>
                  <a:lnTo>
                    <a:pt x="90" y="2"/>
                  </a:lnTo>
                  <a:lnTo>
                    <a:pt x="98" y="0"/>
                  </a:lnTo>
                  <a:lnTo>
                    <a:pt x="48" y="97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5" name="Rectangle 13"/>
            <p:cNvSpPr>
              <a:spLocks noChangeArrowheads="1"/>
            </p:cNvSpPr>
            <p:nvPr/>
          </p:nvSpPr>
          <p:spPr bwMode="auto">
            <a:xfrm>
              <a:off x="2012" y="2464"/>
              <a:ext cx="16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>
                  <a:solidFill>
                    <a:srgbClr val="00FFFF"/>
                  </a:solidFill>
                  <a:latin typeface="Arial" panose="020B0604020202020204" pitchFamily="34" charset="0"/>
                  <a:ea typeface="新細明體" pitchFamily="18" charset="-120"/>
                </a:rPr>
                <a:t>Uninitialized int variable</a:t>
              </a:r>
              <a:endParaRPr lang="en-US" altLang="zh-TW" sz="2000">
                <a:latin typeface="Arial" panose="020B0604020202020204" pitchFamily="34" charset="0"/>
                <a:ea typeface="新細明體" pitchFamily="18" charset="-120"/>
              </a:endParaRPr>
            </a:p>
          </p:txBody>
        </p:sp>
      </p:grpSp>
      <p:sp>
        <p:nvSpPr>
          <p:cNvPr id="433166" name="Text Box 14"/>
          <p:cNvSpPr txBox="1">
            <a:spLocks noChangeArrowheads="1"/>
          </p:cNvSpPr>
          <p:nvPr/>
        </p:nvSpPr>
        <p:spPr bwMode="auto">
          <a:xfrm>
            <a:off x="609600" y="3657600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Example</a:t>
            </a:r>
          </a:p>
        </p:txBody>
      </p:sp>
      <p:sp>
        <p:nvSpPr>
          <p:cNvPr id="433167" name="Rectangle 15"/>
          <p:cNvSpPr>
            <a:spLocks noChangeArrowheads="1"/>
          </p:cNvSpPr>
          <p:nvPr/>
        </p:nvSpPr>
        <p:spPr bwMode="auto">
          <a:xfrm>
            <a:off x="1981200" y="4038600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int* p = new int;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5400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pitchFamily="18" charset="-120"/>
              </a:rPr>
              <a:t>Object (variable) destruction: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Delete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b="1">
                <a:ea typeface="新細明體" pitchFamily="18" charset="-120"/>
              </a:rPr>
              <a:t>Syntax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b="1">
                <a:ea typeface="新細明體" pitchFamily="18" charset="-120"/>
              </a:rPr>
              <a:t>      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delete p;</a:t>
            </a:r>
            <a:r>
              <a:rPr lang="en-US" altLang="zh-TW" sz="2400">
                <a:latin typeface="Courier New" panose="02070309020205020404" pitchFamily="49" charset="0"/>
                <a:ea typeface="新細明體" pitchFamily="18" charset="-12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storage pointed to by p is returned to free store and p is now undefined</a:t>
            </a:r>
          </a:p>
          <a:p>
            <a:pPr lvl="1">
              <a:buFont typeface="Monotype Sorts" pitchFamily="2" charset="2"/>
              <a:buNone/>
            </a:pPr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4181475" y="5884863"/>
            <a:ext cx="684213" cy="342900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4525963" y="6054725"/>
            <a:ext cx="792162" cy="1588"/>
          </a:xfrm>
          <a:prstGeom prst="line">
            <a:avLst/>
          </a:pr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82" name="Freeform 6"/>
          <p:cNvSpPr>
            <a:spLocks noEditPoints="1"/>
          </p:cNvSpPr>
          <p:nvPr/>
        </p:nvSpPr>
        <p:spPr bwMode="auto">
          <a:xfrm>
            <a:off x="4467225" y="5978525"/>
            <a:ext cx="969963" cy="155575"/>
          </a:xfrm>
          <a:custGeom>
            <a:avLst/>
            <a:gdLst>
              <a:gd name="T0" fmla="*/ 73 w 611"/>
              <a:gd name="T1" fmla="*/ 48 h 98"/>
              <a:gd name="T2" fmla="*/ 73 w 611"/>
              <a:gd name="T3" fmla="*/ 42 h 98"/>
              <a:gd name="T4" fmla="*/ 71 w 611"/>
              <a:gd name="T5" fmla="*/ 39 h 98"/>
              <a:gd name="T6" fmla="*/ 69 w 611"/>
              <a:gd name="T7" fmla="*/ 33 h 98"/>
              <a:gd name="T8" fmla="*/ 65 w 611"/>
              <a:gd name="T9" fmla="*/ 27 h 98"/>
              <a:gd name="T10" fmla="*/ 62 w 611"/>
              <a:gd name="T11" fmla="*/ 23 h 98"/>
              <a:gd name="T12" fmla="*/ 58 w 611"/>
              <a:gd name="T13" fmla="*/ 19 h 98"/>
              <a:gd name="T14" fmla="*/ 52 w 611"/>
              <a:gd name="T15" fmla="*/ 16 h 98"/>
              <a:gd name="T16" fmla="*/ 48 w 611"/>
              <a:gd name="T17" fmla="*/ 14 h 98"/>
              <a:gd name="T18" fmla="*/ 42 w 611"/>
              <a:gd name="T19" fmla="*/ 14 h 98"/>
              <a:gd name="T20" fmla="*/ 37 w 611"/>
              <a:gd name="T21" fmla="*/ 12 h 98"/>
              <a:gd name="T22" fmla="*/ 31 w 611"/>
              <a:gd name="T23" fmla="*/ 14 h 98"/>
              <a:gd name="T24" fmla="*/ 25 w 611"/>
              <a:gd name="T25" fmla="*/ 14 h 98"/>
              <a:gd name="T26" fmla="*/ 19 w 611"/>
              <a:gd name="T27" fmla="*/ 16 h 98"/>
              <a:gd name="T28" fmla="*/ 14 w 611"/>
              <a:gd name="T29" fmla="*/ 19 h 98"/>
              <a:gd name="T30" fmla="*/ 10 w 611"/>
              <a:gd name="T31" fmla="*/ 23 h 98"/>
              <a:gd name="T32" fmla="*/ 6 w 611"/>
              <a:gd name="T33" fmla="*/ 27 h 98"/>
              <a:gd name="T34" fmla="*/ 4 w 611"/>
              <a:gd name="T35" fmla="*/ 33 h 98"/>
              <a:gd name="T36" fmla="*/ 0 w 611"/>
              <a:gd name="T37" fmla="*/ 39 h 98"/>
              <a:gd name="T38" fmla="*/ 0 w 611"/>
              <a:gd name="T39" fmla="*/ 42 h 98"/>
              <a:gd name="T40" fmla="*/ 0 w 611"/>
              <a:gd name="T41" fmla="*/ 48 h 98"/>
              <a:gd name="T42" fmla="*/ 0 w 611"/>
              <a:gd name="T43" fmla="*/ 54 h 98"/>
              <a:gd name="T44" fmla="*/ 0 w 611"/>
              <a:gd name="T45" fmla="*/ 60 h 98"/>
              <a:gd name="T46" fmla="*/ 4 w 611"/>
              <a:gd name="T47" fmla="*/ 65 h 98"/>
              <a:gd name="T48" fmla="*/ 6 w 611"/>
              <a:gd name="T49" fmla="*/ 71 h 98"/>
              <a:gd name="T50" fmla="*/ 10 w 611"/>
              <a:gd name="T51" fmla="*/ 75 h 98"/>
              <a:gd name="T52" fmla="*/ 14 w 611"/>
              <a:gd name="T53" fmla="*/ 79 h 98"/>
              <a:gd name="T54" fmla="*/ 19 w 611"/>
              <a:gd name="T55" fmla="*/ 81 h 98"/>
              <a:gd name="T56" fmla="*/ 25 w 611"/>
              <a:gd name="T57" fmla="*/ 84 h 98"/>
              <a:gd name="T58" fmla="*/ 31 w 611"/>
              <a:gd name="T59" fmla="*/ 84 h 98"/>
              <a:gd name="T60" fmla="*/ 37 w 611"/>
              <a:gd name="T61" fmla="*/ 86 h 98"/>
              <a:gd name="T62" fmla="*/ 42 w 611"/>
              <a:gd name="T63" fmla="*/ 84 h 98"/>
              <a:gd name="T64" fmla="*/ 48 w 611"/>
              <a:gd name="T65" fmla="*/ 84 h 98"/>
              <a:gd name="T66" fmla="*/ 52 w 611"/>
              <a:gd name="T67" fmla="*/ 81 h 98"/>
              <a:gd name="T68" fmla="*/ 58 w 611"/>
              <a:gd name="T69" fmla="*/ 79 h 98"/>
              <a:gd name="T70" fmla="*/ 62 w 611"/>
              <a:gd name="T71" fmla="*/ 75 h 98"/>
              <a:gd name="T72" fmla="*/ 65 w 611"/>
              <a:gd name="T73" fmla="*/ 71 h 98"/>
              <a:gd name="T74" fmla="*/ 69 w 611"/>
              <a:gd name="T75" fmla="*/ 65 h 98"/>
              <a:gd name="T76" fmla="*/ 71 w 611"/>
              <a:gd name="T77" fmla="*/ 60 h 98"/>
              <a:gd name="T78" fmla="*/ 73 w 611"/>
              <a:gd name="T79" fmla="*/ 54 h 98"/>
              <a:gd name="T80" fmla="*/ 73 w 611"/>
              <a:gd name="T81" fmla="*/ 48 h 98"/>
              <a:gd name="T82" fmla="*/ 611 w 611"/>
              <a:gd name="T83" fmla="*/ 48 h 98"/>
              <a:gd name="T84" fmla="*/ 513 w 611"/>
              <a:gd name="T85" fmla="*/ 98 h 98"/>
              <a:gd name="T86" fmla="*/ 515 w 611"/>
              <a:gd name="T87" fmla="*/ 90 h 98"/>
              <a:gd name="T88" fmla="*/ 519 w 611"/>
              <a:gd name="T89" fmla="*/ 82 h 98"/>
              <a:gd name="T90" fmla="*/ 521 w 611"/>
              <a:gd name="T91" fmla="*/ 77 h 98"/>
              <a:gd name="T92" fmla="*/ 523 w 611"/>
              <a:gd name="T93" fmla="*/ 69 h 98"/>
              <a:gd name="T94" fmla="*/ 523 w 611"/>
              <a:gd name="T95" fmla="*/ 61 h 98"/>
              <a:gd name="T96" fmla="*/ 525 w 611"/>
              <a:gd name="T97" fmla="*/ 52 h 98"/>
              <a:gd name="T98" fmla="*/ 525 w 611"/>
              <a:gd name="T99" fmla="*/ 44 h 98"/>
              <a:gd name="T100" fmla="*/ 523 w 611"/>
              <a:gd name="T101" fmla="*/ 37 h 98"/>
              <a:gd name="T102" fmla="*/ 523 w 611"/>
              <a:gd name="T103" fmla="*/ 29 h 98"/>
              <a:gd name="T104" fmla="*/ 521 w 611"/>
              <a:gd name="T105" fmla="*/ 21 h 98"/>
              <a:gd name="T106" fmla="*/ 519 w 611"/>
              <a:gd name="T107" fmla="*/ 14 h 98"/>
              <a:gd name="T108" fmla="*/ 515 w 611"/>
              <a:gd name="T109" fmla="*/ 8 h 98"/>
              <a:gd name="T110" fmla="*/ 513 w 611"/>
              <a:gd name="T111" fmla="*/ 0 h 98"/>
              <a:gd name="T112" fmla="*/ 611 w 611"/>
              <a:gd name="T113" fmla="*/ 4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11" h="98">
                <a:moveTo>
                  <a:pt x="73" y="48"/>
                </a:moveTo>
                <a:lnTo>
                  <a:pt x="73" y="42"/>
                </a:lnTo>
                <a:lnTo>
                  <a:pt x="71" y="39"/>
                </a:lnTo>
                <a:lnTo>
                  <a:pt x="69" y="33"/>
                </a:lnTo>
                <a:lnTo>
                  <a:pt x="65" y="27"/>
                </a:lnTo>
                <a:lnTo>
                  <a:pt x="62" y="23"/>
                </a:lnTo>
                <a:lnTo>
                  <a:pt x="58" y="19"/>
                </a:lnTo>
                <a:lnTo>
                  <a:pt x="52" y="16"/>
                </a:lnTo>
                <a:lnTo>
                  <a:pt x="48" y="14"/>
                </a:lnTo>
                <a:lnTo>
                  <a:pt x="42" y="14"/>
                </a:lnTo>
                <a:lnTo>
                  <a:pt x="37" y="12"/>
                </a:lnTo>
                <a:lnTo>
                  <a:pt x="31" y="14"/>
                </a:lnTo>
                <a:lnTo>
                  <a:pt x="25" y="14"/>
                </a:lnTo>
                <a:lnTo>
                  <a:pt x="19" y="16"/>
                </a:lnTo>
                <a:lnTo>
                  <a:pt x="14" y="19"/>
                </a:lnTo>
                <a:lnTo>
                  <a:pt x="10" y="23"/>
                </a:lnTo>
                <a:lnTo>
                  <a:pt x="6" y="27"/>
                </a:lnTo>
                <a:lnTo>
                  <a:pt x="4" y="33"/>
                </a:lnTo>
                <a:lnTo>
                  <a:pt x="0" y="39"/>
                </a:lnTo>
                <a:lnTo>
                  <a:pt x="0" y="42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4" y="65"/>
                </a:lnTo>
                <a:lnTo>
                  <a:pt x="6" y="71"/>
                </a:lnTo>
                <a:lnTo>
                  <a:pt x="10" y="75"/>
                </a:lnTo>
                <a:lnTo>
                  <a:pt x="14" y="79"/>
                </a:lnTo>
                <a:lnTo>
                  <a:pt x="19" y="81"/>
                </a:lnTo>
                <a:lnTo>
                  <a:pt x="25" y="84"/>
                </a:lnTo>
                <a:lnTo>
                  <a:pt x="31" y="84"/>
                </a:lnTo>
                <a:lnTo>
                  <a:pt x="37" y="86"/>
                </a:lnTo>
                <a:lnTo>
                  <a:pt x="42" y="84"/>
                </a:lnTo>
                <a:lnTo>
                  <a:pt x="48" y="84"/>
                </a:lnTo>
                <a:lnTo>
                  <a:pt x="52" y="81"/>
                </a:lnTo>
                <a:lnTo>
                  <a:pt x="58" y="79"/>
                </a:lnTo>
                <a:lnTo>
                  <a:pt x="62" y="75"/>
                </a:lnTo>
                <a:lnTo>
                  <a:pt x="65" y="71"/>
                </a:lnTo>
                <a:lnTo>
                  <a:pt x="69" y="65"/>
                </a:lnTo>
                <a:lnTo>
                  <a:pt x="71" y="60"/>
                </a:lnTo>
                <a:lnTo>
                  <a:pt x="73" y="54"/>
                </a:lnTo>
                <a:lnTo>
                  <a:pt x="73" y="48"/>
                </a:lnTo>
                <a:close/>
                <a:moveTo>
                  <a:pt x="611" y="48"/>
                </a:moveTo>
                <a:lnTo>
                  <a:pt x="513" y="98"/>
                </a:lnTo>
                <a:lnTo>
                  <a:pt x="515" y="90"/>
                </a:lnTo>
                <a:lnTo>
                  <a:pt x="519" y="82"/>
                </a:lnTo>
                <a:lnTo>
                  <a:pt x="521" y="77"/>
                </a:lnTo>
                <a:lnTo>
                  <a:pt x="523" y="69"/>
                </a:lnTo>
                <a:lnTo>
                  <a:pt x="523" y="61"/>
                </a:lnTo>
                <a:lnTo>
                  <a:pt x="525" y="52"/>
                </a:lnTo>
                <a:lnTo>
                  <a:pt x="525" y="44"/>
                </a:lnTo>
                <a:lnTo>
                  <a:pt x="523" y="37"/>
                </a:lnTo>
                <a:lnTo>
                  <a:pt x="523" y="29"/>
                </a:lnTo>
                <a:lnTo>
                  <a:pt x="521" y="21"/>
                </a:lnTo>
                <a:lnTo>
                  <a:pt x="519" y="14"/>
                </a:lnTo>
                <a:lnTo>
                  <a:pt x="515" y="8"/>
                </a:lnTo>
                <a:lnTo>
                  <a:pt x="513" y="0"/>
                </a:lnTo>
                <a:lnTo>
                  <a:pt x="611" y="4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5486400" y="5842000"/>
            <a:ext cx="682625" cy="342900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3733800" y="59182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p</a:t>
            </a:r>
          </a:p>
        </p:txBody>
      </p:sp>
      <p:sp>
        <p:nvSpPr>
          <p:cNvPr id="434185" name="Text Box 9"/>
          <p:cNvSpPr txBox="1">
            <a:spLocks noChangeArrowheads="1"/>
          </p:cNvSpPr>
          <p:nvPr/>
        </p:nvSpPr>
        <p:spPr bwMode="auto">
          <a:xfrm>
            <a:off x="609600" y="3848100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Example</a:t>
            </a:r>
          </a:p>
        </p:txBody>
      </p:sp>
      <p:sp>
        <p:nvSpPr>
          <p:cNvPr id="434186" name="Rectangle 10"/>
          <p:cNvSpPr>
            <a:spLocks noChangeArrowheads="1"/>
          </p:cNvSpPr>
          <p:nvPr/>
        </p:nvSpPr>
        <p:spPr bwMode="auto">
          <a:xfrm>
            <a:off x="2133600" y="4000500"/>
            <a:ext cx="3287713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int* p = new int;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*p = 10;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delete p;</a:t>
            </a:r>
          </a:p>
        </p:txBody>
      </p:sp>
      <p:sp>
        <p:nvSpPr>
          <p:cNvPr id="434187" name="Text Box 11"/>
          <p:cNvSpPr txBox="1">
            <a:spLocks noChangeArrowheads="1"/>
          </p:cNvSpPr>
          <p:nvPr/>
        </p:nvSpPr>
        <p:spPr bwMode="auto">
          <a:xfrm>
            <a:off x="5562600" y="58674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10</a:t>
            </a:r>
          </a:p>
        </p:txBody>
      </p:sp>
      <p:sp>
        <p:nvSpPr>
          <p:cNvPr id="434188" name="Line 12"/>
          <p:cNvSpPr>
            <a:spLocks noChangeShapeType="1"/>
          </p:cNvSpPr>
          <p:nvPr/>
        </p:nvSpPr>
        <p:spPr bwMode="auto">
          <a:xfrm flipH="1">
            <a:off x="5638800" y="5715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89" name="Line 13"/>
          <p:cNvSpPr>
            <a:spLocks noChangeShapeType="1"/>
          </p:cNvSpPr>
          <p:nvPr/>
        </p:nvSpPr>
        <p:spPr bwMode="auto">
          <a:xfrm>
            <a:off x="5638800" y="57912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1143000"/>
          </a:xfrm>
          <a:noFill/>
          <a:ln/>
        </p:spPr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Array of </a:t>
            </a:r>
            <a:r>
              <a:rPr lang="en-US" altLang="zh-TW" sz="4000">
                <a:latin typeface="Courier New" panose="02070309020205020404" pitchFamily="49" charset="0"/>
                <a:ea typeface="新細明體" pitchFamily="18" charset="-120"/>
              </a:rPr>
              <a:t>New: </a:t>
            </a:r>
            <a:br>
              <a:rPr lang="en-US" altLang="zh-TW" sz="4000">
                <a:latin typeface="Courier New" panose="02070309020205020404" pitchFamily="49" charset="0"/>
                <a:ea typeface="新細明體" pitchFamily="18" charset="-120"/>
              </a:rPr>
            </a:br>
            <a:r>
              <a:rPr lang="en-US" altLang="zh-TW" sz="4000" b="1">
                <a:latin typeface="Courier New" panose="02070309020205020404" pitchFamily="49" charset="0"/>
                <a:ea typeface="新細明體" pitchFamily="18" charset="-120"/>
              </a:rPr>
              <a:t>dynamic arrays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4958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Syntax</a:t>
            </a:r>
            <a:endParaRPr lang="en-US" altLang="zh-TW">
              <a:latin typeface="Courier" pitchFamily="49" charset="0"/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latin typeface="Courier" pitchFamily="49" charset="0"/>
                <a:ea typeface="新細明體" pitchFamily="18" charset="-120"/>
              </a:rPr>
              <a:t>	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P = new SomeType[Expression];</a:t>
            </a:r>
          </a:p>
          <a:p>
            <a:pPr lvl="1"/>
            <a:r>
              <a:rPr lang="en-US" altLang="zh-TW">
                <a:ea typeface="新細明體" pitchFamily="18" charset="-120"/>
              </a:rPr>
              <a:t>Where</a:t>
            </a:r>
          </a:p>
          <a:p>
            <a:pPr lvl="2"/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Courier" pitchFamily="49" charset="0"/>
                <a:ea typeface="新細明體" pitchFamily="18" charset="-120"/>
              </a:rPr>
              <a:t>P</a:t>
            </a:r>
            <a:r>
              <a:rPr lang="en-US" altLang="zh-TW">
                <a:ea typeface="新細明體" pitchFamily="18" charset="-120"/>
              </a:rPr>
              <a:t> is a pointer of type </a:t>
            </a:r>
            <a:r>
              <a:rPr lang="en-US" altLang="zh-TW">
                <a:latin typeface="Courier" pitchFamily="49" charset="0"/>
                <a:ea typeface="新細明體" pitchFamily="18" charset="-120"/>
              </a:rPr>
              <a:t>SomeType</a:t>
            </a:r>
          </a:p>
          <a:p>
            <a:pPr lvl="2"/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Expression</a:t>
            </a:r>
            <a:r>
              <a:rPr lang="en-US" altLang="zh-TW">
                <a:ea typeface="新細明體" pitchFamily="18" charset="-120"/>
              </a:rPr>
              <a:t> is the number of objects to be constructed -- we are making an array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Because of the flexible pointer syntax,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P</a:t>
            </a:r>
            <a:r>
              <a:rPr lang="en-US" altLang="zh-TW">
                <a:ea typeface="新細明體" pitchFamily="18" charset="-120"/>
              </a:rPr>
              <a:t> can be considered to be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1026"/>
          <p:cNvSpPr>
            <a:spLocks noChangeArrowheads="1"/>
          </p:cNvSpPr>
          <p:nvPr/>
        </p:nvSpPr>
        <p:spPr bwMode="auto">
          <a:xfrm>
            <a:off x="228600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Example</a:t>
            </a:r>
          </a:p>
        </p:txBody>
      </p:sp>
      <p:sp>
        <p:nvSpPr>
          <p:cNvPr id="436227" name="Rectangle 1027"/>
          <p:cNvSpPr>
            <a:spLocks noChangeArrowheads="1"/>
          </p:cNvSpPr>
          <p:nvPr/>
        </p:nvSpPr>
        <p:spPr bwMode="auto">
          <a:xfrm>
            <a:off x="152400" y="1295400"/>
            <a:ext cx="8726488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Dynamic Memory Allocation</a:t>
            </a:r>
          </a:p>
          <a:p>
            <a:pPr lvl="1"/>
            <a:r>
              <a:rPr lang="en-US" altLang="zh-TW" sz="2000" b="0">
                <a:ea typeface="新細明體" pitchFamily="18" charset="-120"/>
              </a:rPr>
              <a:t>Request for </a:t>
            </a:r>
            <a:r>
              <a:rPr lang="en-US" altLang="zh-TW" sz="2000" b="0">
                <a:latin typeface="Comic Sans MS" panose="030F0702030302020204" pitchFamily="66" charset="0"/>
                <a:ea typeface="新細明體" pitchFamily="18" charset="-120"/>
              </a:rPr>
              <a:t>“</a:t>
            </a:r>
            <a:r>
              <a:rPr lang="en-US" altLang="zh-TW" sz="2000" b="0">
                <a:ea typeface="新細明體" pitchFamily="18" charset="-120"/>
              </a:rPr>
              <a:t>unnamed</a:t>
            </a:r>
            <a:r>
              <a:rPr lang="en-US" altLang="zh-TW" sz="2000" b="0">
                <a:latin typeface="Comic Sans MS" panose="030F0702030302020204" pitchFamily="66" charset="0"/>
                <a:ea typeface="新細明體" pitchFamily="18" charset="-120"/>
              </a:rPr>
              <a:t>”</a:t>
            </a:r>
            <a:r>
              <a:rPr lang="en-US" altLang="zh-TW" sz="2000" b="0">
                <a:ea typeface="新細明體" pitchFamily="18" charset="-120"/>
              </a:rPr>
              <a:t> memory from the Operating System </a:t>
            </a:r>
            <a:br>
              <a:rPr lang="en-US" altLang="zh-TW" sz="2000" b="0">
                <a:ea typeface="新細明體" pitchFamily="18" charset="-120"/>
              </a:rPr>
            </a:br>
            <a:endParaRPr lang="en-US" altLang="zh-TW" sz="2000" b="0">
              <a:ea typeface="新細明體" pitchFamily="18" charset="-120"/>
            </a:endParaRPr>
          </a:p>
          <a:p>
            <a:pPr lvl="1"/>
            <a:endParaRPr lang="en-US" altLang="zh-TW" sz="2000" b="0">
              <a:ea typeface="新細明體" pitchFamily="18" charset="-120"/>
            </a:endParaRPr>
          </a:p>
          <a:p>
            <a:pPr lvl="1"/>
            <a:endParaRPr lang="en-US" altLang="zh-TW" sz="2000" b="0">
              <a:ea typeface="新細明體" pitchFamily="18" charset="-120"/>
            </a:endParaRPr>
          </a:p>
          <a:p>
            <a:pPr lvl="1"/>
            <a:endParaRPr lang="en-US" altLang="zh-TW" sz="2000" b="0">
              <a:ea typeface="新細明體" pitchFamily="18" charset="-120"/>
            </a:endParaRPr>
          </a:p>
          <a:p>
            <a:pPr lvl="1"/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 *p, n=10;</a:t>
            </a:r>
            <a:b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</a:b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p = </a:t>
            </a:r>
            <a:r>
              <a:rPr lang="en-US" altLang="zh-TW" sz="2000" b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new int</a:t>
            </a: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/>
            </a:r>
            <a:b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</a:b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p = new int[100];</a:t>
            </a:r>
          </a:p>
        </p:txBody>
      </p:sp>
      <p:sp>
        <p:nvSpPr>
          <p:cNvPr id="436228" name="Rectangle 1028"/>
          <p:cNvSpPr>
            <a:spLocks noChangeArrowheads="1"/>
          </p:cNvSpPr>
          <p:nvPr/>
        </p:nvSpPr>
        <p:spPr bwMode="auto">
          <a:xfrm>
            <a:off x="3886200" y="350520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>
                <a:latin typeface="Comic Sans MS" panose="030F0702030302020204" pitchFamily="66" charset="0"/>
                <a:ea typeface="新細明體" pitchFamily="18" charset="-120"/>
              </a:rPr>
              <a:t>p</a:t>
            </a:r>
          </a:p>
        </p:txBody>
      </p:sp>
      <p:sp>
        <p:nvSpPr>
          <p:cNvPr id="436229" name="Line 1029"/>
          <p:cNvSpPr>
            <a:spLocks noChangeShapeType="1"/>
          </p:cNvSpPr>
          <p:nvPr/>
        </p:nvSpPr>
        <p:spPr bwMode="auto">
          <a:xfrm flipV="1">
            <a:off x="4267200" y="3657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6230" name="Group 1030"/>
          <p:cNvGrpSpPr>
            <a:grpSpLocks/>
          </p:cNvGrpSpPr>
          <p:nvPr/>
        </p:nvGrpSpPr>
        <p:grpSpPr bwMode="auto">
          <a:xfrm>
            <a:off x="5867400" y="3124200"/>
            <a:ext cx="1057275" cy="782638"/>
            <a:chOff x="3840" y="1907"/>
            <a:chExt cx="666" cy="493"/>
          </a:xfrm>
        </p:grpSpPr>
        <p:sp>
          <p:nvSpPr>
            <p:cNvPr id="436231" name="Rectangle 1031"/>
            <p:cNvSpPr>
              <a:spLocks noChangeArrowheads="1"/>
            </p:cNvSpPr>
            <p:nvPr/>
          </p:nvSpPr>
          <p:spPr bwMode="auto">
            <a:xfrm>
              <a:off x="3840" y="2160"/>
              <a:ext cx="38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32" name="Text Box 1032"/>
            <p:cNvSpPr txBox="1">
              <a:spLocks noChangeArrowheads="1"/>
            </p:cNvSpPr>
            <p:nvPr/>
          </p:nvSpPr>
          <p:spPr bwMode="auto">
            <a:xfrm>
              <a:off x="4118" y="1907"/>
              <a:ext cx="3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itchFamily="18" charset="-120"/>
                </a:rPr>
                <a:t>new</a:t>
              </a:r>
            </a:p>
          </p:txBody>
        </p:sp>
      </p:grpSp>
      <p:sp>
        <p:nvSpPr>
          <p:cNvPr id="436233" name="Rectangle 1033"/>
          <p:cNvSpPr>
            <a:spLocks noChangeArrowheads="1"/>
          </p:cNvSpPr>
          <p:nvPr/>
        </p:nvSpPr>
        <p:spPr bwMode="auto">
          <a:xfrm>
            <a:off x="3886200" y="4779963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>
                <a:latin typeface="Comic Sans MS" panose="030F0702030302020204" pitchFamily="66" charset="0"/>
                <a:ea typeface="新細明體" pitchFamily="18" charset="-120"/>
              </a:rPr>
              <a:t>p</a:t>
            </a:r>
          </a:p>
        </p:txBody>
      </p:sp>
      <p:sp>
        <p:nvSpPr>
          <p:cNvPr id="436234" name="Line 1034"/>
          <p:cNvSpPr>
            <a:spLocks noChangeShapeType="1"/>
          </p:cNvSpPr>
          <p:nvPr/>
        </p:nvSpPr>
        <p:spPr bwMode="auto">
          <a:xfrm flipV="1">
            <a:off x="4267200" y="4932363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235" name="Rectangle 1035"/>
          <p:cNvSpPr>
            <a:spLocks noChangeArrowheads="1"/>
          </p:cNvSpPr>
          <p:nvPr/>
        </p:nvSpPr>
        <p:spPr bwMode="auto">
          <a:xfrm>
            <a:off x="58674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36" name="Text Box 1036"/>
          <p:cNvSpPr txBox="1">
            <a:spLocks noChangeArrowheads="1"/>
          </p:cNvSpPr>
          <p:nvPr/>
        </p:nvSpPr>
        <p:spPr bwMode="auto">
          <a:xfrm>
            <a:off x="6308725" y="4398963"/>
            <a:ext cx="61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itchFamily="18" charset="-120"/>
              </a:rPr>
              <a:t>new</a:t>
            </a:r>
          </a:p>
        </p:txBody>
      </p:sp>
      <p:sp>
        <p:nvSpPr>
          <p:cNvPr id="436237" name="Rectangle 1037"/>
          <p:cNvSpPr>
            <a:spLocks noChangeArrowheads="1"/>
          </p:cNvSpPr>
          <p:nvPr/>
        </p:nvSpPr>
        <p:spPr bwMode="auto">
          <a:xfrm>
            <a:off x="64770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38" name="Rectangle 1038"/>
          <p:cNvSpPr>
            <a:spLocks noChangeArrowheads="1"/>
          </p:cNvSpPr>
          <p:nvPr/>
        </p:nvSpPr>
        <p:spPr bwMode="auto">
          <a:xfrm>
            <a:off x="70866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039"/>
          <p:cNvSpPr>
            <a:spLocks noChangeArrowheads="1"/>
          </p:cNvSpPr>
          <p:nvPr/>
        </p:nvSpPr>
        <p:spPr bwMode="auto">
          <a:xfrm>
            <a:off x="77724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0" name="Oval 1040"/>
          <p:cNvSpPr>
            <a:spLocks noChangeArrowheads="1"/>
          </p:cNvSpPr>
          <p:nvPr/>
        </p:nvSpPr>
        <p:spPr bwMode="auto">
          <a:xfrm>
            <a:off x="80010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1" name="Oval 1041"/>
          <p:cNvSpPr>
            <a:spLocks noChangeArrowheads="1"/>
          </p:cNvSpPr>
          <p:nvPr/>
        </p:nvSpPr>
        <p:spPr bwMode="auto">
          <a:xfrm>
            <a:off x="82296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2" name="Oval 1042"/>
          <p:cNvSpPr>
            <a:spLocks noChangeArrowheads="1"/>
          </p:cNvSpPr>
          <p:nvPr/>
        </p:nvSpPr>
        <p:spPr bwMode="auto">
          <a:xfrm>
            <a:off x="845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3" name="Rectangle 1043"/>
          <p:cNvSpPr>
            <a:spLocks noChangeArrowheads="1"/>
          </p:cNvSpPr>
          <p:nvPr/>
        </p:nvSpPr>
        <p:spPr bwMode="auto">
          <a:xfrm>
            <a:off x="381000" y="5780088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p = </a:t>
            </a:r>
            <a:r>
              <a:rPr lang="en-US" altLang="zh-TW" b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new int[n]</a:t>
            </a: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</p:txBody>
      </p:sp>
      <p:sp>
        <p:nvSpPr>
          <p:cNvPr id="436244" name="Rectangle 1044"/>
          <p:cNvSpPr>
            <a:spLocks noChangeArrowheads="1"/>
          </p:cNvSpPr>
          <p:nvPr/>
        </p:nvSpPr>
        <p:spPr bwMode="auto">
          <a:xfrm>
            <a:off x="3810000" y="579120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>
                <a:latin typeface="Comic Sans MS" panose="030F0702030302020204" pitchFamily="66" charset="0"/>
                <a:ea typeface="新細明體" pitchFamily="18" charset="-120"/>
              </a:rPr>
              <a:t>p</a:t>
            </a:r>
          </a:p>
        </p:txBody>
      </p:sp>
      <p:sp>
        <p:nvSpPr>
          <p:cNvPr id="436245" name="Line 1045"/>
          <p:cNvSpPr>
            <a:spLocks noChangeShapeType="1"/>
          </p:cNvSpPr>
          <p:nvPr/>
        </p:nvSpPr>
        <p:spPr bwMode="auto">
          <a:xfrm flipV="1">
            <a:off x="4191000" y="5943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246" name="Rectangle 1046"/>
          <p:cNvSpPr>
            <a:spLocks noChangeArrowheads="1"/>
          </p:cNvSpPr>
          <p:nvPr/>
        </p:nvSpPr>
        <p:spPr bwMode="auto">
          <a:xfrm>
            <a:off x="5791200" y="58118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7" name="Text Box 1047"/>
          <p:cNvSpPr txBox="1">
            <a:spLocks noChangeArrowheads="1"/>
          </p:cNvSpPr>
          <p:nvPr/>
        </p:nvSpPr>
        <p:spPr bwMode="auto">
          <a:xfrm>
            <a:off x="6232525" y="5410200"/>
            <a:ext cx="676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itchFamily="18" charset="-120"/>
              </a:rPr>
              <a:t>new </a:t>
            </a:r>
          </a:p>
        </p:txBody>
      </p:sp>
      <p:sp>
        <p:nvSpPr>
          <p:cNvPr id="436248" name="Rectangle 1048"/>
          <p:cNvSpPr>
            <a:spLocks noChangeArrowheads="1"/>
          </p:cNvSpPr>
          <p:nvPr/>
        </p:nvSpPr>
        <p:spPr bwMode="auto">
          <a:xfrm>
            <a:off x="6400800" y="58118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9" name="Rectangle 1049"/>
          <p:cNvSpPr>
            <a:spLocks noChangeArrowheads="1"/>
          </p:cNvSpPr>
          <p:nvPr/>
        </p:nvSpPr>
        <p:spPr bwMode="auto">
          <a:xfrm>
            <a:off x="7010400" y="58118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50" name="Oval 1050"/>
          <p:cNvSpPr>
            <a:spLocks noChangeArrowheads="1"/>
          </p:cNvSpPr>
          <p:nvPr/>
        </p:nvSpPr>
        <p:spPr bwMode="auto">
          <a:xfrm>
            <a:off x="76962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51" name="Oval 1051"/>
          <p:cNvSpPr>
            <a:spLocks noChangeArrowheads="1"/>
          </p:cNvSpPr>
          <p:nvPr/>
        </p:nvSpPr>
        <p:spPr bwMode="auto">
          <a:xfrm>
            <a:off x="79248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52" name="Oval 1052"/>
          <p:cNvSpPr>
            <a:spLocks noChangeArrowheads="1"/>
          </p:cNvSpPr>
          <p:nvPr/>
        </p:nvSpPr>
        <p:spPr bwMode="auto">
          <a:xfrm>
            <a:off x="81534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53" name="Oval 1053"/>
          <p:cNvSpPr>
            <a:spLocks noChangeArrowheads="1"/>
          </p:cNvSpPr>
          <p:nvPr/>
        </p:nvSpPr>
        <p:spPr bwMode="auto">
          <a:xfrm>
            <a:off x="83820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pointer is a variable used to store the address of a memory cell. </a:t>
            </a:r>
          </a:p>
          <a:p>
            <a:r>
              <a:rPr lang="en-US" altLang="zh-TW" dirty="0">
                <a:ea typeface="新細明體" pitchFamily="18" charset="-120"/>
              </a:rPr>
              <a:t>We can use the pointer to reference this memory cell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Memory address:</a:t>
            </a:r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1024</a:t>
            </a:r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1032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701" name="Text Box 13"/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1020</a:t>
            </a:r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4" name="Line 16"/>
          <p:cNvSpPr>
            <a:spLocks noChangeShapeType="1"/>
          </p:cNvSpPr>
          <p:nvPr/>
        </p:nvSpPr>
        <p:spPr bwMode="auto">
          <a:xfrm>
            <a:off x="4648200" y="5867400"/>
            <a:ext cx="23622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5" name="Line 17"/>
          <p:cNvSpPr>
            <a:spLocks noChangeShapeType="1"/>
          </p:cNvSpPr>
          <p:nvPr/>
        </p:nvSpPr>
        <p:spPr bwMode="auto">
          <a:xfrm>
            <a:off x="70104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3366CC"/>
                </a:solidFill>
                <a:latin typeface="Arial" panose="020B0604020202020204" pitchFamily="34" charset="0"/>
                <a:ea typeface="新細明體" pitchFamily="18" charset="-120"/>
              </a:rPr>
              <a:t>integer</a:t>
            </a:r>
          </a:p>
        </p:txBody>
      </p:sp>
      <p:sp>
        <p:nvSpPr>
          <p:cNvPr id="370707" name="AutoShape 19"/>
          <p:cNvSpPr>
            <a:spLocks noChangeArrowheads="1"/>
          </p:cNvSpPr>
          <p:nvPr/>
        </p:nvSpPr>
        <p:spPr bwMode="auto">
          <a:xfrm>
            <a:off x="6477000" y="5715000"/>
            <a:ext cx="2209800" cy="533400"/>
          </a:xfrm>
          <a:prstGeom prst="wedgeEllipseCallout">
            <a:avLst>
              <a:gd name="adj1" fmla="val -19398"/>
              <a:gd name="adj2" fmla="val -130954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solidFill>
                  <a:srgbClr val="3366CC"/>
                </a:solidFill>
                <a:latin typeface="Arial" panose="020B0604020202020204" pitchFamily="34" charset="0"/>
                <a:ea typeface="新細明體" pitchFamily="18" charset="-120"/>
              </a:rPr>
              <a:t>pointer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762000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Memory Allocation Example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0" y="1371600"/>
            <a:ext cx="8726488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400" b="0">
                <a:ea typeface="新細明體" pitchFamily="18" charset="-120"/>
              </a:rPr>
              <a:t>Want an array of unknown size</a:t>
            </a:r>
          </a:p>
          <a:p>
            <a:pPr lvl="3"/>
            <a:endParaRPr lang="en-US" altLang="zh-TW" sz="1800" b="0">
              <a:ea typeface="新細明體" pitchFamily="18" charset="-120"/>
            </a:endParaRPr>
          </a:p>
          <a:p>
            <a:pPr lvl="4"/>
            <a:endParaRPr lang="zh-TW" altLang="en-US" sz="1800" b="0">
              <a:ea typeface="新細明體" pitchFamily="18" charset="-120"/>
            </a:endParaRP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85725" y="1752600"/>
            <a:ext cx="90582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cout &lt;&lt;  “How many students? “;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cin   &gt;&gt;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int *grades = </a:t>
            </a: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new int[n];</a:t>
            </a:r>
            <a:endParaRPr lang="en-US" altLang="zh-TW" sz="1800" b="0">
              <a:latin typeface="Courier New" panose="020703090202050204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for(int i=0; i &lt; n; i++){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    int mark;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    cout &lt;&lt; “Input Grade for Student” &lt;&lt; (i+1)  &lt;&lt; “ ? :”;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    cin &gt;&gt; mark;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    grades[i] = mark;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. .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printMean( grades, n ); // call a function with dynamic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   . . 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itchFamily="18" charset="-120"/>
              </a:rPr>
              <a:t> }</a:t>
            </a:r>
            <a:endParaRPr lang="zh-TW" altLang="en-US" sz="1800" b="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659688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838200" y="550863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ea typeface="新細明體" pitchFamily="18" charset="-120"/>
              </a:rPr>
              <a:t>Freeing (or deleting) Memory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5943600" y="2438400"/>
            <a:ext cx="685800" cy="838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>
            <a:off x="6019800" y="2514600"/>
            <a:ext cx="685800" cy="990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 flipH="1">
            <a:off x="6172200" y="4191000"/>
            <a:ext cx="685800" cy="838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>
            <a:off x="6248400" y="4038600"/>
            <a:ext cx="685800" cy="990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A Simple Dynamic List Example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525780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 &lt;&lt; "Enter list size: 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 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cin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 &gt;&gt; 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 *A = new 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[n];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if(n&lt;=0){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 &lt;&lt; "bad size" &lt;&lt;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;	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	return 0;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initialize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(A, n, 0);  // initialize the array A with value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print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(A, n);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A = 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addElement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(A,n,5);  //add an element of value 5 at the end of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print(A, n);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A = 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deleteFirst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A,n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);  // delete the first element from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print(A, n);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selectionSort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(A, n);  // sort the array (not shown)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print(A, n);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delete [] A;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0960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Initialize 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9154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TW" altLang="en-US" sz="200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void initialize(int list[], int size, int value){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	for(int i=0; i&lt;size; i++)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		list[i] = value;</a:t>
            </a:r>
          </a:p>
          <a:p>
            <a:pPr>
              <a:buFont typeface="Monotype Sorts" pitchFamily="2" charset="2"/>
              <a:buNone/>
            </a:pPr>
            <a:endParaRPr lang="en-US" altLang="zh-TW" sz="200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400800" cy="1143000"/>
          </a:xfrm>
          <a:noFill/>
          <a:ln/>
        </p:spPr>
        <p:txBody>
          <a:bodyPr/>
          <a:lstStyle/>
          <a:p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print()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915400" cy="4114800"/>
          </a:xfrm>
          <a:noFill/>
          <a:ln/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void print(int list[], int size)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	 cout &lt;&lt; "[ ";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	 for(int i=0; i&lt;size; i++)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		   cout &lt;&lt; list[i] &lt;&lt; " ";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	 cout &lt;&lt; "]" &lt;&lt; endl;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593725" y="4419600"/>
            <a:ext cx="78904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Remember in C++, array parameters are always passed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by reference.  That is, </a:t>
            </a:r>
            <a:r>
              <a:rPr lang="en-US" altLang="zh-TW" sz="2000" b="0" dirty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</a:rPr>
              <a:t>void print(</a:t>
            </a:r>
            <a:r>
              <a:rPr lang="en-US" altLang="zh-TW" sz="2000" b="0" dirty="0" err="1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</a:rPr>
              <a:t> list[], </a:t>
            </a:r>
            <a:r>
              <a:rPr lang="en-US" altLang="zh-TW" sz="2000" b="0" dirty="0" err="1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</a:rPr>
              <a:t> size) {…}</a:t>
            </a:r>
            <a:r>
              <a:rPr lang="en-US" altLang="zh-TW" sz="2000" b="0" dirty="0">
                <a:latin typeface="Arial" panose="020B0604020202020204" pitchFamily="34" charset="0"/>
                <a:ea typeface="新細明體" pitchFamily="18" charset="-120"/>
              </a:rPr>
              <a:t> is the same as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Arial" panose="020B0604020202020204" pitchFamily="34" charset="0"/>
                <a:ea typeface="新細明體" pitchFamily="18" charset="-120"/>
              </a:rPr>
              <a:t>void print(</a:t>
            </a:r>
            <a:r>
              <a:rPr lang="en-US" altLang="zh-TW" sz="2000" b="0" dirty="0" err="1">
                <a:latin typeface="Arial" panose="020B0604020202020204" pitchFamily="34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latin typeface="Arial" panose="020B0604020202020204" pitchFamily="34" charset="0"/>
                <a:ea typeface="新細明體" pitchFamily="18" charset="-120"/>
              </a:rPr>
              <a:t> * list , </a:t>
            </a:r>
            <a:r>
              <a:rPr lang="en-US" altLang="zh-TW" sz="2000" b="0" dirty="0" err="1">
                <a:latin typeface="Arial" panose="020B0604020202020204" pitchFamily="34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latin typeface="Arial" panose="020B0604020202020204" pitchFamily="34" charset="0"/>
                <a:ea typeface="新細明體" pitchFamily="18" charset="-120"/>
              </a:rPr>
              <a:t> size) {…}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Arial" panose="020B0604020202020204" pitchFamily="34" charset="0"/>
                <a:ea typeface="新細明體" pitchFamily="18" charset="-120"/>
              </a:rPr>
              <a:t>Note: no &amp; used here, so, the pointer itself is passed by value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2000" b="0" dirty="0">
              <a:latin typeface="Arial" panose="020B0604020202020204" pitchFamily="34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0960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Adding Elements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915400" cy="50292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// for adding a new element to end of array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addElement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 list[],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&amp; size,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 value){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newList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 = new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 [size+1]; // make new array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if(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newList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==0){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 &lt;&lt; "Memory allocation error for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addElement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!" &lt;&lt;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1600" dirty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	exit(-1);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for(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=0;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&lt;size;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newList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[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] = list[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if(size) delete [] list;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newList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[size] = value;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size++;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return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newList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0960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Delete the first element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915400" cy="5105400"/>
          </a:xfrm>
          <a:noFill/>
          <a:ln/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// for deleting the first element of the array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int* deleteFirst(int list[], int&amp; size){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if(size &lt;= 1){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       if( size) delete list;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	size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	return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int* newList = new int [size-1]; // make new array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if(newList==0){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	</a:t>
            </a:r>
            <a:r>
              <a:rPr lang="en-US" altLang="zh-TW" sz="1600">
                <a:latin typeface="Courier New" panose="02070309020205020404" pitchFamily="49" charset="0"/>
                <a:ea typeface="新細明體" pitchFamily="18" charset="-120"/>
              </a:rPr>
              <a:t>cout &lt;&lt; "Memory allocation error for deleteFirst!" &lt;&lt; endl;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	exit(-1);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for(int i=0; i&lt;size-1; i++)	// copy and delete old array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	newList[i] = list[i+1];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delete [] list;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size--;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	return newList;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80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Adding Element (version 2)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5029200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新細明體" pitchFamily="18" charset="-120"/>
              </a:rPr>
              <a:t>// for adding a new element to end of array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  <a:ea typeface="新細明體" pitchFamily="18" charset="-120"/>
              </a:rPr>
              <a:t>// here “list” is a reference to a pointer variable: if the value of the pointer is changed in function, the change is global.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void addElement( </a:t>
            </a:r>
            <a:r>
              <a:rPr lang="en-US" altLang="zh-TW" sz="12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int * &amp; list</a:t>
            </a: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, int &amp; size, const int value 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20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int * newList = new int [size + 1];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20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if( newList == NULL 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  cout &lt;&lt; "Memory allocation error for addElement!" &lt;&lt; endl;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  exit(-1);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20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for( int i = 0; i &lt; size; i++ 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  newList[ i ] = list[ i ];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20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if( size ) delete [] list;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newList[ size ] = value;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size++;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</a:t>
            </a:r>
            <a:r>
              <a:rPr lang="en-US" altLang="zh-TW" sz="12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list = newList;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  return;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200">
                <a:latin typeface="Courier New" panose="02070309020205020404" pitchFamily="49" charset="0"/>
                <a:ea typeface="新細明體" pitchFamily="18" charset="-120"/>
              </a:rPr>
              <a:t>}</a:t>
            </a:r>
            <a:endParaRPr lang="en-US" altLang="zh-TW" sz="160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Deleting Element (version 2)</a:t>
            </a:r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1295400" y="1800225"/>
            <a:ext cx="66294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itchFamily="18" charset="-120"/>
              </a:rPr>
              <a:t>deleteFirst</a:t>
            </a: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 * &amp; list</a:t>
            </a: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,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&amp; size ){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if( size &lt;= 1 ){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 if( size 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   delete list;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 list = NULL;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 size = 0;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 return;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}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delete list; </a:t>
            </a: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// delete the </a:t>
            </a:r>
            <a:r>
              <a:rPr lang="en-US" altLang="zh-TW" sz="16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first</a:t>
            </a: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element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list++;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size--;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  return;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itchFamily="18" charset="-120"/>
              </a:rPr>
              <a:t>}</a:t>
            </a:r>
            <a:endParaRPr lang="en-US" altLang="zh-TW" sz="1800" b="0" dirty="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Another Main program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1295400" y="1371600"/>
            <a:ext cx="5638800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int main(){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1200" b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int * A = NULL;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int size = 0;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int i;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1200" b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for( i = 0; i &lt; 10; i++ 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  addElement( A, size, i );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for( i = 0; i &lt; 10; i++ 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  cout &lt;&lt; A[i] &lt;&lt; " ";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cout &lt;&lt; endl;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1200" b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for( i = 0; i &lt; 4; i++ 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  deleteFirst( A, size );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for( i = 0; i &lt; 6; i++ 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  cout &lt;&lt; A[i] &lt;&lt; " ";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cout &lt;&lt; endl;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  return 0;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200" b="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72421" name="Rectangle 5"/>
          <p:cNvSpPr>
            <a:spLocks noChangeArrowheads="1"/>
          </p:cNvSpPr>
          <p:nvPr/>
        </p:nvSpPr>
        <p:spPr bwMode="auto">
          <a:xfrm>
            <a:off x="5410200" y="5334000"/>
            <a:ext cx="2743200" cy="79375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0 1 2 3 4 5 6 7 8 9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4 5 6 7 8 9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 Types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C++  has pointer types for each type of object</a:t>
            </a:r>
          </a:p>
          <a:p>
            <a:pPr lvl="2"/>
            <a:r>
              <a:rPr lang="en-US" altLang="zh-TW">
                <a:ea typeface="新細明體" pitchFamily="18" charset="-120"/>
              </a:rPr>
              <a:t>Pointers to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>
                <a:ea typeface="新細明體" pitchFamily="18" charset="-120"/>
              </a:rPr>
              <a:t> objects</a:t>
            </a:r>
          </a:p>
          <a:p>
            <a:pPr lvl="2"/>
            <a:r>
              <a:rPr lang="en-US" altLang="zh-TW">
                <a:ea typeface="新細明體" pitchFamily="18" charset="-120"/>
              </a:rPr>
              <a:t>Pointers to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char</a:t>
            </a:r>
            <a:r>
              <a:rPr lang="en-US" altLang="zh-TW">
                <a:ea typeface="新細明體" pitchFamily="18" charset="-120"/>
              </a:rPr>
              <a:t> objects</a:t>
            </a:r>
          </a:p>
          <a:p>
            <a:pPr lvl="2"/>
            <a:r>
              <a:rPr lang="en-US" altLang="zh-TW">
                <a:ea typeface="新細明體" pitchFamily="18" charset="-120"/>
              </a:rPr>
              <a:t>Pointers to user-defined objects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>
                <a:ea typeface="新細明體" pitchFamily="18" charset="-120"/>
              </a:rPr>
              <a:t>           (e.g.,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RationalNumber</a:t>
            </a:r>
            <a:r>
              <a:rPr lang="en-US" altLang="zh-TW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Even pointers to pointers</a:t>
            </a:r>
          </a:p>
          <a:p>
            <a:pPr lvl="2"/>
            <a:r>
              <a:rPr lang="en-US" altLang="zh-TW">
                <a:ea typeface="新細明體" pitchFamily="18" charset="-120"/>
              </a:rPr>
              <a:t>Pointers to pointers to 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>
                <a:ea typeface="新細明體" pitchFamily="18" charset="-120"/>
              </a:rPr>
              <a:t> objects</a:t>
            </a:r>
          </a:p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ChangeArrowheads="1"/>
          </p:cNvSpPr>
          <p:nvPr/>
        </p:nvSpPr>
        <p:spPr bwMode="auto">
          <a:xfrm>
            <a:off x="457200" y="3048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 dirty="0">
                <a:ea typeface="新細明體" pitchFamily="18" charset="-120"/>
              </a:rPr>
              <a:t>Dangling Pointer Problem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 *A = new int[5];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for(int i=0; i&lt;5; i++)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		A[i] = i;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 *B = A;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1000" b="0">
              <a:latin typeface="Courier New" panose="02070309020205020404" pitchFamily="49" charset="0"/>
              <a:ea typeface="新細明體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delete [] A;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B[0] = 1; // illegal!</a:t>
            </a:r>
          </a:p>
        </p:txBody>
      </p:sp>
      <p:graphicFrame>
        <p:nvGraphicFramePr>
          <p:cNvPr id="444420" name="Object 4"/>
          <p:cNvGraphicFramePr>
            <a:graphicFrameLocks/>
          </p:cNvGraphicFramePr>
          <p:nvPr/>
        </p:nvGraphicFramePr>
        <p:xfrm>
          <a:off x="1797050" y="3376613"/>
          <a:ext cx="55483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7" name="VISIO" r:id="rId4" imgW="5563800" imgH="1004040" progId="Visio.Drawing.4">
                  <p:embed/>
                </p:oleObj>
              </mc:Choice>
              <mc:Fallback>
                <p:oleObj name="VISIO" r:id="rId4" imgW="5563800" imgH="1004040" progId="Visio.Drawing.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797050" y="3376613"/>
                        <a:ext cx="554831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/>
          <p:cNvGraphicFramePr>
            <a:graphicFrameLocks/>
          </p:cNvGraphicFramePr>
          <p:nvPr/>
        </p:nvGraphicFramePr>
        <p:xfrm>
          <a:off x="1890713" y="4954588"/>
          <a:ext cx="59721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8" name="VISIO" r:id="rId6" imgW="5987880" imgH="1657080" progId="Visio.Drawing.4">
                  <p:embed/>
                </p:oleObj>
              </mc:Choice>
              <mc:Fallback>
                <p:oleObj name="VISIO" r:id="rId6" imgW="5987880" imgH="1657080" progId="Visio.Drawing.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890713" y="4954588"/>
                        <a:ext cx="597217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609600" y="228600"/>
            <a:ext cx="6248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 dirty="0">
                <a:ea typeface="新細明體" pitchFamily="18" charset="-120"/>
              </a:rPr>
              <a:t>Memory Leak Problem</a:t>
            </a:r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 *A = new int [5];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for(int i=0; i&lt;5; i++)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		A[i] = i;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A = new int [5];</a:t>
            </a:r>
          </a:p>
        </p:txBody>
      </p:sp>
      <p:graphicFrame>
        <p:nvGraphicFramePr>
          <p:cNvPr id="445444" name="Object 4"/>
          <p:cNvGraphicFramePr>
            <a:graphicFrameLocks/>
          </p:cNvGraphicFramePr>
          <p:nvPr/>
        </p:nvGraphicFramePr>
        <p:xfrm>
          <a:off x="1774825" y="3624263"/>
          <a:ext cx="55943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82" name="VISIO" r:id="rId4" imgW="5609880" imgH="2184120" progId="Visio.Drawing.4">
                  <p:embed/>
                </p:oleObj>
              </mc:Choice>
              <mc:Fallback>
                <p:oleObj name="VISIO" r:id="rId4" imgW="5609880" imgH="2184120" progId="Visio.Drawing.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774825" y="3624263"/>
                        <a:ext cx="559435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2339975" y="2824163"/>
            <a:ext cx="1444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900" b="0">
                <a:solidFill>
                  <a:srgbClr val="00FFFF"/>
                </a:solidFill>
                <a:latin typeface="Courier" pitchFamily="49" charset="0"/>
                <a:ea typeface="新細明體" pitchFamily="18" charset="-120"/>
              </a:rPr>
              <a:t>A</a:t>
            </a:r>
            <a:endParaRPr lang="en-US" altLang="zh-TW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2605088" y="2792413"/>
            <a:ext cx="682625" cy="32702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447" name="Line 7"/>
          <p:cNvSpPr>
            <a:spLocks noChangeShapeType="1"/>
          </p:cNvSpPr>
          <p:nvPr/>
        </p:nvSpPr>
        <p:spPr bwMode="auto">
          <a:xfrm>
            <a:off x="2947988" y="2955925"/>
            <a:ext cx="838200" cy="1588"/>
          </a:xfrm>
          <a:prstGeom prst="line">
            <a:avLst/>
          </a:pr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48" name="Freeform 8"/>
          <p:cNvSpPr>
            <a:spLocks noEditPoints="1"/>
          </p:cNvSpPr>
          <p:nvPr/>
        </p:nvSpPr>
        <p:spPr bwMode="auto">
          <a:xfrm>
            <a:off x="2890838" y="2879725"/>
            <a:ext cx="1014412" cy="149225"/>
          </a:xfrm>
          <a:custGeom>
            <a:avLst/>
            <a:gdLst>
              <a:gd name="T0" fmla="*/ 72 w 639"/>
              <a:gd name="T1" fmla="*/ 48 h 94"/>
              <a:gd name="T2" fmla="*/ 72 w 639"/>
              <a:gd name="T3" fmla="*/ 42 h 94"/>
              <a:gd name="T4" fmla="*/ 70 w 639"/>
              <a:gd name="T5" fmla="*/ 37 h 94"/>
              <a:gd name="T6" fmla="*/ 68 w 639"/>
              <a:gd name="T7" fmla="*/ 31 h 94"/>
              <a:gd name="T8" fmla="*/ 65 w 639"/>
              <a:gd name="T9" fmla="*/ 28 h 94"/>
              <a:gd name="T10" fmla="*/ 61 w 639"/>
              <a:gd name="T11" fmla="*/ 22 h 94"/>
              <a:gd name="T12" fmla="*/ 57 w 639"/>
              <a:gd name="T13" fmla="*/ 18 h 94"/>
              <a:gd name="T14" fmla="*/ 51 w 639"/>
              <a:gd name="T15" fmla="*/ 17 h 94"/>
              <a:gd name="T16" fmla="*/ 47 w 639"/>
              <a:gd name="T17" fmla="*/ 15 h 94"/>
              <a:gd name="T18" fmla="*/ 42 w 639"/>
              <a:gd name="T19" fmla="*/ 13 h 94"/>
              <a:gd name="T20" fmla="*/ 36 w 639"/>
              <a:gd name="T21" fmla="*/ 13 h 94"/>
              <a:gd name="T22" fmla="*/ 30 w 639"/>
              <a:gd name="T23" fmla="*/ 13 h 94"/>
              <a:gd name="T24" fmla="*/ 24 w 639"/>
              <a:gd name="T25" fmla="*/ 15 h 94"/>
              <a:gd name="T26" fmla="*/ 19 w 639"/>
              <a:gd name="T27" fmla="*/ 17 h 94"/>
              <a:gd name="T28" fmla="*/ 13 w 639"/>
              <a:gd name="T29" fmla="*/ 18 h 94"/>
              <a:gd name="T30" fmla="*/ 9 w 639"/>
              <a:gd name="T31" fmla="*/ 22 h 94"/>
              <a:gd name="T32" fmla="*/ 5 w 639"/>
              <a:gd name="T33" fmla="*/ 28 h 94"/>
              <a:gd name="T34" fmla="*/ 3 w 639"/>
              <a:gd name="T35" fmla="*/ 31 h 94"/>
              <a:gd name="T36" fmla="*/ 0 w 639"/>
              <a:gd name="T37" fmla="*/ 37 h 94"/>
              <a:gd name="T38" fmla="*/ 0 w 639"/>
              <a:gd name="T39" fmla="*/ 42 h 94"/>
              <a:gd name="T40" fmla="*/ 0 w 639"/>
              <a:gd name="T41" fmla="*/ 48 h 94"/>
              <a:gd name="T42" fmla="*/ 0 w 639"/>
              <a:gd name="T43" fmla="*/ 54 h 94"/>
              <a:gd name="T44" fmla="*/ 0 w 639"/>
              <a:gd name="T45" fmla="*/ 59 h 94"/>
              <a:gd name="T46" fmla="*/ 3 w 639"/>
              <a:gd name="T47" fmla="*/ 65 h 94"/>
              <a:gd name="T48" fmla="*/ 5 w 639"/>
              <a:gd name="T49" fmla="*/ 68 h 94"/>
              <a:gd name="T50" fmla="*/ 9 w 639"/>
              <a:gd name="T51" fmla="*/ 72 h 94"/>
              <a:gd name="T52" fmla="*/ 13 w 639"/>
              <a:gd name="T53" fmla="*/ 76 h 94"/>
              <a:gd name="T54" fmla="*/ 19 w 639"/>
              <a:gd name="T55" fmla="*/ 79 h 94"/>
              <a:gd name="T56" fmla="*/ 24 w 639"/>
              <a:gd name="T57" fmla="*/ 81 h 94"/>
              <a:gd name="T58" fmla="*/ 30 w 639"/>
              <a:gd name="T59" fmla="*/ 83 h 94"/>
              <a:gd name="T60" fmla="*/ 36 w 639"/>
              <a:gd name="T61" fmla="*/ 83 h 94"/>
              <a:gd name="T62" fmla="*/ 42 w 639"/>
              <a:gd name="T63" fmla="*/ 83 h 94"/>
              <a:gd name="T64" fmla="*/ 47 w 639"/>
              <a:gd name="T65" fmla="*/ 81 h 94"/>
              <a:gd name="T66" fmla="*/ 51 w 639"/>
              <a:gd name="T67" fmla="*/ 79 h 94"/>
              <a:gd name="T68" fmla="*/ 57 w 639"/>
              <a:gd name="T69" fmla="*/ 76 h 94"/>
              <a:gd name="T70" fmla="*/ 61 w 639"/>
              <a:gd name="T71" fmla="*/ 72 h 94"/>
              <a:gd name="T72" fmla="*/ 65 w 639"/>
              <a:gd name="T73" fmla="*/ 68 h 94"/>
              <a:gd name="T74" fmla="*/ 68 w 639"/>
              <a:gd name="T75" fmla="*/ 65 h 94"/>
              <a:gd name="T76" fmla="*/ 70 w 639"/>
              <a:gd name="T77" fmla="*/ 59 h 94"/>
              <a:gd name="T78" fmla="*/ 72 w 639"/>
              <a:gd name="T79" fmla="*/ 54 h 94"/>
              <a:gd name="T80" fmla="*/ 72 w 639"/>
              <a:gd name="T81" fmla="*/ 48 h 94"/>
              <a:gd name="T82" fmla="*/ 639 w 639"/>
              <a:gd name="T83" fmla="*/ 48 h 94"/>
              <a:gd name="T84" fmla="*/ 541 w 639"/>
              <a:gd name="T85" fmla="*/ 94 h 94"/>
              <a:gd name="T86" fmla="*/ 545 w 639"/>
              <a:gd name="T87" fmla="*/ 89 h 94"/>
              <a:gd name="T88" fmla="*/ 547 w 639"/>
              <a:gd name="T89" fmla="*/ 81 h 94"/>
              <a:gd name="T90" fmla="*/ 549 w 639"/>
              <a:gd name="T91" fmla="*/ 74 h 94"/>
              <a:gd name="T92" fmla="*/ 551 w 639"/>
              <a:gd name="T93" fmla="*/ 66 h 94"/>
              <a:gd name="T94" fmla="*/ 553 w 639"/>
              <a:gd name="T95" fmla="*/ 59 h 94"/>
              <a:gd name="T96" fmla="*/ 553 w 639"/>
              <a:gd name="T97" fmla="*/ 52 h 94"/>
              <a:gd name="T98" fmla="*/ 553 w 639"/>
              <a:gd name="T99" fmla="*/ 44 h 94"/>
              <a:gd name="T100" fmla="*/ 553 w 639"/>
              <a:gd name="T101" fmla="*/ 37 h 94"/>
              <a:gd name="T102" fmla="*/ 551 w 639"/>
              <a:gd name="T103" fmla="*/ 30 h 94"/>
              <a:gd name="T104" fmla="*/ 549 w 639"/>
              <a:gd name="T105" fmla="*/ 22 h 94"/>
              <a:gd name="T106" fmla="*/ 547 w 639"/>
              <a:gd name="T107" fmla="*/ 15 h 94"/>
              <a:gd name="T108" fmla="*/ 545 w 639"/>
              <a:gd name="T109" fmla="*/ 7 h 94"/>
              <a:gd name="T110" fmla="*/ 541 w 639"/>
              <a:gd name="T111" fmla="*/ 0 h 94"/>
              <a:gd name="T112" fmla="*/ 639 w 639"/>
              <a:gd name="T113" fmla="*/ 4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39" h="94">
                <a:moveTo>
                  <a:pt x="72" y="48"/>
                </a:moveTo>
                <a:lnTo>
                  <a:pt x="72" y="42"/>
                </a:lnTo>
                <a:lnTo>
                  <a:pt x="70" y="37"/>
                </a:lnTo>
                <a:lnTo>
                  <a:pt x="68" y="31"/>
                </a:lnTo>
                <a:lnTo>
                  <a:pt x="65" y="28"/>
                </a:lnTo>
                <a:lnTo>
                  <a:pt x="61" y="22"/>
                </a:lnTo>
                <a:lnTo>
                  <a:pt x="57" y="18"/>
                </a:lnTo>
                <a:lnTo>
                  <a:pt x="51" y="17"/>
                </a:lnTo>
                <a:lnTo>
                  <a:pt x="47" y="15"/>
                </a:lnTo>
                <a:lnTo>
                  <a:pt x="42" y="13"/>
                </a:lnTo>
                <a:lnTo>
                  <a:pt x="36" y="13"/>
                </a:lnTo>
                <a:lnTo>
                  <a:pt x="30" y="13"/>
                </a:lnTo>
                <a:lnTo>
                  <a:pt x="24" y="15"/>
                </a:lnTo>
                <a:lnTo>
                  <a:pt x="19" y="17"/>
                </a:lnTo>
                <a:lnTo>
                  <a:pt x="13" y="18"/>
                </a:lnTo>
                <a:lnTo>
                  <a:pt x="9" y="22"/>
                </a:lnTo>
                <a:lnTo>
                  <a:pt x="5" y="28"/>
                </a:lnTo>
                <a:lnTo>
                  <a:pt x="3" y="31"/>
                </a:lnTo>
                <a:lnTo>
                  <a:pt x="0" y="37"/>
                </a:lnTo>
                <a:lnTo>
                  <a:pt x="0" y="42"/>
                </a:lnTo>
                <a:lnTo>
                  <a:pt x="0" y="48"/>
                </a:lnTo>
                <a:lnTo>
                  <a:pt x="0" y="54"/>
                </a:lnTo>
                <a:lnTo>
                  <a:pt x="0" y="59"/>
                </a:lnTo>
                <a:lnTo>
                  <a:pt x="3" y="65"/>
                </a:lnTo>
                <a:lnTo>
                  <a:pt x="5" y="68"/>
                </a:lnTo>
                <a:lnTo>
                  <a:pt x="9" y="72"/>
                </a:lnTo>
                <a:lnTo>
                  <a:pt x="13" y="76"/>
                </a:lnTo>
                <a:lnTo>
                  <a:pt x="19" y="79"/>
                </a:lnTo>
                <a:lnTo>
                  <a:pt x="24" y="81"/>
                </a:lnTo>
                <a:lnTo>
                  <a:pt x="30" y="83"/>
                </a:lnTo>
                <a:lnTo>
                  <a:pt x="36" y="83"/>
                </a:lnTo>
                <a:lnTo>
                  <a:pt x="42" y="83"/>
                </a:lnTo>
                <a:lnTo>
                  <a:pt x="47" y="81"/>
                </a:lnTo>
                <a:lnTo>
                  <a:pt x="51" y="79"/>
                </a:lnTo>
                <a:lnTo>
                  <a:pt x="57" y="76"/>
                </a:lnTo>
                <a:lnTo>
                  <a:pt x="61" y="72"/>
                </a:lnTo>
                <a:lnTo>
                  <a:pt x="65" y="68"/>
                </a:lnTo>
                <a:lnTo>
                  <a:pt x="68" y="65"/>
                </a:lnTo>
                <a:lnTo>
                  <a:pt x="70" y="59"/>
                </a:lnTo>
                <a:lnTo>
                  <a:pt x="72" y="54"/>
                </a:lnTo>
                <a:lnTo>
                  <a:pt x="72" y="48"/>
                </a:lnTo>
                <a:close/>
                <a:moveTo>
                  <a:pt x="639" y="48"/>
                </a:moveTo>
                <a:lnTo>
                  <a:pt x="541" y="94"/>
                </a:lnTo>
                <a:lnTo>
                  <a:pt x="545" y="89"/>
                </a:lnTo>
                <a:lnTo>
                  <a:pt x="547" y="81"/>
                </a:lnTo>
                <a:lnTo>
                  <a:pt x="549" y="74"/>
                </a:lnTo>
                <a:lnTo>
                  <a:pt x="551" y="66"/>
                </a:lnTo>
                <a:lnTo>
                  <a:pt x="553" y="59"/>
                </a:lnTo>
                <a:lnTo>
                  <a:pt x="553" y="52"/>
                </a:lnTo>
                <a:lnTo>
                  <a:pt x="553" y="44"/>
                </a:lnTo>
                <a:lnTo>
                  <a:pt x="553" y="37"/>
                </a:lnTo>
                <a:lnTo>
                  <a:pt x="551" y="30"/>
                </a:lnTo>
                <a:lnTo>
                  <a:pt x="549" y="22"/>
                </a:lnTo>
                <a:lnTo>
                  <a:pt x="547" y="15"/>
                </a:lnTo>
                <a:lnTo>
                  <a:pt x="545" y="7"/>
                </a:lnTo>
                <a:lnTo>
                  <a:pt x="541" y="0"/>
                </a:lnTo>
                <a:lnTo>
                  <a:pt x="639" y="4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3905250" y="2792413"/>
            <a:ext cx="684213" cy="32702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4171950" y="2841625"/>
            <a:ext cx="1444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1900" b="0">
                <a:solidFill>
                  <a:srgbClr val="000000"/>
                </a:solidFill>
                <a:latin typeface="Courier" pitchFamily="49" charset="0"/>
                <a:ea typeface="新細明體" pitchFamily="18" charset="-120"/>
              </a:rPr>
              <a:t>0</a:t>
            </a: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4589463" y="2795588"/>
            <a:ext cx="682625" cy="32702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4876800" y="2819400"/>
            <a:ext cx="1444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1900" b="0">
                <a:solidFill>
                  <a:srgbClr val="000000"/>
                </a:solidFill>
                <a:latin typeface="Courier" pitchFamily="49" charset="0"/>
                <a:ea typeface="新細明體" pitchFamily="18" charset="-120"/>
              </a:rPr>
              <a:t>1</a:t>
            </a: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45453" name="Rectangle 13"/>
          <p:cNvSpPr>
            <a:spLocks noChangeArrowheads="1"/>
          </p:cNvSpPr>
          <p:nvPr/>
        </p:nvSpPr>
        <p:spPr bwMode="auto">
          <a:xfrm>
            <a:off x="5334000" y="2819400"/>
            <a:ext cx="4873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TW" altLang="en-US" sz="1900" b="0">
                <a:solidFill>
                  <a:srgbClr val="000000"/>
                </a:solidFill>
                <a:latin typeface="Courier" pitchFamily="49" charset="0"/>
                <a:ea typeface="新細明體" pitchFamily="18" charset="-120"/>
              </a:rPr>
              <a:t>2</a:t>
            </a: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445454" name="Group 14"/>
          <p:cNvGrpSpPr>
            <a:grpSpLocks/>
          </p:cNvGrpSpPr>
          <p:nvPr/>
        </p:nvGrpSpPr>
        <p:grpSpPr bwMode="auto">
          <a:xfrm>
            <a:off x="5943600" y="2792413"/>
            <a:ext cx="684213" cy="327025"/>
            <a:chOff x="3744" y="1776"/>
            <a:chExt cx="431" cy="206"/>
          </a:xfrm>
        </p:grpSpPr>
        <p:sp>
          <p:nvSpPr>
            <p:cNvPr id="445455" name="Rectangle 15"/>
            <p:cNvSpPr>
              <a:spLocks noChangeArrowheads="1"/>
            </p:cNvSpPr>
            <p:nvPr/>
          </p:nvSpPr>
          <p:spPr bwMode="auto">
            <a:xfrm>
              <a:off x="3744" y="1776"/>
              <a:ext cx="431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6" name="Rectangle 16"/>
            <p:cNvSpPr>
              <a:spLocks noChangeArrowheads="1"/>
            </p:cNvSpPr>
            <p:nvPr/>
          </p:nvSpPr>
          <p:spPr bwMode="auto">
            <a:xfrm>
              <a:off x="3920" y="179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1900" b="0">
                  <a:solidFill>
                    <a:srgbClr val="000000"/>
                  </a:solidFill>
                  <a:latin typeface="Courier" pitchFamily="49" charset="0"/>
                  <a:ea typeface="新細明體" pitchFamily="18" charset="-120"/>
                </a:rPr>
                <a:t>3</a:t>
              </a:r>
              <a:endParaRPr lang="zh-TW" altLang="en-US" sz="2000">
                <a:latin typeface="Arial" panose="020B0604020202020204" pitchFamily="34" charset="0"/>
                <a:ea typeface="新細明體" pitchFamily="18" charset="-120"/>
              </a:endParaRPr>
            </a:p>
          </p:txBody>
        </p:sp>
      </p:grpSp>
      <p:sp>
        <p:nvSpPr>
          <p:cNvPr id="445457" name="Rectangle 17"/>
          <p:cNvSpPr>
            <a:spLocks noChangeArrowheads="1"/>
          </p:cNvSpPr>
          <p:nvPr/>
        </p:nvSpPr>
        <p:spPr bwMode="auto">
          <a:xfrm>
            <a:off x="6640513" y="2792413"/>
            <a:ext cx="682625" cy="32702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458" name="Rectangle 18"/>
          <p:cNvSpPr>
            <a:spLocks noChangeArrowheads="1"/>
          </p:cNvSpPr>
          <p:nvPr/>
        </p:nvSpPr>
        <p:spPr bwMode="auto">
          <a:xfrm>
            <a:off x="6907213" y="2841625"/>
            <a:ext cx="1444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1900" b="0">
                <a:solidFill>
                  <a:srgbClr val="000000"/>
                </a:solidFill>
                <a:latin typeface="Courier" pitchFamily="49" charset="0"/>
                <a:ea typeface="新細明體" pitchFamily="18" charset="-120"/>
              </a:rPr>
              <a:t>4</a:t>
            </a:r>
            <a:endParaRPr lang="zh-TW" altLang="en-US" sz="20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445460" name="Group 20"/>
          <p:cNvGrpSpPr>
            <a:grpSpLocks/>
          </p:cNvGrpSpPr>
          <p:nvPr/>
        </p:nvGrpSpPr>
        <p:grpSpPr bwMode="auto">
          <a:xfrm>
            <a:off x="5257800" y="2792413"/>
            <a:ext cx="682625" cy="327025"/>
            <a:chOff x="3312" y="1761"/>
            <a:chExt cx="430" cy="206"/>
          </a:xfrm>
        </p:grpSpPr>
        <p:sp>
          <p:nvSpPr>
            <p:cNvPr id="445461" name="Rectangle 21"/>
            <p:cNvSpPr>
              <a:spLocks noChangeArrowheads="1"/>
            </p:cNvSpPr>
            <p:nvPr/>
          </p:nvSpPr>
          <p:spPr bwMode="auto">
            <a:xfrm>
              <a:off x="3312" y="1761"/>
              <a:ext cx="430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62" name="Rectangle 22"/>
            <p:cNvSpPr>
              <a:spLocks noChangeArrowheads="1"/>
            </p:cNvSpPr>
            <p:nvPr/>
          </p:nvSpPr>
          <p:spPr bwMode="auto">
            <a:xfrm>
              <a:off x="3504" y="1776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1900" b="0">
                  <a:solidFill>
                    <a:srgbClr val="000000"/>
                  </a:solidFill>
                  <a:latin typeface="Courier" pitchFamily="49" charset="0"/>
                  <a:ea typeface="新細明體" pitchFamily="18" charset="-120"/>
                </a:rPr>
                <a:t>2</a:t>
              </a:r>
              <a:endParaRPr lang="zh-TW" altLang="en-US" sz="2000">
                <a:latin typeface="Arial" panose="020B0604020202020204" pitchFamily="34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1266825" y="582613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400" b="0" dirty="0">
                <a:ea typeface="新細明體" pitchFamily="18" charset="-120"/>
              </a:rPr>
              <a:t>A Dynamic 2D Array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00025" y="1420813"/>
            <a:ext cx="2819400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A dynamic array is an array of pointers to save space when not all rows of the array are full.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Char char="*"/>
            </a:pPr>
            <a:endParaRPr lang="en-US" altLang="zh-TW" sz="2000" b="0">
              <a:latin typeface="Arial" panose="020B0604020202020204" pitchFamily="34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 **table;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</p:txBody>
      </p:sp>
      <p:grpSp>
        <p:nvGrpSpPr>
          <p:cNvPr id="446468" name="Group 4"/>
          <p:cNvGrpSpPr>
            <a:grpSpLocks/>
          </p:cNvGrpSpPr>
          <p:nvPr/>
        </p:nvGrpSpPr>
        <p:grpSpPr bwMode="auto">
          <a:xfrm>
            <a:off x="3657600" y="1455738"/>
            <a:ext cx="5181600" cy="5392737"/>
            <a:chOff x="2304" y="917"/>
            <a:chExt cx="3264" cy="3397"/>
          </a:xfrm>
        </p:grpSpPr>
        <p:grpSp>
          <p:nvGrpSpPr>
            <p:cNvPr id="446469" name="Group 5"/>
            <p:cNvGrpSpPr>
              <a:grpSpLocks/>
            </p:cNvGrpSpPr>
            <p:nvPr/>
          </p:nvGrpSpPr>
          <p:grpSpPr bwMode="auto">
            <a:xfrm>
              <a:off x="3120" y="1263"/>
              <a:ext cx="193" cy="1097"/>
              <a:chOff x="864" y="432"/>
              <a:chExt cx="288" cy="1440"/>
            </a:xfrm>
          </p:grpSpPr>
          <p:sp>
            <p:nvSpPr>
              <p:cNvPr id="446470" name="Rectangle 6"/>
              <p:cNvSpPr>
                <a:spLocks noChangeArrowheads="1"/>
              </p:cNvSpPr>
              <p:nvPr/>
            </p:nvSpPr>
            <p:spPr bwMode="auto">
              <a:xfrm>
                <a:off x="864" y="432"/>
                <a:ext cx="288" cy="14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71" name="Line 7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472" name="Line 8"/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473" name="Line 9"/>
              <p:cNvSpPr>
                <a:spLocks noChangeShapeType="1"/>
              </p:cNvSpPr>
              <p:nvPr/>
            </p:nvSpPr>
            <p:spPr bwMode="auto">
              <a:xfrm>
                <a:off x="864" y="115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474" name="Line 10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475" name="Line 11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6476" name="Group 12"/>
            <p:cNvGrpSpPr>
              <a:grpSpLocks/>
            </p:cNvGrpSpPr>
            <p:nvPr/>
          </p:nvGrpSpPr>
          <p:grpSpPr bwMode="auto">
            <a:xfrm>
              <a:off x="3764" y="1007"/>
              <a:ext cx="1031" cy="219"/>
              <a:chOff x="2592" y="864"/>
              <a:chExt cx="1536" cy="288"/>
            </a:xfrm>
          </p:grpSpPr>
          <p:sp>
            <p:nvSpPr>
              <p:cNvPr id="446477" name="Rectangle 13"/>
              <p:cNvSpPr>
                <a:spLocks noChangeArrowheads="1"/>
              </p:cNvSpPr>
              <p:nvPr/>
            </p:nvSpPr>
            <p:spPr bwMode="auto">
              <a:xfrm>
                <a:off x="2592" y="86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32</a:t>
                </a:r>
              </a:p>
            </p:txBody>
          </p:sp>
          <p:sp>
            <p:nvSpPr>
              <p:cNvPr id="446478" name="Rectangle 14"/>
              <p:cNvSpPr>
                <a:spLocks noChangeArrowheads="1"/>
              </p:cNvSpPr>
              <p:nvPr/>
            </p:nvSpPr>
            <p:spPr bwMode="auto">
              <a:xfrm>
                <a:off x="2976" y="86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18</a:t>
                </a:r>
              </a:p>
            </p:txBody>
          </p:sp>
          <p:sp>
            <p:nvSpPr>
              <p:cNvPr id="446479" name="Rectangle 15"/>
              <p:cNvSpPr>
                <a:spLocks noChangeArrowheads="1"/>
              </p:cNvSpPr>
              <p:nvPr/>
            </p:nvSpPr>
            <p:spPr bwMode="auto">
              <a:xfrm>
                <a:off x="3744" y="86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24</a:t>
                </a:r>
              </a:p>
            </p:txBody>
          </p:sp>
          <p:sp>
            <p:nvSpPr>
              <p:cNvPr id="446480" name="Rectangle 1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12</a:t>
                </a:r>
              </a:p>
            </p:txBody>
          </p:sp>
        </p:grpSp>
        <p:grpSp>
          <p:nvGrpSpPr>
            <p:cNvPr id="446481" name="Group 17"/>
            <p:cNvGrpSpPr>
              <a:grpSpLocks/>
            </p:cNvGrpSpPr>
            <p:nvPr/>
          </p:nvGrpSpPr>
          <p:grpSpPr bwMode="auto">
            <a:xfrm>
              <a:off x="3764" y="1354"/>
              <a:ext cx="1804" cy="220"/>
              <a:chOff x="2592" y="1344"/>
              <a:chExt cx="2688" cy="288"/>
            </a:xfrm>
          </p:grpSpPr>
          <p:sp>
            <p:nvSpPr>
              <p:cNvPr id="446482" name="Rectangle 18"/>
              <p:cNvSpPr>
                <a:spLocks noChangeArrowheads="1"/>
              </p:cNvSpPr>
              <p:nvPr/>
            </p:nvSpPr>
            <p:spPr bwMode="auto">
              <a:xfrm>
                <a:off x="4128" y="134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42</a:t>
                </a:r>
              </a:p>
            </p:txBody>
          </p:sp>
          <p:grpSp>
            <p:nvGrpSpPr>
              <p:cNvPr id="446483" name="Group 19"/>
              <p:cNvGrpSpPr>
                <a:grpSpLocks/>
              </p:cNvGrpSpPr>
              <p:nvPr/>
            </p:nvGrpSpPr>
            <p:grpSpPr bwMode="auto">
              <a:xfrm>
                <a:off x="2592" y="1344"/>
                <a:ext cx="2688" cy="288"/>
                <a:chOff x="2592" y="1344"/>
                <a:chExt cx="2688" cy="288"/>
              </a:xfrm>
            </p:grpSpPr>
            <p:sp>
              <p:nvSpPr>
                <p:cNvPr id="446484" name="Rectangle 20"/>
                <p:cNvSpPr>
                  <a:spLocks noChangeArrowheads="1"/>
                </p:cNvSpPr>
                <p:nvPr/>
              </p:nvSpPr>
              <p:spPr bwMode="auto">
                <a:xfrm>
                  <a:off x="4896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latin typeface="Times New Roman" panose="02020603050405020304" pitchFamily="18" charset="0"/>
                      <a:ea typeface="新細明體" pitchFamily="18" charset="-120"/>
                    </a:rPr>
                    <a:t>14</a:t>
                  </a:r>
                </a:p>
              </p:txBody>
            </p:sp>
            <p:sp>
              <p:nvSpPr>
                <p:cNvPr id="446485" name="Rectangle 21"/>
                <p:cNvSpPr>
                  <a:spLocks noChangeArrowheads="1"/>
                </p:cNvSpPr>
                <p:nvPr/>
              </p:nvSpPr>
              <p:spPr bwMode="auto">
                <a:xfrm>
                  <a:off x="4512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latin typeface="Times New Roman" panose="02020603050405020304" pitchFamily="18" charset="0"/>
                      <a:ea typeface="新細明體" pitchFamily="18" charset="-120"/>
                    </a:rPr>
                    <a:t>19</a:t>
                  </a:r>
                </a:p>
              </p:txBody>
            </p:sp>
            <p:sp>
              <p:nvSpPr>
                <p:cNvPr id="446486" name="Rectangle 22"/>
                <p:cNvSpPr>
                  <a:spLocks noChangeArrowheads="1"/>
                </p:cNvSpPr>
                <p:nvPr/>
              </p:nvSpPr>
              <p:spPr bwMode="auto">
                <a:xfrm>
                  <a:off x="3744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latin typeface="Times New Roman" panose="02020603050405020304" pitchFamily="18" charset="0"/>
                      <a:ea typeface="新細明體" pitchFamily="18" charset="-120"/>
                    </a:rPr>
                    <a:t>12</a:t>
                  </a:r>
                </a:p>
              </p:txBody>
            </p:sp>
            <p:sp>
              <p:nvSpPr>
                <p:cNvPr id="446487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latin typeface="Times New Roman" panose="02020603050405020304" pitchFamily="18" charset="0"/>
                      <a:ea typeface="新細明體" pitchFamily="18" charset="-120"/>
                    </a:rPr>
                    <a:t>16</a:t>
                  </a:r>
                </a:p>
              </p:txBody>
            </p:sp>
            <p:sp>
              <p:nvSpPr>
                <p:cNvPr id="446488" name="Rectangle 24"/>
                <p:cNvSpPr>
                  <a:spLocks noChangeArrowheads="1"/>
                </p:cNvSpPr>
                <p:nvPr/>
              </p:nvSpPr>
              <p:spPr bwMode="auto">
                <a:xfrm>
                  <a:off x="2976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latin typeface="Times New Roman" panose="02020603050405020304" pitchFamily="18" charset="0"/>
                      <a:ea typeface="新細明體" pitchFamily="18" charset="-120"/>
                    </a:rPr>
                    <a:t>11</a:t>
                  </a:r>
                </a:p>
              </p:txBody>
            </p:sp>
            <p:sp>
              <p:nvSpPr>
                <p:cNvPr id="446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latin typeface="Times New Roman" panose="02020603050405020304" pitchFamily="18" charset="0"/>
                      <a:ea typeface="新細明體" pitchFamily="18" charset="-120"/>
                    </a:rPr>
                    <a:t>13</a:t>
                  </a:r>
                </a:p>
              </p:txBody>
            </p:sp>
          </p:grpSp>
        </p:grpSp>
        <p:grpSp>
          <p:nvGrpSpPr>
            <p:cNvPr id="446490" name="Group 26"/>
            <p:cNvGrpSpPr>
              <a:grpSpLocks/>
            </p:cNvGrpSpPr>
            <p:nvPr/>
          </p:nvGrpSpPr>
          <p:grpSpPr bwMode="auto">
            <a:xfrm>
              <a:off x="3764" y="2397"/>
              <a:ext cx="516" cy="219"/>
              <a:chOff x="2592" y="2784"/>
              <a:chExt cx="768" cy="288"/>
            </a:xfrm>
          </p:grpSpPr>
          <p:sp>
            <p:nvSpPr>
              <p:cNvPr id="446491" name="Rectangle 27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18</a:t>
                </a:r>
              </a:p>
            </p:txBody>
          </p:sp>
          <p:sp>
            <p:nvSpPr>
              <p:cNvPr id="446492" name="Rectangle 28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11</a:t>
                </a:r>
              </a:p>
            </p:txBody>
          </p:sp>
        </p:grpSp>
        <p:grpSp>
          <p:nvGrpSpPr>
            <p:cNvPr id="446493" name="Group 29"/>
            <p:cNvGrpSpPr>
              <a:grpSpLocks/>
            </p:cNvGrpSpPr>
            <p:nvPr/>
          </p:nvGrpSpPr>
          <p:grpSpPr bwMode="auto">
            <a:xfrm>
              <a:off x="3764" y="2049"/>
              <a:ext cx="773" cy="220"/>
              <a:chOff x="2592" y="2256"/>
              <a:chExt cx="1152" cy="288"/>
            </a:xfrm>
          </p:grpSpPr>
          <p:sp>
            <p:nvSpPr>
              <p:cNvPr id="446494" name="Rectangle 30"/>
              <p:cNvSpPr>
                <a:spLocks noChangeArrowheads="1"/>
              </p:cNvSpPr>
              <p:nvPr/>
            </p:nvSpPr>
            <p:spPr bwMode="auto">
              <a:xfrm>
                <a:off x="2976" y="2256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13</a:t>
                </a:r>
              </a:p>
            </p:txBody>
          </p:sp>
          <p:sp>
            <p:nvSpPr>
              <p:cNvPr id="446495" name="Rectangle 31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14</a:t>
                </a:r>
              </a:p>
            </p:txBody>
          </p:sp>
          <p:sp>
            <p:nvSpPr>
              <p:cNvPr id="446496" name="Rectangle 32"/>
              <p:cNvSpPr>
                <a:spLocks noChangeArrowheads="1"/>
              </p:cNvSpPr>
              <p:nvPr/>
            </p:nvSpPr>
            <p:spPr bwMode="auto">
              <a:xfrm>
                <a:off x="2592" y="2256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0">
                    <a:latin typeface="Times New Roman" panose="02020603050405020304" pitchFamily="18" charset="0"/>
                    <a:ea typeface="新細明體" pitchFamily="18" charset="-120"/>
                  </a:rPr>
                  <a:t>13</a:t>
                </a:r>
              </a:p>
            </p:txBody>
          </p:sp>
        </p:grpSp>
        <p:sp>
          <p:nvSpPr>
            <p:cNvPr id="446497" name="Rectangle 33"/>
            <p:cNvSpPr>
              <a:spLocks noChangeArrowheads="1"/>
            </p:cNvSpPr>
            <p:nvPr/>
          </p:nvSpPr>
          <p:spPr bwMode="auto">
            <a:xfrm>
              <a:off x="3764" y="1702"/>
              <a:ext cx="258" cy="219"/>
            </a:xfrm>
            <a:prstGeom prst="rect">
              <a:avLst/>
            </a:prstGeom>
            <a:noFill/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latin typeface="Times New Roman" panose="02020603050405020304" pitchFamily="18" charset="0"/>
                  <a:ea typeface="新細明體" pitchFamily="18" charset="-120"/>
                </a:rPr>
                <a:t>22</a:t>
              </a:r>
            </a:p>
          </p:txBody>
        </p:sp>
        <p:sp>
          <p:nvSpPr>
            <p:cNvPr id="446498" name="Line 34"/>
            <p:cNvSpPr>
              <a:spLocks noChangeShapeType="1"/>
            </p:cNvSpPr>
            <p:nvPr/>
          </p:nvSpPr>
          <p:spPr bwMode="auto">
            <a:xfrm flipV="1">
              <a:off x="3217" y="1117"/>
              <a:ext cx="547" cy="219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99" name="Line 35"/>
            <p:cNvSpPr>
              <a:spLocks noChangeShapeType="1"/>
            </p:cNvSpPr>
            <p:nvPr/>
          </p:nvSpPr>
          <p:spPr bwMode="auto">
            <a:xfrm flipV="1">
              <a:off x="3217" y="1446"/>
              <a:ext cx="547" cy="73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500" name="Line 36"/>
            <p:cNvSpPr>
              <a:spLocks noChangeShapeType="1"/>
            </p:cNvSpPr>
            <p:nvPr/>
          </p:nvSpPr>
          <p:spPr bwMode="auto">
            <a:xfrm>
              <a:off x="3217" y="1738"/>
              <a:ext cx="547" cy="74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501" name="Line 37"/>
            <p:cNvSpPr>
              <a:spLocks noChangeShapeType="1"/>
            </p:cNvSpPr>
            <p:nvPr/>
          </p:nvSpPr>
          <p:spPr bwMode="auto">
            <a:xfrm>
              <a:off x="3217" y="1885"/>
              <a:ext cx="547" cy="256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502" name="Line 38"/>
            <p:cNvSpPr>
              <a:spLocks noChangeShapeType="1"/>
            </p:cNvSpPr>
            <p:nvPr/>
          </p:nvSpPr>
          <p:spPr bwMode="auto">
            <a:xfrm>
              <a:off x="3217" y="2104"/>
              <a:ext cx="547" cy="40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503" name="Line 39"/>
            <p:cNvSpPr>
              <a:spLocks noChangeShapeType="1"/>
            </p:cNvSpPr>
            <p:nvPr/>
          </p:nvSpPr>
          <p:spPr bwMode="auto">
            <a:xfrm flipH="1">
              <a:off x="3120" y="2177"/>
              <a:ext cx="193" cy="18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504" name="Line 40"/>
            <p:cNvSpPr>
              <a:spLocks noChangeShapeType="1"/>
            </p:cNvSpPr>
            <p:nvPr/>
          </p:nvSpPr>
          <p:spPr bwMode="auto">
            <a:xfrm>
              <a:off x="3120" y="2177"/>
              <a:ext cx="193" cy="18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6505" name="Group 41"/>
            <p:cNvGrpSpPr>
              <a:grpSpLocks/>
            </p:cNvGrpSpPr>
            <p:nvPr/>
          </p:nvGrpSpPr>
          <p:grpSpPr bwMode="auto">
            <a:xfrm>
              <a:off x="3120" y="2705"/>
              <a:ext cx="2076" cy="1609"/>
              <a:chOff x="2208" y="2255"/>
              <a:chExt cx="2304" cy="2064"/>
            </a:xfrm>
          </p:grpSpPr>
          <p:sp>
            <p:nvSpPr>
              <p:cNvPr id="446506" name="AutoShape 42"/>
              <p:cNvSpPr>
                <a:spLocks noChangeArrowheads="1"/>
              </p:cNvSpPr>
              <p:nvPr/>
            </p:nvSpPr>
            <p:spPr bwMode="auto">
              <a:xfrm rot="-5400140">
                <a:off x="2328" y="2135"/>
                <a:ext cx="2064" cy="23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50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2259"/>
                <a:ext cx="2017" cy="1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1600" b="0">
                    <a:solidFill>
                      <a:srgbClr val="FF0000"/>
                    </a:solidFill>
                    <a:latin typeface="Courier New" panose="02070309020205020404" pitchFamily="49" charset="0"/>
                    <a:ea typeface="新細明體" pitchFamily="18" charset="-120"/>
                  </a:rPr>
                  <a:t>table = new int*[6];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1600" b="0">
                    <a:latin typeface="Courier New" panose="02070309020205020404" pitchFamily="49" charset="0"/>
                    <a:ea typeface="新細明體" pitchFamily="18" charset="-120"/>
                  </a:rPr>
                  <a:t>…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1600" b="0">
                    <a:latin typeface="Courier New" panose="02070309020205020404" pitchFamily="49" charset="0"/>
                    <a:ea typeface="新細明體" pitchFamily="18" charset="-120"/>
                  </a:rPr>
                  <a:t>table[0] = new int[4];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1600" b="0">
                    <a:latin typeface="Courier New" panose="02070309020205020404" pitchFamily="49" charset="0"/>
                    <a:ea typeface="新細明體" pitchFamily="18" charset="-120"/>
                  </a:rPr>
                  <a:t>table[1] = new int[7];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1600" b="0">
                    <a:latin typeface="Courier New" panose="02070309020205020404" pitchFamily="49" charset="0"/>
                    <a:ea typeface="新細明體" pitchFamily="18" charset="-120"/>
                  </a:rPr>
                  <a:t>table[2] = new int[1];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1600" b="0">
                    <a:latin typeface="Courier New" panose="02070309020205020404" pitchFamily="49" charset="0"/>
                    <a:ea typeface="新細明體" pitchFamily="18" charset="-120"/>
                  </a:rPr>
                  <a:t>table[3] = new int[3];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1600" b="0">
                    <a:latin typeface="Courier New" panose="02070309020205020404" pitchFamily="49" charset="0"/>
                    <a:ea typeface="新細明體" pitchFamily="18" charset="-120"/>
                  </a:rPr>
                  <a:t>table[4] = new int[2];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1600" b="0">
                    <a:latin typeface="Courier New" panose="02070309020205020404" pitchFamily="49" charset="0"/>
                    <a:ea typeface="新細明體" pitchFamily="18" charset="-120"/>
                  </a:rPr>
                  <a:t>table[5] = NULL;</a:t>
                </a:r>
              </a:p>
            </p:txBody>
          </p:sp>
        </p:grpSp>
        <p:sp>
          <p:nvSpPr>
            <p:cNvPr id="446508" name="Text Box 44"/>
            <p:cNvSpPr txBox="1">
              <a:spLocks noChangeArrowheads="1"/>
            </p:cNvSpPr>
            <p:nvPr/>
          </p:nvSpPr>
          <p:spPr bwMode="auto">
            <a:xfrm>
              <a:off x="2400" y="1167"/>
              <a:ext cx="66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200" b="0">
                  <a:latin typeface="Times New Roman" panose="02020603050405020304" pitchFamily="18" charset="0"/>
                  <a:ea typeface="新細明體" pitchFamily="18" charset="-120"/>
                </a:rPr>
                <a:t>table[0]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200" b="0">
                  <a:latin typeface="Times New Roman" panose="02020603050405020304" pitchFamily="18" charset="0"/>
                  <a:ea typeface="新細明體" pitchFamily="18" charset="-120"/>
                </a:rPr>
                <a:t>table[1]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200" b="0">
                  <a:latin typeface="Times New Roman" panose="02020603050405020304" pitchFamily="18" charset="0"/>
                  <a:ea typeface="新細明體" pitchFamily="18" charset="-120"/>
                </a:rPr>
                <a:t>table[2]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200" b="0">
                  <a:latin typeface="Times New Roman" panose="02020603050405020304" pitchFamily="18" charset="0"/>
                  <a:ea typeface="新細明體" pitchFamily="18" charset="-120"/>
                </a:rPr>
                <a:t>table[3]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200" b="0">
                  <a:latin typeface="Times New Roman" panose="02020603050405020304" pitchFamily="18" charset="0"/>
                  <a:ea typeface="新細明體" pitchFamily="18" charset="-120"/>
                </a:rPr>
                <a:t>table[4]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200" b="0">
                  <a:latin typeface="Times New Roman" panose="02020603050405020304" pitchFamily="18" charset="0"/>
                  <a:ea typeface="新細明體" pitchFamily="18" charset="-120"/>
                </a:rPr>
                <a:t>table[5]</a:t>
              </a:r>
            </a:p>
          </p:txBody>
        </p:sp>
        <p:sp>
          <p:nvSpPr>
            <p:cNvPr id="446509" name="Rectangle 45"/>
            <p:cNvSpPr>
              <a:spLocks noChangeArrowheads="1"/>
            </p:cNvSpPr>
            <p:nvPr/>
          </p:nvSpPr>
          <p:spPr bwMode="auto">
            <a:xfrm>
              <a:off x="2736" y="918"/>
              <a:ext cx="260" cy="25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510" name="Line 46"/>
            <p:cNvSpPr>
              <a:spLocks noChangeShapeType="1"/>
            </p:cNvSpPr>
            <p:nvPr/>
          </p:nvSpPr>
          <p:spPr bwMode="auto">
            <a:xfrm>
              <a:off x="3024" y="1007"/>
              <a:ext cx="144" cy="268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511" name="Text Box 47"/>
            <p:cNvSpPr txBox="1">
              <a:spLocks noChangeArrowheads="1"/>
            </p:cNvSpPr>
            <p:nvPr/>
          </p:nvSpPr>
          <p:spPr bwMode="auto">
            <a:xfrm>
              <a:off x="2304" y="917"/>
              <a:ext cx="45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200" b="0">
                  <a:solidFill>
                    <a:srgbClr val="FF33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table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Memory Allocation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208722" y="1524000"/>
            <a:ext cx="89154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TW" altLang="en-US" sz="1800" dirty="0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 **table;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 = new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*[6];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table[0]= new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[3];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table[1]= new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[1];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table[2]= new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table[3]= new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[10];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table[4]= new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[2];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table[5]= new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[6];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TW" altLang="en-US" sz="1800" dirty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TW" altLang="en-US" sz="1800" dirty="0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table[0][0] = 1; table[0][1] = 2; table[0][2] = 3;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table[1][0] = 4;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table[2][0] = 5; table[2][1] = 6; table[2][2] = 7; table[2][3] = 8; table[2][4] = 9;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800" dirty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table[4][0] = 10; table[4][1] = 11;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 &lt;&lt; table[2][5] &lt;&lt;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800" dirty="0">
              <a:latin typeface="Courier New" panose="02070309020205020404" pitchFamily="49" charset="0"/>
              <a:ea typeface="新細明體" pitchFamily="18" charset="-120"/>
            </a:endParaRP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1030288" y="246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Memory Deallocation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Memory leak is a serious bug!</a:t>
            </a:r>
          </a:p>
          <a:p>
            <a:r>
              <a:rPr lang="en-US" altLang="zh-TW">
                <a:ea typeface="新細明體" pitchFamily="18" charset="-120"/>
              </a:rPr>
              <a:t>Each row must be deleted individually</a:t>
            </a:r>
          </a:p>
          <a:p>
            <a:r>
              <a:rPr lang="en-US" altLang="zh-TW">
                <a:ea typeface="新細明體" pitchFamily="18" charset="-120"/>
              </a:rPr>
              <a:t>Be careful to delete each row before deleting the table pointer.</a:t>
            </a:r>
            <a:endParaRPr lang="en-US" altLang="zh-TW">
              <a:latin typeface="Courier" pitchFamily="49" charset="0"/>
              <a:ea typeface="新細明體" pitchFamily="18" charset="-120"/>
            </a:endParaRP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for(int i=0; i&lt;6; i++)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			delete [ ] table[i];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  <a:ea typeface="新細明體" pitchFamily="18" charset="-120"/>
              </a:rPr>
              <a:t>  delete [ ] table;	      	</a:t>
            </a:r>
          </a:p>
          <a:p>
            <a:pPr lvl="1">
              <a:buFont typeface="Monotype Sorts" pitchFamily="2" charset="2"/>
              <a:buNone/>
            </a:pPr>
            <a:endParaRPr lang="en-US" altLang="zh-TW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0" y="2133600"/>
            <a:ext cx="42005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int m, n;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cin &gt;&gt; m &gt;&gt; n &gt;&gt; endl;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b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int** mat;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b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mat = new int*[m];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b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for (int i=0;i&lt;m;i++)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b="0">
                <a:latin typeface="Courier New" panose="02070309020205020404" pitchFamily="49" charset="0"/>
                <a:ea typeface="新細明體" pitchFamily="18" charset="-120"/>
              </a:rPr>
              <a:t>	mat[i] = new int[n];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685800" y="762000"/>
            <a:ext cx="639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>
                <a:latin typeface="Arial" panose="020B0604020202020204" pitchFamily="34" charset="0"/>
                <a:ea typeface="新細明體" pitchFamily="18" charset="-120"/>
              </a:rPr>
              <a:t>Create a matrix of any dimensions, m by n: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4876800" y="2079625"/>
            <a:ext cx="399415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 m, n;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cin &gt;&gt; m &gt;&gt; n &gt;&gt; endl;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int** mat;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mat = imatrix(m,n);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…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2000" b="0">
              <a:latin typeface="Courier New" panose="02070309020205020404" pitchFamily="49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int** imatrix(nr, nc) {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	int** m;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	m = new int*[nr];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	for (int i=0;i&lt;nr;i++)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		m[i] = new int[nc];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	return m;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Courier New" panose="020703090202050204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4876800" y="1600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panose="020B0604020202020204" pitchFamily="34" charset="0"/>
                <a:ea typeface="新細明體" pitchFamily="18" charset="-120"/>
              </a:rPr>
              <a:t>Put it into a function: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 Variable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Declaration of Pointer variables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	</a:t>
            </a:r>
            <a:r>
              <a:rPr lang="en-US" altLang="zh-TW" sz="2000" i="1">
                <a:latin typeface="Courier New" panose="02070309020205020404" pitchFamily="49" charset="0"/>
                <a:ea typeface="新細明體" pitchFamily="18" charset="-120"/>
              </a:rPr>
              <a:t>type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* pointer_name;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  //or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	type *pointer_name;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where </a:t>
            </a:r>
            <a:r>
              <a:rPr lang="en-US" altLang="zh-TW" sz="2000" i="1">
                <a:ea typeface="新細明體" pitchFamily="18" charset="-120"/>
              </a:rPr>
              <a:t>type </a:t>
            </a:r>
            <a:r>
              <a:rPr lang="en-US" altLang="zh-TW" sz="2000">
                <a:ea typeface="新細明體" pitchFamily="18" charset="-120"/>
              </a:rPr>
              <a:t>is the type of data pointed to (e.g. int, char, double)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>
              <a:ea typeface="新細明體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Examples: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   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int *n;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  RationalNumber *r;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  int **p;    // pointer to pointer</a:t>
            </a:r>
            <a:endParaRPr lang="en-US" altLang="zh-TW" sz="2000">
              <a:ea typeface="新細明體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   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i="1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Address Operator 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</a:rPr>
              <a:t>&amp;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r>
              <a:rPr lang="en-US" altLang="zh-TW" sz="2400" i="1" dirty="0">
                <a:latin typeface="Tahoma" panose="020B0604030504040204" pitchFamily="34" charset="0"/>
                <a:ea typeface="新細明體" pitchFamily="18" charset="-120"/>
              </a:rPr>
              <a:t>The </a:t>
            </a:r>
            <a:r>
              <a:rPr lang="en-US" altLang="zh-TW" sz="2000" dirty="0">
                <a:latin typeface="Tahoma" panose="020B0604030504040204" pitchFamily="34" charset="0"/>
                <a:ea typeface="新細明體" pitchFamily="18" charset="-120"/>
              </a:rPr>
              <a:t>"</a:t>
            </a:r>
            <a:r>
              <a:rPr lang="en-US" altLang="zh-TW" sz="2400" i="1" dirty="0">
                <a:latin typeface="Tahoma" panose="020B0604030504040204" pitchFamily="34" charset="0"/>
                <a:ea typeface="新細明體" pitchFamily="18" charset="-120"/>
              </a:rPr>
              <a:t>address of </a:t>
            </a:r>
            <a:r>
              <a:rPr lang="en-US" altLang="zh-TW" sz="2000" dirty="0">
                <a:latin typeface="Tahoma" panose="020B0604030504040204" pitchFamily="34" charset="0"/>
                <a:ea typeface="新細明體" pitchFamily="18" charset="-120"/>
              </a:rPr>
              <a:t>"</a:t>
            </a:r>
            <a:r>
              <a:rPr lang="en-US" altLang="zh-TW" sz="2400" i="1" dirty="0">
                <a:latin typeface="Tahoma" panose="020B0604030504040204" pitchFamily="34" charset="0"/>
                <a:ea typeface="新細明體" pitchFamily="18" charset="-120"/>
              </a:rPr>
              <a:t> operator</a:t>
            </a:r>
            <a:r>
              <a:rPr lang="en-US" altLang="zh-TW" sz="2400" dirty="0">
                <a:latin typeface="Tahoma" panose="020B0604030504040204" pitchFamily="34" charset="0"/>
                <a:ea typeface="新細明體" pitchFamily="18" charset="-120"/>
              </a:rPr>
              <a:t> (</a:t>
            </a:r>
            <a:r>
              <a:rPr lang="en-US" altLang="zh-TW" sz="2400" dirty="0">
                <a:solidFill>
                  <a:schemeClr val="hlink"/>
                </a:solidFill>
                <a:latin typeface="Courier New" panose="02070309020205020404" pitchFamily="49" charset="0"/>
                <a:ea typeface="新細明體" pitchFamily="18" charset="-120"/>
              </a:rPr>
              <a:t>&amp;</a:t>
            </a:r>
            <a:r>
              <a:rPr lang="en-US" altLang="zh-TW" sz="2400" dirty="0">
                <a:latin typeface="Tahoma" panose="020B0604030504040204" pitchFamily="34" charset="0"/>
                <a:ea typeface="新細明體" pitchFamily="18" charset="-120"/>
              </a:rPr>
              <a:t>) gives the memory address of the variable</a:t>
            </a:r>
          </a:p>
          <a:p>
            <a:pPr lvl="1"/>
            <a:r>
              <a:rPr lang="en-US" altLang="zh-TW" sz="2000" b="1" dirty="0">
                <a:solidFill>
                  <a:srgbClr val="063DE8"/>
                </a:solidFill>
                <a:ea typeface="新細明體" pitchFamily="18" charset="-120"/>
              </a:rPr>
              <a:t>Usage: </a:t>
            </a:r>
            <a:r>
              <a:rPr lang="en-US" altLang="zh-TW" sz="2000" b="1" dirty="0">
                <a:solidFill>
                  <a:srgbClr val="063DE8"/>
                </a:solidFill>
                <a:latin typeface="Courier New" panose="02070309020205020404" pitchFamily="49" charset="0"/>
                <a:ea typeface="新細明體" pitchFamily="18" charset="-120"/>
              </a:rPr>
              <a:t>&amp;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itchFamily="18" charset="-120"/>
              </a:rPr>
              <a:t>variable_name</a:t>
            </a:r>
            <a:endParaRPr lang="en-US" altLang="zh-TW" sz="2000" b="1" dirty="0">
              <a:latin typeface="Courier New" panose="02070309020205020404" pitchFamily="49" charset="0"/>
              <a:ea typeface="新細明體" pitchFamily="18" charset="-120"/>
            </a:endParaRPr>
          </a:p>
          <a:p>
            <a:pPr lvl="1"/>
            <a:endParaRPr lang="en-US" altLang="zh-TW" sz="2000" b="1" dirty="0">
              <a:latin typeface="Courier New" panose="02070309020205020404" pitchFamily="49" charset="0"/>
              <a:ea typeface="新細明體" pitchFamily="18" charset="-120"/>
            </a:endParaRPr>
          </a:p>
        </p:txBody>
      </p:sp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37084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25209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48958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6" name="Rectangle 22"/>
          <p:cNvSpPr>
            <a:spLocks noChangeArrowheads="1"/>
          </p:cNvSpPr>
          <p:nvPr/>
        </p:nvSpPr>
        <p:spPr bwMode="auto">
          <a:xfrm>
            <a:off x="60833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72707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228600" y="2879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Memory address:</a:t>
            </a:r>
          </a:p>
        </p:txBody>
      </p:sp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3786188" y="2879725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1024</a:t>
            </a:r>
          </a:p>
        </p:txBody>
      </p:sp>
      <p:sp>
        <p:nvSpPr>
          <p:cNvPr id="410651" name="Text Box 27"/>
          <p:cNvSpPr txBox="1">
            <a:spLocks noChangeArrowheads="1"/>
          </p:cNvSpPr>
          <p:nvPr/>
        </p:nvSpPr>
        <p:spPr bwMode="auto">
          <a:xfrm>
            <a:off x="1371600" y="4364038"/>
            <a:ext cx="42989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int a = 100;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//get the value,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cout &lt;&lt; a;	  //prints 100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//get the memory address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cout &lt;&lt; &amp;a;   //prints 1024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13716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2514600" y="2879725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新細明體" pitchFamily="18" charset="-120"/>
              </a:rPr>
              <a:t>1020</a:t>
            </a:r>
          </a:p>
        </p:txBody>
      </p:sp>
      <p:sp>
        <p:nvSpPr>
          <p:cNvPr id="410655" name="Text Box 31"/>
          <p:cNvSpPr txBox="1">
            <a:spLocks noChangeArrowheads="1"/>
          </p:cNvSpPr>
          <p:nvPr/>
        </p:nvSpPr>
        <p:spPr bwMode="auto">
          <a:xfrm>
            <a:off x="4038600" y="39465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新細明體" pitchFamily="18" charset="-120"/>
              </a:rPr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Address Operator &amp;</a:t>
            </a:r>
          </a:p>
        </p:txBody>
      </p:sp>
      <p:grpSp>
        <p:nvGrpSpPr>
          <p:cNvPr id="373796" name="Group 1060"/>
          <p:cNvGrpSpPr>
            <a:grpSpLocks/>
          </p:cNvGrpSpPr>
          <p:nvPr/>
        </p:nvGrpSpPr>
        <p:grpSpPr bwMode="auto">
          <a:xfrm>
            <a:off x="457200" y="1766887"/>
            <a:ext cx="8229600" cy="1509713"/>
            <a:chOff x="288" y="960"/>
            <a:chExt cx="5184" cy="951"/>
          </a:xfrm>
        </p:grpSpPr>
        <p:sp>
          <p:nvSpPr>
            <p:cNvPr id="373780" name="Rectangle 1044"/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100</a:t>
              </a:r>
            </a:p>
          </p:txBody>
        </p:sp>
        <p:sp>
          <p:nvSpPr>
            <p:cNvPr id="373781" name="Rectangle 1045"/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88</a:t>
              </a:r>
            </a:p>
          </p:txBody>
        </p:sp>
        <p:sp>
          <p:nvSpPr>
            <p:cNvPr id="373782" name="Rectangle 1046"/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83" name="Rectangle 1047"/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84" name="Rectangle 1048"/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85" name="Text Box 1049"/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dirty="0">
                  <a:latin typeface="Arial" panose="020B0604020202020204" pitchFamily="34" charset="0"/>
                  <a:ea typeface="新細明體" pitchFamily="18" charset="-120"/>
                </a:rPr>
                <a:t>Memory address:</a:t>
              </a:r>
            </a:p>
          </p:txBody>
        </p:sp>
        <p:sp>
          <p:nvSpPr>
            <p:cNvPr id="373786" name="Text Box 1050"/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373787" name="Text Box 1051"/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新細明體" pitchFamily="18" charset="-120"/>
                </a:rPr>
                <a:t>1032</a:t>
              </a:r>
            </a:p>
          </p:txBody>
        </p:sp>
        <p:sp>
          <p:nvSpPr>
            <p:cNvPr id="373788" name="Text Box 1052"/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itchFamily="18" charset="-120"/>
                </a:rPr>
                <a:t> a</a:t>
              </a:r>
            </a:p>
          </p:txBody>
        </p:sp>
        <p:sp>
          <p:nvSpPr>
            <p:cNvPr id="373790" name="Rectangle 1054"/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91" name="Text Box 1055"/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新細明體" pitchFamily="18" charset="-120"/>
                </a:rPr>
                <a:t>1020</a:t>
              </a:r>
            </a:p>
          </p:txBody>
        </p:sp>
        <p:sp>
          <p:nvSpPr>
            <p:cNvPr id="373792" name="Text Box 1056"/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itchFamily="18" charset="-120"/>
                </a:rPr>
                <a:t>b</a:t>
              </a:r>
            </a:p>
          </p:txBody>
        </p:sp>
      </p:grpSp>
      <p:sp>
        <p:nvSpPr>
          <p:cNvPr id="373794" name="Rectangle 1058"/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TW" altLang="en-US" sz="2000">
                <a:latin typeface="Courier New" panose="02070309020205020404" pitchFamily="49" charset="0"/>
                <a:ea typeface="新細明體" pitchFamily="18" charset="-120"/>
              </a:rPr>
              <a:t>#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include &lt;iostream&gt;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using namespace std;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void main(){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	int a, b;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	a = 88;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	b = 100;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	cout &lt;&lt; "The address of a is: " &lt;&lt;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&amp;a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 &lt;&lt; endl;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	cout &lt;&lt; "The address of b is: " &lt;&lt;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&amp;b</a:t>
            </a: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 &lt;&lt; endl;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itchFamily="18" charset="-120"/>
              </a:rPr>
              <a:t>} </a:t>
            </a:r>
            <a:endParaRPr lang="zh-TW" altLang="en-US" sz="2000">
              <a:latin typeface="Courier New" panose="02070309020205020404" pitchFamily="49" charset="0"/>
              <a:ea typeface="新細明體" pitchFamily="18" charset="-120"/>
            </a:endParaRPr>
          </a:p>
        </p:txBody>
      </p:sp>
      <p:sp>
        <p:nvSpPr>
          <p:cNvPr id="373795" name="Text Box 1059"/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Result is: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The address of a is: 1020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新細明體" pitchFamily="18" charset="-120"/>
              </a:rPr>
              <a:t>The address of b is: 1024</a:t>
            </a:r>
          </a:p>
          <a:p>
            <a:pPr>
              <a:spcBef>
                <a:spcPct val="20000"/>
              </a:spcBef>
            </a:pPr>
            <a:endParaRPr lang="en-US" altLang="zh-TW" sz="2000" b="0">
              <a:latin typeface="Arial" panose="020B0604020202020204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 Variables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411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value of pointer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is the address of variable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A pointer is also a variable, so it has its own memory address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zh-TW" altLang="en-US" sz="2400" dirty="0">
              <a:ea typeface="新細明體" pitchFamily="18" charset="-120"/>
            </a:endParaRPr>
          </a:p>
        </p:txBody>
      </p:sp>
      <p:grpSp>
        <p:nvGrpSpPr>
          <p:cNvPr id="412695" name="Group 23"/>
          <p:cNvGrpSpPr>
            <a:grpSpLocks/>
          </p:cNvGrpSpPr>
          <p:nvPr/>
        </p:nvGrpSpPr>
        <p:grpSpPr bwMode="auto">
          <a:xfrm>
            <a:off x="434975" y="1792287"/>
            <a:ext cx="8709025" cy="3008313"/>
            <a:chOff x="130" y="2213"/>
            <a:chExt cx="5486" cy="1895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100</a:t>
              </a:r>
            </a:p>
          </p:txBody>
        </p:sp>
        <p:sp>
          <p:nvSpPr>
            <p:cNvPr id="412678" name="Rectangle 6"/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88</a:t>
              </a:r>
            </a:p>
          </p:txBody>
        </p:sp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412682" name="Text Box 10"/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>
                  <a:latin typeface="Arial" panose="020B0604020202020204" pitchFamily="34" charset="0"/>
                  <a:ea typeface="新細明體" pitchFamily="18" charset="-120"/>
                </a:rPr>
                <a:t>Memory address:</a:t>
              </a:r>
            </a:p>
          </p:txBody>
        </p:sp>
        <p:sp>
          <p:nvSpPr>
            <p:cNvPr id="412683" name="Text Box 11"/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 b="0">
                  <a:latin typeface="Arial" panose="020B0604020202020204" pitchFamily="34" charset="0"/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412684" name="Text Box 12"/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 b="0">
                  <a:latin typeface="Arial" panose="020B0604020202020204" pitchFamily="34" charset="0"/>
                  <a:ea typeface="新細明體" pitchFamily="18" charset="-120"/>
                </a:rPr>
                <a:t>1032</a:t>
              </a:r>
            </a:p>
          </p:txBody>
        </p:sp>
        <p:sp>
          <p:nvSpPr>
            <p:cNvPr id="412686" name="Rectangle 14"/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412687" name="Text Box 15"/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 b="0">
                  <a:latin typeface="Arial" panose="020B0604020202020204" pitchFamily="34" charset="0"/>
                  <a:ea typeface="新細明體" pitchFamily="18" charset="-120"/>
                </a:rPr>
                <a:t>1020</a:t>
              </a:r>
            </a:p>
          </p:txBody>
        </p:sp>
        <p:sp>
          <p:nvSpPr>
            <p:cNvPr id="412690" name="Text Box 18"/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>
                  <a:latin typeface="Arial" panose="020B0604020202020204" pitchFamily="34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412691" name="Text Box 19"/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>
                  <a:latin typeface="Arial" panose="020B0604020202020204" pitchFamily="34" charset="0"/>
                  <a:ea typeface="新細明體" pitchFamily="18" charset="-120"/>
                </a:rPr>
                <a:t>p</a:t>
              </a:r>
            </a:p>
          </p:txBody>
        </p:sp>
        <p:cxnSp>
          <p:nvCxnSpPr>
            <p:cNvPr id="412692" name="AutoShape 20"/>
            <p:cNvCxnSpPr>
              <a:cxnSpLocks noChangeShapeType="1"/>
              <a:stCxn id="412680" idx="0"/>
              <a:endCxn id="412677" idx="0"/>
            </p:cNvCxnSpPr>
            <p:nvPr/>
          </p:nvCxnSpPr>
          <p:spPr bwMode="auto">
            <a:xfrm rot="16200000" flipH="1" flipV="1">
              <a:off x="3443" y="1731"/>
              <a:ext cx="1" cy="1496"/>
            </a:xfrm>
            <a:prstGeom prst="curvedConnector3">
              <a:avLst>
                <a:gd name="adj1" fmla="val -13200000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2693" name="Text Box 21"/>
            <p:cNvSpPr txBox="1">
              <a:spLocks noChangeArrowheads="1"/>
            </p:cNvSpPr>
            <p:nvPr/>
          </p:nvSpPr>
          <p:spPr bwMode="auto">
            <a:xfrm>
              <a:off x="240" y="3168"/>
              <a:ext cx="3264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 err="1">
                  <a:latin typeface="Courier New" panose="02070309020205020404" pitchFamily="49" charset="0"/>
                  <a:ea typeface="新細明體" pitchFamily="18" charset="-120"/>
                </a:rPr>
                <a:t>int</a:t>
              </a:r>
              <a:r>
                <a:rPr lang="en-US" altLang="zh-TW" sz="2000" b="0" dirty="0">
                  <a:latin typeface="Courier New" panose="02070309020205020404" pitchFamily="49" charset="0"/>
                  <a:ea typeface="新細明體" pitchFamily="18" charset="-120"/>
                </a:rPr>
                <a:t> a = 100;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新細明體" pitchFamily="18" charset="-120"/>
                </a:rPr>
                <a:t>int</a:t>
              </a:r>
              <a:r>
                <a:rPr lang="en-US" altLang="zh-TW" sz="2000" b="0" dirty="0">
                  <a:solidFill>
                    <a:srgbClr val="FF0000"/>
                  </a:solidFill>
                  <a:latin typeface="Courier New" panose="02070309020205020404" pitchFamily="49" charset="0"/>
                  <a:ea typeface="新細明體" pitchFamily="18" charset="-120"/>
                </a:rPr>
                <a:t> *p = &amp;a;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 err="1">
                  <a:latin typeface="Courier New" panose="02070309020205020404" pitchFamily="49" charset="0"/>
                  <a:ea typeface="新細明體" pitchFamily="18" charset="-120"/>
                </a:rPr>
                <a:t>cout</a:t>
              </a:r>
              <a:r>
                <a:rPr lang="en-US" altLang="zh-TW" sz="2000" b="0" dirty="0">
                  <a:latin typeface="Courier New" panose="02070309020205020404" pitchFamily="49" charset="0"/>
                  <a:ea typeface="新細明體" pitchFamily="18" charset="-120"/>
                </a:rPr>
                <a:t> &lt;&lt; a &lt;&lt; " " &lt;&lt; &amp;a &lt;&lt;</a:t>
              </a:r>
              <a:r>
                <a:rPr lang="en-US" altLang="zh-TW" sz="2000" b="0" dirty="0" err="1">
                  <a:latin typeface="Courier New" panose="02070309020205020404" pitchFamily="49" charset="0"/>
                  <a:ea typeface="新細明體" pitchFamily="18" charset="-120"/>
                </a:rPr>
                <a:t>endl</a:t>
              </a:r>
              <a:r>
                <a:rPr lang="en-US" altLang="zh-TW" sz="2000" b="0" dirty="0">
                  <a:latin typeface="Courier New" panose="02070309020205020404" pitchFamily="49" charset="0"/>
                  <a:ea typeface="新細明體" pitchFamily="18" charset="-120"/>
                </a:rPr>
                <a:t>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 err="1">
                  <a:latin typeface="Courier New" panose="02070309020205020404" pitchFamily="49" charset="0"/>
                  <a:ea typeface="新細明體" pitchFamily="18" charset="-120"/>
                </a:rPr>
                <a:t>cout</a:t>
              </a:r>
              <a:r>
                <a:rPr lang="en-US" altLang="zh-TW" sz="2000" b="0" dirty="0">
                  <a:latin typeface="Courier New" panose="02070309020205020404" pitchFamily="49" charset="0"/>
                  <a:ea typeface="新細明體" pitchFamily="18" charset="-120"/>
                </a:rPr>
                <a:t> &lt;&lt; p &lt;&lt; " " &lt;&lt; &amp;p &lt;&lt;</a:t>
              </a:r>
              <a:r>
                <a:rPr lang="en-US" altLang="zh-TW" sz="2000" b="0" dirty="0" err="1">
                  <a:latin typeface="Courier New" panose="02070309020205020404" pitchFamily="49" charset="0"/>
                  <a:ea typeface="新細明體" pitchFamily="18" charset="-120"/>
                </a:rPr>
                <a:t>endl</a:t>
              </a:r>
              <a:r>
                <a:rPr lang="en-US" altLang="zh-TW" sz="2000" b="0" dirty="0">
                  <a:latin typeface="Courier New" panose="02070309020205020404" pitchFamily="49" charset="0"/>
                  <a:ea typeface="新細明體" pitchFamily="18" charset="-120"/>
                </a:rPr>
                <a:t>;</a:t>
              </a:r>
            </a:p>
          </p:txBody>
        </p:sp>
        <p:sp>
          <p:nvSpPr>
            <p:cNvPr id="412694" name="Text Box 22"/>
            <p:cNvSpPr txBox="1">
              <a:spLocks noChangeArrowheads="1"/>
            </p:cNvSpPr>
            <p:nvPr/>
          </p:nvSpPr>
          <p:spPr bwMode="auto">
            <a:xfrm>
              <a:off x="3360" y="3216"/>
              <a:ext cx="2256" cy="710"/>
            </a:xfrm>
            <a:prstGeom prst="rect">
              <a:avLst/>
            </a:prstGeom>
            <a:solidFill>
              <a:srgbClr val="D49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TW" sz="2000" b="0">
                  <a:latin typeface="Arial" panose="020B0604020202020204" pitchFamily="34" charset="0"/>
                  <a:ea typeface="新細明體" pitchFamily="18" charset="-120"/>
                </a:rPr>
                <a:t>Result is: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>
                  <a:latin typeface="Arial" panose="020B0604020202020204" pitchFamily="34" charset="0"/>
                  <a:ea typeface="新細明體" pitchFamily="18" charset="-120"/>
                </a:rPr>
                <a:t>100 1024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>
                  <a:latin typeface="Arial" panose="020B0604020202020204" pitchFamily="34" charset="0"/>
                  <a:ea typeface="新細明體" pitchFamily="18" charset="-120"/>
                </a:rPr>
                <a:t>1024 1032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1204</TotalTime>
  <Pages>33</Pages>
  <Words>2676</Words>
  <Application>Microsoft Office PowerPoint</Application>
  <PresentationFormat>On-screen Show (4:3)</PresentationFormat>
  <Paragraphs>888</Paragraphs>
  <Slides>55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Arial Unicode MS</vt:lpstr>
      <vt:lpstr>SimSun</vt:lpstr>
      <vt:lpstr>Arial</vt:lpstr>
      <vt:lpstr>Calibri</vt:lpstr>
      <vt:lpstr>Calibri Light</vt:lpstr>
      <vt:lpstr>Comic Sans MS</vt:lpstr>
      <vt:lpstr>Courier</vt:lpstr>
      <vt:lpstr>Courier New</vt:lpstr>
      <vt:lpstr>Monotype Sorts</vt:lpstr>
      <vt:lpstr>新細明體</vt:lpstr>
      <vt:lpstr>Tahoma</vt:lpstr>
      <vt:lpstr>Times New Roman</vt:lpstr>
      <vt:lpstr>Wingdings</vt:lpstr>
      <vt:lpstr>Retrospect</vt:lpstr>
      <vt:lpstr>VISIO</vt:lpstr>
      <vt:lpstr>PowerPoint Presentation</vt:lpstr>
      <vt:lpstr>Topics</vt:lpstr>
      <vt:lpstr>Computer Memory</vt:lpstr>
      <vt:lpstr>Pointers</vt:lpstr>
      <vt:lpstr>Pointer Types</vt:lpstr>
      <vt:lpstr>Pointer Variable</vt:lpstr>
      <vt:lpstr>Address Operator &amp;</vt:lpstr>
      <vt:lpstr>Address Operator &amp;</vt:lpstr>
      <vt:lpstr>Pointer Variables</vt:lpstr>
      <vt:lpstr>Pointer to Pointer</vt:lpstr>
      <vt:lpstr> Dereferencing Operator *</vt:lpstr>
      <vt:lpstr>Don’t get confused</vt:lpstr>
      <vt:lpstr>A Pointer Example</vt:lpstr>
      <vt:lpstr>Another Pointer Example</vt:lpstr>
      <vt:lpstr>Another Pointer Example</vt:lpstr>
      <vt:lpstr>Reference Variables</vt:lpstr>
      <vt:lpstr>Reference Variables</vt:lpstr>
      <vt:lpstr>Reference Variables</vt:lpstr>
      <vt:lpstr>Traditional Pointer Usage</vt:lpstr>
      <vt:lpstr>Pass by Reference</vt:lpstr>
      <vt:lpstr>Pointers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pointer</vt:lpstr>
      <vt:lpstr>Storing 2D Array in 1D Array</vt:lpstr>
      <vt:lpstr>PowerPoint Presentation</vt:lpstr>
      <vt:lpstr>PowerPoint Presentation</vt:lpstr>
      <vt:lpstr>Memory Management</vt:lpstr>
      <vt:lpstr>Static vs. Dynamic Objects</vt:lpstr>
      <vt:lpstr>PowerPoint Presentation</vt:lpstr>
      <vt:lpstr>Object (variable) creation: New</vt:lpstr>
      <vt:lpstr>Object (variable) destruction: Delete</vt:lpstr>
      <vt:lpstr>Array of New:  dynamic arrays</vt:lpstr>
      <vt:lpstr>PowerPoint Presentation</vt:lpstr>
      <vt:lpstr>PowerPoint Presentation</vt:lpstr>
      <vt:lpstr>PowerPoint Presentation</vt:lpstr>
      <vt:lpstr>A Simple Dynamic List Example</vt:lpstr>
      <vt:lpstr>Initialize </vt:lpstr>
      <vt:lpstr>print()</vt:lpstr>
      <vt:lpstr>Adding Elements</vt:lpstr>
      <vt:lpstr>Delete the first element</vt:lpstr>
      <vt:lpstr>Adding Element (version 2)</vt:lpstr>
      <vt:lpstr>Deleting Element (version 2)</vt:lpstr>
      <vt:lpstr>Another Main program</vt:lpstr>
      <vt:lpstr>PowerPoint Presentation</vt:lpstr>
      <vt:lpstr>PowerPoint Presentation</vt:lpstr>
      <vt:lpstr>PowerPoint Presentation</vt:lpstr>
      <vt:lpstr>Memory Allocation</vt:lpstr>
      <vt:lpstr>Memory Deallocation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comp104 notes</dc:title>
  <dc:subject/>
  <dc:creator>Andrew Horner</dc:creator>
  <cp:keywords/>
  <dc:description/>
  <cp:lastModifiedBy>Afifa Wajid</cp:lastModifiedBy>
  <cp:revision>601</cp:revision>
  <cp:lastPrinted>1998-08-29T09:09:32Z</cp:lastPrinted>
  <dcterms:created xsi:type="dcterms:W3CDTF">1996-06-16T00:02:10Z</dcterms:created>
  <dcterms:modified xsi:type="dcterms:W3CDTF">2018-01-02T08:43:34Z</dcterms:modified>
</cp:coreProperties>
</file>