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8" r:id="rId3"/>
    <p:sldId id="259" r:id="rId4"/>
    <p:sldId id="257"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F3DAC3-916B-41E9-B96E-2EB6E18C66EE}" v="2717" dt="2023-03-19T09:59:09.7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3/19/2023</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003202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3/19/2023</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266396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3/19/2023</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5934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3/19/2023</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30876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3/19/2023</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49132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3/19/2023</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12266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3/19/2023</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95577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3/19/2023</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48307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3/19/2023</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87550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3/19/2023</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3383791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3/19/2023</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3145977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3/19/2023</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62311095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tahjgordon22@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ommunity.tableau.com/s/question/0D54T00000CWeX8SAL/sample-superstore-sales-excelx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587182" y="893935"/>
            <a:ext cx="3756670" cy="3339390"/>
          </a:xfrm>
        </p:spPr>
        <p:txBody>
          <a:bodyPr anchor="b">
            <a:normAutofit/>
          </a:bodyPr>
          <a:lstStyle/>
          <a:p>
            <a:r>
              <a:rPr lang="en-US" sz="6000">
                <a:cs typeface="Calibri Light"/>
              </a:rPr>
              <a:t>Super Store Sales Analysis</a:t>
            </a:r>
            <a:endParaRPr lang="en-US" sz="6000"/>
          </a:p>
        </p:txBody>
      </p:sp>
      <p:sp>
        <p:nvSpPr>
          <p:cNvPr id="3" name="Subtitle 2"/>
          <p:cNvSpPr>
            <a:spLocks noGrp="1"/>
          </p:cNvSpPr>
          <p:nvPr>
            <p:ph type="subTitle" idx="1"/>
          </p:nvPr>
        </p:nvSpPr>
        <p:spPr>
          <a:xfrm>
            <a:off x="7587181" y="4382814"/>
            <a:ext cx="3756669" cy="1403837"/>
          </a:xfrm>
        </p:spPr>
        <p:txBody>
          <a:bodyPr vert="horz" lIns="91440" tIns="45720" rIns="91440" bIns="45720" rtlCol="0" anchor="t">
            <a:normAutofit/>
          </a:bodyPr>
          <a:lstStyle/>
          <a:p>
            <a:pPr>
              <a:lnSpc>
                <a:spcPct val="90000"/>
              </a:lnSpc>
            </a:pPr>
            <a:r>
              <a:rPr lang="en-US" sz="2000">
                <a:cs typeface="Calibri"/>
              </a:rPr>
              <a:t>Analyzing the retail company's data to explore a few questions regarding sales.</a:t>
            </a:r>
          </a:p>
          <a:p>
            <a:pPr>
              <a:lnSpc>
                <a:spcPct val="90000"/>
              </a:lnSpc>
            </a:pPr>
            <a:r>
              <a:rPr lang="en-US" sz="2000">
                <a:cs typeface="Calibri"/>
              </a:rPr>
              <a:t>Tools used: Excel</a:t>
            </a:r>
          </a:p>
        </p:txBody>
      </p:sp>
      <p:pic>
        <p:nvPicPr>
          <p:cNvPr id="4" name="Picture 3" descr="Magnifying glass showing decling performance">
            <a:extLst>
              <a:ext uri="{FF2B5EF4-FFF2-40B4-BE49-F238E27FC236}">
                <a16:creationId xmlns:a16="http://schemas.microsoft.com/office/drawing/2014/main" id="{35433C05-AADE-8594-7B56-F019B420BE8D}"/>
              </a:ext>
            </a:extLst>
          </p:cNvPr>
          <p:cNvPicPr>
            <a:picLocks noChangeAspect="1"/>
          </p:cNvPicPr>
          <p:nvPr/>
        </p:nvPicPr>
        <p:blipFill rotWithShape="1">
          <a:blip r:embed="rId2"/>
          <a:srcRect l="17455" r="13515" b="-3"/>
          <a:stretch/>
        </p:blipFill>
        <p:spPr>
          <a:xfrm>
            <a:off x="20" y="10"/>
            <a:ext cx="7102529" cy="6857990"/>
          </a:xfrm>
          <a:prstGeom prst="rect">
            <a:avLst/>
          </a:prstGeom>
        </p:spPr>
      </p:pic>
      <p:sp>
        <p:nvSpPr>
          <p:cNvPr id="11"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D6AE7A-8321-2CFD-AAFC-BE5DCEE513E3}"/>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Contact Me</a:t>
            </a:r>
          </a:p>
        </p:txBody>
      </p:sp>
      <p:sp>
        <p:nvSpPr>
          <p:cNvPr id="3" name="Content Placeholder 2">
            <a:extLst>
              <a:ext uri="{FF2B5EF4-FFF2-40B4-BE49-F238E27FC236}">
                <a16:creationId xmlns:a16="http://schemas.microsoft.com/office/drawing/2014/main" id="{4DD97A3E-E46C-CD01-0680-EBF51638B887}"/>
              </a:ext>
            </a:extLst>
          </p:cNvPr>
          <p:cNvSpPr>
            <a:spLocks noGrp="1"/>
          </p:cNvSpPr>
          <p:nvPr>
            <p:ph idx="1"/>
          </p:nvPr>
        </p:nvSpPr>
        <p:spPr>
          <a:xfrm>
            <a:off x="758824" y="2607732"/>
            <a:ext cx="8412480" cy="3174357"/>
          </a:xfrm>
        </p:spPr>
        <p:txBody>
          <a:bodyPr vert="horz" lIns="91440" tIns="45720" rIns="91440" bIns="45720" rtlCol="0" anchor="t">
            <a:normAutofit/>
          </a:bodyPr>
          <a:lstStyle/>
          <a:p>
            <a:r>
              <a:rPr lang="en-US" dirty="0"/>
              <a:t>Email:  </a:t>
            </a:r>
            <a:r>
              <a:rPr lang="en-US" dirty="0">
                <a:hlinkClick r:id="rId2"/>
              </a:rPr>
              <a:t>tahjgordon22@gmail.com</a:t>
            </a:r>
            <a:endParaRPr lang="en-US"/>
          </a:p>
          <a:p>
            <a:r>
              <a:rPr lang="en-US" dirty="0"/>
              <a:t>Website: tajato.github.io/me</a:t>
            </a:r>
          </a:p>
          <a:p>
            <a:r>
              <a:rPr lang="en-US" dirty="0"/>
              <a:t>Tools Used: Excel</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933942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E3B173-FB2A-5CA7-CD89-972B7B5CFEA8}"/>
              </a:ext>
            </a:extLst>
          </p:cNvPr>
          <p:cNvSpPr>
            <a:spLocks noGrp="1"/>
          </p:cNvSpPr>
          <p:nvPr>
            <p:ph type="title"/>
          </p:nvPr>
        </p:nvSpPr>
        <p:spPr>
          <a:xfrm>
            <a:off x="758952" y="758951"/>
            <a:ext cx="4782039" cy="1966747"/>
          </a:xfrm>
        </p:spPr>
        <p:txBody>
          <a:bodyPr anchor="ctr">
            <a:normAutofit/>
          </a:bodyPr>
          <a:lstStyle/>
          <a:p>
            <a:r>
              <a:rPr lang="en-US" dirty="0"/>
              <a:t>Agenda</a:t>
            </a:r>
          </a:p>
        </p:txBody>
      </p:sp>
      <p:cxnSp>
        <p:nvCxnSpPr>
          <p:cNvPr id="20" name="Straight Connector 19">
            <a:extLst>
              <a:ext uri="{FF2B5EF4-FFF2-40B4-BE49-F238E27FC236}">
                <a16:creationId xmlns:a16="http://schemas.microsoft.com/office/drawing/2014/main" id="{AEF97C72-3F89-4F0A-9629-01818B389C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8503" y="2954301"/>
            <a:ext cx="47548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3C66217-8873-F327-99FE-E1B2331AB226}"/>
              </a:ext>
            </a:extLst>
          </p:cNvPr>
          <p:cNvSpPr>
            <a:spLocks noGrp="1"/>
          </p:cNvSpPr>
          <p:nvPr>
            <p:ph idx="1"/>
          </p:nvPr>
        </p:nvSpPr>
        <p:spPr>
          <a:xfrm>
            <a:off x="758826" y="3161684"/>
            <a:ext cx="4782166" cy="2620405"/>
          </a:xfrm>
        </p:spPr>
        <p:txBody>
          <a:bodyPr vert="horz" lIns="91440" tIns="45720" rIns="91440" bIns="45720" rtlCol="0" anchor="t">
            <a:normAutofit/>
          </a:bodyPr>
          <a:lstStyle/>
          <a:p>
            <a:r>
              <a:rPr lang="en-US" dirty="0"/>
              <a:t>The Dataset</a:t>
            </a:r>
          </a:p>
          <a:p>
            <a:r>
              <a:rPr lang="en-US" dirty="0"/>
              <a:t>Questions &amp; Recommendations</a:t>
            </a:r>
          </a:p>
          <a:p>
            <a:r>
              <a:rPr lang="en-US" dirty="0"/>
              <a:t>Final Words</a:t>
            </a:r>
          </a:p>
          <a:p>
            <a:endParaRPr lang="en-US" dirty="0"/>
          </a:p>
          <a:p>
            <a:endParaRPr lang="en-US" dirty="0"/>
          </a:p>
        </p:txBody>
      </p:sp>
      <p:pic>
        <p:nvPicPr>
          <p:cNvPr id="14" name="Picture 13" descr="Question mark on green pastel background">
            <a:extLst>
              <a:ext uri="{FF2B5EF4-FFF2-40B4-BE49-F238E27FC236}">
                <a16:creationId xmlns:a16="http://schemas.microsoft.com/office/drawing/2014/main" id="{C8C36583-B3F5-9C84-2CF8-DE80D6E8250D}"/>
              </a:ext>
            </a:extLst>
          </p:cNvPr>
          <p:cNvPicPr>
            <a:picLocks noChangeAspect="1"/>
          </p:cNvPicPr>
          <p:nvPr/>
        </p:nvPicPr>
        <p:blipFill rotWithShape="1">
          <a:blip r:embed="rId2"/>
          <a:srcRect l="33332" r="4" b="4"/>
          <a:stretch/>
        </p:blipFill>
        <p:spPr>
          <a:xfrm>
            <a:off x="6096000" y="10"/>
            <a:ext cx="6095998" cy="6857990"/>
          </a:xfrm>
          <a:prstGeom prst="rect">
            <a:avLst/>
          </a:prstGeom>
        </p:spPr>
      </p:pic>
      <p:sp>
        <p:nvSpPr>
          <p:cNvPr id="2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855794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B97B94-25CA-3525-7725-86729CB549E5}"/>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The Dataset</a:t>
            </a:r>
          </a:p>
        </p:txBody>
      </p:sp>
      <p:sp>
        <p:nvSpPr>
          <p:cNvPr id="3" name="Content Placeholder 2">
            <a:extLst>
              <a:ext uri="{FF2B5EF4-FFF2-40B4-BE49-F238E27FC236}">
                <a16:creationId xmlns:a16="http://schemas.microsoft.com/office/drawing/2014/main" id="{245D6FA5-1A73-5016-35D1-6C084C144C71}"/>
              </a:ext>
            </a:extLst>
          </p:cNvPr>
          <p:cNvSpPr>
            <a:spLocks noGrp="1"/>
          </p:cNvSpPr>
          <p:nvPr>
            <p:ph idx="1"/>
          </p:nvPr>
        </p:nvSpPr>
        <p:spPr>
          <a:xfrm>
            <a:off x="758824" y="2607732"/>
            <a:ext cx="8412480" cy="3174357"/>
          </a:xfrm>
        </p:spPr>
        <p:txBody>
          <a:bodyPr vert="horz" lIns="91440" tIns="45720" rIns="91440" bIns="45720" rtlCol="0" anchor="t">
            <a:normAutofit/>
          </a:bodyPr>
          <a:lstStyle/>
          <a:p>
            <a:r>
              <a:rPr lang="en-US" dirty="0"/>
              <a:t>The dataset was taken for Tableau. It is a Excel spreadsheet containing data of a superstore retail company. You can view the dataset here: </a:t>
            </a:r>
            <a:r>
              <a:rPr lang="en-US" dirty="0">
                <a:ea typeface="+mn-lt"/>
                <a:cs typeface="+mn-lt"/>
                <a:hlinkClick r:id="rId2"/>
              </a:rPr>
              <a:t>https://community.tableau.com/s/question/0D54T00000CWeX8SAL/sample-superstore-sales-excelxls</a:t>
            </a:r>
            <a:endParaRPr lang="en-US"/>
          </a:p>
          <a:p>
            <a:r>
              <a:rPr lang="en-US" dirty="0">
                <a:ea typeface="+mn-lt"/>
                <a:cs typeface="+mn-lt"/>
              </a:rPr>
              <a:t>This dataset contains 9994 customers of the company.</a:t>
            </a:r>
          </a:p>
        </p:txBody>
      </p:sp>
      <p:sp>
        <p:nvSpPr>
          <p:cNvPr id="1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945778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DD67AC-B931-0C4D-B0B5-D15CFF117EA1}"/>
              </a:ext>
            </a:extLst>
          </p:cNvPr>
          <p:cNvSpPr>
            <a:spLocks noGrp="1"/>
          </p:cNvSpPr>
          <p:nvPr>
            <p:ph type="title"/>
          </p:nvPr>
        </p:nvSpPr>
        <p:spPr>
          <a:xfrm>
            <a:off x="758952" y="379475"/>
            <a:ext cx="10671048" cy="1554480"/>
          </a:xfrm>
        </p:spPr>
        <p:txBody>
          <a:bodyPr anchor="ctr">
            <a:normAutofit/>
          </a:bodyPr>
          <a:lstStyle/>
          <a:p>
            <a:r>
              <a:rPr lang="en-US" sz="5600">
                <a:solidFill>
                  <a:schemeClr val="bg1"/>
                </a:solidFill>
              </a:rPr>
              <a:t>What are the top selling categories?</a:t>
            </a:r>
          </a:p>
        </p:txBody>
      </p:sp>
      <p:pic>
        <p:nvPicPr>
          <p:cNvPr id="4" name="Picture 4" descr="Chart, bar chart&#10;&#10;Description automatically generated">
            <a:extLst>
              <a:ext uri="{FF2B5EF4-FFF2-40B4-BE49-F238E27FC236}">
                <a16:creationId xmlns:a16="http://schemas.microsoft.com/office/drawing/2014/main" id="{B5E6AD14-B256-0BA3-A757-5C79EC976ABB}"/>
              </a:ext>
            </a:extLst>
          </p:cNvPr>
          <p:cNvPicPr>
            <a:picLocks noGrp="1" noChangeAspect="1"/>
          </p:cNvPicPr>
          <p:nvPr>
            <p:ph idx="1"/>
          </p:nvPr>
        </p:nvPicPr>
        <p:blipFill>
          <a:blip r:embed="rId2"/>
          <a:stretch>
            <a:fillRect/>
          </a:stretch>
        </p:blipFill>
        <p:spPr>
          <a:xfrm>
            <a:off x="159036" y="2457830"/>
            <a:ext cx="6876351" cy="3936357"/>
          </a:xfrm>
        </p:spPr>
      </p:pic>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5" name="TextBox 4">
            <a:extLst>
              <a:ext uri="{FF2B5EF4-FFF2-40B4-BE49-F238E27FC236}">
                <a16:creationId xmlns:a16="http://schemas.microsoft.com/office/drawing/2014/main" id="{2A118666-B39A-8EB0-623A-746F52CFF6B6}"/>
              </a:ext>
            </a:extLst>
          </p:cNvPr>
          <p:cNvSpPr txBox="1"/>
          <p:nvPr/>
        </p:nvSpPr>
        <p:spPr>
          <a:xfrm>
            <a:off x="7407639" y="2573311"/>
            <a:ext cx="4272195"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top selling category is Technology products. There is a high demand for products in these category. Therefore, I would recommend increasing the stock for these products. </a:t>
            </a:r>
          </a:p>
          <a:p>
            <a:endParaRPr lang="en-US" dirty="0"/>
          </a:p>
          <a:p>
            <a:r>
              <a:rPr lang="en-US" dirty="0"/>
              <a:t>Further analysis needs to be done to find out why furniture and office supplies is so far behind in sales performance compared to technology products.</a:t>
            </a:r>
          </a:p>
        </p:txBody>
      </p:sp>
    </p:spTree>
    <p:extLst>
      <p:ext uri="{BB962C8B-B14F-4D97-AF65-F5344CB8AC3E}">
        <p14:creationId xmlns:p14="http://schemas.microsoft.com/office/powerpoint/2010/main" val="3278091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F4592B-F92B-505B-E511-5C307623F42D}"/>
              </a:ext>
            </a:extLst>
          </p:cNvPr>
          <p:cNvSpPr>
            <a:spLocks noGrp="1"/>
          </p:cNvSpPr>
          <p:nvPr>
            <p:ph type="title"/>
          </p:nvPr>
        </p:nvSpPr>
        <p:spPr>
          <a:xfrm>
            <a:off x="758952" y="379475"/>
            <a:ext cx="10671048" cy="1554480"/>
          </a:xfrm>
        </p:spPr>
        <p:txBody>
          <a:bodyPr anchor="ctr">
            <a:normAutofit fontScale="90000"/>
          </a:bodyPr>
          <a:lstStyle/>
          <a:p>
            <a:r>
              <a:rPr lang="en-US" dirty="0">
                <a:solidFill>
                  <a:schemeClr val="bg1"/>
                </a:solidFill>
              </a:rPr>
              <a:t>What days generate the most sales?</a:t>
            </a:r>
          </a:p>
        </p:txBody>
      </p:sp>
      <p:sp>
        <p:nvSpPr>
          <p:cNvPr id="1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5" name="TextBox 4">
            <a:extLst>
              <a:ext uri="{FF2B5EF4-FFF2-40B4-BE49-F238E27FC236}">
                <a16:creationId xmlns:a16="http://schemas.microsoft.com/office/drawing/2014/main" id="{6928E74A-D68D-B64F-D36C-6EAA8D46CF53}"/>
              </a:ext>
            </a:extLst>
          </p:cNvPr>
          <p:cNvSpPr txBox="1"/>
          <p:nvPr/>
        </p:nvSpPr>
        <p:spPr>
          <a:xfrm>
            <a:off x="6670623" y="2573311"/>
            <a:ext cx="4684426" cy="35976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9" name="Picture 10" descr="Chart, bar chart&#10;&#10;Description automatically generated">
            <a:extLst>
              <a:ext uri="{FF2B5EF4-FFF2-40B4-BE49-F238E27FC236}">
                <a16:creationId xmlns:a16="http://schemas.microsoft.com/office/drawing/2014/main" id="{0106E611-191A-035A-1229-B070CAE540FF}"/>
              </a:ext>
            </a:extLst>
          </p:cNvPr>
          <p:cNvPicPr>
            <a:picLocks noGrp="1" noChangeAspect="1"/>
          </p:cNvPicPr>
          <p:nvPr>
            <p:ph idx="1"/>
          </p:nvPr>
        </p:nvPicPr>
        <p:blipFill>
          <a:blip r:embed="rId2"/>
          <a:stretch>
            <a:fillRect/>
          </a:stretch>
        </p:blipFill>
        <p:spPr>
          <a:xfrm>
            <a:off x="125468" y="2574142"/>
            <a:ext cx="6245352" cy="3822730"/>
          </a:xfrm>
        </p:spPr>
      </p:pic>
      <p:sp>
        <p:nvSpPr>
          <p:cNvPr id="11" name="TextBox 10">
            <a:extLst>
              <a:ext uri="{FF2B5EF4-FFF2-40B4-BE49-F238E27FC236}">
                <a16:creationId xmlns:a16="http://schemas.microsoft.com/office/drawing/2014/main" id="{CC297F48-7774-3447-D78A-3408BB1A86F6}"/>
              </a:ext>
            </a:extLst>
          </p:cNvPr>
          <p:cNvSpPr txBox="1"/>
          <p:nvPr/>
        </p:nvSpPr>
        <p:spPr>
          <a:xfrm>
            <a:off x="6833016" y="2585803"/>
            <a:ext cx="5059180"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 discovered that while sales are fairly even throughout the week, there is a huge underperformance on Wednesday. Further analysis needs to be done to find out why. There could be several reasons. For example, are customers just not visiting the store that day? </a:t>
            </a:r>
          </a:p>
          <a:p>
            <a:endParaRPr lang="en-US" dirty="0"/>
          </a:p>
          <a:p>
            <a:r>
              <a:rPr lang="en-US" dirty="0"/>
              <a:t>I would recommend marketing strategies being implemented on that particular day and also have various promotions or discounts being ran on a Wednesday to increase sales for that particular day.</a:t>
            </a:r>
          </a:p>
        </p:txBody>
      </p:sp>
    </p:spTree>
    <p:extLst>
      <p:ext uri="{BB962C8B-B14F-4D97-AF65-F5344CB8AC3E}">
        <p14:creationId xmlns:p14="http://schemas.microsoft.com/office/powerpoint/2010/main" val="124857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7A0F2F-4C6E-D6C8-071D-1C61F8162C52}"/>
              </a:ext>
            </a:extLst>
          </p:cNvPr>
          <p:cNvSpPr>
            <a:spLocks noGrp="1"/>
          </p:cNvSpPr>
          <p:nvPr>
            <p:ph type="title"/>
          </p:nvPr>
        </p:nvSpPr>
        <p:spPr>
          <a:xfrm>
            <a:off x="1068497" y="1063256"/>
            <a:ext cx="5312254" cy="1540106"/>
          </a:xfrm>
        </p:spPr>
        <p:txBody>
          <a:bodyPr vert="horz" lIns="91440" tIns="45720" rIns="91440" bIns="45720" rtlCol="0" anchor="t">
            <a:normAutofit/>
          </a:bodyPr>
          <a:lstStyle/>
          <a:p>
            <a:r>
              <a:rPr lang="en-US" sz="3300" i="1" kern="1200" spc="100" baseline="0">
                <a:solidFill>
                  <a:schemeClr val="tx1">
                    <a:lumMod val="85000"/>
                    <a:lumOff val="15000"/>
                  </a:schemeClr>
                </a:solidFill>
                <a:latin typeface="+mj-lt"/>
                <a:ea typeface="+mj-ea"/>
                <a:cs typeface="+mj-cs"/>
              </a:rPr>
              <a:t>What is the average profit margin for each product category?</a:t>
            </a:r>
          </a:p>
        </p:txBody>
      </p:sp>
      <p:cxnSp>
        <p:nvCxnSpPr>
          <p:cNvPr id="19" name="Straight Connector 18">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2674D72-112F-8AA6-0FF0-B2FDAB29DE9A}"/>
              </a:ext>
            </a:extLst>
          </p:cNvPr>
          <p:cNvSpPr txBox="1"/>
          <p:nvPr/>
        </p:nvSpPr>
        <p:spPr>
          <a:xfrm>
            <a:off x="956071" y="2596111"/>
            <a:ext cx="5312254" cy="286134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82880">
              <a:spcBef>
                <a:spcPts val="400"/>
              </a:spcBef>
              <a:spcAft>
                <a:spcPts val="400"/>
              </a:spcAft>
              <a:buFont typeface="Arial" panose="020B0604020202020204" pitchFamily="34" charset="0"/>
            </a:pPr>
            <a:r>
              <a:rPr lang="en-US" sz="1200" dirty="0">
                <a:solidFill>
                  <a:schemeClr val="tx1">
                    <a:lumMod val="85000"/>
                    <a:lumOff val="15000"/>
                  </a:schemeClr>
                </a:solidFill>
              </a:rPr>
              <a:t>Technology product category has the highest average profit margin out of all three categories with a margin of 15.6, followed by 13.8 for office supplies and 3.9 for furniture.  The company is making the most profit from selling technology products.</a:t>
            </a:r>
          </a:p>
          <a:p>
            <a:pPr marL="182880">
              <a:spcBef>
                <a:spcPts val="400"/>
              </a:spcBef>
              <a:spcAft>
                <a:spcPts val="400"/>
              </a:spcAft>
              <a:buFont typeface="Arial" panose="020B0604020202020204" pitchFamily="34" charset="0"/>
            </a:pPr>
            <a:endParaRPr lang="en-US" sz="1200" dirty="0">
              <a:solidFill>
                <a:schemeClr val="tx1">
                  <a:lumMod val="85000"/>
                  <a:lumOff val="15000"/>
                </a:schemeClr>
              </a:solidFill>
            </a:endParaRPr>
          </a:p>
          <a:p>
            <a:pPr marL="182880">
              <a:spcBef>
                <a:spcPts val="400"/>
              </a:spcBef>
              <a:spcAft>
                <a:spcPts val="400"/>
              </a:spcAft>
              <a:buFont typeface="Arial" panose="020B0604020202020204" pitchFamily="34" charset="0"/>
            </a:pPr>
            <a:r>
              <a:rPr lang="en-US" sz="1200" dirty="0">
                <a:solidFill>
                  <a:schemeClr val="tx1">
                    <a:lumMod val="85000"/>
                    <a:lumOff val="15000"/>
                  </a:schemeClr>
                </a:solidFill>
              </a:rPr>
              <a:t>Based on these insights, I would recommend to keep focusing on technology products as it is selling well. On the other hand, I recommend revising inventory for furniture products and reducing the amount of furniture products in the inventory. </a:t>
            </a:r>
          </a:p>
          <a:p>
            <a:pPr marL="182880">
              <a:spcBef>
                <a:spcPts val="400"/>
              </a:spcBef>
              <a:spcAft>
                <a:spcPts val="400"/>
              </a:spcAft>
              <a:buFont typeface="Arial" panose="020B0604020202020204" pitchFamily="34" charset="0"/>
            </a:pPr>
            <a:endParaRPr lang="en-US" sz="1200" dirty="0">
              <a:solidFill>
                <a:schemeClr val="tx1">
                  <a:lumMod val="85000"/>
                  <a:lumOff val="15000"/>
                </a:schemeClr>
              </a:solidFill>
            </a:endParaRPr>
          </a:p>
          <a:p>
            <a:pPr marL="182880">
              <a:spcBef>
                <a:spcPts val="400"/>
              </a:spcBef>
              <a:spcAft>
                <a:spcPts val="400"/>
              </a:spcAft>
              <a:buFont typeface="Arial" panose="020B0604020202020204" pitchFamily="34" charset="0"/>
            </a:pPr>
            <a:r>
              <a:rPr lang="en-US" sz="1200" dirty="0">
                <a:solidFill>
                  <a:schemeClr val="tx1">
                    <a:lumMod val="85000"/>
                    <a:lumOff val="15000"/>
                  </a:schemeClr>
                </a:solidFill>
              </a:rPr>
              <a:t>Additionally, further analysis was made to find out which products in particular in the furniture product category, that is not performing well. The three furniture products with the least total sales are: Guest Stacker Chair, Bush Advantage Conference Table and Chromcraft Bull Nose Table and Base. I recommend either discontinuing these products or reducing their quantity. We could also reduce the cost to make these products, or we could also remake these products and tailor them towards customer's needs.</a:t>
            </a:r>
          </a:p>
        </p:txBody>
      </p:sp>
      <p:sp>
        <p:nvSpPr>
          <p:cNvPr id="21" name="Freeform: Shape 20">
            <a:extLst>
              <a:ext uri="{FF2B5EF4-FFF2-40B4-BE49-F238E27FC236}">
                <a16:creationId xmlns:a16="http://schemas.microsoft.com/office/drawing/2014/main" id="{CAF8A158-E51E-4253-820B-3970F7397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Chart, bar chart&#10;&#10;Description automatically generated">
            <a:extLst>
              <a:ext uri="{FF2B5EF4-FFF2-40B4-BE49-F238E27FC236}">
                <a16:creationId xmlns:a16="http://schemas.microsoft.com/office/drawing/2014/main" id="{6F92CEC3-B7ED-E996-55B4-0593BFC39E72}"/>
              </a:ext>
            </a:extLst>
          </p:cNvPr>
          <p:cNvPicPr>
            <a:picLocks noGrp="1" noChangeAspect="1"/>
          </p:cNvPicPr>
          <p:nvPr>
            <p:ph idx="1"/>
          </p:nvPr>
        </p:nvPicPr>
        <p:blipFill>
          <a:blip r:embed="rId2"/>
          <a:stretch>
            <a:fillRect/>
          </a:stretch>
        </p:blipFill>
        <p:spPr>
          <a:xfrm>
            <a:off x="7388087" y="2045340"/>
            <a:ext cx="4596700" cy="2709539"/>
          </a:xfrm>
          <a:prstGeom prst="rect">
            <a:avLst/>
          </a:prstGeom>
        </p:spPr>
      </p:pic>
      <p:sp>
        <p:nvSpPr>
          <p:cNvPr id="2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13755239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5247C3-A1D5-99D9-23C5-EE48E9FBE1F7}"/>
              </a:ext>
            </a:extLst>
          </p:cNvPr>
          <p:cNvSpPr>
            <a:spLocks noGrp="1"/>
          </p:cNvSpPr>
          <p:nvPr>
            <p:ph type="title"/>
          </p:nvPr>
        </p:nvSpPr>
        <p:spPr>
          <a:xfrm>
            <a:off x="758952" y="379475"/>
            <a:ext cx="10671048" cy="1554480"/>
          </a:xfrm>
        </p:spPr>
        <p:txBody>
          <a:bodyPr anchor="ctr">
            <a:normAutofit fontScale="90000"/>
          </a:bodyPr>
          <a:lstStyle/>
          <a:p>
            <a:r>
              <a:rPr lang="en-US" dirty="0">
                <a:solidFill>
                  <a:schemeClr val="bg1"/>
                </a:solidFill>
              </a:rPr>
              <a:t>How does average order value vary by customer segment?</a:t>
            </a:r>
          </a:p>
        </p:txBody>
      </p:sp>
      <p:pic>
        <p:nvPicPr>
          <p:cNvPr id="4" name="Picture 4" descr="Chart, bar chart&#10;&#10;Description automatically generated">
            <a:extLst>
              <a:ext uri="{FF2B5EF4-FFF2-40B4-BE49-F238E27FC236}">
                <a16:creationId xmlns:a16="http://schemas.microsoft.com/office/drawing/2014/main" id="{380F60C1-A4C0-87DC-20EB-15B29608B1CF}"/>
              </a:ext>
            </a:extLst>
          </p:cNvPr>
          <p:cNvPicPr>
            <a:picLocks noGrp="1" noChangeAspect="1"/>
          </p:cNvPicPr>
          <p:nvPr>
            <p:ph idx="1"/>
          </p:nvPr>
        </p:nvPicPr>
        <p:blipFill>
          <a:blip r:embed="rId2"/>
          <a:stretch>
            <a:fillRect/>
          </a:stretch>
        </p:blipFill>
        <p:spPr>
          <a:xfrm>
            <a:off x="208384" y="2670191"/>
            <a:ext cx="5540967" cy="3174357"/>
          </a:xfrm>
        </p:spPr>
      </p:pic>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5" name="TextBox 4">
            <a:extLst>
              <a:ext uri="{FF2B5EF4-FFF2-40B4-BE49-F238E27FC236}">
                <a16:creationId xmlns:a16="http://schemas.microsoft.com/office/drawing/2014/main" id="{FC30DC18-3D97-BD52-01EE-8C6AA635DE01}"/>
              </a:ext>
            </a:extLst>
          </p:cNvPr>
          <p:cNvSpPr txBox="1"/>
          <p:nvPr/>
        </p:nvSpPr>
        <p:spPr>
          <a:xfrm>
            <a:off x="6283377" y="2585803"/>
            <a:ext cx="5054183"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Based on the visualization, consumer segment has the highest average order value, followed by corporate and then home office. Consumers are spending the most money. This is no surprise because consumers usually purchase higher-priced items. The company could take the consumer spending even further by providing incentives to encourage them to spend even more and on more expensive items.</a:t>
            </a:r>
          </a:p>
          <a:p>
            <a:r>
              <a:rPr lang="en-US" dirty="0"/>
              <a:t>To improve the home office segment, I recommend the company to encourage bulk purchases.</a:t>
            </a:r>
          </a:p>
        </p:txBody>
      </p:sp>
    </p:spTree>
    <p:extLst>
      <p:ext uri="{BB962C8B-B14F-4D97-AF65-F5344CB8AC3E}">
        <p14:creationId xmlns:p14="http://schemas.microsoft.com/office/powerpoint/2010/main" val="1192760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06EC60-C615-03A3-61F7-B02FFBA512AF}"/>
              </a:ext>
            </a:extLst>
          </p:cNvPr>
          <p:cNvSpPr>
            <a:spLocks noGrp="1"/>
          </p:cNvSpPr>
          <p:nvPr>
            <p:ph type="title"/>
          </p:nvPr>
        </p:nvSpPr>
        <p:spPr>
          <a:xfrm>
            <a:off x="7885744" y="691762"/>
            <a:ext cx="3541205" cy="1706649"/>
          </a:xfrm>
        </p:spPr>
        <p:txBody>
          <a:bodyPr vert="horz" lIns="91440" tIns="45720" rIns="91440" bIns="45720" rtlCol="0" anchor="ctr">
            <a:normAutofit/>
          </a:bodyPr>
          <a:lstStyle/>
          <a:p>
            <a:r>
              <a:rPr lang="en-US" sz="3400" i="1" kern="1200" spc="100" baseline="0">
                <a:solidFill>
                  <a:schemeClr val="tx1">
                    <a:lumMod val="85000"/>
                    <a:lumOff val="15000"/>
                  </a:schemeClr>
                </a:solidFill>
                <a:latin typeface="+mj-lt"/>
                <a:ea typeface="+mj-ea"/>
                <a:cs typeface="+mj-cs"/>
              </a:rPr>
              <a:t>What are the most common shipping methods?</a:t>
            </a:r>
          </a:p>
        </p:txBody>
      </p:sp>
      <p:pic>
        <p:nvPicPr>
          <p:cNvPr id="6" name="Picture 6" descr="Chart, waterfall chart&#10;&#10;Description automatically generated">
            <a:extLst>
              <a:ext uri="{FF2B5EF4-FFF2-40B4-BE49-F238E27FC236}">
                <a16:creationId xmlns:a16="http://schemas.microsoft.com/office/drawing/2014/main" id="{2EB7D73E-612E-152C-E7C3-70D32209C893}"/>
              </a:ext>
            </a:extLst>
          </p:cNvPr>
          <p:cNvPicPr>
            <a:picLocks noGrp="1" noChangeAspect="1"/>
          </p:cNvPicPr>
          <p:nvPr>
            <p:ph idx="1"/>
          </p:nvPr>
        </p:nvPicPr>
        <p:blipFill>
          <a:blip r:embed="rId2"/>
          <a:stretch>
            <a:fillRect/>
          </a:stretch>
        </p:blipFill>
        <p:spPr>
          <a:xfrm>
            <a:off x="758953" y="1342556"/>
            <a:ext cx="6301805" cy="3785657"/>
          </a:xfrm>
          <a:prstGeom prst="rect">
            <a:avLst/>
          </a:prstGeom>
        </p:spPr>
      </p:pic>
      <p:cxnSp>
        <p:nvCxnSpPr>
          <p:cNvPr id="19" name="Straight Connector 18">
            <a:extLst>
              <a:ext uri="{FF2B5EF4-FFF2-40B4-BE49-F238E27FC236}">
                <a16:creationId xmlns:a16="http://schemas.microsoft.com/office/drawing/2014/main" id="{61A0812C-8DCE-4CA2-904B-A5A5C12CA4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005840"/>
            <a:ext cx="0" cy="5852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A56A5A-AE2C-8EFC-E55B-BD24289D98E3}"/>
              </a:ext>
            </a:extLst>
          </p:cNvPr>
          <p:cNvSpPr txBox="1"/>
          <p:nvPr/>
        </p:nvSpPr>
        <p:spPr>
          <a:xfrm>
            <a:off x="7788732" y="2436553"/>
            <a:ext cx="3741073" cy="3120685"/>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fontScale="92500" lnSpcReduction="10000"/>
          </a:bodyPr>
          <a:lstStyle/>
          <a:p>
            <a:pPr marL="182880">
              <a:spcBef>
                <a:spcPts val="400"/>
              </a:spcBef>
              <a:spcAft>
                <a:spcPts val="400"/>
              </a:spcAft>
              <a:buFont typeface="Arial" panose="020B0604020202020204" pitchFamily="34" charset="0"/>
            </a:pPr>
            <a:r>
              <a:rPr lang="en-US" sz="1300" dirty="0">
                <a:solidFill>
                  <a:schemeClr val="tx1">
                    <a:lumMod val="85000"/>
                    <a:lumOff val="15000"/>
                  </a:schemeClr>
                </a:solidFill>
              </a:rPr>
              <a:t>The most common shipping method is standard class. Based on this insight, it seems customers do not have any issue with waiting a few days to get their shipment. I find this surprising. I assumed same day would be the most common. </a:t>
            </a:r>
          </a:p>
          <a:p>
            <a:pPr marL="182880">
              <a:spcBef>
                <a:spcPts val="400"/>
              </a:spcBef>
              <a:spcAft>
                <a:spcPts val="400"/>
              </a:spcAft>
              <a:buFont typeface="Arial" panose="020B0604020202020204" pitchFamily="34" charset="0"/>
            </a:pPr>
            <a:endParaRPr lang="en-US" sz="1300" dirty="0">
              <a:solidFill>
                <a:schemeClr val="tx1">
                  <a:lumMod val="85000"/>
                  <a:lumOff val="15000"/>
                </a:schemeClr>
              </a:solidFill>
            </a:endParaRPr>
          </a:p>
          <a:p>
            <a:pPr marL="182880">
              <a:spcBef>
                <a:spcPts val="400"/>
              </a:spcBef>
              <a:spcAft>
                <a:spcPts val="400"/>
              </a:spcAft>
              <a:buFont typeface="Arial" panose="020B0604020202020204" pitchFamily="34" charset="0"/>
            </a:pPr>
            <a:r>
              <a:rPr lang="en-US" sz="1300" dirty="0">
                <a:solidFill>
                  <a:schemeClr val="tx1">
                    <a:lumMod val="85000"/>
                    <a:lumOff val="15000"/>
                  </a:schemeClr>
                </a:solidFill>
              </a:rPr>
              <a:t>I would evaluate the same day shipping method to see if it is in-demand or not. If it is in-demand, then I would suggest ensuring customers are actually getting their packages same day because it is definitely not a popular option so something could be wrong. However, if it is not in-demand, it is probably not worth it for the company to waste resources to offer this shipping option.</a:t>
            </a:r>
          </a:p>
        </p:txBody>
      </p:sp>
      <p:sp>
        <p:nvSpPr>
          <p:cNvPr id="21"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64513682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76442D-8C79-3111-2B28-07158EAA9484}"/>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Final Words</a:t>
            </a:r>
          </a:p>
        </p:txBody>
      </p:sp>
      <p:sp>
        <p:nvSpPr>
          <p:cNvPr id="3" name="Content Placeholder 2">
            <a:extLst>
              <a:ext uri="{FF2B5EF4-FFF2-40B4-BE49-F238E27FC236}">
                <a16:creationId xmlns:a16="http://schemas.microsoft.com/office/drawing/2014/main" id="{52FCC9CF-26EE-C698-064D-CCEB40F10448}"/>
              </a:ext>
            </a:extLst>
          </p:cNvPr>
          <p:cNvSpPr>
            <a:spLocks noGrp="1"/>
          </p:cNvSpPr>
          <p:nvPr>
            <p:ph idx="1"/>
          </p:nvPr>
        </p:nvSpPr>
        <p:spPr>
          <a:xfrm>
            <a:off x="758824" y="2607732"/>
            <a:ext cx="8412480" cy="3174357"/>
          </a:xfrm>
        </p:spPr>
        <p:txBody>
          <a:bodyPr vert="horz" lIns="91440" tIns="45720" rIns="91440" bIns="45720" rtlCol="0">
            <a:normAutofit/>
          </a:bodyPr>
          <a:lstStyle/>
          <a:p>
            <a:r>
              <a:rPr lang="en-US" dirty="0"/>
              <a:t>There is a lot of analysis that come out of this dataset. </a:t>
            </a:r>
            <a:endParaRPr lang="en-US"/>
          </a:p>
          <a:p>
            <a:r>
              <a:rPr lang="en-US" dirty="0"/>
              <a:t>Further analysis could be made to find out the return rate of the company, the customer retention rate for each region and how average order value vary by region and other factors in the data.</a:t>
            </a:r>
          </a:p>
          <a:p>
            <a:r>
              <a:rPr lang="en-US" dirty="0"/>
              <a:t>Lastly, further analysis could be made to figure out the most common shipping mode for products in the furniture category to see if processing times could be affecting the category's sales.</a:t>
            </a:r>
          </a:p>
          <a:p>
            <a:endParaRPr lang="en-US" dirty="0"/>
          </a:p>
        </p:txBody>
      </p:sp>
      <p:sp>
        <p:nvSpPr>
          <p:cNvPr id="30"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547023774"/>
      </p:ext>
    </p:extLst>
  </p:cSld>
  <p:clrMapOvr>
    <a:masterClrMapping/>
  </p:clrMapOvr>
</p:sld>
</file>

<file path=ppt/theme/theme1.xml><?xml version="1.0" encoding="utf-8"?>
<a:theme xmlns:a="http://schemas.openxmlformats.org/drawingml/2006/main" name="HeadlinesVTI">
  <a:themeElements>
    <a:clrScheme name="AnalogousFromDarkSeedLeftStep">
      <a:dk1>
        <a:srgbClr val="000000"/>
      </a:dk1>
      <a:lt1>
        <a:srgbClr val="FFFFFF"/>
      </a:lt1>
      <a:dk2>
        <a:srgbClr val="242941"/>
      </a:dk2>
      <a:lt2>
        <a:srgbClr val="E2E8E2"/>
      </a:lt2>
      <a:accent1>
        <a:srgbClr val="C34DBE"/>
      </a:accent1>
      <a:accent2>
        <a:srgbClr val="853BB1"/>
      </a:accent2>
      <a:accent3>
        <a:srgbClr val="664DC3"/>
      </a:accent3>
      <a:accent4>
        <a:srgbClr val="3B53B1"/>
      </a:accent4>
      <a:accent5>
        <a:srgbClr val="4D96C3"/>
      </a:accent5>
      <a:accent6>
        <a:srgbClr val="3BB1AD"/>
      </a:accent6>
      <a:hlink>
        <a:srgbClr val="3F79BF"/>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HeadlinesVTI</vt:lpstr>
      <vt:lpstr>Super Store Sales Analysis</vt:lpstr>
      <vt:lpstr>Agenda</vt:lpstr>
      <vt:lpstr>The Dataset</vt:lpstr>
      <vt:lpstr>What are the top selling categories?</vt:lpstr>
      <vt:lpstr>What days generate the most sales?</vt:lpstr>
      <vt:lpstr>What is the average profit margin for each product category?</vt:lpstr>
      <vt:lpstr>How does average order value vary by customer segment?</vt:lpstr>
      <vt:lpstr>What are the most common shipping methods?</vt:lpstr>
      <vt:lpstr>Final Words</vt:lpstr>
      <vt:lpstr>Contact 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367</cp:revision>
  <dcterms:created xsi:type="dcterms:W3CDTF">2023-03-19T06:33:11Z</dcterms:created>
  <dcterms:modified xsi:type="dcterms:W3CDTF">2023-03-19T10:00:02Z</dcterms:modified>
</cp:coreProperties>
</file>