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1" r:id="rId1"/>
  </p:sldMasterIdLst>
  <p:notesMasterIdLst>
    <p:notesMasterId r:id="rId6"/>
  </p:notesMasterIdLst>
  <p:sldIdLst>
    <p:sldId id="256" r:id="rId2"/>
    <p:sldId id="295" r:id="rId3"/>
    <p:sldId id="298" r:id="rId4"/>
    <p:sldId id="292" r:id="rId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0" roundtripDataSignature="AMtx7mj1fSzoC7FWVNe57SNeYfoiXO60b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7713"/>
    <a:srgbClr val="008A3E"/>
    <a:srgbClr val="F6FAF4"/>
    <a:srgbClr val="AC0000"/>
    <a:srgbClr val="A47D00"/>
    <a:srgbClr val="E5EBF7"/>
    <a:srgbClr val="EBF0F9"/>
    <a:srgbClr val="F0F7ED"/>
    <a:srgbClr val="E5F1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淡色スタイル 3 - アクセント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03" autoAdjust="0"/>
    <p:restoredTop sz="94424" autoAdjust="0"/>
  </p:normalViewPr>
  <p:slideViewPr>
    <p:cSldViewPr snapToGrid="0">
      <p:cViewPr varScale="1">
        <p:scale>
          <a:sx n="68" d="100"/>
          <a:sy n="68" d="100"/>
        </p:scale>
        <p:origin x="954" y="4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70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2" Type="http://schemas.openxmlformats.org/officeDocument/2006/relationships/viewProps" Target="viewProps.xml"/><Relationship Id="rId2" Type="http://schemas.openxmlformats.org/officeDocument/2006/relationships/slide" Target="slides/slide1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40" Type="http://customschemas.google.com/relationships/presentationmetadata" Target="metadata"/><Relationship Id="rId5" Type="http://schemas.openxmlformats.org/officeDocument/2006/relationships/slide" Target="slides/slide4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2091253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lang="ja-JP" altLang="en-US"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32571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0218058" y="6419814"/>
            <a:ext cx="10682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fld id="{D12D64A1-0071-4E40-82A8-786C5ED7312F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04377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0218058" y="6419814"/>
            <a:ext cx="10682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fld id="{D12D64A1-0071-4E40-82A8-786C5ED7312F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56259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8;p20"/>
          <p:cNvSpPr/>
          <p:nvPr userDrawn="1"/>
        </p:nvSpPr>
        <p:spPr>
          <a:xfrm>
            <a:off x="0" y="6350628"/>
            <a:ext cx="12192000" cy="507372"/>
          </a:xfrm>
          <a:prstGeom prst="rect">
            <a:avLst/>
          </a:prstGeom>
          <a:solidFill>
            <a:srgbClr val="0F4E3C"/>
          </a:solidFill>
          <a:ln>
            <a:noFill/>
          </a:ln>
        </p:spPr>
        <p:txBody>
          <a:bodyPr spcFirstLastPara="1" wrap="square" lIns="36575" tIns="36575" rIns="36575" bIns="365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17;p20"/>
          <p:cNvSpPr/>
          <p:nvPr userDrawn="1"/>
        </p:nvSpPr>
        <p:spPr>
          <a:xfrm>
            <a:off x="346029" y="985675"/>
            <a:ext cx="11462795" cy="59351"/>
          </a:xfrm>
          <a:prstGeom prst="rect">
            <a:avLst/>
          </a:prstGeom>
          <a:solidFill>
            <a:srgbClr val="0F4E3C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19;p20"/>
          <p:cNvSpPr txBox="1"/>
          <p:nvPr userDrawn="1"/>
        </p:nvSpPr>
        <p:spPr>
          <a:xfrm>
            <a:off x="725669" y="6372218"/>
            <a:ext cx="5607887" cy="55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5" tIns="36575" rIns="36575" bIns="365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-US" altLang="ja-JP" sz="14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SHIBAURA INSTITUTE OF TECHNOLOGY</a:t>
            </a:r>
            <a:endParaRPr sz="105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rPr lang="en-US" altLang="ja-JP" sz="105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Intelligent Mechanical Systems Lab.</a:t>
            </a:r>
            <a:endParaRPr sz="3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" name="Google Shape;21;p20"/>
          <p:cNvPicPr preferRelativeResize="0"/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>
            <a:off x="76200" y="6397618"/>
            <a:ext cx="441398" cy="42316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テキスト ボックス 1"/>
          <p:cNvSpPr txBox="1"/>
          <p:nvPr userDrawn="1"/>
        </p:nvSpPr>
        <p:spPr>
          <a:xfrm>
            <a:off x="4789544" y="6464252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 smtClean="0">
                <a:solidFill>
                  <a:schemeClr val="bg1"/>
                </a:solidFill>
                <a:latin typeface="+mn-ea"/>
                <a:ea typeface="+mn-ea"/>
              </a:rPr>
              <a:t>Tajima</a:t>
            </a:r>
            <a:r>
              <a:rPr kumimoji="1" lang="en-US" altLang="ja-JP" sz="1800" baseline="0" dirty="0" smtClean="0">
                <a:solidFill>
                  <a:schemeClr val="bg1"/>
                </a:solidFill>
                <a:latin typeface="+mn-ea"/>
                <a:ea typeface="+mn-ea"/>
              </a:rPr>
              <a:t> Nina</a:t>
            </a:r>
            <a:endParaRPr kumimoji="1" lang="ja-JP" altLang="en-US" sz="1800" dirty="0">
              <a:solidFill>
                <a:schemeClr val="bg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49386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46183" y="782516"/>
            <a:ext cx="11711354" cy="5633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6769" y="13230"/>
            <a:ext cx="32528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 smtClean="0">
                <a:latin typeface="+mn-ea"/>
                <a:ea typeface="+mn-ea"/>
              </a:rPr>
              <a:t>2020</a:t>
            </a:r>
            <a:r>
              <a:rPr kumimoji="1" lang="ja-JP" altLang="en-US" sz="2000" dirty="0" smtClean="0">
                <a:latin typeface="+mn-ea"/>
                <a:ea typeface="+mn-ea"/>
              </a:rPr>
              <a:t>年度 </a:t>
            </a:r>
            <a:r>
              <a:rPr kumimoji="1" lang="en-US" altLang="ja-JP" sz="2000" dirty="0" smtClean="0">
                <a:latin typeface="+mn-ea"/>
                <a:ea typeface="+mn-ea"/>
              </a:rPr>
              <a:t>RTM</a:t>
            </a:r>
            <a:r>
              <a:rPr kumimoji="1" lang="ja-JP" altLang="en-US" sz="2000" dirty="0" smtClean="0">
                <a:latin typeface="+mn-ea"/>
                <a:ea typeface="+mn-ea"/>
              </a:rPr>
              <a:t>コンテスト</a:t>
            </a:r>
            <a:endParaRPr kumimoji="1" lang="ja-JP" altLang="en-US" sz="2000" dirty="0">
              <a:latin typeface="+mn-ea"/>
              <a:ea typeface="+mn-ea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79957" y="318365"/>
            <a:ext cx="118320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000" dirty="0">
                <a:latin typeface="+mn-ea"/>
                <a:ea typeface="+mn-ea"/>
              </a:rPr>
              <a:t>受付など通過歩行時の人数推定</a:t>
            </a:r>
            <a:r>
              <a:rPr kumimoji="1" lang="en-US" altLang="ja-JP" sz="4000" dirty="0">
                <a:latin typeface="+mn-ea"/>
                <a:ea typeface="+mn-ea"/>
              </a:rPr>
              <a:t>RTC</a:t>
            </a:r>
            <a:r>
              <a:rPr kumimoji="1" lang="ja-JP" altLang="en-US" sz="4000" dirty="0">
                <a:latin typeface="+mn-ea"/>
                <a:ea typeface="+mn-ea"/>
              </a:rPr>
              <a:t>の</a:t>
            </a:r>
            <a:r>
              <a:rPr kumimoji="1" lang="ja-JP" altLang="en-US" sz="4000" dirty="0" smtClean="0">
                <a:latin typeface="+mn-ea"/>
                <a:ea typeface="+mn-ea"/>
              </a:rPr>
              <a:t>開発</a:t>
            </a:r>
            <a:endParaRPr kumimoji="1" lang="en-US" altLang="ja-JP" sz="4000" dirty="0" smtClean="0">
              <a:latin typeface="+mn-ea"/>
              <a:ea typeface="+mn-ea"/>
            </a:endParaRPr>
          </a:p>
        </p:txBody>
      </p:sp>
      <p:cxnSp>
        <p:nvCxnSpPr>
          <p:cNvPr id="6" name="直線コネクタ 5"/>
          <p:cNvCxnSpPr/>
          <p:nvPr/>
        </p:nvCxnSpPr>
        <p:spPr>
          <a:xfrm>
            <a:off x="417567" y="982633"/>
            <a:ext cx="11368585" cy="0"/>
          </a:xfrm>
          <a:prstGeom prst="line">
            <a:avLst/>
          </a:prstGeom>
          <a:ln w="762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/>
          <p:cNvSpPr txBox="1"/>
          <p:nvPr/>
        </p:nvSpPr>
        <p:spPr>
          <a:xfrm>
            <a:off x="-1" y="1165812"/>
            <a:ext cx="126873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ja-JP" sz="2000" dirty="0" smtClean="0">
                <a:latin typeface="+mn-ea"/>
                <a:ea typeface="+mn-ea"/>
              </a:rPr>
              <a:t>田島</a:t>
            </a:r>
            <a:r>
              <a:rPr lang="ja-JP" altLang="ja-JP" sz="2000" dirty="0">
                <a:latin typeface="+mn-ea"/>
                <a:ea typeface="+mn-ea"/>
              </a:rPr>
              <a:t>　仁奈，加藤宏一朗，黒川大悟，松日楽信人（芝浦工業大学</a:t>
            </a:r>
            <a:r>
              <a:rPr lang="ja-JP" altLang="ja-JP" sz="2000" dirty="0" smtClean="0">
                <a:latin typeface="+mn-ea"/>
                <a:ea typeface="+mn-ea"/>
              </a:rPr>
              <a:t>）天野可奈子</a:t>
            </a:r>
            <a:r>
              <a:rPr lang="ja-JP" altLang="ja-JP" sz="2000" dirty="0">
                <a:latin typeface="+mn-ea"/>
                <a:ea typeface="+mn-ea"/>
              </a:rPr>
              <a:t>，加藤由花（東京女子大学</a:t>
            </a:r>
            <a:r>
              <a:rPr lang="ja-JP" altLang="ja-JP" sz="2000" dirty="0" smtClean="0">
                <a:latin typeface="+mn-ea"/>
                <a:ea typeface="+mn-ea"/>
              </a:rPr>
              <a:t>）</a:t>
            </a:r>
            <a:endParaRPr lang="en-US" altLang="ja-JP" sz="2000" dirty="0" smtClean="0">
              <a:latin typeface="+mn-ea"/>
              <a:ea typeface="+mn-ea"/>
            </a:endParaRPr>
          </a:p>
        </p:txBody>
      </p:sp>
      <p:grpSp>
        <p:nvGrpSpPr>
          <p:cNvPr id="7" name="グループ化 6"/>
          <p:cNvGrpSpPr/>
          <p:nvPr/>
        </p:nvGrpSpPr>
        <p:grpSpPr>
          <a:xfrm>
            <a:off x="149684" y="2115943"/>
            <a:ext cx="3850857" cy="2300482"/>
            <a:chOff x="247610" y="2123405"/>
            <a:chExt cx="3850857" cy="2300482"/>
          </a:xfrm>
        </p:grpSpPr>
        <p:sp>
          <p:nvSpPr>
            <p:cNvPr id="8" name="正方形/長方形 7"/>
            <p:cNvSpPr/>
            <p:nvPr/>
          </p:nvSpPr>
          <p:spPr>
            <a:xfrm>
              <a:off x="266698" y="2123405"/>
              <a:ext cx="3770597" cy="23004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テキスト ボックス 11"/>
            <p:cNvSpPr txBox="1"/>
            <p:nvPr/>
          </p:nvSpPr>
          <p:spPr>
            <a:xfrm>
              <a:off x="308699" y="2608004"/>
              <a:ext cx="3789768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800" dirty="0" smtClean="0">
                  <a:latin typeface="+mn-ea"/>
                  <a:ea typeface="+mn-ea"/>
                </a:rPr>
                <a:t>LRF</a:t>
              </a:r>
              <a:r>
                <a:rPr kumimoji="1" lang="ja-JP" altLang="en-US" sz="2800" dirty="0">
                  <a:latin typeface="+mn-ea"/>
                  <a:ea typeface="+mn-ea"/>
                </a:rPr>
                <a:t>で</a:t>
              </a:r>
              <a:r>
                <a:rPr kumimoji="1" lang="ja-JP" altLang="en-US" sz="2800" dirty="0" smtClean="0">
                  <a:latin typeface="+mn-ea"/>
                  <a:ea typeface="+mn-ea"/>
                </a:rPr>
                <a:t>複</a:t>
              </a:r>
              <a:r>
                <a:rPr kumimoji="1" lang="ja-JP" altLang="en-US" sz="2800" dirty="0">
                  <a:latin typeface="+mn-ea"/>
                  <a:ea typeface="+mn-ea"/>
                </a:rPr>
                <a:t>数人の</a:t>
              </a:r>
              <a:r>
                <a:rPr kumimoji="1" lang="ja-JP" altLang="en-US" sz="2800" dirty="0" smtClean="0">
                  <a:latin typeface="+mn-ea"/>
                  <a:ea typeface="+mn-ea"/>
                </a:rPr>
                <a:t>軌跡の測定</a:t>
              </a:r>
              <a:r>
                <a:rPr kumimoji="1" lang="ja-JP" altLang="en-US" sz="2800" dirty="0" smtClean="0">
                  <a:latin typeface="+mn-ea"/>
                  <a:ea typeface="+mn-ea"/>
                </a:rPr>
                <a:t>を</a:t>
              </a:r>
              <a:r>
                <a:rPr kumimoji="1" lang="ja-JP" altLang="en-US" sz="2800" dirty="0" smtClean="0">
                  <a:solidFill>
                    <a:srgbClr val="FF0000"/>
                  </a:solidFill>
                  <a:latin typeface="+mn-ea"/>
                  <a:ea typeface="+mn-ea"/>
                </a:rPr>
                <a:t>ガウス</a:t>
              </a:r>
              <a:r>
                <a:rPr kumimoji="1" lang="ja-JP" altLang="en-US" sz="2800" dirty="0" smtClean="0">
                  <a:solidFill>
                    <a:srgbClr val="FF0000"/>
                  </a:solidFill>
                  <a:latin typeface="+mn-ea"/>
                  <a:ea typeface="+mn-ea"/>
                </a:rPr>
                <a:t>過程回帰</a:t>
              </a:r>
              <a:r>
                <a:rPr kumimoji="1" lang="ja-JP" altLang="en-US" sz="2800" dirty="0" smtClean="0">
                  <a:latin typeface="+mn-ea"/>
                  <a:ea typeface="+mn-ea"/>
                </a:rPr>
                <a:t>を用いることで正確に軌跡の測定する</a:t>
              </a:r>
              <a:endParaRPr kumimoji="1" lang="en-US" altLang="ja-JP" sz="2800" dirty="0" smtClean="0">
                <a:latin typeface="+mn-ea"/>
                <a:ea typeface="+mn-ea"/>
              </a:endParaRPr>
            </a:p>
          </p:txBody>
        </p:sp>
        <p:sp>
          <p:nvSpPr>
            <p:cNvPr id="9" name="テキスト ボックス 8"/>
            <p:cNvSpPr txBox="1"/>
            <p:nvPr/>
          </p:nvSpPr>
          <p:spPr>
            <a:xfrm>
              <a:off x="247610" y="2205499"/>
              <a:ext cx="902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ja-JP" altLang="en-US" sz="2800" dirty="0">
                  <a:solidFill>
                    <a:schemeClr val="accent6">
                      <a:lumMod val="50000"/>
                    </a:schemeClr>
                  </a:solidFill>
                  <a:latin typeface="+mn-ea"/>
                  <a:ea typeface="+mn-ea"/>
                </a:rPr>
                <a:t>目的</a:t>
              </a:r>
              <a:endParaRPr lang="en-US" altLang="ja-JP" sz="2800" dirty="0" smtClean="0">
                <a:solidFill>
                  <a:schemeClr val="accent6">
                    <a:lumMod val="50000"/>
                  </a:schemeClr>
                </a:solidFill>
                <a:latin typeface="+mn-ea"/>
                <a:ea typeface="+mn-ea"/>
              </a:endParaRPr>
            </a:p>
          </p:txBody>
        </p:sp>
      </p:grpSp>
      <p:sp>
        <p:nvSpPr>
          <p:cNvPr id="5" name="正方形/長方形 4"/>
          <p:cNvSpPr/>
          <p:nvPr/>
        </p:nvSpPr>
        <p:spPr>
          <a:xfrm>
            <a:off x="1" y="1127713"/>
            <a:ext cx="12192000" cy="409322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0" name="グループ化 9"/>
          <p:cNvGrpSpPr/>
          <p:nvPr/>
        </p:nvGrpSpPr>
        <p:grpSpPr>
          <a:xfrm>
            <a:off x="223327" y="4738630"/>
            <a:ext cx="11745345" cy="1451738"/>
            <a:chOff x="266699" y="4275631"/>
            <a:chExt cx="11745345" cy="1451738"/>
          </a:xfrm>
        </p:grpSpPr>
        <p:sp>
          <p:nvSpPr>
            <p:cNvPr id="15" name="正方形/長方形 14"/>
            <p:cNvSpPr/>
            <p:nvPr/>
          </p:nvSpPr>
          <p:spPr>
            <a:xfrm>
              <a:off x="266699" y="4275631"/>
              <a:ext cx="11690838" cy="145173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81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テキスト ボックス 12"/>
            <p:cNvSpPr txBox="1"/>
            <p:nvPr/>
          </p:nvSpPr>
          <p:spPr>
            <a:xfrm>
              <a:off x="266699" y="4325979"/>
              <a:ext cx="902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ja-JP" altLang="en-US" sz="2800" dirty="0">
                  <a:solidFill>
                    <a:schemeClr val="accent4">
                      <a:lumMod val="50000"/>
                    </a:schemeClr>
                  </a:solidFill>
                  <a:latin typeface="+mn-ea"/>
                  <a:ea typeface="+mn-ea"/>
                </a:rPr>
                <a:t>特徴</a:t>
              </a:r>
              <a:endParaRPr lang="en-US" altLang="ja-JP" sz="280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14" name="テキスト ボックス 13"/>
            <p:cNvSpPr txBox="1"/>
            <p:nvPr/>
          </p:nvSpPr>
          <p:spPr>
            <a:xfrm>
              <a:off x="266699" y="4773262"/>
              <a:ext cx="1174534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kumimoji="1" lang="ja-JP" altLang="en-US" sz="2800" dirty="0">
                  <a:solidFill>
                    <a:srgbClr val="C00000"/>
                  </a:solidFill>
                  <a:latin typeface="+mn-ea"/>
                  <a:ea typeface="+mn-ea"/>
                </a:rPr>
                <a:t>複</a:t>
              </a:r>
              <a:r>
                <a:rPr kumimoji="1" lang="ja-JP" altLang="en-US" sz="2800" dirty="0" smtClean="0">
                  <a:solidFill>
                    <a:srgbClr val="C00000"/>
                  </a:solidFill>
                  <a:latin typeface="+mn-ea"/>
                  <a:ea typeface="+mn-ea"/>
                </a:rPr>
                <a:t>数人</a:t>
              </a:r>
              <a:r>
                <a:rPr kumimoji="1" lang="ja-JP" altLang="en-US" sz="2800" dirty="0" smtClean="0">
                  <a:latin typeface="+mn-ea"/>
                  <a:ea typeface="+mn-ea"/>
                </a:rPr>
                <a:t>の軌跡の補正を行う</a:t>
              </a:r>
              <a:endParaRPr kumimoji="1" lang="en-US" altLang="ja-JP" sz="2800" dirty="0" smtClean="0">
                <a:latin typeface="+mn-ea"/>
                <a:ea typeface="+mn-ea"/>
              </a:endParaRP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kumimoji="1" lang="ja-JP" altLang="en-US" sz="2800" dirty="0" smtClean="0">
                  <a:latin typeface="+mn-ea"/>
                  <a:ea typeface="+mn-ea"/>
                </a:rPr>
                <a:t>人の座標と人数を入力するだけで</a:t>
              </a:r>
              <a:r>
                <a:rPr kumimoji="1" lang="ja-JP" altLang="en-US" sz="2800" dirty="0" smtClean="0">
                  <a:solidFill>
                    <a:srgbClr val="C00000"/>
                  </a:solidFill>
                  <a:latin typeface="+mn-ea"/>
                  <a:ea typeface="+mn-ea"/>
                </a:rPr>
                <a:t>容易にトラッキング精度が向上</a:t>
              </a:r>
              <a:r>
                <a:rPr kumimoji="1" lang="ja-JP" altLang="en-US" sz="2800" dirty="0" smtClean="0">
                  <a:latin typeface="+mn-ea"/>
                  <a:ea typeface="+mn-ea"/>
                </a:rPr>
                <a:t>する</a:t>
              </a:r>
              <a:endParaRPr kumimoji="1" lang="en-US" altLang="ja-JP" sz="2800" dirty="0" smtClean="0">
                <a:latin typeface="+mn-ea"/>
                <a:ea typeface="+mn-ea"/>
              </a:endParaRPr>
            </a:p>
          </p:txBody>
        </p:sp>
      </p:grpSp>
      <p:sp>
        <p:nvSpPr>
          <p:cNvPr id="16" name="スライド番号プレースホルダー 1"/>
          <p:cNvSpPr>
            <a:spLocks noGrp="1"/>
          </p:cNvSpPr>
          <p:nvPr>
            <p:ph type="sldNum" sz="quarter" idx="4"/>
          </p:nvPr>
        </p:nvSpPr>
        <p:spPr>
          <a:xfrm>
            <a:off x="10218058" y="6419814"/>
            <a:ext cx="1068252" cy="365125"/>
          </a:xfrm>
        </p:spPr>
        <p:txBody>
          <a:bodyPr/>
          <a:lstStyle/>
          <a:p>
            <a:fld id="{D12D64A1-0071-4E40-82A8-786C5ED7312F}" type="slidenum">
              <a:rPr kumimoji="1" lang="ja-JP" altLang="en-US" smtClean="0"/>
              <a:pPr/>
              <a:t>1</a:t>
            </a:fld>
            <a:endParaRPr kumimoji="1" lang="ja-JP" altLang="en-US" dirty="0"/>
          </a:p>
        </p:txBody>
      </p:sp>
      <p:grpSp>
        <p:nvGrpSpPr>
          <p:cNvPr id="17" name="グループ化 16"/>
          <p:cNvGrpSpPr/>
          <p:nvPr/>
        </p:nvGrpSpPr>
        <p:grpSpPr>
          <a:xfrm>
            <a:off x="4066767" y="870767"/>
            <a:ext cx="8056275" cy="3757656"/>
            <a:chOff x="196110" y="496405"/>
            <a:chExt cx="11718690" cy="5465901"/>
          </a:xfrm>
        </p:grpSpPr>
        <p:grpSp>
          <p:nvGrpSpPr>
            <p:cNvPr id="18" name="グループ化 17"/>
            <p:cNvGrpSpPr/>
            <p:nvPr/>
          </p:nvGrpSpPr>
          <p:grpSpPr>
            <a:xfrm>
              <a:off x="196110" y="496405"/>
              <a:ext cx="4986627" cy="4986627"/>
              <a:chOff x="417091" y="-689814"/>
              <a:chExt cx="6609351" cy="6609351"/>
            </a:xfrm>
          </p:grpSpPr>
          <p:sp>
            <p:nvSpPr>
              <p:cNvPr id="29" name="パイ 28"/>
              <p:cNvSpPr/>
              <p:nvPr/>
            </p:nvSpPr>
            <p:spPr>
              <a:xfrm>
                <a:off x="417091" y="-689814"/>
                <a:ext cx="6609351" cy="6609351"/>
              </a:xfrm>
              <a:prstGeom prst="pie">
                <a:avLst>
                  <a:gd name="adj1" fmla="val 20195100"/>
                  <a:gd name="adj2" fmla="val 12211607"/>
                </a:avLst>
              </a:prstGeom>
              <a:solidFill>
                <a:srgbClr val="F6FAF4"/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pic>
            <p:nvPicPr>
              <p:cNvPr id="30" name="図 29"/>
              <p:cNvPicPr>
                <a:picLocks noChangeAspect="1"/>
              </p:cNvPicPr>
              <p:nvPr/>
            </p:nvPicPr>
            <p:blipFill rotWithShape="1">
              <a:blip r:embed="rId3"/>
              <a:srcRect r="58107"/>
              <a:stretch/>
            </p:blipFill>
            <p:spPr>
              <a:xfrm>
                <a:off x="845630" y="3807594"/>
                <a:ext cx="1938513" cy="1731414"/>
              </a:xfrm>
              <a:prstGeom prst="rect">
                <a:avLst/>
              </a:prstGeom>
            </p:spPr>
          </p:pic>
          <p:pic>
            <p:nvPicPr>
              <p:cNvPr id="31" name="図 30"/>
              <p:cNvPicPr>
                <a:picLocks noChangeAspect="1"/>
              </p:cNvPicPr>
              <p:nvPr/>
            </p:nvPicPr>
            <p:blipFill rotWithShape="1">
              <a:blip r:embed="rId3"/>
              <a:srcRect l="68684" r="-243"/>
              <a:stretch/>
            </p:blipFill>
            <p:spPr>
              <a:xfrm>
                <a:off x="4026087" y="3796218"/>
                <a:ext cx="1460310" cy="1731414"/>
              </a:xfrm>
              <a:prstGeom prst="rect">
                <a:avLst/>
              </a:prstGeom>
            </p:spPr>
          </p:pic>
          <p:sp>
            <p:nvSpPr>
              <p:cNvPr id="32" name="フリーフォーム 31"/>
              <p:cNvSpPr/>
              <p:nvPr/>
            </p:nvSpPr>
            <p:spPr>
              <a:xfrm>
                <a:off x="493592" y="2375733"/>
                <a:ext cx="6509982" cy="1147992"/>
              </a:xfrm>
              <a:custGeom>
                <a:avLst/>
                <a:gdLst>
                  <a:gd name="connsiteX0" fmla="*/ 0 w 6509982"/>
                  <a:gd name="connsiteY0" fmla="*/ 970242 h 1147992"/>
                  <a:gd name="connsiteX1" fmla="*/ 1651380 w 6509982"/>
                  <a:gd name="connsiteY1" fmla="*/ 1251 h 1147992"/>
                  <a:gd name="connsiteX2" fmla="*/ 3234520 w 6509982"/>
                  <a:gd name="connsiteY2" fmla="*/ 1147663 h 1147992"/>
                  <a:gd name="connsiteX3" fmla="*/ 6509982 w 6509982"/>
                  <a:gd name="connsiteY3" fmla="*/ 110433 h 11479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509982" h="1147992">
                    <a:moveTo>
                      <a:pt x="0" y="970242"/>
                    </a:moveTo>
                    <a:cubicBezTo>
                      <a:pt x="556146" y="470961"/>
                      <a:pt x="1112293" y="-28319"/>
                      <a:pt x="1651380" y="1251"/>
                    </a:cubicBezTo>
                    <a:cubicBezTo>
                      <a:pt x="2190467" y="30821"/>
                      <a:pt x="2424753" y="1129466"/>
                      <a:pt x="3234520" y="1147663"/>
                    </a:cubicBezTo>
                    <a:cubicBezTo>
                      <a:pt x="4044287" y="1165860"/>
                      <a:pt x="5873087" y="426606"/>
                      <a:pt x="6509982" y="110433"/>
                    </a:cubicBezTo>
                  </a:path>
                </a:pathLst>
              </a:custGeom>
              <a:ln w="57150">
                <a:prstDash val="dash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33" name="直線コネクタ 32"/>
              <p:cNvCxnSpPr/>
              <p:nvPr/>
            </p:nvCxnSpPr>
            <p:spPr>
              <a:xfrm>
                <a:off x="675441" y="3714462"/>
                <a:ext cx="6028885" cy="134558"/>
              </a:xfrm>
              <a:prstGeom prst="line">
                <a:avLst/>
              </a:prstGeom>
              <a:ln w="57150"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4" name="図 33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9310" b="1359"/>
              <a:stretch/>
            </p:blipFill>
            <p:spPr>
              <a:xfrm>
                <a:off x="3083697" y="1618719"/>
                <a:ext cx="1276138" cy="1571352"/>
              </a:xfrm>
              <a:prstGeom prst="rect">
                <a:avLst/>
              </a:prstGeom>
            </p:spPr>
          </p:pic>
        </p:grpSp>
        <p:pic>
          <p:nvPicPr>
            <p:cNvPr id="19" name="図 1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83483" y="1890435"/>
              <a:ext cx="1398806" cy="1549918"/>
            </a:xfrm>
            <a:prstGeom prst="rect">
              <a:avLst/>
            </a:prstGeom>
          </p:spPr>
        </p:pic>
        <p:pic>
          <p:nvPicPr>
            <p:cNvPr id="20" name="図 1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76934" y="3128897"/>
              <a:ext cx="1398806" cy="1549918"/>
            </a:xfrm>
            <a:prstGeom prst="rect">
              <a:avLst/>
            </a:prstGeom>
          </p:spPr>
        </p:pic>
        <p:pic>
          <p:nvPicPr>
            <p:cNvPr id="21" name="図 2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69915" y="4412388"/>
              <a:ext cx="1398806" cy="1549918"/>
            </a:xfrm>
            <a:prstGeom prst="rect">
              <a:avLst/>
            </a:prstGeom>
          </p:spPr>
        </p:pic>
        <p:grpSp>
          <p:nvGrpSpPr>
            <p:cNvPr id="22" name="グループ化 21"/>
            <p:cNvGrpSpPr/>
            <p:nvPr/>
          </p:nvGrpSpPr>
          <p:grpSpPr>
            <a:xfrm>
              <a:off x="6928173" y="635583"/>
              <a:ext cx="4986627" cy="4986627"/>
              <a:chOff x="7284792" y="-571870"/>
              <a:chExt cx="6609351" cy="6609351"/>
            </a:xfrm>
          </p:grpSpPr>
          <p:sp>
            <p:nvSpPr>
              <p:cNvPr id="24" name="パイ 23"/>
              <p:cNvSpPr/>
              <p:nvPr/>
            </p:nvSpPr>
            <p:spPr>
              <a:xfrm>
                <a:off x="7284792" y="-571870"/>
                <a:ext cx="6609351" cy="6609351"/>
              </a:xfrm>
              <a:prstGeom prst="pie">
                <a:avLst>
                  <a:gd name="adj1" fmla="val 20195100"/>
                  <a:gd name="adj2" fmla="val 12211607"/>
                </a:avLst>
              </a:prstGeom>
              <a:solidFill>
                <a:srgbClr val="F6FAF4"/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pic>
            <p:nvPicPr>
              <p:cNvPr id="25" name="図 24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9310" b="1359"/>
              <a:stretch/>
            </p:blipFill>
            <p:spPr>
              <a:xfrm>
                <a:off x="9951398" y="1736663"/>
                <a:ext cx="1276138" cy="1571352"/>
              </a:xfrm>
              <a:prstGeom prst="rect">
                <a:avLst/>
              </a:prstGeom>
            </p:spPr>
          </p:pic>
          <p:cxnSp>
            <p:nvCxnSpPr>
              <p:cNvPr id="26" name="直線コネクタ 25"/>
              <p:cNvCxnSpPr/>
              <p:nvPr/>
            </p:nvCxnSpPr>
            <p:spPr>
              <a:xfrm>
                <a:off x="7527222" y="3814389"/>
                <a:ext cx="6028885" cy="134558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フリーフォーム 26"/>
              <p:cNvSpPr/>
              <p:nvPr/>
            </p:nvSpPr>
            <p:spPr>
              <a:xfrm>
                <a:off x="7359020" y="2423165"/>
                <a:ext cx="6509982" cy="1147992"/>
              </a:xfrm>
              <a:custGeom>
                <a:avLst/>
                <a:gdLst>
                  <a:gd name="connsiteX0" fmla="*/ 0 w 6509982"/>
                  <a:gd name="connsiteY0" fmla="*/ 970242 h 1147992"/>
                  <a:gd name="connsiteX1" fmla="*/ 1651380 w 6509982"/>
                  <a:gd name="connsiteY1" fmla="*/ 1251 h 1147992"/>
                  <a:gd name="connsiteX2" fmla="*/ 3234520 w 6509982"/>
                  <a:gd name="connsiteY2" fmla="*/ 1147663 h 1147992"/>
                  <a:gd name="connsiteX3" fmla="*/ 6509982 w 6509982"/>
                  <a:gd name="connsiteY3" fmla="*/ 110433 h 11479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509982" h="1147992">
                    <a:moveTo>
                      <a:pt x="0" y="970242"/>
                    </a:moveTo>
                    <a:cubicBezTo>
                      <a:pt x="556146" y="470961"/>
                      <a:pt x="1112293" y="-28319"/>
                      <a:pt x="1651380" y="1251"/>
                    </a:cubicBezTo>
                    <a:cubicBezTo>
                      <a:pt x="2190467" y="30821"/>
                      <a:pt x="2424753" y="1129466"/>
                      <a:pt x="3234520" y="1147663"/>
                    </a:cubicBezTo>
                    <a:cubicBezTo>
                      <a:pt x="4044287" y="1165860"/>
                      <a:pt x="5873087" y="426606"/>
                      <a:pt x="6509982" y="110433"/>
                    </a:cubicBezTo>
                  </a:path>
                </a:pathLst>
              </a:custGeom>
              <a:ln w="5715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8" name="フリーフォーム 27"/>
              <p:cNvSpPr/>
              <p:nvPr/>
            </p:nvSpPr>
            <p:spPr>
              <a:xfrm>
                <a:off x="7727510" y="4026971"/>
                <a:ext cx="4585648" cy="1673713"/>
              </a:xfrm>
              <a:custGeom>
                <a:avLst/>
                <a:gdLst>
                  <a:gd name="connsiteX0" fmla="*/ 0 w 4585648"/>
                  <a:gd name="connsiteY0" fmla="*/ 335427 h 1673713"/>
                  <a:gd name="connsiteX1" fmla="*/ 1433015 w 4585648"/>
                  <a:gd name="connsiteY1" fmla="*/ 89767 h 1673713"/>
                  <a:gd name="connsiteX2" fmla="*/ 2524836 w 4585648"/>
                  <a:gd name="connsiteY2" fmla="*/ 1672907 h 1673713"/>
                  <a:gd name="connsiteX3" fmla="*/ 3725839 w 4585648"/>
                  <a:gd name="connsiteY3" fmla="*/ 321779 h 1673713"/>
                  <a:gd name="connsiteX4" fmla="*/ 4585648 w 4585648"/>
                  <a:gd name="connsiteY4" fmla="*/ 1522782 h 1673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85648" h="1673713">
                    <a:moveTo>
                      <a:pt x="0" y="335427"/>
                    </a:moveTo>
                    <a:cubicBezTo>
                      <a:pt x="506104" y="101140"/>
                      <a:pt x="1012209" y="-133146"/>
                      <a:pt x="1433015" y="89767"/>
                    </a:cubicBezTo>
                    <a:cubicBezTo>
                      <a:pt x="1853821" y="312680"/>
                      <a:pt x="2142699" y="1634238"/>
                      <a:pt x="2524836" y="1672907"/>
                    </a:cubicBezTo>
                    <a:cubicBezTo>
                      <a:pt x="2906973" y="1711576"/>
                      <a:pt x="3382370" y="346800"/>
                      <a:pt x="3725839" y="321779"/>
                    </a:cubicBezTo>
                    <a:cubicBezTo>
                      <a:pt x="4069308" y="296758"/>
                      <a:pt x="4435523" y="1315791"/>
                      <a:pt x="4585648" y="1522782"/>
                    </a:cubicBezTo>
                  </a:path>
                </a:pathLst>
              </a:custGeom>
              <a:noFill/>
              <a:ln w="571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23" name="右矢印 22"/>
            <p:cNvSpPr/>
            <p:nvPr/>
          </p:nvSpPr>
          <p:spPr>
            <a:xfrm>
              <a:off x="5884575" y="3149317"/>
              <a:ext cx="761245" cy="105224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8286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96"/>
    </mc:Choice>
    <mc:Fallback xmlns="">
      <p:transition spd="slow" advTm="3096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12D64A1-0071-4E40-82A8-786C5ED7312F}" type="slidenum">
              <a:rPr lang="ja-JP" altLang="en-US" smtClean="0"/>
              <a:pPr/>
              <a:t>2</a:t>
            </a:fld>
            <a:endParaRPr lang="ja-JP" altLang="en-US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 rotWithShape="1">
          <a:blip r:embed="rId2"/>
          <a:srcRect l="22217" t="16473" r="14277" b="21445"/>
          <a:stretch/>
        </p:blipFill>
        <p:spPr>
          <a:xfrm>
            <a:off x="1266107" y="1224943"/>
            <a:ext cx="9659786" cy="5018774"/>
          </a:xfrm>
          <a:prstGeom prst="rect">
            <a:avLst/>
          </a:prstGeom>
        </p:spPr>
      </p:pic>
      <p:sp>
        <p:nvSpPr>
          <p:cNvPr id="10" name="テキスト ボックス 9"/>
          <p:cNvSpPr txBox="1"/>
          <p:nvPr/>
        </p:nvSpPr>
        <p:spPr>
          <a:xfrm>
            <a:off x="4208304" y="299169"/>
            <a:ext cx="37753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ja-JP" altLang="en-US" sz="4000" dirty="0" smtClean="0">
                <a:latin typeface="+mn-ea"/>
                <a:ea typeface="+mn-ea"/>
              </a:rPr>
              <a:t>システム構成</a:t>
            </a:r>
            <a:r>
              <a:rPr lang="ja-JP" altLang="en-US" sz="4000" dirty="0">
                <a:latin typeface="+mn-ea"/>
                <a:ea typeface="+mn-ea"/>
              </a:rPr>
              <a:t>図</a:t>
            </a:r>
            <a:endParaRPr lang="en-US" altLang="ja-JP" sz="4000" dirty="0" smtClean="0">
              <a:latin typeface="+mn-ea"/>
              <a:ea typeface="+mn-ea"/>
            </a:endParaRPr>
          </a:p>
        </p:txBody>
      </p:sp>
      <p:grpSp>
        <p:nvGrpSpPr>
          <p:cNvPr id="18" name="グループ化 17"/>
          <p:cNvGrpSpPr/>
          <p:nvPr/>
        </p:nvGrpSpPr>
        <p:grpSpPr>
          <a:xfrm>
            <a:off x="7356958" y="2800430"/>
            <a:ext cx="2339102" cy="612648"/>
            <a:chOff x="3756898" y="1122176"/>
            <a:chExt cx="2339102" cy="612648"/>
          </a:xfrm>
        </p:grpSpPr>
        <p:sp>
          <p:nvSpPr>
            <p:cNvPr id="11" name="角丸四角形吹き出し 10"/>
            <p:cNvSpPr/>
            <p:nvPr/>
          </p:nvSpPr>
          <p:spPr>
            <a:xfrm>
              <a:off x="3756898" y="1122176"/>
              <a:ext cx="2322883" cy="612648"/>
            </a:xfrm>
            <a:prstGeom prst="wedgeRoundRectCallout">
              <a:avLst>
                <a:gd name="adj1" fmla="val -62466"/>
                <a:gd name="adj2" fmla="val -51111"/>
                <a:gd name="adj3" fmla="val 16667"/>
              </a:avLst>
            </a:prstGeom>
            <a:solidFill>
              <a:schemeClr val="accent6"/>
            </a:solidFill>
            <a:ln w="28575">
              <a:solidFill>
                <a:srgbClr val="28771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テキスト ボックス 5"/>
            <p:cNvSpPr txBox="1"/>
            <p:nvPr/>
          </p:nvSpPr>
          <p:spPr>
            <a:xfrm>
              <a:off x="3756898" y="1211604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ja-JP" altLang="en-US" sz="2800" dirty="0" smtClean="0">
                  <a:solidFill>
                    <a:schemeClr val="bg1"/>
                  </a:solidFill>
                  <a:latin typeface="+mn-ea"/>
                  <a:ea typeface="+mn-ea"/>
                </a:rPr>
                <a:t>コマンド生成</a:t>
              </a:r>
              <a:endParaRPr lang="en-US" altLang="ja-JP" sz="2800" dirty="0" smtClean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20" name="グループ化 19"/>
          <p:cNvGrpSpPr/>
          <p:nvPr/>
        </p:nvGrpSpPr>
        <p:grpSpPr>
          <a:xfrm>
            <a:off x="303081" y="3689616"/>
            <a:ext cx="1261884" cy="612648"/>
            <a:chOff x="303081" y="3689616"/>
            <a:chExt cx="1261884" cy="612648"/>
          </a:xfrm>
        </p:grpSpPr>
        <p:sp>
          <p:nvSpPr>
            <p:cNvPr id="13" name="角丸四角形吹き出し 12"/>
            <p:cNvSpPr/>
            <p:nvPr/>
          </p:nvSpPr>
          <p:spPr>
            <a:xfrm>
              <a:off x="303081" y="3689616"/>
              <a:ext cx="1261884" cy="612648"/>
            </a:xfrm>
            <a:prstGeom prst="wedgeRoundRectCallout">
              <a:avLst>
                <a:gd name="adj1" fmla="val 60434"/>
                <a:gd name="adj2" fmla="val -137989"/>
                <a:gd name="adj3" fmla="val 16667"/>
              </a:avLst>
            </a:prstGeom>
            <a:solidFill>
              <a:schemeClr val="accent6"/>
            </a:solidFill>
            <a:ln w="28575">
              <a:solidFill>
                <a:srgbClr val="28771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テキスト ボックス 3"/>
            <p:cNvSpPr txBox="1"/>
            <p:nvPr/>
          </p:nvSpPr>
          <p:spPr>
            <a:xfrm>
              <a:off x="303081" y="3775274"/>
              <a:ext cx="12618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ja-JP" altLang="en-US" sz="2800" dirty="0" smtClean="0">
                  <a:solidFill>
                    <a:schemeClr val="bg1"/>
                  </a:solidFill>
                  <a:latin typeface="+mn-ea"/>
                  <a:ea typeface="+mn-ea"/>
                </a:rPr>
                <a:t>センサ</a:t>
              </a:r>
              <a:endParaRPr lang="en-US" altLang="ja-JP" sz="2800" dirty="0" smtClean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19" name="グループ化 18"/>
          <p:cNvGrpSpPr/>
          <p:nvPr/>
        </p:nvGrpSpPr>
        <p:grpSpPr>
          <a:xfrm>
            <a:off x="2986529" y="2169415"/>
            <a:ext cx="1261884" cy="612648"/>
            <a:chOff x="2986529" y="2169415"/>
            <a:chExt cx="1261884" cy="612648"/>
          </a:xfrm>
        </p:grpSpPr>
        <p:sp>
          <p:nvSpPr>
            <p:cNvPr id="14" name="角丸四角形吹き出し 13"/>
            <p:cNvSpPr/>
            <p:nvPr/>
          </p:nvSpPr>
          <p:spPr>
            <a:xfrm>
              <a:off x="2986529" y="2169415"/>
              <a:ext cx="1261884" cy="612648"/>
            </a:xfrm>
            <a:prstGeom prst="wedgeRoundRectCallout">
              <a:avLst>
                <a:gd name="adj1" fmla="val 4513"/>
                <a:gd name="adj2" fmla="val 111509"/>
                <a:gd name="adj3" fmla="val 16667"/>
              </a:avLst>
            </a:prstGeom>
            <a:solidFill>
              <a:schemeClr val="accent6"/>
            </a:solidFill>
            <a:ln w="28575">
              <a:solidFill>
                <a:srgbClr val="28771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テキスト ボックス 4"/>
            <p:cNvSpPr txBox="1"/>
            <p:nvPr/>
          </p:nvSpPr>
          <p:spPr>
            <a:xfrm>
              <a:off x="2986529" y="2258843"/>
              <a:ext cx="12618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ja-JP" altLang="en-US" sz="2800" dirty="0" smtClean="0">
                  <a:solidFill>
                    <a:schemeClr val="bg1"/>
                  </a:solidFill>
                  <a:latin typeface="+mn-ea"/>
                  <a:ea typeface="+mn-ea"/>
                </a:rPr>
                <a:t>人</a:t>
              </a:r>
              <a:r>
                <a:rPr lang="ja-JP" altLang="en-US" sz="2800" dirty="0">
                  <a:solidFill>
                    <a:schemeClr val="bg1"/>
                  </a:solidFill>
                  <a:latin typeface="+mn-ea"/>
                  <a:ea typeface="+mn-ea"/>
                </a:rPr>
                <a:t>検出</a:t>
              </a:r>
              <a:endParaRPr lang="en-US" altLang="ja-JP" sz="2800" dirty="0" smtClean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17" name="グループ化 16"/>
          <p:cNvGrpSpPr/>
          <p:nvPr/>
        </p:nvGrpSpPr>
        <p:grpSpPr>
          <a:xfrm>
            <a:off x="9590742" y="3899843"/>
            <a:ext cx="1620957" cy="625987"/>
            <a:chOff x="9590742" y="3899843"/>
            <a:chExt cx="1620957" cy="625987"/>
          </a:xfrm>
        </p:grpSpPr>
        <p:sp>
          <p:nvSpPr>
            <p:cNvPr id="15" name="角丸四角形吹き出し 14"/>
            <p:cNvSpPr/>
            <p:nvPr/>
          </p:nvSpPr>
          <p:spPr>
            <a:xfrm>
              <a:off x="9590742" y="3899843"/>
              <a:ext cx="1620957" cy="612648"/>
            </a:xfrm>
            <a:prstGeom prst="wedgeRoundRectCallout">
              <a:avLst>
                <a:gd name="adj1" fmla="val -70692"/>
                <a:gd name="adj2" fmla="val -42200"/>
                <a:gd name="adj3" fmla="val 16667"/>
              </a:avLst>
            </a:prstGeom>
            <a:solidFill>
              <a:schemeClr val="accent6"/>
            </a:solidFill>
            <a:ln w="28575">
              <a:solidFill>
                <a:srgbClr val="28771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テキスト ボックス 7"/>
            <p:cNvSpPr txBox="1"/>
            <p:nvPr/>
          </p:nvSpPr>
          <p:spPr>
            <a:xfrm>
              <a:off x="9590742" y="4002610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ja-JP" altLang="en-US" sz="2800" dirty="0" smtClean="0">
                  <a:solidFill>
                    <a:schemeClr val="bg1"/>
                  </a:solidFill>
                  <a:latin typeface="+mn-ea"/>
                  <a:ea typeface="+mn-ea"/>
                </a:rPr>
                <a:t>座標</a:t>
              </a:r>
              <a:r>
                <a:rPr lang="ja-JP" altLang="en-US" sz="2800" dirty="0">
                  <a:solidFill>
                    <a:schemeClr val="bg1"/>
                  </a:solidFill>
                  <a:latin typeface="+mn-ea"/>
                  <a:ea typeface="+mn-ea"/>
                </a:rPr>
                <a:t>記録</a:t>
              </a:r>
              <a:endParaRPr lang="en-US" altLang="ja-JP" sz="2800" dirty="0" smtClean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16" name="グループ化 15"/>
          <p:cNvGrpSpPr/>
          <p:nvPr/>
        </p:nvGrpSpPr>
        <p:grpSpPr>
          <a:xfrm>
            <a:off x="10144856" y="1211604"/>
            <a:ext cx="1620957" cy="625987"/>
            <a:chOff x="10144856" y="1211604"/>
            <a:chExt cx="1620957" cy="625987"/>
          </a:xfrm>
        </p:grpSpPr>
        <p:sp>
          <p:nvSpPr>
            <p:cNvPr id="12" name="角丸四角形吹き出し 11"/>
            <p:cNvSpPr/>
            <p:nvPr/>
          </p:nvSpPr>
          <p:spPr>
            <a:xfrm>
              <a:off x="10144856" y="1211604"/>
              <a:ext cx="1620957" cy="612648"/>
            </a:xfrm>
            <a:prstGeom prst="wedgeRoundRectCallout">
              <a:avLst>
                <a:gd name="adj1" fmla="val -50674"/>
                <a:gd name="adj2" fmla="val 82549"/>
                <a:gd name="adj3" fmla="val 16667"/>
              </a:avLst>
            </a:prstGeom>
            <a:solidFill>
              <a:schemeClr val="accent6"/>
            </a:solidFill>
            <a:ln w="28575">
              <a:solidFill>
                <a:srgbClr val="28771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テキスト ボックス 8"/>
            <p:cNvSpPr txBox="1"/>
            <p:nvPr/>
          </p:nvSpPr>
          <p:spPr>
            <a:xfrm>
              <a:off x="10144856" y="1314371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ja-JP" altLang="en-US" sz="2800" dirty="0" smtClean="0">
                  <a:solidFill>
                    <a:schemeClr val="bg1"/>
                  </a:solidFill>
                  <a:latin typeface="+mn-ea"/>
                  <a:ea typeface="+mn-ea"/>
                </a:rPr>
                <a:t>軌跡予測</a:t>
              </a:r>
              <a:endParaRPr lang="en-US" altLang="ja-JP" sz="2800" dirty="0" smtClean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36839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12D64A1-0071-4E40-82A8-786C5ED7312F}" type="slidenum">
              <a:rPr kumimoji="1" lang="ja-JP" altLang="en-US" smtClean="0"/>
              <a:pPr/>
              <a:t>3</a:t>
            </a:fld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4208304" y="299169"/>
            <a:ext cx="37753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ja-JP" altLang="en-US" sz="4000" dirty="0" smtClean="0">
                <a:latin typeface="+mn-ea"/>
                <a:ea typeface="+mn-ea"/>
              </a:rPr>
              <a:t>システム利用例</a:t>
            </a:r>
            <a:endParaRPr lang="en-US" altLang="ja-JP" sz="4000" dirty="0" smtClean="0">
              <a:latin typeface="+mn-ea"/>
              <a:ea typeface="+mn-ea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9166" y="5171569"/>
            <a:ext cx="856193" cy="1164984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5302371" y="1293506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ja-JP" altLang="en-US" sz="2800" dirty="0" smtClean="0">
                <a:latin typeface="+mn-ea"/>
                <a:ea typeface="+mn-ea"/>
              </a:rPr>
              <a:t>混雑</a:t>
            </a:r>
            <a:r>
              <a:rPr lang="ja-JP" altLang="en-US" sz="2800" dirty="0">
                <a:latin typeface="+mn-ea"/>
                <a:ea typeface="+mn-ea"/>
              </a:rPr>
              <a:t>回避</a:t>
            </a:r>
            <a:endParaRPr lang="en-US" altLang="ja-JP" sz="2800" dirty="0" smtClean="0">
              <a:latin typeface="+mn-ea"/>
              <a:ea typeface="+mn-ea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0165123" y="1288237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ja-JP" altLang="en-US" sz="2800" dirty="0" smtClean="0">
                <a:latin typeface="+mn-ea"/>
                <a:ea typeface="+mn-ea"/>
              </a:rPr>
              <a:t>見守り</a:t>
            </a:r>
            <a:endParaRPr lang="en-US" altLang="ja-JP" sz="2800" dirty="0" smtClean="0">
              <a:latin typeface="+mn-ea"/>
              <a:ea typeface="+mn-ea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36229" y="1252487"/>
            <a:ext cx="48013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ja-JP" altLang="en-US" sz="3600" dirty="0" smtClean="0">
                <a:latin typeface="+mn-ea"/>
                <a:ea typeface="+mn-ea"/>
              </a:rPr>
              <a:t>人の移動の傾向を把握</a:t>
            </a:r>
            <a:endParaRPr lang="en-US" altLang="ja-JP" sz="3600" dirty="0" smtClean="0">
              <a:latin typeface="+mn-ea"/>
              <a:ea typeface="+mn-ea"/>
            </a:endParaRPr>
          </a:p>
        </p:txBody>
      </p:sp>
      <p:pic>
        <p:nvPicPr>
          <p:cNvPr id="1026" name="Picture 2" descr="https://1.bp.blogspot.com/-qa9ngXg7UdQ/XSGF3foojOI/AAAAAAABTko/WytbdqPBN9QHqb5MA6P0ndCUfsbnM70BwCLcBGAs/s800/shopping_mall_ekinak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268" y="1805127"/>
            <a:ext cx="4310235" cy="3782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テキスト ボックス 13"/>
          <p:cNvSpPr txBox="1"/>
          <p:nvPr/>
        </p:nvSpPr>
        <p:spPr>
          <a:xfrm>
            <a:off x="8606236" y="6004608"/>
            <a:ext cx="12105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2000" dirty="0">
                <a:latin typeface="+mn-ea"/>
                <a:ea typeface="+mn-ea"/>
              </a:rPr>
              <a:t>ロボット</a:t>
            </a:r>
            <a:endParaRPr lang="en-US" altLang="ja-JP" sz="2000" dirty="0" smtClean="0">
              <a:latin typeface="+mn-ea"/>
              <a:ea typeface="+mn-ea"/>
            </a:endParaRPr>
          </a:p>
        </p:txBody>
      </p:sp>
      <p:grpSp>
        <p:nvGrpSpPr>
          <p:cNvPr id="22" name="グループ化 21"/>
          <p:cNvGrpSpPr/>
          <p:nvPr/>
        </p:nvGrpSpPr>
        <p:grpSpPr>
          <a:xfrm>
            <a:off x="9545996" y="4088675"/>
            <a:ext cx="2532012" cy="1340459"/>
            <a:chOff x="7571180" y="3549070"/>
            <a:chExt cx="2646878" cy="1340459"/>
          </a:xfrm>
        </p:grpSpPr>
        <p:sp>
          <p:nvSpPr>
            <p:cNvPr id="19" name="角丸四角形吹き出し 18"/>
            <p:cNvSpPr/>
            <p:nvPr/>
          </p:nvSpPr>
          <p:spPr>
            <a:xfrm>
              <a:off x="7571180" y="3549070"/>
              <a:ext cx="2646878" cy="1340459"/>
            </a:xfrm>
            <a:prstGeom prst="wedgeRoundRectCallout">
              <a:avLst>
                <a:gd name="adj1" fmla="val -73804"/>
                <a:gd name="adj2" fmla="val 74783"/>
                <a:gd name="adj3" fmla="val 16667"/>
              </a:avLst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テキスト ボックス 14"/>
            <p:cNvSpPr txBox="1"/>
            <p:nvPr/>
          </p:nvSpPr>
          <p:spPr>
            <a:xfrm>
              <a:off x="7571180" y="3635202"/>
              <a:ext cx="2646878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ja-JP" altLang="en-US" sz="2400" dirty="0" smtClean="0">
                  <a:latin typeface="+mn-ea"/>
                  <a:ea typeface="+mn-ea"/>
                </a:rPr>
                <a:t>進入禁止区域に</a:t>
              </a:r>
              <a:endParaRPr lang="en-US" altLang="ja-JP" sz="2400" dirty="0" smtClean="0">
                <a:latin typeface="+mn-ea"/>
                <a:ea typeface="+mn-ea"/>
              </a:endParaRPr>
            </a:p>
            <a:p>
              <a:pPr algn="ctr"/>
              <a:r>
                <a:rPr lang="ja-JP" altLang="en-US" sz="2400" dirty="0" smtClean="0">
                  <a:latin typeface="+mn-ea"/>
                  <a:ea typeface="+mn-ea"/>
                </a:rPr>
                <a:t>人が入りました</a:t>
              </a:r>
              <a:endParaRPr lang="en-US" altLang="ja-JP" sz="2400" dirty="0" smtClean="0">
                <a:latin typeface="+mn-ea"/>
                <a:ea typeface="+mn-ea"/>
              </a:endParaRPr>
            </a:p>
            <a:p>
              <a:pPr algn="ctr"/>
              <a:r>
                <a:rPr lang="ja-JP" altLang="en-US" sz="2400" dirty="0" smtClean="0">
                  <a:latin typeface="+mn-ea"/>
                  <a:ea typeface="+mn-ea"/>
                </a:rPr>
                <a:t>注意してください</a:t>
              </a:r>
              <a:endParaRPr lang="en-US" altLang="ja-JP" sz="2400" dirty="0" smtClean="0">
                <a:latin typeface="+mn-ea"/>
                <a:ea typeface="+mn-ea"/>
              </a:endParaRPr>
            </a:p>
          </p:txBody>
        </p:sp>
      </p:grpSp>
      <p:grpSp>
        <p:nvGrpSpPr>
          <p:cNvPr id="21" name="グループ化 20"/>
          <p:cNvGrpSpPr/>
          <p:nvPr/>
        </p:nvGrpSpPr>
        <p:grpSpPr>
          <a:xfrm>
            <a:off x="5026156" y="4294337"/>
            <a:ext cx="2048599" cy="929136"/>
            <a:chOff x="6641007" y="5323795"/>
            <a:chExt cx="2155124" cy="929136"/>
          </a:xfrm>
        </p:grpSpPr>
        <p:sp>
          <p:nvSpPr>
            <p:cNvPr id="11" name="角丸四角形吹き出し 10"/>
            <p:cNvSpPr/>
            <p:nvPr/>
          </p:nvSpPr>
          <p:spPr>
            <a:xfrm>
              <a:off x="6641007" y="5323795"/>
              <a:ext cx="2155124" cy="877232"/>
            </a:xfrm>
            <a:prstGeom prst="wedgeRoundRectCallout">
              <a:avLst>
                <a:gd name="adj1" fmla="val 76048"/>
                <a:gd name="adj2" fmla="val 93291"/>
                <a:gd name="adj3" fmla="val 16667"/>
              </a:avLst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テキスト ボックス 12"/>
            <p:cNvSpPr txBox="1"/>
            <p:nvPr/>
          </p:nvSpPr>
          <p:spPr>
            <a:xfrm>
              <a:off x="6665972" y="5421934"/>
              <a:ext cx="213015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400" dirty="0" smtClean="0">
                  <a:latin typeface="+mn-ea"/>
                  <a:ea typeface="+mn-ea"/>
                </a:rPr>
                <a:t>○○は</a:t>
              </a:r>
              <a:endParaRPr lang="en-US" altLang="ja-JP" sz="2400" dirty="0" smtClean="0">
                <a:latin typeface="+mn-ea"/>
                <a:ea typeface="+mn-ea"/>
              </a:endParaRPr>
            </a:p>
            <a:p>
              <a:pPr algn="ctr"/>
              <a:r>
                <a:rPr lang="ja-JP" altLang="en-US" sz="2400" dirty="0" smtClean="0">
                  <a:latin typeface="+mn-ea"/>
                  <a:ea typeface="+mn-ea"/>
                </a:rPr>
                <a:t>混んでいます</a:t>
              </a:r>
              <a:endParaRPr lang="en-US" altLang="ja-JP" sz="2400" dirty="0" smtClean="0">
                <a:latin typeface="+mn-ea"/>
                <a:ea typeface="+mn-ea"/>
              </a:endParaRPr>
            </a:p>
          </p:txBody>
        </p:sp>
      </p:grpSp>
      <p:sp>
        <p:nvSpPr>
          <p:cNvPr id="17" name="テキスト ボックス 16"/>
          <p:cNvSpPr txBox="1"/>
          <p:nvPr/>
        </p:nvSpPr>
        <p:spPr>
          <a:xfrm>
            <a:off x="-88900" y="5588200"/>
            <a:ext cx="54168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ja-JP" altLang="en-US" sz="2400" dirty="0" smtClean="0">
                <a:latin typeface="+mn-ea"/>
                <a:ea typeface="+mn-ea"/>
              </a:rPr>
              <a:t>ショッピングモールやイベント会場等</a:t>
            </a:r>
            <a:endParaRPr lang="en-US" altLang="ja-JP" sz="2400" dirty="0" smtClean="0">
              <a:latin typeface="+mn-ea"/>
              <a:ea typeface="+mn-ea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7905556" y="1293506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ja-JP" altLang="en-US" sz="2800" dirty="0">
                <a:latin typeface="+mn-ea"/>
                <a:ea typeface="+mn-ea"/>
              </a:rPr>
              <a:t>案内</a:t>
            </a:r>
            <a:endParaRPr lang="en-US" altLang="ja-JP" sz="2800" dirty="0" smtClean="0">
              <a:latin typeface="+mn-ea"/>
              <a:ea typeface="+mn-ea"/>
            </a:endParaRPr>
          </a:p>
        </p:txBody>
      </p:sp>
      <p:grpSp>
        <p:nvGrpSpPr>
          <p:cNvPr id="18" name="グループ化 17"/>
          <p:cNvGrpSpPr/>
          <p:nvPr/>
        </p:nvGrpSpPr>
        <p:grpSpPr>
          <a:xfrm>
            <a:off x="4379593" y="1266993"/>
            <a:ext cx="3491912" cy="3491912"/>
            <a:chOff x="4651387" y="1225634"/>
            <a:chExt cx="3491912" cy="3491912"/>
          </a:xfrm>
        </p:grpSpPr>
        <p:pic>
          <p:nvPicPr>
            <p:cNvPr id="1030" name="Picture 6" descr="https://1.bp.blogspot.com/-KPWUqtbCos8/XovubrbqwrI/AAAAAAABYM8/-UP-2uuaVzIXFY1fQm8lyuCusClFi2uawCNcBGAsYHQ/s1600/medical_sanmitsu2_missyuu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130" y="1723882"/>
              <a:ext cx="2495416" cy="24954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乗算記号 15"/>
            <p:cNvSpPr/>
            <p:nvPr/>
          </p:nvSpPr>
          <p:spPr>
            <a:xfrm>
              <a:off x="4651387" y="1225634"/>
              <a:ext cx="3491912" cy="3491912"/>
            </a:xfrm>
            <a:prstGeom prst="mathMultiply">
              <a:avLst>
                <a:gd name="adj1" fmla="val 3880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6" name="グループ化 25"/>
          <p:cNvGrpSpPr/>
          <p:nvPr/>
        </p:nvGrpSpPr>
        <p:grpSpPr>
          <a:xfrm>
            <a:off x="7315644" y="4152862"/>
            <a:ext cx="2038430" cy="929136"/>
            <a:chOff x="6641007" y="5323795"/>
            <a:chExt cx="2155124" cy="929136"/>
          </a:xfrm>
        </p:grpSpPr>
        <p:sp>
          <p:nvSpPr>
            <p:cNvPr id="27" name="角丸四角形吹き出し 26"/>
            <p:cNvSpPr/>
            <p:nvPr/>
          </p:nvSpPr>
          <p:spPr>
            <a:xfrm>
              <a:off x="6641007" y="5323795"/>
              <a:ext cx="2155124" cy="877232"/>
            </a:xfrm>
            <a:prstGeom prst="wedgeRoundRectCallout">
              <a:avLst>
                <a:gd name="adj1" fmla="val 9469"/>
                <a:gd name="adj2" fmla="val 87499"/>
                <a:gd name="adj3" fmla="val 16667"/>
              </a:avLst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テキスト ボックス 27"/>
            <p:cNvSpPr txBox="1"/>
            <p:nvPr/>
          </p:nvSpPr>
          <p:spPr>
            <a:xfrm>
              <a:off x="6665972" y="5421934"/>
              <a:ext cx="213015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400" dirty="0" smtClean="0">
                  <a:latin typeface="+mn-ea"/>
                  <a:ea typeface="+mn-ea"/>
                </a:rPr>
                <a:t>○○が</a:t>
              </a:r>
              <a:endParaRPr lang="en-US" altLang="ja-JP" sz="2400" dirty="0" smtClean="0">
                <a:latin typeface="+mn-ea"/>
                <a:ea typeface="+mn-ea"/>
              </a:endParaRPr>
            </a:p>
            <a:p>
              <a:pPr algn="ctr"/>
              <a:r>
                <a:rPr lang="ja-JP" altLang="en-US" sz="2400" dirty="0" smtClean="0">
                  <a:latin typeface="+mn-ea"/>
                  <a:ea typeface="+mn-ea"/>
                </a:rPr>
                <a:t>おすすめです</a:t>
              </a:r>
              <a:endParaRPr lang="en-US" altLang="ja-JP" sz="2400" dirty="0" smtClean="0">
                <a:latin typeface="+mn-ea"/>
                <a:ea typeface="+mn-ea"/>
              </a:endParaRPr>
            </a:p>
          </p:txBody>
        </p:sp>
      </p:grpSp>
      <p:pic>
        <p:nvPicPr>
          <p:cNvPr id="1032" name="Picture 8" descr="https://4.bp.blogspot.com/-Pt-5IT3WJpY/UvTd84MsuRI/AAAAAAAAdhI/Yo8JJ8uf0Xk/s800/job_youfuku_hanbai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5537" y="1803853"/>
            <a:ext cx="760013" cy="1238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2.bp.blogspot.com/-JNoU2xAMSkc/UzKmpgxrWjI/AAAAAAAAemk/HhG_Tc39vBs/s800/job_houseki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210" y="2811317"/>
            <a:ext cx="785374" cy="1070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s://4.bp.blogspot.com/-CoY8qDNK9QE/VCOJvYSvJnI/AAAAAAAAm2A/gOVclF_bWyI/s800/job_kutsuya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6236" y="2739336"/>
            <a:ext cx="829457" cy="1118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円/楕円 22"/>
          <p:cNvSpPr/>
          <p:nvPr/>
        </p:nvSpPr>
        <p:spPr>
          <a:xfrm>
            <a:off x="7858343" y="1751949"/>
            <a:ext cx="914400" cy="140138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40" name="Picture 16" descr="https://1.bp.blogspot.com/-qWBn0i40nNQ/WlGpVU7Mt5I/AAAAAAABJmY/4dZqzf6oKisunYB4E5OiL_pf72DEY3EsgCLcBGAs/s800/ihan_saku_norikoeru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1759" y="1928183"/>
            <a:ext cx="1824071" cy="1953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0304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12D64A1-0071-4E40-82A8-786C5ED7312F}" type="slidenum">
              <a:rPr kumimoji="1" lang="ja-JP" altLang="en-US" smtClean="0"/>
              <a:pPr/>
              <a:t>4</a:t>
            </a:fld>
            <a:endParaRPr kumimoji="1" lang="ja-JP" altLang="en-US" dirty="0"/>
          </a:p>
        </p:txBody>
      </p:sp>
      <p:sp>
        <p:nvSpPr>
          <p:cNvPr id="6" name="パイ 5"/>
          <p:cNvSpPr/>
          <p:nvPr/>
        </p:nvSpPr>
        <p:spPr>
          <a:xfrm>
            <a:off x="417091" y="-689814"/>
            <a:ext cx="6609351" cy="6609351"/>
          </a:xfrm>
          <a:prstGeom prst="pie">
            <a:avLst>
              <a:gd name="adj1" fmla="val 20195100"/>
              <a:gd name="adj2" fmla="val 12211607"/>
            </a:avLst>
          </a:prstGeom>
          <a:solidFill>
            <a:srgbClr val="F6FAF4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75" name="図 74"/>
          <p:cNvPicPr>
            <a:picLocks noChangeAspect="1"/>
          </p:cNvPicPr>
          <p:nvPr/>
        </p:nvPicPr>
        <p:blipFill rotWithShape="1">
          <a:blip r:embed="rId3"/>
          <a:srcRect r="58107"/>
          <a:stretch/>
        </p:blipFill>
        <p:spPr>
          <a:xfrm>
            <a:off x="845630" y="3807594"/>
            <a:ext cx="1938513" cy="1731414"/>
          </a:xfrm>
          <a:prstGeom prst="rect">
            <a:avLst/>
          </a:prstGeom>
        </p:spPr>
      </p:pic>
      <p:pic>
        <p:nvPicPr>
          <p:cNvPr id="76" name="図 75"/>
          <p:cNvPicPr>
            <a:picLocks noChangeAspect="1"/>
          </p:cNvPicPr>
          <p:nvPr/>
        </p:nvPicPr>
        <p:blipFill rotWithShape="1">
          <a:blip r:embed="rId3"/>
          <a:srcRect l="68684" r="-243"/>
          <a:stretch/>
        </p:blipFill>
        <p:spPr>
          <a:xfrm>
            <a:off x="4026087" y="3796218"/>
            <a:ext cx="1460310" cy="1731414"/>
          </a:xfrm>
          <a:prstGeom prst="rect">
            <a:avLst/>
          </a:prstGeom>
        </p:spPr>
      </p:pic>
      <p:sp>
        <p:nvSpPr>
          <p:cNvPr id="77" name="フリーフォーム 76"/>
          <p:cNvSpPr/>
          <p:nvPr/>
        </p:nvSpPr>
        <p:spPr>
          <a:xfrm>
            <a:off x="493592" y="2375733"/>
            <a:ext cx="6509982" cy="1147992"/>
          </a:xfrm>
          <a:custGeom>
            <a:avLst/>
            <a:gdLst>
              <a:gd name="connsiteX0" fmla="*/ 0 w 6509982"/>
              <a:gd name="connsiteY0" fmla="*/ 970242 h 1147992"/>
              <a:gd name="connsiteX1" fmla="*/ 1651380 w 6509982"/>
              <a:gd name="connsiteY1" fmla="*/ 1251 h 1147992"/>
              <a:gd name="connsiteX2" fmla="*/ 3234520 w 6509982"/>
              <a:gd name="connsiteY2" fmla="*/ 1147663 h 1147992"/>
              <a:gd name="connsiteX3" fmla="*/ 6509982 w 6509982"/>
              <a:gd name="connsiteY3" fmla="*/ 110433 h 1147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09982" h="1147992">
                <a:moveTo>
                  <a:pt x="0" y="970242"/>
                </a:moveTo>
                <a:cubicBezTo>
                  <a:pt x="556146" y="470961"/>
                  <a:pt x="1112293" y="-28319"/>
                  <a:pt x="1651380" y="1251"/>
                </a:cubicBezTo>
                <a:cubicBezTo>
                  <a:pt x="2190467" y="30821"/>
                  <a:pt x="2424753" y="1129466"/>
                  <a:pt x="3234520" y="1147663"/>
                </a:cubicBezTo>
                <a:cubicBezTo>
                  <a:pt x="4044287" y="1165860"/>
                  <a:pt x="5873087" y="426606"/>
                  <a:pt x="6509982" y="110433"/>
                </a:cubicBezTo>
              </a:path>
            </a:pathLst>
          </a:custGeom>
          <a:ln w="57150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8" name="直線コネクタ 77"/>
          <p:cNvCxnSpPr/>
          <p:nvPr/>
        </p:nvCxnSpPr>
        <p:spPr>
          <a:xfrm>
            <a:off x="675441" y="3714462"/>
            <a:ext cx="6028885" cy="134558"/>
          </a:xfrm>
          <a:prstGeom prst="line">
            <a:avLst/>
          </a:prstGeom>
          <a:ln w="57150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正方形/長方形 7"/>
          <p:cNvSpPr/>
          <p:nvPr/>
        </p:nvSpPr>
        <p:spPr>
          <a:xfrm>
            <a:off x="8546613" y="1276220"/>
            <a:ext cx="2370541" cy="6849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chemeClr val="accent6">
                    <a:lumMod val="50000"/>
                  </a:schemeClr>
                </a:solidFill>
              </a:rPr>
              <a:t>人</a:t>
            </a:r>
            <a:r>
              <a:rPr kumimoji="1" lang="ja-JP" altLang="en-US" sz="2400" dirty="0">
                <a:solidFill>
                  <a:schemeClr val="accent6">
                    <a:lumMod val="50000"/>
                  </a:schemeClr>
                </a:solidFill>
              </a:rPr>
              <a:t>検出</a:t>
            </a:r>
            <a:r>
              <a:rPr kumimoji="1" lang="ja-JP" altLang="en-US" sz="24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endParaRPr kumimoji="1" lang="ja-JP" altLang="en-US" sz="2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56696" y="10065"/>
            <a:ext cx="11637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 dirty="0" smtClean="0">
                <a:latin typeface="+mn-ea"/>
                <a:ea typeface="+mn-ea"/>
              </a:rPr>
              <a:t>受付などで複数人通過した際に重なって</a:t>
            </a:r>
            <a:endParaRPr kumimoji="1" lang="en-US" altLang="ja-JP" sz="3200" dirty="0" smtClean="0">
              <a:latin typeface="+mn-ea"/>
              <a:ea typeface="+mn-ea"/>
            </a:endParaRPr>
          </a:p>
          <a:p>
            <a:pPr algn="ctr"/>
            <a:r>
              <a:rPr kumimoji="1" lang="ja-JP" altLang="en-US" sz="3200" dirty="0">
                <a:latin typeface="+mn-ea"/>
                <a:ea typeface="+mn-ea"/>
              </a:rPr>
              <a:t>測定されない人の軌跡を予測する</a:t>
            </a:r>
            <a:r>
              <a:rPr kumimoji="1" lang="ja-JP" altLang="en-US" sz="3200" dirty="0" smtClean="0">
                <a:latin typeface="+mn-ea"/>
                <a:ea typeface="+mn-ea"/>
              </a:rPr>
              <a:t>システム概要</a:t>
            </a:r>
            <a:endParaRPr kumimoji="1" lang="ja-JP" altLang="en-US" sz="3200" dirty="0">
              <a:latin typeface="+mn-ea"/>
              <a:ea typeface="+mn-ea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310" b="1359"/>
          <a:stretch/>
        </p:blipFill>
        <p:spPr>
          <a:xfrm>
            <a:off x="3083697" y="1618719"/>
            <a:ext cx="1276138" cy="1571352"/>
          </a:xfrm>
          <a:prstGeom prst="rect">
            <a:avLst/>
          </a:prstGeom>
        </p:spPr>
      </p:pic>
      <p:sp>
        <p:nvSpPr>
          <p:cNvPr id="11" name="正方形/長方形 10"/>
          <p:cNvSpPr/>
          <p:nvPr/>
        </p:nvSpPr>
        <p:spPr>
          <a:xfrm>
            <a:off x="7420634" y="5562898"/>
            <a:ext cx="1696742" cy="6849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chemeClr val="accent6">
                    <a:lumMod val="50000"/>
                  </a:schemeClr>
                </a:solidFill>
              </a:rPr>
              <a:t>座標記録 </a:t>
            </a:r>
            <a:endParaRPr kumimoji="1" lang="ja-JP" altLang="en-US" sz="2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10346394" y="5562899"/>
            <a:ext cx="1633074" cy="6849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chemeClr val="accent6">
                    <a:lumMod val="50000"/>
                  </a:schemeClr>
                </a:solidFill>
              </a:rPr>
              <a:t>軌跡予測 </a:t>
            </a:r>
            <a:endParaRPr kumimoji="1" lang="ja-JP" altLang="en-US" sz="2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8546615" y="4140615"/>
            <a:ext cx="2370540" cy="6849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chemeClr val="accent6">
                    <a:lumMod val="50000"/>
                  </a:schemeClr>
                </a:solidFill>
              </a:rPr>
              <a:t>コマンド生成 </a:t>
            </a:r>
            <a:endParaRPr kumimoji="1" lang="ja-JP" altLang="en-US" sz="2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8546613" y="2718332"/>
            <a:ext cx="2370542" cy="6849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chemeClr val="accent6">
                    <a:lumMod val="50000"/>
                  </a:schemeClr>
                </a:solidFill>
              </a:rPr>
              <a:t>人数カウント </a:t>
            </a:r>
            <a:endParaRPr kumimoji="1" lang="ja-JP" altLang="en-US" sz="24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15" name="図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89851" y="2565613"/>
            <a:ext cx="1398806" cy="1549918"/>
          </a:xfrm>
          <a:prstGeom prst="rect">
            <a:avLst/>
          </a:prstGeom>
        </p:spPr>
      </p:pic>
      <p:pic>
        <p:nvPicPr>
          <p:cNvPr id="17" name="図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96821" y="3006769"/>
            <a:ext cx="1398806" cy="1549918"/>
          </a:xfrm>
          <a:prstGeom prst="rect">
            <a:avLst/>
          </a:prstGeom>
        </p:spPr>
      </p:pic>
      <p:pic>
        <p:nvPicPr>
          <p:cNvPr id="18" name="図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3791" y="3512093"/>
            <a:ext cx="1398806" cy="1549918"/>
          </a:xfrm>
          <a:prstGeom prst="rect">
            <a:avLst/>
          </a:prstGeom>
        </p:spPr>
      </p:pic>
      <p:cxnSp>
        <p:nvCxnSpPr>
          <p:cNvPr id="21" name="直線矢印コネクタ 20"/>
          <p:cNvCxnSpPr>
            <a:stCxn id="8" idx="2"/>
            <a:endCxn id="16" idx="0"/>
          </p:cNvCxnSpPr>
          <p:nvPr/>
        </p:nvCxnSpPr>
        <p:spPr>
          <a:xfrm>
            <a:off x="9731884" y="1961217"/>
            <a:ext cx="0" cy="757115"/>
          </a:xfrm>
          <a:prstGeom prst="straightConnector1">
            <a:avLst/>
          </a:prstGeom>
          <a:ln w="762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>
            <a:stCxn id="16" idx="2"/>
            <a:endCxn id="14" idx="0"/>
          </p:cNvCxnSpPr>
          <p:nvPr/>
        </p:nvCxnSpPr>
        <p:spPr>
          <a:xfrm>
            <a:off x="9731884" y="3403329"/>
            <a:ext cx="1" cy="737286"/>
          </a:xfrm>
          <a:prstGeom prst="straightConnector1">
            <a:avLst/>
          </a:prstGeom>
          <a:ln w="762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カギ線コネクタ 27"/>
          <p:cNvCxnSpPr>
            <a:stCxn id="14" idx="2"/>
            <a:endCxn id="12" idx="0"/>
          </p:cNvCxnSpPr>
          <p:nvPr/>
        </p:nvCxnSpPr>
        <p:spPr>
          <a:xfrm rot="16200000" flipH="1">
            <a:off x="10078765" y="4478732"/>
            <a:ext cx="737287" cy="1431046"/>
          </a:xfrm>
          <a:prstGeom prst="bentConnector3">
            <a:avLst/>
          </a:prstGeom>
          <a:ln w="762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カギ線コネクタ 30"/>
          <p:cNvCxnSpPr>
            <a:stCxn id="14" idx="2"/>
            <a:endCxn id="11" idx="0"/>
          </p:cNvCxnSpPr>
          <p:nvPr/>
        </p:nvCxnSpPr>
        <p:spPr>
          <a:xfrm rot="5400000">
            <a:off x="8631802" y="4462815"/>
            <a:ext cx="737286" cy="1462880"/>
          </a:xfrm>
          <a:prstGeom prst="bentConnector3">
            <a:avLst>
              <a:gd name="adj1" fmla="val 50000"/>
            </a:avLst>
          </a:prstGeom>
          <a:ln w="762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/>
          <p:cNvCxnSpPr>
            <a:stCxn id="11" idx="3"/>
            <a:endCxn id="12" idx="1"/>
          </p:cNvCxnSpPr>
          <p:nvPr/>
        </p:nvCxnSpPr>
        <p:spPr>
          <a:xfrm>
            <a:off x="9117376" y="5905397"/>
            <a:ext cx="1229018" cy="1"/>
          </a:xfrm>
          <a:prstGeom prst="straightConnector1">
            <a:avLst/>
          </a:prstGeom>
          <a:ln w="762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正方形/長方形 39"/>
          <p:cNvSpPr/>
          <p:nvPr/>
        </p:nvSpPr>
        <p:spPr>
          <a:xfrm>
            <a:off x="8546613" y="1276219"/>
            <a:ext cx="2370540" cy="70482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正方形/長方形 40"/>
          <p:cNvSpPr/>
          <p:nvPr/>
        </p:nvSpPr>
        <p:spPr>
          <a:xfrm>
            <a:off x="8547830" y="2711639"/>
            <a:ext cx="2370540" cy="70482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正方形/長方形 41"/>
          <p:cNvSpPr/>
          <p:nvPr/>
        </p:nvSpPr>
        <p:spPr>
          <a:xfrm>
            <a:off x="8551161" y="4146803"/>
            <a:ext cx="2370540" cy="70482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正方形/長方形 42"/>
          <p:cNvSpPr/>
          <p:nvPr/>
        </p:nvSpPr>
        <p:spPr>
          <a:xfrm>
            <a:off x="7415527" y="5574755"/>
            <a:ext cx="1701849" cy="70482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正方形/長方形 43"/>
          <p:cNvSpPr/>
          <p:nvPr/>
        </p:nvSpPr>
        <p:spPr>
          <a:xfrm>
            <a:off x="10338427" y="5549731"/>
            <a:ext cx="1641041" cy="70482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5" name="直線矢印コネクタ 44"/>
          <p:cNvCxnSpPr>
            <a:stCxn id="40" idx="2"/>
            <a:endCxn id="41" idx="0"/>
          </p:cNvCxnSpPr>
          <p:nvPr/>
        </p:nvCxnSpPr>
        <p:spPr>
          <a:xfrm>
            <a:off x="9731883" y="1981045"/>
            <a:ext cx="1217" cy="73059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矢印コネクタ 48"/>
          <p:cNvCxnSpPr>
            <a:stCxn id="16" idx="2"/>
            <a:endCxn id="42" idx="0"/>
          </p:cNvCxnSpPr>
          <p:nvPr/>
        </p:nvCxnSpPr>
        <p:spPr>
          <a:xfrm>
            <a:off x="9731884" y="3403329"/>
            <a:ext cx="4547" cy="74347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/>
          <p:cNvCxnSpPr>
            <a:stCxn id="43" idx="3"/>
            <a:endCxn id="44" idx="1"/>
          </p:cNvCxnSpPr>
          <p:nvPr/>
        </p:nvCxnSpPr>
        <p:spPr>
          <a:xfrm flipV="1">
            <a:off x="9117376" y="5902144"/>
            <a:ext cx="1221051" cy="2502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カギ線コネクタ 54"/>
          <p:cNvCxnSpPr>
            <a:stCxn id="14" idx="2"/>
            <a:endCxn id="44" idx="0"/>
          </p:cNvCxnSpPr>
          <p:nvPr/>
        </p:nvCxnSpPr>
        <p:spPr>
          <a:xfrm rot="16200000" flipH="1">
            <a:off x="10083357" y="4474139"/>
            <a:ext cx="724119" cy="1427063"/>
          </a:xfrm>
          <a:prstGeom prst="bentConnector3">
            <a:avLst>
              <a:gd name="adj1" fmla="val 50000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カギ線コネクタ 57"/>
          <p:cNvCxnSpPr>
            <a:stCxn id="14" idx="2"/>
            <a:endCxn id="43" idx="0"/>
          </p:cNvCxnSpPr>
          <p:nvPr/>
        </p:nvCxnSpPr>
        <p:spPr>
          <a:xfrm rot="5400000">
            <a:off x="8624598" y="4467467"/>
            <a:ext cx="749143" cy="1465433"/>
          </a:xfrm>
          <a:prstGeom prst="bentConnector3">
            <a:avLst>
              <a:gd name="adj1" fmla="val 50000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コネクタ 67"/>
          <p:cNvCxnSpPr/>
          <p:nvPr/>
        </p:nvCxnSpPr>
        <p:spPr>
          <a:xfrm>
            <a:off x="659521" y="3766782"/>
            <a:ext cx="6028885" cy="13455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フリーフォーム 70"/>
          <p:cNvSpPr/>
          <p:nvPr/>
        </p:nvSpPr>
        <p:spPr>
          <a:xfrm>
            <a:off x="491319" y="2305221"/>
            <a:ext cx="6509982" cy="1147992"/>
          </a:xfrm>
          <a:custGeom>
            <a:avLst/>
            <a:gdLst>
              <a:gd name="connsiteX0" fmla="*/ 0 w 6509982"/>
              <a:gd name="connsiteY0" fmla="*/ 970242 h 1147992"/>
              <a:gd name="connsiteX1" fmla="*/ 1651380 w 6509982"/>
              <a:gd name="connsiteY1" fmla="*/ 1251 h 1147992"/>
              <a:gd name="connsiteX2" fmla="*/ 3234520 w 6509982"/>
              <a:gd name="connsiteY2" fmla="*/ 1147663 h 1147992"/>
              <a:gd name="connsiteX3" fmla="*/ 6509982 w 6509982"/>
              <a:gd name="connsiteY3" fmla="*/ 110433 h 1147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09982" h="1147992">
                <a:moveTo>
                  <a:pt x="0" y="970242"/>
                </a:moveTo>
                <a:cubicBezTo>
                  <a:pt x="556146" y="470961"/>
                  <a:pt x="1112293" y="-28319"/>
                  <a:pt x="1651380" y="1251"/>
                </a:cubicBezTo>
                <a:cubicBezTo>
                  <a:pt x="2190467" y="30821"/>
                  <a:pt x="2424753" y="1129466"/>
                  <a:pt x="3234520" y="1147663"/>
                </a:cubicBezTo>
                <a:cubicBezTo>
                  <a:pt x="4044287" y="1165860"/>
                  <a:pt x="5873087" y="426606"/>
                  <a:pt x="6509982" y="110433"/>
                </a:cubicBezTo>
              </a:path>
            </a:pathLst>
          </a:cu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" name="フリーフォーム 71"/>
          <p:cNvSpPr/>
          <p:nvPr/>
        </p:nvSpPr>
        <p:spPr>
          <a:xfrm>
            <a:off x="859809" y="3909027"/>
            <a:ext cx="4585648" cy="1673713"/>
          </a:xfrm>
          <a:custGeom>
            <a:avLst/>
            <a:gdLst>
              <a:gd name="connsiteX0" fmla="*/ 0 w 4585648"/>
              <a:gd name="connsiteY0" fmla="*/ 335427 h 1673713"/>
              <a:gd name="connsiteX1" fmla="*/ 1433015 w 4585648"/>
              <a:gd name="connsiteY1" fmla="*/ 89767 h 1673713"/>
              <a:gd name="connsiteX2" fmla="*/ 2524836 w 4585648"/>
              <a:gd name="connsiteY2" fmla="*/ 1672907 h 1673713"/>
              <a:gd name="connsiteX3" fmla="*/ 3725839 w 4585648"/>
              <a:gd name="connsiteY3" fmla="*/ 321779 h 1673713"/>
              <a:gd name="connsiteX4" fmla="*/ 4585648 w 4585648"/>
              <a:gd name="connsiteY4" fmla="*/ 1522782 h 1673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85648" h="1673713">
                <a:moveTo>
                  <a:pt x="0" y="335427"/>
                </a:moveTo>
                <a:cubicBezTo>
                  <a:pt x="506104" y="101140"/>
                  <a:pt x="1012209" y="-133146"/>
                  <a:pt x="1433015" y="89767"/>
                </a:cubicBezTo>
                <a:cubicBezTo>
                  <a:pt x="1853821" y="312680"/>
                  <a:pt x="2142699" y="1634238"/>
                  <a:pt x="2524836" y="1672907"/>
                </a:cubicBezTo>
                <a:cubicBezTo>
                  <a:pt x="2906973" y="1711576"/>
                  <a:pt x="3382370" y="346800"/>
                  <a:pt x="3725839" y="321779"/>
                </a:cubicBezTo>
                <a:cubicBezTo>
                  <a:pt x="4069308" y="296758"/>
                  <a:pt x="4435523" y="1315791"/>
                  <a:pt x="4585648" y="1522782"/>
                </a:cubicBezTo>
              </a:path>
            </a:pathLst>
          </a:cu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146771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1934"/>
    </mc:Choice>
    <mc:Fallback>
      <p:transition spd="slow" advTm="1193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83333E-6 -1.85185E-6 L -5.83333E-6 -1.85185E-6 C 0.00403 -0.00069 0.00819 -0.00116 0.01223 -0.00208 C 0.01418 -0.00254 0.01601 -0.0037 0.01783 -0.00393 C 0.02864 -0.00625 0.04622 -0.00717 0.05585 -0.0081 L 0.07499 -0.00995 C 0.08293 -0.01481 0.07291 -0.00903 0.0828 -0.01389 C 0.08398 -0.01458 0.08502 -0.01551 0.08619 -0.01597 C 0.08801 -0.01666 0.08984 -0.01713 0.09179 -0.01805 C 0.09322 -0.01852 0.09478 -0.01921 0.09622 -0.01991 C 0.09739 -0.02199 0.0983 -0.0243 0.0996 -0.02592 C 0.10247 -0.02963 0.10429 -0.02986 0.10741 -0.03194 C 0.10924 -0.0331 0.11106 -0.03495 0.11301 -0.03588 C 0.11457 -0.03657 0.12877 -0.03958 0.12981 -0.03981 C 0.13957 -0.0456 0.12968 -0.04028 0.15221 -0.04375 C 0.15442 -0.04421 0.15663 -0.04514 0.15885 -0.04583 C 0.1595 -0.04583 0.18254 -0.04745 0.18918 -0.03981 L 0.19244 -0.03588 C 0.19361 -0.0331 0.19452 -0.03032 0.19582 -0.02778 C 0.19986 -0.02083 0.20051 -0.0243 0.2026 -0.01597 C 0.20351 -0.01204 0.20481 -0.00393 0.20481 -0.00393 C 0.20507 -0.00092 0.20572 0.0213 0.20819 0.02593 L 0.21158 0.03171 C 0.21223 0.03565 0.2121 0.04074 0.21379 0.04375 C 0.22135 0.05718 0.21744 0.05394 0.22382 0.05764 C 0.2246 0.05972 0.22525 0.06181 0.22603 0.06366 C 0.22747 0.06644 0.22929 0.06852 0.23059 0.07153 C 0.2315 0.07384 0.23228 0.07662 0.2328 0.07963 C 0.23411 0.08681 0.23528 0.09746 0.23619 0.10533 C 0.23658 0.11459 0.23645 0.12408 0.23723 0.13334 C 0.23762 0.13611 0.23892 0.13843 0.23957 0.14121 C 0.2401 0.14375 0.23997 0.14676 0.24062 0.14908 C 0.24179 0.15347 0.24361 0.15718 0.24517 0.16111 C 0.24674 0.16551 0.24817 0.16991 0.25077 0.17292 C 0.25168 0.17408 0.25299 0.17408 0.25403 0.175 C 0.26275 0.18264 0.25234 0.17593 0.2608 0.18102 C 0.27213 0.17847 0.26692 0.18056 0.27642 0.175 L 0.27981 0.17292 L 0.28319 0.17107 C 0.28541 0.16713 0.28723 0.16227 0.28997 0.15903 C 0.29101 0.15764 0.29231 0.15671 0.29322 0.15509 C 0.29569 0.15139 0.29778 0.14722 0.29999 0.14306 C 0.30116 0.14121 0.30207 0.13889 0.30338 0.13727 L 0.3078 0.13125 C 0.30819 0.12871 0.30924 0.12014 0.31002 0.11736 C 0.31093 0.11435 0.31484 0.10509 0.31562 0.10347 C 0.31731 0.09144 0.31627 0.09792 0.319 0.08357 C 0.31939 0.08148 0.31965 0.0794 0.32017 0.07755 C 0.32082 0.07477 0.32174 0.07222 0.32239 0.06968 C 0.32278 0.06759 0.32291 0.06551 0.32343 0.06366 C 0.32447 0.06019 0.32577 0.05695 0.32681 0.05371 C 0.32773 0.05116 0.32825 0.04838 0.32903 0.0456 C 0.32981 0.04352 0.33072 0.0419 0.33137 0.03982 C 0.33684 0.02246 0.32942 0.04144 0.33801 0.02384 C 0.34309 0.01366 0.33905 0.01736 0.34478 0.01389 C 0.34556 0.01181 0.34609 0.00949 0.347 0.00787 C 0.34921 0.00417 0.35103 0.00347 0.35377 0.00185 C 0.36835 0.0044 0.3621 0.00162 0.37278 0.00787 L 0.37616 0.00996 L 0.37942 0.01181 C 0.38931 0.0294 0.37734 0.00718 0.38502 0.02384 C 0.38606 0.02593 0.38736 0.02778 0.3884 0.02986 C 0.38879 0.03171 0.38892 0.03403 0.38957 0.03565 C 0.39088 0.04005 0.39322 0.04306 0.394 0.04769 C 0.39648 0.06088 0.39322 0.0456 0.39856 0.06158 C 0.4078 0.08982 0.39869 0.06759 0.40637 0.08542 C 0.41145 0.11273 0.40585 0.08496 0.4108 0.10533 C 0.41249 0.11204 0.41119 0.11134 0.41418 0.11736 C 0.41627 0.12153 0.42096 0.12917 0.42096 0.12917 C 0.42369 0.14421 0.41991 0.1257 0.42421 0.14121 C 0.42473 0.14306 0.42486 0.14537 0.42538 0.14722 C 0.42668 0.15139 0.42838 0.15509 0.42981 0.15903 C 0.43059 0.16111 0.43163 0.16273 0.43215 0.16505 C 0.43619 0.18681 0.42968 0.15394 0.43541 0.17709 C 0.43645 0.18079 0.43697 0.18496 0.43775 0.18889 C 0.43801 0.19097 0.43814 0.19306 0.43879 0.19491 C 0.43957 0.19676 0.44049 0.19861 0.44101 0.20093 C 0.44257 0.20648 0.44244 0.21621 0.44661 0.21875 L 0.44999 0.22084 C 0.45077 0.22269 0.45142 0.22477 0.45221 0.22662 C 0.45325 0.22894 0.45481 0.23033 0.45559 0.23264 C 0.45676 0.23634 0.4565 0.24121 0.4578 0.24468 C 0.45859 0.24653 0.4595 0.24838 0.46015 0.25046 C 0.46301 0.26204 0.46223 0.26574 0.46457 0.27847 C 0.46497 0.28033 0.46497 0.28264 0.46575 0.28449 C 0.46653 0.28634 0.46796 0.28704 0.469 0.28843 L 0.47135 0.29445 " pathEditMode="relative" ptsTypes="AAAAAAAAAAAAAAAAAAAAAAAAAAAAAAAAAAAAAAAAAAAAAAAAAAAAAAAAAAAAAAAAAAAAAAAAAAAAAAAAAAAAAAA">
                                      <p:cBhvr>
                                        <p:cTn id="6" dur="1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83333E-6 -6.2963E-6 L 5.83333E-6 -6.2963E-6 L 0.0336 -0.00209 C 0.05574 -0.00394 0.04206 -0.00556 0.05925 -0.00209 C 0.06225 -0.00278 0.06524 -0.00302 0.06824 -0.00394 C 0.07266 -0.00556 0.07084 -0.00649 0.07488 -0.00996 C 0.07605 -0.01089 0.07722 -0.01135 0.07826 -0.01204 C 0.07943 -0.01343 0.08048 -0.01505 0.08165 -0.01598 C 0.08386 -0.0176 0.08842 -0.01991 0.08842 -0.01991 C 0.09792 -0.03149 0.08581 -0.0176 0.09506 -0.02593 C 0.10378 -0.03357 0.09337 -0.02686 0.10183 -0.03195 C 0.10678 -0.04538 0.10092 -0.03218 0.10743 -0.03982 C 0.10873 -0.04144 0.10951 -0.04399 0.11068 -0.04584 C 0.11173 -0.04746 0.11303 -0.04862 0.11407 -0.04978 C 0.11576 -0.05417 0.11706 -0.0588 0.11967 -0.06181 C 0.12071 -0.06297 0.12188 -0.0632 0.12305 -0.06366 C 0.12631 -0.0676 0.12709 -0.06806 0.12982 -0.07362 C 0.13061 -0.07547 0.131 -0.07825 0.13204 -0.07964 C 0.13295 -0.08103 0.13438 -0.08056 0.13542 -0.08172 C 0.13777 -0.08403 0.13985 -0.08704 0.14206 -0.08959 L 0.14545 -0.09353 C 0.14662 -0.09978 0.14636 -0.1014 0.14988 -0.10556 C 0.15092 -0.10672 0.15222 -0.10672 0.15326 -0.10765 C 0.16199 -0.11528 0.15157 -0.10857 0.16003 -0.11343 C 0.16107 -0.11482 0.16238 -0.11575 0.16329 -0.1176 C 0.16745 -0.12478 0.16342 -0.12292 0.16889 -0.1294 C 0.16993 -0.13056 0.17123 -0.13056 0.17227 -0.13149 C 0.181 -0.13913 0.17058 -0.13241 0.17904 -0.13751 C 0.18438 -0.14376 0.18113 -0.14052 0.18907 -0.14538 L 0.19245 -0.14746 C 0.19363 -0.14792 0.19467 -0.14885 0.19584 -0.14931 C 0.19766 -0.15001 0.19949 -0.1507 0.20144 -0.1514 C 0.20287 -0.15186 0.2043 -0.15278 0.20587 -0.15325 C 0.20886 -0.15417 0.21186 -0.15464 0.21485 -0.15533 C 0.22045 -0.15464 0.22605 -0.15487 0.23165 -0.15325 C 0.23295 -0.15302 0.23373 -0.15047 0.23503 -0.14931 C 0.23607 -0.14839 0.23725 -0.14792 0.23829 -0.14746 C 0.23907 -0.14538 0.23959 -0.14283 0.24063 -0.14144 C 0.24154 -0.14005 0.24311 -0.14098 0.24389 -0.13936 C 0.24988 -0.12871 0.23946 -0.13681 0.24844 -0.13149 L 0.25847 -0.11945 L 0.26186 -0.11552 C 0.26342 -0.10672 0.26342 -0.10394 0.26628 -0.09769 C 0.26732 -0.09538 0.26837 -0.09329 0.26967 -0.09167 C 0.27175 -0.08866 0.27644 -0.08357 0.27644 -0.08357 C 0.27813 -0.07153 0.27709 -0.07825 0.27969 -0.06366 C 0.28008 -0.06181 0.27982 -0.05903 0.28087 -0.05788 C 0.28855 -0.04862 0.28503 -0.0514 0.29089 -0.04792 C 0.29206 -0.04653 0.2935 -0.04584 0.29428 -0.04376 C 0.29506 -0.04214 0.2948 -0.03959 0.29545 -0.03797 C 0.29636 -0.03565 0.29766 -0.0338 0.29883 -0.03195 C 0.2991 -0.02987 0.2991 -0.02732 0.29988 -0.02593 C 0.30079 -0.02454 0.30222 -0.02501 0.30326 -0.02385 C 0.30443 -0.02292 0.30548 -0.0213 0.30665 -0.01991 C 0.30704 -0.01806 0.30704 -0.01575 0.30769 -0.0139 C 0.30925 -0.01042 0.31225 -0.00927 0.31446 -0.00811 C 0.3155 -0.00603 0.31641 -0.00348 0.31785 -0.00209 C 0.31993 -6.2963E-6 0.32449 0.00185 0.32449 0.00185 C 0.32527 0.00393 0.32579 0.00624 0.3267 0.00786 C 0.32878 0.01134 0.33087 0.01249 0.33347 0.01388 C 0.3349 0.01458 0.33647 0.01527 0.3379 0.01597 C 0.34844 0.01527 0.35886 0.01504 0.36928 0.01388 C 0.37084 0.01365 0.37227 0.01226 0.3737 0.0118 C 0.37748 0.01087 0.38126 0.01064 0.3849 0.00995 C 0.38647 0.00925 0.3879 0.00879 0.38946 0.00786 C 0.39167 0.00671 0.39389 0.00462 0.3961 0.00393 C 0.40469 0.00092 0.39988 0.00231 0.41068 -6.2963E-6 C 0.41251 -0.0014 0.41446 -0.00254 0.41628 -0.00394 C 0.4198 -0.00718 0.41902 -0.00903 0.42305 -0.00996 C 0.42709 -0.01112 0.43126 -0.01135 0.43529 -0.01204 C 0.44037 -0.01806 0.43686 -0.01482 0.44311 -0.01806 C 0.44428 -0.01853 0.44532 -0.01945 0.44649 -0.01991 C 0.44805 -0.02084 0.44949 -0.0213 0.45105 -0.022 C 0.45209 -0.02246 0.45313 -0.02362 0.4543 -0.02385 C 0.45769 -0.02501 0.46107 -0.02524 0.46446 -0.02593 C 0.46589 -0.02732 0.46732 -0.02871 0.46889 -0.02987 C 0.46993 -0.03079 0.47123 -0.03103 0.47227 -0.03195 C 0.47344 -0.03288 0.47436 -0.03473 0.47566 -0.03589 C 0.4767 -0.03681 0.47787 -0.03704 0.47891 -0.03797 C 0.48048 -0.03913 0.48178 -0.04121 0.48347 -0.0419 C 0.48673 -0.04329 0.49011 -0.04329 0.4935 -0.04376 C 0.49467 -0.04515 0.49558 -0.047 0.49688 -0.04792 C 0.49831 -0.04885 0.49988 -0.04908 0.50131 -0.04978 C 0.50365 -0.05093 0.50587 -0.05255 0.50808 -0.05371 L 0.51147 -0.05579 C 0.51251 -0.05718 0.51355 -0.0588 0.51485 -0.05973 C 0.51693 -0.06158 0.52149 -0.06366 0.52149 -0.06366 C 0.52423 -0.0669 0.52501 -0.06876 0.52826 -0.06968 C 0.53764 -0.07269 0.53477 -0.07015 0.54167 -0.07362 C 0.54389 -0.07501 0.5461 -0.07663 0.54831 -0.07778 C 0.55352 -0.0801 0.553 -0.0794 0.55847 -0.08357 C 0.56602 -0.08959 0.56003 -0.08519 0.56628 -0.09167 C 0.57462 -0.10001 0.5668 -0.09098 0.57631 -0.09954 C 0.57761 -0.1007 0.57852 -0.10232 0.57969 -0.10348 C 0.58048 -0.10556 0.581 -0.10788 0.58191 -0.1095 C 0.58412 -0.11343 0.58594 -0.1139 0.58868 -0.11552 C 0.58972 -0.1176 0.59076 -0.11991 0.59206 -0.12153 C 0.59298 -0.12269 0.59428 -0.12292 0.59532 -0.12339 C 0.59844 -0.12478 0.60469 -0.12663 0.60769 -0.12755 C 0.6099 -0.12871 0.61238 -0.12917 0.61446 -0.13149 C 0.61472 -0.13172 0.6254 -0.14491 0.6267 -0.14538 L 0.63113 -0.14746 C 0.63308 -0.15001 0.6349 -0.15278 0.63673 -0.15533 C 0.63894 -0.15811 0.64141 -0.16042 0.6435 -0.1632 C 0.64897 -0.17061 0.64623 -0.16829 0.65131 -0.1713 C 0.65248 -0.17315 0.65326 -0.17593 0.65469 -0.17732 C 0.65639 -0.17871 0.65899 -0.17686 0.66029 -0.17917 C 0.66199 -0.18218 0.66055 -0.1889 0.66251 -0.19121 C 0.66472 -0.19376 0.66667 -0.19769 0.66928 -0.19908 C 0.67696 -0.20371 0.67423 -0.20001 0.67826 -0.20695 " pathEditMode="relative" ptsTypes="AAAAAAAAAAAAAAAAAAAAAAAAAAAAAAAAAAAAAAAAAAAAAAAAAAAAAAAAAAAAAAAAAAAAAAAAAAAAAAAAAAAAAAAAAAAAAAAAAAAAAAAAAAAAAA">
                                      <p:cBhvr>
                                        <p:cTn id="8" dur="1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1.11111E-6 L 0.64974 0.01759 " pathEditMode="relative" rAng="0" ptsTypes="AA">
                                      <p:cBhvr>
                                        <p:cTn id="10" dur="1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487" y="88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6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6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animBg="1"/>
      <p:bldP spid="77" grpId="1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  <p:bldP spid="44" grpId="0" animBg="1"/>
      <p:bldP spid="71" grpId="0" animBg="1"/>
      <p:bldP spid="72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1"/>
</p:tagLst>
</file>

<file path=ppt/theme/theme1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2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kumimoji="1" sz="1800" dirty="0">
            <a:latin typeface="+mn-ea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プレゼンテーション1" id="{246D9069-2413-4A52-97B3-29AC3F0E4A86}" vid="{474D2AB9-FDCA-456B-B9E7-CB729CD5222D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7074</TotalTime>
  <Words>148</Words>
  <Application>Microsoft Office PowerPoint</Application>
  <PresentationFormat>ワイド画面</PresentationFormat>
  <Paragraphs>40</Paragraphs>
  <Slides>4</Slides>
  <Notes>1</Notes>
  <HiddenSlides>1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9" baseType="lpstr">
      <vt:lpstr>メイリオ</vt:lpstr>
      <vt:lpstr>Arial</vt:lpstr>
      <vt:lpstr>Calibri</vt:lpstr>
      <vt:lpstr>Segoe UI</vt:lpstr>
      <vt:lpstr>デザインの設定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Crawler4</dc:creator>
  <cp:lastModifiedBy>Robo-Lab</cp:lastModifiedBy>
  <cp:revision>291</cp:revision>
  <dcterms:created xsi:type="dcterms:W3CDTF">2020-06-07T03:50:09Z</dcterms:created>
  <dcterms:modified xsi:type="dcterms:W3CDTF">2020-11-24T10:06:26Z</dcterms:modified>
</cp:coreProperties>
</file>