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F937E92-E6E9-4796-A59C-6661AD7156B2}">
          <p14:sldIdLst>
            <p14:sldId id="256"/>
            <p14:sldId id="257"/>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5EEB1A-2160-269C-7C3F-5CD0032E2CCA}"/>
              </a:ext>
            </a:extLst>
          </p:cNvPr>
          <p:cNvSpPr>
            <a:spLocks noGrp="1"/>
          </p:cNvSpPr>
          <p:nvPr>
            <p:ph type="title"/>
          </p:nvPr>
        </p:nvSpPr>
        <p:spPr>
          <a:xfrm>
            <a:off x="677334" y="609599"/>
            <a:ext cx="8596668" cy="1550989"/>
          </a:xfrm>
        </p:spPr>
        <p:txBody>
          <a:bodyPr>
            <a:normAutofit fontScale="90000"/>
          </a:bodyPr>
          <a:lstStyle/>
          <a:p>
            <a:pPr algn="ctr"/>
            <a:r>
              <a:rPr lang="en-US" b="1" dirty="0"/>
              <a:t>CIRCLE 2</a:t>
            </a:r>
            <a:br>
              <a:rPr lang="en-US" b="1" dirty="0"/>
            </a:br>
            <a:r>
              <a:rPr lang="en-US" b="1" dirty="0"/>
              <a:t>PRESENTATION SLIDE</a:t>
            </a:r>
            <a:br>
              <a:rPr lang="en-US" b="1" dirty="0"/>
            </a:br>
            <a:r>
              <a:rPr lang="en-US" b="1" dirty="0"/>
              <a:t>INTRODUCTION</a:t>
            </a:r>
          </a:p>
        </p:txBody>
      </p:sp>
      <p:sp>
        <p:nvSpPr>
          <p:cNvPr id="7" name="Content Placeholder 6">
            <a:extLst>
              <a:ext uri="{FF2B5EF4-FFF2-40B4-BE49-F238E27FC236}">
                <a16:creationId xmlns:a16="http://schemas.microsoft.com/office/drawing/2014/main" id="{254E17AF-3808-CE6B-08B8-7A8289BC3EAD}"/>
              </a:ext>
            </a:extLst>
          </p:cNvPr>
          <p:cNvSpPr>
            <a:spLocks noGrp="1"/>
          </p:cNvSpPr>
          <p:nvPr>
            <p:ph idx="1"/>
          </p:nvPr>
        </p:nvSpPr>
        <p:spPr>
          <a:xfrm>
            <a:off x="677334" y="2842054"/>
            <a:ext cx="8596668" cy="3199308"/>
          </a:xfrm>
        </p:spPr>
        <p:txBody>
          <a:bodyPr/>
          <a:lstStyle/>
          <a:p>
            <a:pPr marL="0" indent="0" algn="just">
              <a:buNone/>
            </a:pPr>
            <a:r>
              <a:rPr lang="en-US" dirty="0"/>
              <a:t>The parch and posey database contains the order, accounts, web events, region and sales reps table.</a:t>
            </a:r>
          </a:p>
          <a:p>
            <a:pPr marL="0" indent="0" algn="just">
              <a:buNone/>
            </a:pPr>
            <a:r>
              <a:rPr lang="en-US" dirty="0"/>
              <a:t>The data in these tables are clean and in proper data types.</a:t>
            </a:r>
          </a:p>
          <a:p>
            <a:pPr marL="0" indent="0" algn="just">
              <a:buNone/>
            </a:pPr>
            <a:r>
              <a:rPr lang="en-US" dirty="0"/>
              <a:t>This implies that the database is analysis-ready.</a:t>
            </a:r>
          </a:p>
          <a:p>
            <a:pPr marL="0" indent="0" algn="just">
              <a:buNone/>
            </a:pPr>
            <a:r>
              <a:rPr lang="en-US" dirty="0"/>
              <a:t>Exploratory analysis shows that 3,675,765 orders were placed by 6912 distinct customers. These orders generated a revenue of $23,141,511.83 in 5 years.</a:t>
            </a:r>
          </a:p>
          <a:p>
            <a:pPr marL="0" indent="0" algn="just">
              <a:buNone/>
            </a:pPr>
            <a:r>
              <a:rPr lang="en-US" dirty="0"/>
              <a:t>The organization also have 50 sales representatives and are present in 4 regions.</a:t>
            </a:r>
          </a:p>
          <a:p>
            <a:pPr marL="0" indent="0" algn="just">
              <a:buNone/>
            </a:pPr>
            <a:r>
              <a:rPr lang="en-US" dirty="0"/>
              <a:t>Cost incurred within this period was not provided. Therefore, we cannot calculate net profit.</a:t>
            </a:r>
          </a:p>
        </p:txBody>
      </p:sp>
    </p:spTree>
    <p:extLst>
      <p:ext uri="{BB962C8B-B14F-4D97-AF65-F5344CB8AC3E}">
        <p14:creationId xmlns:p14="http://schemas.microsoft.com/office/powerpoint/2010/main" val="244214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3C0C-7271-220A-1471-DC23DB5CB7F9}"/>
              </a:ext>
            </a:extLst>
          </p:cNvPr>
          <p:cNvSpPr>
            <a:spLocks noGrp="1"/>
          </p:cNvSpPr>
          <p:nvPr>
            <p:ph type="title"/>
          </p:nvPr>
        </p:nvSpPr>
        <p:spPr>
          <a:xfrm>
            <a:off x="677334" y="609600"/>
            <a:ext cx="8596668" cy="836141"/>
          </a:xfrm>
        </p:spPr>
        <p:txBody>
          <a:bodyPr/>
          <a:lstStyle/>
          <a:p>
            <a:pPr algn="ctr"/>
            <a:r>
              <a:rPr lang="en-US" b="1" dirty="0"/>
              <a:t>TOP ACCOUNTS</a:t>
            </a:r>
          </a:p>
        </p:txBody>
      </p:sp>
      <p:sp>
        <p:nvSpPr>
          <p:cNvPr id="3" name="Content Placeholder 2">
            <a:extLst>
              <a:ext uri="{FF2B5EF4-FFF2-40B4-BE49-F238E27FC236}">
                <a16:creationId xmlns:a16="http://schemas.microsoft.com/office/drawing/2014/main" id="{0B19DDF0-91AC-4813-EEEB-8E72753D71A1}"/>
              </a:ext>
            </a:extLst>
          </p:cNvPr>
          <p:cNvSpPr>
            <a:spLocks noGrp="1"/>
          </p:cNvSpPr>
          <p:nvPr>
            <p:ph idx="1"/>
          </p:nvPr>
        </p:nvSpPr>
        <p:spPr>
          <a:xfrm>
            <a:off x="677334" y="1445741"/>
            <a:ext cx="8596668" cy="4595621"/>
          </a:xfrm>
        </p:spPr>
        <p:txBody>
          <a:bodyPr/>
          <a:lstStyle/>
          <a:p>
            <a:pPr algn="just"/>
            <a:r>
              <a:rPr lang="en-US" dirty="0"/>
              <a:t>The top accounts patronizing the company are Pacific Life, Core Mark Holding, EOG Resources, DISH Network and Fidelity National Financial. </a:t>
            </a:r>
          </a:p>
          <a:p>
            <a:pPr algn="just"/>
            <a:r>
              <a:rPr lang="en-US" dirty="0"/>
              <a:t>These accounts should be retained by launching retention offers </a:t>
            </a:r>
          </a:p>
          <a:p>
            <a:pPr algn="just"/>
            <a:r>
              <a:rPr lang="en-US" dirty="0"/>
              <a:t>Solid customer relationship should be established with them to make sure whatever issues they main run into is promptly attended to.</a:t>
            </a:r>
          </a:p>
          <a:p>
            <a:pPr algn="just"/>
            <a:r>
              <a:rPr lang="en-US" dirty="0"/>
              <a:t>For customers with low order frequency or those who have churned, a targeted campaign can bring them back.</a:t>
            </a:r>
          </a:p>
          <a:p>
            <a:pPr algn="just"/>
            <a:r>
              <a:rPr lang="en-US" dirty="0"/>
              <a:t>Have your sales reps or account managers check in with these accounts, not just to sell, but to understand their needs and challenges. Use this information to offer solutions and build trust, which can lead to higher-value sales down the line.</a:t>
            </a:r>
          </a:p>
          <a:p>
            <a:pPr algn="just"/>
            <a:endParaRPr lang="en-US" dirty="0"/>
          </a:p>
          <a:p>
            <a:pPr algn="just"/>
            <a:endParaRPr lang="en-US" dirty="0"/>
          </a:p>
        </p:txBody>
      </p:sp>
    </p:spTree>
    <p:extLst>
      <p:ext uri="{BB962C8B-B14F-4D97-AF65-F5344CB8AC3E}">
        <p14:creationId xmlns:p14="http://schemas.microsoft.com/office/powerpoint/2010/main" val="639642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025F-6EBC-A885-C740-2405DA7AA09C}"/>
              </a:ext>
            </a:extLst>
          </p:cNvPr>
          <p:cNvSpPr>
            <a:spLocks noGrp="1"/>
          </p:cNvSpPr>
          <p:nvPr>
            <p:ph type="title"/>
          </p:nvPr>
        </p:nvSpPr>
        <p:spPr>
          <a:xfrm>
            <a:off x="677334" y="609601"/>
            <a:ext cx="8596668" cy="1058562"/>
          </a:xfrm>
        </p:spPr>
        <p:txBody>
          <a:bodyPr>
            <a:normAutofit fontScale="90000"/>
          </a:bodyPr>
          <a:lstStyle/>
          <a:p>
            <a:pPr algn="ctr"/>
            <a:r>
              <a:rPr lang="en-US" b="1" dirty="0"/>
              <a:t>AMOUNT GENERATED PER WEB EVENT CHANNELS</a:t>
            </a:r>
          </a:p>
        </p:txBody>
      </p:sp>
      <p:sp>
        <p:nvSpPr>
          <p:cNvPr id="3" name="Content Placeholder 2">
            <a:extLst>
              <a:ext uri="{FF2B5EF4-FFF2-40B4-BE49-F238E27FC236}">
                <a16:creationId xmlns:a16="http://schemas.microsoft.com/office/drawing/2014/main" id="{88D1811E-126C-23BB-00B6-859CCB84E437}"/>
              </a:ext>
            </a:extLst>
          </p:cNvPr>
          <p:cNvSpPr>
            <a:spLocks noGrp="1"/>
          </p:cNvSpPr>
          <p:nvPr>
            <p:ph idx="1"/>
          </p:nvPr>
        </p:nvSpPr>
        <p:spPr>
          <a:xfrm>
            <a:off x="677334" y="1865870"/>
            <a:ext cx="8596668" cy="4670853"/>
          </a:xfrm>
        </p:spPr>
        <p:txBody>
          <a:bodyPr/>
          <a:lstStyle/>
          <a:p>
            <a:pPr marL="0" indent="0">
              <a:buNone/>
            </a:pPr>
            <a:endParaRPr lang="en-US" dirty="0"/>
          </a:p>
          <a:p>
            <a:pPr algn="just"/>
            <a:r>
              <a:rPr lang="en-US" dirty="0"/>
              <a:t>The "</a:t>
            </a:r>
            <a:r>
              <a:rPr lang="en-US" b="1" dirty="0"/>
              <a:t>direct</a:t>
            </a:r>
            <a:r>
              <a:rPr lang="en-US" dirty="0"/>
              <a:t>" channel is the most effective and profitable, accounting for a massive 195,236 orders. This signifies that a large portion of customers are either loyal, already familiar with the company, or actively seeking it out by directly visiting the website. This suggests strong brand recognition or customer loyalty.</a:t>
            </a:r>
          </a:p>
          <a:p>
            <a:pPr algn="just"/>
            <a:r>
              <a:rPr lang="en-US" b="1" dirty="0"/>
              <a:t>Facebook</a:t>
            </a:r>
            <a:r>
              <a:rPr lang="en-US" dirty="0"/>
              <a:t> is the second most successful channel, with 32,251 orders. While it's a distant second to the direct channel, its contribution is still substantial, indicating that social media marketing on Facebook is a highly effective way to drive sales.</a:t>
            </a:r>
          </a:p>
          <a:p>
            <a:pPr algn="just"/>
            <a:r>
              <a:rPr lang="en-US" b="1" dirty="0"/>
              <a:t>Twitter</a:t>
            </a:r>
            <a:r>
              <a:rPr lang="en-US" dirty="0"/>
              <a:t> and </a:t>
            </a:r>
            <a:r>
              <a:rPr lang="en-US" b="1" dirty="0"/>
              <a:t>banner</a:t>
            </a:r>
            <a:r>
              <a:rPr lang="en-US" dirty="0"/>
              <a:t> channels brought in the lowest sales. This indicates that the company's marketing efforts or presence on these platforms are not as effective at converting to sales compared to direct traffic and Facebook.</a:t>
            </a:r>
          </a:p>
        </p:txBody>
      </p:sp>
    </p:spTree>
    <p:extLst>
      <p:ext uri="{BB962C8B-B14F-4D97-AF65-F5344CB8AC3E}">
        <p14:creationId xmlns:p14="http://schemas.microsoft.com/office/powerpoint/2010/main" val="1499926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1159-33C2-909B-A4AB-30E21FE1CBC8}"/>
              </a:ext>
            </a:extLst>
          </p:cNvPr>
          <p:cNvSpPr>
            <a:spLocks noGrp="1"/>
          </p:cNvSpPr>
          <p:nvPr>
            <p:ph type="title"/>
          </p:nvPr>
        </p:nvSpPr>
        <p:spPr>
          <a:xfrm>
            <a:off x="677334" y="609600"/>
            <a:ext cx="8596668" cy="1046205"/>
          </a:xfrm>
        </p:spPr>
        <p:txBody>
          <a:bodyPr>
            <a:normAutofit fontScale="90000"/>
          </a:bodyPr>
          <a:lstStyle/>
          <a:p>
            <a:pPr algn="ctr"/>
            <a:r>
              <a:rPr lang="en-US" b="1" dirty="0"/>
              <a:t>ACCOUNTS WITH THE HIGHEST ORDERS AMOUNT FROM WEB EVENTS</a:t>
            </a:r>
          </a:p>
        </p:txBody>
      </p:sp>
      <p:sp>
        <p:nvSpPr>
          <p:cNvPr id="3" name="Content Placeholder 2">
            <a:extLst>
              <a:ext uri="{FF2B5EF4-FFF2-40B4-BE49-F238E27FC236}">
                <a16:creationId xmlns:a16="http://schemas.microsoft.com/office/drawing/2014/main" id="{7E6F698F-F453-06A5-F60F-3D960F38F2F9}"/>
              </a:ext>
            </a:extLst>
          </p:cNvPr>
          <p:cNvSpPr>
            <a:spLocks noGrp="1"/>
          </p:cNvSpPr>
          <p:nvPr>
            <p:ph idx="1"/>
          </p:nvPr>
        </p:nvSpPr>
        <p:spPr>
          <a:xfrm>
            <a:off x="677334" y="1779373"/>
            <a:ext cx="8596668" cy="4261990"/>
          </a:xfrm>
        </p:spPr>
        <p:txBody>
          <a:bodyPr/>
          <a:lstStyle/>
          <a:p>
            <a:pPr algn="just"/>
            <a:r>
              <a:rPr lang="en-US" dirty="0"/>
              <a:t>EOG Resources stands out as the single most valuable customer, with a total order amount of over $34 million. While their number of web events (5,518) is not significantly higher than the others on the list, their spending is in a class of its own. This indicates that their orders are of a much larger average size or value compared to the other top accounts.</a:t>
            </a:r>
          </a:p>
          <a:p>
            <a:pPr algn="just"/>
            <a:r>
              <a:rPr lang="en-US" dirty="0"/>
              <a:t>The accounts </a:t>
            </a:r>
            <a:r>
              <a:rPr lang="en-US" b="1" dirty="0"/>
              <a:t>Mosaic</a:t>
            </a:r>
            <a:r>
              <a:rPr lang="en-US" dirty="0"/>
              <a:t>, </a:t>
            </a:r>
            <a:r>
              <a:rPr lang="en-US" b="1" dirty="0"/>
              <a:t>General Dynamics</a:t>
            </a:r>
            <a:r>
              <a:rPr lang="en-US" dirty="0"/>
              <a:t>, </a:t>
            </a:r>
            <a:r>
              <a:rPr lang="en-US" b="1" dirty="0"/>
              <a:t>Leucadia National</a:t>
            </a:r>
            <a:r>
              <a:rPr lang="en-US" dirty="0"/>
              <a:t>, and </a:t>
            </a:r>
            <a:r>
              <a:rPr lang="en-US" b="1" dirty="0"/>
              <a:t>Arrow Electronics</a:t>
            </a:r>
            <a:r>
              <a:rPr lang="en-US" dirty="0"/>
              <a:t> all show a similar pattern:</a:t>
            </a:r>
          </a:p>
          <a:p>
            <a:pPr algn="just">
              <a:buFont typeface="Arial" panose="020B0604020202020204" pitchFamily="34" charset="0"/>
              <a:buChar char="•"/>
            </a:pPr>
            <a:r>
              <a:rPr lang="en-US" dirty="0"/>
              <a:t>Their total order amounts are all in the range of </a:t>
            </a:r>
            <a:r>
              <a:rPr lang="en-US" b="1" dirty="0"/>
              <a:t>$21 million to $28 million</a:t>
            </a:r>
            <a:r>
              <a:rPr lang="en-US" dirty="0"/>
              <a:t>.</a:t>
            </a:r>
          </a:p>
          <a:p>
            <a:pPr algn="just">
              <a:buFont typeface="Arial" panose="020B0604020202020204" pitchFamily="34" charset="0"/>
              <a:buChar char="•"/>
            </a:pPr>
            <a:r>
              <a:rPr lang="en-US" dirty="0"/>
              <a:t>Their number of web events are also closely clustered, ranging from just over 5,000 to just under 5,500.</a:t>
            </a:r>
          </a:p>
          <a:p>
            <a:pPr algn="just"/>
            <a:r>
              <a:rPr lang="en-US" dirty="0"/>
              <a:t>This suggests that these are all major, high-value clients with a similar buying and engagement behavior. They are very active online and generate significant revenue.</a:t>
            </a:r>
          </a:p>
          <a:p>
            <a:pPr algn="just"/>
            <a:endParaRPr lang="en-US" dirty="0"/>
          </a:p>
          <a:p>
            <a:pPr algn="just"/>
            <a:endParaRPr lang="en-US" dirty="0"/>
          </a:p>
        </p:txBody>
      </p:sp>
    </p:spTree>
    <p:extLst>
      <p:ext uri="{BB962C8B-B14F-4D97-AF65-F5344CB8AC3E}">
        <p14:creationId xmlns:p14="http://schemas.microsoft.com/office/powerpoint/2010/main" val="133589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4EC87-3F5C-0A22-C9AB-5C9F36AFD586}"/>
              </a:ext>
            </a:extLst>
          </p:cNvPr>
          <p:cNvSpPr>
            <a:spLocks noGrp="1"/>
          </p:cNvSpPr>
          <p:nvPr>
            <p:ph type="title"/>
          </p:nvPr>
        </p:nvSpPr>
        <p:spPr>
          <a:xfrm>
            <a:off x="677334" y="609600"/>
            <a:ext cx="8596668" cy="762000"/>
          </a:xfrm>
        </p:spPr>
        <p:txBody>
          <a:bodyPr/>
          <a:lstStyle/>
          <a:p>
            <a:r>
              <a:rPr lang="en-US" dirty="0"/>
              <a:t>HIGH VALUE ACCOUNTS </a:t>
            </a:r>
          </a:p>
        </p:txBody>
      </p:sp>
      <p:sp>
        <p:nvSpPr>
          <p:cNvPr id="3" name="Content Placeholder 2">
            <a:extLst>
              <a:ext uri="{FF2B5EF4-FFF2-40B4-BE49-F238E27FC236}">
                <a16:creationId xmlns:a16="http://schemas.microsoft.com/office/drawing/2014/main" id="{61CFDA3C-B533-FB66-4E85-FBA67B041B95}"/>
              </a:ext>
            </a:extLst>
          </p:cNvPr>
          <p:cNvSpPr>
            <a:spLocks noGrp="1"/>
          </p:cNvSpPr>
          <p:nvPr>
            <p:ph idx="1"/>
          </p:nvPr>
        </p:nvSpPr>
        <p:spPr/>
        <p:txBody>
          <a:bodyPr/>
          <a:lstStyle/>
          <a:p>
            <a:pPr algn="just"/>
            <a:r>
              <a:rPr lang="en-US" dirty="0"/>
              <a:t>EOG Resources is the undisputed leader, generating over $34 million in sales, which is significantly more than the other accounts on the list. The other four accounts—Leucadia National, General Dynamics, Mosaic, and Arrow Electronics—are all in a similar, elite class, each contributing over $20 million in revenue.</a:t>
            </a:r>
          </a:p>
          <a:p>
            <a:pPr algn="just"/>
            <a:r>
              <a:rPr lang="en-US" dirty="0"/>
              <a:t>The company's strategy should heavily focus on retaining and growing these five accounts. Given their massive contribution to revenue, ensuring their satisfaction and nurturing these relationships is paramount. The performance of the sales representatives associated with these accounts—especially Samara Bell—is a key driver of the company's financial success.</a:t>
            </a:r>
          </a:p>
        </p:txBody>
      </p:sp>
    </p:spTree>
    <p:extLst>
      <p:ext uri="{BB962C8B-B14F-4D97-AF65-F5344CB8AC3E}">
        <p14:creationId xmlns:p14="http://schemas.microsoft.com/office/powerpoint/2010/main" val="18855998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116</TotalTime>
  <Words>659</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CIRCLE 2 PRESENTATION SLIDE INTRODUCTION</vt:lpstr>
      <vt:lpstr>TOP ACCOUNTS</vt:lpstr>
      <vt:lpstr>AMOUNT GENERATED PER WEB EVENT CHANNELS</vt:lpstr>
      <vt:lpstr>ACCOUNTS WITH THE HIGHEST ORDERS AMOUNT FROM WEB EVENTS</vt:lpstr>
      <vt:lpstr>HIGH VALUE ACCOUNTS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Bluechip</dc:creator>
  <cp:lastModifiedBy>adekunle adebayo</cp:lastModifiedBy>
  <cp:revision>3</cp:revision>
  <dcterms:created xsi:type="dcterms:W3CDTF">2025-09-08T18:44:12Z</dcterms:created>
  <dcterms:modified xsi:type="dcterms:W3CDTF">2025-09-10T12:54:30Z</dcterms:modified>
</cp:coreProperties>
</file>