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6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21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937272"/>
            <a:ext cx="7477601" cy="166639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Overpass" pitchFamily="34" charset="0"/>
                <a:ea typeface="Overpass" pitchFamily="34" charset="-122"/>
                <a:cs typeface="Overpass" pitchFamily="34" charset="-120"/>
              </a:rPr>
              <a:t>Use and Installation of Proxy Server</a:t>
            </a:r>
            <a:endParaRPr lang="en-US" sz="5249" dirty="0"/>
          </a:p>
        </p:txBody>
      </p:sp>
      <p:sp>
        <p:nvSpPr>
          <p:cNvPr id="6" name="Text 2"/>
          <p:cNvSpPr/>
          <p:nvPr/>
        </p:nvSpPr>
        <p:spPr>
          <a:xfrm>
            <a:off x="833199" y="4936927"/>
            <a:ext cx="7477601" cy="355402"/>
          </a:xfrm>
          <a:prstGeom prst="rect">
            <a:avLst/>
          </a:prstGeom>
          <a:noFill/>
          <a:ln/>
        </p:spPr>
        <p:txBody>
          <a:bodyPr wrap="none" rtlCol="0" anchor="t"/>
          <a:lstStyle/>
          <a:p>
            <a:pPr marL="0" indent="0">
              <a:lnSpc>
                <a:spcPts val="2799"/>
              </a:lnSpc>
              <a:buNone/>
            </a:pP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837730"/>
            <a:ext cx="764178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Advantages and Disadvantages</a:t>
            </a:r>
            <a:endParaRPr lang="en-US" sz="4374" dirty="0"/>
          </a:p>
        </p:txBody>
      </p:sp>
      <p:sp>
        <p:nvSpPr>
          <p:cNvPr id="5" name="Text 2"/>
          <p:cNvSpPr/>
          <p:nvPr/>
        </p:nvSpPr>
        <p:spPr>
          <a:xfrm>
            <a:off x="2681645" y="3115270"/>
            <a:ext cx="2616160" cy="694373"/>
          </a:xfrm>
          <a:prstGeom prst="rect">
            <a:avLst/>
          </a:prstGeom>
          <a:noFill/>
          <a:ln/>
        </p:spPr>
        <p:txBody>
          <a:bodyPr wrap="squar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Benefits of Using Proxy Servers</a:t>
            </a:r>
            <a:endParaRPr lang="en-US" sz="2187" dirty="0"/>
          </a:p>
        </p:txBody>
      </p:sp>
      <p:sp>
        <p:nvSpPr>
          <p:cNvPr id="6" name="Shape 3"/>
          <p:cNvSpPr/>
          <p:nvPr/>
        </p:nvSpPr>
        <p:spPr>
          <a:xfrm>
            <a:off x="2348389" y="3115270"/>
            <a:ext cx="44410" cy="694373"/>
          </a:xfrm>
          <a:prstGeom prst="rect">
            <a:avLst/>
          </a:prstGeom>
          <a:solidFill>
            <a:srgbClr val="F20374"/>
          </a:solidFill>
          <a:ln/>
        </p:spPr>
      </p:sp>
      <p:sp>
        <p:nvSpPr>
          <p:cNvPr id="7" name="Text 4"/>
          <p:cNvSpPr/>
          <p:nvPr/>
        </p:nvSpPr>
        <p:spPr>
          <a:xfrm>
            <a:off x="2348389" y="4059555"/>
            <a:ext cx="2949416"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Enhanced security, improved performance, and privacy protection are among the key benefits of using proxy servers in network operations.</a:t>
            </a:r>
            <a:endParaRPr lang="en-US" sz="1750" dirty="0"/>
          </a:p>
        </p:txBody>
      </p:sp>
      <p:sp>
        <p:nvSpPr>
          <p:cNvPr id="8" name="Text 5"/>
          <p:cNvSpPr/>
          <p:nvPr/>
        </p:nvSpPr>
        <p:spPr>
          <a:xfrm>
            <a:off x="6180653" y="3115270"/>
            <a:ext cx="2616160" cy="694373"/>
          </a:xfrm>
          <a:prstGeom prst="rect">
            <a:avLst/>
          </a:prstGeom>
          <a:noFill/>
          <a:ln/>
        </p:spPr>
        <p:txBody>
          <a:bodyPr wrap="squar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Drawbacks or Challenges</a:t>
            </a:r>
            <a:endParaRPr lang="en-US" sz="2187" dirty="0"/>
          </a:p>
        </p:txBody>
      </p:sp>
      <p:sp>
        <p:nvSpPr>
          <p:cNvPr id="9" name="Shape 6"/>
          <p:cNvSpPr/>
          <p:nvPr/>
        </p:nvSpPr>
        <p:spPr>
          <a:xfrm>
            <a:off x="5847398" y="3115270"/>
            <a:ext cx="44410" cy="694373"/>
          </a:xfrm>
          <a:prstGeom prst="rect">
            <a:avLst/>
          </a:prstGeom>
          <a:solidFill>
            <a:srgbClr val="F20374"/>
          </a:solidFill>
          <a:ln/>
        </p:spPr>
      </p:sp>
      <p:sp>
        <p:nvSpPr>
          <p:cNvPr id="10" name="Text 7"/>
          <p:cNvSpPr/>
          <p:nvPr/>
        </p:nvSpPr>
        <p:spPr>
          <a:xfrm>
            <a:off x="5847398" y="4059555"/>
            <a:ext cx="2949416"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Latency issues, configuration complexity, and potential single points of failure are notable challenges associated with the use of proxy servers.</a:t>
            </a:r>
            <a:endParaRPr lang="en-US" sz="1750" dirty="0"/>
          </a:p>
        </p:txBody>
      </p:sp>
      <p:sp>
        <p:nvSpPr>
          <p:cNvPr id="11" name="Text 8"/>
          <p:cNvSpPr/>
          <p:nvPr/>
        </p:nvSpPr>
        <p:spPr>
          <a:xfrm>
            <a:off x="9679662" y="3115270"/>
            <a:ext cx="2616160" cy="694373"/>
          </a:xfrm>
          <a:prstGeom prst="rect">
            <a:avLst/>
          </a:prstGeom>
          <a:noFill/>
          <a:ln/>
        </p:spPr>
        <p:txBody>
          <a:bodyPr wrap="squar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Considerations for Decision Making</a:t>
            </a:r>
            <a:endParaRPr lang="en-US" sz="2187" dirty="0"/>
          </a:p>
        </p:txBody>
      </p:sp>
      <p:sp>
        <p:nvSpPr>
          <p:cNvPr id="12" name="Shape 9"/>
          <p:cNvSpPr/>
          <p:nvPr/>
        </p:nvSpPr>
        <p:spPr>
          <a:xfrm>
            <a:off x="9346406" y="3115270"/>
            <a:ext cx="44410" cy="694373"/>
          </a:xfrm>
          <a:prstGeom prst="rect">
            <a:avLst/>
          </a:prstGeom>
          <a:solidFill>
            <a:srgbClr val="F20374"/>
          </a:solidFill>
          <a:ln/>
        </p:spPr>
      </p:sp>
      <p:sp>
        <p:nvSpPr>
          <p:cNvPr id="13" name="Text 10"/>
          <p:cNvSpPr/>
          <p:nvPr/>
        </p:nvSpPr>
        <p:spPr>
          <a:xfrm>
            <a:off x="9346406" y="4059555"/>
            <a:ext cx="2949416"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Comprehensive risk-benefit analysis and alignment with organizational goals are critical when considering the adoption of proxy servers.</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14630400" cy="2555081"/>
          </a:xfrm>
          <a:prstGeom prst="rect">
            <a:avLst/>
          </a:prstGeom>
        </p:spPr>
      </p:pic>
      <p:sp>
        <p:nvSpPr>
          <p:cNvPr id="5" name="Text 1"/>
          <p:cNvSpPr/>
          <p:nvPr/>
        </p:nvSpPr>
        <p:spPr>
          <a:xfrm>
            <a:off x="2746058" y="3117175"/>
            <a:ext cx="7364254" cy="638770"/>
          </a:xfrm>
          <a:prstGeom prst="rect">
            <a:avLst/>
          </a:prstGeom>
          <a:noFill/>
          <a:ln/>
        </p:spPr>
        <p:txBody>
          <a:bodyPr wrap="none" rtlCol="0" anchor="t"/>
          <a:lstStyle/>
          <a:p>
            <a:pPr marL="0" indent="0">
              <a:lnSpc>
                <a:spcPts val="5030"/>
              </a:lnSpc>
              <a:buNone/>
            </a:pPr>
            <a:r>
              <a:rPr lang="en-US" sz="4024" b="1" kern="0" spc="-121" dirty="0">
                <a:solidFill>
                  <a:srgbClr val="FFFFFF"/>
                </a:solidFill>
                <a:latin typeface="Overpass" pitchFamily="34" charset="0"/>
                <a:ea typeface="Overpass" pitchFamily="34" charset="-122"/>
                <a:cs typeface="Overpass" pitchFamily="34" charset="-120"/>
              </a:rPr>
              <a:t>Future Trends and Developments</a:t>
            </a:r>
            <a:endParaRPr lang="en-US" sz="4024" dirty="0"/>
          </a:p>
        </p:txBody>
      </p:sp>
      <p:sp>
        <p:nvSpPr>
          <p:cNvPr id="6" name="Shape 2"/>
          <p:cNvSpPr/>
          <p:nvPr/>
        </p:nvSpPr>
        <p:spPr>
          <a:xfrm>
            <a:off x="2746058" y="4222194"/>
            <a:ext cx="459819" cy="459819"/>
          </a:xfrm>
          <a:prstGeom prst="roundRect">
            <a:avLst>
              <a:gd name="adj" fmla="val 20004"/>
            </a:avLst>
          </a:prstGeom>
          <a:solidFill>
            <a:srgbClr val="7E023C"/>
          </a:solidFill>
          <a:ln w="7620">
            <a:solidFill>
              <a:srgbClr val="971B55"/>
            </a:solidFill>
            <a:prstDash val="solid"/>
          </a:ln>
        </p:spPr>
      </p:sp>
      <p:sp>
        <p:nvSpPr>
          <p:cNvPr id="7" name="Text 3"/>
          <p:cNvSpPr/>
          <p:nvPr/>
        </p:nvSpPr>
        <p:spPr>
          <a:xfrm>
            <a:off x="2914650" y="4260533"/>
            <a:ext cx="122634" cy="383143"/>
          </a:xfrm>
          <a:prstGeom prst="rect">
            <a:avLst/>
          </a:prstGeom>
          <a:noFill/>
          <a:ln/>
        </p:spPr>
        <p:txBody>
          <a:bodyPr wrap="none" rtlCol="0" anchor="t"/>
          <a:lstStyle/>
          <a:p>
            <a:pPr marL="0" indent="0" algn="ctr">
              <a:lnSpc>
                <a:spcPts val="3018"/>
              </a:lnSpc>
              <a:buNone/>
            </a:pPr>
            <a:r>
              <a:rPr lang="en-US" sz="2414" b="1" dirty="0">
                <a:solidFill>
                  <a:srgbClr val="E5E0DF"/>
                </a:solidFill>
                <a:latin typeface="Overpass" pitchFamily="34" charset="0"/>
                <a:ea typeface="Overpass" pitchFamily="34" charset="-122"/>
                <a:cs typeface="Overpass" pitchFamily="34" charset="-120"/>
              </a:rPr>
              <a:t>1</a:t>
            </a:r>
            <a:endParaRPr lang="en-US" sz="2414" dirty="0"/>
          </a:p>
        </p:txBody>
      </p:sp>
      <p:sp>
        <p:nvSpPr>
          <p:cNvPr id="8" name="Text 4"/>
          <p:cNvSpPr/>
          <p:nvPr/>
        </p:nvSpPr>
        <p:spPr>
          <a:xfrm>
            <a:off x="3410188" y="4292441"/>
            <a:ext cx="2245757" cy="957977"/>
          </a:xfrm>
          <a:prstGeom prst="rect">
            <a:avLst/>
          </a:prstGeom>
          <a:noFill/>
          <a:ln/>
        </p:spPr>
        <p:txBody>
          <a:bodyPr wrap="square" rtlCol="0" anchor="t"/>
          <a:lstStyle/>
          <a:p>
            <a:pPr marL="0" indent="0">
              <a:lnSpc>
                <a:spcPts val="2515"/>
              </a:lnSpc>
              <a:buNone/>
            </a:pPr>
            <a:r>
              <a:rPr lang="en-US" sz="2012" b="1" kern="0" spc="-60" dirty="0">
                <a:solidFill>
                  <a:srgbClr val="E5E0DF"/>
                </a:solidFill>
                <a:latin typeface="Overpass" pitchFamily="34" charset="0"/>
                <a:ea typeface="Overpass" pitchFamily="34" charset="-122"/>
                <a:cs typeface="Overpass" pitchFamily="34" charset="-120"/>
              </a:rPr>
              <a:t>Emerging Technologies in Proxy Servers</a:t>
            </a:r>
            <a:endParaRPr lang="en-US" sz="2012" dirty="0"/>
          </a:p>
        </p:txBody>
      </p:sp>
      <p:sp>
        <p:nvSpPr>
          <p:cNvPr id="9" name="Text 5"/>
          <p:cNvSpPr/>
          <p:nvPr/>
        </p:nvSpPr>
        <p:spPr>
          <a:xfrm>
            <a:off x="3410188" y="5373053"/>
            <a:ext cx="2245757" cy="2289453"/>
          </a:xfrm>
          <a:prstGeom prst="rect">
            <a:avLst/>
          </a:prstGeom>
          <a:noFill/>
          <a:ln/>
        </p:spPr>
        <p:txBody>
          <a:bodyPr wrap="square" rtlCol="0" anchor="t"/>
          <a:lstStyle/>
          <a:p>
            <a:pPr marL="0" indent="0">
              <a:lnSpc>
                <a:spcPts val="2575"/>
              </a:lnSpc>
              <a:buNone/>
            </a:pPr>
            <a:r>
              <a:rPr lang="en-US" sz="1610" dirty="0">
                <a:solidFill>
                  <a:srgbClr val="E5E0DF"/>
                </a:solidFill>
                <a:latin typeface="Overpass" pitchFamily="34" charset="0"/>
                <a:ea typeface="Overpass" pitchFamily="34" charset="-122"/>
                <a:cs typeface="Overpass" pitchFamily="34" charset="-120"/>
              </a:rPr>
              <a:t>Technological advancements, such as AI-driven proxy management and IoT integration, are shaping the future of proxy server technologies.</a:t>
            </a:r>
            <a:endParaRPr lang="en-US" sz="1610" dirty="0"/>
          </a:p>
        </p:txBody>
      </p:sp>
      <p:sp>
        <p:nvSpPr>
          <p:cNvPr id="10" name="Shape 6"/>
          <p:cNvSpPr/>
          <p:nvPr/>
        </p:nvSpPr>
        <p:spPr>
          <a:xfrm>
            <a:off x="5860256" y="4222194"/>
            <a:ext cx="459819" cy="459819"/>
          </a:xfrm>
          <a:prstGeom prst="roundRect">
            <a:avLst>
              <a:gd name="adj" fmla="val 20004"/>
            </a:avLst>
          </a:prstGeom>
          <a:solidFill>
            <a:srgbClr val="7E023C"/>
          </a:solidFill>
          <a:ln w="7620">
            <a:solidFill>
              <a:srgbClr val="971B55"/>
            </a:solidFill>
            <a:prstDash val="solid"/>
          </a:ln>
        </p:spPr>
      </p:sp>
      <p:sp>
        <p:nvSpPr>
          <p:cNvPr id="11" name="Text 7"/>
          <p:cNvSpPr/>
          <p:nvPr/>
        </p:nvSpPr>
        <p:spPr>
          <a:xfrm>
            <a:off x="5996345" y="4260533"/>
            <a:ext cx="187523" cy="383143"/>
          </a:xfrm>
          <a:prstGeom prst="rect">
            <a:avLst/>
          </a:prstGeom>
          <a:noFill/>
          <a:ln/>
        </p:spPr>
        <p:txBody>
          <a:bodyPr wrap="none" rtlCol="0" anchor="t"/>
          <a:lstStyle/>
          <a:p>
            <a:pPr marL="0" indent="0" algn="ctr">
              <a:lnSpc>
                <a:spcPts val="3018"/>
              </a:lnSpc>
              <a:buNone/>
            </a:pPr>
            <a:r>
              <a:rPr lang="en-US" sz="2414" b="1" dirty="0">
                <a:solidFill>
                  <a:srgbClr val="E5E0DF"/>
                </a:solidFill>
                <a:latin typeface="Overpass" pitchFamily="34" charset="0"/>
                <a:ea typeface="Overpass" pitchFamily="34" charset="-122"/>
                <a:cs typeface="Overpass" pitchFamily="34" charset="-120"/>
              </a:rPr>
              <a:t>2</a:t>
            </a:r>
            <a:endParaRPr lang="en-US" sz="2414" dirty="0"/>
          </a:p>
        </p:txBody>
      </p:sp>
      <p:sp>
        <p:nvSpPr>
          <p:cNvPr id="12" name="Text 8"/>
          <p:cNvSpPr/>
          <p:nvPr/>
        </p:nvSpPr>
        <p:spPr>
          <a:xfrm>
            <a:off x="6524387" y="4292441"/>
            <a:ext cx="2147649" cy="319326"/>
          </a:xfrm>
          <a:prstGeom prst="rect">
            <a:avLst/>
          </a:prstGeom>
          <a:noFill/>
          <a:ln/>
        </p:spPr>
        <p:txBody>
          <a:bodyPr wrap="none" rtlCol="0" anchor="t"/>
          <a:lstStyle/>
          <a:p>
            <a:pPr marL="0" indent="0">
              <a:lnSpc>
                <a:spcPts val="2515"/>
              </a:lnSpc>
              <a:buNone/>
            </a:pPr>
            <a:r>
              <a:rPr lang="en-US" sz="2012" b="1" kern="0" spc="-60" dirty="0">
                <a:solidFill>
                  <a:srgbClr val="E5E0DF"/>
                </a:solidFill>
                <a:latin typeface="Overpass" pitchFamily="34" charset="0"/>
                <a:ea typeface="Overpass" pitchFamily="34" charset="-122"/>
                <a:cs typeface="Overpass" pitchFamily="34" charset="-120"/>
              </a:rPr>
              <a:t>Evolving Use Cases</a:t>
            </a:r>
            <a:endParaRPr lang="en-US" sz="2012" dirty="0"/>
          </a:p>
        </p:txBody>
      </p:sp>
      <p:sp>
        <p:nvSpPr>
          <p:cNvPr id="13" name="Text 9"/>
          <p:cNvSpPr/>
          <p:nvPr/>
        </p:nvSpPr>
        <p:spPr>
          <a:xfrm>
            <a:off x="6524387" y="4734401"/>
            <a:ext cx="2245757" cy="2616518"/>
          </a:xfrm>
          <a:prstGeom prst="rect">
            <a:avLst/>
          </a:prstGeom>
          <a:noFill/>
          <a:ln/>
        </p:spPr>
        <p:txBody>
          <a:bodyPr wrap="square" rtlCol="0" anchor="t"/>
          <a:lstStyle/>
          <a:p>
            <a:pPr marL="0" indent="0">
              <a:lnSpc>
                <a:spcPts val="2575"/>
              </a:lnSpc>
              <a:buNone/>
            </a:pPr>
            <a:r>
              <a:rPr lang="en-US" sz="1610" dirty="0">
                <a:solidFill>
                  <a:srgbClr val="E5E0DF"/>
                </a:solidFill>
                <a:latin typeface="Overpass" pitchFamily="34" charset="0"/>
                <a:ea typeface="Overpass" pitchFamily="34" charset="-122"/>
                <a:cs typeface="Overpass" pitchFamily="34" charset="-120"/>
              </a:rPr>
              <a:t>New use cases are emerging, including edge computing, hybrid cloud security, and decentralized network architectures, transforming the role of proxy servers.</a:t>
            </a:r>
            <a:endParaRPr lang="en-US" sz="1610" dirty="0"/>
          </a:p>
        </p:txBody>
      </p:sp>
      <p:sp>
        <p:nvSpPr>
          <p:cNvPr id="14" name="Shape 10"/>
          <p:cNvSpPr/>
          <p:nvPr/>
        </p:nvSpPr>
        <p:spPr>
          <a:xfrm>
            <a:off x="8974455" y="4222194"/>
            <a:ext cx="459819" cy="459819"/>
          </a:xfrm>
          <a:prstGeom prst="roundRect">
            <a:avLst>
              <a:gd name="adj" fmla="val 20004"/>
            </a:avLst>
          </a:prstGeom>
          <a:solidFill>
            <a:srgbClr val="7E023C"/>
          </a:solidFill>
          <a:ln w="7620">
            <a:solidFill>
              <a:srgbClr val="971B55"/>
            </a:solidFill>
            <a:prstDash val="solid"/>
          </a:ln>
        </p:spPr>
      </p:sp>
      <p:sp>
        <p:nvSpPr>
          <p:cNvPr id="15" name="Text 11"/>
          <p:cNvSpPr/>
          <p:nvPr/>
        </p:nvSpPr>
        <p:spPr>
          <a:xfrm>
            <a:off x="9112448" y="4260533"/>
            <a:ext cx="183833" cy="383143"/>
          </a:xfrm>
          <a:prstGeom prst="rect">
            <a:avLst/>
          </a:prstGeom>
          <a:noFill/>
          <a:ln/>
        </p:spPr>
        <p:txBody>
          <a:bodyPr wrap="none" rtlCol="0" anchor="t"/>
          <a:lstStyle/>
          <a:p>
            <a:pPr marL="0" indent="0" algn="ctr">
              <a:lnSpc>
                <a:spcPts val="3018"/>
              </a:lnSpc>
              <a:buNone/>
            </a:pPr>
            <a:r>
              <a:rPr lang="en-US" sz="2414" b="1" dirty="0">
                <a:solidFill>
                  <a:srgbClr val="E5E0DF"/>
                </a:solidFill>
                <a:latin typeface="Overpass" pitchFamily="34" charset="0"/>
                <a:ea typeface="Overpass" pitchFamily="34" charset="-122"/>
                <a:cs typeface="Overpass" pitchFamily="34" charset="-120"/>
              </a:rPr>
              <a:t>3</a:t>
            </a:r>
            <a:endParaRPr lang="en-US" sz="2414" dirty="0"/>
          </a:p>
        </p:txBody>
      </p:sp>
      <p:sp>
        <p:nvSpPr>
          <p:cNvPr id="16" name="Text 12"/>
          <p:cNvSpPr/>
          <p:nvPr/>
        </p:nvSpPr>
        <p:spPr>
          <a:xfrm>
            <a:off x="9638586" y="4292441"/>
            <a:ext cx="2245757" cy="638651"/>
          </a:xfrm>
          <a:prstGeom prst="rect">
            <a:avLst/>
          </a:prstGeom>
          <a:noFill/>
          <a:ln/>
        </p:spPr>
        <p:txBody>
          <a:bodyPr wrap="square" rtlCol="0" anchor="t"/>
          <a:lstStyle/>
          <a:p>
            <a:pPr marL="0" indent="0">
              <a:lnSpc>
                <a:spcPts val="2515"/>
              </a:lnSpc>
              <a:buNone/>
            </a:pPr>
            <a:r>
              <a:rPr lang="en-US" sz="2012" b="1" kern="0" spc="-60" dirty="0">
                <a:solidFill>
                  <a:srgbClr val="E5E0DF"/>
                </a:solidFill>
                <a:latin typeface="Overpass" pitchFamily="34" charset="0"/>
                <a:ea typeface="Overpass" pitchFamily="34" charset="-122"/>
                <a:cs typeface="Overpass" pitchFamily="34" charset="-120"/>
              </a:rPr>
              <a:t>Potential Future Developments</a:t>
            </a:r>
            <a:endParaRPr lang="en-US" sz="2012" dirty="0"/>
          </a:p>
        </p:txBody>
      </p:sp>
      <p:sp>
        <p:nvSpPr>
          <p:cNvPr id="17" name="Text 13"/>
          <p:cNvSpPr/>
          <p:nvPr/>
        </p:nvSpPr>
        <p:spPr>
          <a:xfrm>
            <a:off x="9638586" y="5053727"/>
            <a:ext cx="2245757" cy="2616518"/>
          </a:xfrm>
          <a:prstGeom prst="rect">
            <a:avLst/>
          </a:prstGeom>
          <a:noFill/>
          <a:ln/>
        </p:spPr>
        <p:txBody>
          <a:bodyPr wrap="square" rtlCol="0" anchor="t"/>
          <a:lstStyle/>
          <a:p>
            <a:pPr marL="0" indent="0">
              <a:lnSpc>
                <a:spcPts val="2575"/>
              </a:lnSpc>
              <a:buNone/>
            </a:pPr>
            <a:r>
              <a:rPr lang="en-US" sz="1610" dirty="0">
                <a:solidFill>
                  <a:srgbClr val="E5E0DF"/>
                </a:solidFill>
                <a:latin typeface="Overpass" pitchFamily="34" charset="0"/>
                <a:ea typeface="Overpass" pitchFamily="34" charset="-122"/>
                <a:cs typeface="Overpass" pitchFamily="34" charset="-120"/>
              </a:rPr>
              <a:t>Developments in quantum-resistant encryption, blockchain integration, and zero-trust security models are poised to impact the future evolution of proxy server technologies.</a:t>
            </a:r>
            <a:endParaRPr lang="en-US" sz="161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Conclusion</a:t>
            </a:r>
            <a:endParaRPr lang="en-US" sz="4374" dirty="0"/>
          </a:p>
        </p:txBody>
      </p:sp>
      <p:sp>
        <p:nvSpPr>
          <p:cNvPr id="5" name="Text 2"/>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In conclusion, understanding the types, benefits, installation process, configuration, troubleshooting, and best practices for using a proxy server is essential for optimizing security, privacy, and internet accessibility. Implementing and managing a proxy server effectively can significantly enhance the online experience.</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82346" y="605909"/>
            <a:ext cx="7045285" cy="687348"/>
          </a:xfrm>
          <a:prstGeom prst="rect">
            <a:avLst/>
          </a:prstGeom>
          <a:noFill/>
          <a:ln/>
        </p:spPr>
        <p:txBody>
          <a:bodyPr wrap="none" rtlCol="0" anchor="t"/>
          <a:lstStyle/>
          <a:p>
            <a:pPr marL="0" indent="0">
              <a:lnSpc>
                <a:spcPts val="5412"/>
              </a:lnSpc>
              <a:buNone/>
            </a:pPr>
            <a:r>
              <a:rPr lang="en-US" sz="4330" b="1" kern="0" spc="-130" dirty="0">
                <a:solidFill>
                  <a:srgbClr val="FFFFFF"/>
                </a:solidFill>
                <a:latin typeface="Overpass" pitchFamily="34" charset="0"/>
                <a:ea typeface="Overpass" pitchFamily="34" charset="-122"/>
                <a:cs typeface="Overpass" pitchFamily="34" charset="-120"/>
              </a:rPr>
              <a:t>Introduction to Proxy Servers</a:t>
            </a:r>
            <a:endParaRPr lang="en-US" sz="4330" dirty="0"/>
          </a:p>
        </p:txBody>
      </p:sp>
      <p:sp>
        <p:nvSpPr>
          <p:cNvPr id="6" name="Shape 2"/>
          <p:cNvSpPr/>
          <p:nvPr/>
        </p:nvSpPr>
        <p:spPr>
          <a:xfrm>
            <a:off x="4790361" y="1623179"/>
            <a:ext cx="43934" cy="6000512"/>
          </a:xfrm>
          <a:prstGeom prst="roundRect">
            <a:avLst>
              <a:gd name="adj" fmla="val 225295"/>
            </a:avLst>
          </a:prstGeom>
          <a:solidFill>
            <a:srgbClr val="971B55"/>
          </a:solidFill>
          <a:ln/>
        </p:spPr>
      </p:sp>
      <p:sp>
        <p:nvSpPr>
          <p:cNvPr id="7" name="Shape 3"/>
          <p:cNvSpPr/>
          <p:nvPr/>
        </p:nvSpPr>
        <p:spPr>
          <a:xfrm>
            <a:off x="5059680" y="2020431"/>
            <a:ext cx="769739" cy="43934"/>
          </a:xfrm>
          <a:prstGeom prst="roundRect">
            <a:avLst>
              <a:gd name="adj" fmla="val 225295"/>
            </a:avLst>
          </a:prstGeom>
          <a:solidFill>
            <a:srgbClr val="971B55"/>
          </a:solidFill>
          <a:ln/>
        </p:spPr>
      </p:sp>
      <p:sp>
        <p:nvSpPr>
          <p:cNvPr id="8" name="Shape 4"/>
          <p:cNvSpPr/>
          <p:nvPr/>
        </p:nvSpPr>
        <p:spPr>
          <a:xfrm>
            <a:off x="4564856" y="1794986"/>
            <a:ext cx="494824" cy="494824"/>
          </a:xfrm>
          <a:prstGeom prst="roundRect">
            <a:avLst>
              <a:gd name="adj" fmla="val 20003"/>
            </a:avLst>
          </a:prstGeom>
          <a:solidFill>
            <a:srgbClr val="7E023C"/>
          </a:solidFill>
          <a:ln w="7620">
            <a:solidFill>
              <a:srgbClr val="971B55"/>
            </a:solidFill>
            <a:prstDash val="solid"/>
          </a:ln>
        </p:spPr>
      </p:sp>
      <p:sp>
        <p:nvSpPr>
          <p:cNvPr id="9" name="Text 5"/>
          <p:cNvSpPr/>
          <p:nvPr/>
        </p:nvSpPr>
        <p:spPr>
          <a:xfrm>
            <a:off x="4746308" y="1836182"/>
            <a:ext cx="131921" cy="412313"/>
          </a:xfrm>
          <a:prstGeom prst="rect">
            <a:avLst/>
          </a:prstGeom>
          <a:noFill/>
          <a:ln/>
        </p:spPr>
        <p:txBody>
          <a:bodyPr wrap="none" rtlCol="0" anchor="t"/>
          <a:lstStyle/>
          <a:p>
            <a:pPr marL="0" indent="0" algn="ctr">
              <a:lnSpc>
                <a:spcPts val="3247"/>
              </a:lnSpc>
              <a:buNone/>
            </a:pPr>
            <a:r>
              <a:rPr lang="en-US" sz="2598" b="1" dirty="0">
                <a:solidFill>
                  <a:srgbClr val="E5E0DF"/>
                </a:solidFill>
                <a:latin typeface="Overpass" pitchFamily="34" charset="0"/>
                <a:ea typeface="Overpass" pitchFamily="34" charset="-122"/>
                <a:cs typeface="Overpass" pitchFamily="34" charset="-120"/>
              </a:rPr>
              <a:t>1</a:t>
            </a:r>
            <a:endParaRPr lang="en-US" sz="2598" dirty="0"/>
          </a:p>
        </p:txBody>
      </p:sp>
      <p:sp>
        <p:nvSpPr>
          <p:cNvPr id="10" name="Text 6"/>
          <p:cNvSpPr/>
          <p:nvPr/>
        </p:nvSpPr>
        <p:spPr>
          <a:xfrm>
            <a:off x="6021943" y="1843087"/>
            <a:ext cx="3220403"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Definition of Proxy Servers</a:t>
            </a:r>
            <a:endParaRPr lang="en-US" sz="2165" dirty="0"/>
          </a:p>
        </p:txBody>
      </p:sp>
      <p:sp>
        <p:nvSpPr>
          <p:cNvPr id="11" name="Text 7"/>
          <p:cNvSpPr/>
          <p:nvPr/>
        </p:nvSpPr>
        <p:spPr>
          <a:xfrm>
            <a:off x="6021943" y="2318623"/>
            <a:ext cx="7783711" cy="105548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A proxy server acts as an intermediary between users and the internet, processing requests and responses to provide functionalities such as security, caching, and anonymization.</a:t>
            </a:r>
            <a:endParaRPr lang="en-US" sz="1732" dirty="0"/>
          </a:p>
        </p:txBody>
      </p:sp>
      <p:sp>
        <p:nvSpPr>
          <p:cNvPr id="12" name="Shape 8"/>
          <p:cNvSpPr/>
          <p:nvPr/>
        </p:nvSpPr>
        <p:spPr>
          <a:xfrm>
            <a:off x="5059680" y="4211181"/>
            <a:ext cx="769739" cy="43934"/>
          </a:xfrm>
          <a:prstGeom prst="roundRect">
            <a:avLst>
              <a:gd name="adj" fmla="val 225295"/>
            </a:avLst>
          </a:prstGeom>
          <a:solidFill>
            <a:srgbClr val="971B55"/>
          </a:solidFill>
          <a:ln/>
        </p:spPr>
      </p:sp>
      <p:sp>
        <p:nvSpPr>
          <p:cNvPr id="13" name="Shape 9"/>
          <p:cNvSpPr/>
          <p:nvPr/>
        </p:nvSpPr>
        <p:spPr>
          <a:xfrm>
            <a:off x="4564856" y="3985736"/>
            <a:ext cx="494824" cy="494824"/>
          </a:xfrm>
          <a:prstGeom prst="roundRect">
            <a:avLst>
              <a:gd name="adj" fmla="val 20003"/>
            </a:avLst>
          </a:prstGeom>
          <a:solidFill>
            <a:srgbClr val="7E023C"/>
          </a:solidFill>
          <a:ln w="7620">
            <a:solidFill>
              <a:srgbClr val="971B55"/>
            </a:solidFill>
            <a:prstDash val="solid"/>
          </a:ln>
        </p:spPr>
      </p:sp>
      <p:sp>
        <p:nvSpPr>
          <p:cNvPr id="14" name="Text 10"/>
          <p:cNvSpPr/>
          <p:nvPr/>
        </p:nvSpPr>
        <p:spPr>
          <a:xfrm>
            <a:off x="4711422" y="4026932"/>
            <a:ext cx="201692" cy="412313"/>
          </a:xfrm>
          <a:prstGeom prst="rect">
            <a:avLst/>
          </a:prstGeom>
          <a:noFill/>
          <a:ln/>
        </p:spPr>
        <p:txBody>
          <a:bodyPr wrap="none" rtlCol="0" anchor="t"/>
          <a:lstStyle/>
          <a:p>
            <a:pPr marL="0" indent="0" algn="ctr">
              <a:lnSpc>
                <a:spcPts val="3247"/>
              </a:lnSpc>
              <a:buNone/>
            </a:pPr>
            <a:r>
              <a:rPr lang="en-US" sz="2598" b="1" dirty="0">
                <a:solidFill>
                  <a:srgbClr val="E5E0DF"/>
                </a:solidFill>
                <a:latin typeface="Overpass" pitchFamily="34" charset="0"/>
                <a:ea typeface="Overpass" pitchFamily="34" charset="-122"/>
                <a:cs typeface="Overpass" pitchFamily="34" charset="-120"/>
              </a:rPr>
              <a:t>2</a:t>
            </a:r>
            <a:endParaRPr lang="en-US" sz="2598" dirty="0"/>
          </a:p>
        </p:txBody>
      </p:sp>
      <p:sp>
        <p:nvSpPr>
          <p:cNvPr id="15" name="Text 11"/>
          <p:cNvSpPr/>
          <p:nvPr/>
        </p:nvSpPr>
        <p:spPr>
          <a:xfrm>
            <a:off x="6021943" y="4033838"/>
            <a:ext cx="2576512"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Purpose and Benefits</a:t>
            </a:r>
            <a:endParaRPr lang="en-US" sz="2165" dirty="0"/>
          </a:p>
        </p:txBody>
      </p:sp>
      <p:sp>
        <p:nvSpPr>
          <p:cNvPr id="16" name="Text 12"/>
          <p:cNvSpPr/>
          <p:nvPr/>
        </p:nvSpPr>
        <p:spPr>
          <a:xfrm>
            <a:off x="6021943" y="4509373"/>
            <a:ext cx="7783711" cy="105548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Proxy servers serve multiple purposes, including improving performance through caching, enhancing security via web content filtering, and providing anonymity by masking IP addresses.</a:t>
            </a:r>
            <a:endParaRPr lang="en-US" sz="1732" dirty="0"/>
          </a:p>
        </p:txBody>
      </p:sp>
      <p:sp>
        <p:nvSpPr>
          <p:cNvPr id="17" name="Shape 13"/>
          <p:cNvSpPr/>
          <p:nvPr/>
        </p:nvSpPr>
        <p:spPr>
          <a:xfrm>
            <a:off x="5059680" y="6401931"/>
            <a:ext cx="769739" cy="43934"/>
          </a:xfrm>
          <a:prstGeom prst="roundRect">
            <a:avLst>
              <a:gd name="adj" fmla="val 225295"/>
            </a:avLst>
          </a:prstGeom>
          <a:solidFill>
            <a:srgbClr val="971B55"/>
          </a:solidFill>
          <a:ln/>
        </p:spPr>
      </p:sp>
      <p:sp>
        <p:nvSpPr>
          <p:cNvPr id="18" name="Shape 14"/>
          <p:cNvSpPr/>
          <p:nvPr/>
        </p:nvSpPr>
        <p:spPr>
          <a:xfrm>
            <a:off x="4564856" y="6176486"/>
            <a:ext cx="494824" cy="494824"/>
          </a:xfrm>
          <a:prstGeom prst="roundRect">
            <a:avLst>
              <a:gd name="adj" fmla="val 20003"/>
            </a:avLst>
          </a:prstGeom>
          <a:solidFill>
            <a:srgbClr val="7E023C"/>
          </a:solidFill>
          <a:ln w="7620">
            <a:solidFill>
              <a:srgbClr val="971B55"/>
            </a:solidFill>
            <a:prstDash val="solid"/>
          </a:ln>
        </p:spPr>
      </p:sp>
      <p:sp>
        <p:nvSpPr>
          <p:cNvPr id="19" name="Text 15"/>
          <p:cNvSpPr/>
          <p:nvPr/>
        </p:nvSpPr>
        <p:spPr>
          <a:xfrm>
            <a:off x="4713327" y="6217682"/>
            <a:ext cx="197763" cy="412313"/>
          </a:xfrm>
          <a:prstGeom prst="rect">
            <a:avLst/>
          </a:prstGeom>
          <a:noFill/>
          <a:ln/>
        </p:spPr>
        <p:txBody>
          <a:bodyPr wrap="none" rtlCol="0" anchor="t"/>
          <a:lstStyle/>
          <a:p>
            <a:pPr marL="0" indent="0" algn="ctr">
              <a:lnSpc>
                <a:spcPts val="3247"/>
              </a:lnSpc>
              <a:buNone/>
            </a:pPr>
            <a:r>
              <a:rPr lang="en-US" sz="2598" b="1" dirty="0">
                <a:solidFill>
                  <a:srgbClr val="E5E0DF"/>
                </a:solidFill>
                <a:latin typeface="Overpass" pitchFamily="34" charset="0"/>
                <a:ea typeface="Overpass" pitchFamily="34" charset="-122"/>
                <a:cs typeface="Overpass" pitchFamily="34" charset="-120"/>
              </a:rPr>
              <a:t>3</a:t>
            </a:r>
            <a:endParaRPr lang="en-US" sz="2598" dirty="0"/>
          </a:p>
        </p:txBody>
      </p:sp>
      <p:sp>
        <p:nvSpPr>
          <p:cNvPr id="20" name="Text 16"/>
          <p:cNvSpPr/>
          <p:nvPr/>
        </p:nvSpPr>
        <p:spPr>
          <a:xfrm>
            <a:off x="6021943" y="6224588"/>
            <a:ext cx="4001929" cy="343614"/>
          </a:xfrm>
          <a:prstGeom prst="rect">
            <a:avLst/>
          </a:prstGeom>
          <a:noFill/>
          <a:ln/>
        </p:spPr>
        <p:txBody>
          <a:bodyPr wrap="none" rtlCol="0" anchor="t"/>
          <a:lstStyle/>
          <a:p>
            <a:pPr marL="0" indent="0" algn="l">
              <a:lnSpc>
                <a:spcPts val="2706"/>
              </a:lnSpc>
              <a:buNone/>
            </a:pPr>
            <a:r>
              <a:rPr lang="en-US" sz="2165" b="1" kern="0" spc="-65" dirty="0">
                <a:solidFill>
                  <a:srgbClr val="E5E0DF"/>
                </a:solidFill>
                <a:latin typeface="Overpass" pitchFamily="34" charset="0"/>
                <a:ea typeface="Overpass" pitchFamily="34" charset="-122"/>
                <a:cs typeface="Overpass" pitchFamily="34" charset="-120"/>
              </a:rPr>
              <a:t>Relevance in Network Operations</a:t>
            </a:r>
            <a:endParaRPr lang="en-US" sz="2165" dirty="0"/>
          </a:p>
        </p:txBody>
      </p:sp>
      <p:sp>
        <p:nvSpPr>
          <p:cNvPr id="21" name="Text 17"/>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E5E0DF"/>
                </a:solidFill>
                <a:latin typeface="Overpass" pitchFamily="34" charset="0"/>
                <a:ea typeface="Overpass" pitchFamily="34" charset="-122"/>
                <a:cs typeface="Overpass" pitchFamily="34" charset="-120"/>
              </a:rPr>
              <a:t>Proxy servers play a crucial role in optimizing traffic flow, protecting against threats, and enabling access control in modern network management.</a:t>
            </a:r>
            <a:endParaRPr lang="en-US" sz="173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323261"/>
            <a:ext cx="558653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Types of Proxy Servers</a:t>
            </a:r>
            <a:endParaRPr lang="en-US" sz="4374" dirty="0"/>
          </a:p>
        </p:txBody>
      </p:sp>
      <p:pic>
        <p:nvPicPr>
          <p:cNvPr id="5" name="Image 1" descr="preencoded.png"/>
          <p:cNvPicPr>
            <a:picLocks noChangeAspect="1"/>
          </p:cNvPicPr>
          <p:nvPr/>
        </p:nvPicPr>
        <p:blipFill>
          <a:blip r:embed="rId4"/>
          <a:stretch>
            <a:fillRect/>
          </a:stretch>
        </p:blipFill>
        <p:spPr>
          <a:xfrm>
            <a:off x="2348389" y="2461974"/>
            <a:ext cx="3088958" cy="1909048"/>
          </a:xfrm>
          <a:prstGeom prst="rect">
            <a:avLst/>
          </a:prstGeom>
        </p:spPr>
      </p:pic>
      <p:sp>
        <p:nvSpPr>
          <p:cNvPr id="6" name="Text 2"/>
          <p:cNvSpPr/>
          <p:nvPr/>
        </p:nvSpPr>
        <p:spPr>
          <a:xfrm>
            <a:off x="2348389" y="4648676"/>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Forward Proxy</a:t>
            </a:r>
            <a:endParaRPr lang="en-US" sz="2187" dirty="0"/>
          </a:p>
        </p:txBody>
      </p:sp>
      <p:sp>
        <p:nvSpPr>
          <p:cNvPr id="7" name="Text 3"/>
          <p:cNvSpPr/>
          <p:nvPr/>
        </p:nvSpPr>
        <p:spPr>
          <a:xfrm>
            <a:off x="2348389" y="5129093"/>
            <a:ext cx="308895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Distinguishing characteristics and situational uses of forward proxy servers in network environments.</a:t>
            </a:r>
            <a:endParaRPr lang="en-US" sz="1750" dirty="0"/>
          </a:p>
        </p:txBody>
      </p:sp>
      <p:pic>
        <p:nvPicPr>
          <p:cNvPr id="8" name="Image 2" descr="preencoded.png"/>
          <p:cNvPicPr>
            <a:picLocks noChangeAspect="1"/>
          </p:cNvPicPr>
          <p:nvPr/>
        </p:nvPicPr>
        <p:blipFill>
          <a:blip r:embed="rId5"/>
          <a:stretch>
            <a:fillRect/>
          </a:stretch>
        </p:blipFill>
        <p:spPr>
          <a:xfrm>
            <a:off x="5770602" y="2461974"/>
            <a:ext cx="3088958" cy="1909048"/>
          </a:xfrm>
          <a:prstGeom prst="rect">
            <a:avLst/>
          </a:prstGeom>
        </p:spPr>
      </p:pic>
      <p:sp>
        <p:nvSpPr>
          <p:cNvPr id="9" name="Text 4"/>
          <p:cNvSpPr/>
          <p:nvPr/>
        </p:nvSpPr>
        <p:spPr>
          <a:xfrm>
            <a:off x="5770602" y="4648676"/>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Reverse Proxy</a:t>
            </a:r>
            <a:endParaRPr lang="en-US" sz="2187" dirty="0"/>
          </a:p>
        </p:txBody>
      </p:sp>
      <p:sp>
        <p:nvSpPr>
          <p:cNvPr id="10" name="Text 5"/>
          <p:cNvSpPr/>
          <p:nvPr/>
        </p:nvSpPr>
        <p:spPr>
          <a:xfrm>
            <a:off x="5770602" y="5129093"/>
            <a:ext cx="3088958"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Exploring the practical applications and benefits of deploying reverse proxy servers for load balancing and security.</a:t>
            </a:r>
            <a:endParaRPr lang="en-US" sz="1750" dirty="0"/>
          </a:p>
        </p:txBody>
      </p:sp>
      <p:pic>
        <p:nvPicPr>
          <p:cNvPr id="11" name="Image 3" descr="preencoded.png"/>
          <p:cNvPicPr>
            <a:picLocks noChangeAspect="1"/>
          </p:cNvPicPr>
          <p:nvPr/>
        </p:nvPicPr>
        <p:blipFill>
          <a:blip r:embed="rId6"/>
          <a:stretch>
            <a:fillRect/>
          </a:stretch>
        </p:blipFill>
        <p:spPr>
          <a:xfrm>
            <a:off x="9192816" y="2461974"/>
            <a:ext cx="3089077" cy="1909167"/>
          </a:xfrm>
          <a:prstGeom prst="rect">
            <a:avLst/>
          </a:prstGeom>
        </p:spPr>
      </p:pic>
      <p:sp>
        <p:nvSpPr>
          <p:cNvPr id="12" name="Text 6"/>
          <p:cNvSpPr/>
          <p:nvPr/>
        </p:nvSpPr>
        <p:spPr>
          <a:xfrm>
            <a:off x="9192816" y="4648795"/>
            <a:ext cx="2249567"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Transparent Proxy</a:t>
            </a:r>
            <a:endParaRPr lang="en-US" sz="2187" dirty="0"/>
          </a:p>
        </p:txBody>
      </p:sp>
      <p:sp>
        <p:nvSpPr>
          <p:cNvPr id="13" name="Text 7"/>
          <p:cNvSpPr/>
          <p:nvPr/>
        </p:nvSpPr>
        <p:spPr>
          <a:xfrm>
            <a:off x="9192816" y="5129213"/>
            <a:ext cx="308907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Understanding the functionality and relevance of transparent proxy servers in network traffic management and filtering.</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342073"/>
            <a:ext cx="8414147"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Proxy Server Installation Overview</a:t>
            </a:r>
            <a:endParaRPr lang="en-US" sz="4374" dirty="0"/>
          </a:p>
        </p:txBody>
      </p:sp>
      <p:sp>
        <p:nvSpPr>
          <p:cNvPr id="6" name="Shape 2"/>
          <p:cNvSpPr/>
          <p:nvPr/>
        </p:nvSpPr>
        <p:spPr>
          <a:xfrm>
            <a:off x="4490799" y="2543294"/>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4674037" y="2584966"/>
            <a:ext cx="13335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5212913" y="2619613"/>
            <a:ext cx="3820001" cy="694373"/>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Importance of Proper Installation</a:t>
            </a:r>
            <a:endParaRPr lang="en-US" sz="2187" dirty="0"/>
          </a:p>
        </p:txBody>
      </p:sp>
      <p:sp>
        <p:nvSpPr>
          <p:cNvPr id="9" name="Text 5"/>
          <p:cNvSpPr/>
          <p:nvPr/>
        </p:nvSpPr>
        <p:spPr>
          <a:xfrm>
            <a:off x="5212913" y="3447217"/>
            <a:ext cx="3820001"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Proper installation ensures optimal functionality, performance, and security of the proxy server within the network environment.</a:t>
            </a:r>
            <a:endParaRPr lang="en-US" sz="1750" dirty="0"/>
          </a:p>
        </p:txBody>
      </p:sp>
      <p:sp>
        <p:nvSpPr>
          <p:cNvPr id="10" name="Shape 6"/>
          <p:cNvSpPr/>
          <p:nvPr/>
        </p:nvSpPr>
        <p:spPr>
          <a:xfrm>
            <a:off x="9255085" y="2543294"/>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a:off x="9403080" y="2584966"/>
            <a:ext cx="203835"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9977199" y="2619613"/>
            <a:ext cx="3820001" cy="694373"/>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Key Steps in Installation Process</a:t>
            </a:r>
            <a:endParaRPr lang="en-US" sz="2187" dirty="0"/>
          </a:p>
        </p:txBody>
      </p:sp>
      <p:sp>
        <p:nvSpPr>
          <p:cNvPr id="13" name="Text 9"/>
          <p:cNvSpPr/>
          <p:nvPr/>
        </p:nvSpPr>
        <p:spPr>
          <a:xfrm>
            <a:off x="9977199" y="3447217"/>
            <a:ext cx="3820001"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The installation process involves system requirements assessment, software selection, configuration, and testing to ensure seamless integration.</a:t>
            </a:r>
            <a:endParaRPr lang="en-US" sz="1750" dirty="0"/>
          </a:p>
        </p:txBody>
      </p:sp>
      <p:sp>
        <p:nvSpPr>
          <p:cNvPr id="14" name="Shape 10"/>
          <p:cNvSpPr/>
          <p:nvPr/>
        </p:nvSpPr>
        <p:spPr>
          <a:xfrm>
            <a:off x="4490799" y="5619988"/>
            <a:ext cx="499943" cy="499943"/>
          </a:xfrm>
          <a:prstGeom prst="roundRect">
            <a:avLst>
              <a:gd name="adj" fmla="val 20000"/>
            </a:avLst>
          </a:prstGeom>
          <a:solidFill>
            <a:srgbClr val="7E023C"/>
          </a:solidFill>
          <a:ln w="7620">
            <a:solidFill>
              <a:srgbClr val="971B55"/>
            </a:solidFill>
            <a:prstDash val="solid"/>
          </a:ln>
        </p:spPr>
      </p:sp>
      <p:sp>
        <p:nvSpPr>
          <p:cNvPr id="15" name="Text 11"/>
          <p:cNvSpPr/>
          <p:nvPr/>
        </p:nvSpPr>
        <p:spPr>
          <a:xfrm>
            <a:off x="4640818" y="5661660"/>
            <a:ext cx="199906"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5212913" y="5696307"/>
            <a:ext cx="3882866"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Common Proxy Server Software</a:t>
            </a:r>
            <a:endParaRPr lang="en-US" sz="2187" dirty="0"/>
          </a:p>
        </p:txBody>
      </p:sp>
      <p:sp>
        <p:nvSpPr>
          <p:cNvPr id="17" name="Text 13"/>
          <p:cNvSpPr/>
          <p:nvPr/>
        </p:nvSpPr>
        <p:spPr>
          <a:xfrm>
            <a:off x="5212913" y="6176724"/>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Notable proxy server software includes Squid, known for its robust caching abilities, and Nginx, favored for its flexibility and performance.</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14630400" cy="2617470"/>
          </a:xfrm>
          <a:prstGeom prst="rect">
            <a:avLst/>
          </a:prstGeom>
        </p:spPr>
      </p:pic>
      <p:sp>
        <p:nvSpPr>
          <p:cNvPr id="5" name="Text 1"/>
          <p:cNvSpPr/>
          <p:nvPr/>
        </p:nvSpPr>
        <p:spPr>
          <a:xfrm>
            <a:off x="2634496" y="3194804"/>
            <a:ext cx="7176254" cy="654368"/>
          </a:xfrm>
          <a:prstGeom prst="rect">
            <a:avLst/>
          </a:prstGeom>
          <a:noFill/>
          <a:ln/>
        </p:spPr>
        <p:txBody>
          <a:bodyPr wrap="none" rtlCol="0" anchor="t"/>
          <a:lstStyle/>
          <a:p>
            <a:pPr marL="0" indent="0">
              <a:lnSpc>
                <a:spcPts val="5153"/>
              </a:lnSpc>
              <a:buNone/>
            </a:pPr>
            <a:r>
              <a:rPr lang="en-US" sz="4122" b="1" kern="0" spc="-124" dirty="0">
                <a:solidFill>
                  <a:srgbClr val="FFFFFF"/>
                </a:solidFill>
                <a:latin typeface="Overpass" pitchFamily="34" charset="0"/>
                <a:ea typeface="Overpass" pitchFamily="34" charset="-122"/>
                <a:cs typeface="Overpass" pitchFamily="34" charset="-120"/>
              </a:rPr>
              <a:t>Step-by-Step Installation Guide</a:t>
            </a:r>
            <a:endParaRPr lang="en-US" sz="4122" dirty="0"/>
          </a:p>
        </p:txBody>
      </p:sp>
      <p:pic>
        <p:nvPicPr>
          <p:cNvPr id="6" name="Image 2" descr="preencoded.png"/>
          <p:cNvPicPr>
            <a:picLocks noChangeAspect="1"/>
          </p:cNvPicPr>
          <p:nvPr/>
        </p:nvPicPr>
        <p:blipFill>
          <a:blip r:embed="rId5"/>
          <a:stretch>
            <a:fillRect/>
          </a:stretch>
        </p:blipFill>
        <p:spPr>
          <a:xfrm>
            <a:off x="2634496" y="4163258"/>
            <a:ext cx="3120390" cy="837605"/>
          </a:xfrm>
          <a:prstGeom prst="rect">
            <a:avLst/>
          </a:prstGeom>
        </p:spPr>
      </p:pic>
      <p:sp>
        <p:nvSpPr>
          <p:cNvPr id="7" name="Text 2"/>
          <p:cNvSpPr/>
          <p:nvPr/>
        </p:nvSpPr>
        <p:spPr>
          <a:xfrm>
            <a:off x="2843808" y="5314950"/>
            <a:ext cx="2093952"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Overpass" pitchFamily="34" charset="0"/>
                <a:ea typeface="Overpass" pitchFamily="34" charset="-122"/>
                <a:cs typeface="Overpass" pitchFamily="34" charset="-120"/>
              </a:rPr>
              <a:t>Step 1</a:t>
            </a:r>
            <a:endParaRPr lang="en-US" sz="2061" dirty="0"/>
          </a:p>
        </p:txBody>
      </p:sp>
      <p:sp>
        <p:nvSpPr>
          <p:cNvPr id="8" name="Text 3"/>
          <p:cNvSpPr/>
          <p:nvPr/>
        </p:nvSpPr>
        <p:spPr>
          <a:xfrm>
            <a:off x="2843808" y="5767626"/>
            <a:ext cx="2701766" cy="1675209"/>
          </a:xfrm>
          <a:prstGeom prst="rect">
            <a:avLst/>
          </a:prstGeom>
          <a:noFill/>
          <a:ln/>
        </p:spPr>
        <p:txBody>
          <a:bodyPr wrap="square" rtlCol="0" anchor="t"/>
          <a:lstStyle/>
          <a:p>
            <a:pPr marL="0" indent="0" algn="l">
              <a:lnSpc>
                <a:spcPts val="2638"/>
              </a:lnSpc>
              <a:buNone/>
            </a:pPr>
            <a:r>
              <a:rPr lang="en-US" sz="1649" dirty="0">
                <a:solidFill>
                  <a:srgbClr val="E5E0DF"/>
                </a:solidFill>
                <a:latin typeface="Overpass" pitchFamily="34" charset="0"/>
                <a:ea typeface="Overpass" pitchFamily="34" charset="-122"/>
                <a:cs typeface="Overpass" pitchFamily="34" charset="-120"/>
              </a:rPr>
              <a:t>Evaluate system requirements and select appropriate hardware and software for the proxy server.</a:t>
            </a:r>
            <a:endParaRPr lang="en-US" sz="1649" dirty="0"/>
          </a:p>
        </p:txBody>
      </p:sp>
      <p:pic>
        <p:nvPicPr>
          <p:cNvPr id="9" name="Image 3" descr="preencoded.png"/>
          <p:cNvPicPr>
            <a:picLocks noChangeAspect="1"/>
          </p:cNvPicPr>
          <p:nvPr/>
        </p:nvPicPr>
        <p:blipFill>
          <a:blip r:embed="rId6"/>
          <a:stretch>
            <a:fillRect/>
          </a:stretch>
        </p:blipFill>
        <p:spPr>
          <a:xfrm>
            <a:off x="5754886" y="4163258"/>
            <a:ext cx="3120509" cy="837605"/>
          </a:xfrm>
          <a:prstGeom prst="rect">
            <a:avLst/>
          </a:prstGeom>
        </p:spPr>
      </p:pic>
      <p:sp>
        <p:nvSpPr>
          <p:cNvPr id="10" name="Text 4"/>
          <p:cNvSpPr/>
          <p:nvPr/>
        </p:nvSpPr>
        <p:spPr>
          <a:xfrm>
            <a:off x="5964198" y="5314950"/>
            <a:ext cx="2093952"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Overpass" pitchFamily="34" charset="0"/>
                <a:ea typeface="Overpass" pitchFamily="34" charset="-122"/>
                <a:cs typeface="Overpass" pitchFamily="34" charset="-120"/>
              </a:rPr>
              <a:t>Step 2</a:t>
            </a:r>
            <a:endParaRPr lang="en-US" sz="2061" dirty="0"/>
          </a:p>
        </p:txBody>
      </p:sp>
      <p:sp>
        <p:nvSpPr>
          <p:cNvPr id="11" name="Text 5"/>
          <p:cNvSpPr/>
          <p:nvPr/>
        </p:nvSpPr>
        <p:spPr>
          <a:xfrm>
            <a:off x="5964198" y="5767626"/>
            <a:ext cx="2701885" cy="1675209"/>
          </a:xfrm>
          <a:prstGeom prst="rect">
            <a:avLst/>
          </a:prstGeom>
          <a:noFill/>
          <a:ln/>
        </p:spPr>
        <p:txBody>
          <a:bodyPr wrap="square" rtlCol="0" anchor="t"/>
          <a:lstStyle/>
          <a:p>
            <a:pPr marL="0" indent="0" algn="l">
              <a:lnSpc>
                <a:spcPts val="2638"/>
              </a:lnSpc>
              <a:buNone/>
            </a:pPr>
            <a:r>
              <a:rPr lang="en-US" sz="1649" dirty="0">
                <a:solidFill>
                  <a:srgbClr val="E5E0DF"/>
                </a:solidFill>
                <a:latin typeface="Overpass" pitchFamily="34" charset="0"/>
                <a:ea typeface="Overpass" pitchFamily="34" charset="-122"/>
                <a:cs typeface="Overpass" pitchFamily="34" charset="-120"/>
              </a:rPr>
              <a:t>Install the chosen proxy server software and configure basic settings such as port numbers and access control lists.</a:t>
            </a:r>
            <a:endParaRPr lang="en-US" sz="1649" dirty="0"/>
          </a:p>
        </p:txBody>
      </p:sp>
      <p:pic>
        <p:nvPicPr>
          <p:cNvPr id="12" name="Image 4" descr="preencoded.png"/>
          <p:cNvPicPr>
            <a:picLocks noChangeAspect="1"/>
          </p:cNvPicPr>
          <p:nvPr/>
        </p:nvPicPr>
        <p:blipFill>
          <a:blip r:embed="rId7"/>
          <a:stretch>
            <a:fillRect/>
          </a:stretch>
        </p:blipFill>
        <p:spPr>
          <a:xfrm>
            <a:off x="8875395" y="4163258"/>
            <a:ext cx="3120509" cy="837605"/>
          </a:xfrm>
          <a:prstGeom prst="rect">
            <a:avLst/>
          </a:prstGeom>
        </p:spPr>
      </p:pic>
      <p:sp>
        <p:nvSpPr>
          <p:cNvPr id="13" name="Text 6"/>
          <p:cNvSpPr/>
          <p:nvPr/>
        </p:nvSpPr>
        <p:spPr>
          <a:xfrm>
            <a:off x="9084707" y="5314950"/>
            <a:ext cx="2093952"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Overpass" pitchFamily="34" charset="0"/>
                <a:ea typeface="Overpass" pitchFamily="34" charset="-122"/>
                <a:cs typeface="Overpass" pitchFamily="34" charset="-120"/>
              </a:rPr>
              <a:t>Step 3</a:t>
            </a:r>
            <a:endParaRPr lang="en-US" sz="2061" dirty="0"/>
          </a:p>
        </p:txBody>
      </p:sp>
      <p:sp>
        <p:nvSpPr>
          <p:cNvPr id="14" name="Text 7"/>
          <p:cNvSpPr/>
          <p:nvPr/>
        </p:nvSpPr>
        <p:spPr>
          <a:xfrm>
            <a:off x="9084707" y="5767626"/>
            <a:ext cx="2701885" cy="1340168"/>
          </a:xfrm>
          <a:prstGeom prst="rect">
            <a:avLst/>
          </a:prstGeom>
          <a:noFill/>
          <a:ln/>
        </p:spPr>
        <p:txBody>
          <a:bodyPr wrap="square" rtlCol="0" anchor="t"/>
          <a:lstStyle/>
          <a:p>
            <a:pPr marL="0" indent="0" algn="l">
              <a:lnSpc>
                <a:spcPts val="2638"/>
              </a:lnSpc>
              <a:buNone/>
            </a:pPr>
            <a:r>
              <a:rPr lang="en-US" sz="1649" dirty="0">
                <a:solidFill>
                  <a:srgbClr val="E5E0DF"/>
                </a:solidFill>
                <a:latin typeface="Overpass" pitchFamily="34" charset="0"/>
                <a:ea typeface="Overpass" pitchFamily="34" charset="-122"/>
                <a:cs typeface="Overpass" pitchFamily="34" charset="-120"/>
              </a:rPr>
              <a:t>Perform thorough testing of the installation by simulating various network scenarios to ensure stability and security.</a:t>
            </a:r>
            <a:endParaRPr lang="en-US" sz="1649"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310045"/>
            <a:ext cx="648688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Configuration and Settings</a:t>
            </a:r>
            <a:endParaRPr lang="en-US" sz="4374" dirty="0"/>
          </a:p>
        </p:txBody>
      </p:sp>
      <p:sp>
        <p:nvSpPr>
          <p:cNvPr id="6" name="Shape 2"/>
          <p:cNvSpPr/>
          <p:nvPr/>
        </p:nvSpPr>
        <p:spPr>
          <a:xfrm>
            <a:off x="833199" y="2337673"/>
            <a:ext cx="4542115" cy="2708791"/>
          </a:xfrm>
          <a:prstGeom prst="roundRect">
            <a:avLst>
              <a:gd name="adj" fmla="val 3691"/>
            </a:avLst>
          </a:prstGeom>
          <a:solidFill>
            <a:srgbClr val="7E023C"/>
          </a:solidFill>
          <a:ln w="7620">
            <a:solidFill>
              <a:srgbClr val="971B55"/>
            </a:solidFill>
            <a:prstDash val="solid"/>
          </a:ln>
        </p:spPr>
      </p:sp>
      <p:sp>
        <p:nvSpPr>
          <p:cNvPr id="7" name="Text 3"/>
          <p:cNvSpPr/>
          <p:nvPr/>
        </p:nvSpPr>
        <p:spPr>
          <a:xfrm>
            <a:off x="1062990" y="2567464"/>
            <a:ext cx="4082534" cy="694373"/>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Explanation of Configuration Options</a:t>
            </a:r>
            <a:endParaRPr lang="en-US" sz="2187" dirty="0"/>
          </a:p>
        </p:txBody>
      </p:sp>
      <p:sp>
        <p:nvSpPr>
          <p:cNvPr id="8" name="Text 4"/>
          <p:cNvSpPr/>
          <p:nvPr/>
        </p:nvSpPr>
        <p:spPr>
          <a:xfrm>
            <a:off x="1062990" y="3395067"/>
            <a:ext cx="4082534"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Configuration encompasses setting up access control, defining caching policies, and enabling security features to align with organizational requirements.</a:t>
            </a:r>
            <a:endParaRPr lang="en-US" sz="1750" dirty="0"/>
          </a:p>
        </p:txBody>
      </p:sp>
      <p:sp>
        <p:nvSpPr>
          <p:cNvPr id="9" name="Shape 5"/>
          <p:cNvSpPr/>
          <p:nvPr/>
        </p:nvSpPr>
        <p:spPr>
          <a:xfrm>
            <a:off x="5597485" y="2337673"/>
            <a:ext cx="4542115" cy="2708791"/>
          </a:xfrm>
          <a:prstGeom prst="roundRect">
            <a:avLst>
              <a:gd name="adj" fmla="val 3691"/>
            </a:avLst>
          </a:prstGeom>
          <a:solidFill>
            <a:srgbClr val="7E023C"/>
          </a:solidFill>
          <a:ln w="7620">
            <a:solidFill>
              <a:srgbClr val="971B55"/>
            </a:solidFill>
            <a:prstDash val="solid"/>
          </a:ln>
        </p:spPr>
      </p:sp>
      <p:sp>
        <p:nvSpPr>
          <p:cNvPr id="10" name="Text 6"/>
          <p:cNvSpPr/>
          <p:nvPr/>
        </p:nvSpPr>
        <p:spPr>
          <a:xfrm>
            <a:off x="5827276" y="2567464"/>
            <a:ext cx="366510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Importance of Proper Settings</a:t>
            </a:r>
            <a:endParaRPr lang="en-US" sz="2187" dirty="0"/>
          </a:p>
        </p:txBody>
      </p:sp>
      <p:sp>
        <p:nvSpPr>
          <p:cNvPr id="11" name="Text 7"/>
          <p:cNvSpPr/>
          <p:nvPr/>
        </p:nvSpPr>
        <p:spPr>
          <a:xfrm>
            <a:off x="5827276" y="3047881"/>
            <a:ext cx="4082534"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Proper settings ensure that the proxy server operates efficiently, effectively manages traffic, and secures network communications.</a:t>
            </a:r>
            <a:endParaRPr lang="en-US" sz="1750" dirty="0"/>
          </a:p>
        </p:txBody>
      </p:sp>
      <p:sp>
        <p:nvSpPr>
          <p:cNvPr id="12" name="Shape 8"/>
          <p:cNvSpPr/>
          <p:nvPr/>
        </p:nvSpPr>
        <p:spPr>
          <a:xfrm>
            <a:off x="833199" y="5268635"/>
            <a:ext cx="9306401" cy="1650802"/>
          </a:xfrm>
          <a:prstGeom prst="roundRect">
            <a:avLst>
              <a:gd name="adj" fmla="val 6057"/>
            </a:avLst>
          </a:prstGeom>
          <a:solidFill>
            <a:srgbClr val="7E023C"/>
          </a:solidFill>
          <a:ln w="7620">
            <a:solidFill>
              <a:srgbClr val="971B55"/>
            </a:solidFill>
            <a:prstDash val="solid"/>
          </a:ln>
        </p:spPr>
      </p:sp>
      <p:sp>
        <p:nvSpPr>
          <p:cNvPr id="13" name="Text 9"/>
          <p:cNvSpPr/>
          <p:nvPr/>
        </p:nvSpPr>
        <p:spPr>
          <a:xfrm>
            <a:off x="1062990" y="5498425"/>
            <a:ext cx="3586043"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Demonstration of Configuring</a:t>
            </a:r>
            <a:endParaRPr lang="en-US" sz="2187" dirty="0"/>
          </a:p>
        </p:txBody>
      </p:sp>
      <p:sp>
        <p:nvSpPr>
          <p:cNvPr id="14" name="Text 10"/>
          <p:cNvSpPr/>
          <p:nvPr/>
        </p:nvSpPr>
        <p:spPr>
          <a:xfrm>
            <a:off x="1062990" y="5978843"/>
            <a:ext cx="8846820" cy="71080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 step-by-step demonstration of configuring a simple proxy server setup using popular software will be presented.</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n-IN"/>
          </a:p>
        </p:txBody>
      </p:sp>
      <p:sp>
        <p:nvSpPr>
          <p:cNvPr id="4" name="Text 1"/>
          <p:cNvSpPr/>
          <p:nvPr/>
        </p:nvSpPr>
        <p:spPr>
          <a:xfrm>
            <a:off x="2348389" y="1233726"/>
            <a:ext cx="5754291"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Proxy Server Use Cases</a:t>
            </a:r>
            <a:endParaRPr lang="en-US" sz="4374" dirty="0"/>
          </a:p>
        </p:txBody>
      </p:sp>
      <p:sp>
        <p:nvSpPr>
          <p:cNvPr id="5" name="Shape 2"/>
          <p:cNvSpPr/>
          <p:nvPr/>
        </p:nvSpPr>
        <p:spPr>
          <a:xfrm>
            <a:off x="2348389" y="2546033"/>
            <a:ext cx="499943" cy="499943"/>
          </a:xfrm>
          <a:prstGeom prst="roundRect">
            <a:avLst>
              <a:gd name="adj" fmla="val 20000"/>
            </a:avLst>
          </a:prstGeom>
          <a:solidFill>
            <a:srgbClr val="7E023C"/>
          </a:solidFill>
          <a:ln w="7620">
            <a:solidFill>
              <a:srgbClr val="971B55"/>
            </a:solidFill>
            <a:prstDash val="solid"/>
          </a:ln>
        </p:spPr>
      </p:sp>
      <p:sp>
        <p:nvSpPr>
          <p:cNvPr id="6" name="Text 3"/>
          <p:cNvSpPr/>
          <p:nvPr/>
        </p:nvSpPr>
        <p:spPr>
          <a:xfrm>
            <a:off x="2531626" y="2587704"/>
            <a:ext cx="13335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1</a:t>
            </a:r>
            <a:endParaRPr lang="en-US" sz="2624" dirty="0"/>
          </a:p>
        </p:txBody>
      </p:sp>
      <p:sp>
        <p:nvSpPr>
          <p:cNvPr id="7" name="Text 4"/>
          <p:cNvSpPr/>
          <p:nvPr/>
        </p:nvSpPr>
        <p:spPr>
          <a:xfrm>
            <a:off x="3070503" y="2622352"/>
            <a:ext cx="2440900" cy="1041559"/>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Examples of Beneficial Situations</a:t>
            </a:r>
            <a:endParaRPr lang="en-US" sz="2187" dirty="0"/>
          </a:p>
        </p:txBody>
      </p:sp>
      <p:sp>
        <p:nvSpPr>
          <p:cNvPr id="8" name="Text 5"/>
          <p:cNvSpPr/>
          <p:nvPr/>
        </p:nvSpPr>
        <p:spPr>
          <a:xfrm>
            <a:off x="3070503" y="3797141"/>
            <a:ext cx="2440900" cy="3198614"/>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Proxy servers find extensive usage in corporate environments, educational institutions, and public Wi-Fi networks, providing enhanced security and performance.</a:t>
            </a:r>
            <a:endParaRPr lang="en-US" sz="1750" dirty="0"/>
          </a:p>
        </p:txBody>
      </p:sp>
      <p:sp>
        <p:nvSpPr>
          <p:cNvPr id="9" name="Shape 6"/>
          <p:cNvSpPr/>
          <p:nvPr/>
        </p:nvSpPr>
        <p:spPr>
          <a:xfrm>
            <a:off x="5733574" y="2546033"/>
            <a:ext cx="499943" cy="499943"/>
          </a:xfrm>
          <a:prstGeom prst="roundRect">
            <a:avLst>
              <a:gd name="adj" fmla="val 20000"/>
            </a:avLst>
          </a:prstGeom>
          <a:solidFill>
            <a:srgbClr val="7E023C"/>
          </a:solidFill>
          <a:ln w="7620">
            <a:solidFill>
              <a:srgbClr val="971B55"/>
            </a:solidFill>
            <a:prstDash val="solid"/>
          </a:ln>
        </p:spPr>
      </p:sp>
      <p:sp>
        <p:nvSpPr>
          <p:cNvPr id="10" name="Text 7"/>
          <p:cNvSpPr/>
          <p:nvPr/>
        </p:nvSpPr>
        <p:spPr>
          <a:xfrm>
            <a:off x="5881568" y="2587704"/>
            <a:ext cx="203835"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2</a:t>
            </a:r>
            <a:endParaRPr lang="en-US" sz="2624" dirty="0"/>
          </a:p>
        </p:txBody>
      </p:sp>
      <p:sp>
        <p:nvSpPr>
          <p:cNvPr id="11" name="Text 8"/>
          <p:cNvSpPr/>
          <p:nvPr/>
        </p:nvSpPr>
        <p:spPr>
          <a:xfrm>
            <a:off x="6455688" y="2448758"/>
            <a:ext cx="2440900" cy="1041559"/>
          </a:xfrm>
          <a:prstGeom prst="rect">
            <a:avLst/>
          </a:prstGeom>
          <a:noFill/>
          <a:ln/>
        </p:spPr>
        <p:txBody>
          <a:bodyPr wrap="square" rtlCol="0" anchor="t"/>
          <a:lstStyle/>
          <a:p>
            <a:pPr marL="0" indent="0">
              <a:lnSpc>
                <a:spcPts val="2734"/>
              </a:lnSpc>
              <a:buNone/>
            </a:pPr>
            <a:r>
              <a:rPr lang="en-US" sz="2400" b="1" i="0" dirty="0">
                <a:solidFill>
                  <a:schemeClr val="bg1"/>
                </a:solidFill>
                <a:effectLst/>
                <a:latin typeface="Söhne"/>
              </a:rPr>
              <a:t>Bypassing Geographical Restrictions</a:t>
            </a:r>
            <a:endParaRPr lang="en-US" sz="2187" dirty="0"/>
          </a:p>
        </p:txBody>
      </p:sp>
      <p:sp>
        <p:nvSpPr>
          <p:cNvPr id="12" name="Text 9"/>
          <p:cNvSpPr/>
          <p:nvPr/>
        </p:nvSpPr>
        <p:spPr>
          <a:xfrm>
            <a:off x="6233517" y="3740229"/>
            <a:ext cx="2663071" cy="2189321"/>
          </a:xfrm>
          <a:prstGeom prst="rect">
            <a:avLst/>
          </a:prstGeom>
          <a:noFill/>
          <a:ln/>
        </p:spPr>
        <p:txBody>
          <a:bodyPr wrap="square" rtlCol="0" anchor="t"/>
          <a:lstStyle/>
          <a:p>
            <a:pPr marL="0" indent="0">
              <a:lnSpc>
                <a:spcPts val="2799"/>
              </a:lnSpc>
              <a:buNone/>
            </a:pPr>
            <a:r>
              <a:rPr lang="en-US" b="0" i="0" dirty="0">
                <a:solidFill>
                  <a:schemeClr val="bg1"/>
                </a:solidFill>
                <a:effectLst/>
                <a:latin typeface="Söhne"/>
              </a:rPr>
              <a:t>Many online services restrict access based on users' geographical locations. Proxy servers located in different regions can allow users to bypass these restrictions and access content that may be unavailable in their country</a:t>
            </a:r>
            <a:r>
              <a:rPr lang="en-US" sz="1600" b="0" i="0" dirty="0">
                <a:solidFill>
                  <a:schemeClr val="bg1"/>
                </a:solidFill>
                <a:effectLst/>
                <a:latin typeface="Söhne"/>
              </a:rPr>
              <a:t>.</a:t>
            </a:r>
            <a:endParaRPr lang="en-US" sz="1750" dirty="0">
              <a:solidFill>
                <a:schemeClr val="bg1"/>
              </a:solidFill>
            </a:endParaRPr>
          </a:p>
        </p:txBody>
      </p:sp>
      <p:sp>
        <p:nvSpPr>
          <p:cNvPr id="13" name="Shape 10"/>
          <p:cNvSpPr/>
          <p:nvPr/>
        </p:nvSpPr>
        <p:spPr>
          <a:xfrm>
            <a:off x="9118759" y="2546033"/>
            <a:ext cx="499943" cy="499943"/>
          </a:xfrm>
          <a:prstGeom prst="roundRect">
            <a:avLst>
              <a:gd name="adj" fmla="val 20000"/>
            </a:avLst>
          </a:prstGeom>
          <a:solidFill>
            <a:srgbClr val="7E023C"/>
          </a:solidFill>
          <a:ln w="7620">
            <a:solidFill>
              <a:srgbClr val="971B55"/>
            </a:solidFill>
            <a:prstDash val="solid"/>
          </a:ln>
        </p:spPr>
      </p:sp>
      <p:sp>
        <p:nvSpPr>
          <p:cNvPr id="14" name="Text 11"/>
          <p:cNvSpPr/>
          <p:nvPr/>
        </p:nvSpPr>
        <p:spPr>
          <a:xfrm>
            <a:off x="9268778" y="2587704"/>
            <a:ext cx="199906"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3</a:t>
            </a:r>
            <a:endParaRPr lang="en-US" sz="2624" dirty="0"/>
          </a:p>
        </p:txBody>
      </p:sp>
      <p:sp>
        <p:nvSpPr>
          <p:cNvPr id="15" name="Text 12"/>
          <p:cNvSpPr/>
          <p:nvPr/>
        </p:nvSpPr>
        <p:spPr>
          <a:xfrm>
            <a:off x="9840873" y="2622352"/>
            <a:ext cx="2440900" cy="1041559"/>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Highlighting Industries or Sectors</a:t>
            </a:r>
            <a:endParaRPr lang="en-US" sz="2187" dirty="0"/>
          </a:p>
        </p:txBody>
      </p:sp>
      <p:sp>
        <p:nvSpPr>
          <p:cNvPr id="16" name="Text 13"/>
          <p:cNvSpPr/>
          <p:nvPr/>
        </p:nvSpPr>
        <p:spPr>
          <a:xfrm>
            <a:off x="9840873" y="3797141"/>
            <a:ext cx="2440900"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Specific industries, such as finance and healthcare, their benefits will be significantly emphasized by proxy servers </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27E21F3D-98D3-456D-79B4-7FB128E1C0B4}"/>
              </a:ext>
            </a:extLst>
          </p:cNvPr>
          <p:cNvSpPr/>
          <p:nvPr/>
        </p:nvSpPr>
        <p:spPr>
          <a:xfrm>
            <a:off x="77373" y="98474"/>
            <a:ext cx="14630400" cy="8229600"/>
          </a:xfrm>
          <a:prstGeom prst="rect">
            <a:avLst/>
          </a:prstGeom>
          <a:solidFill>
            <a:srgbClr val="0C0C0C"/>
          </a:solidFill>
          <a:ln/>
        </p:spPr>
      </p:sp>
      <p:sp>
        <p:nvSpPr>
          <p:cNvPr id="3" name="Shape 2">
            <a:extLst>
              <a:ext uri="{FF2B5EF4-FFF2-40B4-BE49-F238E27FC236}">
                <a16:creationId xmlns:a16="http://schemas.microsoft.com/office/drawing/2014/main" id="{8D9E367C-D0BF-D1F0-685A-C8EBDECACC99}"/>
              </a:ext>
            </a:extLst>
          </p:cNvPr>
          <p:cNvSpPr/>
          <p:nvPr/>
        </p:nvSpPr>
        <p:spPr>
          <a:xfrm>
            <a:off x="2348389" y="2546033"/>
            <a:ext cx="499943" cy="499943"/>
          </a:xfrm>
          <a:prstGeom prst="roundRect">
            <a:avLst>
              <a:gd name="adj" fmla="val 20000"/>
            </a:avLst>
          </a:prstGeom>
          <a:solidFill>
            <a:srgbClr val="7E023C"/>
          </a:solidFill>
          <a:ln w="7620">
            <a:solidFill>
              <a:srgbClr val="971B55"/>
            </a:solidFill>
            <a:prstDash val="solid"/>
          </a:ln>
        </p:spPr>
        <p:txBody>
          <a:bodyPr/>
          <a:lstStyle/>
          <a:p>
            <a:endParaRPr lang="en-IN" dirty="0"/>
          </a:p>
        </p:txBody>
      </p:sp>
      <p:sp>
        <p:nvSpPr>
          <p:cNvPr id="5" name="Text 3">
            <a:extLst>
              <a:ext uri="{FF2B5EF4-FFF2-40B4-BE49-F238E27FC236}">
                <a16:creationId xmlns:a16="http://schemas.microsoft.com/office/drawing/2014/main" id="{E08089E5-57DA-AC45-7484-AF759A6106E1}"/>
              </a:ext>
            </a:extLst>
          </p:cNvPr>
          <p:cNvSpPr/>
          <p:nvPr/>
        </p:nvSpPr>
        <p:spPr>
          <a:xfrm>
            <a:off x="2531626" y="2587704"/>
            <a:ext cx="13335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4</a:t>
            </a:r>
            <a:endParaRPr lang="en-US" sz="2624" dirty="0"/>
          </a:p>
        </p:txBody>
      </p:sp>
      <p:sp>
        <p:nvSpPr>
          <p:cNvPr id="6" name="Text 8">
            <a:extLst>
              <a:ext uri="{FF2B5EF4-FFF2-40B4-BE49-F238E27FC236}">
                <a16:creationId xmlns:a16="http://schemas.microsoft.com/office/drawing/2014/main" id="{F3C886C8-62E9-7372-A176-2F381EA3F76F}"/>
              </a:ext>
            </a:extLst>
          </p:cNvPr>
          <p:cNvSpPr/>
          <p:nvPr/>
        </p:nvSpPr>
        <p:spPr>
          <a:xfrm>
            <a:off x="2917664" y="2448758"/>
            <a:ext cx="2440900" cy="1041559"/>
          </a:xfrm>
          <a:prstGeom prst="rect">
            <a:avLst/>
          </a:prstGeom>
          <a:noFill/>
          <a:ln/>
        </p:spPr>
        <p:txBody>
          <a:bodyPr wrap="square" rtlCol="0" anchor="t"/>
          <a:lstStyle/>
          <a:p>
            <a:pPr marL="0" indent="0">
              <a:lnSpc>
                <a:spcPts val="2734"/>
              </a:lnSpc>
              <a:buNone/>
            </a:pPr>
            <a:r>
              <a:rPr lang="en-IN" sz="3200" b="1" i="0" dirty="0">
                <a:solidFill>
                  <a:schemeClr val="bg1"/>
                </a:solidFill>
                <a:effectLst/>
                <a:latin typeface="Overpass"/>
              </a:rPr>
              <a:t>Load Balancing</a:t>
            </a:r>
            <a:endParaRPr lang="en-US" sz="3200" dirty="0">
              <a:solidFill>
                <a:schemeClr val="bg1"/>
              </a:solidFill>
              <a:latin typeface="Overpass"/>
            </a:endParaRPr>
          </a:p>
        </p:txBody>
      </p:sp>
      <p:sp>
        <p:nvSpPr>
          <p:cNvPr id="7" name="Text 5">
            <a:extLst>
              <a:ext uri="{FF2B5EF4-FFF2-40B4-BE49-F238E27FC236}">
                <a16:creationId xmlns:a16="http://schemas.microsoft.com/office/drawing/2014/main" id="{1333FC50-2BCC-1571-5267-4CBF64C60443}"/>
              </a:ext>
            </a:extLst>
          </p:cNvPr>
          <p:cNvSpPr/>
          <p:nvPr/>
        </p:nvSpPr>
        <p:spPr>
          <a:xfrm>
            <a:off x="9841111" y="3721298"/>
            <a:ext cx="2440900" cy="3198614"/>
          </a:xfrm>
          <a:prstGeom prst="rect">
            <a:avLst/>
          </a:prstGeom>
          <a:noFill/>
          <a:ln/>
        </p:spPr>
        <p:txBody>
          <a:bodyPr wrap="square" rtlCol="0" anchor="t"/>
          <a:lstStyle/>
          <a:p>
            <a:pPr marL="0" indent="0">
              <a:lnSpc>
                <a:spcPts val="2799"/>
              </a:lnSpc>
              <a:buNone/>
            </a:pPr>
            <a:r>
              <a:rPr lang="en-US" b="0" i="0" dirty="0">
                <a:solidFill>
                  <a:schemeClr val="bg1"/>
                </a:solidFill>
                <a:effectLst/>
                <a:latin typeface="Söhne"/>
              </a:rPr>
              <a:t>Proxy servers can hide your IP address and encrypt your </a:t>
            </a:r>
            <a:r>
              <a:rPr lang="en-US" dirty="0">
                <a:solidFill>
                  <a:schemeClr val="bg1"/>
                </a:solidFill>
                <a:latin typeface="Söhne"/>
              </a:rPr>
              <a:t>important</a:t>
            </a:r>
            <a:r>
              <a:rPr lang="en-US" b="0" i="0" dirty="0">
                <a:solidFill>
                  <a:schemeClr val="bg1"/>
                </a:solidFill>
                <a:effectLst/>
                <a:latin typeface="Söhne"/>
              </a:rPr>
              <a:t> data, protecting your online privacy.</a:t>
            </a:r>
            <a:endParaRPr lang="en-US" dirty="0">
              <a:solidFill>
                <a:schemeClr val="bg1"/>
              </a:solidFill>
              <a:latin typeface="Overpass"/>
            </a:endParaRPr>
          </a:p>
        </p:txBody>
      </p:sp>
      <p:sp>
        <p:nvSpPr>
          <p:cNvPr id="8" name="Shape 2">
            <a:extLst>
              <a:ext uri="{FF2B5EF4-FFF2-40B4-BE49-F238E27FC236}">
                <a16:creationId xmlns:a16="http://schemas.microsoft.com/office/drawing/2014/main" id="{11089DA5-4A24-9D75-A001-40B9DB55FC10}"/>
              </a:ext>
            </a:extLst>
          </p:cNvPr>
          <p:cNvSpPr/>
          <p:nvPr/>
        </p:nvSpPr>
        <p:spPr>
          <a:xfrm>
            <a:off x="9264804" y="2456780"/>
            <a:ext cx="499943" cy="499943"/>
          </a:xfrm>
          <a:prstGeom prst="roundRect">
            <a:avLst>
              <a:gd name="adj" fmla="val 20000"/>
            </a:avLst>
          </a:prstGeom>
          <a:solidFill>
            <a:srgbClr val="7E023C"/>
          </a:solidFill>
          <a:ln w="7620">
            <a:solidFill>
              <a:srgbClr val="971B55"/>
            </a:solidFill>
            <a:prstDash val="solid"/>
          </a:ln>
        </p:spPr>
        <p:txBody>
          <a:bodyPr/>
          <a:lstStyle/>
          <a:p>
            <a:pPr marL="0" indent="0" algn="ctr">
              <a:lnSpc>
                <a:spcPts val="3281"/>
              </a:lnSpc>
              <a:buNone/>
            </a:pPr>
            <a:r>
              <a:rPr lang="en-US" sz="2800" b="1" dirty="0">
                <a:solidFill>
                  <a:srgbClr val="E5E0DF"/>
                </a:solidFill>
                <a:latin typeface="Overpass" pitchFamily="34" charset="0"/>
                <a:ea typeface="Overpass" pitchFamily="34" charset="-122"/>
              </a:rPr>
              <a:t>5</a:t>
            </a:r>
            <a:endParaRPr lang="en-US" sz="2800" dirty="0"/>
          </a:p>
        </p:txBody>
      </p:sp>
      <p:sp>
        <p:nvSpPr>
          <p:cNvPr id="10" name="Text 8">
            <a:extLst>
              <a:ext uri="{FF2B5EF4-FFF2-40B4-BE49-F238E27FC236}">
                <a16:creationId xmlns:a16="http://schemas.microsoft.com/office/drawing/2014/main" id="{78B18082-74D8-D23A-2141-79E7607C212C}"/>
              </a:ext>
            </a:extLst>
          </p:cNvPr>
          <p:cNvSpPr/>
          <p:nvPr/>
        </p:nvSpPr>
        <p:spPr>
          <a:xfrm>
            <a:off x="9841111" y="2333871"/>
            <a:ext cx="2440900" cy="1041559"/>
          </a:xfrm>
          <a:prstGeom prst="rect">
            <a:avLst/>
          </a:prstGeom>
          <a:noFill/>
          <a:ln/>
        </p:spPr>
        <p:txBody>
          <a:bodyPr wrap="square" rtlCol="0" anchor="t"/>
          <a:lstStyle/>
          <a:p>
            <a:pPr marL="0" indent="0">
              <a:lnSpc>
                <a:spcPts val="2734"/>
              </a:lnSpc>
              <a:buNone/>
            </a:pPr>
            <a:r>
              <a:rPr lang="en-IN" sz="3200" b="1" i="0" dirty="0">
                <a:solidFill>
                  <a:schemeClr val="bg1"/>
                </a:solidFill>
                <a:effectLst/>
                <a:latin typeface="Söhne"/>
              </a:rPr>
              <a:t>Protecting Personal Information</a:t>
            </a:r>
            <a:r>
              <a:rPr lang="en-IN" sz="3200" b="0" i="0" dirty="0">
                <a:solidFill>
                  <a:schemeClr val="bg1"/>
                </a:solidFill>
                <a:effectLst/>
                <a:latin typeface="Söhne"/>
              </a:rPr>
              <a:t>:</a:t>
            </a:r>
            <a:endParaRPr lang="en-US" sz="3200" dirty="0">
              <a:solidFill>
                <a:schemeClr val="bg1"/>
              </a:solidFill>
              <a:latin typeface="Overpass"/>
            </a:endParaRPr>
          </a:p>
        </p:txBody>
      </p:sp>
      <p:sp>
        <p:nvSpPr>
          <p:cNvPr id="12" name="Text 5">
            <a:extLst>
              <a:ext uri="{FF2B5EF4-FFF2-40B4-BE49-F238E27FC236}">
                <a16:creationId xmlns:a16="http://schemas.microsoft.com/office/drawing/2014/main" id="{1FA2E5B3-DEF6-680B-6B8D-08686481AA55}"/>
              </a:ext>
            </a:extLst>
          </p:cNvPr>
          <p:cNvSpPr/>
          <p:nvPr/>
        </p:nvSpPr>
        <p:spPr>
          <a:xfrm>
            <a:off x="3000732" y="3648615"/>
            <a:ext cx="2440900" cy="3198614"/>
          </a:xfrm>
          <a:prstGeom prst="rect">
            <a:avLst/>
          </a:prstGeom>
          <a:noFill/>
          <a:ln/>
        </p:spPr>
        <p:txBody>
          <a:bodyPr wrap="square" rtlCol="0" anchor="t"/>
          <a:lstStyle/>
          <a:p>
            <a:pPr marL="0" indent="0">
              <a:lnSpc>
                <a:spcPts val="2799"/>
              </a:lnSpc>
              <a:buNone/>
            </a:pPr>
            <a:r>
              <a:rPr lang="en-US" b="0" i="0" dirty="0">
                <a:solidFill>
                  <a:schemeClr val="bg1"/>
                </a:solidFill>
                <a:effectLst/>
                <a:latin typeface="Overpass"/>
              </a:rPr>
              <a:t>In large-scale web applications or networks, proxy servers can distribute incoming traffic across multiple servers to ensure optimal performance and prevent overloading of individual servers.</a:t>
            </a:r>
            <a:endParaRPr lang="en-US" dirty="0">
              <a:solidFill>
                <a:schemeClr val="bg1"/>
              </a:solidFill>
              <a:latin typeface="Overpass"/>
            </a:endParaRPr>
          </a:p>
        </p:txBody>
      </p:sp>
    </p:spTree>
    <p:extLst>
      <p:ext uri="{BB962C8B-B14F-4D97-AF65-F5344CB8AC3E}">
        <p14:creationId xmlns:p14="http://schemas.microsoft.com/office/powerpoint/2010/main" val="299197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747713"/>
            <a:ext cx="579786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Security Considerations</a:t>
            </a:r>
            <a:endParaRPr lang="en-US" sz="4374" dirty="0"/>
          </a:p>
        </p:txBody>
      </p:sp>
      <p:sp>
        <p:nvSpPr>
          <p:cNvPr id="6" name="Shape 2"/>
          <p:cNvSpPr/>
          <p:nvPr/>
        </p:nvSpPr>
        <p:spPr>
          <a:xfrm>
            <a:off x="1144310" y="1775341"/>
            <a:ext cx="44410" cy="5706427"/>
          </a:xfrm>
          <a:prstGeom prst="roundRect">
            <a:avLst>
              <a:gd name="adj" fmla="val 225151"/>
            </a:avLst>
          </a:prstGeom>
          <a:solidFill>
            <a:srgbClr val="971B55"/>
          </a:solidFill>
          <a:ln/>
        </p:spPr>
      </p:sp>
      <p:sp>
        <p:nvSpPr>
          <p:cNvPr id="7" name="Shape 3"/>
          <p:cNvSpPr/>
          <p:nvPr/>
        </p:nvSpPr>
        <p:spPr>
          <a:xfrm>
            <a:off x="1416427" y="2176641"/>
            <a:ext cx="777597" cy="44410"/>
          </a:xfrm>
          <a:prstGeom prst="roundRect">
            <a:avLst>
              <a:gd name="adj" fmla="val 225151"/>
            </a:avLst>
          </a:prstGeom>
          <a:solidFill>
            <a:srgbClr val="971B55"/>
          </a:solidFill>
          <a:ln/>
        </p:spPr>
      </p:sp>
      <p:sp>
        <p:nvSpPr>
          <p:cNvPr id="8" name="Shape 4"/>
          <p:cNvSpPr/>
          <p:nvPr/>
        </p:nvSpPr>
        <p:spPr>
          <a:xfrm>
            <a:off x="916484" y="1948934"/>
            <a:ext cx="499943" cy="499943"/>
          </a:xfrm>
          <a:prstGeom prst="roundRect">
            <a:avLst>
              <a:gd name="adj" fmla="val 20000"/>
            </a:avLst>
          </a:prstGeom>
          <a:solidFill>
            <a:srgbClr val="7E023C"/>
          </a:solidFill>
          <a:ln w="7620">
            <a:solidFill>
              <a:srgbClr val="971B55"/>
            </a:solidFill>
            <a:prstDash val="solid"/>
          </a:ln>
        </p:spPr>
      </p:sp>
      <p:sp>
        <p:nvSpPr>
          <p:cNvPr id="9" name="Text 5"/>
          <p:cNvSpPr/>
          <p:nvPr/>
        </p:nvSpPr>
        <p:spPr>
          <a:xfrm>
            <a:off x="1099721" y="1990606"/>
            <a:ext cx="13335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1</a:t>
            </a:r>
            <a:endParaRPr lang="en-US" sz="2624" dirty="0"/>
          </a:p>
        </p:txBody>
      </p:sp>
      <p:sp>
        <p:nvSpPr>
          <p:cNvPr id="10" name="Text 6"/>
          <p:cNvSpPr/>
          <p:nvPr/>
        </p:nvSpPr>
        <p:spPr>
          <a:xfrm>
            <a:off x="2388513" y="1997512"/>
            <a:ext cx="534995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Role of Proxy Servers in Enhancing Security</a:t>
            </a:r>
            <a:endParaRPr lang="en-US" sz="2187" dirty="0"/>
          </a:p>
        </p:txBody>
      </p:sp>
      <p:sp>
        <p:nvSpPr>
          <p:cNvPr id="11" name="Text 7"/>
          <p:cNvSpPr/>
          <p:nvPr/>
        </p:nvSpPr>
        <p:spPr>
          <a:xfrm>
            <a:off x="2388513" y="2477929"/>
            <a:ext cx="7751088"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Proxy servers enhance security by filtering malicious content, preventing direct access to internal resources, and masking the identity of internal users.</a:t>
            </a:r>
            <a:endParaRPr lang="en-US" sz="1750" dirty="0"/>
          </a:p>
        </p:txBody>
      </p:sp>
      <p:sp>
        <p:nvSpPr>
          <p:cNvPr id="12" name="Shape 8"/>
          <p:cNvSpPr/>
          <p:nvPr/>
        </p:nvSpPr>
        <p:spPr>
          <a:xfrm>
            <a:off x="1416427" y="4034373"/>
            <a:ext cx="777597" cy="44410"/>
          </a:xfrm>
          <a:prstGeom prst="roundRect">
            <a:avLst>
              <a:gd name="adj" fmla="val 225151"/>
            </a:avLst>
          </a:prstGeom>
          <a:solidFill>
            <a:srgbClr val="971B55"/>
          </a:solidFill>
          <a:ln/>
        </p:spPr>
      </p:sp>
      <p:sp>
        <p:nvSpPr>
          <p:cNvPr id="13" name="Shape 9"/>
          <p:cNvSpPr/>
          <p:nvPr/>
        </p:nvSpPr>
        <p:spPr>
          <a:xfrm>
            <a:off x="916484" y="3806666"/>
            <a:ext cx="499943" cy="499943"/>
          </a:xfrm>
          <a:prstGeom prst="roundRect">
            <a:avLst>
              <a:gd name="adj" fmla="val 20000"/>
            </a:avLst>
          </a:prstGeom>
          <a:solidFill>
            <a:srgbClr val="7E023C"/>
          </a:solidFill>
          <a:ln w="7620">
            <a:solidFill>
              <a:srgbClr val="971B55"/>
            </a:solidFill>
            <a:prstDash val="solid"/>
          </a:ln>
        </p:spPr>
      </p:sp>
      <p:sp>
        <p:nvSpPr>
          <p:cNvPr id="14" name="Text 10"/>
          <p:cNvSpPr/>
          <p:nvPr/>
        </p:nvSpPr>
        <p:spPr>
          <a:xfrm>
            <a:off x="1064478" y="3848338"/>
            <a:ext cx="203835"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2</a:t>
            </a:r>
            <a:endParaRPr lang="en-US" sz="2624" dirty="0"/>
          </a:p>
        </p:txBody>
      </p:sp>
      <p:sp>
        <p:nvSpPr>
          <p:cNvPr id="15" name="Text 11"/>
          <p:cNvSpPr/>
          <p:nvPr/>
        </p:nvSpPr>
        <p:spPr>
          <a:xfrm>
            <a:off x="2388513" y="3855244"/>
            <a:ext cx="2893695"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Potential Security Risks</a:t>
            </a:r>
            <a:endParaRPr lang="en-US" sz="2187" dirty="0"/>
          </a:p>
        </p:txBody>
      </p:sp>
      <p:sp>
        <p:nvSpPr>
          <p:cNvPr id="16" name="Text 12"/>
          <p:cNvSpPr/>
          <p:nvPr/>
        </p:nvSpPr>
        <p:spPr>
          <a:xfrm>
            <a:off x="2388513" y="4335661"/>
            <a:ext cx="7751088" cy="1066205"/>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Despite their advantages, proxy servers can introduce risks such as data breaches, privacy concerns, and performance degradation if improperly configured.</a:t>
            </a:r>
            <a:endParaRPr lang="en-US" sz="1750" dirty="0"/>
          </a:p>
        </p:txBody>
      </p:sp>
      <p:sp>
        <p:nvSpPr>
          <p:cNvPr id="17" name="Shape 13"/>
          <p:cNvSpPr/>
          <p:nvPr/>
        </p:nvSpPr>
        <p:spPr>
          <a:xfrm>
            <a:off x="1416427" y="6247507"/>
            <a:ext cx="777597" cy="44410"/>
          </a:xfrm>
          <a:prstGeom prst="roundRect">
            <a:avLst>
              <a:gd name="adj" fmla="val 225151"/>
            </a:avLst>
          </a:prstGeom>
          <a:solidFill>
            <a:srgbClr val="971B55"/>
          </a:solidFill>
          <a:ln/>
        </p:spPr>
      </p:sp>
      <p:sp>
        <p:nvSpPr>
          <p:cNvPr id="18" name="Shape 14"/>
          <p:cNvSpPr/>
          <p:nvPr/>
        </p:nvSpPr>
        <p:spPr>
          <a:xfrm>
            <a:off x="916484" y="6019800"/>
            <a:ext cx="499943" cy="499943"/>
          </a:xfrm>
          <a:prstGeom prst="roundRect">
            <a:avLst>
              <a:gd name="adj" fmla="val 20000"/>
            </a:avLst>
          </a:prstGeom>
          <a:solidFill>
            <a:srgbClr val="7E023C"/>
          </a:solidFill>
          <a:ln w="7620">
            <a:solidFill>
              <a:srgbClr val="971B55"/>
            </a:solidFill>
            <a:prstDash val="solid"/>
          </a:ln>
        </p:spPr>
      </p:sp>
      <p:sp>
        <p:nvSpPr>
          <p:cNvPr id="19" name="Text 15"/>
          <p:cNvSpPr/>
          <p:nvPr/>
        </p:nvSpPr>
        <p:spPr>
          <a:xfrm>
            <a:off x="1066502" y="6061472"/>
            <a:ext cx="199906"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3</a:t>
            </a:r>
            <a:endParaRPr lang="en-US" sz="2624" dirty="0"/>
          </a:p>
        </p:txBody>
      </p:sp>
      <p:sp>
        <p:nvSpPr>
          <p:cNvPr id="20" name="Text 16"/>
          <p:cNvSpPr/>
          <p:nvPr/>
        </p:nvSpPr>
        <p:spPr>
          <a:xfrm>
            <a:off x="2388513" y="6068378"/>
            <a:ext cx="4851797"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Best Practices for Securing Installations</a:t>
            </a:r>
            <a:endParaRPr lang="en-US" sz="2187" dirty="0"/>
          </a:p>
        </p:txBody>
      </p:sp>
      <p:sp>
        <p:nvSpPr>
          <p:cNvPr id="21" name="Text 17"/>
          <p:cNvSpPr/>
          <p:nvPr/>
        </p:nvSpPr>
        <p:spPr>
          <a:xfrm>
            <a:off x="2388513" y="6548795"/>
            <a:ext cx="7751088"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Best practices, including regular updates, monitoring, and strict access control, are essential for securing proxy server installations.</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840</Words>
  <Application>Microsoft Office PowerPoint</Application>
  <PresentationFormat>Custom</PresentationFormat>
  <Paragraphs>98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Overpass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Yashodip undre</cp:lastModifiedBy>
  <cp:revision>3</cp:revision>
  <dcterms:created xsi:type="dcterms:W3CDTF">2024-02-13T12:52:31Z</dcterms:created>
  <dcterms:modified xsi:type="dcterms:W3CDTF">2024-02-14T04:50:06Z</dcterms:modified>
</cp:coreProperties>
</file>