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31.xml" ContentType="application/vnd.openxmlformats-officedocument.presentationml.notesSlide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99" r:id="rId3"/>
    <p:sldId id="300" r:id="rId4"/>
    <p:sldId id="257" r:id="rId5"/>
    <p:sldId id="258" r:id="rId6"/>
    <p:sldId id="301" r:id="rId7"/>
    <p:sldId id="259" r:id="rId8"/>
    <p:sldId id="260" r:id="rId9"/>
    <p:sldId id="262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86" r:id="rId23"/>
    <p:sldId id="282" r:id="rId24"/>
    <p:sldId id="287" r:id="rId25"/>
    <p:sldId id="290" r:id="rId26"/>
    <p:sldId id="284" r:id="rId27"/>
    <p:sldId id="289" r:id="rId28"/>
    <p:sldId id="285" r:id="rId29"/>
    <p:sldId id="292" r:id="rId30"/>
    <p:sldId id="314" r:id="rId31"/>
    <p:sldId id="315" r:id="rId32"/>
    <p:sldId id="316" r:id="rId33"/>
    <p:sldId id="288" r:id="rId34"/>
    <p:sldId id="317" r:id="rId35"/>
    <p:sldId id="318" r:id="rId36"/>
    <p:sldId id="293" r:id="rId37"/>
    <p:sldId id="294" r:id="rId38"/>
    <p:sldId id="295" r:id="rId39"/>
    <p:sldId id="297" r:id="rId40"/>
    <p:sldId id="319" r:id="rId41"/>
    <p:sldId id="296" r:id="rId42"/>
  </p:sldIdLst>
  <p:sldSz cx="9144000" cy="5143500" type="screen16x9"/>
  <p:notesSz cx="6858000" cy="9144000"/>
  <p:embeddedFontLst>
    <p:embeddedFont>
      <p:font typeface="Roboto" charset="0"/>
      <p:regular r:id="rId44"/>
      <p:bold r:id="rId45"/>
      <p:italic r:id="rId46"/>
      <p:boldItalic r:id="rId47"/>
    </p:embeddedFon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Titillium Web Light" charset="0"/>
      <p:regular r:id="rId52"/>
      <p:bold r:id="rId53"/>
      <p:italic r:id="rId54"/>
      <p:boldItalic r:id="rId55"/>
    </p:embeddedFont>
    <p:embeddedFont>
      <p:font typeface="Merriweather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2A399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C341977-2C89-4B5E-B0AA-75694CD64954}">
  <a:tblStyle styleId="{EC341977-2C89-4B5E-B0AA-75694CD64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4CA0D3-D3F1-424A-93AC-032A1DEFC9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94394" autoAdjust="0"/>
  </p:normalViewPr>
  <p:slideViewPr>
    <p:cSldViewPr snapToGrid="0">
      <p:cViewPr varScale="1">
        <p:scale>
          <a:sx n="92" d="100"/>
          <a:sy n="92" d="100"/>
        </p:scale>
        <p:origin x="-7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1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91A29F-1502-4000-B236-C7BA7C6C05F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BAEF0-F45C-4BD8-AABE-C96CAD40390E}">
      <dgm:prSet phldrT="[Text]"/>
      <dgm:spPr/>
      <dgm:t>
        <a:bodyPr/>
        <a:lstStyle/>
        <a:p>
          <a:r>
            <a:rPr lang="en-US" dirty="0"/>
            <a:t>Given Protein</a:t>
          </a:r>
        </a:p>
      </dgm:t>
    </dgm:pt>
    <dgm:pt modelId="{DE386F6E-F28F-45BE-81B2-EF2182088F91}" type="parTrans" cxnId="{CDD6AF3C-5ABF-4A7D-8B5E-5AD03C77B29A}">
      <dgm:prSet/>
      <dgm:spPr/>
      <dgm:t>
        <a:bodyPr/>
        <a:lstStyle/>
        <a:p>
          <a:endParaRPr lang="en-US"/>
        </a:p>
      </dgm:t>
    </dgm:pt>
    <dgm:pt modelId="{0F9816CA-321F-481F-9297-B92457D67A0D}" type="sibTrans" cxnId="{CDD6AF3C-5ABF-4A7D-8B5E-5AD03C77B29A}">
      <dgm:prSet/>
      <dgm:spPr/>
      <dgm:t>
        <a:bodyPr/>
        <a:lstStyle/>
        <a:p>
          <a:endParaRPr lang="en-US"/>
        </a:p>
      </dgm:t>
    </dgm:pt>
    <dgm:pt modelId="{C32814CC-2BA5-44D7-9AA2-C15E6DD234F3}">
      <dgm:prSet phldrT="[Text]"/>
      <dgm:spPr/>
      <dgm:t>
        <a:bodyPr/>
        <a:lstStyle/>
        <a:p>
          <a:r>
            <a:rPr lang="en-US" dirty="0"/>
            <a:t>Nearest P 1</a:t>
          </a:r>
        </a:p>
      </dgm:t>
    </dgm:pt>
    <dgm:pt modelId="{0641623D-4BCD-44CF-A2D4-D122CC14B09D}" type="parTrans" cxnId="{6FC7E8CC-30BF-4A9B-8DBC-B43BD360C543}">
      <dgm:prSet/>
      <dgm:spPr/>
      <dgm:t>
        <a:bodyPr/>
        <a:lstStyle/>
        <a:p>
          <a:endParaRPr lang="en-US"/>
        </a:p>
      </dgm:t>
    </dgm:pt>
    <dgm:pt modelId="{0CFD2B36-BB17-4B94-A1A6-4DBDEA7A0437}" type="sibTrans" cxnId="{6FC7E8CC-30BF-4A9B-8DBC-B43BD360C543}">
      <dgm:prSet/>
      <dgm:spPr/>
      <dgm:t>
        <a:bodyPr/>
        <a:lstStyle/>
        <a:p>
          <a:endParaRPr lang="en-US"/>
        </a:p>
      </dgm:t>
    </dgm:pt>
    <dgm:pt modelId="{022AB88E-BC79-456D-8A8B-9847702413CB}">
      <dgm:prSet phldrT="[Text]"/>
      <dgm:spPr/>
      <dgm:t>
        <a:bodyPr/>
        <a:lstStyle/>
        <a:p>
          <a:r>
            <a:rPr lang="en-US" dirty="0"/>
            <a:t>Nearest P 3</a:t>
          </a:r>
        </a:p>
      </dgm:t>
    </dgm:pt>
    <dgm:pt modelId="{2BCAA503-9514-4FF8-9371-45FA6D24A788}" type="parTrans" cxnId="{724E744F-D84E-4303-9842-C7CD4FDF1BD8}">
      <dgm:prSet/>
      <dgm:spPr/>
      <dgm:t>
        <a:bodyPr/>
        <a:lstStyle/>
        <a:p>
          <a:endParaRPr lang="en-US"/>
        </a:p>
      </dgm:t>
    </dgm:pt>
    <dgm:pt modelId="{17EE0983-81D8-4158-AC3A-42DB8BBED17B}" type="sibTrans" cxnId="{724E744F-D84E-4303-9842-C7CD4FDF1BD8}">
      <dgm:prSet/>
      <dgm:spPr/>
      <dgm:t>
        <a:bodyPr/>
        <a:lstStyle/>
        <a:p>
          <a:endParaRPr lang="en-US"/>
        </a:p>
      </dgm:t>
    </dgm:pt>
    <dgm:pt modelId="{B77FD2A1-A3DA-4658-847B-268307DBB788}">
      <dgm:prSet phldrT="[Text]"/>
      <dgm:spPr/>
      <dgm:t>
        <a:bodyPr/>
        <a:lstStyle/>
        <a:p>
          <a:r>
            <a:rPr lang="en-US" dirty="0"/>
            <a:t>Nearest P 2</a:t>
          </a:r>
        </a:p>
      </dgm:t>
    </dgm:pt>
    <dgm:pt modelId="{4795710C-D3DC-4995-A4B1-E92984208336}" type="parTrans" cxnId="{FD73EA64-FA36-4B61-B4F8-13C6F83B122C}">
      <dgm:prSet/>
      <dgm:spPr/>
      <dgm:t>
        <a:bodyPr/>
        <a:lstStyle/>
        <a:p>
          <a:endParaRPr lang="en-US"/>
        </a:p>
      </dgm:t>
    </dgm:pt>
    <dgm:pt modelId="{AA90A7FC-273E-4924-B580-3D675E478D23}" type="sibTrans" cxnId="{FD73EA64-FA36-4B61-B4F8-13C6F83B122C}">
      <dgm:prSet/>
      <dgm:spPr/>
      <dgm:t>
        <a:bodyPr/>
        <a:lstStyle/>
        <a:p>
          <a:endParaRPr lang="en-US"/>
        </a:p>
      </dgm:t>
    </dgm:pt>
    <dgm:pt modelId="{F28CEBA0-AF2E-4A13-8566-1F8802805B6A}" type="pres">
      <dgm:prSet presAssocID="{3B91A29F-1502-4000-B236-C7BA7C6C05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AFC773-76D9-4262-A3FD-90E44EE66FD0}" type="pres">
      <dgm:prSet presAssocID="{279BAEF0-F45C-4BD8-AABE-C96CAD40390E}" presName="root" presStyleCnt="0"/>
      <dgm:spPr/>
    </dgm:pt>
    <dgm:pt modelId="{73D100C7-A6FC-435D-80E2-31084AD923CB}" type="pres">
      <dgm:prSet presAssocID="{279BAEF0-F45C-4BD8-AABE-C96CAD40390E}" presName="rootComposite" presStyleCnt="0"/>
      <dgm:spPr/>
    </dgm:pt>
    <dgm:pt modelId="{6CA532B6-CC20-4E9E-8788-7E8AE9500658}" type="pres">
      <dgm:prSet presAssocID="{279BAEF0-F45C-4BD8-AABE-C96CAD40390E}" presName="rootText" presStyleLbl="node1" presStyleIdx="0" presStyleCnt="1"/>
      <dgm:spPr/>
      <dgm:t>
        <a:bodyPr/>
        <a:lstStyle/>
        <a:p>
          <a:endParaRPr lang="en-US"/>
        </a:p>
      </dgm:t>
    </dgm:pt>
    <dgm:pt modelId="{DA87EFAA-8949-42FC-8911-B0C25EBB3FE0}" type="pres">
      <dgm:prSet presAssocID="{279BAEF0-F45C-4BD8-AABE-C96CAD40390E}" presName="rootConnector" presStyleLbl="node1" presStyleIdx="0" presStyleCnt="1"/>
      <dgm:spPr/>
      <dgm:t>
        <a:bodyPr/>
        <a:lstStyle/>
        <a:p>
          <a:endParaRPr lang="en-US"/>
        </a:p>
      </dgm:t>
    </dgm:pt>
    <dgm:pt modelId="{BC89058A-0B11-4FDA-BC62-0A85F551BC3D}" type="pres">
      <dgm:prSet presAssocID="{279BAEF0-F45C-4BD8-AABE-C96CAD40390E}" presName="childShape" presStyleCnt="0"/>
      <dgm:spPr/>
    </dgm:pt>
    <dgm:pt modelId="{14959E45-FC51-448A-9816-B20D5F15B909}" type="pres">
      <dgm:prSet presAssocID="{0641623D-4BCD-44CF-A2D4-D122CC14B09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1001A5C3-73B9-48E8-83A6-0E41A63C9860}" type="pres">
      <dgm:prSet presAssocID="{C32814CC-2BA5-44D7-9AA2-C15E6DD234F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6477-4601-40E3-B20A-E21C271D7BD3}" type="pres">
      <dgm:prSet presAssocID="{4795710C-D3DC-4995-A4B1-E929842083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02F0ACC-0B69-4AF6-B70B-4C657C9E571B}" type="pres">
      <dgm:prSet presAssocID="{B77FD2A1-A3DA-4658-847B-268307DBB788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86DE9-E11A-4843-97E5-FC3C33FE0534}" type="pres">
      <dgm:prSet presAssocID="{2BCAA503-9514-4FF8-9371-45FA6D24A788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A0E84A2-EC8C-4F22-AE5B-2A31AD2BB9C5}" type="pres">
      <dgm:prSet presAssocID="{022AB88E-BC79-456D-8A8B-9847702413CB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BAB6B-C901-468F-95BF-EE5B785C48BE}" type="presOf" srcId="{2BCAA503-9514-4FF8-9371-45FA6D24A788}" destId="{AAD86DE9-E11A-4843-97E5-FC3C33FE0534}" srcOrd="0" destOrd="0" presId="urn:microsoft.com/office/officeart/2005/8/layout/hierarchy3"/>
    <dgm:cxn modelId="{883E6547-40AB-4AF7-9311-8BC88ED8D8B0}" type="presOf" srcId="{0641623D-4BCD-44CF-A2D4-D122CC14B09D}" destId="{14959E45-FC51-448A-9816-B20D5F15B909}" srcOrd="0" destOrd="0" presId="urn:microsoft.com/office/officeart/2005/8/layout/hierarchy3"/>
    <dgm:cxn modelId="{506A3E28-D54B-46EF-BBF7-E83BD8B05CF6}" type="presOf" srcId="{B77FD2A1-A3DA-4658-847B-268307DBB788}" destId="{702F0ACC-0B69-4AF6-B70B-4C657C9E571B}" srcOrd="0" destOrd="0" presId="urn:microsoft.com/office/officeart/2005/8/layout/hierarchy3"/>
    <dgm:cxn modelId="{6FC7E8CC-30BF-4A9B-8DBC-B43BD360C543}" srcId="{279BAEF0-F45C-4BD8-AABE-C96CAD40390E}" destId="{C32814CC-2BA5-44D7-9AA2-C15E6DD234F3}" srcOrd="0" destOrd="0" parTransId="{0641623D-4BCD-44CF-A2D4-D122CC14B09D}" sibTransId="{0CFD2B36-BB17-4B94-A1A6-4DBDEA7A0437}"/>
    <dgm:cxn modelId="{468F0009-1527-4EB8-8DBB-F914BF713E1A}" type="presOf" srcId="{3B91A29F-1502-4000-B236-C7BA7C6C05F5}" destId="{F28CEBA0-AF2E-4A13-8566-1F8802805B6A}" srcOrd="0" destOrd="0" presId="urn:microsoft.com/office/officeart/2005/8/layout/hierarchy3"/>
    <dgm:cxn modelId="{63370647-CBAC-4B50-B225-E46C1ABDF57C}" type="presOf" srcId="{022AB88E-BC79-456D-8A8B-9847702413CB}" destId="{1A0E84A2-EC8C-4F22-AE5B-2A31AD2BB9C5}" srcOrd="0" destOrd="0" presId="urn:microsoft.com/office/officeart/2005/8/layout/hierarchy3"/>
    <dgm:cxn modelId="{B2372B0E-F8CC-4D38-B38C-ED4AFA824EBB}" type="presOf" srcId="{279BAEF0-F45C-4BD8-AABE-C96CAD40390E}" destId="{6CA532B6-CC20-4E9E-8788-7E8AE9500658}" srcOrd="0" destOrd="0" presId="urn:microsoft.com/office/officeart/2005/8/layout/hierarchy3"/>
    <dgm:cxn modelId="{63938639-45AD-4975-88E8-D223F16C89B0}" type="presOf" srcId="{279BAEF0-F45C-4BD8-AABE-C96CAD40390E}" destId="{DA87EFAA-8949-42FC-8911-B0C25EBB3FE0}" srcOrd="1" destOrd="0" presId="urn:microsoft.com/office/officeart/2005/8/layout/hierarchy3"/>
    <dgm:cxn modelId="{1AD4C92E-40EF-4FC5-BEA0-76F768762B01}" type="presOf" srcId="{C32814CC-2BA5-44D7-9AA2-C15E6DD234F3}" destId="{1001A5C3-73B9-48E8-83A6-0E41A63C9860}" srcOrd="0" destOrd="0" presId="urn:microsoft.com/office/officeart/2005/8/layout/hierarchy3"/>
    <dgm:cxn modelId="{40EA7375-A06C-4B1F-942B-FF6FF7F614FD}" type="presOf" srcId="{4795710C-D3DC-4995-A4B1-E92984208336}" destId="{4D036477-4601-40E3-B20A-E21C271D7BD3}" srcOrd="0" destOrd="0" presId="urn:microsoft.com/office/officeart/2005/8/layout/hierarchy3"/>
    <dgm:cxn modelId="{CDD6AF3C-5ABF-4A7D-8B5E-5AD03C77B29A}" srcId="{3B91A29F-1502-4000-B236-C7BA7C6C05F5}" destId="{279BAEF0-F45C-4BD8-AABE-C96CAD40390E}" srcOrd="0" destOrd="0" parTransId="{DE386F6E-F28F-45BE-81B2-EF2182088F91}" sibTransId="{0F9816CA-321F-481F-9297-B92457D67A0D}"/>
    <dgm:cxn modelId="{FD73EA64-FA36-4B61-B4F8-13C6F83B122C}" srcId="{279BAEF0-F45C-4BD8-AABE-C96CAD40390E}" destId="{B77FD2A1-A3DA-4658-847B-268307DBB788}" srcOrd="1" destOrd="0" parTransId="{4795710C-D3DC-4995-A4B1-E92984208336}" sibTransId="{AA90A7FC-273E-4924-B580-3D675E478D23}"/>
    <dgm:cxn modelId="{724E744F-D84E-4303-9842-C7CD4FDF1BD8}" srcId="{279BAEF0-F45C-4BD8-AABE-C96CAD40390E}" destId="{022AB88E-BC79-456D-8A8B-9847702413CB}" srcOrd="2" destOrd="0" parTransId="{2BCAA503-9514-4FF8-9371-45FA6D24A788}" sibTransId="{17EE0983-81D8-4158-AC3A-42DB8BBED17B}"/>
    <dgm:cxn modelId="{6FB89B4A-209B-42FB-8023-92848BE7C573}" type="presParOf" srcId="{F28CEBA0-AF2E-4A13-8566-1F8802805B6A}" destId="{84AFC773-76D9-4262-A3FD-90E44EE66FD0}" srcOrd="0" destOrd="0" presId="urn:microsoft.com/office/officeart/2005/8/layout/hierarchy3"/>
    <dgm:cxn modelId="{B52C485D-CFC0-4F7F-8DCB-FEB2A42525B2}" type="presParOf" srcId="{84AFC773-76D9-4262-A3FD-90E44EE66FD0}" destId="{73D100C7-A6FC-435D-80E2-31084AD923CB}" srcOrd="0" destOrd="0" presId="urn:microsoft.com/office/officeart/2005/8/layout/hierarchy3"/>
    <dgm:cxn modelId="{F01CB204-28B8-493A-A008-D2550FDC3EEE}" type="presParOf" srcId="{73D100C7-A6FC-435D-80E2-31084AD923CB}" destId="{6CA532B6-CC20-4E9E-8788-7E8AE9500658}" srcOrd="0" destOrd="0" presId="urn:microsoft.com/office/officeart/2005/8/layout/hierarchy3"/>
    <dgm:cxn modelId="{61AE386B-218F-43F3-8AD6-E8835A46B25C}" type="presParOf" srcId="{73D100C7-A6FC-435D-80E2-31084AD923CB}" destId="{DA87EFAA-8949-42FC-8911-B0C25EBB3FE0}" srcOrd="1" destOrd="0" presId="urn:microsoft.com/office/officeart/2005/8/layout/hierarchy3"/>
    <dgm:cxn modelId="{BDAD29D0-FAA4-4E43-9513-6AADBA402D30}" type="presParOf" srcId="{84AFC773-76D9-4262-A3FD-90E44EE66FD0}" destId="{BC89058A-0B11-4FDA-BC62-0A85F551BC3D}" srcOrd="1" destOrd="0" presId="urn:microsoft.com/office/officeart/2005/8/layout/hierarchy3"/>
    <dgm:cxn modelId="{F16062A7-B292-49D7-81CA-98E5329B90C4}" type="presParOf" srcId="{BC89058A-0B11-4FDA-BC62-0A85F551BC3D}" destId="{14959E45-FC51-448A-9816-B20D5F15B909}" srcOrd="0" destOrd="0" presId="urn:microsoft.com/office/officeart/2005/8/layout/hierarchy3"/>
    <dgm:cxn modelId="{5AF56AD4-51B0-4AEE-89DA-E8D49BF04F86}" type="presParOf" srcId="{BC89058A-0B11-4FDA-BC62-0A85F551BC3D}" destId="{1001A5C3-73B9-48E8-83A6-0E41A63C9860}" srcOrd="1" destOrd="0" presId="urn:microsoft.com/office/officeart/2005/8/layout/hierarchy3"/>
    <dgm:cxn modelId="{6A827204-2FC9-4686-8827-4B0ECD2D23F4}" type="presParOf" srcId="{BC89058A-0B11-4FDA-BC62-0A85F551BC3D}" destId="{4D036477-4601-40E3-B20A-E21C271D7BD3}" srcOrd="2" destOrd="0" presId="urn:microsoft.com/office/officeart/2005/8/layout/hierarchy3"/>
    <dgm:cxn modelId="{2D4810CF-7454-4D28-8385-541017A04240}" type="presParOf" srcId="{BC89058A-0B11-4FDA-BC62-0A85F551BC3D}" destId="{702F0ACC-0B69-4AF6-B70B-4C657C9E571B}" srcOrd="3" destOrd="0" presId="urn:microsoft.com/office/officeart/2005/8/layout/hierarchy3"/>
    <dgm:cxn modelId="{A3F1BD3E-995C-48B8-9B5C-DC4BAA8B311D}" type="presParOf" srcId="{BC89058A-0B11-4FDA-BC62-0A85F551BC3D}" destId="{AAD86DE9-E11A-4843-97E5-FC3C33FE0534}" srcOrd="4" destOrd="0" presId="urn:microsoft.com/office/officeart/2005/8/layout/hierarchy3"/>
    <dgm:cxn modelId="{5F196514-E6C6-48FD-AF72-162389FEFA91}" type="presParOf" srcId="{BC89058A-0B11-4FDA-BC62-0A85F551BC3D}" destId="{1A0E84A2-EC8C-4F22-AE5B-2A31AD2BB9C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2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3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4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1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2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3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5CC79C-3389-47F1-B3C5-48355C35ABEB}" type="doc">
      <dgm:prSet loTypeId="urn:diagrams.loki3.com/VaryingWidthList" loCatId="list" qsTypeId="urn:microsoft.com/office/officeart/2009/2/quickstyle/3d8" qsCatId="3D" csTypeId="urn:microsoft.com/office/officeart/2005/8/colors/accent1_2" csCatId="accent1" phldr="1"/>
      <dgm:spPr/>
    </dgm:pt>
    <dgm:pt modelId="{B11F1F86-F7A7-450D-A08F-07A0DCF75FB6}">
      <dgm:prSet phldrT="[Text]"/>
      <dgm:spPr/>
      <dgm:t>
        <a:bodyPr/>
        <a:lstStyle/>
        <a:p>
          <a:r>
            <a:rPr lang="en-US" b="1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4 </a:t>
          </a:r>
        </a:p>
      </dgm:t>
    </dgm:pt>
    <dgm:pt modelId="{59B04547-A007-4ADB-8211-B35216105F50}" type="par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42A0B7A-057A-4286-AE62-4C67FAEA39C3}" type="sibTrans" cxnId="{8D8DC754-95EC-40B1-B319-32377C77D3D5}">
      <dgm:prSet/>
      <dgm:spPr/>
      <dgm:t>
        <a:bodyPr/>
        <a:lstStyle/>
        <a:p>
          <a:endParaRPr lang="en-US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02C3B16A-65FD-40BA-ACB2-4347221BBCE3}" type="pres">
      <dgm:prSet presAssocID="{D15CC79C-3389-47F1-B3C5-48355C35ABEB}" presName="Name0" presStyleCnt="0">
        <dgm:presLayoutVars>
          <dgm:resizeHandles/>
        </dgm:presLayoutVars>
      </dgm:prSet>
      <dgm:spPr/>
    </dgm:pt>
    <dgm:pt modelId="{D867245F-2A0A-4553-988D-7F07F4BED26B}" type="pres">
      <dgm:prSet presAssocID="{B11F1F86-F7A7-450D-A08F-07A0DCF75FB6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DC754-95EC-40B1-B319-32377C77D3D5}" srcId="{D15CC79C-3389-47F1-B3C5-48355C35ABEB}" destId="{B11F1F86-F7A7-450D-A08F-07A0DCF75FB6}" srcOrd="0" destOrd="0" parTransId="{59B04547-A007-4ADB-8211-B35216105F50}" sibTransId="{742A0B7A-057A-4286-AE62-4C67FAEA39C3}"/>
    <dgm:cxn modelId="{09F17698-AA49-4CAE-B05F-C0FA93D04BD8}" type="presOf" srcId="{B11F1F86-F7A7-450D-A08F-07A0DCF75FB6}" destId="{D867245F-2A0A-4553-988D-7F07F4BED26B}" srcOrd="0" destOrd="0" presId="urn:diagrams.loki3.com/VaryingWidthList"/>
    <dgm:cxn modelId="{AB2D49E6-42DF-460E-9EF7-4796A7D89041}" type="presOf" srcId="{D15CC79C-3389-47F1-B3C5-48355C35ABEB}" destId="{02C3B16A-65FD-40BA-ACB2-4347221BBCE3}" srcOrd="0" destOrd="0" presId="urn:diagrams.loki3.com/VaryingWidthList"/>
    <dgm:cxn modelId="{D4449D23-7D26-4CA4-A6AC-A034F765C072}" type="presParOf" srcId="{02C3B16A-65FD-40BA-ACB2-4347221BBCE3}" destId="{D867245F-2A0A-4553-988D-7F07F4BED26B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xmlns="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F7D860-84F6-48B8-95BB-E7FD2377CF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647D3-3065-4A9E-98F5-E8830548A051}">
      <dgm:prSet phldrT="[Text]"/>
      <dgm:spPr/>
      <dgm:t>
        <a:bodyPr/>
        <a:lstStyle/>
        <a:p>
          <a:r>
            <a:rPr lang="en-US" dirty="0"/>
            <a:t>Pairs</a:t>
          </a:r>
        </a:p>
        <a:p>
          <a:r>
            <a:rPr lang="en-US" dirty="0"/>
            <a:t>9000000</a:t>
          </a:r>
        </a:p>
      </dgm:t>
    </dgm:pt>
    <dgm:pt modelId="{F2EDE44F-D448-4A67-9EF2-DD953E4ECE97}" type="parTrans" cxnId="{2695FDFB-59B9-4E45-8B79-B44D28E5C8DA}">
      <dgm:prSet/>
      <dgm:spPr/>
      <dgm:t>
        <a:bodyPr/>
        <a:lstStyle/>
        <a:p>
          <a:endParaRPr lang="en-US"/>
        </a:p>
      </dgm:t>
    </dgm:pt>
    <dgm:pt modelId="{05762EC2-50CF-4951-B46F-B95259245699}" type="sibTrans" cxnId="{2695FDFB-59B9-4E45-8B79-B44D28E5C8DA}">
      <dgm:prSet/>
      <dgm:spPr/>
      <dgm:t>
        <a:bodyPr/>
        <a:lstStyle/>
        <a:p>
          <a:endParaRPr lang="en-US"/>
        </a:p>
      </dgm:t>
    </dgm:pt>
    <dgm:pt modelId="{0C4BEAA8-B942-4921-BA7E-0612DD98E83C}">
      <dgm:prSet phldrT="[Text]"/>
      <dgm:spPr/>
      <dgm:t>
        <a:bodyPr/>
        <a:lstStyle/>
        <a:p>
          <a:r>
            <a:rPr lang="en-US" dirty="0"/>
            <a:t>Positive</a:t>
          </a:r>
        </a:p>
        <a:p>
          <a:r>
            <a:rPr lang="en-US" dirty="0"/>
            <a:t>3000</a:t>
          </a:r>
        </a:p>
      </dgm:t>
    </dgm:pt>
    <dgm:pt modelId="{291DEE1C-DDC4-4FDC-88BF-3689DBE42D4A}" type="parTrans" cxnId="{201ACF1E-614C-45A1-87D1-697721618A78}">
      <dgm:prSet/>
      <dgm:spPr/>
      <dgm:t>
        <a:bodyPr/>
        <a:lstStyle/>
        <a:p>
          <a:endParaRPr lang="en-US"/>
        </a:p>
      </dgm:t>
    </dgm:pt>
    <dgm:pt modelId="{7A1351BC-8940-4668-8C2C-B51E9A3289BB}" type="sibTrans" cxnId="{201ACF1E-614C-45A1-87D1-697721618A78}">
      <dgm:prSet/>
      <dgm:spPr/>
      <dgm:t>
        <a:bodyPr/>
        <a:lstStyle/>
        <a:p>
          <a:endParaRPr lang="en-US"/>
        </a:p>
      </dgm:t>
    </dgm:pt>
    <dgm:pt modelId="{8E07C588-0364-4B71-9B46-97C8C5039480}">
      <dgm:prSet phldrT="[Text]"/>
      <dgm:spPr/>
      <dgm:t>
        <a:bodyPr/>
        <a:lstStyle/>
        <a:p>
          <a:r>
            <a:rPr lang="en-US" dirty="0"/>
            <a:t>Unseen</a:t>
          </a:r>
        </a:p>
        <a:p>
          <a:r>
            <a:rPr lang="en-US" dirty="0"/>
            <a:t>8997000</a:t>
          </a:r>
        </a:p>
      </dgm:t>
    </dgm:pt>
    <dgm:pt modelId="{8F96D32F-A68F-4108-92CB-81DB39EFBA65}" type="parTrans" cxnId="{0638832A-075D-4C26-A84A-FD54AEE3D1BB}">
      <dgm:prSet/>
      <dgm:spPr/>
      <dgm:t>
        <a:bodyPr/>
        <a:lstStyle/>
        <a:p>
          <a:endParaRPr lang="en-US"/>
        </a:p>
      </dgm:t>
    </dgm:pt>
    <dgm:pt modelId="{D1F52938-8552-4C43-A00D-F8B665A53C7F}" type="sibTrans" cxnId="{0638832A-075D-4C26-A84A-FD54AEE3D1BB}">
      <dgm:prSet/>
      <dgm:spPr/>
      <dgm:t>
        <a:bodyPr/>
        <a:lstStyle/>
        <a:p>
          <a:endParaRPr lang="en-US"/>
        </a:p>
      </dgm:t>
    </dgm:pt>
    <dgm:pt modelId="{B5F904E7-1024-4BE1-8D3F-7675F302B4CB}">
      <dgm:prSet phldrT="[Text]"/>
      <dgm:spPr/>
      <dgm:t>
        <a:bodyPr/>
        <a:lstStyle/>
        <a:p>
          <a:r>
            <a:rPr lang="en-US" dirty="0"/>
            <a:t>Negative</a:t>
          </a:r>
        </a:p>
        <a:p>
          <a:r>
            <a:rPr lang="en-US" dirty="0"/>
            <a:t>3000</a:t>
          </a:r>
        </a:p>
      </dgm:t>
    </dgm:pt>
    <dgm:pt modelId="{2B8A104F-9D88-4934-BB80-D6EFC78A2FC6}" type="parTrans" cxnId="{6FB99A8D-AE87-4DDC-B2F0-6A54FFE14FB9}">
      <dgm:prSet/>
      <dgm:spPr/>
      <dgm:t>
        <a:bodyPr/>
        <a:lstStyle/>
        <a:p>
          <a:endParaRPr lang="en-US"/>
        </a:p>
      </dgm:t>
    </dgm:pt>
    <dgm:pt modelId="{E8A36B35-2061-408C-BB0F-93BE417BF03A}" type="sibTrans" cxnId="{6FB99A8D-AE87-4DDC-B2F0-6A54FFE14FB9}">
      <dgm:prSet/>
      <dgm:spPr/>
      <dgm:t>
        <a:bodyPr/>
        <a:lstStyle/>
        <a:p>
          <a:endParaRPr lang="en-US"/>
        </a:p>
      </dgm:t>
    </dgm:pt>
    <dgm:pt modelId="{A5F67B1A-3D3C-49D3-8541-676F0548C620}" type="pres">
      <dgm:prSet presAssocID="{22F7D860-84F6-48B8-95BB-E7FD2377CF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33D451-6095-4E50-BC07-215C08EF839A}" type="pres">
      <dgm:prSet presAssocID="{E9E647D3-3065-4A9E-98F5-E8830548A051}" presName="hierRoot1" presStyleCnt="0"/>
      <dgm:spPr/>
    </dgm:pt>
    <dgm:pt modelId="{A7291AE9-D5E1-45A9-9D7E-121113320432}" type="pres">
      <dgm:prSet presAssocID="{E9E647D3-3065-4A9E-98F5-E8830548A051}" presName="composite" presStyleCnt="0"/>
      <dgm:spPr/>
    </dgm:pt>
    <dgm:pt modelId="{90949922-8CE8-49CD-A513-8BCC212B9FCD}" type="pres">
      <dgm:prSet presAssocID="{E9E647D3-3065-4A9E-98F5-E8830548A051}" presName="background" presStyleLbl="node0" presStyleIdx="0" presStyleCnt="1"/>
      <dgm:spPr/>
    </dgm:pt>
    <dgm:pt modelId="{00EDBF2B-76B9-45D6-8DEE-9DE5BFD9D0DA}" type="pres">
      <dgm:prSet presAssocID="{E9E647D3-3065-4A9E-98F5-E8830548A05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52F10-B2C8-460C-8645-471A68B73731}" type="pres">
      <dgm:prSet presAssocID="{E9E647D3-3065-4A9E-98F5-E8830548A051}" presName="hierChild2" presStyleCnt="0"/>
      <dgm:spPr/>
    </dgm:pt>
    <dgm:pt modelId="{EDCCC5A0-42FE-409B-AEE9-85D2BBD4948A}" type="pres">
      <dgm:prSet presAssocID="{291DEE1C-DDC4-4FDC-88BF-3689DBE42D4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79BEF9-92D5-4A94-9FC1-3C94348E838D}" type="pres">
      <dgm:prSet presAssocID="{0C4BEAA8-B942-4921-BA7E-0612DD98E83C}" presName="hierRoot2" presStyleCnt="0"/>
      <dgm:spPr/>
    </dgm:pt>
    <dgm:pt modelId="{279F3F05-8AE0-4689-A435-6258C45DAF33}" type="pres">
      <dgm:prSet presAssocID="{0C4BEAA8-B942-4921-BA7E-0612DD98E83C}" presName="composite2" presStyleCnt="0"/>
      <dgm:spPr/>
    </dgm:pt>
    <dgm:pt modelId="{DA602430-03FC-425A-9FA1-9B02357397E5}" type="pres">
      <dgm:prSet presAssocID="{0C4BEAA8-B942-4921-BA7E-0612DD98E83C}" presName="background2" presStyleLbl="node2" presStyleIdx="0" presStyleCnt="2"/>
      <dgm:spPr/>
    </dgm:pt>
    <dgm:pt modelId="{9D573718-D163-4998-B1BC-4C98F4CE3A09}" type="pres">
      <dgm:prSet presAssocID="{0C4BEAA8-B942-4921-BA7E-0612DD98E8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97064-A86E-428B-87C4-5226239658D4}" type="pres">
      <dgm:prSet presAssocID="{0C4BEAA8-B942-4921-BA7E-0612DD98E83C}" presName="hierChild3" presStyleCnt="0"/>
      <dgm:spPr/>
    </dgm:pt>
    <dgm:pt modelId="{EFB538E3-5B22-4829-93F4-33E9AA59D4D4}" type="pres">
      <dgm:prSet presAssocID="{8F96D32F-A68F-4108-92CB-81DB39EFBA6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9606E91-B415-4376-BB8D-8B7E56292540}" type="pres">
      <dgm:prSet presAssocID="{8E07C588-0364-4B71-9B46-97C8C5039480}" presName="hierRoot2" presStyleCnt="0"/>
      <dgm:spPr/>
    </dgm:pt>
    <dgm:pt modelId="{374DB1F3-8189-41BE-BD8A-215C04356FDF}" type="pres">
      <dgm:prSet presAssocID="{8E07C588-0364-4B71-9B46-97C8C5039480}" presName="composite2" presStyleCnt="0"/>
      <dgm:spPr/>
    </dgm:pt>
    <dgm:pt modelId="{B2BD8000-9307-4777-8365-8F498965AB2D}" type="pres">
      <dgm:prSet presAssocID="{8E07C588-0364-4B71-9B46-97C8C5039480}" presName="background2" presStyleLbl="node2" presStyleIdx="1" presStyleCnt="2"/>
      <dgm:spPr/>
    </dgm:pt>
    <dgm:pt modelId="{9BAA50B0-2A76-4A38-A5EA-BA7CDB2CEDAA}" type="pres">
      <dgm:prSet presAssocID="{8E07C588-0364-4B71-9B46-97C8C503948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0EBD5-7BCA-4CC9-9A5E-10375E444125}" type="pres">
      <dgm:prSet presAssocID="{8E07C588-0364-4B71-9B46-97C8C5039480}" presName="hierChild3" presStyleCnt="0"/>
      <dgm:spPr/>
    </dgm:pt>
    <dgm:pt modelId="{2BB52503-1D2D-408D-98DF-5AA1A80CE8BC}" type="pres">
      <dgm:prSet presAssocID="{2B8A104F-9D88-4934-BB80-D6EFC78A2FC6}" presName="Name17" presStyleLbl="parChTrans1D3" presStyleIdx="0" presStyleCnt="1"/>
      <dgm:spPr/>
      <dgm:t>
        <a:bodyPr/>
        <a:lstStyle/>
        <a:p>
          <a:endParaRPr lang="en-US"/>
        </a:p>
      </dgm:t>
    </dgm:pt>
    <dgm:pt modelId="{1FCC931A-F409-4DB3-9E3E-982B630A04A8}" type="pres">
      <dgm:prSet presAssocID="{B5F904E7-1024-4BE1-8D3F-7675F302B4CB}" presName="hierRoot3" presStyleCnt="0"/>
      <dgm:spPr/>
    </dgm:pt>
    <dgm:pt modelId="{F0A51074-9B4B-4769-8F97-B743E9D0F8A9}" type="pres">
      <dgm:prSet presAssocID="{B5F904E7-1024-4BE1-8D3F-7675F302B4CB}" presName="composite3" presStyleCnt="0"/>
      <dgm:spPr/>
    </dgm:pt>
    <dgm:pt modelId="{886F193C-A4E6-4AF9-AEE0-380542F1E16B}" type="pres">
      <dgm:prSet presAssocID="{B5F904E7-1024-4BE1-8D3F-7675F302B4CB}" presName="background3" presStyleLbl="node3" presStyleIdx="0" presStyleCnt="1"/>
      <dgm:spPr/>
    </dgm:pt>
    <dgm:pt modelId="{498F665D-554A-40B5-AB6D-6D1E9AD213B8}" type="pres">
      <dgm:prSet presAssocID="{B5F904E7-1024-4BE1-8D3F-7675F302B4C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8AB59-C318-43A4-B3F8-233F4161AC6D}" type="pres">
      <dgm:prSet presAssocID="{B5F904E7-1024-4BE1-8D3F-7675F302B4CB}" presName="hierChild4" presStyleCnt="0"/>
      <dgm:spPr/>
    </dgm:pt>
  </dgm:ptLst>
  <dgm:cxnLst>
    <dgm:cxn modelId="{2695FDFB-59B9-4E45-8B79-B44D28E5C8DA}" srcId="{22F7D860-84F6-48B8-95BB-E7FD2377CFAE}" destId="{E9E647D3-3065-4A9E-98F5-E8830548A051}" srcOrd="0" destOrd="0" parTransId="{F2EDE44F-D448-4A67-9EF2-DD953E4ECE97}" sibTransId="{05762EC2-50CF-4951-B46F-B95259245699}"/>
    <dgm:cxn modelId="{201ACF1E-614C-45A1-87D1-697721618A78}" srcId="{E9E647D3-3065-4A9E-98F5-E8830548A051}" destId="{0C4BEAA8-B942-4921-BA7E-0612DD98E83C}" srcOrd="0" destOrd="0" parTransId="{291DEE1C-DDC4-4FDC-88BF-3689DBE42D4A}" sibTransId="{7A1351BC-8940-4668-8C2C-B51E9A3289BB}"/>
    <dgm:cxn modelId="{F95F660F-F1EA-49A1-971C-9D5673EEAB46}" type="presOf" srcId="{E9E647D3-3065-4A9E-98F5-E8830548A051}" destId="{00EDBF2B-76B9-45D6-8DEE-9DE5BFD9D0DA}" srcOrd="0" destOrd="0" presId="urn:microsoft.com/office/officeart/2005/8/layout/hierarchy1"/>
    <dgm:cxn modelId="{8C31E4B5-F81F-4B61-A102-80EA7E1B3F72}" type="presOf" srcId="{B5F904E7-1024-4BE1-8D3F-7675F302B4CB}" destId="{498F665D-554A-40B5-AB6D-6D1E9AD213B8}" srcOrd="0" destOrd="0" presId="urn:microsoft.com/office/officeart/2005/8/layout/hierarchy1"/>
    <dgm:cxn modelId="{78AE9404-AB4D-4A81-9A35-7F92C8FF75C0}" type="presOf" srcId="{8F96D32F-A68F-4108-92CB-81DB39EFBA65}" destId="{EFB538E3-5B22-4829-93F4-33E9AA59D4D4}" srcOrd="0" destOrd="0" presId="urn:microsoft.com/office/officeart/2005/8/layout/hierarchy1"/>
    <dgm:cxn modelId="{6FB99A8D-AE87-4DDC-B2F0-6A54FFE14FB9}" srcId="{8E07C588-0364-4B71-9B46-97C8C5039480}" destId="{B5F904E7-1024-4BE1-8D3F-7675F302B4CB}" srcOrd="0" destOrd="0" parTransId="{2B8A104F-9D88-4934-BB80-D6EFC78A2FC6}" sibTransId="{E8A36B35-2061-408C-BB0F-93BE417BF03A}"/>
    <dgm:cxn modelId="{D70EA255-C2F0-4610-AEA0-ADC711234577}" type="presOf" srcId="{2B8A104F-9D88-4934-BB80-D6EFC78A2FC6}" destId="{2BB52503-1D2D-408D-98DF-5AA1A80CE8BC}" srcOrd="0" destOrd="0" presId="urn:microsoft.com/office/officeart/2005/8/layout/hierarchy1"/>
    <dgm:cxn modelId="{65CC6EA0-BE63-4E62-96DC-239B4AB41F6C}" type="presOf" srcId="{0C4BEAA8-B942-4921-BA7E-0612DD98E83C}" destId="{9D573718-D163-4998-B1BC-4C98F4CE3A09}" srcOrd="0" destOrd="0" presId="urn:microsoft.com/office/officeart/2005/8/layout/hierarchy1"/>
    <dgm:cxn modelId="{721EE184-9972-4C29-AAB2-991A7F9E31D4}" type="presOf" srcId="{22F7D860-84F6-48B8-95BB-E7FD2377CFAE}" destId="{A5F67B1A-3D3C-49D3-8541-676F0548C620}" srcOrd="0" destOrd="0" presId="urn:microsoft.com/office/officeart/2005/8/layout/hierarchy1"/>
    <dgm:cxn modelId="{490B3286-B776-4389-BDC2-739947094BB7}" type="presOf" srcId="{8E07C588-0364-4B71-9B46-97C8C5039480}" destId="{9BAA50B0-2A76-4A38-A5EA-BA7CDB2CEDAA}" srcOrd="0" destOrd="0" presId="urn:microsoft.com/office/officeart/2005/8/layout/hierarchy1"/>
    <dgm:cxn modelId="{93A6A441-1799-4247-8DDA-871F7A92DF9E}" type="presOf" srcId="{291DEE1C-DDC4-4FDC-88BF-3689DBE42D4A}" destId="{EDCCC5A0-42FE-409B-AEE9-85D2BBD4948A}" srcOrd="0" destOrd="0" presId="urn:microsoft.com/office/officeart/2005/8/layout/hierarchy1"/>
    <dgm:cxn modelId="{0638832A-075D-4C26-A84A-FD54AEE3D1BB}" srcId="{E9E647D3-3065-4A9E-98F5-E8830548A051}" destId="{8E07C588-0364-4B71-9B46-97C8C5039480}" srcOrd="1" destOrd="0" parTransId="{8F96D32F-A68F-4108-92CB-81DB39EFBA65}" sibTransId="{D1F52938-8552-4C43-A00D-F8B665A53C7F}"/>
    <dgm:cxn modelId="{2FA8EF50-FAD8-482C-825B-C82FE7BEE4AC}" type="presParOf" srcId="{A5F67B1A-3D3C-49D3-8541-676F0548C620}" destId="{4A33D451-6095-4E50-BC07-215C08EF839A}" srcOrd="0" destOrd="0" presId="urn:microsoft.com/office/officeart/2005/8/layout/hierarchy1"/>
    <dgm:cxn modelId="{12304BE4-7514-4947-A2D4-456B7D77BBBD}" type="presParOf" srcId="{4A33D451-6095-4E50-BC07-215C08EF839A}" destId="{A7291AE9-D5E1-45A9-9D7E-121113320432}" srcOrd="0" destOrd="0" presId="urn:microsoft.com/office/officeart/2005/8/layout/hierarchy1"/>
    <dgm:cxn modelId="{04100E89-41C4-443A-9E8C-D3AE1C26C5B4}" type="presParOf" srcId="{A7291AE9-D5E1-45A9-9D7E-121113320432}" destId="{90949922-8CE8-49CD-A513-8BCC212B9FCD}" srcOrd="0" destOrd="0" presId="urn:microsoft.com/office/officeart/2005/8/layout/hierarchy1"/>
    <dgm:cxn modelId="{13121FEF-92B7-4081-8A9F-AB8D9471D197}" type="presParOf" srcId="{A7291AE9-D5E1-45A9-9D7E-121113320432}" destId="{00EDBF2B-76B9-45D6-8DEE-9DE5BFD9D0DA}" srcOrd="1" destOrd="0" presId="urn:microsoft.com/office/officeart/2005/8/layout/hierarchy1"/>
    <dgm:cxn modelId="{D9B0E86E-09FE-4C1E-8114-6DE20544E30D}" type="presParOf" srcId="{4A33D451-6095-4E50-BC07-215C08EF839A}" destId="{F3052F10-B2C8-460C-8645-471A68B73731}" srcOrd="1" destOrd="0" presId="urn:microsoft.com/office/officeart/2005/8/layout/hierarchy1"/>
    <dgm:cxn modelId="{A44F84FD-950D-4EE6-BD23-B0D04B88AF60}" type="presParOf" srcId="{F3052F10-B2C8-460C-8645-471A68B73731}" destId="{EDCCC5A0-42FE-409B-AEE9-85D2BBD4948A}" srcOrd="0" destOrd="0" presId="urn:microsoft.com/office/officeart/2005/8/layout/hierarchy1"/>
    <dgm:cxn modelId="{8E898A35-C509-40EB-8397-260517072C27}" type="presParOf" srcId="{F3052F10-B2C8-460C-8645-471A68B73731}" destId="{2179BEF9-92D5-4A94-9FC1-3C94348E838D}" srcOrd="1" destOrd="0" presId="urn:microsoft.com/office/officeart/2005/8/layout/hierarchy1"/>
    <dgm:cxn modelId="{1EEC8304-21D8-48AF-923D-49A1802F2EC0}" type="presParOf" srcId="{2179BEF9-92D5-4A94-9FC1-3C94348E838D}" destId="{279F3F05-8AE0-4689-A435-6258C45DAF33}" srcOrd="0" destOrd="0" presId="urn:microsoft.com/office/officeart/2005/8/layout/hierarchy1"/>
    <dgm:cxn modelId="{BBD8C64F-871D-4AE1-B9FB-276B07ADC380}" type="presParOf" srcId="{279F3F05-8AE0-4689-A435-6258C45DAF33}" destId="{DA602430-03FC-425A-9FA1-9B02357397E5}" srcOrd="0" destOrd="0" presId="urn:microsoft.com/office/officeart/2005/8/layout/hierarchy1"/>
    <dgm:cxn modelId="{A594D824-BFAC-4944-A02C-0FF6514A80BA}" type="presParOf" srcId="{279F3F05-8AE0-4689-A435-6258C45DAF33}" destId="{9D573718-D163-4998-B1BC-4C98F4CE3A09}" srcOrd="1" destOrd="0" presId="urn:microsoft.com/office/officeart/2005/8/layout/hierarchy1"/>
    <dgm:cxn modelId="{BFBE3DAB-2411-4679-B7E9-EB8ACDA4A163}" type="presParOf" srcId="{2179BEF9-92D5-4A94-9FC1-3C94348E838D}" destId="{4DC97064-A86E-428B-87C4-5226239658D4}" srcOrd="1" destOrd="0" presId="urn:microsoft.com/office/officeart/2005/8/layout/hierarchy1"/>
    <dgm:cxn modelId="{C51E2FD0-8D29-457A-994C-B72DFDB2D70E}" type="presParOf" srcId="{F3052F10-B2C8-460C-8645-471A68B73731}" destId="{EFB538E3-5B22-4829-93F4-33E9AA59D4D4}" srcOrd="2" destOrd="0" presId="urn:microsoft.com/office/officeart/2005/8/layout/hierarchy1"/>
    <dgm:cxn modelId="{26CCD6DF-4D99-4C48-A396-7179E763CC16}" type="presParOf" srcId="{F3052F10-B2C8-460C-8645-471A68B73731}" destId="{F9606E91-B415-4376-BB8D-8B7E56292540}" srcOrd="3" destOrd="0" presId="urn:microsoft.com/office/officeart/2005/8/layout/hierarchy1"/>
    <dgm:cxn modelId="{8A7B353C-D217-4111-9A6F-4C7C710FAF46}" type="presParOf" srcId="{F9606E91-B415-4376-BB8D-8B7E56292540}" destId="{374DB1F3-8189-41BE-BD8A-215C04356FDF}" srcOrd="0" destOrd="0" presId="urn:microsoft.com/office/officeart/2005/8/layout/hierarchy1"/>
    <dgm:cxn modelId="{10DFE7F1-73AB-494C-A524-9EEA5BC8FDF5}" type="presParOf" srcId="{374DB1F3-8189-41BE-BD8A-215C04356FDF}" destId="{B2BD8000-9307-4777-8365-8F498965AB2D}" srcOrd="0" destOrd="0" presId="urn:microsoft.com/office/officeart/2005/8/layout/hierarchy1"/>
    <dgm:cxn modelId="{70FDB392-1B55-40B5-93AE-F6CED50AA9F8}" type="presParOf" srcId="{374DB1F3-8189-41BE-BD8A-215C04356FDF}" destId="{9BAA50B0-2A76-4A38-A5EA-BA7CDB2CEDAA}" srcOrd="1" destOrd="0" presId="urn:microsoft.com/office/officeart/2005/8/layout/hierarchy1"/>
    <dgm:cxn modelId="{E20DAF14-CF00-44E6-AC48-5767EE199231}" type="presParOf" srcId="{F9606E91-B415-4376-BB8D-8B7E56292540}" destId="{20B0EBD5-7BCA-4CC9-9A5E-10375E444125}" srcOrd="1" destOrd="0" presId="urn:microsoft.com/office/officeart/2005/8/layout/hierarchy1"/>
    <dgm:cxn modelId="{BADE0D02-FDAA-422A-9D4D-F115EFF8579C}" type="presParOf" srcId="{20B0EBD5-7BCA-4CC9-9A5E-10375E444125}" destId="{2BB52503-1D2D-408D-98DF-5AA1A80CE8BC}" srcOrd="0" destOrd="0" presId="urn:microsoft.com/office/officeart/2005/8/layout/hierarchy1"/>
    <dgm:cxn modelId="{CD611494-B57E-438A-AD1F-24FBEEA877D4}" type="presParOf" srcId="{20B0EBD5-7BCA-4CC9-9A5E-10375E444125}" destId="{1FCC931A-F409-4DB3-9E3E-982B630A04A8}" srcOrd="1" destOrd="0" presId="urn:microsoft.com/office/officeart/2005/8/layout/hierarchy1"/>
    <dgm:cxn modelId="{A7DDE253-67E7-400C-848B-FBA3928114C3}" type="presParOf" srcId="{1FCC931A-F409-4DB3-9E3E-982B630A04A8}" destId="{F0A51074-9B4B-4769-8F97-B743E9D0F8A9}" srcOrd="0" destOrd="0" presId="urn:microsoft.com/office/officeart/2005/8/layout/hierarchy1"/>
    <dgm:cxn modelId="{B26F45D9-96A7-4E5E-8E32-425AD3356E3D}" type="presParOf" srcId="{F0A51074-9B4B-4769-8F97-B743E9D0F8A9}" destId="{886F193C-A4E6-4AF9-AEE0-380542F1E16B}" srcOrd="0" destOrd="0" presId="urn:microsoft.com/office/officeart/2005/8/layout/hierarchy1"/>
    <dgm:cxn modelId="{92FF1091-8B5C-4867-A6AB-C8AB796D909A}" type="presParOf" srcId="{F0A51074-9B4B-4769-8F97-B743E9D0F8A9}" destId="{498F665D-554A-40B5-AB6D-6D1E9AD213B8}" srcOrd="1" destOrd="0" presId="urn:microsoft.com/office/officeart/2005/8/layout/hierarchy1"/>
    <dgm:cxn modelId="{6F565106-5AD1-4AE3-BD2C-65920325BC16}" type="presParOf" srcId="{1FCC931A-F409-4DB3-9E3E-982B630A04A8}" destId="{BD98AB59-C318-43A4-B3F8-233F4161AC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1 </a:t>
          </a:r>
        </a:p>
      </dsp:txBody>
      <dsp:txXfrm>
        <a:off x="0" y="296"/>
        <a:ext cx="1749136" cy="607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532B6-CC20-4E9E-8788-7E8AE9500658}">
      <dsp:nvSpPr>
        <dsp:cNvPr id="0" name=""/>
        <dsp:cNvSpPr/>
      </dsp:nvSpPr>
      <dsp:spPr>
        <a:xfrm>
          <a:off x="523340" y="2090"/>
          <a:ext cx="1457527" cy="728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Given Protein</a:t>
          </a:r>
        </a:p>
      </dsp:txBody>
      <dsp:txXfrm>
        <a:off x="544685" y="23435"/>
        <a:ext cx="1414837" cy="686073"/>
      </dsp:txXfrm>
    </dsp:sp>
    <dsp:sp modelId="{14959E45-FC51-448A-9816-B20D5F15B909}">
      <dsp:nvSpPr>
        <dsp:cNvPr id="0" name=""/>
        <dsp:cNvSpPr/>
      </dsp:nvSpPr>
      <dsp:spPr>
        <a:xfrm>
          <a:off x="669093" y="730854"/>
          <a:ext cx="145752" cy="546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2"/>
              </a:lnTo>
              <a:lnTo>
                <a:pt x="145752" y="546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1A5C3-73B9-48E8-83A6-0E41A63C9860}">
      <dsp:nvSpPr>
        <dsp:cNvPr id="0" name=""/>
        <dsp:cNvSpPr/>
      </dsp:nvSpPr>
      <dsp:spPr>
        <a:xfrm>
          <a:off x="814846" y="913045"/>
          <a:ext cx="1166022" cy="72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Nearest P 1</a:t>
          </a:r>
        </a:p>
      </dsp:txBody>
      <dsp:txXfrm>
        <a:off x="836191" y="934390"/>
        <a:ext cx="1123332" cy="686073"/>
      </dsp:txXfrm>
    </dsp:sp>
    <dsp:sp modelId="{4D036477-4601-40E3-B20A-E21C271D7BD3}">
      <dsp:nvSpPr>
        <dsp:cNvPr id="0" name=""/>
        <dsp:cNvSpPr/>
      </dsp:nvSpPr>
      <dsp:spPr>
        <a:xfrm>
          <a:off x="669093" y="730854"/>
          <a:ext cx="145752" cy="1457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527"/>
              </a:lnTo>
              <a:lnTo>
                <a:pt x="145752" y="1457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F0ACC-0B69-4AF6-B70B-4C657C9E571B}">
      <dsp:nvSpPr>
        <dsp:cNvPr id="0" name=""/>
        <dsp:cNvSpPr/>
      </dsp:nvSpPr>
      <dsp:spPr>
        <a:xfrm>
          <a:off x="814846" y="1823999"/>
          <a:ext cx="1166022" cy="72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Nearest P 2</a:t>
          </a:r>
        </a:p>
      </dsp:txBody>
      <dsp:txXfrm>
        <a:off x="836191" y="1845344"/>
        <a:ext cx="1123332" cy="686073"/>
      </dsp:txXfrm>
    </dsp:sp>
    <dsp:sp modelId="{AAD86DE9-E11A-4843-97E5-FC3C33FE0534}">
      <dsp:nvSpPr>
        <dsp:cNvPr id="0" name=""/>
        <dsp:cNvSpPr/>
      </dsp:nvSpPr>
      <dsp:spPr>
        <a:xfrm>
          <a:off x="669093" y="730854"/>
          <a:ext cx="145752" cy="2368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482"/>
              </a:lnTo>
              <a:lnTo>
                <a:pt x="145752" y="23684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E84A2-EC8C-4F22-AE5B-2A31AD2BB9C5}">
      <dsp:nvSpPr>
        <dsp:cNvPr id="0" name=""/>
        <dsp:cNvSpPr/>
      </dsp:nvSpPr>
      <dsp:spPr>
        <a:xfrm>
          <a:off x="814846" y="2734954"/>
          <a:ext cx="1166022" cy="72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Nearest P 3</a:t>
          </a:r>
        </a:p>
      </dsp:txBody>
      <dsp:txXfrm>
        <a:off x="836191" y="2756299"/>
        <a:ext cx="1123332" cy="686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2 </a:t>
          </a:r>
        </a:p>
      </dsp:txBody>
      <dsp:txXfrm>
        <a:off x="0" y="296"/>
        <a:ext cx="1749136" cy="60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3 </a:t>
          </a:r>
        </a:p>
      </dsp:txBody>
      <dsp:txXfrm>
        <a:off x="0" y="296"/>
        <a:ext cx="1749136" cy="607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Protein 4 </a:t>
          </a:r>
        </a:p>
      </dsp:txBody>
      <dsp:txXfrm>
        <a:off x="0" y="296"/>
        <a:ext cx="1749136" cy="607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1 </a:t>
          </a:r>
        </a:p>
      </dsp:txBody>
      <dsp:txXfrm>
        <a:off x="0" y="296"/>
        <a:ext cx="1749136" cy="607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2 </a:t>
          </a:r>
        </a:p>
      </dsp:txBody>
      <dsp:txXfrm>
        <a:off x="0" y="296"/>
        <a:ext cx="1749136" cy="607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3 </a:t>
          </a:r>
        </a:p>
      </dsp:txBody>
      <dsp:txXfrm>
        <a:off x="0" y="296"/>
        <a:ext cx="1749136" cy="607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245F-2A0A-4553-988D-7F07F4BED26B}">
      <dsp:nvSpPr>
        <dsp:cNvPr id="0" name=""/>
        <dsp:cNvSpPr/>
      </dsp:nvSpPr>
      <dsp:spPr>
        <a:xfrm>
          <a:off x="0" y="296"/>
          <a:ext cx="1749136" cy="607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cap="none" spc="0" dirty="0">
              <a:ln w="12700"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Ligand 4 </a:t>
          </a:r>
        </a:p>
      </dsp:txBody>
      <dsp:txXfrm>
        <a:off x="0" y="296"/>
        <a:ext cx="1749136" cy="607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52503-1D2D-408D-98DF-5AA1A80CE8BC}">
      <dsp:nvSpPr>
        <dsp:cNvPr id="0" name=""/>
        <dsp:cNvSpPr/>
      </dsp:nvSpPr>
      <dsp:spPr>
        <a:xfrm>
          <a:off x="1902809" y="1325291"/>
          <a:ext cx="91440" cy="246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538E3-5B22-4829-93F4-33E9AA59D4D4}">
      <dsp:nvSpPr>
        <dsp:cNvPr id="0" name=""/>
        <dsp:cNvSpPr/>
      </dsp:nvSpPr>
      <dsp:spPr>
        <a:xfrm>
          <a:off x="1429739" y="539323"/>
          <a:ext cx="518790" cy="2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53"/>
              </a:lnTo>
              <a:lnTo>
                <a:pt x="518790" y="168253"/>
              </a:lnTo>
              <a:lnTo>
                <a:pt x="518790" y="246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C5A0-42FE-409B-AEE9-85D2BBD4948A}">
      <dsp:nvSpPr>
        <dsp:cNvPr id="0" name=""/>
        <dsp:cNvSpPr/>
      </dsp:nvSpPr>
      <dsp:spPr>
        <a:xfrm>
          <a:off x="910948" y="539323"/>
          <a:ext cx="518790" cy="246897"/>
        </a:xfrm>
        <a:custGeom>
          <a:avLst/>
          <a:gdLst/>
          <a:ahLst/>
          <a:cxnLst/>
          <a:rect l="0" t="0" r="0" b="0"/>
          <a:pathLst>
            <a:path>
              <a:moveTo>
                <a:pt x="518790" y="0"/>
              </a:moveTo>
              <a:lnTo>
                <a:pt x="518790" y="168253"/>
              </a:lnTo>
              <a:lnTo>
                <a:pt x="0" y="168253"/>
              </a:lnTo>
              <a:lnTo>
                <a:pt x="0" y="246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49922-8CE8-49CD-A513-8BCC212B9FCD}">
      <dsp:nvSpPr>
        <dsp:cNvPr id="0" name=""/>
        <dsp:cNvSpPr/>
      </dsp:nvSpPr>
      <dsp:spPr>
        <a:xfrm>
          <a:off x="1005274" y="253"/>
          <a:ext cx="848930" cy="53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DBF2B-76B9-45D6-8DEE-9DE5BFD9D0DA}">
      <dsp:nvSpPr>
        <dsp:cNvPr id="0" name=""/>
        <dsp:cNvSpPr/>
      </dsp:nvSpPr>
      <dsp:spPr>
        <a:xfrm>
          <a:off x="1099599" y="89862"/>
          <a:ext cx="848930" cy="53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Pairs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9000000</a:t>
          </a:r>
        </a:p>
      </dsp:txBody>
      <dsp:txXfrm>
        <a:off x="1115388" y="105651"/>
        <a:ext cx="817352" cy="507492"/>
      </dsp:txXfrm>
    </dsp:sp>
    <dsp:sp modelId="{DA602430-03FC-425A-9FA1-9B02357397E5}">
      <dsp:nvSpPr>
        <dsp:cNvPr id="0" name=""/>
        <dsp:cNvSpPr/>
      </dsp:nvSpPr>
      <dsp:spPr>
        <a:xfrm>
          <a:off x="486483" y="786221"/>
          <a:ext cx="848930" cy="53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73718-D163-4998-B1BC-4C98F4CE3A09}">
      <dsp:nvSpPr>
        <dsp:cNvPr id="0" name=""/>
        <dsp:cNvSpPr/>
      </dsp:nvSpPr>
      <dsp:spPr>
        <a:xfrm>
          <a:off x="580809" y="875830"/>
          <a:ext cx="848930" cy="53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Positive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3000</a:t>
          </a:r>
        </a:p>
      </dsp:txBody>
      <dsp:txXfrm>
        <a:off x="596598" y="891619"/>
        <a:ext cx="817352" cy="507492"/>
      </dsp:txXfrm>
    </dsp:sp>
    <dsp:sp modelId="{B2BD8000-9307-4777-8365-8F498965AB2D}">
      <dsp:nvSpPr>
        <dsp:cNvPr id="0" name=""/>
        <dsp:cNvSpPr/>
      </dsp:nvSpPr>
      <dsp:spPr>
        <a:xfrm>
          <a:off x="1524064" y="786221"/>
          <a:ext cx="848930" cy="53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A50B0-2A76-4A38-A5EA-BA7CDB2CEDAA}">
      <dsp:nvSpPr>
        <dsp:cNvPr id="0" name=""/>
        <dsp:cNvSpPr/>
      </dsp:nvSpPr>
      <dsp:spPr>
        <a:xfrm>
          <a:off x="1618390" y="875830"/>
          <a:ext cx="848930" cy="53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Unseen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8997000</a:t>
          </a:r>
        </a:p>
      </dsp:txBody>
      <dsp:txXfrm>
        <a:off x="1634179" y="891619"/>
        <a:ext cx="817352" cy="507492"/>
      </dsp:txXfrm>
    </dsp:sp>
    <dsp:sp modelId="{886F193C-A4E6-4AF9-AEE0-380542F1E16B}">
      <dsp:nvSpPr>
        <dsp:cNvPr id="0" name=""/>
        <dsp:cNvSpPr/>
      </dsp:nvSpPr>
      <dsp:spPr>
        <a:xfrm>
          <a:off x="1524064" y="1572188"/>
          <a:ext cx="848930" cy="539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65D-554A-40B5-AB6D-6D1E9AD213B8}">
      <dsp:nvSpPr>
        <dsp:cNvPr id="0" name=""/>
        <dsp:cNvSpPr/>
      </dsp:nvSpPr>
      <dsp:spPr>
        <a:xfrm>
          <a:off x="1618390" y="1661798"/>
          <a:ext cx="848930" cy="539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Negative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3000</a:t>
          </a:r>
        </a:p>
      </dsp:txBody>
      <dsp:txXfrm>
        <a:off x="1634179" y="1677587"/>
        <a:ext cx="817352" cy="507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969885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e444f2a6b089fe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7e444f2a6b089fe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583d75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e583d75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1b19d65f2ac52d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1b19d65f2ac52d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4182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1b19d65f2ac52d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c1b19d65f2ac52d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1b19d65f2ac52d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c1b19d65f2ac52d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8714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1b19d65f2ac52d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c1b19d65f2ac52d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1b19d65f2ac52d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c1b19d65f2ac52d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8082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1b19d65f2ac52d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c1b19d65f2ac52d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704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e444f2a6b089fe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7e444f2a6b089fe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5ef4b2e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5ef4b2e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Protein tertiary structure comparison is very important in many applications of modern structural biology, drug design, drug discovery, in studies of protein-protein in-teractions and other fields. This is especially significant because the structure of a protein is more protected than the protein sequence [1]. Many works have been done to find protein binding [2].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e444f2a6b089fe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g7e444f2a6b089fe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e444f2a6b089fe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7e444f2a6b089fe6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e444f2a6b089fe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7e444f2a6b089fe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e8d7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e8d7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583d750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583d750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5ef4b2e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5ef4b2e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04055d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04055d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Protein tertiary structure comparison is very important in many applications of modern structural biology, drug design, drug discovery, in studies of protein-protein in-teractions and other fields. This is especially significant because the structure of a protein is more protected than the protein sequence [1]. Many works have been done to find protein binding [2].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A2A2A"/>
                </a:solidFill>
                <a:highlight>
                  <a:srgbClr val="EFF2F7"/>
                </a:highlight>
                <a:latin typeface="Merriweather"/>
                <a:ea typeface="Merriweather"/>
                <a:cs typeface="Merriweather"/>
                <a:sym typeface="Merriweather"/>
              </a:rPr>
              <a:t>Predicting interactions between small molecules and proteins is a crucial step to decipher many biological processes, and plays a critical role in drug discovery. When no detailed 3D structure of the protein target is available, ligand-based virtual screening allows the construction of predictive models by learning to discriminate known ligands from non-ligands. However, the accuracy of ligand-based models quickly degrades when the number of known ligands decreases, and in particular the approach is not applicable for orphan receptors with no known ligand.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04055d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04055d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this two points (as a linkage of the two procedures)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444f2a6b089fe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444f2a6b089fe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20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143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9" r:id="rId7"/>
    <p:sldLayoutId id="2147483661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9" Type="http://schemas.openxmlformats.org/officeDocument/2006/relationships/image" Target="../media/image26.png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34" Type="http://schemas.openxmlformats.org/officeDocument/2006/relationships/diagramColors" Target="../diagrams/colors8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microsoft.com/office/2007/relationships/diagramDrawing" Target="../diagrams/drawing1.xml"/><Relationship Id="rId55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3" Type="http://schemas.openxmlformats.org/officeDocument/2006/relationships/diagramQuickStyle" Target="../diagrams/quickStyle8.xml"/><Relationship Id="rId38" Type="http://schemas.openxmlformats.org/officeDocument/2006/relationships/diagramColors" Target="../diagrams/colors9.xml"/><Relationship Id="rId2" Type="http://schemas.openxmlformats.org/officeDocument/2006/relationships/notesSlide" Target="../notesSlides/notesSlide22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diagramQuickStyle" Target="../diagrams/quickStyle7.xml"/><Relationship Id="rId54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openxmlformats.org/officeDocument/2006/relationships/diagramLayout" Target="../diagrams/layout8.xml"/><Relationship Id="rId37" Type="http://schemas.openxmlformats.org/officeDocument/2006/relationships/diagramQuickStyle" Target="../diagrams/quickStyle9.xml"/><Relationship Id="rId53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diagramLayout" Target="../diagrams/layout7.xml"/><Relationship Id="rId36" Type="http://schemas.openxmlformats.org/officeDocument/2006/relationships/diagramLayout" Target="../diagrams/layout9.xml"/><Relationship Id="rId49" Type="http://schemas.openxmlformats.org/officeDocument/2006/relationships/hyperlink" Target="http://aliem.com/upper-gastrointestinal-bleeding-treatment" TargetMode="Externa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openxmlformats.org/officeDocument/2006/relationships/diagramData" Target="../diagrams/data8.xml"/><Relationship Id="rId52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Data" Target="../diagrams/data9.xml"/><Relationship Id="rId56" Type="http://schemas.microsoft.com/office/2007/relationships/diagramDrawing" Target="../diagrams/drawing5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iem.com/upper-gastrointestinal-bleeding-treatmen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hyperlink" Target="https://bitsum.com/server/" TargetMode="External"/><Relationship Id="rId7" Type="http://schemas.openxmlformats.org/officeDocument/2006/relationships/hyperlink" Target="http://www.clipartpanda.com/categories/clouds-background-p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kitnew.com/computer-software-programs-apple-mac-licensing-microsoft-adobe-symantec-with-client-evaluation/" TargetMode="External"/><Relationship Id="rId4" Type="http://schemas.openxmlformats.org/officeDocument/2006/relationships/image" Target="../media/image33.jpeg"/><Relationship Id="rId9" Type="http://schemas.openxmlformats.org/officeDocument/2006/relationships/hyperlink" Target="https://pngtree.com/freepng/server_484927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ushar\Downloads\Video\video-1548610653.mp4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udyblue.com/notes/note/n/ch-2-voc/deck/835702" TargetMode="External"/><Relationship Id="rId3" Type="http://schemas.openxmlformats.org/officeDocument/2006/relationships/hyperlink" Target="https://en.wikipedia.org/wiki/Amino_acid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Protein_structure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787031" y="2706875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Protein Structural Class and Ligand Binding Prediction Using Image Based Features</a:t>
            </a:r>
            <a:endParaRPr dirty="0">
              <a:latin typeface="+mn-lt"/>
            </a:endParaRPr>
          </a:p>
        </p:txBody>
      </p:sp>
      <p:pic>
        <p:nvPicPr>
          <p:cNvPr id="5" name="Google Shape;170;p26">
            <a:extLst>
              <a:ext uri="{FF2B5EF4-FFF2-40B4-BE49-F238E27FC236}">
                <a16:creationId xmlns:a16="http://schemas.microsoft.com/office/drawing/2014/main" xmlns="" id="{EE39CE69-4DD6-4789-94DC-5BD8266C47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745" y="3126275"/>
            <a:ext cx="1824036" cy="16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390550" y="1649600"/>
            <a:ext cx="2660700" cy="22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Novel 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Features</a:t>
            </a:r>
            <a:endParaRPr>
              <a:latin typeface="+mn-lt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250" y="1306425"/>
            <a:ext cx="5773075" cy="28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748825" y="2062800"/>
            <a:ext cx="42603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+mn-lt"/>
              </a:rPr>
              <a:t>Feature Extraction 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Methodology</a:t>
            </a:r>
            <a:endParaRPr>
              <a:latin typeface="+mn-lt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11</a:t>
            </a:fld>
            <a:endParaRPr/>
          </a:p>
        </p:txBody>
      </p:sp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150" y="141670"/>
            <a:ext cx="3844931" cy="472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200">
                <a:latin typeface="+mn-lt"/>
              </a:rPr>
              <a:t>Image Generation</a:t>
            </a:r>
            <a:endParaRPr sz="4200">
              <a:latin typeface="+mn-lt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000" y="2571500"/>
            <a:ext cx="2084525" cy="20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0513" y="378475"/>
            <a:ext cx="30099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743400" y="1964850"/>
            <a:ext cx="3828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total number of α carbon atoms are calculated from the PDB file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x,y and z coordinates of the α carbon are used to generate a distance matrix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matrix is used as the image of the protein structure </a:t>
            </a:r>
            <a:endParaRPr sz="21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822738" y="1278038"/>
            <a:ext cx="42603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>
                <a:latin typeface="+mn-lt"/>
              </a:rPr>
              <a:t>Scaling Images to Same Dimension</a:t>
            </a:r>
            <a:endParaRPr>
              <a:latin typeface="+mn-lt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822738" y="2457938"/>
            <a:ext cx="42603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+mn-lt"/>
              </a:rPr>
              <a:t>CoMOGrad and PHOG have used Bi-cubic interpolation and wavelet transform to scale all the protein images into 128 x128 dimension</a:t>
            </a:r>
            <a:endParaRPr>
              <a:latin typeface="+mn-l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+mn-lt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9775" y="1097350"/>
            <a:ext cx="3213175" cy="3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5294800" y="1115095"/>
            <a:ext cx="3263100" cy="32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775" y="2216850"/>
            <a:ext cx="2108375" cy="210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8"/>
          <p:cNvCxnSpPr/>
          <p:nvPr/>
        </p:nvCxnSpPr>
        <p:spPr>
          <a:xfrm>
            <a:off x="5330763" y="1094213"/>
            <a:ext cx="1086000" cy="1124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38"/>
          <p:cNvSpPr txBox="1"/>
          <p:nvPr/>
        </p:nvSpPr>
        <p:spPr>
          <a:xfrm>
            <a:off x="7152876" y="1825913"/>
            <a:ext cx="660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38"/>
          <p:cNvCxnSpPr>
            <a:stCxn id="289" idx="1"/>
          </p:cNvCxnSpPr>
          <p:nvPr/>
        </p:nvCxnSpPr>
        <p:spPr>
          <a:xfrm flipH="1">
            <a:off x="6477876" y="1981613"/>
            <a:ext cx="675000" cy="6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p38"/>
          <p:cNvCxnSpPr>
            <a:stCxn id="289" idx="3"/>
          </p:cNvCxnSpPr>
          <p:nvPr/>
        </p:nvCxnSpPr>
        <p:spPr>
          <a:xfrm rot="10800000" flipH="1">
            <a:off x="7812876" y="1975313"/>
            <a:ext cx="695100" cy="6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2" name="Google Shape;292;p38"/>
          <p:cNvSpPr txBox="1"/>
          <p:nvPr/>
        </p:nvSpPr>
        <p:spPr>
          <a:xfrm flipH="1">
            <a:off x="5867813" y="3135749"/>
            <a:ext cx="660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8"/>
          <p:cNvCxnSpPr>
            <a:stCxn id="292" idx="0"/>
          </p:cNvCxnSpPr>
          <p:nvPr/>
        </p:nvCxnSpPr>
        <p:spPr>
          <a:xfrm rot="10800000" flipH="1">
            <a:off x="6197813" y="2357549"/>
            <a:ext cx="6300" cy="7782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p38"/>
          <p:cNvCxnSpPr>
            <a:stCxn id="292" idx="2"/>
          </p:cNvCxnSpPr>
          <p:nvPr/>
        </p:nvCxnSpPr>
        <p:spPr>
          <a:xfrm>
            <a:off x="6197813" y="3447149"/>
            <a:ext cx="17100" cy="844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448700" y="838413"/>
            <a:ext cx="4260300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000">
                <a:latin typeface="+mn-lt"/>
              </a:rPr>
              <a:t>Local Binary Pattern Histogram</a:t>
            </a:r>
            <a:endParaRPr sz="3000">
              <a:latin typeface="+mn-lt"/>
            </a:endParaRPr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448700" y="2068288"/>
            <a:ext cx="4260300" cy="2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+mn-lt"/>
              </a:rPr>
              <a:t>Comparing each pixel with its neighboring pixels the local representation is created</a:t>
            </a:r>
            <a:endParaRPr>
              <a:latin typeface="+mn-lt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+mn-lt"/>
              </a:rPr>
              <a:t>Clockwise direction starting</a:t>
            </a:r>
            <a:endParaRPr>
              <a:latin typeface="+mn-l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+mn-lt"/>
              </a:rPr>
              <a:t>from the top-left one provides a binary number</a:t>
            </a:r>
            <a:endParaRPr>
              <a:latin typeface="+mn-lt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+mn-lt"/>
              </a:rPr>
              <a:t>Bin size 256</a:t>
            </a:r>
            <a:endParaRPr>
              <a:latin typeface="+mn-lt"/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r="33974"/>
          <a:stretch/>
        </p:blipFill>
        <p:spPr>
          <a:xfrm>
            <a:off x="5005546" y="1744200"/>
            <a:ext cx="3641301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l="66025"/>
          <a:stretch/>
        </p:blipFill>
        <p:spPr>
          <a:xfrm>
            <a:off x="5889354" y="2811000"/>
            <a:ext cx="1873674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448675" y="597800"/>
            <a:ext cx="42603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+mn-lt"/>
              </a:rPr>
              <a:t>Wavelet transformed Local Binary Pattern</a:t>
            </a:r>
            <a:endParaRPr sz="3000">
              <a:latin typeface="+mn-l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+mn-lt"/>
              </a:rPr>
              <a:t>Histogram</a:t>
            </a:r>
            <a:endParaRPr sz="3000">
              <a:latin typeface="+mn-lt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4294967295"/>
          </p:nvPr>
        </p:nvSpPr>
        <p:spPr>
          <a:xfrm>
            <a:off x="265500" y="23954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 Light"/>
              <a:buChar char="●"/>
            </a:pPr>
            <a:r>
              <a:rPr lang="en-US" sz="1400">
                <a:solidFill>
                  <a:srgbClr val="003B55"/>
                </a:solidFill>
                <a:latin typeface="+mn-lt"/>
                <a:ea typeface="Titillium Web Light"/>
                <a:cs typeface="Titillium Web Light"/>
                <a:sym typeface="Titillium Web Light"/>
              </a:rPr>
              <a:t>Haar wavelet transform is used for the transformation of the images</a:t>
            </a:r>
            <a:endParaRPr sz="1400">
              <a:solidFill>
                <a:srgbClr val="003B55"/>
              </a:solidFill>
              <a:latin typeface="+mn-lt"/>
              <a:ea typeface="Titillium Web Light"/>
              <a:cs typeface="Titillium Web Light"/>
              <a:sym typeface="Titillium Web Ligh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 Light"/>
              <a:buChar char="●"/>
            </a:pPr>
            <a:r>
              <a:rPr lang="en-US" sz="1400">
                <a:solidFill>
                  <a:srgbClr val="003B55"/>
                </a:solidFill>
                <a:latin typeface="+mn-lt"/>
                <a:ea typeface="Titillium Web Light"/>
                <a:cs typeface="Titillium Web Light"/>
                <a:sym typeface="Titillium Web Light"/>
              </a:rPr>
              <a:t>Original image is converted into three two dimensional matrices for storing blue, green and red value of each pixel </a:t>
            </a:r>
            <a:endParaRPr sz="1400">
              <a:solidFill>
                <a:srgbClr val="003B55"/>
              </a:solidFill>
              <a:latin typeface="+mn-lt"/>
              <a:ea typeface="Titillium Web Light"/>
              <a:cs typeface="Titillium Web Light"/>
              <a:sym typeface="Titillium Web Ligh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 Light"/>
              <a:buChar char="●"/>
            </a:pPr>
            <a:r>
              <a:rPr lang="en-US" sz="1400">
                <a:solidFill>
                  <a:srgbClr val="003B55"/>
                </a:solidFill>
                <a:latin typeface="+mn-lt"/>
                <a:ea typeface="Titillium Web Light"/>
                <a:cs typeface="Titillium Web Light"/>
                <a:sym typeface="Titillium Web Light"/>
              </a:rPr>
              <a:t>Wavelet transformed images are then added together to make the wavelet transformed images</a:t>
            </a:r>
            <a:endParaRPr sz="1400">
              <a:solidFill>
                <a:srgbClr val="003B55"/>
              </a:solidFill>
              <a:latin typeface="+mn-l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+mn-lt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373525" y="2571750"/>
            <a:ext cx="4635600" cy="174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4398" y="201225"/>
            <a:ext cx="2590236" cy="2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/>
          <p:nvPr/>
        </p:nvSpPr>
        <p:spPr>
          <a:xfrm>
            <a:off x="6900300" y="597800"/>
            <a:ext cx="398400" cy="7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body" idx="1"/>
          </p:nvPr>
        </p:nvSpPr>
        <p:spPr>
          <a:xfrm>
            <a:off x="4954800" y="1471588"/>
            <a:ext cx="4189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+mn-lt"/>
              </a:rPr>
              <a:t>Uniform Local Binary Pattern Histogram</a:t>
            </a:r>
            <a:endParaRPr>
              <a:latin typeface="+mn-lt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88" y="1471613"/>
            <a:ext cx="43910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5725" y="486538"/>
            <a:ext cx="17811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7300" y="3313925"/>
            <a:ext cx="22002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48325" y="1390200"/>
            <a:ext cx="42603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+mn-lt"/>
              </a:rPr>
              <a:t>Separate Row Multiplication Matrix with Uniform</a:t>
            </a:r>
            <a:endParaRPr sz="3000">
              <a:latin typeface="+mn-l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+mn-lt"/>
              </a:rPr>
              <a:t>Local Binary Pattern Histogram</a:t>
            </a:r>
            <a:endParaRPr sz="3000">
              <a:latin typeface="+mn-lt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149525" y="152401"/>
            <a:ext cx="3994475" cy="473868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610600" y="333425"/>
            <a:ext cx="42603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latin typeface="+mn-lt"/>
              </a:rPr>
              <a:t>Neighbor Block Subtraction Matrix with Uniform Local Binary Pattern Histogram</a:t>
            </a:r>
            <a:endParaRPr sz="3000" dirty="0">
              <a:latin typeface="+mn-lt"/>
            </a:endParaRPr>
          </a:p>
        </p:txBody>
      </p:sp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43"/>
          <p:cNvSpPr txBox="1">
            <a:spLocks noGrp="1"/>
          </p:cNvSpPr>
          <p:nvPr>
            <p:ph type="body" idx="4294967295"/>
          </p:nvPr>
        </p:nvSpPr>
        <p:spPr>
          <a:xfrm>
            <a:off x="740800" y="2297390"/>
            <a:ext cx="3999900" cy="23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+mn-lt"/>
              </a:rPr>
              <a:t>Subtracting 2 neighboring blocks and adding the result in the same block</a:t>
            </a:r>
            <a:endParaRPr sz="1600" dirty="0">
              <a:latin typeface="+mn-l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+mn-lt"/>
              </a:rPr>
              <a:t>Two blocks of matrices are considered neighbors for this method if the center cells are neighboring</a:t>
            </a:r>
            <a:endParaRPr sz="1600" dirty="0">
              <a:latin typeface="+mn-l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+mn-lt"/>
              </a:rPr>
              <a:t>0 is placed instead of the negative value in the result block</a:t>
            </a:r>
            <a:endParaRPr sz="1600" dirty="0">
              <a:latin typeface="+mn-lt"/>
            </a:endParaRPr>
          </a:p>
        </p:txBody>
      </p:sp>
      <p:pic>
        <p:nvPicPr>
          <p:cNvPr id="338" name="Google Shape;33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0125" y="717125"/>
            <a:ext cx="1924725" cy="37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654625" y="958450"/>
            <a:ext cx="426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+mn-lt"/>
              </a:rPr>
              <a:t>Atom Bond Features</a:t>
            </a:r>
            <a:endParaRPr>
              <a:latin typeface="+mn-lt"/>
            </a:endParaRPr>
          </a:p>
        </p:txBody>
      </p:sp>
      <p:sp>
        <p:nvSpPr>
          <p:cNvPr id="344" name="Google Shape;344;p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19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6738" y="757225"/>
            <a:ext cx="27336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>
            <a:spLocks noGrp="1"/>
          </p:cNvSpPr>
          <p:nvPr>
            <p:ph type="body" idx="4294967295"/>
          </p:nvPr>
        </p:nvSpPr>
        <p:spPr>
          <a:xfrm>
            <a:off x="784825" y="1835750"/>
            <a:ext cx="3999900" cy="2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+mn-lt"/>
              </a:rPr>
              <a:t>Identified unique atoms</a:t>
            </a:r>
            <a:endParaRPr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+mn-lt"/>
              </a:rPr>
              <a:t>counted occurrences of each atom</a:t>
            </a:r>
            <a:endParaRPr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+mn-lt"/>
              </a:rPr>
              <a:t>Taken the percentage as the feature of the bond of each unique pair of atoms among all the bonds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5;p27">
            <a:extLst>
              <a:ext uri="{FF2B5EF4-FFF2-40B4-BE49-F238E27FC236}">
                <a16:creationId xmlns:a16="http://schemas.microsoft.com/office/drawing/2014/main" xmlns="" id="{184B43DE-52AE-44EA-8A80-1092098F906B}"/>
              </a:ext>
            </a:extLst>
          </p:cNvPr>
          <p:cNvSpPr/>
          <p:nvPr/>
        </p:nvSpPr>
        <p:spPr>
          <a:xfrm>
            <a:off x="0" y="1332575"/>
            <a:ext cx="9144000" cy="230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178;p27">
            <a:extLst>
              <a:ext uri="{FF2B5EF4-FFF2-40B4-BE49-F238E27FC236}">
                <a16:creationId xmlns:a16="http://schemas.microsoft.com/office/drawing/2014/main" xmlns="" id="{D659BE83-7688-45ED-BBEE-9F9EC33654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5569" r="25144"/>
          <a:stretch/>
        </p:blipFill>
        <p:spPr>
          <a:xfrm>
            <a:off x="399319" y="2817274"/>
            <a:ext cx="1577100" cy="163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177;p27">
            <a:extLst>
              <a:ext uri="{FF2B5EF4-FFF2-40B4-BE49-F238E27FC236}">
                <a16:creationId xmlns:a16="http://schemas.microsoft.com/office/drawing/2014/main" xmlns="" id="{518C67F4-5DC0-475A-83CC-B6084A0A67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609" y="418625"/>
            <a:ext cx="1800300" cy="18279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7761A6E1-7CE6-4153-9D9D-6C0B5330A112}"/>
              </a:ext>
            </a:extLst>
          </p:cNvPr>
          <p:cNvSpPr/>
          <p:nvPr/>
        </p:nvSpPr>
        <p:spPr>
          <a:xfrm>
            <a:off x="3740727" y="748145"/>
            <a:ext cx="3782291" cy="1319646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Dr. </a:t>
            </a:r>
            <a:r>
              <a:rPr lang="en-US" dirty="0" err="1">
                <a:solidFill>
                  <a:srgbClr val="000000"/>
                </a:solidFill>
              </a:rPr>
              <a:t>Swakkhar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Shatabda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Associate Professor &amp; Undergraduate Program Coordinator</a:t>
            </a:r>
          </a:p>
        </p:txBody>
      </p:sp>
      <p:pic>
        <p:nvPicPr>
          <p:cNvPr id="8" name="Google Shape;183;p27">
            <a:extLst>
              <a:ext uri="{FF2B5EF4-FFF2-40B4-BE49-F238E27FC236}">
                <a16:creationId xmlns:a16="http://schemas.microsoft.com/office/drawing/2014/main" xmlns="" id="{BF21BE53-788D-4DC7-B73A-212B2D6ABA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731" y="2817274"/>
            <a:ext cx="1577100" cy="163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A4EA298-D422-45BF-8936-89C1837B7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36" t="12207" r="1336" b="15065"/>
          <a:stretch/>
        </p:blipFill>
        <p:spPr>
          <a:xfrm>
            <a:off x="4942210" y="2870673"/>
            <a:ext cx="1577101" cy="1577101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89BEE96-6A4D-4C5E-9F3F-7207BF7ABF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" t="-630" r="-93" b="10046"/>
          <a:stretch/>
        </p:blipFill>
        <p:spPr>
          <a:xfrm>
            <a:off x="7240425" y="2839922"/>
            <a:ext cx="1581152" cy="1581152"/>
          </a:xfrm>
          <a:prstGeom prst="ellipse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F929B5C-A8CB-4518-BAD6-C0E1B5A0C31D}"/>
              </a:ext>
            </a:extLst>
          </p:cNvPr>
          <p:cNvSpPr/>
          <p:nvPr/>
        </p:nvSpPr>
        <p:spPr>
          <a:xfrm>
            <a:off x="2831395" y="4710745"/>
            <a:ext cx="136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B0604020202020204" charset="0"/>
              </a:rPr>
              <a:t>Md </a:t>
            </a:r>
            <a:r>
              <a:rPr lang="en-US" dirty="0" err="1">
                <a:latin typeface="Roboto" panose="020B0604020202020204" charset="0"/>
              </a:rPr>
              <a:t>Tajul</a:t>
            </a:r>
            <a:r>
              <a:rPr lang="en-US" dirty="0">
                <a:latin typeface="Roboto" panose="020B0604020202020204" charset="0"/>
              </a:rPr>
              <a:t> Islam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990B2C7-A0BD-48D5-9E07-866A8C18E80D}"/>
              </a:ext>
            </a:extLst>
          </p:cNvPr>
          <p:cNvSpPr/>
          <p:nvPr/>
        </p:nvSpPr>
        <p:spPr>
          <a:xfrm>
            <a:off x="6938010" y="4710744"/>
            <a:ext cx="220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B0604020202020204" charset="0"/>
              </a:rPr>
              <a:t>Md. </a:t>
            </a:r>
            <a:r>
              <a:rPr lang="en-US" dirty="0" err="1">
                <a:latin typeface="Roboto" panose="020B0604020202020204" charset="0"/>
              </a:rPr>
              <a:t>Nawshad</a:t>
            </a:r>
            <a:r>
              <a:rPr lang="en-US" dirty="0">
                <a:latin typeface="Roboto" panose="020B0604020202020204" charset="0"/>
              </a:rPr>
              <a:t> </a:t>
            </a:r>
            <a:r>
              <a:rPr lang="en-US" dirty="0" err="1">
                <a:latin typeface="Roboto" panose="020B0604020202020204" charset="0"/>
              </a:rPr>
              <a:t>Pervage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40EC19-DC88-40CF-8208-B2A329A10622}"/>
              </a:ext>
            </a:extLst>
          </p:cNvPr>
          <p:cNvSpPr txBox="1"/>
          <p:nvPr/>
        </p:nvSpPr>
        <p:spPr>
          <a:xfrm>
            <a:off x="5060257" y="473360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Nafees Sadique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463FC0E-006B-4E30-853C-3327BF239059}"/>
              </a:ext>
            </a:extLst>
          </p:cNvPr>
          <p:cNvSpPr txBox="1"/>
          <p:nvPr/>
        </p:nvSpPr>
        <p:spPr>
          <a:xfrm>
            <a:off x="249951" y="4710746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B0604020202020204" charset="0"/>
              </a:rPr>
              <a:t>Al Amin </a:t>
            </a:r>
            <a:r>
              <a:rPr lang="en-US" dirty="0" err="1">
                <a:latin typeface="Roboto" panose="020B0604020202020204" charset="0"/>
              </a:rPr>
              <a:t>Neaz</a:t>
            </a:r>
            <a:r>
              <a:rPr lang="en-US" dirty="0">
                <a:latin typeface="Roboto" panose="020B0604020202020204" charset="0"/>
              </a:rPr>
              <a:t> Ahmed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74B1284-54F5-4739-8891-35D5FE86BF5E}"/>
              </a:ext>
            </a:extLst>
          </p:cNvPr>
          <p:cNvSpPr/>
          <p:nvPr/>
        </p:nvSpPr>
        <p:spPr>
          <a:xfrm>
            <a:off x="4943876" y="2870672"/>
            <a:ext cx="1575435" cy="15771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17B4D72-12BD-4240-8B0A-1C5D5A08C10D}"/>
              </a:ext>
            </a:extLst>
          </p:cNvPr>
          <p:cNvSpPr/>
          <p:nvPr/>
        </p:nvSpPr>
        <p:spPr>
          <a:xfrm>
            <a:off x="7246142" y="2843973"/>
            <a:ext cx="1575435" cy="15771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05983"/>
      </p:ext>
    </p:extLst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+mn-lt"/>
              </a:rPr>
              <a:t>Summary of Feature Groups</a:t>
            </a:r>
            <a:endParaRPr>
              <a:latin typeface="+mn-lt"/>
            </a:endParaRPr>
          </a:p>
        </p:txBody>
      </p:sp>
      <p:graphicFrame>
        <p:nvGraphicFramePr>
          <p:cNvPr id="352" name="Google Shape;352;p45"/>
          <p:cNvGraphicFramePr/>
          <p:nvPr/>
        </p:nvGraphicFramePr>
        <p:xfrm>
          <a:off x="952500" y="1428750"/>
          <a:ext cx="7239000" cy="3230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8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Identifier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Feature Group Name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Number of Features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Local Binary Pattern Histogram (LBP-Hist)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Wavelet transformed Local Binary Pattern Histogram (WtLBP-Hist)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256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Separate Row Multiplication Matrix with Uniform Local Binary Pattern Histogram (SRM Matrix-ULBP-Hist)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59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Neighbour Block Subtraction Matrix with Uniform Local Binary Pattern Histogram(NBS Matrix-ULBP-Hist)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59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Atom Bond Features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116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+mn-lt"/>
              </a:rPr>
              <a:t>Protein Ligand Bond Prediction</a:t>
            </a:r>
            <a:endParaRPr>
              <a:latin typeface="+mn-lt"/>
            </a:endParaRPr>
          </a:p>
        </p:txBody>
      </p:sp>
      <p:sp>
        <p:nvSpPr>
          <p:cNvPr id="359" name="Google Shape;359;p46"/>
          <p:cNvSpPr txBox="1">
            <a:spLocks noGrp="1"/>
          </p:cNvSpPr>
          <p:nvPr>
            <p:ph type="body" idx="4294967295"/>
          </p:nvPr>
        </p:nvSpPr>
        <p:spPr>
          <a:xfrm>
            <a:off x="654638" y="2302965"/>
            <a:ext cx="39174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Similarity Based Clustering 	(Weak Learner)</a:t>
            </a:r>
            <a:endParaRPr sz="2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60" name="Google Shape;360;p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Data Pre processing</a:t>
            </a:r>
            <a:endParaRPr dirty="0">
              <a:latin typeface="+mn-lt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n-lt"/>
              </a:rPr>
              <a:t>Ligands with single atom (33)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n-lt"/>
              </a:rPr>
              <a:t>Missing “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Negative</a:t>
            </a:r>
            <a:r>
              <a:rPr lang="en" dirty="0">
                <a:latin typeface="+mn-lt"/>
              </a:rPr>
              <a:t>” data (highly imbalacned)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Random negative data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Clustering Based </a:t>
            </a:r>
            <a:r>
              <a:rPr lang="en-US" dirty="0" err="1">
                <a:latin typeface="+mn-lt"/>
              </a:rPr>
              <a:t>Undersampling</a:t>
            </a:r>
            <a:r>
              <a:rPr lang="en-US" dirty="0">
                <a:latin typeface="+mn-lt"/>
              </a:rPr>
              <a:t>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latin typeface="+mn-lt"/>
            </a:endParaRPr>
          </a:p>
        </p:txBody>
      </p:sp>
      <p:sp>
        <p:nvSpPr>
          <p:cNvPr id="297" name="Google Shape;297;p3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22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82962E2-65BB-404C-9198-ED65836C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269809"/>
              </p:ext>
            </p:extLst>
          </p:nvPr>
        </p:nvGraphicFramePr>
        <p:xfrm>
          <a:off x="805729" y="2230328"/>
          <a:ext cx="5666508" cy="209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8836">
                  <a:extLst>
                    <a:ext uri="{9D8B030D-6E8A-4147-A177-3AD203B41FA5}">
                      <a16:colId xmlns:a16="http://schemas.microsoft.com/office/drawing/2014/main" xmlns="" val="859048350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xmlns="" val="339774874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xmlns="" val="1733344754"/>
                    </a:ext>
                  </a:extLst>
                </a:gridCol>
              </a:tblGrid>
              <a:tr h="418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Ligand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83776527"/>
                  </a:ext>
                </a:extLst>
              </a:tr>
              <a:tr h="418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Protein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Ligand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543722"/>
                  </a:ext>
                </a:extLst>
              </a:tr>
              <a:tr h="418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Protein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Ligand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6739747"/>
                  </a:ext>
                </a:extLst>
              </a:tr>
              <a:tr h="418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Protein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Ligand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0273975"/>
                  </a:ext>
                </a:extLst>
              </a:tr>
              <a:tr h="418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Protein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Ligand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2086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F28102-8351-4CFC-AF90-6F99B9DEE8B0}"/>
              </a:ext>
            </a:extLst>
          </p:cNvPr>
          <p:cNvSpPr txBox="1"/>
          <p:nvPr/>
        </p:nvSpPr>
        <p:spPr>
          <a:xfrm>
            <a:off x="6388109" y="2387894"/>
            <a:ext cx="7210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30E262-08C8-4735-B518-D4B4D6E30909}"/>
              </a:ext>
            </a:extLst>
          </p:cNvPr>
          <p:cNvSpPr txBox="1"/>
          <p:nvPr/>
        </p:nvSpPr>
        <p:spPr>
          <a:xfrm>
            <a:off x="7006187" y="327588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xmlns="" val="809128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560343" y="331970"/>
            <a:ext cx="373318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+mn-lt"/>
              </a:rPr>
              <a:t>Random Negative Data</a:t>
            </a:r>
            <a:endParaRPr sz="3600" b="1" dirty="0">
              <a:latin typeface="+mn-lt"/>
            </a:endParaRPr>
          </a:p>
        </p:txBody>
      </p: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23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92B04DAB-806C-49F1-9103-40BDE1BAF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44357617"/>
              </p:ext>
            </p:extLst>
          </p:nvPr>
        </p:nvGraphicFramePr>
        <p:xfrm>
          <a:off x="516083" y="1419004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xmlns="" id="{7453E19F-AD69-401E-AC28-14FC72E0E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23758294"/>
              </p:ext>
            </p:extLst>
          </p:nvPr>
        </p:nvGraphicFramePr>
        <p:xfrm>
          <a:off x="516083" y="2071050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E190BE08-2F9B-4FA2-AD8E-EE9797BA3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17453806"/>
              </p:ext>
            </p:extLst>
          </p:nvPr>
        </p:nvGraphicFramePr>
        <p:xfrm>
          <a:off x="516083" y="2723096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xmlns="" id="{5A96F330-77AB-41C9-9460-2B715C3C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10423965"/>
              </p:ext>
            </p:extLst>
          </p:nvPr>
        </p:nvGraphicFramePr>
        <p:xfrm>
          <a:off x="516083" y="3375142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xmlns="" id="{7D2E0956-0182-4DAA-8510-E7FFAB89A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34546525"/>
              </p:ext>
            </p:extLst>
          </p:nvPr>
        </p:nvGraphicFramePr>
        <p:xfrm>
          <a:off x="2850578" y="1419004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xmlns="" id="{B9380874-638A-4B5F-A6D4-7C06065DD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15952289"/>
              </p:ext>
            </p:extLst>
          </p:nvPr>
        </p:nvGraphicFramePr>
        <p:xfrm>
          <a:off x="2850578" y="2071050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xmlns="" id="{FBD5680C-3497-4699-AD89-1E878480F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83641186"/>
              </p:ext>
            </p:extLst>
          </p:nvPr>
        </p:nvGraphicFramePr>
        <p:xfrm>
          <a:off x="2850578" y="2723096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xmlns="" id="{534E2526-0AE1-4806-B772-C797982F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1079168"/>
              </p:ext>
            </p:extLst>
          </p:nvPr>
        </p:nvGraphicFramePr>
        <p:xfrm>
          <a:off x="2850578" y="3375142"/>
          <a:ext cx="1749136" cy="60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D79A4363-DE54-41C3-BF42-148C4CEEF9D7}"/>
              </a:ext>
            </a:extLst>
          </p:cNvPr>
          <p:cNvGrpSpPr/>
          <p:nvPr/>
        </p:nvGrpSpPr>
        <p:grpSpPr>
          <a:xfrm>
            <a:off x="2117496" y="1491841"/>
            <a:ext cx="3799792" cy="2374018"/>
            <a:chOff x="2140524" y="1573743"/>
            <a:chExt cx="3799792" cy="23740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6738343-64C5-4472-B8A6-738D0921714A}"/>
                </a:ext>
              </a:extLst>
            </p:cNvPr>
            <p:cNvGrpSpPr/>
            <p:nvPr/>
          </p:nvGrpSpPr>
          <p:grpSpPr>
            <a:xfrm>
              <a:off x="2140524" y="1671037"/>
              <a:ext cx="3093935" cy="2229798"/>
              <a:chOff x="2140524" y="1671037"/>
              <a:chExt cx="3093935" cy="2229798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xmlns="" id="{ACB94E3B-C056-4B9C-94A7-D7F6E824872E}"/>
                  </a:ext>
                </a:extLst>
              </p:cNvPr>
              <p:cNvSpPr/>
              <p:nvPr/>
            </p:nvSpPr>
            <p:spPr>
              <a:xfrm>
                <a:off x="2140527" y="1714500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xmlns="" id="{B8C36843-9637-4BFD-B2B8-8DE9F0E55F0C}"/>
                  </a:ext>
                </a:extLst>
              </p:cNvPr>
              <p:cNvSpPr/>
              <p:nvPr/>
            </p:nvSpPr>
            <p:spPr>
              <a:xfrm>
                <a:off x="2140526" y="2374115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xmlns="" id="{57781A0C-EBFA-467C-9E52-218567E01910}"/>
                  </a:ext>
                </a:extLst>
              </p:cNvPr>
              <p:cNvSpPr/>
              <p:nvPr/>
            </p:nvSpPr>
            <p:spPr>
              <a:xfrm>
                <a:off x="2140525" y="3033730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xmlns="" id="{F8C30AA0-1CF2-4BDF-9278-267A66F6BE1B}"/>
                  </a:ext>
                </a:extLst>
              </p:cNvPr>
              <p:cNvSpPr/>
              <p:nvPr/>
            </p:nvSpPr>
            <p:spPr>
              <a:xfrm>
                <a:off x="2140524" y="3693345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xmlns="" id="{DB27DE37-47B1-467B-8C1D-99C8AE356F96}"/>
                  </a:ext>
                </a:extLst>
              </p:cNvPr>
              <p:cNvSpPr/>
              <p:nvPr/>
            </p:nvSpPr>
            <p:spPr>
              <a:xfrm>
                <a:off x="4524408" y="1671037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xmlns="" id="{4E117C1C-CC5D-4EB2-ADFD-55E0F872162E}"/>
                  </a:ext>
                </a:extLst>
              </p:cNvPr>
              <p:cNvSpPr/>
              <p:nvPr/>
            </p:nvSpPr>
            <p:spPr>
              <a:xfrm>
                <a:off x="4524408" y="2336133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xmlns="" id="{ECFF0897-A4E6-4733-BD06-A83EF552E2D1}"/>
                  </a:ext>
                </a:extLst>
              </p:cNvPr>
              <p:cNvSpPr/>
              <p:nvPr/>
            </p:nvSpPr>
            <p:spPr>
              <a:xfrm>
                <a:off x="4524408" y="3001229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xmlns="" id="{AAD0E40F-725F-4F08-8D49-9BD99B0D1A4F}"/>
                  </a:ext>
                </a:extLst>
              </p:cNvPr>
              <p:cNvSpPr/>
              <p:nvPr/>
            </p:nvSpPr>
            <p:spPr>
              <a:xfrm>
                <a:off x="4524408" y="3666325"/>
                <a:ext cx="710051" cy="2074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96B3930-5C4D-4A1C-A336-4D8C3840EE82}"/>
                </a:ext>
              </a:extLst>
            </p:cNvPr>
            <p:cNvSpPr txBox="1"/>
            <p:nvPr/>
          </p:nvSpPr>
          <p:spPr>
            <a:xfrm>
              <a:off x="5345280" y="224294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</a:rPr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453F7EC-B730-4B13-A24E-9BC4EF3E5724}"/>
                </a:ext>
              </a:extLst>
            </p:cNvPr>
            <p:cNvSpPr txBox="1"/>
            <p:nvPr/>
          </p:nvSpPr>
          <p:spPr>
            <a:xfrm>
              <a:off x="5345281" y="157374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</a:rPr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9565B6D-218A-4D81-8BE2-6DFF776070D5}"/>
                </a:ext>
              </a:extLst>
            </p:cNvPr>
            <p:cNvSpPr txBox="1"/>
            <p:nvPr/>
          </p:nvSpPr>
          <p:spPr>
            <a:xfrm>
              <a:off x="5345280" y="291361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</a:rPr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398E708-DE17-4F28-9901-ECC1B4776677}"/>
                </a:ext>
              </a:extLst>
            </p:cNvPr>
            <p:cNvSpPr txBox="1"/>
            <p:nvPr/>
          </p:nvSpPr>
          <p:spPr>
            <a:xfrm>
              <a:off x="5345279" y="357842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</a:rPr>
                <a:t>Yes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177444CE-3480-486D-BA7E-C01FF054BE9B}"/>
              </a:ext>
            </a:extLst>
          </p:cNvPr>
          <p:cNvGrpSpPr/>
          <p:nvPr/>
        </p:nvGrpSpPr>
        <p:grpSpPr>
          <a:xfrm>
            <a:off x="2040793" y="1940407"/>
            <a:ext cx="4461593" cy="1871483"/>
            <a:chOff x="2040793" y="1940407"/>
            <a:chExt cx="4461593" cy="1871483"/>
          </a:xfrm>
        </p:grpSpPr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xmlns="" id="{F7B6B3E6-E32D-40EE-BB7E-D2E8EBFCEEEE}"/>
                </a:ext>
              </a:extLst>
            </p:cNvPr>
            <p:cNvSpPr/>
            <p:nvPr/>
          </p:nvSpPr>
          <p:spPr>
            <a:xfrm rot="2575285">
              <a:off x="2040795" y="1940407"/>
              <a:ext cx="968786" cy="217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xmlns="" id="{F9814FB4-CB81-48EF-A71F-D0406D0A83BA}"/>
                </a:ext>
              </a:extLst>
            </p:cNvPr>
            <p:cNvSpPr/>
            <p:nvPr/>
          </p:nvSpPr>
          <p:spPr>
            <a:xfrm rot="2575285">
              <a:off x="2040794" y="2590307"/>
              <a:ext cx="968786" cy="217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xmlns="" id="{5E2CAD95-36C3-4CCD-B032-6A06AC1192D0}"/>
                </a:ext>
              </a:extLst>
            </p:cNvPr>
            <p:cNvSpPr/>
            <p:nvPr/>
          </p:nvSpPr>
          <p:spPr>
            <a:xfrm rot="2575285">
              <a:off x="2040793" y="3240207"/>
              <a:ext cx="968786" cy="217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0669B702-5DBF-492D-9FBB-E3495866B959}"/>
                </a:ext>
              </a:extLst>
            </p:cNvPr>
            <p:cNvSpPr/>
            <p:nvPr/>
          </p:nvSpPr>
          <p:spPr>
            <a:xfrm>
              <a:off x="4515484" y="2271205"/>
              <a:ext cx="710051" cy="207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xmlns="" id="{E334DFE6-0644-48D2-B82B-FDC7F636DCDF}"/>
                </a:ext>
              </a:extLst>
            </p:cNvPr>
            <p:cNvSpPr/>
            <p:nvPr/>
          </p:nvSpPr>
          <p:spPr>
            <a:xfrm>
              <a:off x="4515460" y="2936703"/>
              <a:ext cx="710051" cy="207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xmlns="" id="{9B15399C-43FD-4278-8F65-E33D23A2AA5F}"/>
                </a:ext>
              </a:extLst>
            </p:cNvPr>
            <p:cNvSpPr/>
            <p:nvPr/>
          </p:nvSpPr>
          <p:spPr>
            <a:xfrm>
              <a:off x="4515460" y="3604400"/>
              <a:ext cx="710051" cy="207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F434AD1-4288-4F9D-B029-1DDAEADC2F7F}"/>
                </a:ext>
              </a:extLst>
            </p:cNvPr>
            <p:cNvSpPr txBox="1"/>
            <p:nvPr/>
          </p:nvSpPr>
          <p:spPr>
            <a:xfrm>
              <a:off x="5389581" y="2190284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Unseen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8F283AA-B81F-42CF-9D6D-FD8183A49AEE}"/>
                </a:ext>
              </a:extLst>
            </p:cNvPr>
            <p:cNvSpPr txBox="1"/>
            <p:nvPr/>
          </p:nvSpPr>
          <p:spPr>
            <a:xfrm>
              <a:off x="5389580" y="2792428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Unseen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DE1544D-B4DF-445C-A664-262339394A44}"/>
                </a:ext>
              </a:extLst>
            </p:cNvPr>
            <p:cNvSpPr txBox="1"/>
            <p:nvPr/>
          </p:nvSpPr>
          <p:spPr>
            <a:xfrm>
              <a:off x="5389579" y="3394572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Unseen</a:t>
              </a:r>
              <a:endParaRPr lang="en-US" sz="1800" b="1" dirty="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xmlns="" id="{17CBA323-055B-4DBF-A919-411721AB8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36620433"/>
              </p:ext>
            </p:extLst>
          </p:nvPr>
        </p:nvGraphicFramePr>
        <p:xfrm>
          <a:off x="6055327" y="257143"/>
          <a:ext cx="2953804" cy="220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3CAEEEF0-265B-4E3A-B2C3-9D75E9B14204}"/>
              </a:ext>
            </a:extLst>
          </p:cNvPr>
          <p:cNvGrpSpPr/>
          <p:nvPr/>
        </p:nvGrpSpPr>
        <p:grpSpPr>
          <a:xfrm>
            <a:off x="6442052" y="2445367"/>
            <a:ext cx="2249170" cy="1085976"/>
            <a:chOff x="6442052" y="2445367"/>
            <a:chExt cx="2249170" cy="108597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xmlns="" id="{EF77C905-A09F-404F-A9FF-387240552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837473B0-CC2E-450A-ABE3-18F120FF3D39}">
                  <a1611:picAttrSrcUrl xmlns:a1611="http://schemas.microsoft.com/office/drawing/2016/11/main" xmlns="" r:id="rId49"/>
                </a:ext>
              </a:extLst>
            </a:blip>
            <a:stretch>
              <a:fillRect/>
            </a:stretch>
          </p:blipFill>
          <p:spPr>
            <a:xfrm>
              <a:off x="6442052" y="2445367"/>
              <a:ext cx="948451" cy="108597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60A22F3-7AD9-4617-BE7F-D3E247497CA0}"/>
                </a:ext>
              </a:extLst>
            </p:cNvPr>
            <p:cNvSpPr txBox="1"/>
            <p:nvPr/>
          </p:nvSpPr>
          <p:spPr>
            <a:xfrm>
              <a:off x="7139307" y="2792239"/>
              <a:ext cx="1551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Balanced</a:t>
              </a:r>
              <a:endParaRPr lang="en-US" sz="2000" b="1" dirty="0"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560343" y="331970"/>
            <a:ext cx="547687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400" b="1" dirty="0">
                <a:solidFill>
                  <a:schemeClr val="dk2"/>
                </a:solidFill>
                <a:latin typeface="+mn-lt"/>
              </a:rPr>
              <a:t>Clustering Based </a:t>
            </a:r>
            <a:r>
              <a:rPr lang="en-US" sz="2400" b="1" dirty="0" err="1">
                <a:solidFill>
                  <a:schemeClr val="dk2"/>
                </a:solidFill>
                <a:latin typeface="+mn-lt"/>
              </a:rPr>
              <a:t>Undersampling</a:t>
            </a:r>
            <a:endParaRPr sz="3600" b="1" dirty="0">
              <a:latin typeface="+mn-lt"/>
            </a:endParaRPr>
          </a:p>
        </p:txBody>
      </p: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24</a:t>
            </a:fld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DD68395-A8F6-4587-A4B0-29569043106E}"/>
              </a:ext>
            </a:extLst>
          </p:cNvPr>
          <p:cNvSpPr/>
          <p:nvPr/>
        </p:nvSpPr>
        <p:spPr>
          <a:xfrm rot="19884898">
            <a:off x="1679357" y="1954613"/>
            <a:ext cx="1516630" cy="864964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C663FC1E-3B28-4C89-9010-1F96EBAF36F8}"/>
              </a:ext>
            </a:extLst>
          </p:cNvPr>
          <p:cNvSpPr/>
          <p:nvPr/>
        </p:nvSpPr>
        <p:spPr>
          <a:xfrm rot="2740842">
            <a:off x="3144190" y="2408228"/>
            <a:ext cx="1516630" cy="864964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0289803D-7A1F-44F8-8DBB-807E19FC6315}"/>
              </a:ext>
            </a:extLst>
          </p:cNvPr>
          <p:cNvSpPr/>
          <p:nvPr/>
        </p:nvSpPr>
        <p:spPr>
          <a:xfrm rot="1118005">
            <a:off x="2140799" y="3241742"/>
            <a:ext cx="1516630" cy="864964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6EDB25F-A240-4D7E-87A6-72F1F6991408}"/>
              </a:ext>
            </a:extLst>
          </p:cNvPr>
          <p:cNvSpPr/>
          <p:nvPr/>
        </p:nvSpPr>
        <p:spPr>
          <a:xfrm>
            <a:off x="2897978" y="1934887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AF3C1BE-D513-43B6-A051-B69274147A85}"/>
              </a:ext>
            </a:extLst>
          </p:cNvPr>
          <p:cNvGrpSpPr/>
          <p:nvPr/>
        </p:nvGrpSpPr>
        <p:grpSpPr>
          <a:xfrm>
            <a:off x="528175" y="1086549"/>
            <a:ext cx="2274120" cy="725127"/>
            <a:chOff x="528175" y="1086549"/>
            <a:chExt cx="2274120" cy="725127"/>
          </a:xfrm>
        </p:grpSpPr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xmlns="" id="{0C0E9C35-34AB-4F32-BB7E-3F01C78F256B}"/>
                </a:ext>
              </a:extLst>
            </p:cNvPr>
            <p:cNvSpPr/>
            <p:nvPr/>
          </p:nvSpPr>
          <p:spPr>
            <a:xfrm rot="5400000">
              <a:off x="2304658" y="1314040"/>
              <a:ext cx="607799" cy="387474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C8B6A71-BA2A-49F0-9412-B1A730D591A4}"/>
                </a:ext>
              </a:extLst>
            </p:cNvPr>
            <p:cNvSpPr txBox="1"/>
            <p:nvPr/>
          </p:nvSpPr>
          <p:spPr>
            <a:xfrm>
              <a:off x="528175" y="1086549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(Protein </a:t>
              </a:r>
              <a:r>
                <a:rPr lang="en-US" dirty="0" err="1">
                  <a:solidFill>
                    <a:schemeClr val="accent4"/>
                  </a:solidFill>
                </a:rPr>
                <a:t>i</a:t>
              </a:r>
              <a:r>
                <a:rPr lang="en-US" dirty="0">
                  <a:solidFill>
                    <a:schemeClr val="accent4"/>
                  </a:solidFill>
                </a:rPr>
                <a:t>) + (Ligand </a:t>
              </a:r>
              <a:r>
                <a:rPr lang="en-US" dirty="0" err="1">
                  <a:solidFill>
                    <a:schemeClr val="accent4"/>
                  </a:solidFill>
                </a:rPr>
                <a:t>i</a:t>
              </a:r>
              <a:r>
                <a:rPr lang="en-US" dirty="0">
                  <a:solidFill>
                    <a:schemeClr val="accent4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4"/>
                  </a:solidFill>
                </a:rPr>
                <a:t>              Yes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4B047E3-05AF-4928-BD8E-3406EAC621E0}"/>
              </a:ext>
            </a:extLst>
          </p:cNvPr>
          <p:cNvSpPr/>
          <p:nvPr/>
        </p:nvSpPr>
        <p:spPr>
          <a:xfrm>
            <a:off x="3409353" y="2700665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D078A3AD-E813-43B5-948B-6979EE5613CF}"/>
              </a:ext>
            </a:extLst>
          </p:cNvPr>
          <p:cNvSpPr/>
          <p:nvPr/>
        </p:nvSpPr>
        <p:spPr>
          <a:xfrm>
            <a:off x="2067800" y="2185162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2B0B4D4A-3211-4A5F-B6FE-AC726E98ECC3}"/>
              </a:ext>
            </a:extLst>
          </p:cNvPr>
          <p:cNvSpPr/>
          <p:nvPr/>
        </p:nvSpPr>
        <p:spPr>
          <a:xfrm>
            <a:off x="1885038" y="2668351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26067F1E-48FF-4C73-94FD-93D24E3ECD12}"/>
              </a:ext>
            </a:extLst>
          </p:cNvPr>
          <p:cNvSpPr/>
          <p:nvPr/>
        </p:nvSpPr>
        <p:spPr>
          <a:xfrm>
            <a:off x="2260093" y="3362157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4EC4066-BEAD-4BF7-B5A8-E2FA51FAD8E5}"/>
              </a:ext>
            </a:extLst>
          </p:cNvPr>
          <p:cNvSpPr/>
          <p:nvPr/>
        </p:nvSpPr>
        <p:spPr>
          <a:xfrm>
            <a:off x="2692831" y="2528952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A559E66E-84E2-467C-A6AC-D992EE1A7D51}"/>
              </a:ext>
            </a:extLst>
          </p:cNvPr>
          <p:cNvSpPr/>
          <p:nvPr/>
        </p:nvSpPr>
        <p:spPr>
          <a:xfrm>
            <a:off x="3855008" y="2688055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6AEA349C-D7DD-4482-B9D5-C1C0EA7CD48F}"/>
              </a:ext>
            </a:extLst>
          </p:cNvPr>
          <p:cNvSpPr/>
          <p:nvPr/>
        </p:nvSpPr>
        <p:spPr>
          <a:xfrm>
            <a:off x="4371310" y="3020524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7275C81C-1AE6-48AA-B74E-D7C060ADD694}"/>
              </a:ext>
            </a:extLst>
          </p:cNvPr>
          <p:cNvSpPr/>
          <p:nvPr/>
        </p:nvSpPr>
        <p:spPr>
          <a:xfrm>
            <a:off x="3820686" y="3186732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51AD5C93-D2F8-455F-BC19-D2BC4A728C02}"/>
              </a:ext>
            </a:extLst>
          </p:cNvPr>
          <p:cNvSpPr/>
          <p:nvPr/>
        </p:nvSpPr>
        <p:spPr>
          <a:xfrm>
            <a:off x="3053756" y="3301033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95E9B445-0566-4373-A7EE-E2F60E02115E}"/>
              </a:ext>
            </a:extLst>
          </p:cNvPr>
          <p:cNvSpPr/>
          <p:nvPr/>
        </p:nvSpPr>
        <p:spPr>
          <a:xfrm>
            <a:off x="2608557" y="3895007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EF1A5164-5AD3-49D7-B59A-95154238A4B3}"/>
              </a:ext>
            </a:extLst>
          </p:cNvPr>
          <p:cNvSpPr/>
          <p:nvPr/>
        </p:nvSpPr>
        <p:spPr>
          <a:xfrm>
            <a:off x="3336972" y="3895007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6E2409A5-150B-4A6B-932D-5EB441BE66E1}"/>
              </a:ext>
            </a:extLst>
          </p:cNvPr>
          <p:cNvSpPr/>
          <p:nvPr/>
        </p:nvSpPr>
        <p:spPr>
          <a:xfrm>
            <a:off x="2531956" y="2152266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0F1EA62-A058-4A2E-8F3C-0397411BF088}"/>
              </a:ext>
            </a:extLst>
          </p:cNvPr>
          <p:cNvSpPr/>
          <p:nvPr/>
        </p:nvSpPr>
        <p:spPr>
          <a:xfrm>
            <a:off x="2296350" y="2439244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9E88FA1-4A13-40A6-9616-820F2C38CA5D}"/>
              </a:ext>
            </a:extLst>
          </p:cNvPr>
          <p:cNvSpPr/>
          <p:nvPr/>
        </p:nvSpPr>
        <p:spPr>
          <a:xfrm>
            <a:off x="3688453" y="2247065"/>
            <a:ext cx="115594" cy="122248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4D9E6F7-3914-4B0E-AE94-F178E2B15532}"/>
              </a:ext>
            </a:extLst>
          </p:cNvPr>
          <p:cNvGrpSpPr/>
          <p:nvPr/>
        </p:nvGrpSpPr>
        <p:grpSpPr>
          <a:xfrm>
            <a:off x="3845576" y="1464532"/>
            <a:ext cx="2191645" cy="733565"/>
            <a:chOff x="246027" y="1086549"/>
            <a:chExt cx="2191645" cy="733565"/>
          </a:xfrm>
        </p:grpSpPr>
        <p:sp>
          <p:nvSpPr>
            <p:cNvPr id="26" name="Arrow: Bent 25">
              <a:extLst>
                <a:ext uri="{FF2B5EF4-FFF2-40B4-BE49-F238E27FC236}">
                  <a16:creationId xmlns:a16="http://schemas.microsoft.com/office/drawing/2014/main" xmlns="" id="{DF9DE266-27D1-4C8A-A2D7-29F392E2B446}"/>
                </a:ext>
              </a:extLst>
            </p:cNvPr>
            <p:cNvSpPr/>
            <p:nvPr/>
          </p:nvSpPr>
          <p:spPr>
            <a:xfrm rot="5400000" flipV="1">
              <a:off x="96793" y="1361549"/>
              <a:ext cx="607799" cy="309331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223A78C-1913-4387-8D47-906333E8A8D4}"/>
                </a:ext>
              </a:extLst>
            </p:cNvPr>
            <p:cNvSpPr txBox="1"/>
            <p:nvPr/>
          </p:nvSpPr>
          <p:spPr>
            <a:xfrm>
              <a:off x="528175" y="1086549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(Protein </a:t>
              </a:r>
              <a:r>
                <a:rPr lang="en-US" dirty="0" err="1">
                  <a:solidFill>
                    <a:srgbClr val="00B050"/>
                  </a:solidFill>
                </a:rPr>
                <a:t>i</a:t>
              </a:r>
              <a:r>
                <a:rPr lang="en-US" dirty="0">
                  <a:solidFill>
                    <a:srgbClr val="00B050"/>
                  </a:solidFill>
                </a:rPr>
                <a:t>) + (Ligand j)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      Unseen -&gt; No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15AFAD0-A436-4E73-A5EE-658E3E97E977}"/>
              </a:ext>
            </a:extLst>
          </p:cNvPr>
          <p:cNvSpPr/>
          <p:nvPr/>
        </p:nvSpPr>
        <p:spPr>
          <a:xfrm>
            <a:off x="3855008" y="2400679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5B20829F-B4B1-4F52-906E-77298448CDB1}"/>
              </a:ext>
            </a:extLst>
          </p:cNvPr>
          <p:cNvSpPr/>
          <p:nvPr/>
        </p:nvSpPr>
        <p:spPr>
          <a:xfrm>
            <a:off x="3496018" y="2473980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3AF04330-BA9C-4B85-9B47-E22854A5BD41}"/>
              </a:ext>
            </a:extLst>
          </p:cNvPr>
          <p:cNvSpPr/>
          <p:nvPr/>
        </p:nvSpPr>
        <p:spPr>
          <a:xfrm>
            <a:off x="4154743" y="2761789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3D7E413-6C8B-4005-A8BF-C3EC1BB08FB3}"/>
              </a:ext>
            </a:extLst>
          </p:cNvPr>
          <p:cNvSpPr/>
          <p:nvPr/>
        </p:nvSpPr>
        <p:spPr>
          <a:xfrm>
            <a:off x="3630023" y="2922548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6D4A6CA-1446-4967-B2B2-E53A52A6A403}"/>
              </a:ext>
            </a:extLst>
          </p:cNvPr>
          <p:cNvSpPr/>
          <p:nvPr/>
        </p:nvSpPr>
        <p:spPr>
          <a:xfrm>
            <a:off x="4049236" y="3081648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4E7F69DB-EE7A-4394-B89F-94861A32446A}"/>
              </a:ext>
            </a:extLst>
          </p:cNvPr>
          <p:cNvSpPr/>
          <p:nvPr/>
        </p:nvSpPr>
        <p:spPr>
          <a:xfrm>
            <a:off x="2625954" y="1900512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A590DA6-ED62-429E-96A6-621F7DDBA823}"/>
              </a:ext>
            </a:extLst>
          </p:cNvPr>
          <p:cNvSpPr/>
          <p:nvPr/>
        </p:nvSpPr>
        <p:spPr>
          <a:xfrm>
            <a:off x="2260093" y="2082526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748003A-7F31-4009-A96C-068743FCB866}"/>
              </a:ext>
            </a:extLst>
          </p:cNvPr>
          <p:cNvSpPr/>
          <p:nvPr/>
        </p:nvSpPr>
        <p:spPr>
          <a:xfrm>
            <a:off x="2040313" y="2470844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CC621A8-A934-45CE-8C26-5FE75FCA4114}"/>
              </a:ext>
            </a:extLst>
          </p:cNvPr>
          <p:cNvSpPr/>
          <p:nvPr/>
        </p:nvSpPr>
        <p:spPr>
          <a:xfrm>
            <a:off x="2247590" y="2726222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F4BF2EF-5CC6-4253-B951-A6CE001C9840}"/>
              </a:ext>
            </a:extLst>
          </p:cNvPr>
          <p:cNvSpPr/>
          <p:nvPr/>
        </p:nvSpPr>
        <p:spPr>
          <a:xfrm>
            <a:off x="2562720" y="2352565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B60D2B27-816E-4172-980C-5FC70D68919A}"/>
              </a:ext>
            </a:extLst>
          </p:cNvPr>
          <p:cNvSpPr/>
          <p:nvPr/>
        </p:nvSpPr>
        <p:spPr>
          <a:xfrm>
            <a:off x="2863296" y="2251111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FC357473-C6DE-4699-AB2D-6B4A79426C8A}"/>
              </a:ext>
            </a:extLst>
          </p:cNvPr>
          <p:cNvSpPr/>
          <p:nvPr/>
        </p:nvSpPr>
        <p:spPr>
          <a:xfrm>
            <a:off x="2699412" y="3362157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33775F09-3225-483A-8C01-69AA7BF17FFF}"/>
              </a:ext>
            </a:extLst>
          </p:cNvPr>
          <p:cNvSpPr/>
          <p:nvPr/>
        </p:nvSpPr>
        <p:spPr>
          <a:xfrm>
            <a:off x="2955775" y="3761367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FAEE475F-3159-4330-AABD-F1D5AF5A2707}"/>
              </a:ext>
            </a:extLst>
          </p:cNvPr>
          <p:cNvSpPr/>
          <p:nvPr/>
        </p:nvSpPr>
        <p:spPr>
          <a:xfrm>
            <a:off x="3279175" y="3551061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9944E1E6-A4D8-4CA0-AD47-A5C4B019BB75}"/>
              </a:ext>
            </a:extLst>
          </p:cNvPr>
          <p:cNvSpPr/>
          <p:nvPr/>
        </p:nvSpPr>
        <p:spPr>
          <a:xfrm>
            <a:off x="2363184" y="3718875"/>
            <a:ext cx="115594" cy="1222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BEA670-EA82-4B5E-A2CE-5C61D4A5F2D5}"/>
              </a:ext>
            </a:extLst>
          </p:cNvPr>
          <p:cNvSpPr txBox="1"/>
          <p:nvPr/>
        </p:nvSpPr>
        <p:spPr>
          <a:xfrm>
            <a:off x="1610986" y="2868460"/>
            <a:ext cx="9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A0CC147-6EA2-43A6-8A80-05906AE652E7}"/>
              </a:ext>
            </a:extLst>
          </p:cNvPr>
          <p:cNvSpPr txBox="1"/>
          <p:nvPr/>
        </p:nvSpPr>
        <p:spPr>
          <a:xfrm>
            <a:off x="2522022" y="4123630"/>
            <a:ext cx="9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3BCD126-FDC8-4324-90DF-5C14DB3A1791}"/>
              </a:ext>
            </a:extLst>
          </p:cNvPr>
          <p:cNvSpPr txBox="1"/>
          <p:nvPr/>
        </p:nvSpPr>
        <p:spPr>
          <a:xfrm>
            <a:off x="3835922" y="3405871"/>
            <a:ext cx="9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5EBD03F-0B73-44CE-9FB2-C9756E769318}"/>
              </a:ext>
            </a:extLst>
          </p:cNvPr>
          <p:cNvGrpSpPr/>
          <p:nvPr/>
        </p:nvGrpSpPr>
        <p:grpSpPr>
          <a:xfrm>
            <a:off x="6587525" y="1894197"/>
            <a:ext cx="2249170" cy="1085976"/>
            <a:chOff x="6442052" y="2445367"/>
            <a:chExt cx="2249170" cy="108597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1B965B03-E22F-4CE8-89FE-555A8DB73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6442052" y="2445367"/>
              <a:ext cx="948451" cy="108597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687BBD7-4262-4CE6-9AFA-16F84E21A34F}"/>
                </a:ext>
              </a:extLst>
            </p:cNvPr>
            <p:cNvSpPr txBox="1"/>
            <p:nvPr/>
          </p:nvSpPr>
          <p:spPr>
            <a:xfrm>
              <a:off x="7139307" y="2792239"/>
              <a:ext cx="1551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Balanced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781553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 animBg="1"/>
      <p:bldP spid="49" grpId="0" animBg="1"/>
      <p:bldP spid="50" grpId="0" animBg="1"/>
      <p:bldP spid="51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94F38-7B6C-4C1A-895D-4A317835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11010C-B113-40F8-9853-E0C6F8829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AE8163-E3B7-4F5E-964C-19FF70A721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794" y="0"/>
            <a:ext cx="7574411" cy="48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24232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84436" y="124897"/>
            <a:ext cx="561111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Distance 1: Given P ~ Related L</a:t>
            </a:r>
            <a:endParaRPr dirty="0">
              <a:latin typeface="+mn-lt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26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E9FFC210-DF6D-411C-BBAF-4248EE036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23488627"/>
              </p:ext>
            </p:extLst>
          </p:nvPr>
        </p:nvGraphicFramePr>
        <p:xfrm>
          <a:off x="-133928" y="1101589"/>
          <a:ext cx="2504209" cy="3465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DCD8820-27B1-48CC-BF1D-3F7AF394DCE1}"/>
              </a:ext>
            </a:extLst>
          </p:cNvPr>
          <p:cNvGrpSpPr/>
          <p:nvPr/>
        </p:nvGrpSpPr>
        <p:grpSpPr>
          <a:xfrm>
            <a:off x="1979314" y="2038071"/>
            <a:ext cx="2632599" cy="2550673"/>
            <a:chOff x="1979314" y="2038071"/>
            <a:chExt cx="2632599" cy="255067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E11DAC7B-6390-4F2D-8F70-A2158BFC6D6B}"/>
                </a:ext>
              </a:extLst>
            </p:cNvPr>
            <p:cNvGrpSpPr/>
            <p:nvPr/>
          </p:nvGrpSpPr>
          <p:grpSpPr>
            <a:xfrm>
              <a:off x="3445891" y="2038071"/>
              <a:ext cx="1166022" cy="2550673"/>
              <a:chOff x="3445891" y="2038071"/>
              <a:chExt cx="1166022" cy="2550673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xmlns="" id="{6E644028-FFFF-44C7-B0B3-0DF8FF5B2B2B}"/>
                  </a:ext>
                </a:extLst>
              </p:cNvPr>
              <p:cNvSpPr/>
              <p:nvPr/>
            </p:nvSpPr>
            <p:spPr>
              <a:xfrm>
                <a:off x="3445891" y="2949026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L 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xmlns="" id="{2E9275AE-E551-4179-AC0D-11B70A5E21D8}"/>
                  </a:ext>
                </a:extLst>
              </p:cNvPr>
              <p:cNvSpPr/>
              <p:nvPr/>
            </p:nvSpPr>
            <p:spPr>
              <a:xfrm>
                <a:off x="3445891" y="3859981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L 3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xmlns="" id="{1C15B5AE-C37A-40CD-BB5A-62A1C47C532A}"/>
                  </a:ext>
                </a:extLst>
              </p:cNvPr>
              <p:cNvSpPr/>
              <p:nvPr/>
            </p:nvSpPr>
            <p:spPr>
              <a:xfrm>
                <a:off x="3445891" y="2038071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L 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7DDFB45C-45BA-49DD-9D8C-7ACC3B50F33B}"/>
                </a:ext>
              </a:extLst>
            </p:cNvPr>
            <p:cNvGrpSpPr/>
            <p:nvPr/>
          </p:nvGrpSpPr>
          <p:grpSpPr>
            <a:xfrm>
              <a:off x="1979314" y="2073024"/>
              <a:ext cx="1315430" cy="2429008"/>
              <a:chOff x="1979314" y="2073024"/>
              <a:chExt cx="1315430" cy="2429008"/>
            </a:xfrm>
          </p:grpSpPr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xmlns="" id="{79101BBE-A688-45F4-B669-717DF5C4D2C8}"/>
                  </a:ext>
                </a:extLst>
              </p:cNvPr>
              <p:cNvSpPr/>
              <p:nvPr/>
            </p:nvSpPr>
            <p:spPr>
              <a:xfrm>
                <a:off x="1988458" y="2073024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  <p:sp>
            <p:nvSpPr>
              <p:cNvPr id="69" name="Arrow: Left-Right 68">
                <a:extLst>
                  <a:ext uri="{FF2B5EF4-FFF2-40B4-BE49-F238E27FC236}">
                    <a16:creationId xmlns:a16="http://schemas.microsoft.com/office/drawing/2014/main" xmlns="" id="{1F9F9DB3-25AF-4651-88F3-36742E9BBE39}"/>
                  </a:ext>
                </a:extLst>
              </p:cNvPr>
              <p:cNvSpPr/>
              <p:nvPr/>
            </p:nvSpPr>
            <p:spPr>
              <a:xfrm>
                <a:off x="1983886" y="2983628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xmlns="" id="{A4BAF834-ED8D-479A-889A-597727B1A6A4}"/>
                  </a:ext>
                </a:extLst>
              </p:cNvPr>
              <p:cNvSpPr/>
              <p:nvPr/>
            </p:nvSpPr>
            <p:spPr>
              <a:xfrm>
                <a:off x="1979314" y="3894232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92435712-EA5D-455F-A9A3-09FF1488A2C4}"/>
              </a:ext>
            </a:extLst>
          </p:cNvPr>
          <p:cNvGrpSpPr/>
          <p:nvPr/>
        </p:nvGrpSpPr>
        <p:grpSpPr>
          <a:xfrm>
            <a:off x="4631123" y="2376924"/>
            <a:ext cx="1775960" cy="1821910"/>
            <a:chOff x="4631123" y="2376924"/>
            <a:chExt cx="1775960" cy="182191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xmlns="" id="{500B27DD-0A17-49AB-B4B5-D88B72259AA5}"/>
                </a:ext>
              </a:extLst>
            </p:cNvPr>
            <p:cNvSpPr/>
            <p:nvPr/>
          </p:nvSpPr>
          <p:spPr>
            <a:xfrm>
              <a:off x="4631123" y="2376924"/>
              <a:ext cx="390820" cy="1821910"/>
            </a:xfrm>
            <a:prstGeom prst="rightBrace">
              <a:avLst>
                <a:gd name="adj1" fmla="val 7889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4C092AB4-9776-4C91-9B53-18E58CA7AE5F}"/>
                </a:ext>
              </a:extLst>
            </p:cNvPr>
            <p:cNvSpPr/>
            <p:nvPr/>
          </p:nvSpPr>
          <p:spPr>
            <a:xfrm>
              <a:off x="5118218" y="2760981"/>
              <a:ext cx="1288865" cy="11048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solidFill>
                    <a:srgbClr val="2A399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Ligand Cluster Center</a:t>
              </a:r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B2EB7A5-1D6C-4F58-92F2-0A30CE42D972}"/>
              </a:ext>
            </a:extLst>
          </p:cNvPr>
          <p:cNvSpPr/>
          <p:nvPr/>
        </p:nvSpPr>
        <p:spPr>
          <a:xfrm>
            <a:off x="2981872" y="1638546"/>
            <a:ext cx="2130070" cy="334972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3D0E02-5288-4FB1-BDCD-D5853D3CD49F}"/>
              </a:ext>
            </a:extLst>
          </p:cNvPr>
          <p:cNvSpPr txBox="1"/>
          <p:nvPr/>
        </p:nvSpPr>
        <p:spPr>
          <a:xfrm>
            <a:off x="3348243" y="4617699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Related Ligands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E6A7E81-5EA2-43C3-8FA0-32C897B6762C}"/>
              </a:ext>
            </a:extLst>
          </p:cNvPr>
          <p:cNvGrpSpPr/>
          <p:nvPr/>
        </p:nvGrpSpPr>
        <p:grpSpPr>
          <a:xfrm>
            <a:off x="2312324" y="1109545"/>
            <a:ext cx="1457527" cy="728763"/>
            <a:chOff x="523340" y="2090"/>
            <a:chExt cx="1457527" cy="7287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CB2BBF3F-CE21-4636-8F9A-A4163FD6072E}"/>
                </a:ext>
              </a:extLst>
            </p:cNvPr>
            <p:cNvSpPr/>
            <p:nvPr/>
          </p:nvSpPr>
          <p:spPr>
            <a:xfrm>
              <a:off x="523340" y="2090"/>
              <a:ext cx="1457527" cy="7287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xmlns="" id="{6F991BE3-8015-4321-B230-0B5E77BFA47B}"/>
                </a:ext>
              </a:extLst>
            </p:cNvPr>
            <p:cNvSpPr txBox="1"/>
            <p:nvPr/>
          </p:nvSpPr>
          <p:spPr>
            <a:xfrm>
              <a:off x="544685" y="23435"/>
              <a:ext cx="1414837" cy="686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Given Protein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45D19BF-4915-4032-A236-4B32D2EE9CAA}"/>
              </a:ext>
            </a:extLst>
          </p:cNvPr>
          <p:cNvGrpSpPr/>
          <p:nvPr/>
        </p:nvGrpSpPr>
        <p:grpSpPr>
          <a:xfrm>
            <a:off x="5148920" y="1135604"/>
            <a:ext cx="1457527" cy="728763"/>
            <a:chOff x="523340" y="2090"/>
            <a:chExt cx="1457527" cy="72876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0A0BEEDE-9225-49BB-8CC2-C78D3ABC5A1B}"/>
                </a:ext>
              </a:extLst>
            </p:cNvPr>
            <p:cNvSpPr/>
            <p:nvPr/>
          </p:nvSpPr>
          <p:spPr>
            <a:xfrm>
              <a:off x="523340" y="2090"/>
              <a:ext cx="1457527" cy="7287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xmlns="" id="{A5429521-BE7E-46A4-9150-255EF9F70DC9}"/>
                </a:ext>
              </a:extLst>
            </p:cNvPr>
            <p:cNvSpPr txBox="1"/>
            <p:nvPr/>
          </p:nvSpPr>
          <p:spPr>
            <a:xfrm>
              <a:off x="544685" y="23435"/>
              <a:ext cx="1414837" cy="686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Given Ligand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72960B-37CC-4474-B6D9-8CCFAEE4C388}"/>
              </a:ext>
            </a:extLst>
          </p:cNvPr>
          <p:cNvSpPr txBox="1"/>
          <p:nvPr/>
        </p:nvSpPr>
        <p:spPr>
          <a:xfrm>
            <a:off x="4224745" y="119784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Arrow: Left-Up 5">
            <a:extLst>
              <a:ext uri="{FF2B5EF4-FFF2-40B4-BE49-F238E27FC236}">
                <a16:creationId xmlns:a16="http://schemas.microsoft.com/office/drawing/2014/main" xmlns="" id="{DB3C82F2-E143-4112-AFE2-E079A1BF7025}"/>
              </a:ext>
            </a:extLst>
          </p:cNvPr>
          <p:cNvSpPr/>
          <p:nvPr/>
        </p:nvSpPr>
        <p:spPr>
          <a:xfrm>
            <a:off x="6488416" y="1880998"/>
            <a:ext cx="1835897" cy="1639719"/>
          </a:xfrm>
          <a:prstGeom prst="leftUpArrow">
            <a:avLst>
              <a:gd name="adj1" fmla="val 21402"/>
              <a:gd name="adj2" fmla="val 19018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Distance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B0B3C3-B17E-43E0-BCF0-6DE4C54B7C6A}"/>
              </a:ext>
            </a:extLst>
          </p:cNvPr>
          <p:cNvSpPr txBox="1"/>
          <p:nvPr/>
        </p:nvSpPr>
        <p:spPr>
          <a:xfrm>
            <a:off x="6896269" y="124897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(Distance1 &lt; Threshold)</a:t>
            </a:r>
          </a:p>
          <a:p>
            <a:r>
              <a:rPr lang="en-US" dirty="0"/>
              <a:t>          Yes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    No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21059 2.4691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-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531E-6 L 0.23055 0.001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8" grpId="0" animBg="1"/>
      <p:bldP spid="68" grpId="1" animBg="1"/>
      <p:bldP spid="68" grpId="2" animBg="1"/>
      <p:bldP spid="2" grpId="0"/>
      <p:bldP spid="4" grpId="0"/>
      <p:bldP spid="6" grpId="0" animBg="1"/>
      <p:bldP spid="6" grpId="1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84436" y="124897"/>
            <a:ext cx="561111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Distance 2: Given L ~ Related P</a:t>
            </a:r>
            <a:endParaRPr dirty="0">
              <a:latin typeface="+mn-lt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A084DE-D12A-4758-9E2B-27F40067CB29}"/>
              </a:ext>
            </a:extLst>
          </p:cNvPr>
          <p:cNvGrpSpPr/>
          <p:nvPr/>
        </p:nvGrpSpPr>
        <p:grpSpPr>
          <a:xfrm>
            <a:off x="7277254" y="1130890"/>
            <a:ext cx="1457527" cy="3465809"/>
            <a:chOff x="4870564" y="1101589"/>
            <a:chExt cx="1457527" cy="346580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6192394A-645A-4036-B0D5-E279A11E2542}"/>
                </a:ext>
              </a:extLst>
            </p:cNvPr>
            <p:cNvGrpSpPr/>
            <p:nvPr/>
          </p:nvGrpSpPr>
          <p:grpSpPr>
            <a:xfrm>
              <a:off x="4870564" y="1101589"/>
              <a:ext cx="1457527" cy="728763"/>
              <a:chOff x="523340" y="2090"/>
              <a:chExt cx="1457527" cy="72876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2B60DCA7-C441-4029-9EA2-BBE2176A75BD}"/>
                  </a:ext>
                </a:extLst>
              </p:cNvPr>
              <p:cNvSpPr/>
              <p:nvPr/>
            </p:nvSpPr>
            <p:spPr>
              <a:xfrm>
                <a:off x="523340" y="2090"/>
                <a:ext cx="1457527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BE893597-2A75-4AD9-A051-88D5DDB8C150}"/>
                  </a:ext>
                </a:extLst>
              </p:cNvPr>
              <p:cNvSpPr txBox="1"/>
              <p:nvPr/>
            </p:nvSpPr>
            <p:spPr>
              <a:xfrm>
                <a:off x="544685" y="23435"/>
                <a:ext cx="1414837" cy="6860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3815" tIns="29210" rIns="43815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Given Ligand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573CDAC6-AC42-473C-A5F0-EC4B4A58060E}"/>
                </a:ext>
              </a:extLst>
            </p:cNvPr>
            <p:cNvGrpSpPr/>
            <p:nvPr/>
          </p:nvGrpSpPr>
          <p:grpSpPr>
            <a:xfrm>
              <a:off x="4870564" y="2016726"/>
              <a:ext cx="1166022" cy="728763"/>
              <a:chOff x="814846" y="913045"/>
              <a:chExt cx="1166022" cy="728763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C7F1C629-2426-4F45-9878-A7E7FAA4736F}"/>
                  </a:ext>
                </a:extLst>
              </p:cNvPr>
              <p:cNvSpPr/>
              <p:nvPr/>
            </p:nvSpPr>
            <p:spPr>
              <a:xfrm>
                <a:off x="814846" y="913045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: Rounded Corners 4">
                <a:extLst>
                  <a:ext uri="{FF2B5EF4-FFF2-40B4-BE49-F238E27FC236}">
                    <a16:creationId xmlns:a16="http://schemas.microsoft.com/office/drawing/2014/main" xmlns="" id="{C786564A-1756-4961-9170-81090F2FA314}"/>
                  </a:ext>
                </a:extLst>
              </p:cNvPr>
              <p:cNvSpPr txBox="1"/>
              <p:nvPr/>
            </p:nvSpPr>
            <p:spPr>
              <a:xfrm>
                <a:off x="836191" y="934390"/>
                <a:ext cx="1123332" cy="6860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3815" tIns="29210" rIns="43815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Nearest L 1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A9647C52-0617-471E-AB22-83A00B086F2E}"/>
                </a:ext>
              </a:extLst>
            </p:cNvPr>
            <p:cNvGrpSpPr/>
            <p:nvPr/>
          </p:nvGrpSpPr>
          <p:grpSpPr>
            <a:xfrm>
              <a:off x="4870564" y="2927680"/>
              <a:ext cx="1166022" cy="728763"/>
              <a:chOff x="814846" y="1823999"/>
              <a:chExt cx="1166022" cy="72876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EA207BFA-05E3-4597-A03B-57497170D08C}"/>
                  </a:ext>
                </a:extLst>
              </p:cNvPr>
              <p:cNvSpPr/>
              <p:nvPr/>
            </p:nvSpPr>
            <p:spPr>
              <a:xfrm>
                <a:off x="814846" y="1823999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Rectangle: Rounded Corners 6">
                <a:extLst>
                  <a:ext uri="{FF2B5EF4-FFF2-40B4-BE49-F238E27FC236}">
                    <a16:creationId xmlns:a16="http://schemas.microsoft.com/office/drawing/2014/main" xmlns="" id="{D06C0E44-7FFD-4952-83AA-A1AF70F231AE}"/>
                  </a:ext>
                </a:extLst>
              </p:cNvPr>
              <p:cNvSpPr txBox="1"/>
              <p:nvPr/>
            </p:nvSpPr>
            <p:spPr>
              <a:xfrm>
                <a:off x="836191" y="1845344"/>
                <a:ext cx="1123332" cy="6860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3815" tIns="29210" rIns="43815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Nearest L 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5542B9C-32E3-4390-BD01-A6F2E5F48AA3}"/>
                </a:ext>
              </a:extLst>
            </p:cNvPr>
            <p:cNvGrpSpPr/>
            <p:nvPr/>
          </p:nvGrpSpPr>
          <p:grpSpPr>
            <a:xfrm>
              <a:off x="4870564" y="3838635"/>
              <a:ext cx="1166022" cy="728763"/>
              <a:chOff x="814846" y="2734954"/>
              <a:chExt cx="1166022" cy="72876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E80EF09C-1BEA-41B3-B28A-3992B37B2BEC}"/>
                  </a:ext>
                </a:extLst>
              </p:cNvPr>
              <p:cNvSpPr/>
              <p:nvPr/>
            </p:nvSpPr>
            <p:spPr>
              <a:xfrm>
                <a:off x="814846" y="2734954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xmlns="" id="{1FBEDF41-B6CA-446C-AD62-670F7E96A7CA}"/>
                  </a:ext>
                </a:extLst>
              </p:cNvPr>
              <p:cNvSpPr txBox="1"/>
              <p:nvPr/>
            </p:nvSpPr>
            <p:spPr>
              <a:xfrm>
                <a:off x="836191" y="2756299"/>
                <a:ext cx="1123332" cy="6860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3815" tIns="29210" rIns="43815" bIns="29210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300" kern="1200" dirty="0"/>
                  <a:t>Nearest L 3</a:t>
                </a:r>
              </a:p>
            </p:txBody>
          </p:sp>
        </p:grpSp>
        <p:sp>
          <p:nvSpPr>
            <p:cNvPr id="28" name="Straight Connector 3">
              <a:extLst>
                <a:ext uri="{FF2B5EF4-FFF2-40B4-BE49-F238E27FC236}">
                  <a16:creationId xmlns:a16="http://schemas.microsoft.com/office/drawing/2014/main" xmlns="" id="{6226F4C5-DFB1-4BFA-920A-14EB0C02BD72}"/>
                </a:ext>
              </a:extLst>
            </p:cNvPr>
            <p:cNvSpPr/>
            <p:nvPr/>
          </p:nvSpPr>
          <p:spPr>
            <a:xfrm flipH="1">
              <a:off x="6007623" y="1830352"/>
              <a:ext cx="200201" cy="23684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68482"/>
                  </a:lnTo>
                  <a:lnTo>
                    <a:pt x="145752" y="236848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Straight Connector 3">
              <a:extLst>
                <a:ext uri="{FF2B5EF4-FFF2-40B4-BE49-F238E27FC236}">
                  <a16:creationId xmlns:a16="http://schemas.microsoft.com/office/drawing/2014/main" xmlns="" id="{0D587102-88C9-456F-87A9-568975B181F1}"/>
                </a:ext>
              </a:extLst>
            </p:cNvPr>
            <p:cNvSpPr/>
            <p:nvPr/>
          </p:nvSpPr>
          <p:spPr>
            <a:xfrm flipH="1">
              <a:off x="6015103" y="1830352"/>
              <a:ext cx="200201" cy="5465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6572"/>
                  </a:lnTo>
                  <a:lnTo>
                    <a:pt x="145752" y="5465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3">
              <a:extLst>
                <a:ext uri="{FF2B5EF4-FFF2-40B4-BE49-F238E27FC236}">
                  <a16:creationId xmlns:a16="http://schemas.microsoft.com/office/drawing/2014/main" xmlns="" id="{B52EEC82-FFE9-4F49-A63A-44FE08D8F4E8}"/>
                </a:ext>
              </a:extLst>
            </p:cNvPr>
            <p:cNvSpPr/>
            <p:nvPr/>
          </p:nvSpPr>
          <p:spPr>
            <a:xfrm flipH="1">
              <a:off x="5988413" y="1830001"/>
              <a:ext cx="225687" cy="145752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57527"/>
                  </a:lnTo>
                  <a:lnTo>
                    <a:pt x="145752" y="145752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DCD8820-27B1-48CC-BF1D-3F7AF394DCE1}"/>
              </a:ext>
            </a:extLst>
          </p:cNvPr>
          <p:cNvGrpSpPr/>
          <p:nvPr/>
        </p:nvGrpSpPr>
        <p:grpSpPr>
          <a:xfrm>
            <a:off x="4616707" y="2024681"/>
            <a:ext cx="2588634" cy="2550673"/>
            <a:chOff x="3445891" y="2038071"/>
            <a:chExt cx="2588634" cy="255067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E11DAC7B-6390-4F2D-8F70-A2158BFC6D6B}"/>
                </a:ext>
              </a:extLst>
            </p:cNvPr>
            <p:cNvGrpSpPr/>
            <p:nvPr/>
          </p:nvGrpSpPr>
          <p:grpSpPr>
            <a:xfrm>
              <a:off x="3445891" y="2038071"/>
              <a:ext cx="1166022" cy="2550673"/>
              <a:chOff x="3445891" y="2038071"/>
              <a:chExt cx="1166022" cy="2550673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xmlns="" id="{6E644028-FFFF-44C7-B0B3-0DF8FF5B2B2B}"/>
                  </a:ext>
                </a:extLst>
              </p:cNvPr>
              <p:cNvSpPr/>
              <p:nvPr/>
            </p:nvSpPr>
            <p:spPr>
              <a:xfrm>
                <a:off x="3445891" y="2949026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P 2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xmlns="" id="{2E9275AE-E551-4179-AC0D-11B70A5E21D8}"/>
                  </a:ext>
                </a:extLst>
              </p:cNvPr>
              <p:cNvSpPr/>
              <p:nvPr/>
            </p:nvSpPr>
            <p:spPr>
              <a:xfrm>
                <a:off x="3445891" y="3859981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P 3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xmlns="" id="{1C15B5AE-C37A-40CD-BB5A-62A1C47C532A}"/>
                  </a:ext>
                </a:extLst>
              </p:cNvPr>
              <p:cNvSpPr/>
              <p:nvPr/>
            </p:nvSpPr>
            <p:spPr>
              <a:xfrm>
                <a:off x="3445891" y="2038071"/>
                <a:ext cx="1166022" cy="7287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300" kern="1200" dirty="0">
                    <a:solidFill>
                      <a:srgbClr val="2A3990">
                        <a:hueOff val="0"/>
                        <a:satOff val="0"/>
                        <a:lumOff val="0"/>
                        <a:alphaOff val="0"/>
                      </a:srgbClr>
                    </a:solidFill>
                  </a:rPr>
                  <a:t>P 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7DDFB45C-45BA-49DD-9D8C-7ACC3B50F33B}"/>
                </a:ext>
              </a:extLst>
            </p:cNvPr>
            <p:cNvGrpSpPr/>
            <p:nvPr/>
          </p:nvGrpSpPr>
          <p:grpSpPr>
            <a:xfrm>
              <a:off x="4719095" y="2135415"/>
              <a:ext cx="1315430" cy="2429008"/>
              <a:chOff x="4719095" y="2135415"/>
              <a:chExt cx="1315430" cy="2429008"/>
            </a:xfrm>
          </p:grpSpPr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xmlns="" id="{79101BBE-A688-45F4-B669-717DF5C4D2C8}"/>
                  </a:ext>
                </a:extLst>
              </p:cNvPr>
              <p:cNvSpPr/>
              <p:nvPr/>
            </p:nvSpPr>
            <p:spPr>
              <a:xfrm>
                <a:off x="4728239" y="2135415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  <p:sp>
            <p:nvSpPr>
              <p:cNvPr id="69" name="Arrow: Left-Right 68">
                <a:extLst>
                  <a:ext uri="{FF2B5EF4-FFF2-40B4-BE49-F238E27FC236}">
                    <a16:creationId xmlns:a16="http://schemas.microsoft.com/office/drawing/2014/main" xmlns="" id="{1F9F9DB3-25AF-4651-88F3-36742E9BBE39}"/>
                  </a:ext>
                </a:extLst>
              </p:cNvPr>
              <p:cNvSpPr/>
              <p:nvPr/>
            </p:nvSpPr>
            <p:spPr>
              <a:xfrm>
                <a:off x="4723667" y="3046019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xmlns="" id="{A4BAF834-ED8D-479A-889A-597727B1A6A4}"/>
                  </a:ext>
                </a:extLst>
              </p:cNvPr>
              <p:cNvSpPr/>
              <p:nvPr/>
            </p:nvSpPr>
            <p:spPr>
              <a:xfrm>
                <a:off x="4719095" y="3956623"/>
                <a:ext cx="1306286" cy="607800"/>
              </a:xfrm>
              <a:prstGeom prst="left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Yes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92435712-EA5D-455F-A9A3-09FF1488A2C4}"/>
              </a:ext>
            </a:extLst>
          </p:cNvPr>
          <p:cNvGrpSpPr/>
          <p:nvPr/>
        </p:nvGrpSpPr>
        <p:grpSpPr>
          <a:xfrm>
            <a:off x="2724967" y="2359714"/>
            <a:ext cx="1802563" cy="1821910"/>
            <a:chOff x="5118218" y="2448523"/>
            <a:chExt cx="1802563" cy="182191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xmlns="" id="{500B27DD-0A17-49AB-B4B5-D88B72259AA5}"/>
                </a:ext>
              </a:extLst>
            </p:cNvPr>
            <p:cNvSpPr/>
            <p:nvPr/>
          </p:nvSpPr>
          <p:spPr>
            <a:xfrm flipH="1">
              <a:off x="6510112" y="2448523"/>
              <a:ext cx="410669" cy="1821910"/>
            </a:xfrm>
            <a:prstGeom prst="rightBrace">
              <a:avLst>
                <a:gd name="adj1" fmla="val 7889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4C092AB4-9776-4C91-9B53-18E58CA7AE5F}"/>
                </a:ext>
              </a:extLst>
            </p:cNvPr>
            <p:cNvSpPr/>
            <p:nvPr/>
          </p:nvSpPr>
          <p:spPr>
            <a:xfrm>
              <a:off x="5118218" y="2760981"/>
              <a:ext cx="1288865" cy="11048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solidFill>
                    <a:srgbClr val="2A3990">
                      <a:hueOff val="0"/>
                      <a:satOff val="0"/>
                      <a:lumOff val="0"/>
                      <a:alphaOff val="0"/>
                    </a:srgbClr>
                  </a:solidFill>
                </a:rPr>
                <a:t>Protein Cluster Center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3D0E02-5288-4FB1-BDCD-D5853D3CD49F}"/>
              </a:ext>
            </a:extLst>
          </p:cNvPr>
          <p:cNvSpPr txBox="1"/>
          <p:nvPr/>
        </p:nvSpPr>
        <p:spPr>
          <a:xfrm>
            <a:off x="4426884" y="4603657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Related Proteins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E6A7E81-5EA2-43C3-8FA0-32C897B6762C}"/>
              </a:ext>
            </a:extLst>
          </p:cNvPr>
          <p:cNvGrpSpPr/>
          <p:nvPr/>
        </p:nvGrpSpPr>
        <p:grpSpPr>
          <a:xfrm>
            <a:off x="389412" y="1101589"/>
            <a:ext cx="1457527" cy="728763"/>
            <a:chOff x="523340" y="2090"/>
            <a:chExt cx="1457527" cy="7287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CB2BBF3F-CE21-4636-8F9A-A4163FD6072E}"/>
                </a:ext>
              </a:extLst>
            </p:cNvPr>
            <p:cNvSpPr/>
            <p:nvPr/>
          </p:nvSpPr>
          <p:spPr>
            <a:xfrm>
              <a:off x="523340" y="2090"/>
              <a:ext cx="1457527" cy="7287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xmlns="" id="{6F991BE3-8015-4321-B230-0B5E77BFA47B}"/>
                </a:ext>
              </a:extLst>
            </p:cNvPr>
            <p:cNvSpPr txBox="1"/>
            <p:nvPr/>
          </p:nvSpPr>
          <p:spPr>
            <a:xfrm>
              <a:off x="544685" y="23435"/>
              <a:ext cx="1414837" cy="686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Given Protein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72960B-37CC-4474-B6D9-8CCFAEE4C388}"/>
              </a:ext>
            </a:extLst>
          </p:cNvPr>
          <p:cNvSpPr txBox="1"/>
          <p:nvPr/>
        </p:nvSpPr>
        <p:spPr>
          <a:xfrm>
            <a:off x="4224745" y="119784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Arrow: Left-Up 5">
            <a:extLst>
              <a:ext uri="{FF2B5EF4-FFF2-40B4-BE49-F238E27FC236}">
                <a16:creationId xmlns:a16="http://schemas.microsoft.com/office/drawing/2014/main" xmlns="" id="{DB3C82F2-E143-4112-AFE2-E079A1BF7025}"/>
              </a:ext>
            </a:extLst>
          </p:cNvPr>
          <p:cNvSpPr/>
          <p:nvPr/>
        </p:nvSpPr>
        <p:spPr>
          <a:xfrm flipH="1">
            <a:off x="808781" y="1868289"/>
            <a:ext cx="1859393" cy="1639719"/>
          </a:xfrm>
          <a:prstGeom prst="leftUpArrow">
            <a:avLst>
              <a:gd name="adj1" fmla="val 21402"/>
              <a:gd name="adj2" fmla="val 19018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BFB984-2BF0-4163-8B7C-75E6A18FE97D}"/>
              </a:ext>
            </a:extLst>
          </p:cNvPr>
          <p:cNvSpPr txBox="1"/>
          <p:nvPr/>
        </p:nvSpPr>
        <p:spPr>
          <a:xfrm>
            <a:off x="384436" y="3804147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/>
              <a:t>(Distance2 </a:t>
            </a:r>
            <a:r>
              <a:rPr lang="en-US" dirty="0"/>
              <a:t>&lt; Threshold)</a:t>
            </a:r>
          </a:p>
          <a:p>
            <a:r>
              <a:rPr lang="en-US" dirty="0"/>
              <a:t>          Yes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    No</a:t>
            </a:r>
          </a:p>
        </p:txBody>
      </p:sp>
    </p:spTree>
    <p:extLst>
      <p:ext uri="{BB962C8B-B14F-4D97-AF65-F5344CB8AC3E}">
        <p14:creationId xmlns:p14="http://schemas.microsoft.com/office/powerpoint/2010/main" xmlns="" val="9102186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6" grpId="1" animBg="1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Dependency</a:t>
            </a:r>
            <a:endParaRPr dirty="0">
              <a:latin typeface="+mn-lt"/>
            </a:endParaRPr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n-lt"/>
              </a:rPr>
              <a:t>Number of nearest neighbour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n-lt"/>
              </a:rPr>
              <a:t>Noisy Data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n-lt"/>
              </a:rPr>
              <a:t>Distance threshhold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+mn-lt"/>
              </a:rPr>
              <a:t>Average distance of the nearest neighbors</a:t>
            </a:r>
            <a:endParaRPr dirty="0">
              <a:latin typeface="+mn-lt"/>
            </a:endParaRPr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BEB081D-BDA5-4A77-AC3E-B5391AC002CC}"/>
              </a:ext>
            </a:extLst>
          </p:cNvPr>
          <p:cNvGrpSpPr/>
          <p:nvPr/>
        </p:nvGrpSpPr>
        <p:grpSpPr>
          <a:xfrm>
            <a:off x="862312" y="2899375"/>
            <a:ext cx="7361987" cy="467256"/>
            <a:chOff x="862312" y="2899375"/>
            <a:chExt cx="7361987" cy="4672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A5354928-11FA-43DB-8BA7-8255CBF270A0}"/>
                </a:ext>
              </a:extLst>
            </p:cNvPr>
            <p:cNvSpPr/>
            <p:nvPr/>
          </p:nvSpPr>
          <p:spPr>
            <a:xfrm>
              <a:off x="2530186" y="3078450"/>
              <a:ext cx="4083627" cy="727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xmlns="" id="{5516E532-1C28-42F0-AA4B-B960C1154BBF}"/>
                </a:ext>
              </a:extLst>
            </p:cNvPr>
            <p:cNvSpPr/>
            <p:nvPr/>
          </p:nvSpPr>
          <p:spPr>
            <a:xfrm>
              <a:off x="2395104" y="3020895"/>
              <a:ext cx="218209" cy="19742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xmlns="" id="{40CF8861-1B4B-4748-93EA-8C0EFC9861AD}"/>
                </a:ext>
              </a:extLst>
            </p:cNvPr>
            <p:cNvSpPr/>
            <p:nvPr/>
          </p:nvSpPr>
          <p:spPr>
            <a:xfrm>
              <a:off x="6478731" y="3020895"/>
              <a:ext cx="218209" cy="19742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E8D797A-8CC8-4F7E-9873-BB3707A05A1F}"/>
                </a:ext>
              </a:extLst>
            </p:cNvPr>
            <p:cNvSpPr txBox="1"/>
            <p:nvPr/>
          </p:nvSpPr>
          <p:spPr>
            <a:xfrm>
              <a:off x="862312" y="2935743"/>
              <a:ext cx="1532792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Minimum Distance</a:t>
              </a:r>
            </a:p>
            <a:p>
              <a:r>
                <a:rPr lang="en-US" sz="1050" dirty="0"/>
                <a:t>in K-nearest neighbor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402B518-AC51-421F-9B56-56903971B50B}"/>
                </a:ext>
              </a:extLst>
            </p:cNvPr>
            <p:cNvSpPr txBox="1"/>
            <p:nvPr/>
          </p:nvSpPr>
          <p:spPr>
            <a:xfrm>
              <a:off x="6691507" y="2899375"/>
              <a:ext cx="15327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Maximum Distance</a:t>
              </a:r>
            </a:p>
            <a:p>
              <a:r>
                <a:rPr lang="en-US" sz="1050" dirty="0"/>
                <a:t>in K-nearest neighbor</a:t>
              </a:r>
            </a:p>
          </p:txBody>
        </p: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xmlns="" id="{688A2EBC-225A-4D7C-B442-FC9554ACE225}"/>
              </a:ext>
            </a:extLst>
          </p:cNvPr>
          <p:cNvSpPr/>
          <p:nvPr/>
        </p:nvSpPr>
        <p:spPr>
          <a:xfrm>
            <a:off x="4434200" y="3013571"/>
            <a:ext cx="218209" cy="1974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02BE733-C8AE-41D6-9A6C-6DE4E3674751}"/>
              </a:ext>
            </a:extLst>
          </p:cNvPr>
          <p:cNvSpPr txBox="1"/>
          <p:nvPr/>
        </p:nvSpPr>
        <p:spPr>
          <a:xfrm>
            <a:off x="3776909" y="3218322"/>
            <a:ext cx="1532792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Average Distance</a:t>
            </a:r>
          </a:p>
          <a:p>
            <a:r>
              <a:rPr lang="en-US" sz="1050" dirty="0"/>
              <a:t>in K-nearest neighbor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6D4BB-4217-4B4A-A5BC-C0888636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1370E4-2843-456C-9C90-C355D628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50" y="1394500"/>
            <a:ext cx="7003500" cy="276602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ComogPHOG</a:t>
            </a:r>
            <a:r>
              <a:rPr lang="en-US" dirty="0">
                <a:latin typeface="+mn-lt"/>
              </a:rPr>
              <a:t> (1021 + 1020)</a:t>
            </a:r>
          </a:p>
          <a:p>
            <a:r>
              <a:rPr lang="en-US" dirty="0">
                <a:latin typeface="+mn-lt"/>
              </a:rPr>
              <a:t>4  LBP Feature groups (630 + 630)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643E00-ACC7-44BE-B21A-3AF667C1B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80543768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1660350" y="2151000"/>
            <a:ext cx="1577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+mn-lt"/>
              </a:rPr>
              <a:t>Index</a:t>
            </a:r>
            <a:endParaRPr dirty="0">
              <a:latin typeface="+mn-lt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2"/>
          </p:nvPr>
        </p:nvSpPr>
        <p:spPr>
          <a:xfrm>
            <a:off x="4939625" y="1395750"/>
            <a:ext cx="35208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Problem Statement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Motivation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Our Contribution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Novel Features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Similarity Based Clustering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Experiments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Conclusion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4564D89-D7BF-44A8-A6EE-A583F9EB8BBE}"/>
              </a:ext>
            </a:extLst>
          </p:cNvPr>
          <p:cNvSpPr/>
          <p:nvPr/>
        </p:nvSpPr>
        <p:spPr>
          <a:xfrm>
            <a:off x="4939625" y="4384964"/>
            <a:ext cx="640293" cy="266226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Experiments</a:t>
            </a:r>
            <a:endParaRPr dirty="0">
              <a:latin typeface="+mn-lt"/>
            </a:endParaRPr>
          </a:p>
        </p:txBody>
      </p:sp>
      <p:sp>
        <p:nvSpPr>
          <p:cNvPr id="611" name="Google Shape;611;p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30</a:t>
            </a:fld>
            <a:endParaRPr/>
          </a:p>
        </p:txBody>
      </p:sp>
      <p:pic>
        <p:nvPicPr>
          <p:cNvPr id="612" name="Google Shape;612;p55"/>
          <p:cNvPicPr preferRelativeResize="0"/>
          <p:nvPr/>
        </p:nvPicPr>
        <p:blipFill rotWithShape="1">
          <a:blip r:embed="rId3">
            <a:alphaModFix/>
          </a:blip>
          <a:srcRect l="14387" r="13711"/>
          <a:stretch/>
        </p:blipFill>
        <p:spPr>
          <a:xfrm>
            <a:off x="4807250" y="1196075"/>
            <a:ext cx="3786000" cy="27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 isInverted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latin typeface="+mn-lt"/>
              </a:rPr>
              <a:t>Dataset (Class Prediction)</a:t>
            </a:r>
            <a:endParaRPr dirty="0">
              <a:latin typeface="+mn-lt"/>
            </a:endParaRPr>
          </a:p>
        </p:txBody>
      </p:sp>
      <p:sp>
        <p:nvSpPr>
          <p:cNvPr id="618" name="Google Shape;618;p56"/>
          <p:cNvSpPr txBox="1">
            <a:spLocks noGrp="1"/>
          </p:cNvSpPr>
          <p:nvPr>
            <p:ph type="body" idx="1"/>
          </p:nvPr>
        </p:nvSpPr>
        <p:spPr>
          <a:xfrm>
            <a:off x="606200" y="1198025"/>
            <a:ext cx="38523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latin typeface="+mn-lt"/>
              </a:rPr>
              <a:t>Used 40 percent ID filtered subset of PDB-style files for SCOPe domains version 2.03</a:t>
            </a:r>
            <a:endParaRPr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latin typeface="+mn-lt"/>
              </a:rPr>
              <a:t>12119 PDB files</a:t>
            </a:r>
            <a:endParaRPr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latin typeface="+mn-lt"/>
              </a:rPr>
              <a:t>Seven protein classes</a:t>
            </a:r>
            <a:endParaRPr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latin typeface="+mn-lt"/>
              </a:rPr>
              <a:t>For benchmark analysis , the pdb files were reduced to 11052 PDB Files</a:t>
            </a:r>
            <a:endParaRPr>
              <a:latin typeface="+mn-l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latin typeface="+mn-lt"/>
            </a:endParaRPr>
          </a:p>
        </p:txBody>
      </p:sp>
      <p:graphicFrame>
        <p:nvGraphicFramePr>
          <p:cNvPr id="619" name="Google Shape;619;p56"/>
          <p:cNvGraphicFramePr/>
          <p:nvPr>
            <p:extLst>
              <p:ext uri="{D42A27DB-BD31-4B8C-83A1-F6EECF244321}">
                <p14:modId xmlns:p14="http://schemas.microsoft.com/office/powerpoint/2010/main" xmlns="" val="2995650980"/>
              </p:ext>
            </p:extLst>
          </p:nvPr>
        </p:nvGraphicFramePr>
        <p:xfrm>
          <a:off x="4894640" y="792600"/>
          <a:ext cx="4249675" cy="359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9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</a:rPr>
                        <a:t>Class Name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</a:rPr>
                        <a:t>Total Instances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</a:rPr>
                        <a:t>Small Proteins</a:t>
                      </a:r>
                      <a:endParaRPr sz="14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640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All α Proteins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2195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α and β proteins(a/b)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3305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α and β proteins(a+b)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3006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Membrane and cell surface proteins and peptides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204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All β proteins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1485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Multi-domain proteins(α and β)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FFFF"/>
                          </a:solidFill>
                        </a:rPr>
                        <a:t>219</a:t>
                      </a:r>
                      <a:endParaRPr sz="14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20" name="Google Shape;620;p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31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>
            <a:spLocks noGrp="1"/>
          </p:cNvSpPr>
          <p:nvPr>
            <p:ph type="title"/>
          </p:nvPr>
        </p:nvSpPr>
        <p:spPr>
          <a:xfrm>
            <a:off x="891900" y="424150"/>
            <a:ext cx="7360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+mn-lt"/>
              </a:rPr>
              <a:t>Removing Multi Class Imbalance Problem</a:t>
            </a:r>
            <a:endParaRPr>
              <a:latin typeface="+mn-lt"/>
            </a:endParaRPr>
          </a:p>
        </p:txBody>
      </p:sp>
      <p:sp>
        <p:nvSpPr>
          <p:cNvPr id="626" name="Google Shape;626;p5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32</a:t>
            </a:fld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775" y="2740850"/>
            <a:ext cx="7041976" cy="215864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4794800" y="1066800"/>
            <a:ext cx="3665700" cy="163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Nearest neighbours 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Percentage Equation :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7"/>
          <p:cNvSpPr txBox="1"/>
          <p:nvPr/>
        </p:nvSpPr>
        <p:spPr>
          <a:xfrm>
            <a:off x="767390" y="1431350"/>
            <a:ext cx="3726300" cy="1309500"/>
          </a:xfrm>
          <a:prstGeom prst="rect">
            <a:avLst/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Synthetic Minority Oversampling Technique (SMOTE).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0" name="Google Shape;63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3787" y="2050963"/>
            <a:ext cx="920975" cy="4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>
            <a:spLocks noGrp="1"/>
          </p:cNvSpPr>
          <p:nvPr>
            <p:ph type="title"/>
          </p:nvPr>
        </p:nvSpPr>
        <p:spPr>
          <a:xfrm>
            <a:off x="411350" y="989563"/>
            <a:ext cx="426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+mn-lt"/>
              </a:rPr>
              <a:t>Performance Evaluation</a:t>
            </a:r>
            <a:endParaRPr>
              <a:latin typeface="+mn-lt"/>
            </a:endParaRPr>
          </a:p>
        </p:txBody>
      </p:sp>
      <p:sp>
        <p:nvSpPr>
          <p:cNvPr id="636" name="Google Shape;636;p58"/>
          <p:cNvSpPr txBox="1">
            <a:spLocks noGrp="1"/>
          </p:cNvSpPr>
          <p:nvPr>
            <p:ph type="body" idx="1"/>
          </p:nvPr>
        </p:nvSpPr>
        <p:spPr>
          <a:xfrm>
            <a:off x="411350" y="1809438"/>
            <a:ext cx="42603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latin typeface="+mn-lt"/>
              </a:rPr>
              <a:t>Used 3-Fold cross validation technique as it overcomes the problem of overfitting.</a:t>
            </a:r>
            <a:br>
              <a:rPr lang="en-US">
                <a:latin typeface="+mn-lt"/>
              </a:rPr>
            </a:br>
            <a:endParaRPr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>
                <a:latin typeface="+mn-lt"/>
              </a:rPr>
              <a:t>Used accuracy as the performance metric to compare between learned models</a:t>
            </a:r>
            <a:endParaRPr>
              <a:latin typeface="+mn-lt"/>
            </a:endParaRPr>
          </a:p>
        </p:txBody>
      </p:sp>
      <p:sp>
        <p:nvSpPr>
          <p:cNvPr id="637" name="Google Shape;637;p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38" name="Google Shape;638;p58"/>
          <p:cNvPicPr preferRelativeResize="0"/>
          <p:nvPr/>
        </p:nvPicPr>
        <p:blipFill rotWithShape="1">
          <a:blip r:embed="rId3">
            <a:alphaModFix/>
          </a:blip>
          <a:srcRect b="35542"/>
          <a:stretch/>
        </p:blipFill>
        <p:spPr>
          <a:xfrm>
            <a:off x="5246975" y="1788475"/>
            <a:ext cx="3604701" cy="15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B87A1"/>
                </a:solidFill>
                <a:latin typeface="+mn-lt"/>
                <a:ea typeface="Dosis Light"/>
                <a:cs typeface="Dosis Light"/>
                <a:sym typeface="Dosis Light"/>
              </a:rPr>
              <a:t>Analysis of the Features</a:t>
            </a:r>
            <a:endParaRPr sz="3600">
              <a:solidFill>
                <a:srgbClr val="0B87A1"/>
              </a:solidFill>
              <a:latin typeface="+mn-l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>
              <a:latin typeface="+mn-lt"/>
            </a:endParaRPr>
          </a:p>
        </p:txBody>
      </p:sp>
      <p:graphicFrame>
        <p:nvGraphicFramePr>
          <p:cNvPr id="644" name="Google Shape;644;p59"/>
          <p:cNvGraphicFramePr/>
          <p:nvPr>
            <p:extLst>
              <p:ext uri="{D42A27DB-BD31-4B8C-83A1-F6EECF244321}">
                <p14:modId xmlns:p14="http://schemas.microsoft.com/office/powerpoint/2010/main" xmlns="" val="2216658011"/>
              </p:ext>
            </p:extLst>
          </p:nvPr>
        </p:nvGraphicFramePr>
        <p:xfrm>
          <a:off x="1238250" y="1104713"/>
          <a:ext cx="6667500" cy="3726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Image Type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Feature Type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KNN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Naive Baysian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SVM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Adaboost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0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68.69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33.15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65.62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83.37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87.5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77.28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32.17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67.24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83.52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86.88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74.06</a:t>
                      </a:r>
                      <a:endParaRPr sz="1000" u="none" strike="noStrike" cap="none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53.06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78.58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83.3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85.22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78.69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49.79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79.8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84.68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86.68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C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84.1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51.02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71.02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85.11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81.58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56.4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72.25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81.89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83.99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E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66.96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21.79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44.49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62.26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69.92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 + 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AB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78.62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41.87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83.08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83.08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86.08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CD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84.65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57.55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78.1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84.24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86.28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 + 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ACD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84.51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41.96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81.99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86.97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88.66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BCD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81.87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55.02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84.29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85.64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87.37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 + 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ABCD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84.38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36.9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83.53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86.48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88.77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Scaled + Non Scaled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ABCDE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76.47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36.86</a:t>
                      </a:r>
                      <a:endParaRPr sz="1000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85.78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87.57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89.03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45" name="Google Shape;645;p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D816F-FEDE-4548-AF93-FA166BD4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Accuracy with Negative Data (Binding Prediction)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11E084-BE65-4275-A025-15AF8AF79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86D14C8-CF46-46CA-ACFA-583E84A92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0358123"/>
              </p:ext>
            </p:extLst>
          </p:nvPr>
        </p:nvGraphicFramePr>
        <p:xfrm>
          <a:off x="384464" y="1350819"/>
          <a:ext cx="8276939" cy="2305990"/>
        </p:xfrm>
        <a:graphic>
          <a:graphicData uri="http://schemas.openxmlformats.org/drawingml/2006/table">
            <a:tbl>
              <a:tblPr/>
              <a:tblGrid>
                <a:gridCol w="960573">
                  <a:extLst>
                    <a:ext uri="{9D8B030D-6E8A-4147-A177-3AD203B41FA5}">
                      <a16:colId xmlns:a16="http://schemas.microsoft.com/office/drawing/2014/main" xmlns="" val="1932737515"/>
                    </a:ext>
                  </a:extLst>
                </a:gridCol>
                <a:gridCol w="832496">
                  <a:extLst>
                    <a:ext uri="{9D8B030D-6E8A-4147-A177-3AD203B41FA5}">
                      <a16:colId xmlns:a16="http://schemas.microsoft.com/office/drawing/2014/main" xmlns="" val="2386202859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3282045466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2591372902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2769284530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561007721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2694649737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2388318032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2495626816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1079113278"/>
                    </a:ext>
                  </a:extLst>
                </a:gridCol>
                <a:gridCol w="720430">
                  <a:extLst>
                    <a:ext uri="{9D8B030D-6E8A-4147-A177-3AD203B41FA5}">
                      <a16:colId xmlns:a16="http://schemas.microsoft.com/office/drawing/2014/main" xmlns="" val="62272897"/>
                    </a:ext>
                  </a:extLst>
                </a:gridCol>
              </a:tblGrid>
              <a:tr h="34807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Baysian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5454344"/>
                  </a:ext>
                </a:extLst>
              </a:tr>
              <a:tr h="5946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Baysian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415285"/>
                  </a:ext>
                </a:extLst>
              </a:tr>
              <a:tr h="348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5632776"/>
                  </a:ext>
                </a:extLst>
              </a:tr>
              <a:tr h="333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928001"/>
                  </a:ext>
                </a:extLst>
              </a:tr>
              <a:tr h="3335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ComogPhog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255870"/>
                  </a:ext>
                </a:extLst>
              </a:tr>
              <a:tr h="3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968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64978488"/>
      </p:ext>
    </p:extLst>
  </p:cSld>
  <p:clrMapOvr>
    <a:masterClrMapping/>
  </p:clrMapOvr>
  <p:transition spd="med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5BE6F-D4B4-4BC0-B0CD-48920DC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Sensitivity (True Positive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170085-E1E1-453E-BB87-1C4592B8B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253E422-88E5-4325-AF4E-8E72B2E45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157778"/>
              </p:ext>
            </p:extLst>
          </p:nvPr>
        </p:nvGraphicFramePr>
        <p:xfrm>
          <a:off x="872836" y="1465118"/>
          <a:ext cx="6766214" cy="1877364"/>
        </p:xfrm>
        <a:graphic>
          <a:graphicData uri="http://schemas.openxmlformats.org/drawingml/2006/table">
            <a:tbl>
              <a:tblPr/>
              <a:tblGrid>
                <a:gridCol w="1103758">
                  <a:extLst>
                    <a:ext uri="{9D8B030D-6E8A-4147-A177-3AD203B41FA5}">
                      <a16:colId xmlns:a16="http://schemas.microsoft.com/office/drawing/2014/main" xmlns="" val="1907213753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1413041840"/>
                    </a:ext>
                  </a:extLst>
                </a:gridCol>
                <a:gridCol w="826943">
                  <a:extLst>
                    <a:ext uri="{9D8B030D-6E8A-4147-A177-3AD203B41FA5}">
                      <a16:colId xmlns:a16="http://schemas.microsoft.com/office/drawing/2014/main" xmlns="" val="2230077235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4003402148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3361469264"/>
                    </a:ext>
                  </a:extLst>
                </a:gridCol>
                <a:gridCol w="798911">
                  <a:extLst>
                    <a:ext uri="{9D8B030D-6E8A-4147-A177-3AD203B41FA5}">
                      <a16:colId xmlns:a16="http://schemas.microsoft.com/office/drawing/2014/main" xmlns="" val="132751160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641856823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352115631"/>
                    </a:ext>
                  </a:extLst>
                </a:gridCol>
                <a:gridCol w="672767">
                  <a:extLst>
                    <a:ext uri="{9D8B030D-6E8A-4147-A177-3AD203B41FA5}">
                      <a16:colId xmlns:a16="http://schemas.microsoft.com/office/drawing/2014/main" xmlns="" val="3400288179"/>
                    </a:ext>
                  </a:extLst>
                </a:gridCol>
              </a:tblGrid>
              <a:tr h="48448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Baysian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597280"/>
                  </a:ext>
                </a:extLst>
              </a:tr>
              <a:tr h="42392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1995871"/>
                  </a:ext>
                </a:extLst>
              </a:tr>
              <a:tr h="48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68491"/>
                  </a:ext>
                </a:extLst>
              </a:tr>
              <a:tr h="48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ComogPHOG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22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0208634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717CE-BC56-4277-81A7-D606C0C1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3BCAA2-D125-4C2C-A716-20047757E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of Protein Fold Class, Family, Super Family</a:t>
            </a:r>
          </a:p>
          <a:p>
            <a:r>
              <a:rPr lang="en-US" dirty="0"/>
              <a:t>Using scoring Function in Similarity Based Clustering</a:t>
            </a:r>
          </a:p>
          <a:p>
            <a:r>
              <a:rPr lang="en-US" dirty="0"/>
              <a:t>Reducing Dimensionality Problem in Ligand dataset by introducing new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E259D8-C019-4A6F-9AA1-5155D7A82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690023929"/>
      </p:ext>
    </p:extLst>
  </p:cSld>
  <p:clrMapOvr>
    <a:masterClrMapping/>
  </p:clrMapOvr>
  <p:transition spd="med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BEBA0-1314-471E-80CD-F00164B6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1" y="87667"/>
            <a:ext cx="8520600" cy="607800"/>
          </a:xfrm>
        </p:spPr>
        <p:txBody>
          <a:bodyPr/>
          <a:lstStyle/>
          <a:p>
            <a:r>
              <a:rPr lang="en-US" dirty="0"/>
              <a:t>Our Application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370AB0-A2A5-44A8-9463-2A2FDF113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3B01294-DC31-49A4-9D86-9CD7D0A8D88E}"/>
              </a:ext>
            </a:extLst>
          </p:cNvPr>
          <p:cNvSpPr/>
          <p:nvPr/>
        </p:nvSpPr>
        <p:spPr>
          <a:xfrm>
            <a:off x="110474" y="4497301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</a:rPr>
              <a:t>http://brl.uiu.ac.bd/PL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EF1CF4A-B56A-47F6-833A-E5BBE392EADD}"/>
              </a:ext>
            </a:extLst>
          </p:cNvPr>
          <p:cNvSpPr/>
          <p:nvPr/>
        </p:nvSpPr>
        <p:spPr>
          <a:xfrm rot="1346391">
            <a:off x="4596916" y="2677985"/>
            <a:ext cx="837955" cy="807726"/>
          </a:xfrm>
          <a:custGeom>
            <a:avLst/>
            <a:gdLst>
              <a:gd name="connsiteX0" fmla="*/ 120435 w 1057695"/>
              <a:gd name="connsiteY0" fmla="*/ 0 h 1036320"/>
              <a:gd name="connsiteX1" fmla="*/ 59475 w 1057695"/>
              <a:gd name="connsiteY1" fmla="*/ 502920 h 1036320"/>
              <a:gd name="connsiteX2" fmla="*/ 859575 w 1057695"/>
              <a:gd name="connsiteY2" fmla="*/ 678180 h 1036320"/>
              <a:gd name="connsiteX3" fmla="*/ 1057695 w 1057695"/>
              <a:gd name="connsiteY3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695" h="1036320">
                <a:moveTo>
                  <a:pt x="120435" y="0"/>
                </a:moveTo>
                <a:cubicBezTo>
                  <a:pt x="28360" y="194945"/>
                  <a:pt x="-63715" y="389890"/>
                  <a:pt x="59475" y="502920"/>
                </a:cubicBezTo>
                <a:cubicBezTo>
                  <a:pt x="182665" y="615950"/>
                  <a:pt x="693205" y="589280"/>
                  <a:pt x="859575" y="678180"/>
                </a:cubicBezTo>
                <a:cubicBezTo>
                  <a:pt x="1025945" y="767080"/>
                  <a:pt x="1024675" y="974090"/>
                  <a:pt x="1057695" y="103632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FB7C2B1B-74AF-45BD-A6AD-8677920BC79C}"/>
              </a:ext>
            </a:extLst>
          </p:cNvPr>
          <p:cNvSpPr/>
          <p:nvPr/>
        </p:nvSpPr>
        <p:spPr>
          <a:xfrm flipH="1">
            <a:off x="1866531" y="1506337"/>
            <a:ext cx="2186940" cy="866138"/>
          </a:xfrm>
          <a:custGeom>
            <a:avLst/>
            <a:gdLst>
              <a:gd name="connsiteX0" fmla="*/ 0 w 2026920"/>
              <a:gd name="connsiteY0" fmla="*/ 410004 h 866138"/>
              <a:gd name="connsiteX1" fmla="*/ 693420 w 2026920"/>
              <a:gd name="connsiteY1" fmla="*/ 13764 h 866138"/>
              <a:gd name="connsiteX2" fmla="*/ 1203960 w 2026920"/>
              <a:gd name="connsiteY2" fmla="*/ 851964 h 866138"/>
              <a:gd name="connsiteX3" fmla="*/ 2026920 w 2026920"/>
              <a:gd name="connsiteY3" fmla="*/ 547164 h 86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6920" h="866138">
                <a:moveTo>
                  <a:pt x="0" y="410004"/>
                </a:moveTo>
                <a:cubicBezTo>
                  <a:pt x="246380" y="175054"/>
                  <a:pt x="492760" y="-59896"/>
                  <a:pt x="693420" y="13764"/>
                </a:cubicBezTo>
                <a:cubicBezTo>
                  <a:pt x="894080" y="87424"/>
                  <a:pt x="981710" y="763064"/>
                  <a:pt x="1203960" y="851964"/>
                </a:cubicBezTo>
                <a:cubicBezTo>
                  <a:pt x="1426210" y="940864"/>
                  <a:pt x="1896110" y="583994"/>
                  <a:pt x="2026920" y="5471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F037CAF-AA22-4EAD-8845-3CD29E34F1A6}"/>
              </a:ext>
            </a:extLst>
          </p:cNvPr>
          <p:cNvSpPr/>
          <p:nvPr/>
        </p:nvSpPr>
        <p:spPr>
          <a:xfrm rot="19394914" flipH="1">
            <a:off x="4931941" y="697579"/>
            <a:ext cx="2217420" cy="888457"/>
          </a:xfrm>
          <a:custGeom>
            <a:avLst/>
            <a:gdLst>
              <a:gd name="connsiteX0" fmla="*/ 2385060 w 2385060"/>
              <a:gd name="connsiteY0" fmla="*/ 148244 h 888457"/>
              <a:gd name="connsiteX1" fmla="*/ 1440180 w 2385060"/>
              <a:gd name="connsiteY1" fmla="*/ 49184 h 888457"/>
              <a:gd name="connsiteX2" fmla="*/ 1074420 w 2385060"/>
              <a:gd name="connsiteY2" fmla="*/ 834044 h 888457"/>
              <a:gd name="connsiteX3" fmla="*/ 0 w 2385060"/>
              <a:gd name="connsiteY3" fmla="*/ 841664 h 8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060" h="888457">
                <a:moveTo>
                  <a:pt x="2385060" y="148244"/>
                </a:moveTo>
                <a:cubicBezTo>
                  <a:pt x="2021840" y="41564"/>
                  <a:pt x="1658620" y="-65116"/>
                  <a:pt x="1440180" y="49184"/>
                </a:cubicBezTo>
                <a:cubicBezTo>
                  <a:pt x="1221740" y="163484"/>
                  <a:pt x="1314450" y="701964"/>
                  <a:pt x="1074420" y="834044"/>
                </a:cubicBezTo>
                <a:cubicBezTo>
                  <a:pt x="834390" y="966124"/>
                  <a:pt x="128270" y="812454"/>
                  <a:pt x="0" y="841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8B7529E-DA14-40D5-B69A-03E9D6B4667A}"/>
              </a:ext>
            </a:extLst>
          </p:cNvPr>
          <p:cNvSpPr/>
          <p:nvPr/>
        </p:nvSpPr>
        <p:spPr>
          <a:xfrm>
            <a:off x="5183355" y="3458326"/>
            <a:ext cx="180874" cy="18271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BF3381D-D0BC-464D-83FD-57941D379760}"/>
              </a:ext>
            </a:extLst>
          </p:cNvPr>
          <p:cNvGrpSpPr/>
          <p:nvPr/>
        </p:nvGrpSpPr>
        <p:grpSpPr>
          <a:xfrm>
            <a:off x="6905485" y="87667"/>
            <a:ext cx="1582213" cy="1947004"/>
            <a:chOff x="6905485" y="87667"/>
            <a:chExt cx="1582213" cy="19470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E3285C8-37BE-403A-BF9C-BB85D54A7D98}"/>
                </a:ext>
              </a:extLst>
            </p:cNvPr>
            <p:cNvSpPr txBox="1"/>
            <p:nvPr/>
          </p:nvSpPr>
          <p:spPr>
            <a:xfrm>
              <a:off x="7002330" y="1726894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Server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2836888-A3BA-4A8F-9506-9FC3E14AF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6905485" y="87667"/>
              <a:ext cx="1582213" cy="158221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A351649-7736-4B04-9328-7E54EAB1FF62}"/>
              </a:ext>
            </a:extLst>
          </p:cNvPr>
          <p:cNvGrpSpPr/>
          <p:nvPr/>
        </p:nvGrpSpPr>
        <p:grpSpPr>
          <a:xfrm>
            <a:off x="4474480" y="3268435"/>
            <a:ext cx="2048857" cy="1536643"/>
            <a:chOff x="4241516" y="3393826"/>
            <a:chExt cx="2048857" cy="153664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C44E0132-6543-4F25-80A4-FD11B778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4241516" y="3393826"/>
              <a:ext cx="2048857" cy="153664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F84AE6C-BB4A-45B3-9124-671CD989E227}"/>
                </a:ext>
              </a:extLst>
            </p:cNvPr>
            <p:cNvSpPr txBox="1"/>
            <p:nvPr/>
          </p:nvSpPr>
          <p:spPr>
            <a:xfrm>
              <a:off x="4666024" y="3697541"/>
              <a:ext cx="774571" cy="369332"/>
            </a:xfrm>
            <a:prstGeom prst="rect">
              <a:avLst/>
            </a:prstGeom>
            <a:noFill/>
            <a:scene3d>
              <a:camera prst="orthographicFront">
                <a:rot lat="0" lon="2009995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Client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076C251-6DC8-4FC0-9A2A-4653D0E9D9B6}"/>
              </a:ext>
            </a:extLst>
          </p:cNvPr>
          <p:cNvGrpSpPr/>
          <p:nvPr/>
        </p:nvGrpSpPr>
        <p:grpSpPr>
          <a:xfrm>
            <a:off x="3404122" y="1339176"/>
            <a:ext cx="2335755" cy="1328461"/>
            <a:chOff x="2826473" y="1249469"/>
            <a:chExt cx="2335755" cy="13284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39EDC8C-ED98-4779-BA9C-7C9A6981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xmlns="" r:id="rId7"/>
                </a:ext>
              </a:extLst>
            </a:blip>
            <a:stretch>
              <a:fillRect/>
            </a:stretch>
          </p:blipFill>
          <p:spPr>
            <a:xfrm>
              <a:off x="2826473" y="1249469"/>
              <a:ext cx="2335755" cy="132846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9770A81B-AAE6-4FFA-BF43-FCBEFFD964D0}"/>
                </a:ext>
              </a:extLst>
            </p:cNvPr>
            <p:cNvSpPr txBox="1"/>
            <p:nvPr/>
          </p:nvSpPr>
          <p:spPr>
            <a:xfrm>
              <a:off x="3407075" y="1695811"/>
              <a:ext cx="1301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Internet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308F0D0-4552-47AE-B0FE-D82325719882}"/>
              </a:ext>
            </a:extLst>
          </p:cNvPr>
          <p:cNvGrpSpPr/>
          <p:nvPr/>
        </p:nvGrpSpPr>
        <p:grpSpPr>
          <a:xfrm>
            <a:off x="960866" y="1339176"/>
            <a:ext cx="1130438" cy="1776467"/>
            <a:chOff x="662711" y="1341674"/>
            <a:chExt cx="1130438" cy="17764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31A1EB08-62C0-4DA5-8DD6-89950DB8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tretch>
              <a:fillRect/>
            </a:stretch>
          </p:blipFill>
          <p:spPr>
            <a:xfrm>
              <a:off x="695797" y="1341674"/>
              <a:ext cx="1064266" cy="14261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47A8F47-E076-408A-9014-200FB572C0CB}"/>
                </a:ext>
              </a:extLst>
            </p:cNvPr>
            <p:cNvSpPr txBox="1"/>
            <p:nvPr/>
          </p:nvSpPr>
          <p:spPr>
            <a:xfrm>
              <a:off x="662711" y="2810364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 Server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D2C9A4-5BE3-4158-9E04-5643B5508C73}"/>
              </a:ext>
            </a:extLst>
          </p:cNvPr>
          <p:cNvSpPr txBox="1"/>
          <p:nvPr/>
        </p:nvSpPr>
        <p:spPr>
          <a:xfrm>
            <a:off x="3993916" y="369478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3472808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1512 L -0.00539 -0.04969 L -0.01997 -0.06697 L -0.03664 -0.08364 L -0.05851 -0.10771 L -0.06736 -0.12376 L -0.06736 -0.13919 L -0.06441 -0.15339 L -0.05608 -0.17068 L -0.03629 -0.21234 " pathEditMode="relative" ptsTypes="AAAAAAAA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5747 -0.35586 L -0.17691 -0.38117 L -0.20747 -0.40031 L -0.2283 -0.37747 L -0.23941 -0.33117 L -0.26164 -0.25154 L -0.27934 -0.22993 L -0.31129 -0.24043 L -0.33351 -0.25771 L -0.35087 -0.27253 L -0.37101 -0.29598 " pathEditMode="relative" ptsTypes="AAAAAAAAA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0" presetClass="path" presetSubtype="0" accel="50000" decel="5000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5174 -0.27438 L -0.32986 -0.25771 L -0.30591 -0.23734 L -0.28716 -0.22808 L -0.26841 -0.23672 L -0.25434 -0.27808 L -0.24132 -0.32623 L -0.22934 -0.3645 L -0.21736 -0.39105 L -0.19601 -0.3966 L -0.17778 -0.38364 L -0.1632 -0.3645 L -0.13924 -0.32438 " pathEditMode="relative" ptsTypes="AAAAAAAAAAAAA"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9 -0.38889 L -0.00452 -0.44938 L 0.0177 -0.49012 L 0.03923 -0.5037 L 0.05729 -0.49382 L 0.10451 -0.42469 L 0.12882 -0.42222 L 0.14895 -0.44321 L 0.20729 -0.53703 " pathEditMode="relative" ptsTypes="AAAAAAAAA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0659 -0.53333 L 0.13923 -0.43333 L 0.12187 -0.42098 L 0.1059 -0.42222 L 0.05659 -0.49012 L 0.0434 -0.50493 L 0.01215 -0.48395 L -0.03438 -0.38518 " pathEditMode="relative" ptsTypes="AAAAAA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750"/>
                            </p:stCondLst>
                            <p:childTnLst>
                              <p:par>
                                <p:cTn id="52" presetID="0" presetClass="path" presetSubtype="0" accel="50000" decel="5000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4757 -0.34197 L -0.17778 -0.37716 L -0.19757 -0.39753 L -0.21007 -0.39753 L -0.23195 -0.37345 L -0.26111 -0.25308 L -0.27674 -0.22901 L -0.29341 -0.22901 L -0.31736 -0.24382 L -0.37049 -0.28827 " pathEditMode="relative" ptsTypes="AAAAAAAAAA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6841 -0.29135 L -0.34896 -0.27037 L -0.32605 -0.25061 L -0.29966 -0.23456 L -0.27049 -0.23333 L -0.25868 -0.25926 L -0.2441 -0.31481 L -0.22813 -0.3716 L -0.20452 -0.40123 L -0.17882 -0.38395 L -0.1448 -0.33456 " pathEditMode="relative" ptsTypes="AAAAAAAAA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250"/>
                            </p:stCondLst>
                            <p:childTnLst>
                              <p:par>
                                <p:cTn id="58" presetID="0" presetClass="path" presetSubtype="0" accel="50000" decel="5000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608 -0.16605 L -0.06684 -0.14413 L -0.0665 -0.11821 L -0.0533 -0.0966 L -0.03421 -0.07993 L -0.01997 -0.07068 L -0.00434 -0.04228 L 0.00034 -0.00031 " pathEditMode="relative" ptsTypes="AAAAAAAA"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+mn-lt"/>
              </a:rPr>
              <a:t> Problem Statement </a:t>
            </a:r>
            <a:endParaRPr b="1">
              <a:latin typeface="+mn-l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934474" y="1125225"/>
            <a:ext cx="3033300" cy="25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55150" y="1920425"/>
            <a:ext cx="26793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Structural Class Prediction</a:t>
            </a: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164150" y="1920425"/>
            <a:ext cx="2844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Protein Ligand Bond Prediction</a:t>
            </a: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828CB-B987-4D29-895B-D1ADFAD8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262B61-122B-4C25-92D1-FBE7461F4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  <p:pic>
        <p:nvPicPr>
          <p:cNvPr id="6" name="video-154861065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3391" y="1050850"/>
            <a:ext cx="6650181" cy="35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724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0D83E-9DCF-4105-902D-D66583FF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25" y="1520137"/>
            <a:ext cx="6270075" cy="2103225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5B863F-93DE-4263-B1D8-E56128E308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8902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</a:rPr>
              <a:t>Structural Class Prediction</a:t>
            </a:r>
            <a:endParaRPr b="1">
              <a:latin typeface="+mn-lt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7" name="Picture 2" descr="https://upload.wikimedia.org/wikipedia/commons/thumb/c/ce/AminoAcidball.svg/702px-AminoAcidball.svg.png">
            <a:hlinkClick r:id="rId3"/>
            <a:extLst>
              <a:ext uri="{FF2B5EF4-FFF2-40B4-BE49-F238E27FC236}">
                <a16:creationId xmlns:a16="http://schemas.microsoft.com/office/drawing/2014/main" xmlns="" id="{1B15AEA0-A6CE-4FCB-BCF0-8B1B9707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500" y="947950"/>
            <a:ext cx="4081536" cy="29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7/75/Alpha_helix.png">
            <a:hlinkClick r:id="rId5"/>
            <a:extLst>
              <a:ext uri="{FF2B5EF4-FFF2-40B4-BE49-F238E27FC236}">
                <a16:creationId xmlns:a16="http://schemas.microsoft.com/office/drawing/2014/main" xmlns="" id="{708707F0-B78B-4817-B889-7F70BBE2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6474" y="182880"/>
            <a:ext cx="1847913" cy="37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0F7484-6B2D-4708-A949-9EB530D1D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2641226" y="2057400"/>
            <a:ext cx="413703" cy="257764"/>
          </a:xfrm>
          <a:prstGeom prst="rect">
            <a:avLst/>
          </a:prstGeom>
        </p:spPr>
      </p:pic>
      <p:sp>
        <p:nvSpPr>
          <p:cNvPr id="11" name="Google Shape;209;p30">
            <a:extLst>
              <a:ext uri="{FF2B5EF4-FFF2-40B4-BE49-F238E27FC236}">
                <a16:creationId xmlns:a16="http://schemas.microsoft.com/office/drawing/2014/main" xmlns="" id="{D235F2E8-E08C-4239-97D3-A67B03DF1B8F}"/>
              </a:ext>
            </a:extLst>
          </p:cNvPr>
          <p:cNvSpPr txBox="1"/>
          <p:nvPr/>
        </p:nvSpPr>
        <p:spPr>
          <a:xfrm>
            <a:off x="4317036" y="2139557"/>
            <a:ext cx="37851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dirty="0"/>
              <a:t>Protein Functions, Classification, Binding Site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dirty="0"/>
              <a:t>Protein 1 + Protein 1 = Same Kind</a:t>
            </a:r>
            <a:endParaRPr sz="1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88525" y="380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n-lt"/>
              </a:rPr>
              <a:t>Structural Class Prediction</a:t>
            </a:r>
            <a:endParaRPr b="1">
              <a:latin typeface="+mn-lt"/>
            </a:endParaRPr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/>
          </a:p>
        </p:txBody>
      </p:sp>
      <p:grpSp>
        <p:nvGrpSpPr>
          <p:cNvPr id="217" name="Google Shape;217;p31"/>
          <p:cNvGrpSpPr/>
          <p:nvPr/>
        </p:nvGrpSpPr>
        <p:grpSpPr>
          <a:xfrm>
            <a:off x="899774" y="988269"/>
            <a:ext cx="5841729" cy="3599260"/>
            <a:chOff x="1519909" y="1092983"/>
            <a:chExt cx="6217913" cy="5060827"/>
          </a:xfrm>
        </p:grpSpPr>
        <p:sp>
          <p:nvSpPr>
            <p:cNvPr id="218" name="Google Shape;218;p31"/>
            <p:cNvSpPr/>
            <p:nvPr/>
          </p:nvSpPr>
          <p:spPr>
            <a:xfrm>
              <a:off x="1523365" y="5199810"/>
              <a:ext cx="6097200" cy="954000"/>
            </a:xfrm>
            <a:prstGeom prst="ellipse">
              <a:avLst/>
            </a:prstGeom>
            <a:gradFill>
              <a:gsLst>
                <a:gs pos="0">
                  <a:srgbClr val="C4CCDA"/>
                </a:gs>
                <a:gs pos="65000">
                  <a:srgbClr val="EAEDF2"/>
                </a:gs>
                <a:gs pos="100000">
                  <a:srgbClr val="EAEDF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latin typeface="Calibri"/>
                  <a:ea typeface="Calibri"/>
                  <a:cs typeface="Calibri"/>
                  <a:sym typeface="Calibri"/>
                </a:rPr>
                <a:t>Protein Structural Class</a:t>
              </a:r>
              <a:endParaRPr sz="24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31"/>
            <p:cNvGrpSpPr/>
            <p:nvPr/>
          </p:nvGrpSpPr>
          <p:grpSpPr>
            <a:xfrm>
              <a:off x="1519909" y="1092983"/>
              <a:ext cx="6217913" cy="3962406"/>
              <a:chOff x="1519909" y="1447797"/>
              <a:chExt cx="6217913" cy="3962406"/>
            </a:xfrm>
          </p:grpSpPr>
          <p:sp>
            <p:nvSpPr>
              <p:cNvPr id="220" name="Google Shape;220;p31"/>
              <p:cNvSpPr/>
              <p:nvPr/>
            </p:nvSpPr>
            <p:spPr>
              <a:xfrm rot="10800000">
                <a:off x="2539580" y="1447799"/>
                <a:ext cx="2032423" cy="2269069"/>
              </a:xfrm>
              <a:custGeom>
                <a:avLst/>
                <a:gdLst/>
                <a:ahLst/>
                <a:cxnLst/>
                <a:rect l="l" t="t" r="r" b="b"/>
                <a:pathLst>
                  <a:path w="2032423" h="2269069" extrusionOk="0">
                    <a:moveTo>
                      <a:pt x="1016211" y="2269069"/>
                    </a:moveTo>
                    <a:lnTo>
                      <a:pt x="0" y="1701802"/>
                    </a:lnTo>
                    <a:lnTo>
                      <a:pt x="0" y="1412649"/>
                    </a:lnTo>
                    <a:lnTo>
                      <a:pt x="43511" y="1408263"/>
                    </a:lnTo>
                    <a:cubicBezTo>
                      <a:pt x="170830" y="1382209"/>
                      <a:pt x="266604" y="1269557"/>
                      <a:pt x="266604" y="1134537"/>
                    </a:cubicBezTo>
                    <a:cubicBezTo>
                      <a:pt x="266604" y="999517"/>
                      <a:pt x="170830" y="886865"/>
                      <a:pt x="43511" y="860812"/>
                    </a:cubicBezTo>
                    <a:lnTo>
                      <a:pt x="0" y="856425"/>
                    </a:lnTo>
                    <a:lnTo>
                      <a:pt x="0" y="567268"/>
                    </a:lnTo>
                    <a:lnTo>
                      <a:pt x="1016212" y="1"/>
                    </a:lnTo>
                    <a:lnTo>
                      <a:pt x="1279671" y="147068"/>
                    </a:lnTo>
                    <a:lnTo>
                      <a:pt x="1292634" y="123186"/>
                    </a:lnTo>
                    <a:cubicBezTo>
                      <a:pt x="1342844" y="48865"/>
                      <a:pt x="1427875" y="0"/>
                      <a:pt x="1524318" y="0"/>
                    </a:cubicBezTo>
                    <a:cubicBezTo>
                      <a:pt x="1678627" y="0"/>
                      <a:pt x="1803720" y="125093"/>
                      <a:pt x="1803720" y="279402"/>
                    </a:cubicBezTo>
                    <a:cubicBezTo>
                      <a:pt x="1803720" y="317979"/>
                      <a:pt x="1795902" y="354731"/>
                      <a:pt x="1781763" y="388158"/>
                    </a:cubicBezTo>
                    <a:lnTo>
                      <a:pt x="1765439" y="418233"/>
                    </a:lnTo>
                    <a:lnTo>
                      <a:pt x="2032423" y="567268"/>
                    </a:lnTo>
                    <a:lnTo>
                      <a:pt x="2032423" y="1701802"/>
                    </a:lnTo>
                    <a:close/>
                  </a:path>
                </a:pathLst>
              </a:custGeom>
              <a:solidFill>
                <a:srgbClr val="323A45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 rot="10800000">
                <a:off x="4305399" y="1447797"/>
                <a:ext cx="2299026" cy="2269068"/>
              </a:xfrm>
              <a:custGeom>
                <a:avLst/>
                <a:gdLst/>
                <a:ahLst/>
                <a:cxnLst/>
                <a:rect l="l" t="t" r="r" b="b"/>
                <a:pathLst>
                  <a:path w="2299026" h="2269068" extrusionOk="0">
                    <a:moveTo>
                      <a:pt x="1016211" y="2269068"/>
                    </a:moveTo>
                    <a:lnTo>
                      <a:pt x="0" y="1701801"/>
                    </a:lnTo>
                    <a:lnTo>
                      <a:pt x="0" y="567267"/>
                    </a:lnTo>
                    <a:lnTo>
                      <a:pt x="266985" y="418232"/>
                    </a:lnTo>
                    <a:lnTo>
                      <a:pt x="276421" y="435616"/>
                    </a:lnTo>
                    <a:cubicBezTo>
                      <a:pt x="326631" y="509938"/>
                      <a:pt x="411662" y="558802"/>
                      <a:pt x="508105" y="558802"/>
                    </a:cubicBezTo>
                    <a:cubicBezTo>
                      <a:pt x="662414" y="558802"/>
                      <a:pt x="787507" y="433709"/>
                      <a:pt x="787507" y="279400"/>
                    </a:cubicBezTo>
                    <a:cubicBezTo>
                      <a:pt x="787507" y="240823"/>
                      <a:pt x="779689" y="204072"/>
                      <a:pt x="765550" y="170644"/>
                    </a:cubicBezTo>
                    <a:lnTo>
                      <a:pt x="752753" y="147067"/>
                    </a:lnTo>
                    <a:lnTo>
                      <a:pt x="1016212" y="0"/>
                    </a:lnTo>
                    <a:lnTo>
                      <a:pt x="2032423" y="567267"/>
                    </a:lnTo>
                    <a:lnTo>
                      <a:pt x="2032423" y="856422"/>
                    </a:lnTo>
                    <a:lnTo>
                      <a:pt x="2075933" y="860809"/>
                    </a:lnTo>
                    <a:cubicBezTo>
                      <a:pt x="2203252" y="886862"/>
                      <a:pt x="2299026" y="999514"/>
                      <a:pt x="2299026" y="1134534"/>
                    </a:cubicBezTo>
                    <a:cubicBezTo>
                      <a:pt x="2299026" y="1269554"/>
                      <a:pt x="2203252" y="1382206"/>
                      <a:pt x="2075933" y="1408260"/>
                    </a:cubicBezTo>
                    <a:lnTo>
                      <a:pt x="2032423" y="1412646"/>
                    </a:lnTo>
                    <a:lnTo>
                      <a:pt x="2032423" y="1701801"/>
                    </a:lnTo>
                    <a:close/>
                  </a:path>
                </a:pathLst>
              </a:custGeom>
              <a:solidFill>
                <a:srgbClr val="F37741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 rot="10800000">
                <a:off x="5588213" y="3141135"/>
                <a:ext cx="2032423" cy="2269068"/>
              </a:xfrm>
              <a:custGeom>
                <a:avLst/>
                <a:gdLst/>
                <a:ahLst/>
                <a:cxnLst/>
                <a:rect l="l" t="t" r="r" b="b"/>
                <a:pathLst>
                  <a:path w="2032423" h="2269068" extrusionOk="0">
                    <a:moveTo>
                      <a:pt x="1016211" y="2269068"/>
                    </a:moveTo>
                    <a:lnTo>
                      <a:pt x="0" y="1701801"/>
                    </a:lnTo>
                    <a:lnTo>
                      <a:pt x="0" y="567267"/>
                    </a:lnTo>
                    <a:lnTo>
                      <a:pt x="1016212" y="0"/>
                    </a:lnTo>
                    <a:lnTo>
                      <a:pt x="2032423" y="567267"/>
                    </a:lnTo>
                    <a:lnTo>
                      <a:pt x="2032423" y="855133"/>
                    </a:lnTo>
                    <a:lnTo>
                      <a:pt x="1976116" y="860810"/>
                    </a:lnTo>
                    <a:cubicBezTo>
                      <a:pt x="1848798" y="886863"/>
                      <a:pt x="1753023" y="999515"/>
                      <a:pt x="1753023" y="1134535"/>
                    </a:cubicBezTo>
                    <a:cubicBezTo>
                      <a:pt x="1753023" y="1269555"/>
                      <a:pt x="1848798" y="1382207"/>
                      <a:pt x="1976116" y="1408261"/>
                    </a:cubicBezTo>
                    <a:lnTo>
                      <a:pt x="2032423" y="1413937"/>
                    </a:lnTo>
                    <a:lnTo>
                      <a:pt x="2032423" y="1701801"/>
                    </a:lnTo>
                    <a:lnTo>
                      <a:pt x="1772490" y="1846901"/>
                    </a:lnTo>
                    <a:lnTo>
                      <a:pt x="1781761" y="1863982"/>
                    </a:lnTo>
                    <a:cubicBezTo>
                      <a:pt x="1795900" y="1897410"/>
                      <a:pt x="1803718" y="1934161"/>
                      <a:pt x="1803718" y="1972738"/>
                    </a:cubicBezTo>
                    <a:cubicBezTo>
                      <a:pt x="1803718" y="2127047"/>
                      <a:pt x="1678625" y="2252140"/>
                      <a:pt x="1524316" y="2252140"/>
                    </a:cubicBezTo>
                    <a:cubicBezTo>
                      <a:pt x="1427873" y="2252140"/>
                      <a:pt x="1342842" y="2203276"/>
                      <a:pt x="1292632" y="2128954"/>
                    </a:cubicBezTo>
                    <a:lnTo>
                      <a:pt x="1286721" y="2118065"/>
                    </a:lnTo>
                    <a:close/>
                  </a:path>
                </a:pathLst>
              </a:custGeom>
              <a:solidFill>
                <a:srgbClr val="2DBAA7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 rot="10800000">
                <a:off x="3555789" y="3141135"/>
                <a:ext cx="2311824" cy="2269068"/>
              </a:xfrm>
              <a:custGeom>
                <a:avLst/>
                <a:gdLst/>
                <a:ahLst/>
                <a:cxnLst/>
                <a:rect l="l" t="t" r="r" b="b"/>
                <a:pathLst>
                  <a:path w="2311824" h="2269068" extrusionOk="0">
                    <a:moveTo>
                      <a:pt x="1295612" y="2269068"/>
                    </a:moveTo>
                    <a:lnTo>
                      <a:pt x="279401" y="1701801"/>
                    </a:lnTo>
                    <a:lnTo>
                      <a:pt x="279401" y="1413937"/>
                    </a:lnTo>
                    <a:lnTo>
                      <a:pt x="223093" y="1408261"/>
                    </a:lnTo>
                    <a:cubicBezTo>
                      <a:pt x="95774" y="1382207"/>
                      <a:pt x="0" y="1269555"/>
                      <a:pt x="0" y="1134535"/>
                    </a:cubicBezTo>
                    <a:cubicBezTo>
                      <a:pt x="0" y="999515"/>
                      <a:pt x="95774" y="886863"/>
                      <a:pt x="223093" y="860810"/>
                    </a:cubicBezTo>
                    <a:lnTo>
                      <a:pt x="279401" y="855133"/>
                    </a:lnTo>
                    <a:lnTo>
                      <a:pt x="279401" y="567267"/>
                    </a:lnTo>
                    <a:lnTo>
                      <a:pt x="1295613" y="0"/>
                    </a:lnTo>
                    <a:lnTo>
                      <a:pt x="2311824" y="567267"/>
                    </a:lnTo>
                    <a:lnTo>
                      <a:pt x="2311824" y="855133"/>
                    </a:lnTo>
                    <a:lnTo>
                      <a:pt x="2255517" y="860810"/>
                    </a:lnTo>
                    <a:cubicBezTo>
                      <a:pt x="2128199" y="886863"/>
                      <a:pt x="2032424" y="999515"/>
                      <a:pt x="2032424" y="1134535"/>
                    </a:cubicBezTo>
                    <a:cubicBezTo>
                      <a:pt x="2032424" y="1269555"/>
                      <a:pt x="2128199" y="1382207"/>
                      <a:pt x="2255517" y="1408261"/>
                    </a:cubicBezTo>
                    <a:lnTo>
                      <a:pt x="2311824" y="1413937"/>
                    </a:lnTo>
                    <a:lnTo>
                      <a:pt x="2311824" y="1701801"/>
                    </a:lnTo>
                    <a:close/>
                  </a:path>
                </a:pathLst>
              </a:custGeom>
              <a:solidFill>
                <a:srgbClr val="F1C50E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1523365" y="3141135"/>
                <a:ext cx="2311824" cy="2269068"/>
              </a:xfrm>
              <a:custGeom>
                <a:avLst/>
                <a:gdLst/>
                <a:ahLst/>
                <a:cxnLst/>
                <a:rect l="l" t="t" r="r" b="b"/>
                <a:pathLst>
                  <a:path w="2311824" h="2269068" extrusionOk="0">
                    <a:moveTo>
                      <a:pt x="1016212" y="0"/>
                    </a:moveTo>
                    <a:lnTo>
                      <a:pt x="1286724" y="151005"/>
                    </a:lnTo>
                    <a:lnTo>
                      <a:pt x="1266875" y="187574"/>
                    </a:lnTo>
                    <a:cubicBezTo>
                      <a:pt x="1252737" y="221002"/>
                      <a:pt x="1244918" y="257753"/>
                      <a:pt x="1244918" y="296330"/>
                    </a:cubicBezTo>
                    <a:cubicBezTo>
                      <a:pt x="1244918" y="450639"/>
                      <a:pt x="1370011" y="575732"/>
                      <a:pt x="1524320" y="575732"/>
                    </a:cubicBezTo>
                    <a:cubicBezTo>
                      <a:pt x="1620763" y="575732"/>
                      <a:pt x="1705794" y="526868"/>
                      <a:pt x="1756005" y="452546"/>
                    </a:cubicBezTo>
                    <a:lnTo>
                      <a:pt x="1772493" y="422169"/>
                    </a:lnTo>
                    <a:lnTo>
                      <a:pt x="2032423" y="567267"/>
                    </a:lnTo>
                    <a:lnTo>
                      <a:pt x="2032423" y="855131"/>
                    </a:lnTo>
                    <a:lnTo>
                      <a:pt x="2088731" y="860808"/>
                    </a:lnTo>
                    <a:cubicBezTo>
                      <a:pt x="2216050" y="886861"/>
                      <a:pt x="2311824" y="999513"/>
                      <a:pt x="2311824" y="1134533"/>
                    </a:cubicBezTo>
                    <a:cubicBezTo>
                      <a:pt x="2311824" y="1269553"/>
                      <a:pt x="2216050" y="1382205"/>
                      <a:pt x="2088731" y="1408259"/>
                    </a:cubicBezTo>
                    <a:lnTo>
                      <a:pt x="2032423" y="1413935"/>
                    </a:lnTo>
                    <a:lnTo>
                      <a:pt x="2032423" y="1701801"/>
                    </a:lnTo>
                    <a:lnTo>
                      <a:pt x="1016211" y="2269068"/>
                    </a:lnTo>
                    <a:lnTo>
                      <a:pt x="0" y="1701801"/>
                    </a:lnTo>
                    <a:lnTo>
                      <a:pt x="0" y="567267"/>
                    </a:lnTo>
                    <a:close/>
                  </a:path>
                </a:pathLst>
              </a:custGeom>
              <a:solidFill>
                <a:srgbClr val="28B9D4"/>
              </a:solidFill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2530834" y="2105278"/>
                <a:ext cx="17715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3200" b="1" baseline="-25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𝜶</a:t>
                </a:r>
                <a:endParaRPr baseline="-250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4566249" y="2105277"/>
                <a:ext cx="20382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(X,Y,Z)</a:t>
                </a:r>
                <a:endPara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5867622" y="3798621"/>
                <a:ext cx="18702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Matrix</a:t>
                </a:r>
                <a:endPara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3838646" y="3798613"/>
                <a:ext cx="17559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222A3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</a:t>
                </a:r>
                <a:endParaRPr sz="2400">
                  <a:solidFill>
                    <a:srgbClr val="222A3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1519909" y="3798613"/>
                <a:ext cx="2035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Image   Features</a:t>
                </a:r>
                <a:endPara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+mn-lt"/>
              </a:rPr>
              <a:t>Protein Ligand Bond Prediction</a:t>
            </a:r>
            <a:endParaRPr b="1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345900" y="1875725"/>
            <a:ext cx="2486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Algorithm</a:t>
            </a:r>
            <a:endParaRPr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-9188" r="-18967"/>
          <a:stretch/>
        </p:blipFill>
        <p:spPr>
          <a:xfrm>
            <a:off x="654850" y="1232125"/>
            <a:ext cx="5488774" cy="32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6345900" y="2428900"/>
            <a:ext cx="266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+mn-lt"/>
                <a:ea typeface="Times New Roman"/>
                <a:cs typeface="Times New Roman"/>
                <a:sym typeface="Times New Roman"/>
              </a:rPr>
              <a:t>Scoring Functions</a:t>
            </a:r>
            <a:endParaRPr sz="1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  </a:t>
            </a:r>
            <a:endParaRPr b="1" dirty="0">
              <a:latin typeface="+mn-lt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174600" y="1269075"/>
            <a:ext cx="3881100" cy="28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>
                <a:latin typeface="+mn-lt"/>
              </a:rPr>
              <a:t>Protein sequence is more informative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>
                <a:latin typeface="+mn-lt"/>
              </a:rPr>
              <a:t>To drug design, drug discovery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>
                <a:latin typeface="+mn-lt"/>
              </a:rPr>
              <a:t>To decipher many biological processes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n-lt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8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959650" y="1148225"/>
            <a:ext cx="5049474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</a:rPr>
              <a:t>Our Contribution</a:t>
            </a:r>
            <a:endParaRPr b="1">
              <a:latin typeface="+mn-lt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045825" y="1497150"/>
            <a:ext cx="51183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" sz="2800" dirty="0">
                <a:solidFill>
                  <a:schemeClr val="dk1"/>
                </a:solidFill>
                <a:latin typeface="+mn-lt"/>
              </a:rPr>
              <a:t>Feature Generation</a:t>
            </a:r>
            <a:endParaRPr sz="2800" dirty="0">
              <a:solidFill>
                <a:schemeClr val="dk1"/>
              </a:solidFill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" sz="2800" dirty="0">
                <a:solidFill>
                  <a:schemeClr val="dk1"/>
                </a:solidFill>
                <a:latin typeface="+mn-lt"/>
              </a:rPr>
              <a:t>Class Prediction</a:t>
            </a:r>
            <a:endParaRPr sz="2800" dirty="0">
              <a:solidFill>
                <a:schemeClr val="dk1"/>
              </a:solidFill>
              <a:latin typeface="+mn-lt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" sz="2800" dirty="0">
                <a:solidFill>
                  <a:schemeClr val="dk1"/>
                </a:solidFill>
                <a:latin typeface="+mn-lt"/>
              </a:rPr>
              <a:t>Similarity Based Clustering</a:t>
            </a:r>
            <a:endParaRPr sz="28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1321</Words>
  <Application>Microsoft Office PowerPoint</Application>
  <PresentationFormat>On-screen Show (16:9)</PresentationFormat>
  <Paragraphs>470</Paragraphs>
  <Slides>41</Slides>
  <Notes>32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Roboto</vt:lpstr>
      <vt:lpstr>Calibri</vt:lpstr>
      <vt:lpstr>Times New Roman</vt:lpstr>
      <vt:lpstr>Titillium Web Light</vt:lpstr>
      <vt:lpstr>Wingdings</vt:lpstr>
      <vt:lpstr>Dosis Light</vt:lpstr>
      <vt:lpstr>Merriweather</vt:lpstr>
      <vt:lpstr>Geometric</vt:lpstr>
      <vt:lpstr>Protein Structural Class and Ligand Binding Prediction Using Image Based Features</vt:lpstr>
      <vt:lpstr>Slide 2</vt:lpstr>
      <vt:lpstr>Index</vt:lpstr>
      <vt:lpstr> Problem Statement </vt:lpstr>
      <vt:lpstr>Structural Class Prediction</vt:lpstr>
      <vt:lpstr>Structural Class Prediction</vt:lpstr>
      <vt:lpstr>Protein Ligand Bond Prediction </vt:lpstr>
      <vt:lpstr>  </vt:lpstr>
      <vt:lpstr>Our Contribution</vt:lpstr>
      <vt:lpstr>Novel  Features</vt:lpstr>
      <vt:lpstr>Feature Extraction  Methodology</vt:lpstr>
      <vt:lpstr>Image Generation</vt:lpstr>
      <vt:lpstr>Scaling Images to Same Dimension</vt:lpstr>
      <vt:lpstr>Local Binary Pattern Histogram</vt:lpstr>
      <vt:lpstr>Wavelet transformed Local Binary Pattern Histogram</vt:lpstr>
      <vt:lpstr>Slide 16</vt:lpstr>
      <vt:lpstr>Separate Row Multiplication Matrix with Uniform Local Binary Pattern Histogram</vt:lpstr>
      <vt:lpstr>Neighbor Block Subtraction Matrix with Uniform Local Binary Pattern Histogram</vt:lpstr>
      <vt:lpstr>Atom Bond Features</vt:lpstr>
      <vt:lpstr>Summary of Feature Groups</vt:lpstr>
      <vt:lpstr>Protein Ligand Bond Prediction</vt:lpstr>
      <vt:lpstr>Data Pre processing</vt:lpstr>
      <vt:lpstr>Random Negative Data</vt:lpstr>
      <vt:lpstr>Clustering Based Undersampling</vt:lpstr>
      <vt:lpstr>Methodology</vt:lpstr>
      <vt:lpstr>Distance 1: Given P ~ Related L</vt:lpstr>
      <vt:lpstr>Distance 2: Given L ~ Related P</vt:lpstr>
      <vt:lpstr>Dependency</vt:lpstr>
      <vt:lpstr>Feature Selection</vt:lpstr>
      <vt:lpstr>Experiments</vt:lpstr>
      <vt:lpstr>Dataset (Class Prediction)</vt:lpstr>
      <vt:lpstr>Removing Multi Class Imbalance Problem</vt:lpstr>
      <vt:lpstr>Performance Evaluation</vt:lpstr>
      <vt:lpstr>Analysis of the Features </vt:lpstr>
      <vt:lpstr>Slide 35</vt:lpstr>
      <vt:lpstr>Accuracy with Negative Data (Binding Prediction)</vt:lpstr>
      <vt:lpstr>Sensitivity (True Positive Rate)</vt:lpstr>
      <vt:lpstr>Future Work</vt:lpstr>
      <vt:lpstr>Our Application Deployment</vt:lpstr>
      <vt:lpstr>Demo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Nafees Sadique</dc:creator>
  <cp:lastModifiedBy>Tushar</cp:lastModifiedBy>
  <cp:revision>207</cp:revision>
  <dcterms:modified xsi:type="dcterms:W3CDTF">2019-01-27T20:34:50Z</dcterms:modified>
</cp:coreProperties>
</file>