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329" r:id="rId3"/>
    <p:sldId id="330" r:id="rId4"/>
    <p:sldId id="326" r:id="rId5"/>
    <p:sldId id="323" r:id="rId6"/>
    <p:sldId id="328" r:id="rId7"/>
    <p:sldId id="327" r:id="rId8"/>
    <p:sldId id="291" r:id="rId9"/>
    <p:sldId id="259" r:id="rId10"/>
    <p:sldId id="258" r:id="rId11"/>
    <p:sldId id="260" r:id="rId12"/>
    <p:sldId id="29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73"/>
    <p:restoredTop sz="94777"/>
  </p:normalViewPr>
  <p:slideViewPr>
    <p:cSldViewPr snapToGrid="0">
      <p:cViewPr varScale="1">
        <p:scale>
          <a:sx n="165" d="100"/>
          <a:sy n="165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D93D3-8031-EC47-A989-ABEE3F7FC93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B56E6-2C23-844C-BFCA-760EF45D29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10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5D3DAD-8B9C-E64B-AE2A-86404BBFDE1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07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E57E-F6E1-C9D9-F0A2-E2367419B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69D967-6B8E-EE68-CB94-34E445F05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82835-CF29-89FC-3A72-CC214125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8C3EF-4575-ED00-63B8-3C37512A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261EE-99F5-EB9F-1B5E-2CB07525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612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A87A0-FE8B-2A5F-CFD0-5B87CD0B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1D74F5-6551-66E2-2F02-E748FECAE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94A01-B0FC-1B5C-580A-3A0B96AB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A21572-6181-CC4A-3704-5C884AC9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EBCB8-32E7-8AAF-8C40-74F1EAAF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54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80B6BA-CD2A-0778-9BB7-28CFBF3524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EA17F8-EC45-BDBC-E593-B16922121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21DE28-83E7-90F9-DBBB-DA197F40B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7A7BCA-6D89-461A-3295-CB7EE449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9869D-2AEB-9CB6-2777-D8E8138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675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E2C7A-9242-47F2-49CF-FB563AC05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A4093B-6777-E8A1-FEBA-C56E538FD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985117-B6CA-C1CB-6462-3E6024E7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54EAC4-FBAC-DB3D-CB10-2B303E405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9F5980-DE54-1BE8-2F1E-23F65FAE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74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7294C-E976-205E-BC19-6C2DBF14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9D647F-ECBB-EF88-863E-C9A35575E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170643-48E6-E3F0-08DE-90AC6FF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A3A187-295E-04EA-1D74-0256B128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52A53C-D5FE-D61F-C514-EAC562F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683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998EFA-28FA-1401-A63F-80E276D2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07EA1A-0094-8348-E01B-B05738CF1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DDAAC0-A8DC-E1F2-9126-252C53AF4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D47EFF-95F2-0061-1F82-2CE87B24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80311F-7352-FB8C-6F6B-9034912E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4588F8-AB52-FEB4-7832-1A91A769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3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44394E-0E38-D2B4-92AF-EC369E379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B0EAE9-A136-FC24-97EC-510DE8CE3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B41394-CEA5-BD28-F89A-A584C230C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246974-70B6-B00E-2684-312813752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A5726-E928-076A-D14A-721ECB991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18DDBA-5C56-5B9E-CFB4-B59B2ACA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FCF0DA-055F-9189-6316-0EA6D083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D4E083-1C4D-C15E-9572-5D63298B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487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E8BFB6-EB36-30B8-566B-3C183B5E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A30CE1F-561E-538C-D1E1-848E9961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A321F5-35BA-0328-C78E-DA52C8E5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CA0E60-3F08-C460-2CFD-3C2D3097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1C40B3A-414C-2DE8-5960-F85450B8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10E5DDA-CA82-6D49-99A8-FEBAFD58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D75B0D-5E90-C728-FD9D-F6D8AC55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24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F5135B-A59D-70E4-B458-2208B7B7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CBEB34-99B1-4594-868D-C06D9E7F2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3ACDE6-6E42-7F08-9A70-E61D474F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D351C-86BB-7D67-6C95-CF98388E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27DF4A-CB6C-0B84-ED22-252C2A79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8127CCF-A761-8781-6F1D-D3FEE584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6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4D51F1-0BF5-B54F-230F-38F73C30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A4F03C-9F15-6184-1A28-DD13E6836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18760E-D4B4-E0C8-58D2-A6C182A5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3ED77F-E745-FC8B-5C57-398883FF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D99E1C-ECFF-84BE-58EB-132B98D7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E4D044-6E6D-DC31-902D-847B647F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42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80C2280-2145-B362-8AFF-AD578CC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C33AE6-4189-375D-BE26-E2F96D766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EC8F86-7301-FA51-F214-A07E34196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44835-5721-2044-847C-113CE0FA57E0}" type="datetimeFigureOut">
              <a:rPr kumimoji="1" lang="ja-JP" altLang="en-US" smtClean="0"/>
              <a:t>2025/1/18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D4381-EEE7-14BD-89F7-5926D342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D886DF-0690-78A8-96C7-1FD8BB723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E7418-91F9-8F43-AFE7-F03A798571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01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yaccount.google.com/apppassword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nomura+heroku_tg@sejuku.net" TargetMode="External"/><Relationship Id="rId2" Type="http://schemas.openxmlformats.org/officeDocument/2006/relationships/hyperlink" Target="https://id.heroku.com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document/d/1R_Vd_ZjDNL9iOO7MULnaIMf9fl_aenPKzJH86QJ2Hmo/edit?usp=drive_link" TargetMode="External"/><Relationship Id="rId3" Type="http://schemas.openxmlformats.org/officeDocument/2006/relationships/hyperlink" Target="https://docs.google.com/document/d/1b2W5v2jWlkazzHN_TTWCtC9Fq0xLfH1c-worgNIUv0s/edit?usp=drive_link" TargetMode="External"/><Relationship Id="rId7" Type="http://schemas.openxmlformats.org/officeDocument/2006/relationships/hyperlink" Target="https://docs.google.com/document/d/1q3YQsgLRKKl5KHdIjAto2vPUspXKvj_7Z9ALEZ4a38M/edit?usp=drive_link" TargetMode="External"/><Relationship Id="rId12" Type="http://schemas.openxmlformats.org/officeDocument/2006/relationships/hyperlink" Target="https://docs.google.com/document/d/1uguqEYgCSnAzFD0zXhHCwoiGquwQNa6sgjDWUrW8rC8/edit?usp=drive_link" TargetMode="External"/><Relationship Id="rId2" Type="http://schemas.openxmlformats.org/officeDocument/2006/relationships/hyperlink" Target="https://docs.google.com/document/d/1PjWWnV7IYFUxOWaEWY4e_MZWWhPgZDzWAjd22l3L52g/edit?usp=driv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document/d/16hicLJC8ej9W3Hf-HhWFoMEIkHUb60M236cRWdIKbJ8/edit?usp=drive_link" TargetMode="External"/><Relationship Id="rId11" Type="http://schemas.openxmlformats.org/officeDocument/2006/relationships/hyperlink" Target="https://docs.google.com/document/d/1DebU3nRPRW9vFMyQjlQwqV_Yo0mfJUfkkhSmuiulLqE/edit?usp=drive_link" TargetMode="External"/><Relationship Id="rId5" Type="http://schemas.openxmlformats.org/officeDocument/2006/relationships/hyperlink" Target="https://docs.google.com/document/d/17-lvna7cqutE1dZpDcmDDYV5L4Cq9nAh35mtqIYPlEk/edit?usp=drive_link" TargetMode="External"/><Relationship Id="rId10" Type="http://schemas.openxmlformats.org/officeDocument/2006/relationships/hyperlink" Target="https://docs.google.com/document/d/1dq9ziob0QTtXoC7sjyEQwnw4-zMJcUTbLgOicG4HeHo/edit?usp=drive_link" TargetMode="External"/><Relationship Id="rId4" Type="http://schemas.openxmlformats.org/officeDocument/2006/relationships/hyperlink" Target="https://docs.google.com/document/d/1LXkG4AO9TCPXr04Rve-GSxIL3LkIIBiqja11jL154v0/edit?usp=drive_link" TargetMode="External"/><Relationship Id="rId9" Type="http://schemas.openxmlformats.org/officeDocument/2006/relationships/hyperlink" Target="https://docs.google.com/document/d/1tEyToZDIodAMc_aN23vnBFm65eYkFAq2q9x_0xZzTkQ/edit?usp=drive_link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5672C274-ECC6-23A1-38C5-BAB27F07E4D3}"/>
              </a:ext>
            </a:extLst>
          </p:cNvPr>
          <p:cNvSpPr/>
          <p:nvPr/>
        </p:nvSpPr>
        <p:spPr>
          <a:xfrm>
            <a:off x="3907766" y="181155"/>
            <a:ext cx="4615133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Agenda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40B808-520F-CA2D-0409-A116B2F2F830}"/>
              </a:ext>
            </a:extLst>
          </p:cNvPr>
          <p:cNvSpPr txBox="1"/>
          <p:nvPr/>
        </p:nvSpPr>
        <p:spPr>
          <a:xfrm>
            <a:off x="136071" y="955999"/>
            <a:ext cx="11919858" cy="21692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【</a:t>
            </a:r>
            <a:r>
              <a:rPr lang="ja-JP" altLang="en-US" sz="24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藁谷様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altLang="ja-JP" sz="2400" dirty="0">
                <a:solidFill>
                  <a:srgbClr val="333333"/>
                </a:solidFill>
                <a:latin typeface="Helvetica Neue" panose="02000503000000020004" pitchFamily="2" charset="0"/>
              </a:rPr>
              <a:t>24</a:t>
            </a:r>
            <a:r>
              <a:rPr lang="ja-JP" altLang="en-US" sz="2400">
                <a:solidFill>
                  <a:srgbClr val="333333"/>
                </a:solidFill>
                <a:latin typeface="Helvetica Neue" panose="02000503000000020004" pitchFamily="2" charset="0"/>
              </a:rPr>
              <a:t>回目</a:t>
            </a:r>
            <a:r>
              <a:rPr lang="ja-JP" altLang="en-US" sz="24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回レッスンの実施内容</a:t>
            </a:r>
            <a:r>
              <a:rPr lang="en-US" altLang="ja-JP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】</a:t>
            </a:r>
            <a:br>
              <a:rPr lang="ja-JP" altLang="en-US" sz="24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</a:br>
            <a:r>
              <a:rPr lang="ja-JP" altLang="en-US" sz="2400" b="0" i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・</a:t>
            </a:r>
            <a:r>
              <a:rPr lang="ja-JP" altLang="en-US" sz="2400">
                <a:solidFill>
                  <a:srgbClr val="333333"/>
                </a:solidFill>
                <a:latin typeface="Helvetica Neue" panose="02000503000000020004" pitchFamily="2" charset="0"/>
              </a:rPr>
              <a:t>進捗確認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fontAlgn="base">
              <a:lnSpc>
                <a:spcPct val="150000"/>
              </a:lnSpc>
            </a:pPr>
            <a:r>
              <a:rPr lang="ja-JP" altLang="en-US" sz="2400">
                <a:solidFill>
                  <a:srgbClr val="333333"/>
                </a:solidFill>
                <a:latin typeface="Helvetica Neue" panose="02000503000000020004" pitchFamily="2" charset="0"/>
              </a:rPr>
              <a:t>・食べログ風アプリコードレビュー</a:t>
            </a:r>
            <a:endParaRPr lang="en-US" altLang="ja-JP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(4</a:t>
            </a:r>
            <a:r>
              <a:rPr lang="ja-JP" altLang="en-US" sz="200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回目レッスン以降、基本的に土曜日</a:t>
            </a:r>
            <a:r>
              <a:rPr lang="en-US" altLang="ja-JP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Helvetica Neue" panose="02000503000000020004" pitchFamily="2" charset="0"/>
              </a:rPr>
              <a:t> 8:45〜)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541815-4567-C289-F30B-23EAB842DFDE}"/>
              </a:ext>
            </a:extLst>
          </p:cNvPr>
          <p:cNvSpPr txBox="1"/>
          <p:nvPr/>
        </p:nvSpPr>
        <p:spPr>
          <a:xfrm>
            <a:off x="5820116" y="5450692"/>
            <a:ext cx="6235813" cy="10618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ja-JP" altLang="en-US" sz="1800" b="0" i="0">
                <a:solidFill>
                  <a:srgbClr val="1F1F1F"/>
                </a:solidFill>
                <a:effectLst/>
                <a:latin typeface="Google Sans"/>
              </a:rPr>
              <a:t>前回の宿題</a:t>
            </a:r>
            <a:endParaRPr lang="en-US" altLang="ja-JP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fontAlgn="base"/>
            <a:r>
              <a:rPr lang="en-US" altLang="ja-JP" sz="18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ja-JP" altLang="en" sz="1800" b="0" i="0">
                <a:solidFill>
                  <a:srgbClr val="1F1F1F"/>
                </a:solidFill>
                <a:effectLst/>
                <a:latin typeface="Google Sans"/>
              </a:rPr>
              <a:t>・</a:t>
            </a:r>
            <a:r>
              <a:rPr lang="ja-JP" altLang="en-US" sz="1800" b="0" i="0">
                <a:solidFill>
                  <a:srgbClr val="1F1F1F"/>
                </a:solidFill>
                <a:effectLst/>
                <a:latin typeface="Google Sans"/>
              </a:rPr>
              <a:t>ガイドアプリ通りに機能するようデバッグ</a:t>
            </a:r>
            <a:endParaRPr lang="en-US" altLang="ja-JP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fontAlgn="base"/>
            <a:r>
              <a:rPr lang="en-US" altLang="ja-JP" sz="1800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ja-JP" altLang="en-US" sz="1800" b="0" i="0">
                <a:solidFill>
                  <a:srgbClr val="1F1F1F"/>
                </a:solidFill>
                <a:effectLst/>
                <a:latin typeface="Google Sans"/>
              </a:rPr>
              <a:t>・要件定義書に従って機能修正</a:t>
            </a:r>
            <a:endParaRPr lang="en-US" altLang="ja-JP" sz="1800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8F62B9C-20AB-D9D1-BA54-968385D84209}"/>
              </a:ext>
            </a:extLst>
          </p:cNvPr>
          <p:cNvSpPr txBox="1"/>
          <p:nvPr/>
        </p:nvSpPr>
        <p:spPr>
          <a:xfrm>
            <a:off x="136071" y="4716373"/>
            <a:ext cx="96046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【</a:t>
            </a:r>
            <a:r>
              <a:rPr lang="ja-JP" altLang="en-US" sz="1200"/>
              <a:t>卒業レッスン資料</a:t>
            </a:r>
            <a:r>
              <a:rPr lang="en-US" altLang="ja-JP" sz="1200" dirty="0"/>
              <a:t>】</a:t>
            </a:r>
          </a:p>
          <a:p>
            <a:r>
              <a:rPr lang="ja-JP" altLang="en-US" sz="1200"/>
              <a:t>https://docs.google.com/presentation/d/1i82imhCrgW5OeO1FCpMfKJ3H678TxuwmCxeUVGD6V14/edit#slide=id.g29ff1bec3f7_0_0</a:t>
            </a:r>
          </a:p>
        </p:txBody>
      </p:sp>
    </p:spTree>
    <p:extLst>
      <p:ext uri="{BB962C8B-B14F-4D97-AF65-F5344CB8AC3E}">
        <p14:creationId xmlns:p14="http://schemas.microsoft.com/office/powerpoint/2010/main" val="272452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68740A56-0F98-5C42-322A-F0F554EF6B96}"/>
              </a:ext>
            </a:extLst>
          </p:cNvPr>
          <p:cNvSpPr/>
          <p:nvPr/>
        </p:nvSpPr>
        <p:spPr>
          <a:xfrm>
            <a:off x="3303916" y="181155"/>
            <a:ext cx="6133381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WEB</a:t>
            </a:r>
            <a:r>
              <a:rPr kumimoji="1" lang="ja-JP" altLang="en-US" sz="2800">
                <a:solidFill>
                  <a:schemeClr val="tx1"/>
                </a:solidFill>
              </a:rPr>
              <a:t>システム開発を構成する技術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E0D452A-6907-45F5-6349-9C40EEA6AF07}"/>
              </a:ext>
            </a:extLst>
          </p:cNvPr>
          <p:cNvCxnSpPr/>
          <p:nvPr/>
        </p:nvCxnSpPr>
        <p:spPr>
          <a:xfrm>
            <a:off x="614313" y="4892511"/>
            <a:ext cx="10737130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D16B34B-7DA1-74CD-A0AE-4290A9DBAC66}"/>
              </a:ext>
            </a:extLst>
          </p:cNvPr>
          <p:cNvSpPr txBox="1"/>
          <p:nvPr/>
        </p:nvSpPr>
        <p:spPr>
          <a:xfrm>
            <a:off x="9803876" y="502057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インフラ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235152-5541-AE63-58E6-82E19280603F}"/>
              </a:ext>
            </a:extLst>
          </p:cNvPr>
          <p:cNvSpPr txBox="1"/>
          <p:nvPr/>
        </p:nvSpPr>
        <p:spPr>
          <a:xfrm>
            <a:off x="7005687" y="50205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バックエンド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BF76FDC-6DD7-09C8-9DC9-E59EEAD360EE}"/>
              </a:ext>
            </a:extLst>
          </p:cNvPr>
          <p:cNvSpPr txBox="1"/>
          <p:nvPr/>
        </p:nvSpPr>
        <p:spPr>
          <a:xfrm>
            <a:off x="1068371" y="502057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フロント</a:t>
            </a:r>
            <a:r>
              <a:rPr kumimoji="1" lang="ja-JP" altLang="en-US"/>
              <a:t>エンド</a:t>
            </a: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D8D55A0-5887-D218-4860-486EA9CD6ECE}"/>
              </a:ext>
            </a:extLst>
          </p:cNvPr>
          <p:cNvSpPr/>
          <p:nvPr/>
        </p:nvSpPr>
        <p:spPr>
          <a:xfrm>
            <a:off x="3173662" y="1360496"/>
            <a:ext cx="1620000" cy="16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HTML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1E4F74A8-CCAE-FFB5-642B-146E5EF68110}"/>
              </a:ext>
            </a:extLst>
          </p:cNvPr>
          <p:cNvSpPr/>
          <p:nvPr/>
        </p:nvSpPr>
        <p:spPr>
          <a:xfrm>
            <a:off x="2208985" y="270900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CSS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A1E89-5951-416A-0FA6-3198ED782859}"/>
              </a:ext>
            </a:extLst>
          </p:cNvPr>
          <p:cNvSpPr txBox="1"/>
          <p:nvPr/>
        </p:nvSpPr>
        <p:spPr>
          <a:xfrm>
            <a:off x="2269508" y="3613170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(Bootstrap)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B0CED287-1B6B-F6FA-823F-D0B309FC16EE}"/>
              </a:ext>
            </a:extLst>
          </p:cNvPr>
          <p:cNvSpPr/>
          <p:nvPr/>
        </p:nvSpPr>
        <p:spPr>
          <a:xfrm>
            <a:off x="4835929" y="2765503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JavaScript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6B8E23B-C1D3-F80C-B086-171BD3CE9F00}"/>
              </a:ext>
            </a:extLst>
          </p:cNvPr>
          <p:cNvSpPr txBox="1"/>
          <p:nvPr/>
        </p:nvSpPr>
        <p:spPr>
          <a:xfrm>
            <a:off x="5075562" y="366967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Jquery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505A76F8-413B-E3E6-FC3B-EE8FAF56532D}"/>
              </a:ext>
            </a:extLst>
          </p:cNvPr>
          <p:cNvSpPr/>
          <p:nvPr/>
        </p:nvSpPr>
        <p:spPr>
          <a:xfrm>
            <a:off x="10441335" y="3797836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Docker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C879930-317A-61F4-491D-092CFA7F60F8}"/>
              </a:ext>
            </a:extLst>
          </p:cNvPr>
          <p:cNvSpPr/>
          <p:nvPr/>
        </p:nvSpPr>
        <p:spPr>
          <a:xfrm>
            <a:off x="9497015" y="2152499"/>
            <a:ext cx="972000" cy="972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Linux [OS]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38369FD-C811-C890-D2C9-6E4A6DF99B82}"/>
              </a:ext>
            </a:extLst>
          </p:cNvPr>
          <p:cNvSpPr/>
          <p:nvPr/>
        </p:nvSpPr>
        <p:spPr>
          <a:xfrm>
            <a:off x="6574748" y="1325503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3200" dirty="0">
                <a:solidFill>
                  <a:schemeClr val="tx1"/>
                </a:solidFill>
              </a:rPr>
              <a:t>Python</a:t>
            </a:r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189E9BA-EBC8-EB33-2AEE-1D46C0E21401}"/>
              </a:ext>
            </a:extLst>
          </p:cNvPr>
          <p:cNvSpPr txBox="1"/>
          <p:nvPr/>
        </p:nvSpPr>
        <p:spPr>
          <a:xfrm>
            <a:off x="6635270" y="222967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(</a:t>
            </a:r>
            <a:r>
              <a:rPr kumimoji="1" lang="en-US" altLang="ja-JP" dirty="0" err="1">
                <a:solidFill>
                  <a:srgbClr val="FF0000"/>
                </a:solidFill>
              </a:rPr>
              <a:t>django</a:t>
            </a:r>
            <a:r>
              <a:rPr lang="ja-JP" altLang="en-US">
                <a:solidFill>
                  <a:srgbClr val="FF0000"/>
                </a:solidFill>
              </a:rPr>
              <a:t>等</a:t>
            </a:r>
            <a:r>
              <a:rPr kumimoji="1" lang="en-US" altLang="ja-JP" dirty="0">
                <a:solidFill>
                  <a:srgbClr val="FF0000"/>
                </a:solidFill>
              </a:rPr>
              <a:t>)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404F12A-4536-1908-5097-185433DCB488}"/>
              </a:ext>
            </a:extLst>
          </p:cNvPr>
          <p:cNvSpPr/>
          <p:nvPr/>
        </p:nvSpPr>
        <p:spPr>
          <a:xfrm>
            <a:off x="8980702" y="3260390"/>
            <a:ext cx="720000" cy="72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データベース</a:t>
            </a:r>
            <a:endParaRPr lang="en-US" altLang="ja-JP" sz="1050" dirty="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761EEAB-A3FE-859D-4609-079C52C1194F}"/>
              </a:ext>
            </a:extLst>
          </p:cNvPr>
          <p:cNvSpPr/>
          <p:nvPr/>
        </p:nvSpPr>
        <p:spPr>
          <a:xfrm>
            <a:off x="8137300" y="3551722"/>
            <a:ext cx="900000" cy="90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SQL</a:t>
            </a:r>
            <a:endParaRPr kumimoji="1" lang="ja-JP" altLang="en-US" sz="20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D80BF0E-15CC-C79A-940F-65622592D3C0}"/>
              </a:ext>
            </a:extLst>
          </p:cNvPr>
          <p:cNvSpPr/>
          <p:nvPr/>
        </p:nvSpPr>
        <p:spPr>
          <a:xfrm>
            <a:off x="8503346" y="1449837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ja-JP" altLang="en-US" sz="1050">
                <a:solidFill>
                  <a:schemeClr val="tx1"/>
                </a:solidFill>
              </a:rPr>
              <a:t>サーバー</a:t>
            </a:r>
            <a:endParaRPr kumimoji="1" lang="ja-JP" altLang="en-US" sz="105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D8B13A-3EF5-19FA-A7CB-18FA7D1CDAAA}"/>
              </a:ext>
            </a:extLst>
          </p:cNvPr>
          <p:cNvSpPr txBox="1"/>
          <p:nvPr/>
        </p:nvSpPr>
        <p:spPr>
          <a:xfrm>
            <a:off x="8342531" y="1840584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(Apache</a:t>
            </a:r>
            <a:r>
              <a:rPr lang="ja-JP" altLang="en-US" sz="1200">
                <a:solidFill>
                  <a:srgbClr val="FF0000"/>
                </a:solidFill>
              </a:rPr>
              <a:t>等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20A9AC-2D39-654B-238F-2A56130DC429}"/>
              </a:ext>
            </a:extLst>
          </p:cNvPr>
          <p:cNvSpPr txBox="1"/>
          <p:nvPr/>
        </p:nvSpPr>
        <p:spPr>
          <a:xfrm>
            <a:off x="8895372" y="3666147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FF0000"/>
                </a:solidFill>
              </a:rPr>
              <a:t>(MySQL</a:t>
            </a:r>
            <a:r>
              <a:rPr lang="ja-JP" altLang="en-US" sz="1200">
                <a:solidFill>
                  <a:srgbClr val="FF0000"/>
                </a:solidFill>
              </a:rPr>
              <a:t>等</a:t>
            </a:r>
            <a:r>
              <a:rPr kumimoji="1" lang="en-US" altLang="ja-JP" sz="1200" dirty="0">
                <a:solidFill>
                  <a:srgbClr val="FF0000"/>
                </a:solidFill>
              </a:rPr>
              <a:t>)</a:t>
            </a:r>
            <a:endParaRPr kumimoji="1" lang="ja-JP" altLang="en-US" sz="1200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024E27-9CBB-ADE2-5E67-02D4B71D7926}"/>
              </a:ext>
            </a:extLst>
          </p:cNvPr>
          <p:cNvSpPr/>
          <p:nvPr/>
        </p:nvSpPr>
        <p:spPr>
          <a:xfrm>
            <a:off x="2450237" y="5702797"/>
            <a:ext cx="5499817" cy="358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git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BDFD9451-4299-A29F-3E21-CD34202F8A2F}"/>
              </a:ext>
            </a:extLst>
          </p:cNvPr>
          <p:cNvSpPr/>
          <p:nvPr/>
        </p:nvSpPr>
        <p:spPr>
          <a:xfrm>
            <a:off x="1145110" y="2271093"/>
            <a:ext cx="540000" cy="5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ja-JP" altLang="en-US" sz="1050">
                <a:solidFill>
                  <a:schemeClr val="tx1"/>
                </a:solidFill>
              </a:rPr>
              <a:t>画面</a:t>
            </a:r>
            <a:endParaRPr lang="en-US" altLang="ja-JP" sz="105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50">
                <a:solidFill>
                  <a:schemeClr val="tx1"/>
                </a:solidFill>
              </a:rPr>
              <a:t>デザイン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E36B277-EEE0-F7A6-F84F-9082ACDD1A5A}"/>
              </a:ext>
            </a:extLst>
          </p:cNvPr>
          <p:cNvSpPr/>
          <p:nvPr/>
        </p:nvSpPr>
        <p:spPr>
          <a:xfrm>
            <a:off x="5373279" y="6326651"/>
            <a:ext cx="6402468" cy="358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ネットワーク関連知識</a:t>
            </a:r>
          </a:p>
        </p:txBody>
      </p:sp>
    </p:spTree>
    <p:extLst>
      <p:ext uri="{BB962C8B-B14F-4D97-AF65-F5344CB8AC3E}">
        <p14:creationId xmlns:p14="http://schemas.microsoft.com/office/powerpoint/2010/main" val="119338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6">
            <a:extLst>
              <a:ext uri="{FF2B5EF4-FFF2-40B4-BE49-F238E27FC236}">
                <a16:creationId xmlns:a16="http://schemas.microsoft.com/office/drawing/2014/main" id="{1F282523-3BF3-F8F6-ED15-6E34AE68E352}"/>
              </a:ext>
            </a:extLst>
          </p:cNvPr>
          <p:cNvSpPr/>
          <p:nvPr/>
        </p:nvSpPr>
        <p:spPr>
          <a:xfrm>
            <a:off x="6965209" y="3893800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28F36FFB-B6AD-7A70-4319-898D5FC1CF9B}"/>
              </a:ext>
            </a:extLst>
          </p:cNvPr>
          <p:cNvSpPr/>
          <p:nvPr/>
        </p:nvSpPr>
        <p:spPr>
          <a:xfrm>
            <a:off x="4316360" y="113241"/>
            <a:ext cx="3726427" cy="56043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Git</a:t>
            </a:r>
            <a:r>
              <a:rPr kumimoji="1" lang="ja-JP" altLang="en-US" dirty="0">
                <a:solidFill>
                  <a:schemeClr val="tx1"/>
                </a:solidFill>
              </a:rPr>
              <a:t>リポジトリ</a:t>
            </a:r>
            <a:r>
              <a:rPr kumimoji="1" lang="en-US" altLang="ja-JP" dirty="0">
                <a:solidFill>
                  <a:schemeClr val="tx1"/>
                </a:solidFill>
              </a:rPr>
              <a:t> </a:t>
            </a:r>
            <a:r>
              <a:rPr kumimoji="1" lang="ja-JP" altLang="en-US" dirty="0">
                <a:solidFill>
                  <a:schemeClr val="tx1"/>
                </a:solidFill>
              </a:rPr>
              <a:t>概念図</a:t>
            </a: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65D9728A-5E51-ADFA-46A8-ABF860112E31}"/>
              </a:ext>
            </a:extLst>
          </p:cNvPr>
          <p:cNvSpPr/>
          <p:nvPr/>
        </p:nvSpPr>
        <p:spPr>
          <a:xfrm>
            <a:off x="588277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ワーキング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A7819F4C-5C6E-E359-50EF-E7AB926DEF3A}"/>
              </a:ext>
            </a:extLst>
          </p:cNvPr>
          <p:cNvSpPr/>
          <p:nvPr/>
        </p:nvSpPr>
        <p:spPr>
          <a:xfrm>
            <a:off x="3407678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ステージングエリア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（インデックス）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A27360EE-2D35-4FEC-C7C3-A59874E0D064}"/>
              </a:ext>
            </a:extLst>
          </p:cNvPr>
          <p:cNvSpPr/>
          <p:nvPr/>
        </p:nvSpPr>
        <p:spPr>
          <a:xfrm>
            <a:off x="6250724" y="1432855"/>
            <a:ext cx="1779638" cy="177963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ローカル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コミット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244BEAF-E24D-E653-FF9F-796A4C91459E}"/>
              </a:ext>
            </a:extLst>
          </p:cNvPr>
          <p:cNvSpPr/>
          <p:nvPr/>
        </p:nvSpPr>
        <p:spPr>
          <a:xfrm>
            <a:off x="276454" y="1283515"/>
            <a:ext cx="8321064" cy="41416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41932DC-7F14-BF78-ED07-28A0ED06D38B}"/>
              </a:ext>
            </a:extLst>
          </p:cNvPr>
          <p:cNvSpPr txBox="1"/>
          <p:nvPr/>
        </p:nvSpPr>
        <p:spPr>
          <a:xfrm>
            <a:off x="105757" y="88907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ローカルリポジトリ</a:t>
            </a:r>
          </a:p>
        </p:txBody>
      </p:sp>
      <p:pic>
        <p:nvPicPr>
          <p:cNvPr id="1026" name="Picture 2" descr="GitHub を無料でダウンロード。2023 年最新版">
            <a:extLst>
              <a:ext uri="{FF2B5EF4-FFF2-40B4-BE49-F238E27FC236}">
                <a16:creationId xmlns:a16="http://schemas.microsoft.com/office/drawing/2014/main" id="{290077C1-8451-C742-39BE-14A0C3211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41" y="595440"/>
            <a:ext cx="2102839" cy="118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AEBA8D-9182-2121-DF96-0B5E8C710120}"/>
              </a:ext>
            </a:extLst>
          </p:cNvPr>
          <p:cNvSpPr txBox="1"/>
          <p:nvPr/>
        </p:nvSpPr>
        <p:spPr>
          <a:xfrm>
            <a:off x="9609688" y="2494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リモート</a:t>
            </a:r>
            <a:r>
              <a:rPr kumimoji="1" lang="ja-JP" altLang="en-US" dirty="0"/>
              <a:t>リポジトリ</a:t>
            </a: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6A17652-71B3-EB68-F4DB-09F68B004DCE}"/>
              </a:ext>
            </a:extLst>
          </p:cNvPr>
          <p:cNvSpPr/>
          <p:nvPr/>
        </p:nvSpPr>
        <p:spPr>
          <a:xfrm>
            <a:off x="250371" y="5787371"/>
            <a:ext cx="1001763" cy="10297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lang="ja-JP" altLang="en-US">
                <a:solidFill>
                  <a:schemeClr val="tx1"/>
                </a:solidFill>
              </a:rPr>
              <a:t>未管理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>
                <a:solidFill>
                  <a:schemeClr val="tx1"/>
                </a:solidFill>
              </a:rPr>
              <a:t>ディレクトリ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A4C3E15-A55F-606B-1236-83E39FDF05ED}"/>
              </a:ext>
            </a:extLst>
          </p:cNvPr>
          <p:cNvCxnSpPr>
            <a:cxnSpLocks/>
            <a:stCxn id="11" idx="0"/>
            <a:endCxn id="5" idx="4"/>
          </p:cNvCxnSpPr>
          <p:nvPr/>
        </p:nvCxnSpPr>
        <p:spPr>
          <a:xfrm flipV="1">
            <a:off x="751253" y="3212493"/>
            <a:ext cx="726843" cy="257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AE4E011-D2D3-6CD1-18EC-FA1D761CBAB5}"/>
              </a:ext>
            </a:extLst>
          </p:cNvPr>
          <p:cNvSpPr txBox="1"/>
          <p:nvPr/>
        </p:nvSpPr>
        <p:spPr>
          <a:xfrm>
            <a:off x="632523" y="5534261"/>
            <a:ext cx="7825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</a:t>
            </a:r>
            <a:r>
              <a:rPr lang="en-US" altLang="ja-JP" sz="1600" dirty="0" err="1"/>
              <a:t>init</a:t>
            </a:r>
            <a:endParaRPr kumimoji="1" lang="ja-JP" altLang="en-US" sz="16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A7D494D-59C8-70F9-59CA-57789B0DFBC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67915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680FEC3-3EA4-7584-A619-BE63D17EA64A}"/>
              </a:ext>
            </a:extLst>
          </p:cNvPr>
          <p:cNvSpPr txBox="1"/>
          <p:nvPr/>
        </p:nvSpPr>
        <p:spPr>
          <a:xfrm>
            <a:off x="2470854" y="2497272"/>
            <a:ext cx="83388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add</a:t>
            </a:r>
            <a:endParaRPr kumimoji="1" lang="ja-JP" altLang="en-US" sz="160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87586E-ACE4-415D-1920-290577864A4B}"/>
              </a:ext>
            </a:extLst>
          </p:cNvPr>
          <p:cNvCxnSpPr>
            <a:cxnSpLocks/>
          </p:cNvCxnSpPr>
          <p:nvPr/>
        </p:nvCxnSpPr>
        <p:spPr>
          <a:xfrm>
            <a:off x="5187316" y="2322674"/>
            <a:ext cx="1039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C18684-4491-DA29-4E4A-1CDFFF2EA7D7}"/>
              </a:ext>
            </a:extLst>
          </p:cNvPr>
          <p:cNvSpPr txBox="1"/>
          <p:nvPr/>
        </p:nvSpPr>
        <p:spPr>
          <a:xfrm>
            <a:off x="5203608" y="2497272"/>
            <a:ext cx="118333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commit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1ED4B2-CA1D-195A-39AA-8F19033AD0CB}"/>
              </a:ext>
            </a:extLst>
          </p:cNvPr>
          <p:cNvCxnSpPr>
            <a:cxnSpLocks/>
          </p:cNvCxnSpPr>
          <p:nvPr/>
        </p:nvCxnSpPr>
        <p:spPr>
          <a:xfrm flipV="1">
            <a:off x="7676277" y="1394847"/>
            <a:ext cx="2413120" cy="131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1A54B2E-07DB-A2A0-42B1-BD4B4449E079}"/>
              </a:ext>
            </a:extLst>
          </p:cNvPr>
          <p:cNvSpPr txBox="1"/>
          <p:nvPr/>
        </p:nvSpPr>
        <p:spPr>
          <a:xfrm>
            <a:off x="8784836" y="1681001"/>
            <a:ext cx="942887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git push</a:t>
            </a:r>
            <a:endParaRPr kumimoji="1" lang="ja-JP" altLang="en-US" sz="16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FB9540-CAB8-BB1F-A15F-6018E3045B99}"/>
              </a:ext>
            </a:extLst>
          </p:cNvPr>
          <p:cNvSpPr txBox="1"/>
          <p:nvPr/>
        </p:nvSpPr>
        <p:spPr>
          <a:xfrm rot="5400000">
            <a:off x="6701961" y="339734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・・・</a:t>
            </a:r>
          </a:p>
        </p:txBody>
      </p:sp>
      <p:sp>
        <p:nvSpPr>
          <p:cNvPr id="28" name="円/楕円 6">
            <a:extLst>
              <a:ext uri="{FF2B5EF4-FFF2-40B4-BE49-F238E27FC236}">
                <a16:creationId xmlns:a16="http://schemas.microsoft.com/office/drawing/2014/main" id="{7FC93D59-4542-7572-5510-09ADBB8BA379}"/>
              </a:ext>
            </a:extLst>
          </p:cNvPr>
          <p:cNvSpPr/>
          <p:nvPr/>
        </p:nvSpPr>
        <p:spPr>
          <a:xfrm>
            <a:off x="6965209" y="4319135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29" name="円/楕円 6">
            <a:extLst>
              <a:ext uri="{FF2B5EF4-FFF2-40B4-BE49-F238E27FC236}">
                <a16:creationId xmlns:a16="http://schemas.microsoft.com/office/drawing/2014/main" id="{108F24E2-46EE-4E65-6789-1F371CC9E4EF}"/>
              </a:ext>
            </a:extLst>
          </p:cNvPr>
          <p:cNvSpPr/>
          <p:nvPr/>
        </p:nvSpPr>
        <p:spPr>
          <a:xfrm>
            <a:off x="6967804" y="4759083"/>
            <a:ext cx="360000" cy="36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30" name="吹き出し: 折線 29">
            <a:extLst>
              <a:ext uri="{FF2B5EF4-FFF2-40B4-BE49-F238E27FC236}">
                <a16:creationId xmlns:a16="http://schemas.microsoft.com/office/drawing/2014/main" id="{01305DF0-EDF5-3BE3-2316-740D07C97F1E}"/>
              </a:ext>
            </a:extLst>
          </p:cNvPr>
          <p:cNvSpPr/>
          <p:nvPr/>
        </p:nvSpPr>
        <p:spPr>
          <a:xfrm>
            <a:off x="4714389" y="3477507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154247"/>
              <a:gd name="adj6" fmla="val 13417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HEAD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6DBEEAE8-7907-C90F-A536-3AF7D8EB0335}"/>
              </a:ext>
            </a:extLst>
          </p:cNvPr>
          <p:cNvSpPr/>
          <p:nvPr/>
        </p:nvSpPr>
        <p:spPr>
          <a:xfrm>
            <a:off x="7943850" y="1394847"/>
            <a:ext cx="454375" cy="388467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E61C6BE6-D63B-007D-BD1E-4707F1749AC0}"/>
              </a:ext>
            </a:extLst>
          </p:cNvPr>
          <p:cNvSpPr txBox="1"/>
          <p:nvPr/>
        </p:nvSpPr>
        <p:spPr>
          <a:xfrm>
            <a:off x="11599977" y="177828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等</a:t>
            </a:r>
          </a:p>
        </p:txBody>
      </p:sp>
      <p:sp>
        <p:nvSpPr>
          <p:cNvPr id="1030" name="吹き出し: 折線 1029">
            <a:extLst>
              <a:ext uri="{FF2B5EF4-FFF2-40B4-BE49-F238E27FC236}">
                <a16:creationId xmlns:a16="http://schemas.microsoft.com/office/drawing/2014/main" id="{3CB3C643-96AD-ACFE-FBAE-77A29B49358E}"/>
              </a:ext>
            </a:extLst>
          </p:cNvPr>
          <p:cNvSpPr/>
          <p:nvPr/>
        </p:nvSpPr>
        <p:spPr>
          <a:xfrm>
            <a:off x="4681267" y="4863692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81619"/>
              <a:gd name="adj6" fmla="val 168058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main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33" name="吹き出し: 折線 1032">
            <a:extLst>
              <a:ext uri="{FF2B5EF4-FFF2-40B4-BE49-F238E27FC236}">
                <a16:creationId xmlns:a16="http://schemas.microsoft.com/office/drawing/2014/main" id="{DD73DF20-0024-2FCA-46F7-BED503B936FC}"/>
              </a:ext>
            </a:extLst>
          </p:cNvPr>
          <p:cNvSpPr/>
          <p:nvPr/>
        </p:nvSpPr>
        <p:spPr>
          <a:xfrm>
            <a:off x="4715227" y="3973874"/>
            <a:ext cx="1411356" cy="415826"/>
          </a:xfrm>
          <a:prstGeom prst="borderCallout2">
            <a:avLst>
              <a:gd name="adj1" fmla="val 26990"/>
              <a:gd name="adj2" fmla="val 99272"/>
              <a:gd name="adj3" fmla="val -21191"/>
              <a:gd name="adj4" fmla="val 114883"/>
              <a:gd name="adj5" fmla="val -273275"/>
              <a:gd name="adj6" fmla="val 144283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feature/xxx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71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75BAD95-EF5C-E22A-BA6C-1E78405F338B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g</a:t>
            </a:r>
            <a:r>
              <a:rPr kumimoji="1" lang="en-US" altLang="ja-JP" dirty="0">
                <a:solidFill>
                  <a:schemeClr val="tx1"/>
                </a:solidFill>
              </a:rPr>
              <a:t>it</a:t>
            </a:r>
            <a:r>
              <a:rPr kumimoji="1" lang="ja-JP" altLang="en-US">
                <a:solidFill>
                  <a:schemeClr val="tx1"/>
                </a:solidFill>
              </a:rPr>
              <a:t>の追加設定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3120022-ED02-77CD-C197-4156C8FD1B86}"/>
              </a:ext>
            </a:extLst>
          </p:cNvPr>
          <p:cNvSpPr txBox="1"/>
          <p:nvPr/>
        </p:nvSpPr>
        <p:spPr>
          <a:xfrm>
            <a:off x="861847" y="1691446"/>
            <a:ext cx="7609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https://qiita.com/mikan3rd/items/d41a8ca26523f950ea9d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8F5895D-9606-351A-90C0-02B767E859D4}"/>
              </a:ext>
            </a:extLst>
          </p:cNvPr>
          <p:cNvSpPr txBox="1"/>
          <p:nvPr/>
        </p:nvSpPr>
        <p:spPr>
          <a:xfrm>
            <a:off x="105757" y="889074"/>
            <a:ext cx="515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</a:t>
            </a:r>
            <a:r>
              <a:rPr lang="ja-JP" altLang="en-US">
                <a:solidFill>
                  <a:srgbClr val="FF0000"/>
                </a:solidFill>
              </a:rPr>
              <a:t>ターミナルにブランチ名表示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ja-JP" altLang="en-US">
                <a:solidFill>
                  <a:srgbClr val="FF0000"/>
                </a:solidFill>
              </a:rPr>
              <a:t>コマンド補間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926816-FEFE-790E-C25A-779B53418ED0}"/>
              </a:ext>
            </a:extLst>
          </p:cNvPr>
          <p:cNvSpPr txBox="1"/>
          <p:nvPr/>
        </p:nvSpPr>
        <p:spPr>
          <a:xfrm>
            <a:off x="436833" y="12485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・参考：</a:t>
            </a:r>
            <a:endParaRPr kumimoji="1"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CEBEE6C-9E6F-1952-B2A7-2AA24A78351E}"/>
              </a:ext>
            </a:extLst>
          </p:cNvPr>
          <p:cNvSpPr txBox="1"/>
          <p:nvPr/>
        </p:nvSpPr>
        <p:spPr>
          <a:xfrm>
            <a:off x="105757" y="2762494"/>
            <a:ext cx="509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【log</a:t>
            </a:r>
            <a:r>
              <a:rPr lang="ja-JP" altLang="en-US">
                <a:solidFill>
                  <a:srgbClr val="FF0000"/>
                </a:solidFill>
              </a:rPr>
              <a:t>一覧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ja-JP" altLang="en-US">
                <a:solidFill>
                  <a:srgbClr val="FF0000"/>
                </a:solidFill>
              </a:rPr>
              <a:t>表示項目追加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(git tree </a:t>
            </a:r>
            <a:r>
              <a:rPr lang="ja-JP" altLang="en-US">
                <a:solidFill>
                  <a:srgbClr val="FF0000"/>
                </a:solidFill>
                <a:sym typeface="Wingdings" pitchFamily="2" charset="2"/>
              </a:rPr>
              <a:t>エイリアス</a:t>
            </a:r>
            <a:r>
              <a:rPr lang="en-US" altLang="ja-JP" dirty="0">
                <a:solidFill>
                  <a:srgbClr val="FF0000"/>
                </a:solidFill>
                <a:sym typeface="Wingdings" pitchFamily="2" charset="2"/>
              </a:rPr>
              <a:t>)</a:t>
            </a:r>
            <a:r>
              <a:rPr lang="en-US" altLang="ja-JP" dirty="0">
                <a:solidFill>
                  <a:srgbClr val="FF0000"/>
                </a:solidFill>
              </a:rPr>
              <a:t>】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6E9EA-89BE-4C04-EA72-13F011D2E479}"/>
              </a:ext>
            </a:extLst>
          </p:cNvPr>
          <p:cNvSpPr txBox="1"/>
          <p:nvPr/>
        </p:nvSpPr>
        <p:spPr>
          <a:xfrm>
            <a:off x="846886" y="3264510"/>
            <a:ext cx="106680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git config --global alias.tree "log --graph --pretty=format:'%x09%C(auto) %h %Cgreen %ad %Creset%x09%C(cyan)%an%Creset %x09%C(auto)%s %d' --date=format-local:'%Y/%m/%d %H:%M:%S'"</a:t>
            </a:r>
          </a:p>
        </p:txBody>
      </p:sp>
    </p:spTree>
    <p:extLst>
      <p:ext uri="{BB962C8B-B14F-4D97-AF65-F5344CB8AC3E}">
        <p14:creationId xmlns:p14="http://schemas.microsoft.com/office/powerpoint/2010/main" val="3715058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D8FE3-98C3-29D8-4F0B-0944905D8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35">
            <a:extLst>
              <a:ext uri="{FF2B5EF4-FFF2-40B4-BE49-F238E27FC236}">
                <a16:creationId xmlns:a16="http://schemas.microsoft.com/office/drawing/2014/main" id="{E9F92F0B-381E-607D-8D71-F97732CE9462}"/>
              </a:ext>
            </a:extLst>
          </p:cNvPr>
          <p:cNvSpPr/>
          <p:nvPr/>
        </p:nvSpPr>
        <p:spPr>
          <a:xfrm>
            <a:off x="3851331" y="18246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作成残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57E679D-B220-DCE1-5D38-76B27F090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20216"/>
              </p:ext>
            </p:extLst>
          </p:nvPr>
        </p:nvGraphicFramePr>
        <p:xfrm>
          <a:off x="357351" y="1360797"/>
          <a:ext cx="11477297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933">
                  <a:extLst>
                    <a:ext uri="{9D8B030D-6E8A-4147-A177-3AD203B41FA5}">
                      <a16:colId xmlns:a16="http://schemas.microsoft.com/office/drawing/2014/main" val="3030622726"/>
                    </a:ext>
                  </a:extLst>
                </a:gridCol>
                <a:gridCol w="2850992">
                  <a:extLst>
                    <a:ext uri="{9D8B030D-6E8A-4147-A177-3AD203B41FA5}">
                      <a16:colId xmlns:a16="http://schemas.microsoft.com/office/drawing/2014/main" val="1030189478"/>
                    </a:ext>
                  </a:extLst>
                </a:gridCol>
                <a:gridCol w="3350236">
                  <a:extLst>
                    <a:ext uri="{9D8B030D-6E8A-4147-A177-3AD203B41FA5}">
                      <a16:colId xmlns:a16="http://schemas.microsoft.com/office/drawing/2014/main" val="368993079"/>
                    </a:ext>
                  </a:extLst>
                </a:gridCol>
                <a:gridCol w="3124136">
                  <a:extLst>
                    <a:ext uri="{9D8B030D-6E8A-4147-A177-3AD203B41FA5}">
                      <a16:colId xmlns:a16="http://schemas.microsoft.com/office/drawing/2014/main" val="108862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分類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管理者側機能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店舗情報の管理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会員情報の管理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4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売り上げの管理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その他基本情報の設定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会社概要、利用規約の編集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内容を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markdown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形式で表示、編集する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08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会員登録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メール認証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メールサーバー設定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gmail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 )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02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有料会員登録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外部サービスの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Stripe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915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画像の配置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Django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と</a:t>
                      </a:r>
                      <a:r>
                        <a:rPr kumimoji="1" lang="en-US" altLang="ja-JP" sz="1600" b="0" dirty="0" err="1">
                          <a:solidFill>
                            <a:schemeClr val="tx1"/>
                          </a:solidFill>
                        </a:rPr>
                        <a:t>aws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を連携するライブラリ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AWS(Amazon Web Services)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7227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Heroku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へのデプロイ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2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984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450FA-C477-D6E0-5BCC-38BBE7C0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240FB4-F748-ED97-222B-E400D39054AF}"/>
              </a:ext>
            </a:extLst>
          </p:cNvPr>
          <p:cNvSpPr/>
          <p:nvPr/>
        </p:nvSpPr>
        <p:spPr>
          <a:xfrm>
            <a:off x="3791823" y="134225"/>
            <a:ext cx="5058561" cy="4446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メール送信設定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 (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gmail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)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CB4DE9-CD7E-DE16-6E2B-43C777C6568C}"/>
              </a:ext>
            </a:extLst>
          </p:cNvPr>
          <p:cNvSpPr txBox="1"/>
          <p:nvPr/>
        </p:nvSpPr>
        <p:spPr>
          <a:xfrm>
            <a:off x="415158" y="871625"/>
            <a:ext cx="11361683" cy="29619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rgbClr val="008000"/>
                </a:solidFill>
                <a:latin typeface="Menlo" panose="020B0609030804020204" pitchFamily="49" charset="0"/>
              </a:rPr>
              <a:t>s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ettings.py</a:t>
            </a:r>
            <a:endParaRPr lang="en-US" altLang="ja-JP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endParaRPr lang="en-US" altLang="ja-JP" dirty="0">
              <a:solidFill>
                <a:srgbClr val="008000"/>
              </a:solidFill>
              <a:latin typeface="Menlo" panose="020B0609030804020204" pitchFamily="49" charset="0"/>
            </a:endParaRPr>
          </a:p>
          <a:p>
            <a:r>
              <a:rPr lang="en-US" altLang="ja-JP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ja-JP" altLang="en-US" b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メール設定</a:t>
            </a:r>
            <a:endParaRPr lang="ja-JP" altLang="en-US" b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EMAIL_BCKEND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django.core.mail.backends.smtp.EmailBackend</a:t>
            </a:r>
            <a:r>
              <a:rPr lang="en" altLang="ja-JP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endParaRPr lang="en" altLang="ja-JP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EMAIL_HOST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" altLang="ja-JP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smtp.gmail.com</a:t>
            </a:r>
            <a:r>
              <a:rPr lang="en" altLang="ja-JP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</a:t>
            </a:r>
            <a:endParaRPr lang="en" altLang="ja-JP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EMAIL_PORT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587</a:t>
            </a:r>
            <a:endParaRPr lang="en" altLang="ja-JP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EMAIL_USE_TLS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b="0" dirty="0">
              <a:solidFill>
                <a:srgbClr val="3B3B3B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EMAIL_HOST_USER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" altLang="ja-JP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'EMAIL_HOST_USER'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b="0" dirty="0">
                <a:solidFill>
                  <a:srgbClr val="0070C1"/>
                </a:solidFill>
                <a:effectLst/>
                <a:latin typeface="Menlo" panose="020B0609030804020204" pitchFamily="49" charset="0"/>
              </a:rPr>
              <a:t>EMAIL_HOST_PASSWORD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ja-JP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os</a:t>
            </a:r>
            <a:r>
              <a:rPr lang="en" altLang="ja-JP" b="0" dirty="0" err="1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ja-JP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environ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ja-JP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'EMAIL_HOST_PASSWORD'</a:t>
            </a:r>
            <a:r>
              <a:rPr lang="en" altLang="ja-JP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9FF1E20-6E27-D2AD-4D8F-1EEC8E09B5CF}"/>
              </a:ext>
            </a:extLst>
          </p:cNvPr>
          <p:cNvSpPr txBox="1"/>
          <p:nvPr/>
        </p:nvSpPr>
        <p:spPr>
          <a:xfrm>
            <a:off x="4755931" y="6179999"/>
            <a:ext cx="7189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/>
              <a:t>参考</a:t>
            </a:r>
            <a:r>
              <a:rPr lang="en-US" altLang="ja-JP" dirty="0"/>
              <a:t>】</a:t>
            </a:r>
          </a:p>
          <a:p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D68BE-6F4E-2ED9-1CBB-266B5EEF1464}"/>
              </a:ext>
            </a:extLst>
          </p:cNvPr>
          <p:cNvSpPr txBox="1"/>
          <p:nvPr/>
        </p:nvSpPr>
        <p:spPr>
          <a:xfrm>
            <a:off x="415158" y="4279653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ja-JP" b="0" i="0" u="none" strike="noStrike" dirty="0">
                <a:solidFill>
                  <a:srgbClr val="4183C4"/>
                </a:solidFill>
                <a:effectLst/>
                <a:latin typeface="Helvetica Neue" panose="02000503000000020004" pitchFamily="2" charset="0"/>
                <a:hlinkClick r:id="rId2"/>
              </a:rPr>
              <a:t>https://myaccount.google.com/apppasswords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1013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35">
            <a:extLst>
              <a:ext uri="{FF2B5EF4-FFF2-40B4-BE49-F238E27FC236}">
                <a16:creationId xmlns:a16="http://schemas.microsoft.com/office/drawing/2014/main" id="{6B959675-A683-7F64-4A12-628CE098CBC7}"/>
              </a:ext>
            </a:extLst>
          </p:cNvPr>
          <p:cNvSpPr/>
          <p:nvPr/>
        </p:nvSpPr>
        <p:spPr>
          <a:xfrm>
            <a:off x="3851331" y="182460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着地進路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F54EBB-E649-DFEC-917E-2E445760C07B}"/>
              </a:ext>
            </a:extLst>
          </p:cNvPr>
          <p:cNvGraphicFramePr>
            <a:graphicFrameLocks noGrp="1"/>
          </p:cNvGraphicFramePr>
          <p:nvPr/>
        </p:nvGraphicFramePr>
        <p:xfrm>
          <a:off x="357351" y="1360797"/>
          <a:ext cx="11477297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889">
                  <a:extLst>
                    <a:ext uri="{9D8B030D-6E8A-4147-A177-3AD203B41FA5}">
                      <a16:colId xmlns:a16="http://schemas.microsoft.com/office/drawing/2014/main" val="3030622726"/>
                    </a:ext>
                  </a:extLst>
                </a:gridCol>
                <a:gridCol w="2898036">
                  <a:extLst>
                    <a:ext uri="{9D8B030D-6E8A-4147-A177-3AD203B41FA5}">
                      <a16:colId xmlns:a16="http://schemas.microsoft.com/office/drawing/2014/main" val="1030189478"/>
                    </a:ext>
                  </a:extLst>
                </a:gridCol>
                <a:gridCol w="3350236">
                  <a:extLst>
                    <a:ext uri="{9D8B030D-6E8A-4147-A177-3AD203B41FA5}">
                      <a16:colId xmlns:a16="http://schemas.microsoft.com/office/drawing/2014/main" val="368993079"/>
                    </a:ext>
                  </a:extLst>
                </a:gridCol>
                <a:gridCol w="3124136">
                  <a:extLst>
                    <a:ext uri="{9D8B030D-6E8A-4147-A177-3AD203B41FA5}">
                      <a16:colId xmlns:a16="http://schemas.microsoft.com/office/drawing/2014/main" val="1088627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レベル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易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難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28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制作物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チャットボットアプリ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食べログアプリ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・ローカル動作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Heroku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デプロイ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課題レビュー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オリジナルアプリ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進捗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640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完了推定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9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b="0">
                          <a:solidFill>
                            <a:schemeClr val="tx1"/>
                          </a:solidFill>
                        </a:rPr>
                        <a:t>備考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kumimoji="1" lang="ja-JP" altLang="en-US" sz="16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08641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34C143C-3EBF-3FA2-C1D2-6BECFE32D17F}"/>
              </a:ext>
            </a:extLst>
          </p:cNvPr>
          <p:cNvSpPr txBox="1"/>
          <p:nvPr/>
        </p:nvSpPr>
        <p:spPr>
          <a:xfrm>
            <a:off x="168165" y="755280"/>
            <a:ext cx="28377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11/E</a:t>
            </a:r>
            <a:r>
              <a:rPr lang="ja-JP" altLang="en-US"/>
              <a:t>まで。残り</a:t>
            </a:r>
            <a:r>
              <a:rPr lang="en-US" altLang="ja-JP" dirty="0"/>
              <a:t>13</a:t>
            </a:r>
            <a:r>
              <a:rPr lang="ja-JP" altLang="en-US"/>
              <a:t>週分</a:t>
            </a:r>
            <a:endParaRPr kumimoji="1" lang="ja-JP" altLang="en-US" sz="18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49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2690FBE-F1F8-A6CA-816D-C45C71A07DED}"/>
              </a:ext>
            </a:extLst>
          </p:cNvPr>
          <p:cNvSpPr txBox="1"/>
          <p:nvPr/>
        </p:nvSpPr>
        <p:spPr>
          <a:xfrm>
            <a:off x="443165" y="764707"/>
            <a:ext cx="3951891" cy="2546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b="1" dirty="0"/>
              <a:t>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可変長引数 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 *</a:t>
            </a:r>
            <a:r>
              <a:rPr lang="en" altLang="ja-JP" dirty="0" err="1">
                <a:solidFill>
                  <a:schemeClr val="bg1">
                    <a:lumMod val="75000"/>
                  </a:schemeClr>
                </a:solidFill>
              </a:rPr>
              <a:t>args</a:t>
            </a:r>
            <a:r>
              <a:rPr lang="en" altLang="ja-JP" dirty="0">
                <a:solidFill>
                  <a:schemeClr val="bg1">
                    <a:lumMod val="75000"/>
                  </a:schemeClr>
                </a:solidFill>
              </a:rPr>
              <a:t>, **</a:t>
            </a:r>
            <a:r>
              <a:rPr lang="en" altLang="ja-JP" dirty="0" err="1">
                <a:solidFill>
                  <a:schemeClr val="bg1">
                    <a:lumMod val="75000"/>
                  </a:schemeClr>
                </a:solidFill>
              </a:rPr>
              <a:t>kwargs</a:t>
            </a:r>
            <a:r>
              <a:rPr lang="en" altLang="ja-JP" dirty="0">
                <a:solidFill>
                  <a:schemeClr val="bg1">
                    <a:lumMod val="75000"/>
                  </a:schemeClr>
                </a:solidFill>
              </a:rPr>
              <a:t> 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リスト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辞書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タプル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)</a:t>
            </a:r>
            <a:r>
              <a:rPr lang="ja-JP" altLang="en-US">
                <a:solidFill>
                  <a:schemeClr val="bg1">
                    <a:lumMod val="75000"/>
                  </a:schemeClr>
                </a:solidFill>
              </a:rPr>
              <a:t>内包表記</a:t>
            </a:r>
            <a:endParaRPr lang="en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dirty="0"/>
              <a:t>map, filter, reduce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ラムダ式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dirty="0"/>
              <a:t>docstring</a:t>
            </a:r>
            <a:r>
              <a:rPr lang="ja-JP" altLang="en-US"/>
              <a:t>によるドキュメント生成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4ED7C1-55A1-ADA6-F4A5-7D24B1637C5B}"/>
              </a:ext>
            </a:extLst>
          </p:cNvPr>
          <p:cNvSpPr txBox="1"/>
          <p:nvPr/>
        </p:nvSpPr>
        <p:spPr>
          <a:xfrm>
            <a:off x="4971394" y="764707"/>
            <a:ext cx="6978868" cy="5454955"/>
          </a:xfrm>
          <a:prstGeom prst="rect">
            <a:avLst/>
          </a:prstGeom>
          <a:solidFill>
            <a:schemeClr val="accent6">
              <a:lumMod val="60000"/>
              <a:lumOff val="40000"/>
              <a:alpha val="3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ja-JP" b="1" dirty="0"/>
              <a:t>Django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クラスビューの継承とクラスメソッド</a:t>
            </a:r>
            <a:r>
              <a:rPr lang="ja-JP" altLang="en-US" dirty="0"/>
              <a:t>、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デコレータ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ビューからテンプレートに複数データ群を渡す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ダミーデータ生成とカスタムコマンド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クラスビューの種類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ビューのファイル分割</a:t>
            </a:r>
            <a:endParaRPr lang="en-US" altLang="ja-JP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モデルのファイル分割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テンプレートフィルタ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データベース レコードの論理削除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b="1" dirty="0">
                <a:solidFill>
                  <a:srgbClr val="FF0000"/>
                </a:solidFill>
              </a:rPr>
              <a:t>データベース トランザクション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dirty="0"/>
              <a:t>ミックスインによる機能拡張 </a:t>
            </a:r>
            <a:r>
              <a:rPr lang="en-US" altLang="ja-JP" dirty="0"/>
              <a:t>(</a:t>
            </a:r>
            <a:r>
              <a:rPr lang="en" altLang="ja-JP" dirty="0"/>
              <a:t>Python </a:t>
            </a:r>
            <a:r>
              <a:rPr lang="ja-JP" altLang="en-US" dirty="0"/>
              <a:t>多重継承</a:t>
            </a:r>
            <a:r>
              <a:rPr lang="en-US" altLang="ja-JP" dirty="0"/>
              <a:t>, </a:t>
            </a:r>
            <a:r>
              <a:rPr lang="en" altLang="ja-JP" dirty="0" err="1"/>
              <a:t>Mixin</a:t>
            </a:r>
            <a:r>
              <a:rPr lang="ja-JP" altLang="en-US" dirty="0"/>
              <a:t>とは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/>
              <a:t>カスタムユーザー</a:t>
            </a:r>
            <a:endParaRPr lang="ja-JP" alt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ja-JP" dirty="0"/>
              <a:t>Context Processor</a:t>
            </a:r>
          </a:p>
        </p:txBody>
      </p:sp>
      <p:sp>
        <p:nvSpPr>
          <p:cNvPr id="8" name="四角形: 角を丸くする 35">
            <a:extLst>
              <a:ext uri="{FF2B5EF4-FFF2-40B4-BE49-F238E27FC236}">
                <a16:creationId xmlns:a16="http://schemas.microsoft.com/office/drawing/2014/main" id="{6B959675-A683-7F64-4A12-628CE098CBC7}"/>
              </a:ext>
            </a:extLst>
          </p:cNvPr>
          <p:cNvSpPr/>
          <p:nvPr/>
        </p:nvSpPr>
        <p:spPr>
          <a:xfrm>
            <a:off x="3693675" y="87867"/>
            <a:ext cx="4974425" cy="4417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Python, Django </a:t>
            </a:r>
            <a:r>
              <a:rPr lang="ja-JP" altLang="en-US">
                <a:solidFill>
                  <a:schemeClr val="tx1"/>
                </a:solidFill>
              </a:rPr>
              <a:t>今後の説明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>
                <a:solidFill>
                  <a:schemeClr val="tx1"/>
                </a:solidFill>
              </a:rPr>
              <a:t>予定</a:t>
            </a:r>
            <a:r>
              <a:rPr lang="en-US" altLang="ja-JP" dirty="0">
                <a:solidFill>
                  <a:schemeClr val="tx1"/>
                </a:solidFill>
              </a:rPr>
              <a:t>) </a:t>
            </a:r>
            <a:r>
              <a:rPr kumimoji="1" lang="ja-JP" altLang="en-US">
                <a:solidFill>
                  <a:schemeClr val="tx1"/>
                </a:solidFill>
              </a:rPr>
              <a:t> 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5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>
            <a:extLst>
              <a:ext uri="{FF2B5EF4-FFF2-40B4-BE49-F238E27FC236}">
                <a16:creationId xmlns:a16="http://schemas.microsoft.com/office/drawing/2014/main" id="{84A4DA31-DABA-EAFD-1AAE-064D8A559F3D}"/>
              </a:ext>
            </a:extLst>
          </p:cNvPr>
          <p:cNvSpPr/>
          <p:nvPr/>
        </p:nvSpPr>
        <p:spPr>
          <a:xfrm>
            <a:off x="3303916" y="181155"/>
            <a:ext cx="6133381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>
                <a:solidFill>
                  <a:schemeClr val="tx1"/>
                </a:solidFill>
              </a:rPr>
              <a:t>Heroku </a:t>
            </a:r>
            <a:r>
              <a:rPr lang="ja-JP" altLang="en-US" sz="2800">
                <a:solidFill>
                  <a:schemeClr val="tx1"/>
                </a:solidFill>
              </a:rPr>
              <a:t>アカウント</a:t>
            </a:r>
            <a:endParaRPr kumimoji="1" lang="ja-JP" altLang="en-US" sz="280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3B0F0D9-3279-B525-712C-1FAD79AFFC7A}"/>
              </a:ext>
            </a:extLst>
          </p:cNvPr>
          <p:cNvSpPr txBox="1"/>
          <p:nvPr/>
        </p:nvSpPr>
        <p:spPr>
          <a:xfrm>
            <a:off x="279088" y="1187312"/>
            <a:ext cx="11633823" cy="286232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・ログイン情報</a:t>
            </a:r>
            <a:br>
              <a:rPr lang="ja-JP" altLang="en-US"/>
            </a:b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Login</a:t>
            </a:r>
            <a:r>
              <a:rPr lang="ja-JP" altLang="en" b="0" i="0">
                <a:solidFill>
                  <a:srgbClr val="1D1C1D"/>
                </a:solidFill>
                <a:effectLst/>
                <a:latin typeface="NotoSansJP"/>
              </a:rPr>
              <a:t>：</a:t>
            </a:r>
            <a:r>
              <a:rPr lang="en" altLang="ja-JP" b="0" i="0" u="none" strike="noStrike" dirty="0">
                <a:effectLst/>
                <a:latin typeface="NotoSansJP"/>
                <a:hlinkClick r:id="rId2"/>
              </a:rPr>
              <a:t>https://id.heroku.com/login</a:t>
            </a:r>
            <a:br>
              <a:rPr lang="en" altLang="ja-JP" dirty="0"/>
            </a:b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Email</a:t>
            </a:r>
            <a:r>
              <a:rPr lang="ja-JP" altLang="en" b="0" i="0">
                <a:solidFill>
                  <a:srgbClr val="1D1C1D"/>
                </a:solidFill>
                <a:effectLst/>
                <a:latin typeface="NotoSansJP"/>
              </a:rPr>
              <a:t>：</a:t>
            </a:r>
            <a:r>
              <a:rPr lang="en" altLang="ja-JP" b="0" i="0" u="none" strike="noStrike" dirty="0">
                <a:effectLst/>
                <a:latin typeface="NotoSansJP"/>
                <a:hlinkClick r:id="rId3"/>
              </a:rPr>
              <a:t>knomura+heroku_tg@sejuku.net</a:t>
            </a:r>
            <a:br>
              <a:rPr lang="en" altLang="ja-JP" dirty="0"/>
            </a:b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PASS</a:t>
            </a:r>
            <a:r>
              <a:rPr lang="ja-JP" altLang="en" b="0" i="0">
                <a:solidFill>
                  <a:srgbClr val="1D1C1D"/>
                </a:solidFill>
                <a:effectLst/>
                <a:latin typeface="NotoSansJP"/>
              </a:rPr>
              <a:t>：</a:t>
            </a:r>
            <a:r>
              <a:rPr lang="en" altLang="ja-JP" b="0" i="0" strike="sngStrike" dirty="0">
                <a:solidFill>
                  <a:srgbClr val="1D1C1D"/>
                </a:solidFill>
                <a:effectLst/>
                <a:latin typeface="NotoSansJP"/>
              </a:rPr>
              <a:t>.+E-)=5DB3^yRqB  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→ </a:t>
            </a:r>
            <a:r>
              <a:rPr lang="en" altLang="ja-JP" b="1" i="0" dirty="0">
                <a:solidFill>
                  <a:srgbClr val="FF0000"/>
                </a:solidFill>
                <a:effectLst/>
                <a:latin typeface="NotoSansJP"/>
              </a:rPr>
              <a:t>uV2ag8nE</a:t>
            </a:r>
            <a:endParaRPr lang="en" altLang="ja-JP" b="0" i="0" dirty="0">
              <a:solidFill>
                <a:srgbClr val="FF0000"/>
              </a:solidFill>
              <a:effectLst/>
              <a:latin typeface="NotoSansJP"/>
            </a:endParaRPr>
          </a:p>
          <a:p>
            <a:r>
              <a:rPr lang="ja-JP" altLang="en" b="0" i="0">
                <a:solidFill>
                  <a:srgbClr val="1D1C1D"/>
                </a:solidFill>
                <a:effectLst/>
                <a:latin typeface="NotoSansJP"/>
              </a:rPr>
              <a:t>・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認証について</a:t>
            </a:r>
            <a:br>
              <a:rPr lang="ja-JP" altLang="en-US"/>
            </a:b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①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お手元のスマホに「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Authenticator</a:t>
            </a:r>
            <a:r>
              <a:rPr lang="ja-JP" altLang="en" b="0" i="0">
                <a:solidFill>
                  <a:srgbClr val="1D1C1D"/>
                </a:solidFill>
                <a:effectLst/>
                <a:latin typeface="NotoSansJP"/>
              </a:rPr>
              <a:t>」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アプリをインストール</a:t>
            </a:r>
            <a:br>
              <a:rPr lang="ja-JP" altLang="en-US"/>
            </a:b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②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Authenticator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アプリで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Authenticator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接続用の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QR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を読み込む</a:t>
            </a:r>
            <a:br>
              <a:rPr lang="ja-JP" altLang="en-US"/>
            </a:b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③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アプリに新しく「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Heroku: Katsuya Nomura</a:t>
            </a:r>
            <a:r>
              <a:rPr lang="ja-JP" altLang="en" b="0" i="0">
                <a:solidFill>
                  <a:srgbClr val="1D1C1D"/>
                </a:solidFill>
                <a:effectLst/>
                <a:latin typeface="NotoSansJP"/>
              </a:rPr>
              <a:t>」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が追加されるので、表示されている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Heroku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のコード（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6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桁の数字）を</a:t>
            </a:r>
            <a:r>
              <a:rPr lang="en" altLang="ja-JP" b="0" i="0" dirty="0">
                <a:solidFill>
                  <a:srgbClr val="1D1C1D"/>
                </a:solidFill>
                <a:effectLst/>
                <a:latin typeface="NotoSansJP"/>
              </a:rPr>
              <a:t>web</a:t>
            </a: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ページで入力</a:t>
            </a:r>
            <a:br>
              <a:rPr lang="ja-JP" altLang="en-US"/>
            </a:br>
            <a:r>
              <a:rPr lang="ja-JP" altLang="en-US" b="0" i="0">
                <a:solidFill>
                  <a:srgbClr val="1D1C1D"/>
                </a:solidFill>
                <a:effectLst/>
                <a:latin typeface="NotoSansJP"/>
              </a:rPr>
              <a:t>→これでログイン完了</a:t>
            </a:r>
            <a:endParaRPr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FF99DD-2C39-E07C-9B78-129E0E650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8785" y="4604610"/>
            <a:ext cx="1393578" cy="13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79BC0B5-AC81-BFD5-2624-C49D9577FCAC}"/>
              </a:ext>
            </a:extLst>
          </p:cNvPr>
          <p:cNvSpPr txBox="1"/>
          <p:nvPr/>
        </p:nvSpPr>
        <p:spPr>
          <a:xfrm>
            <a:off x="465173" y="4702077"/>
            <a:ext cx="8104669" cy="12999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1800">
                <a:solidFill>
                  <a:schemeClr val="tx1"/>
                </a:solidFill>
              </a:rPr>
              <a:t>・</a:t>
            </a:r>
            <a:r>
              <a:rPr kumimoji="1" lang="en-US" altLang="ja-JP" sz="1800" dirty="0">
                <a:solidFill>
                  <a:schemeClr val="tx1"/>
                </a:solidFill>
              </a:rPr>
              <a:t>Heroku </a:t>
            </a:r>
            <a:r>
              <a:rPr kumimoji="1" lang="ja-JP" altLang="en-US" sz="1800">
                <a:solidFill>
                  <a:schemeClr val="tx1"/>
                </a:solidFill>
              </a:rPr>
              <a:t>：　東京ガス様のアカウント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ja-JP" altLang="en-US"/>
              <a:t>・画像のアップロード機能：</a:t>
            </a:r>
            <a:r>
              <a:rPr lang="en-US" altLang="ja-JP" dirty="0"/>
              <a:t>AWS S3 (</a:t>
            </a:r>
            <a:r>
              <a:rPr lang="ja-JP" altLang="en-US"/>
              <a:t>個人の</a:t>
            </a:r>
            <a:r>
              <a:rPr lang="en-US" altLang="ja-JP" dirty="0"/>
              <a:t>AWS S3 / </a:t>
            </a:r>
            <a:r>
              <a:rPr lang="ja-JP" altLang="en-US"/>
              <a:t>１年間は無料</a:t>
            </a:r>
            <a:r>
              <a:rPr lang="en-US" altLang="ja-JP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ja-JP" altLang="en-US" sz="1800">
                <a:solidFill>
                  <a:schemeClr val="tx1"/>
                </a:solidFill>
              </a:rPr>
              <a:t>・ダミー決済機能：</a:t>
            </a:r>
            <a:r>
              <a:rPr kumimoji="1" lang="en-US" altLang="ja-JP" sz="1800" dirty="0">
                <a:solidFill>
                  <a:schemeClr val="tx1"/>
                </a:solidFill>
              </a:rPr>
              <a:t>Stripe </a:t>
            </a:r>
            <a:r>
              <a:rPr kumimoji="1" lang="ja-JP" altLang="en-US" sz="1800">
                <a:solidFill>
                  <a:schemeClr val="tx1"/>
                </a:solidFill>
              </a:rPr>
              <a:t>サービス</a:t>
            </a:r>
            <a:r>
              <a:rPr kumimoji="1" lang="en-US" altLang="ja-JP" sz="1800" dirty="0">
                <a:solidFill>
                  <a:schemeClr val="tx1"/>
                </a:solidFill>
              </a:rPr>
              <a:t> (</a:t>
            </a:r>
            <a:r>
              <a:rPr kumimoji="1" lang="ja-JP" altLang="en-US" sz="1800">
                <a:solidFill>
                  <a:schemeClr val="tx1"/>
                </a:solidFill>
              </a:rPr>
              <a:t>ダミー動作</a:t>
            </a:r>
            <a:r>
              <a:rPr kumimoji="1" lang="en-US" altLang="ja-JP" sz="1800" dirty="0">
                <a:solidFill>
                  <a:schemeClr val="tx1"/>
                </a:solidFill>
              </a:rPr>
              <a:t>, </a:t>
            </a:r>
            <a:r>
              <a:rPr kumimoji="1" lang="ja-JP" altLang="en-US" sz="1800">
                <a:solidFill>
                  <a:schemeClr val="tx1"/>
                </a:solidFill>
              </a:rPr>
              <a:t>個人アカウント</a:t>
            </a:r>
            <a:r>
              <a:rPr kumimoji="1" lang="en-US" altLang="ja-JP" sz="1800" dirty="0">
                <a:solidFill>
                  <a:schemeClr val="tx1"/>
                </a:solidFill>
              </a:rPr>
              <a:t>)</a:t>
            </a:r>
            <a:endParaRPr kumimoji="1" lang="ja-JP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9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41EC85-4E56-2145-4B08-A9DA94161D8A}"/>
              </a:ext>
            </a:extLst>
          </p:cNvPr>
          <p:cNvSpPr txBox="1"/>
          <p:nvPr/>
        </p:nvSpPr>
        <p:spPr>
          <a:xfrm>
            <a:off x="388885" y="830593"/>
            <a:ext cx="53287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1.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2"/>
              </a:rPr>
              <a:t>開発環境の準備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2.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モデルの作成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3.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ベースファイルの作成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4.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アカウント管理の実装</a:t>
            </a: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①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5.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アカウント管理の実装</a:t>
            </a: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6"/>
              </a:rPr>
              <a:t>②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6.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7"/>
              </a:rPr>
              <a:t>トップページの実装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8"/>
              </a:rPr>
              <a:t>7.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8"/>
              </a:rPr>
              <a:t>レストラン詳細ページの実装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8.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9"/>
              </a:rPr>
              <a:t>店舗一覧ページの実装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0"/>
              </a:rPr>
              <a:t>9.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0"/>
              </a:rPr>
              <a:t>お気に入り機能の実装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1"/>
              </a:rPr>
              <a:t>10.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1"/>
              </a:rPr>
              <a:t>予約機能の実装</a:t>
            </a:r>
            <a:endParaRPr lang="ja-JP" altLang="en-US" b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ja-JP" altLang="en-US" b="0">
                <a:effectLst/>
              </a:rPr>
            </a:br>
            <a:r>
              <a:rPr lang="en-US" altLang="ja-JP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2"/>
              </a:rPr>
              <a:t>11.</a:t>
            </a:r>
            <a:r>
              <a:rPr lang="ja-JP" altLang="en-US" sz="1800" b="0" i="0" u="sng" strike="noStrike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12"/>
              </a:rPr>
              <a:t>レビュー機能の実装</a:t>
            </a:r>
            <a:endParaRPr lang="ja-JP" altLang="en-US" b="0">
              <a:effectLst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1ACC0B8-A473-96AD-57B4-D05A604FF44A}"/>
              </a:ext>
            </a:extLst>
          </p:cNvPr>
          <p:cNvSpPr/>
          <p:nvPr/>
        </p:nvSpPr>
        <p:spPr>
          <a:xfrm>
            <a:off x="2995448" y="181155"/>
            <a:ext cx="7147035" cy="5089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tx1"/>
                </a:solidFill>
              </a:rPr>
              <a:t>食べログ風アプリ</a:t>
            </a:r>
            <a:r>
              <a:rPr kumimoji="1" lang="en-US" altLang="ja-JP" sz="2800" dirty="0">
                <a:solidFill>
                  <a:schemeClr val="tx1"/>
                </a:solidFill>
              </a:rPr>
              <a:t> </a:t>
            </a:r>
            <a:r>
              <a:rPr kumimoji="1" lang="ja-JP" altLang="en-US" sz="2800">
                <a:solidFill>
                  <a:schemeClr val="tx1"/>
                </a:solidFill>
              </a:rPr>
              <a:t>ガイドテキスト目次</a:t>
            </a:r>
          </a:p>
        </p:txBody>
      </p:sp>
    </p:spTree>
    <p:extLst>
      <p:ext uri="{BB962C8B-B14F-4D97-AF65-F5344CB8AC3E}">
        <p14:creationId xmlns:p14="http://schemas.microsoft.com/office/powerpoint/2010/main" val="1267603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&#10;">
            <a:extLst>
              <a:ext uri="{FF2B5EF4-FFF2-40B4-BE49-F238E27FC236}">
                <a16:creationId xmlns:a16="http://schemas.microsoft.com/office/drawing/2014/main" id="{AE15BDCB-AE5D-FDC0-BE86-AD431BFD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95" y="372140"/>
            <a:ext cx="9794505" cy="559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8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859353-E719-71D5-0D24-7E3EAB3B1A43}"/>
              </a:ext>
            </a:extLst>
          </p:cNvPr>
          <p:cNvSpPr txBox="1"/>
          <p:nvPr/>
        </p:nvSpPr>
        <p:spPr>
          <a:xfrm>
            <a:off x="0" y="648866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pic>
        <p:nvPicPr>
          <p:cNvPr id="1026" name="Picture 2" descr="05_01">
            <a:extLst>
              <a:ext uri="{FF2B5EF4-FFF2-40B4-BE49-F238E27FC236}">
                <a16:creationId xmlns:a16="http://schemas.microsoft.com/office/drawing/2014/main" id="{224EA622-32EC-72E1-A1BE-8951A58BC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772" y="472975"/>
            <a:ext cx="9498295" cy="517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6AF77F1-9BB0-C358-653E-D4358935CB48}"/>
              </a:ext>
            </a:extLst>
          </p:cNvPr>
          <p:cNvSpPr txBox="1"/>
          <p:nvPr/>
        </p:nvSpPr>
        <p:spPr>
          <a:xfrm>
            <a:off x="7796404" y="3927506"/>
            <a:ext cx="162256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WEB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F9DADD-2CD4-5246-5AE3-AC600CB69313}"/>
              </a:ext>
            </a:extLst>
          </p:cNvPr>
          <p:cNvSpPr txBox="1"/>
          <p:nvPr/>
        </p:nvSpPr>
        <p:spPr>
          <a:xfrm>
            <a:off x="9692233" y="2873749"/>
            <a:ext cx="143661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dirty="0"/>
              <a:t>DB</a:t>
            </a:r>
            <a:r>
              <a:rPr lang="ja-JP" altLang="en-US"/>
              <a:t>サーバー</a:t>
            </a:r>
            <a:endParaRPr kumimoji="1" lang="ja-JP" altLang="en-US"/>
          </a:p>
        </p:txBody>
      </p:sp>
      <p:sp>
        <p:nvSpPr>
          <p:cNvPr id="6" name="四角形吹き出し 5">
            <a:extLst>
              <a:ext uri="{FF2B5EF4-FFF2-40B4-BE49-F238E27FC236}">
                <a16:creationId xmlns:a16="http://schemas.microsoft.com/office/drawing/2014/main" id="{C6F00E74-5B76-5C31-C21B-C8A8546AC123}"/>
              </a:ext>
            </a:extLst>
          </p:cNvPr>
          <p:cNvSpPr/>
          <p:nvPr/>
        </p:nvSpPr>
        <p:spPr>
          <a:xfrm>
            <a:off x="8905949" y="4824251"/>
            <a:ext cx="2718495" cy="1559317"/>
          </a:xfrm>
          <a:prstGeom prst="wedgeRectCallout">
            <a:avLst>
              <a:gd name="adj1" fmla="val -53800"/>
              <a:gd name="adj2" fmla="val -8975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D7AEB3-DE49-3FC2-0173-C3F79809A959}"/>
              </a:ext>
            </a:extLst>
          </p:cNvPr>
          <p:cNvSpPr txBox="1"/>
          <p:nvPr/>
        </p:nvSpPr>
        <p:spPr>
          <a:xfrm>
            <a:off x="8843522" y="484527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Apache</a:t>
            </a:r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5208C7B-2635-BAF6-203D-C5A625DD3DA5}"/>
              </a:ext>
            </a:extLst>
          </p:cNvPr>
          <p:cNvSpPr txBox="1"/>
          <p:nvPr/>
        </p:nvSpPr>
        <p:spPr>
          <a:xfrm>
            <a:off x="9835097" y="5464944"/>
            <a:ext cx="13878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ja-JP" dirty="0"/>
              <a:t>   </a:t>
            </a:r>
            <a:r>
              <a:rPr lang="en-US" altLang="ja-JP" dirty="0" err="1"/>
              <a:t>Ddango</a:t>
            </a:r>
            <a:endParaRPr lang="ja-JP" altLang="en-US"/>
          </a:p>
        </p:txBody>
      </p:sp>
      <p:sp>
        <p:nvSpPr>
          <p:cNvPr id="9" name="四角形吹き出し 8">
            <a:extLst>
              <a:ext uri="{FF2B5EF4-FFF2-40B4-BE49-F238E27FC236}">
                <a16:creationId xmlns:a16="http://schemas.microsoft.com/office/drawing/2014/main" id="{1711AD6F-C6E0-3709-4B6D-A23462E43A92}"/>
              </a:ext>
            </a:extLst>
          </p:cNvPr>
          <p:cNvSpPr/>
          <p:nvPr/>
        </p:nvSpPr>
        <p:spPr>
          <a:xfrm>
            <a:off x="10324623" y="3341314"/>
            <a:ext cx="1639614" cy="429180"/>
          </a:xfrm>
          <a:prstGeom prst="wedgeRectCallout">
            <a:avLst>
              <a:gd name="adj1" fmla="val -44719"/>
              <a:gd name="adj2" fmla="val -9378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6DD55C-81CA-7225-C02E-96BB1F64B5C7}"/>
              </a:ext>
            </a:extLst>
          </p:cNvPr>
          <p:cNvSpPr txBox="1"/>
          <p:nvPr/>
        </p:nvSpPr>
        <p:spPr>
          <a:xfrm>
            <a:off x="8541350" y="1567202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6">
                    <a:lumMod val="75000"/>
                  </a:schemeClr>
                </a:solidFill>
              </a:rPr>
              <a:t>Linux</a:t>
            </a:r>
            <a:endParaRPr lang="ja-JP" altLang="en-US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B74392-1F49-91B3-E2FE-2D061D69FDB9}"/>
              </a:ext>
            </a:extLst>
          </p:cNvPr>
          <p:cNvSpPr txBox="1"/>
          <p:nvPr/>
        </p:nvSpPr>
        <p:spPr>
          <a:xfrm>
            <a:off x="10227971" y="3394508"/>
            <a:ext cx="115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MySQL</a:t>
            </a:r>
            <a:endParaRPr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070FB76-0F9A-E427-7BEC-F1C70293F08A}"/>
              </a:ext>
            </a:extLst>
          </p:cNvPr>
          <p:cNvCxnSpPr/>
          <p:nvPr/>
        </p:nvCxnSpPr>
        <p:spPr>
          <a:xfrm flipV="1">
            <a:off x="10594430" y="3770494"/>
            <a:ext cx="391550" cy="16944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143C5C-59E4-6307-BCCF-E9C893290877}"/>
              </a:ext>
            </a:extLst>
          </p:cNvPr>
          <p:cNvSpPr txBox="1"/>
          <p:nvPr/>
        </p:nvSpPr>
        <p:spPr>
          <a:xfrm>
            <a:off x="10761067" y="4172166"/>
            <a:ext cx="799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/>
                </a:solidFill>
              </a:rPr>
              <a:t>SQL</a:t>
            </a:r>
            <a:endParaRPr lang="ja-JP" altLang="en-US" b="1">
              <a:solidFill>
                <a:schemeClr val="accent5"/>
              </a:solidFill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BB94A51-E992-B34E-1C2A-D0D13BA9A018}"/>
              </a:ext>
            </a:extLst>
          </p:cNvPr>
          <p:cNvCxnSpPr>
            <a:cxnSpLocks/>
          </p:cNvCxnSpPr>
          <p:nvPr/>
        </p:nvCxnSpPr>
        <p:spPr>
          <a:xfrm>
            <a:off x="9616173" y="5166487"/>
            <a:ext cx="567680" cy="3824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35CD991-1EFD-CB09-070A-55DF90E06DF6}"/>
              </a:ext>
            </a:extLst>
          </p:cNvPr>
          <p:cNvSpPr txBox="1"/>
          <p:nvPr/>
        </p:nvSpPr>
        <p:spPr>
          <a:xfrm>
            <a:off x="4972705" y="1573293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A036FD6-702A-A43F-7318-B4B0A847C140}"/>
              </a:ext>
            </a:extLst>
          </p:cNvPr>
          <p:cNvCxnSpPr>
            <a:cxnSpLocks/>
          </p:cNvCxnSpPr>
          <p:nvPr/>
        </p:nvCxnSpPr>
        <p:spPr>
          <a:xfrm flipV="1">
            <a:off x="4130567" y="3661003"/>
            <a:ext cx="336331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B6857F1-8E38-06C8-6EF9-C79FD575F312}"/>
              </a:ext>
            </a:extLst>
          </p:cNvPr>
          <p:cNvSpPr txBox="1"/>
          <p:nvPr/>
        </p:nvSpPr>
        <p:spPr>
          <a:xfrm>
            <a:off x="5035767" y="3227609"/>
            <a:ext cx="1601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[HTTP</a:t>
            </a:r>
            <a:r>
              <a:rPr lang="ja-JP" altLang="en-US" sz="1200" b="1">
                <a:solidFill>
                  <a:srgbClr val="FF0000"/>
                </a:solidFill>
              </a:rPr>
              <a:t>プロトコル</a:t>
            </a:r>
            <a:r>
              <a:rPr lang="en-US" altLang="ja-JP" sz="1200" b="1" dirty="0">
                <a:solidFill>
                  <a:srgbClr val="FF0000"/>
                </a:solidFill>
              </a:rPr>
              <a:t>]</a:t>
            </a:r>
            <a:endParaRPr lang="ja-JP" altLang="en-US" sz="1200" b="1">
              <a:solidFill>
                <a:srgbClr val="FF0000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5AF106E-3EC7-3618-0437-3E88FAEB00A7}"/>
              </a:ext>
            </a:extLst>
          </p:cNvPr>
          <p:cNvSpPr/>
          <p:nvPr/>
        </p:nvSpPr>
        <p:spPr>
          <a:xfrm>
            <a:off x="2375340" y="4172165"/>
            <a:ext cx="1847720" cy="173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0B83718-20EA-58B4-F56F-0E098CE69477}"/>
              </a:ext>
            </a:extLst>
          </p:cNvPr>
          <p:cNvCxnSpPr>
            <a:cxnSpLocks/>
          </p:cNvCxnSpPr>
          <p:nvPr/>
        </p:nvCxnSpPr>
        <p:spPr>
          <a:xfrm flipV="1">
            <a:off x="3867809" y="4274388"/>
            <a:ext cx="454218" cy="539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57AB3EE-6641-804D-050C-58B3C0F1C726}"/>
              </a:ext>
            </a:extLst>
          </p:cNvPr>
          <p:cNvSpPr txBox="1"/>
          <p:nvPr/>
        </p:nvSpPr>
        <p:spPr>
          <a:xfrm>
            <a:off x="1532889" y="134439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https://terakoya.sejuku.net/programs/37/chapters/441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3F1B458-A674-B5E8-32CE-6765E33A9FCA}"/>
              </a:ext>
            </a:extLst>
          </p:cNvPr>
          <p:cNvSpPr txBox="1"/>
          <p:nvPr/>
        </p:nvSpPr>
        <p:spPr>
          <a:xfrm>
            <a:off x="2723758" y="4321150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FFC000"/>
                </a:solidFill>
              </a:rPr>
              <a:t>CSS</a:t>
            </a:r>
            <a:endParaRPr lang="ja-JP" altLang="en-US" sz="2400" b="1">
              <a:solidFill>
                <a:srgbClr val="FFC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327495D-0DA2-6EA1-65A9-0FF5AE80DA02}"/>
              </a:ext>
            </a:extLst>
          </p:cNvPr>
          <p:cNvSpPr txBox="1"/>
          <p:nvPr/>
        </p:nvSpPr>
        <p:spPr>
          <a:xfrm>
            <a:off x="2723758" y="4799613"/>
            <a:ext cx="115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/>
              <a:t>HTML</a:t>
            </a:r>
            <a:endParaRPr lang="ja-JP" altLang="en-US" sz="2400" b="1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C8EDD65-A335-2B9A-2CBB-7330FCCBFE99}"/>
              </a:ext>
            </a:extLst>
          </p:cNvPr>
          <p:cNvSpPr txBox="1"/>
          <p:nvPr/>
        </p:nvSpPr>
        <p:spPr>
          <a:xfrm>
            <a:off x="2375339" y="5309926"/>
            <a:ext cx="1847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 err="1">
                <a:solidFill>
                  <a:schemeClr val="accent5">
                    <a:lumMod val="75000"/>
                  </a:schemeClr>
                </a:solidFill>
              </a:rPr>
              <a:t>JavaSrtipt</a:t>
            </a:r>
            <a:endParaRPr lang="ja-JP" altLang="en-US" sz="2400" b="1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42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6458</TotalTime>
  <Words>832</Words>
  <Application>Microsoft Macintosh PowerPoint</Application>
  <PresentationFormat>ワイド画面</PresentationFormat>
  <Paragraphs>158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21" baseType="lpstr">
      <vt:lpstr>Google Sans</vt:lpstr>
      <vt:lpstr>NotoSansJP</vt:lpstr>
      <vt:lpstr>游ゴシック</vt:lpstr>
      <vt:lpstr>游ゴシック Light</vt:lpstr>
      <vt:lpstr>Arial</vt:lpstr>
      <vt:lpstr>Helvetica Neue</vt:lpstr>
      <vt:lpstr>Menlo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隆幸 坂本</dc:creator>
  <cp:lastModifiedBy>隆幸 坂本</cp:lastModifiedBy>
  <cp:revision>138</cp:revision>
  <dcterms:created xsi:type="dcterms:W3CDTF">2023-08-26T05:23:07Z</dcterms:created>
  <dcterms:modified xsi:type="dcterms:W3CDTF">2025-01-18T00:59:12Z</dcterms:modified>
</cp:coreProperties>
</file>