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181A0-9AAB-EDEC-AB7E-E363D14AEBCA}" v="861" dt="2024-08-26T07:58:58.839"/>
    <p1510:client id="{BEF70752-7E13-6891-B241-074469F2A030}" v="8" dt="2024-08-26T05:20:25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7DFE238-2475-DA9D-3DEE-15B9388D8B43}"/>
              </a:ext>
            </a:extLst>
          </p:cNvPr>
          <p:cNvSpPr/>
          <p:nvPr/>
        </p:nvSpPr>
        <p:spPr>
          <a:xfrm>
            <a:off x="3636173" y="137534"/>
            <a:ext cx="5773118" cy="594101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2400">
                <a:solidFill>
                  <a:srgbClr val="000000"/>
                </a:solidFill>
                <a:ea typeface="ＭＳ Ｐゴシック"/>
              </a:rPr>
              <a:t>サーバーサイド プログラミング言語</a:t>
            </a:r>
            <a:endParaRPr lang="ja-JP" altLang="en-US" sz="2400" dirty="0">
              <a:solidFill>
                <a:srgbClr val="000000"/>
              </a:solidFill>
              <a:ea typeface="ＭＳ Ｐゴシック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6C05E76-A124-0163-7D8D-ACAE854B8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18765"/>
              </p:ext>
            </p:extLst>
          </p:nvPr>
        </p:nvGraphicFramePr>
        <p:xfrm>
          <a:off x="193524" y="1191381"/>
          <a:ext cx="11802640" cy="5110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816">
                  <a:extLst>
                    <a:ext uri="{9D8B030D-6E8A-4147-A177-3AD203B41FA5}">
                      <a16:colId xmlns:a16="http://schemas.microsoft.com/office/drawing/2014/main" val="214475995"/>
                    </a:ext>
                  </a:extLst>
                </a:gridCol>
                <a:gridCol w="2534456">
                  <a:extLst>
                    <a:ext uri="{9D8B030D-6E8A-4147-A177-3AD203B41FA5}">
                      <a16:colId xmlns:a16="http://schemas.microsoft.com/office/drawing/2014/main" val="1964927392"/>
                    </a:ext>
                  </a:extLst>
                </a:gridCol>
                <a:gridCol w="2534456">
                  <a:extLst>
                    <a:ext uri="{9D8B030D-6E8A-4147-A177-3AD203B41FA5}">
                      <a16:colId xmlns:a16="http://schemas.microsoft.com/office/drawing/2014/main" val="3054566399"/>
                    </a:ext>
                  </a:extLst>
                </a:gridCol>
                <a:gridCol w="2534456">
                  <a:extLst>
                    <a:ext uri="{9D8B030D-6E8A-4147-A177-3AD203B41FA5}">
                      <a16:colId xmlns:a16="http://schemas.microsoft.com/office/drawing/2014/main" val="395132773"/>
                    </a:ext>
                  </a:extLst>
                </a:gridCol>
                <a:gridCol w="2534456">
                  <a:extLst>
                    <a:ext uri="{9D8B030D-6E8A-4147-A177-3AD203B41FA5}">
                      <a16:colId xmlns:a16="http://schemas.microsoft.com/office/drawing/2014/main" val="78863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PHP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Ruby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Java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16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処理方式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インタープリタ型 （逐次翻訳）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コンパイル型</a:t>
                      </a:r>
                      <a:endParaRPr lang="ja-JP" altLang="en-US" sz="1800" b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（実行形式変換）</a:t>
                      </a:r>
                      <a:endParaRPr kumimoji="1" lang="ja-JP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88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主用途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WEBアプリケーションサーバープログラム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/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大規模基幹システム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6035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初版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1994年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1991年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1993年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1995年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7838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開発者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ラスマス・ラードフ[加]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→ PHPコミュニティ</a:t>
                      </a:r>
                      <a:endParaRPr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グイド・ヴァン・ロッサム[蘭]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→ Pythonソフトウェア財団</a:t>
                      </a:r>
                      <a:endParaRPr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まつもとゆきひろ[日]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サン・マイクロシステムズ社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→ オラクル社</a:t>
                      </a:r>
                      <a:endParaRPr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0210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生まれた目的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WEBサイトで動的なページを作成するツールとして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Basic言語後継の教育目的用言語として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Perl言語の後継目指す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本格的なオブジェクト指向プログラミング言語として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5852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主なWEB</a:t>
                      </a:r>
                      <a:endParaRPr lang="ja-JP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フレームワーク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Laravel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Django, Flask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Ruby on Rails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Spring, Strus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>
                      <a:solidFill>
                        <a:schemeClr val="bg1">
                          <a:lumMod val="50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0888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特徴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情報が得やすい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600" b="0" i="0" u="none" strike="noStrike" noProof="0">
                          <a:solidFill>
                            <a:schemeClr val="tx1"/>
                          </a:solidFill>
                          <a:latin typeface="MS PGothic"/>
                          <a:ea typeface="MS PGothic"/>
                        </a:rPr>
                        <a:t>AI開発との親和性大</a:t>
                      </a:r>
                      <a:endParaRPr kumimoji="1" lang="ja-JP" sz="1600"/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日本では情報が得やすい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大規模開発に向く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12038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b="0">
                          <a:solidFill>
                            <a:schemeClr val="tx1"/>
                          </a:solidFill>
                        </a:rPr>
                        <a:t>短所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・WEB開発以外では使いにくい。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・記述の自由度が高すぎる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・実行速度やや遅い</a:t>
                      </a:r>
                      <a:endParaRPr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・日本語情報が（比較的）少ない（少なかった）</a:t>
                      </a:r>
                      <a:endParaRPr lang="ja-JP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・実行速度やや遅い</a:t>
                      </a:r>
                      <a:endParaRPr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・実行速度遅い</a:t>
                      </a:r>
                      <a:endParaRPr lang="ja-JP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・コミュニティ小さい</a:t>
                      </a:r>
                      <a:endParaRPr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・JVM</a:t>
                      </a:r>
                      <a:r>
                        <a:rPr lang="ja-JP" altLang="en-US" sz="1400" b="0">
                          <a:solidFill>
                            <a:schemeClr val="tx1"/>
                          </a:solidFill>
                        </a:rPr>
                        <a:t>(Java Virtual Machine)</a:t>
                      </a: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が必須</a:t>
                      </a:r>
                      <a:endParaRPr lang="ja-JP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600" b="0">
                          <a:solidFill>
                            <a:schemeClr val="tx1"/>
                          </a:solidFill>
                        </a:rPr>
                        <a:t>・メモリ消費大きい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346381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D4FA59-1982-A4FD-46EB-2889A7838303}"/>
              </a:ext>
            </a:extLst>
          </p:cNvPr>
          <p:cNvSpPr/>
          <p:nvPr/>
        </p:nvSpPr>
        <p:spPr>
          <a:xfrm>
            <a:off x="4318000" y="1028700"/>
            <a:ext cx="2679700" cy="5486400"/>
          </a:xfrm>
          <a:prstGeom prst="rect">
            <a:avLst/>
          </a:prstGeom>
          <a:solidFill>
            <a:srgbClr val="F08C0A">
              <a:alpha val="15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3CE2A0-A800-D92B-D634-830F6FC84EE2}"/>
              </a:ext>
            </a:extLst>
          </p:cNvPr>
          <p:cNvSpPr txBox="1"/>
          <p:nvPr/>
        </p:nvSpPr>
        <p:spPr>
          <a:xfrm>
            <a:off x="241300" y="685800"/>
            <a:ext cx="117094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 err="1">
                <a:ea typeface="ＭＳ Ｐゴシック"/>
              </a:rPr>
              <a:t>マスタリングTCP</a:t>
            </a:r>
            <a:r>
              <a:rPr lang="en-US" altLang="ja-JP" dirty="0">
                <a:ea typeface="ＭＳ Ｐゴシック"/>
              </a:rPr>
              <a:t>/IP</a:t>
            </a:r>
          </a:p>
          <a:p>
            <a:r>
              <a:rPr lang="en-US" altLang="ja-JP" dirty="0">
                <a:ea typeface="ＭＳ Ｐゴシック"/>
              </a:rPr>
              <a:t>https://www.amazon.co.jp/%E3%83%9E%E3%82%B9%E3%82%BF%E3%83%AA%E3%83%B3%E3%82%B0TCP-IP%E2%80%95%E5%85%A5%E9%96%80%E7%B7%A8%E2%80%95-%E7%AC%AC6%E7%89%88-%E4%BA%95%E4%B8%8A-%E7%9B%B4%E4%B9%9F/dp/4274224473</a:t>
            </a:r>
            <a:endParaRPr lang="en-US" dirty="0">
              <a:ea typeface="ＭＳ Ｐゴシック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A67225-70ED-ACF7-7A35-01373A38C438}"/>
              </a:ext>
            </a:extLst>
          </p:cNvPr>
          <p:cNvSpPr txBox="1"/>
          <p:nvPr/>
        </p:nvSpPr>
        <p:spPr>
          <a:xfrm>
            <a:off x="241300" y="2222500"/>
            <a:ext cx="117094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+mn-lt"/>
                <a:cs typeface="+mn-lt"/>
              </a:rPr>
              <a:t>リーダブルコード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ttps://www.amazon.co.jp/%E3%83%AA%E3%83%BC%E3%83%80%E3%83%96%E3%83%AB%E3%82%B3%E3%83%BC%E3%83%89-%E2%80%95%E3%82%88%E3%82%8A%E8%89%AF%E3%81%84%E3%82%B3%E3%83%BC%E3%83%89%E3%82%92%E6%9B%B8%E3%81%8F%E3%81%9F%E3%82%81%E3%81%AE%E3%82%B7%E3%83%B3%E3%83%97%E3%83%AB%E3%81%A7%E5%AE%9F%E8%B7%B5%E7%9A%84%E3%81%AA%E3%83%86%E3%82%AF%E3%83%8B%E3%83%83%E3%82%AF-Theory-practice-Boswell/dp/4873115655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4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ワイド画面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MS PGothic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SAKAMOTO Takayuki 坂本 隆幸</dc:creator>
  <cp:lastModifiedBy>SAKAMOTO Takayuki 坂本 隆幸</cp:lastModifiedBy>
  <cp:revision>190</cp:revision>
  <dcterms:created xsi:type="dcterms:W3CDTF">2024-08-26T05:19:01Z</dcterms:created>
  <dcterms:modified xsi:type="dcterms:W3CDTF">2024-08-27T00:35:04Z</dcterms:modified>
</cp:coreProperties>
</file>