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56"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140" d="100"/>
          <a:sy n="140" d="100"/>
        </p:scale>
        <p:origin x="91" y="6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09073A-860B-C5E7-2B6E-5552552F1BF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4AC86B-76B3-0DAD-E1AC-E82D10286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17590B4-70AD-FCDC-8D85-896F170BEC1A}"/>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1F14F19B-E382-7862-F676-63719B4734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D738E7-8E5C-B67B-6DCB-7D2EC0359466}"/>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11017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C74A8E-62B7-82AF-B7DF-1EDAECD33C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5779F9-E6FF-2191-D8AC-12D775FC72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144A2E-A9F1-DB47-F330-C28AD8B52A21}"/>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34B1C228-153D-BED5-38C3-9C31A9F524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4F4864-C2E3-2502-F2E5-93E7F28EAEE2}"/>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522285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0A6541D-2860-652A-2683-6701F4E2EDD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3B5D12-806E-D866-89BF-33F58A3C9C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99BDBF-9C01-F25B-EC4B-207E3EB131A1}"/>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7300A0AF-417B-DB62-C029-CBC521511B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0C2448-1A0A-220F-4BEE-9FB251F3A79E}"/>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1135786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8841C1-2A58-2880-0DCD-2E5222E848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7E3B51-63E4-A0E5-F3BA-BDEBDB905EB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1D90B5-B426-DB64-03B0-3F54785235FA}"/>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A7A2E73B-58F9-ED73-0441-FF422E64FB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82112A-4A4D-007E-B1E5-91E8F3BA57AC}"/>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323640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50BE6-5E8E-98E3-99FA-B56F2F28B6C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FF1732-4DD7-8DCC-8D5A-219EDEAEC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8DF33A-7F4A-2EDA-E47E-1B782E29483B}"/>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65DE4A26-59C7-8797-E9EC-3969ABF54D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F3924D-A01B-DCB5-C254-4A766EC32D89}"/>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19832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3EF80-C287-72E2-CDF6-39BDDD97A4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535B4-9565-358E-D806-8225580E6E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E4DEB1-C878-604A-83C3-38739AA1CE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21F6ED-489E-CE21-25A9-37FA8D889669}"/>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32F82E7D-19A6-DD2D-9F2C-C0FA1040C0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09951E-424E-DC15-0FB9-5950D59CA092}"/>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28974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8EEA4-9D75-EC4D-8E0D-AB440B23B4A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92915F-AA8D-E46B-346C-2A7177BF1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73DF29A-7B33-084E-5ECB-8A7501B132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DD37AA2-853A-EDCA-2F99-71398E84E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03E50E-1E08-D070-3833-EB233EAEF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C01B45-0831-E448-3B75-E203BADD4FC5}"/>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8" name="フッター プレースホルダー 7">
            <a:extLst>
              <a:ext uri="{FF2B5EF4-FFF2-40B4-BE49-F238E27FC236}">
                <a16:creationId xmlns:a16="http://schemas.microsoft.com/office/drawing/2014/main" id="{35C7D8C9-C8C6-EC75-C5B0-9F02348A07D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392D88-1906-460C-4100-E34BB3FAB67C}"/>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285219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11041-B178-1E87-18FB-644E0330598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9A8A32-63BB-C5F9-62BB-6B2D233D57A7}"/>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4" name="フッター プレースホルダー 3">
            <a:extLst>
              <a:ext uri="{FF2B5EF4-FFF2-40B4-BE49-F238E27FC236}">
                <a16:creationId xmlns:a16="http://schemas.microsoft.com/office/drawing/2014/main" id="{CABE3D7E-EAA2-D80B-ACBF-BA8675EECA7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FC13C5-866F-E037-9F6B-5340530B0CBB}"/>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42779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295A7F-558D-90BB-FC76-1BDEC6F6A748}"/>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3" name="フッター プレースホルダー 2">
            <a:extLst>
              <a:ext uri="{FF2B5EF4-FFF2-40B4-BE49-F238E27FC236}">
                <a16:creationId xmlns:a16="http://schemas.microsoft.com/office/drawing/2014/main" id="{A707A9A6-4616-C00E-2CB9-698FF1CEABE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508A98F-83A7-2030-BCBF-E18A3228E739}"/>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148449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C36E9-EA2F-C23F-F743-FF774ECDDE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4CB6A5-046F-DB6E-4C41-0E491F378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020174-B712-6358-AF0C-A7B790814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BFEEF9-2C0F-1D61-5504-CAF150E44A31}"/>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6EC65AD1-4888-E14D-16D6-2841AC458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4AE27B-99E4-FC24-6887-E02609D00270}"/>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806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62451-829B-ED20-1583-6358B0ED98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1B1CFBD-7C76-5AC5-1314-3DF5F9406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5C1648C-1A30-8D0F-566E-480AC3CC5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F50287-42E5-B61C-A05D-46E4D49480B4}"/>
              </a:ext>
            </a:extLst>
          </p:cNvPr>
          <p:cNvSpPr>
            <a:spLocks noGrp="1"/>
          </p:cNvSpPr>
          <p:nvPr>
            <p:ph type="dt" sz="half" idx="10"/>
          </p:nvPr>
        </p:nvSpPr>
        <p:spPr/>
        <p:txBody>
          <a:bodyPr/>
          <a:lstStyle/>
          <a:p>
            <a:fld id="{53ED8617-1A91-4CD0-BAAC-E4E5A8E5AB63}" type="datetimeFigureOut">
              <a:rPr kumimoji="1" lang="ja-JP" altLang="en-US" smtClean="0"/>
              <a:t>2024/6/27</a:t>
            </a:fld>
            <a:endParaRPr kumimoji="1" lang="ja-JP" altLang="en-US"/>
          </a:p>
        </p:txBody>
      </p:sp>
      <p:sp>
        <p:nvSpPr>
          <p:cNvPr id="6" name="フッター プレースホルダー 5">
            <a:extLst>
              <a:ext uri="{FF2B5EF4-FFF2-40B4-BE49-F238E27FC236}">
                <a16:creationId xmlns:a16="http://schemas.microsoft.com/office/drawing/2014/main" id="{4ABA3CA8-DA8D-C818-7F97-67410E9ACC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597F1D-FA4A-5327-5A69-9DB566DC827D}"/>
              </a:ext>
            </a:extLst>
          </p:cNvPr>
          <p:cNvSpPr>
            <a:spLocks noGrp="1"/>
          </p:cNvSpPr>
          <p:nvPr>
            <p:ph type="sldNum" sz="quarter" idx="12"/>
          </p:nvPr>
        </p:nvSpPr>
        <p:spPr/>
        <p:txBody>
          <a:body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171297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610AD6-098E-16C5-B3B4-C9AA2D9E6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76FF7E-80C5-5DBC-CB09-D1FE9F1B4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65937A-5213-C480-72D5-489ACD063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ED8617-1A91-4CD0-BAAC-E4E5A8E5AB63}" type="datetimeFigureOut">
              <a:rPr kumimoji="1" lang="ja-JP" altLang="en-US" smtClean="0"/>
              <a:t>2024/6/27</a:t>
            </a:fld>
            <a:endParaRPr kumimoji="1" lang="ja-JP" altLang="en-US"/>
          </a:p>
        </p:txBody>
      </p:sp>
      <p:sp>
        <p:nvSpPr>
          <p:cNvPr id="5" name="フッター プレースホルダー 4">
            <a:extLst>
              <a:ext uri="{FF2B5EF4-FFF2-40B4-BE49-F238E27FC236}">
                <a16:creationId xmlns:a16="http://schemas.microsoft.com/office/drawing/2014/main" id="{C3E7F0A2-ED4D-A468-374A-2B60B99FD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B4F3127-1794-1587-446B-740D8D8AFB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EA5F4-B7B1-4FE9-93A7-20EB35819C7C}" type="slidenum">
              <a:rPr kumimoji="1" lang="ja-JP" altLang="en-US" smtClean="0"/>
              <a:t>‹#›</a:t>
            </a:fld>
            <a:endParaRPr kumimoji="1" lang="ja-JP" altLang="en-US"/>
          </a:p>
        </p:txBody>
      </p:sp>
    </p:spTree>
    <p:extLst>
      <p:ext uri="{BB962C8B-B14F-4D97-AF65-F5344CB8AC3E}">
        <p14:creationId xmlns:p14="http://schemas.microsoft.com/office/powerpoint/2010/main" val="129804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712750" y="1203960"/>
          <a:ext cx="10916473" cy="2595880"/>
        </p:xfrm>
        <a:graphic>
          <a:graphicData uri="http://schemas.openxmlformats.org/drawingml/2006/table">
            <a:tbl>
              <a:tblPr firstRow="1" bandRow="1">
                <a:tableStyleId>{5C22544A-7EE6-4342-B048-85BDC9FD1C3A}</a:tableStyleId>
              </a:tblPr>
              <a:tblGrid>
                <a:gridCol w="2365005">
                  <a:extLst>
                    <a:ext uri="{9D8B030D-6E8A-4147-A177-3AD203B41FA5}">
                      <a16:colId xmlns:a16="http://schemas.microsoft.com/office/drawing/2014/main" val="3267986533"/>
                    </a:ext>
                  </a:extLst>
                </a:gridCol>
                <a:gridCol w="4275734">
                  <a:extLst>
                    <a:ext uri="{9D8B030D-6E8A-4147-A177-3AD203B41FA5}">
                      <a16:colId xmlns:a16="http://schemas.microsoft.com/office/drawing/2014/main" val="4190393351"/>
                    </a:ext>
                  </a:extLst>
                </a:gridCol>
                <a:gridCol w="4275734">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2"/>
                    </a:solid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2"/>
                    </a:solid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7884928"/>
                  </a:ext>
                </a:extLst>
              </a:tr>
            </a:tbl>
          </a:graphicData>
        </a:graphic>
      </p:graphicFrame>
    </p:spTree>
    <p:extLst>
      <p:ext uri="{BB962C8B-B14F-4D97-AF65-F5344CB8AC3E}">
        <p14:creationId xmlns:p14="http://schemas.microsoft.com/office/powerpoint/2010/main" val="291201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391991" y="900816"/>
          <a:ext cx="11408018" cy="5831840"/>
        </p:xfrm>
        <a:graphic>
          <a:graphicData uri="http://schemas.openxmlformats.org/drawingml/2006/table">
            <a:tbl>
              <a:tblPr firstRow="1" bandRow="1">
                <a:tableStyleId>{5C22544A-7EE6-4342-B048-85BDC9FD1C3A}</a:tableStyleId>
              </a:tblPr>
              <a:tblGrid>
                <a:gridCol w="1938540">
                  <a:extLst>
                    <a:ext uri="{9D8B030D-6E8A-4147-A177-3AD203B41FA5}">
                      <a16:colId xmlns:a16="http://schemas.microsoft.com/office/drawing/2014/main" val="3267986533"/>
                    </a:ext>
                  </a:extLst>
                </a:gridCol>
                <a:gridCol w="4734739">
                  <a:extLst>
                    <a:ext uri="{9D8B030D-6E8A-4147-A177-3AD203B41FA5}">
                      <a16:colId xmlns:a16="http://schemas.microsoft.com/office/drawing/2014/main" val="4190393351"/>
                    </a:ext>
                  </a:extLst>
                </a:gridCol>
                <a:gridCol w="4734739">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ja-JP" altLang="en-US" sz="1600" b="0" dirty="0">
                          <a:solidFill>
                            <a:schemeClr val="tx1"/>
                          </a:solidFill>
                        </a:rPr>
                        <a:t>昭和</a:t>
                      </a:r>
                      <a:r>
                        <a:rPr kumimoji="1" lang="en-US" altLang="ja-JP" sz="1600" b="0" dirty="0">
                          <a:solidFill>
                            <a:schemeClr val="tx1"/>
                          </a:solidFill>
                        </a:rPr>
                        <a:t>100</a:t>
                      </a:r>
                      <a:r>
                        <a:rPr kumimoji="1" lang="ja-JP" altLang="en-US" sz="1600" b="0" dirty="0">
                          <a:solidFill>
                            <a:schemeClr val="tx1"/>
                          </a:solidFill>
                        </a:rPr>
                        <a:t>年に当たる年。</a:t>
                      </a:r>
                      <a:endParaRPr kumimoji="1" lang="en-US" altLang="ja-JP" sz="1600" b="0" dirty="0">
                        <a:solidFill>
                          <a:schemeClr val="tx1"/>
                        </a:solidFill>
                      </a:endParaRPr>
                    </a:p>
                    <a:p>
                      <a:r>
                        <a:rPr kumimoji="1" lang="ja-JP" altLang="en-US" sz="1600" b="0" dirty="0">
                          <a:solidFill>
                            <a:schemeClr val="tx1"/>
                          </a:solidFill>
                        </a:rPr>
                        <a:t>元号で年を扱っているアプリケーションソフトで下二けたのみで処理されているプログラムが誤動作を起こす</a:t>
                      </a:r>
                      <a:endParaRPr kumimoji="1" lang="en-US" altLang="ja-JP" sz="1600"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ja-JP" altLang="en-US" sz="1600" b="0" dirty="0">
                          <a:solidFill>
                            <a:schemeClr val="tx1"/>
                          </a:solidFill>
                        </a:rPr>
                        <a:t>プログラム改修</a:t>
                      </a:r>
                      <a:endParaRPr kumimoji="1" lang="en-US" altLang="ja-JP" sz="1600" b="0" dirty="0">
                        <a:solidFill>
                          <a:schemeClr val="tx1"/>
                        </a:solidFill>
                      </a:endParaRPr>
                    </a:p>
                    <a:p>
                      <a:r>
                        <a:rPr kumimoji="1" lang="ja-JP" altLang="en-US" sz="1600" b="0" dirty="0">
                          <a:solidFill>
                            <a:schemeClr val="tx1"/>
                          </a:solidFill>
                        </a:rPr>
                        <a:t>（西暦に変更 等）</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 ERP6.0</a:t>
                      </a:r>
                      <a:r>
                        <a:rPr kumimoji="1" lang="ja-JP" altLang="en-US" sz="1600" b="0" dirty="0">
                          <a:solidFill>
                            <a:schemeClr val="tx1"/>
                          </a:solidFill>
                        </a:rPr>
                        <a:t>の保守サポート期限</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a:t>
                      </a:r>
                      <a:r>
                        <a:rPr kumimoji="1" lang="ja-JP" altLang="en-US" sz="1600" b="0" dirty="0">
                          <a:solidFill>
                            <a:schemeClr val="tx1"/>
                          </a:solidFill>
                        </a:rPr>
                        <a:t>バージョンアップ</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NTP(</a:t>
                      </a:r>
                      <a:r>
                        <a:rPr kumimoji="1" lang="ja-JP" altLang="en-US" sz="1600" b="0" dirty="0">
                          <a:solidFill>
                            <a:schemeClr val="tx1"/>
                          </a:solidFill>
                        </a:rPr>
                        <a:t>ネットワーク時間同期プロトコル</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2036</a:t>
                      </a:r>
                      <a:r>
                        <a:rPr kumimoji="1" lang="ja-JP" altLang="en-US" sz="1600" b="0" dirty="0">
                          <a:solidFill>
                            <a:schemeClr val="tx1"/>
                          </a:solidFill>
                        </a:rPr>
                        <a:t>年</a:t>
                      </a:r>
                      <a:r>
                        <a:rPr kumimoji="1" lang="en-US" altLang="ja-JP" sz="1600" b="0" dirty="0">
                          <a:solidFill>
                            <a:schemeClr val="tx1"/>
                          </a:solidFill>
                        </a:rPr>
                        <a:t>2</a:t>
                      </a:r>
                      <a:r>
                        <a:rPr kumimoji="1" lang="ja-JP" altLang="en-US" sz="1600" b="0" dirty="0">
                          <a:solidFill>
                            <a:schemeClr val="tx1"/>
                          </a:solidFill>
                        </a:rPr>
                        <a:t>月</a:t>
                      </a:r>
                      <a:r>
                        <a:rPr kumimoji="1" lang="en-US" altLang="ja-JP" sz="1600" b="0" dirty="0">
                          <a:solidFill>
                            <a:schemeClr val="tx1"/>
                          </a:solidFill>
                        </a:rPr>
                        <a:t>6</a:t>
                      </a:r>
                      <a:r>
                        <a:rPr kumimoji="1" lang="ja-JP" altLang="en-US" sz="1600" b="0" dirty="0">
                          <a:solidFill>
                            <a:schemeClr val="tx1"/>
                          </a:solidFill>
                        </a:rPr>
                        <a:t>日</a:t>
                      </a:r>
                      <a:r>
                        <a:rPr kumimoji="1" lang="en-US" altLang="ja-JP" sz="1600" b="0" dirty="0">
                          <a:solidFill>
                            <a:schemeClr val="tx1"/>
                          </a:solidFill>
                        </a:rPr>
                        <a:t>15</a:t>
                      </a:r>
                      <a:r>
                        <a:rPr kumimoji="1" lang="ja-JP" altLang="en-US" sz="1600" b="0" dirty="0">
                          <a:solidFill>
                            <a:schemeClr val="tx1"/>
                          </a:solidFill>
                        </a:rPr>
                        <a:t>時</a:t>
                      </a:r>
                      <a:r>
                        <a:rPr kumimoji="1" lang="en-US" altLang="ja-JP" sz="1600" b="0" dirty="0">
                          <a:solidFill>
                            <a:schemeClr val="tx1"/>
                          </a:solidFill>
                        </a:rPr>
                        <a:t>28</a:t>
                      </a:r>
                      <a:r>
                        <a:rPr kumimoji="1" lang="ja-JP" altLang="en-US" sz="1600" b="0" dirty="0">
                          <a:solidFill>
                            <a:schemeClr val="tx1"/>
                          </a:solidFill>
                        </a:rPr>
                        <a:t>分</a:t>
                      </a:r>
                      <a:r>
                        <a:rPr kumimoji="1" lang="en-US" altLang="ja-JP" sz="1600" b="0" dirty="0">
                          <a:solidFill>
                            <a:schemeClr val="tx1"/>
                          </a:solidFill>
                        </a:rPr>
                        <a:t>15</a:t>
                      </a:r>
                      <a:r>
                        <a:rPr kumimoji="1" lang="ja-JP" altLang="en-US" sz="1600" b="0" dirty="0">
                          <a:solidFill>
                            <a:schemeClr val="tx1"/>
                          </a:solidFill>
                        </a:rPr>
                        <a:t>秒でオーバーフローし、日付を用いているアプリケーションが誤動作を起こす。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Unix</a:t>
                      </a:r>
                      <a:r>
                        <a:rPr kumimoji="1" lang="ja-JP" altLang="en-US" sz="1600" b="0" dirty="0">
                          <a:solidFill>
                            <a:schemeClr val="tx1"/>
                          </a:solidFill>
                        </a:rPr>
                        <a:t>時間</a:t>
                      </a:r>
                      <a:r>
                        <a:rPr kumimoji="1" lang="en-US" altLang="ja-JP" sz="1600" b="0" dirty="0">
                          <a:solidFill>
                            <a:schemeClr val="tx1"/>
                          </a:solidFill>
                        </a:rPr>
                        <a:t>(1970</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a:t>
                      </a:r>
                      <a:r>
                        <a:rPr kumimoji="1" lang="ja-JP" altLang="en-US" sz="1600" b="0" dirty="0">
                          <a:solidFill>
                            <a:schemeClr val="tx1"/>
                          </a:solidFill>
                        </a:rPr>
                        <a:t>日起点</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2038</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19</a:t>
                      </a:r>
                      <a:r>
                        <a:rPr kumimoji="1" lang="ja-JP" altLang="en-US" sz="1600" b="0" dirty="0">
                          <a:solidFill>
                            <a:schemeClr val="tx1"/>
                          </a:solidFill>
                        </a:rPr>
                        <a:t>日 </a:t>
                      </a:r>
                      <a:r>
                        <a:rPr kumimoji="1" lang="en-US" altLang="ja-JP" sz="1600" b="0" dirty="0">
                          <a:solidFill>
                            <a:schemeClr val="tx1"/>
                          </a:solidFill>
                        </a:rPr>
                        <a:t>3</a:t>
                      </a:r>
                      <a:r>
                        <a:rPr kumimoji="1" lang="ja-JP" altLang="en-US" sz="1600" b="0" dirty="0">
                          <a:solidFill>
                            <a:schemeClr val="tx1"/>
                          </a:solidFill>
                        </a:rPr>
                        <a:t>時</a:t>
                      </a:r>
                      <a:r>
                        <a:rPr kumimoji="1" lang="en-US" altLang="ja-JP" sz="1600" b="0" dirty="0">
                          <a:solidFill>
                            <a:schemeClr val="tx1"/>
                          </a:solidFill>
                        </a:rPr>
                        <a:t>14</a:t>
                      </a:r>
                      <a:r>
                        <a:rPr kumimoji="1" lang="ja-JP" altLang="en-US" sz="1600" b="0" dirty="0">
                          <a:solidFill>
                            <a:schemeClr val="tx1"/>
                          </a:solidFill>
                        </a:rPr>
                        <a:t>分</a:t>
                      </a:r>
                      <a:r>
                        <a:rPr kumimoji="1" lang="en-US" altLang="ja-JP" sz="1600" b="0" dirty="0">
                          <a:solidFill>
                            <a:schemeClr val="tx1"/>
                          </a:solidFill>
                        </a:rPr>
                        <a:t>17</a:t>
                      </a:r>
                      <a:r>
                        <a:rPr kumimoji="1" lang="ja-JP" altLang="en-US" sz="1600" b="0" dirty="0">
                          <a:solidFill>
                            <a:schemeClr val="tx1"/>
                          </a:solidFill>
                        </a:rPr>
                        <a:t>秒でオーバーフローし、日付を用いているアプリケーションソフトが誤動作を起こす。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FAT</a:t>
                      </a:r>
                      <a:r>
                        <a:rPr kumimoji="1" lang="ja-JP" altLang="en-US" sz="1600" b="0" dirty="0">
                          <a:solidFill>
                            <a:schemeClr val="tx1"/>
                          </a:solidFill>
                        </a:rPr>
                        <a:t>ファイルシステムを扱うアプリケーションソフトで下二けたのみで処理されているプログラムが誤動作を起こす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アプリケーションソフト改修</a:t>
                      </a:r>
                      <a:endParaRPr kumimoji="1" lang="en-US" altLang="ja-JP" sz="1600" b="0" dirty="0">
                        <a:solidFill>
                          <a:schemeClr val="tx1"/>
                        </a:solidFill>
                      </a:endParaRPr>
                    </a:p>
                    <a:p>
                      <a:r>
                        <a:rPr kumimoji="1" lang="ja-JP" altLang="en-US" sz="1600" b="0" dirty="0">
                          <a:solidFill>
                            <a:schemeClr val="tx1"/>
                          </a:solidFill>
                        </a:rPr>
                        <a:t>ファイルシステム更新</a:t>
                      </a:r>
                      <a:r>
                        <a:rPr kumimoji="1" lang="en-US" altLang="ja-JP" sz="1600" b="0" dirty="0">
                          <a:solidFill>
                            <a:schemeClr val="tx1"/>
                          </a:solidFill>
                        </a:rPr>
                        <a:t>(</a:t>
                      </a:r>
                      <a:r>
                        <a:rPr kumimoji="1" lang="ja-JP" altLang="en-US" sz="1600" b="0" dirty="0">
                          <a:solidFill>
                            <a:schemeClr val="tx1"/>
                          </a:solidFill>
                        </a:rPr>
                        <a:t>ハード、</a:t>
                      </a:r>
                      <a:r>
                        <a:rPr kumimoji="1" lang="en-US" altLang="ja-JP" sz="1600" b="0" dirty="0">
                          <a:solidFill>
                            <a:schemeClr val="tx1"/>
                          </a:solidFill>
                        </a:rPr>
                        <a:t>OS</a:t>
                      </a:r>
                      <a:r>
                        <a:rPr kumimoji="1" lang="ja-JP" altLang="en-US" sz="1600" b="0" dirty="0">
                          <a:solidFill>
                            <a:schemeClr val="tx1"/>
                          </a:solidFill>
                        </a:rPr>
                        <a:t>更新</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2000</a:t>
                      </a:r>
                      <a:r>
                        <a:rPr kumimoji="1" lang="ja-JP" altLang="en-US" sz="1600" b="0" dirty="0">
                          <a:solidFill>
                            <a:schemeClr val="tx1"/>
                          </a:solidFill>
                        </a:rPr>
                        <a:t>年は閏年であったが</a:t>
                      </a:r>
                      <a:r>
                        <a:rPr kumimoji="1" lang="en-US" altLang="ja-JP" sz="1600" b="0" dirty="0">
                          <a:solidFill>
                            <a:schemeClr val="tx1"/>
                          </a:solidFill>
                        </a:rPr>
                        <a:t>2100</a:t>
                      </a:r>
                      <a:r>
                        <a:rPr kumimoji="1" lang="ja-JP" altLang="en-US" sz="1600" b="0" dirty="0">
                          <a:solidFill>
                            <a:schemeClr val="tx1"/>
                          </a:solidFill>
                        </a:rPr>
                        <a:t>年は</a:t>
                      </a:r>
                      <a:r>
                        <a:rPr kumimoji="1" lang="en-US" altLang="ja-JP" sz="1600" b="0" dirty="0">
                          <a:solidFill>
                            <a:schemeClr val="tx1"/>
                          </a:solidFill>
                        </a:rPr>
                        <a:t>4</a:t>
                      </a:r>
                      <a:r>
                        <a:rPr kumimoji="1" lang="ja-JP" altLang="en-US" sz="1600" b="0" dirty="0">
                          <a:solidFill>
                            <a:schemeClr val="tx1"/>
                          </a:solidFill>
                        </a:rPr>
                        <a:t>で割り切れるが</a:t>
                      </a:r>
                      <a:r>
                        <a:rPr kumimoji="1" lang="ja-JP" altLang="en-US" sz="1600" b="1" dirty="0">
                          <a:solidFill>
                            <a:srgbClr val="FF0000"/>
                          </a:solidFill>
                        </a:rPr>
                        <a:t>閏年ではない</a:t>
                      </a:r>
                      <a:r>
                        <a:rPr kumimoji="1" lang="ja-JP" altLang="en-US" sz="1600" b="0" dirty="0">
                          <a:solidFill>
                            <a:schemeClr val="tx1"/>
                          </a:solidFill>
                        </a:rPr>
                        <a:t>。</a:t>
                      </a:r>
                      <a:endParaRPr kumimoji="1" lang="en-US" altLang="ja-JP" sz="1600" b="0" dirty="0">
                        <a:solidFill>
                          <a:schemeClr val="tx1"/>
                        </a:solidFill>
                      </a:endParaRPr>
                    </a:p>
                    <a:p>
                      <a:r>
                        <a:rPr kumimoji="1" lang="en-US" altLang="ja-JP" sz="1600" b="0" dirty="0">
                          <a:solidFill>
                            <a:schemeClr val="tx1"/>
                          </a:solidFill>
                        </a:rPr>
                        <a:t>2100</a:t>
                      </a:r>
                      <a:r>
                        <a:rPr kumimoji="1" lang="ja-JP" altLang="en-US" sz="1600" b="0" dirty="0">
                          <a:solidFill>
                            <a:schemeClr val="tx1"/>
                          </a:solidFill>
                        </a:rPr>
                        <a:t>年が閏年だと間違えたソフトウェアが誤動作を起こす恐れがある</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OS, </a:t>
                      </a:r>
                      <a:r>
                        <a:rPr kumimoji="1" lang="ja-JP" altLang="en-US" sz="1600" b="0" dirty="0">
                          <a:solidFill>
                            <a:schemeClr val="tx1"/>
                          </a:solidFill>
                        </a:rPr>
                        <a:t>アプリケーションソフトの閏年判定を確認し、必要に応じて入れ替え・改修を行う。</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7884928"/>
                  </a:ext>
                </a:extLst>
              </a:tr>
            </a:tbl>
          </a:graphicData>
        </a:graphic>
      </p:graphicFrame>
    </p:spTree>
    <p:extLst>
      <p:ext uri="{BB962C8B-B14F-4D97-AF65-F5344CB8AC3E}">
        <p14:creationId xmlns:p14="http://schemas.microsoft.com/office/powerpoint/2010/main" val="350355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391991" y="900816"/>
          <a:ext cx="11408018" cy="5831840"/>
        </p:xfrm>
        <a:graphic>
          <a:graphicData uri="http://schemas.openxmlformats.org/drawingml/2006/table">
            <a:tbl>
              <a:tblPr firstRow="1" bandRow="1">
                <a:tableStyleId>{5C22544A-7EE6-4342-B048-85BDC9FD1C3A}</a:tableStyleId>
              </a:tblPr>
              <a:tblGrid>
                <a:gridCol w="1938540">
                  <a:extLst>
                    <a:ext uri="{9D8B030D-6E8A-4147-A177-3AD203B41FA5}">
                      <a16:colId xmlns:a16="http://schemas.microsoft.com/office/drawing/2014/main" val="3267986533"/>
                    </a:ext>
                  </a:extLst>
                </a:gridCol>
                <a:gridCol w="4734739">
                  <a:extLst>
                    <a:ext uri="{9D8B030D-6E8A-4147-A177-3AD203B41FA5}">
                      <a16:colId xmlns:a16="http://schemas.microsoft.com/office/drawing/2014/main" val="4190393351"/>
                    </a:ext>
                  </a:extLst>
                </a:gridCol>
                <a:gridCol w="4734739">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昭和</a:t>
                      </a:r>
                      <a:r>
                        <a:rPr kumimoji="1" lang="en-US" altLang="ja-JP" sz="1600" b="0" dirty="0">
                          <a:solidFill>
                            <a:schemeClr val="tx1"/>
                          </a:solidFill>
                        </a:rPr>
                        <a:t>100</a:t>
                      </a:r>
                      <a:r>
                        <a:rPr kumimoji="1" lang="ja-JP" altLang="en-US" sz="1600" b="0" dirty="0">
                          <a:solidFill>
                            <a:schemeClr val="tx1"/>
                          </a:solidFill>
                        </a:rPr>
                        <a:t>年に当たる年。</a:t>
                      </a:r>
                      <a:endParaRPr kumimoji="1" lang="en-US" altLang="ja-JP" sz="1600" b="0" dirty="0">
                        <a:solidFill>
                          <a:schemeClr val="tx1"/>
                        </a:solidFill>
                      </a:endParaRPr>
                    </a:p>
                    <a:p>
                      <a:r>
                        <a:rPr kumimoji="1" lang="ja-JP" altLang="en-US" sz="1600" b="0" dirty="0">
                          <a:solidFill>
                            <a:schemeClr val="tx1"/>
                          </a:solidFill>
                        </a:rPr>
                        <a:t>元号で年を扱っているアプリケーションソフトで下二けたのみで処理されているプログラムが誤動作を起こす</a:t>
                      </a:r>
                      <a:endParaRPr kumimoji="1" lang="en-US" altLang="ja-JP" sz="1600"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プログラム改修</a:t>
                      </a:r>
                      <a:endParaRPr kumimoji="1" lang="en-US" altLang="ja-JP" sz="1600" b="0" dirty="0">
                        <a:solidFill>
                          <a:schemeClr val="tx1"/>
                        </a:solidFill>
                      </a:endParaRPr>
                    </a:p>
                    <a:p>
                      <a:r>
                        <a:rPr kumimoji="1" lang="ja-JP" altLang="en-US" sz="1600" b="0" dirty="0">
                          <a:solidFill>
                            <a:schemeClr val="tx1"/>
                          </a:solidFill>
                        </a:rPr>
                        <a:t>（西暦に変更 等）</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SAP ERP6.0</a:t>
                      </a:r>
                      <a:r>
                        <a:rPr kumimoji="1" lang="ja-JP" altLang="en-US" sz="1600" b="0" dirty="0">
                          <a:solidFill>
                            <a:schemeClr val="tx1"/>
                          </a:solidFill>
                        </a:rPr>
                        <a:t>の保守サポート期限</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SAP</a:t>
                      </a:r>
                      <a:r>
                        <a:rPr kumimoji="1" lang="ja-JP" altLang="en-US" sz="1600" b="0" dirty="0">
                          <a:solidFill>
                            <a:schemeClr val="tx1"/>
                          </a:solidFill>
                        </a:rPr>
                        <a:t>バージョンアップ</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NTP(</a:t>
                      </a:r>
                      <a:r>
                        <a:rPr kumimoji="1" lang="ja-JP" altLang="en-US" sz="1600" b="0" dirty="0">
                          <a:solidFill>
                            <a:schemeClr val="tx1"/>
                          </a:solidFill>
                        </a:rPr>
                        <a:t>ネットワーク時間同期プロトコル</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2036</a:t>
                      </a:r>
                      <a:r>
                        <a:rPr kumimoji="1" lang="ja-JP" altLang="en-US" sz="1600" b="0" dirty="0">
                          <a:solidFill>
                            <a:schemeClr val="tx1"/>
                          </a:solidFill>
                        </a:rPr>
                        <a:t>年</a:t>
                      </a:r>
                      <a:r>
                        <a:rPr kumimoji="1" lang="en-US" altLang="ja-JP" sz="1600" b="0" dirty="0">
                          <a:solidFill>
                            <a:schemeClr val="tx1"/>
                          </a:solidFill>
                        </a:rPr>
                        <a:t>2</a:t>
                      </a:r>
                      <a:r>
                        <a:rPr kumimoji="1" lang="ja-JP" altLang="en-US" sz="1600" b="0" dirty="0">
                          <a:solidFill>
                            <a:schemeClr val="tx1"/>
                          </a:solidFill>
                        </a:rPr>
                        <a:t>月</a:t>
                      </a:r>
                      <a:r>
                        <a:rPr kumimoji="1" lang="en-US" altLang="ja-JP" sz="1600" b="0" dirty="0">
                          <a:solidFill>
                            <a:schemeClr val="tx1"/>
                          </a:solidFill>
                        </a:rPr>
                        <a:t>6</a:t>
                      </a:r>
                      <a:r>
                        <a:rPr kumimoji="1" lang="ja-JP" altLang="en-US" sz="1600" b="0" dirty="0">
                          <a:solidFill>
                            <a:schemeClr val="tx1"/>
                          </a:solidFill>
                        </a:rPr>
                        <a:t>日</a:t>
                      </a:r>
                      <a:r>
                        <a:rPr kumimoji="1" lang="en-US" altLang="ja-JP" sz="1600" b="0" dirty="0">
                          <a:solidFill>
                            <a:schemeClr val="tx1"/>
                          </a:solidFill>
                        </a:rPr>
                        <a:t>15</a:t>
                      </a:r>
                      <a:r>
                        <a:rPr kumimoji="1" lang="ja-JP" altLang="en-US" sz="1600" b="0" dirty="0">
                          <a:solidFill>
                            <a:schemeClr val="tx1"/>
                          </a:solidFill>
                        </a:rPr>
                        <a:t>時</a:t>
                      </a:r>
                      <a:r>
                        <a:rPr kumimoji="1" lang="en-US" altLang="ja-JP" sz="1600" b="0" dirty="0">
                          <a:solidFill>
                            <a:schemeClr val="tx1"/>
                          </a:solidFill>
                        </a:rPr>
                        <a:t>28</a:t>
                      </a:r>
                      <a:r>
                        <a:rPr kumimoji="1" lang="ja-JP" altLang="en-US" sz="1600" b="0" dirty="0">
                          <a:solidFill>
                            <a:schemeClr val="tx1"/>
                          </a:solidFill>
                        </a:rPr>
                        <a:t>分</a:t>
                      </a:r>
                      <a:r>
                        <a:rPr kumimoji="1" lang="en-US" altLang="ja-JP" sz="1600" b="0" dirty="0">
                          <a:solidFill>
                            <a:schemeClr val="tx1"/>
                          </a:solidFill>
                        </a:rPr>
                        <a:t>15</a:t>
                      </a:r>
                      <a:r>
                        <a:rPr kumimoji="1" lang="ja-JP" altLang="en-US" sz="1600" b="0" dirty="0">
                          <a:solidFill>
                            <a:schemeClr val="tx1"/>
                          </a:solidFill>
                        </a:rPr>
                        <a:t>秒でオーバーフローし、日付を用いているアプリケーションが誤動作を起こす。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Unix</a:t>
                      </a:r>
                      <a:r>
                        <a:rPr kumimoji="1" lang="ja-JP" altLang="en-US" sz="1600" b="0" dirty="0">
                          <a:solidFill>
                            <a:schemeClr val="tx1"/>
                          </a:solidFill>
                        </a:rPr>
                        <a:t>時間</a:t>
                      </a:r>
                      <a:r>
                        <a:rPr kumimoji="1" lang="en-US" altLang="ja-JP" sz="1600" b="0" dirty="0">
                          <a:solidFill>
                            <a:schemeClr val="tx1"/>
                          </a:solidFill>
                        </a:rPr>
                        <a:t>(1970</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a:t>
                      </a:r>
                      <a:r>
                        <a:rPr kumimoji="1" lang="ja-JP" altLang="en-US" sz="1600" b="0" dirty="0">
                          <a:solidFill>
                            <a:schemeClr val="tx1"/>
                          </a:solidFill>
                        </a:rPr>
                        <a:t>日起点</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2038</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19</a:t>
                      </a:r>
                      <a:r>
                        <a:rPr kumimoji="1" lang="ja-JP" altLang="en-US" sz="1600" b="0" dirty="0">
                          <a:solidFill>
                            <a:schemeClr val="tx1"/>
                          </a:solidFill>
                        </a:rPr>
                        <a:t>日 </a:t>
                      </a:r>
                      <a:r>
                        <a:rPr kumimoji="1" lang="en-US" altLang="ja-JP" sz="1600" b="0" dirty="0">
                          <a:solidFill>
                            <a:schemeClr val="tx1"/>
                          </a:solidFill>
                        </a:rPr>
                        <a:t>3</a:t>
                      </a:r>
                      <a:r>
                        <a:rPr kumimoji="1" lang="ja-JP" altLang="en-US" sz="1600" b="0" dirty="0">
                          <a:solidFill>
                            <a:schemeClr val="tx1"/>
                          </a:solidFill>
                        </a:rPr>
                        <a:t>時</a:t>
                      </a:r>
                      <a:r>
                        <a:rPr kumimoji="1" lang="en-US" altLang="ja-JP" sz="1600" b="0" dirty="0">
                          <a:solidFill>
                            <a:schemeClr val="tx1"/>
                          </a:solidFill>
                        </a:rPr>
                        <a:t>14</a:t>
                      </a:r>
                      <a:r>
                        <a:rPr kumimoji="1" lang="ja-JP" altLang="en-US" sz="1600" b="0" dirty="0">
                          <a:solidFill>
                            <a:schemeClr val="tx1"/>
                          </a:solidFill>
                        </a:rPr>
                        <a:t>分</a:t>
                      </a:r>
                      <a:r>
                        <a:rPr kumimoji="1" lang="en-US" altLang="ja-JP" sz="1600" b="0" dirty="0">
                          <a:solidFill>
                            <a:schemeClr val="tx1"/>
                          </a:solidFill>
                        </a:rPr>
                        <a:t>17</a:t>
                      </a:r>
                      <a:r>
                        <a:rPr kumimoji="1" lang="ja-JP" altLang="en-US" sz="1600" b="0" dirty="0">
                          <a:solidFill>
                            <a:schemeClr val="tx1"/>
                          </a:solidFill>
                        </a:rPr>
                        <a:t>秒でオーバーフローし、日付を用いているアプリケーションソフトが誤動作を起こす。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FAT</a:t>
                      </a:r>
                      <a:r>
                        <a:rPr kumimoji="1" lang="ja-JP" altLang="en-US" sz="1600" b="0" dirty="0">
                          <a:solidFill>
                            <a:schemeClr val="tx1"/>
                          </a:solidFill>
                        </a:rPr>
                        <a:t>ファイルシステムを扱うアプリケーションソフトで下二けたのみで処理されているプログラムが誤動作を起こす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アプリケーションソフト改修</a:t>
                      </a:r>
                      <a:endParaRPr kumimoji="1" lang="en-US" altLang="ja-JP" sz="1600" b="0" dirty="0">
                        <a:solidFill>
                          <a:schemeClr val="tx1"/>
                        </a:solidFill>
                      </a:endParaRPr>
                    </a:p>
                    <a:p>
                      <a:r>
                        <a:rPr kumimoji="1" lang="ja-JP" altLang="en-US" sz="1600" b="0" dirty="0">
                          <a:solidFill>
                            <a:schemeClr val="tx1"/>
                          </a:solidFill>
                        </a:rPr>
                        <a:t>ファイルシステム更新</a:t>
                      </a:r>
                      <a:r>
                        <a:rPr kumimoji="1" lang="en-US" altLang="ja-JP" sz="1600" b="0" dirty="0">
                          <a:solidFill>
                            <a:schemeClr val="tx1"/>
                          </a:solidFill>
                        </a:rPr>
                        <a:t>(</a:t>
                      </a:r>
                      <a:r>
                        <a:rPr kumimoji="1" lang="ja-JP" altLang="en-US" sz="1600" b="0" dirty="0">
                          <a:solidFill>
                            <a:schemeClr val="tx1"/>
                          </a:solidFill>
                        </a:rPr>
                        <a:t>ハード、</a:t>
                      </a:r>
                      <a:r>
                        <a:rPr kumimoji="1" lang="en-US" altLang="ja-JP" sz="1600" b="0" dirty="0">
                          <a:solidFill>
                            <a:schemeClr val="tx1"/>
                          </a:solidFill>
                        </a:rPr>
                        <a:t>OS</a:t>
                      </a:r>
                      <a:r>
                        <a:rPr kumimoji="1" lang="ja-JP" altLang="en-US" sz="1600" b="0" dirty="0">
                          <a:solidFill>
                            <a:schemeClr val="tx1"/>
                          </a:solidFill>
                        </a:rPr>
                        <a:t>更新</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2000</a:t>
                      </a:r>
                      <a:r>
                        <a:rPr kumimoji="1" lang="ja-JP" altLang="en-US" sz="1600" b="0" dirty="0">
                          <a:solidFill>
                            <a:schemeClr val="tx1"/>
                          </a:solidFill>
                        </a:rPr>
                        <a:t>年は閏年であったが</a:t>
                      </a:r>
                      <a:r>
                        <a:rPr kumimoji="1" lang="en-US" altLang="ja-JP" sz="1600" b="0" dirty="0">
                          <a:solidFill>
                            <a:schemeClr val="tx1"/>
                          </a:solidFill>
                        </a:rPr>
                        <a:t>2100</a:t>
                      </a:r>
                      <a:r>
                        <a:rPr kumimoji="1" lang="ja-JP" altLang="en-US" sz="1600" b="0" dirty="0">
                          <a:solidFill>
                            <a:schemeClr val="tx1"/>
                          </a:solidFill>
                        </a:rPr>
                        <a:t>年は</a:t>
                      </a:r>
                      <a:r>
                        <a:rPr kumimoji="1" lang="en-US" altLang="ja-JP" sz="1600" b="0" dirty="0">
                          <a:solidFill>
                            <a:schemeClr val="tx1"/>
                          </a:solidFill>
                        </a:rPr>
                        <a:t>4</a:t>
                      </a:r>
                      <a:r>
                        <a:rPr kumimoji="1" lang="ja-JP" altLang="en-US" sz="1600" b="0" dirty="0">
                          <a:solidFill>
                            <a:schemeClr val="tx1"/>
                          </a:solidFill>
                        </a:rPr>
                        <a:t>で割り切れるが</a:t>
                      </a:r>
                      <a:r>
                        <a:rPr kumimoji="1" lang="ja-JP" altLang="en-US" sz="1600" b="1" dirty="0">
                          <a:solidFill>
                            <a:srgbClr val="FF0000"/>
                          </a:solidFill>
                        </a:rPr>
                        <a:t>閏年ではない</a:t>
                      </a:r>
                      <a:r>
                        <a:rPr kumimoji="1" lang="ja-JP" altLang="en-US" sz="1600" b="0" dirty="0">
                          <a:solidFill>
                            <a:schemeClr val="tx1"/>
                          </a:solidFill>
                        </a:rPr>
                        <a:t>。</a:t>
                      </a:r>
                      <a:endParaRPr kumimoji="1" lang="en-US" altLang="ja-JP" sz="1600" b="0" dirty="0">
                        <a:solidFill>
                          <a:schemeClr val="tx1"/>
                        </a:solidFill>
                      </a:endParaRPr>
                    </a:p>
                    <a:p>
                      <a:r>
                        <a:rPr kumimoji="1" lang="en-US" altLang="ja-JP" sz="1600" b="0" dirty="0">
                          <a:solidFill>
                            <a:schemeClr val="tx1"/>
                          </a:solidFill>
                        </a:rPr>
                        <a:t>2100</a:t>
                      </a:r>
                      <a:r>
                        <a:rPr kumimoji="1" lang="ja-JP" altLang="en-US" sz="1600" b="0" dirty="0">
                          <a:solidFill>
                            <a:schemeClr val="tx1"/>
                          </a:solidFill>
                        </a:rPr>
                        <a:t>年が閏年だと間違えたソフトウェアが誤動作を起こす恐れがある</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OS, </a:t>
                      </a:r>
                      <a:r>
                        <a:rPr kumimoji="1" lang="ja-JP" altLang="en-US" sz="1600" b="0" dirty="0">
                          <a:solidFill>
                            <a:schemeClr val="tx1"/>
                          </a:solidFill>
                        </a:rPr>
                        <a:t>アプリケーションソフトの閏年判定を確認し、必要に応じて入れ替え・改修を行う。</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7884928"/>
                  </a:ext>
                </a:extLst>
              </a:tr>
            </a:tbl>
          </a:graphicData>
        </a:graphic>
      </p:graphicFrame>
    </p:spTree>
    <p:extLst>
      <p:ext uri="{BB962C8B-B14F-4D97-AF65-F5344CB8AC3E}">
        <p14:creationId xmlns:p14="http://schemas.microsoft.com/office/powerpoint/2010/main" val="138637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391991" y="900816"/>
          <a:ext cx="11408018" cy="5831840"/>
        </p:xfrm>
        <a:graphic>
          <a:graphicData uri="http://schemas.openxmlformats.org/drawingml/2006/table">
            <a:tbl>
              <a:tblPr firstRow="1" bandRow="1">
                <a:tableStyleId>{5C22544A-7EE6-4342-B048-85BDC9FD1C3A}</a:tableStyleId>
              </a:tblPr>
              <a:tblGrid>
                <a:gridCol w="1938540">
                  <a:extLst>
                    <a:ext uri="{9D8B030D-6E8A-4147-A177-3AD203B41FA5}">
                      <a16:colId xmlns:a16="http://schemas.microsoft.com/office/drawing/2014/main" val="3267986533"/>
                    </a:ext>
                  </a:extLst>
                </a:gridCol>
                <a:gridCol w="4734739">
                  <a:extLst>
                    <a:ext uri="{9D8B030D-6E8A-4147-A177-3AD203B41FA5}">
                      <a16:colId xmlns:a16="http://schemas.microsoft.com/office/drawing/2014/main" val="4190393351"/>
                    </a:ext>
                  </a:extLst>
                </a:gridCol>
                <a:gridCol w="4734739">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昭和</a:t>
                      </a:r>
                      <a:r>
                        <a:rPr kumimoji="1" lang="en-US" altLang="ja-JP" sz="1600" b="0" dirty="0">
                          <a:solidFill>
                            <a:schemeClr val="tx1"/>
                          </a:solidFill>
                        </a:rPr>
                        <a:t>100</a:t>
                      </a:r>
                      <a:r>
                        <a:rPr kumimoji="1" lang="ja-JP" altLang="en-US" sz="1600" b="0" dirty="0">
                          <a:solidFill>
                            <a:schemeClr val="tx1"/>
                          </a:solidFill>
                        </a:rPr>
                        <a:t>年に当たる年。</a:t>
                      </a:r>
                      <a:endParaRPr kumimoji="1" lang="en-US" altLang="ja-JP" sz="1600" b="0" dirty="0">
                        <a:solidFill>
                          <a:schemeClr val="tx1"/>
                        </a:solidFill>
                      </a:endParaRPr>
                    </a:p>
                    <a:p>
                      <a:r>
                        <a:rPr kumimoji="1" lang="ja-JP" altLang="en-US" sz="1600" b="0" dirty="0">
                          <a:solidFill>
                            <a:schemeClr val="tx1"/>
                          </a:solidFill>
                        </a:rPr>
                        <a:t>元号で年を扱っているアプリケーションソフトで下二けたのみで処理されているプログラムが誤動作を起こす</a:t>
                      </a:r>
                      <a:endParaRPr kumimoji="1" lang="en-US" altLang="ja-JP" sz="1600"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プログラム改修</a:t>
                      </a:r>
                      <a:endParaRPr kumimoji="1" lang="en-US" altLang="ja-JP" sz="1600" b="0" dirty="0">
                        <a:solidFill>
                          <a:schemeClr val="tx1"/>
                        </a:solidFill>
                      </a:endParaRPr>
                    </a:p>
                    <a:p>
                      <a:r>
                        <a:rPr kumimoji="1" lang="ja-JP" altLang="en-US" sz="1600" b="0" dirty="0">
                          <a:solidFill>
                            <a:schemeClr val="tx1"/>
                          </a:solidFill>
                        </a:rPr>
                        <a:t>（西暦に変更 等）</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 ERP6.0</a:t>
                      </a:r>
                      <a:r>
                        <a:rPr kumimoji="1" lang="ja-JP" altLang="en-US" sz="1600" b="0" dirty="0">
                          <a:solidFill>
                            <a:schemeClr val="tx1"/>
                          </a:solidFill>
                        </a:rPr>
                        <a:t>の保守サポート期限</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a:t>
                      </a:r>
                      <a:r>
                        <a:rPr kumimoji="1" lang="ja-JP" altLang="en-US" sz="1600" b="0" dirty="0">
                          <a:solidFill>
                            <a:schemeClr val="tx1"/>
                          </a:solidFill>
                        </a:rPr>
                        <a:t>バージョンアップ</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NTP(</a:t>
                      </a:r>
                      <a:r>
                        <a:rPr kumimoji="1" lang="ja-JP" altLang="en-US" sz="1600" b="0" dirty="0">
                          <a:solidFill>
                            <a:schemeClr val="tx1"/>
                          </a:solidFill>
                        </a:rPr>
                        <a:t>ネットワーク時間同期プロトコル</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2036</a:t>
                      </a:r>
                      <a:r>
                        <a:rPr kumimoji="1" lang="ja-JP" altLang="en-US" sz="1600" b="0" dirty="0">
                          <a:solidFill>
                            <a:schemeClr val="tx1"/>
                          </a:solidFill>
                        </a:rPr>
                        <a:t>年</a:t>
                      </a:r>
                      <a:r>
                        <a:rPr kumimoji="1" lang="en-US" altLang="ja-JP" sz="1600" b="0" dirty="0">
                          <a:solidFill>
                            <a:schemeClr val="tx1"/>
                          </a:solidFill>
                        </a:rPr>
                        <a:t>2</a:t>
                      </a:r>
                      <a:r>
                        <a:rPr kumimoji="1" lang="ja-JP" altLang="en-US" sz="1600" b="0" dirty="0">
                          <a:solidFill>
                            <a:schemeClr val="tx1"/>
                          </a:solidFill>
                        </a:rPr>
                        <a:t>月</a:t>
                      </a:r>
                      <a:r>
                        <a:rPr kumimoji="1" lang="en-US" altLang="ja-JP" sz="1600" b="0" dirty="0">
                          <a:solidFill>
                            <a:schemeClr val="tx1"/>
                          </a:solidFill>
                        </a:rPr>
                        <a:t>6</a:t>
                      </a:r>
                      <a:r>
                        <a:rPr kumimoji="1" lang="ja-JP" altLang="en-US" sz="1600" b="0" dirty="0">
                          <a:solidFill>
                            <a:schemeClr val="tx1"/>
                          </a:solidFill>
                        </a:rPr>
                        <a:t>日</a:t>
                      </a:r>
                      <a:r>
                        <a:rPr kumimoji="1" lang="en-US" altLang="ja-JP" sz="1600" b="0" dirty="0">
                          <a:solidFill>
                            <a:schemeClr val="tx1"/>
                          </a:solidFill>
                        </a:rPr>
                        <a:t>15</a:t>
                      </a:r>
                      <a:r>
                        <a:rPr kumimoji="1" lang="ja-JP" altLang="en-US" sz="1600" b="0" dirty="0">
                          <a:solidFill>
                            <a:schemeClr val="tx1"/>
                          </a:solidFill>
                        </a:rPr>
                        <a:t>時</a:t>
                      </a:r>
                      <a:r>
                        <a:rPr kumimoji="1" lang="en-US" altLang="ja-JP" sz="1600" b="0" dirty="0">
                          <a:solidFill>
                            <a:schemeClr val="tx1"/>
                          </a:solidFill>
                        </a:rPr>
                        <a:t>28</a:t>
                      </a:r>
                      <a:r>
                        <a:rPr kumimoji="1" lang="ja-JP" altLang="en-US" sz="1600" b="0" dirty="0">
                          <a:solidFill>
                            <a:schemeClr val="tx1"/>
                          </a:solidFill>
                        </a:rPr>
                        <a:t>分</a:t>
                      </a:r>
                      <a:r>
                        <a:rPr kumimoji="1" lang="en-US" altLang="ja-JP" sz="1600" b="0" dirty="0">
                          <a:solidFill>
                            <a:schemeClr val="tx1"/>
                          </a:solidFill>
                        </a:rPr>
                        <a:t>15</a:t>
                      </a:r>
                      <a:r>
                        <a:rPr kumimoji="1" lang="ja-JP" altLang="en-US" sz="1600" b="0" dirty="0">
                          <a:solidFill>
                            <a:schemeClr val="tx1"/>
                          </a:solidFill>
                        </a:rPr>
                        <a:t>秒でオーバーフローし、日付を用いているアプリケーションが誤動作を起こす。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Unix</a:t>
                      </a:r>
                      <a:r>
                        <a:rPr kumimoji="1" lang="ja-JP" altLang="en-US" sz="1600" b="0" dirty="0">
                          <a:solidFill>
                            <a:schemeClr val="tx1"/>
                          </a:solidFill>
                        </a:rPr>
                        <a:t>時間</a:t>
                      </a:r>
                      <a:r>
                        <a:rPr kumimoji="1" lang="en-US" altLang="ja-JP" sz="1600" b="0" dirty="0">
                          <a:solidFill>
                            <a:schemeClr val="tx1"/>
                          </a:solidFill>
                        </a:rPr>
                        <a:t>(1970</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a:t>
                      </a:r>
                      <a:r>
                        <a:rPr kumimoji="1" lang="ja-JP" altLang="en-US" sz="1600" b="0" dirty="0">
                          <a:solidFill>
                            <a:schemeClr val="tx1"/>
                          </a:solidFill>
                        </a:rPr>
                        <a:t>日起点</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2038</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19</a:t>
                      </a:r>
                      <a:r>
                        <a:rPr kumimoji="1" lang="ja-JP" altLang="en-US" sz="1600" b="0" dirty="0">
                          <a:solidFill>
                            <a:schemeClr val="tx1"/>
                          </a:solidFill>
                        </a:rPr>
                        <a:t>日 </a:t>
                      </a:r>
                      <a:r>
                        <a:rPr kumimoji="1" lang="en-US" altLang="ja-JP" sz="1600" b="0" dirty="0">
                          <a:solidFill>
                            <a:schemeClr val="tx1"/>
                          </a:solidFill>
                        </a:rPr>
                        <a:t>3</a:t>
                      </a:r>
                      <a:r>
                        <a:rPr kumimoji="1" lang="ja-JP" altLang="en-US" sz="1600" b="0" dirty="0">
                          <a:solidFill>
                            <a:schemeClr val="tx1"/>
                          </a:solidFill>
                        </a:rPr>
                        <a:t>時</a:t>
                      </a:r>
                      <a:r>
                        <a:rPr kumimoji="1" lang="en-US" altLang="ja-JP" sz="1600" b="0" dirty="0">
                          <a:solidFill>
                            <a:schemeClr val="tx1"/>
                          </a:solidFill>
                        </a:rPr>
                        <a:t>14</a:t>
                      </a:r>
                      <a:r>
                        <a:rPr kumimoji="1" lang="ja-JP" altLang="en-US" sz="1600" b="0" dirty="0">
                          <a:solidFill>
                            <a:schemeClr val="tx1"/>
                          </a:solidFill>
                        </a:rPr>
                        <a:t>分</a:t>
                      </a:r>
                      <a:r>
                        <a:rPr kumimoji="1" lang="en-US" altLang="ja-JP" sz="1600" b="0" dirty="0">
                          <a:solidFill>
                            <a:schemeClr val="tx1"/>
                          </a:solidFill>
                        </a:rPr>
                        <a:t>17</a:t>
                      </a:r>
                      <a:r>
                        <a:rPr kumimoji="1" lang="ja-JP" altLang="en-US" sz="1600" b="0" dirty="0">
                          <a:solidFill>
                            <a:schemeClr val="tx1"/>
                          </a:solidFill>
                        </a:rPr>
                        <a:t>秒でオーバーフローし、日付を用いているアプリケーションソフトが誤動作を起こす。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FAT</a:t>
                      </a:r>
                      <a:r>
                        <a:rPr kumimoji="1" lang="ja-JP" altLang="en-US" sz="1600" b="0" dirty="0">
                          <a:solidFill>
                            <a:schemeClr val="tx1"/>
                          </a:solidFill>
                        </a:rPr>
                        <a:t>ファイルシステムを扱うアプリケーションソフトで下二けたのみで処理されているプログラムが誤動作を起こす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アプリケーションソフト改修</a:t>
                      </a:r>
                      <a:endParaRPr kumimoji="1" lang="en-US" altLang="ja-JP" sz="1600" b="0" dirty="0">
                        <a:solidFill>
                          <a:schemeClr val="tx1"/>
                        </a:solidFill>
                      </a:endParaRPr>
                    </a:p>
                    <a:p>
                      <a:r>
                        <a:rPr kumimoji="1" lang="ja-JP" altLang="en-US" sz="1600" b="0" dirty="0">
                          <a:solidFill>
                            <a:schemeClr val="tx1"/>
                          </a:solidFill>
                        </a:rPr>
                        <a:t>ファイルシステム更新</a:t>
                      </a:r>
                      <a:r>
                        <a:rPr kumimoji="1" lang="en-US" altLang="ja-JP" sz="1600" b="0" dirty="0">
                          <a:solidFill>
                            <a:schemeClr val="tx1"/>
                          </a:solidFill>
                        </a:rPr>
                        <a:t>(</a:t>
                      </a:r>
                      <a:r>
                        <a:rPr kumimoji="1" lang="ja-JP" altLang="en-US" sz="1600" b="0" dirty="0">
                          <a:solidFill>
                            <a:schemeClr val="tx1"/>
                          </a:solidFill>
                        </a:rPr>
                        <a:t>ハード、</a:t>
                      </a:r>
                      <a:r>
                        <a:rPr kumimoji="1" lang="en-US" altLang="ja-JP" sz="1600" b="0" dirty="0">
                          <a:solidFill>
                            <a:schemeClr val="tx1"/>
                          </a:solidFill>
                        </a:rPr>
                        <a:t>OS</a:t>
                      </a:r>
                      <a:r>
                        <a:rPr kumimoji="1" lang="ja-JP" altLang="en-US" sz="1600" b="0" dirty="0">
                          <a:solidFill>
                            <a:schemeClr val="tx1"/>
                          </a:solidFill>
                        </a:rPr>
                        <a:t>更新</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2000</a:t>
                      </a:r>
                      <a:r>
                        <a:rPr kumimoji="1" lang="ja-JP" altLang="en-US" sz="1600" b="0" dirty="0">
                          <a:solidFill>
                            <a:schemeClr val="tx1"/>
                          </a:solidFill>
                        </a:rPr>
                        <a:t>年は閏年であったが</a:t>
                      </a:r>
                      <a:r>
                        <a:rPr kumimoji="1" lang="en-US" altLang="ja-JP" sz="1600" b="0" dirty="0">
                          <a:solidFill>
                            <a:schemeClr val="tx1"/>
                          </a:solidFill>
                        </a:rPr>
                        <a:t>2100</a:t>
                      </a:r>
                      <a:r>
                        <a:rPr kumimoji="1" lang="ja-JP" altLang="en-US" sz="1600" b="0" dirty="0">
                          <a:solidFill>
                            <a:schemeClr val="tx1"/>
                          </a:solidFill>
                        </a:rPr>
                        <a:t>年は</a:t>
                      </a:r>
                      <a:r>
                        <a:rPr kumimoji="1" lang="en-US" altLang="ja-JP" sz="1600" b="0" dirty="0">
                          <a:solidFill>
                            <a:schemeClr val="tx1"/>
                          </a:solidFill>
                        </a:rPr>
                        <a:t>4</a:t>
                      </a:r>
                      <a:r>
                        <a:rPr kumimoji="1" lang="ja-JP" altLang="en-US" sz="1600" b="0" dirty="0">
                          <a:solidFill>
                            <a:schemeClr val="tx1"/>
                          </a:solidFill>
                        </a:rPr>
                        <a:t>で割り切れるが</a:t>
                      </a:r>
                      <a:r>
                        <a:rPr kumimoji="1" lang="ja-JP" altLang="en-US" sz="1600" b="1" dirty="0">
                          <a:solidFill>
                            <a:srgbClr val="FF0000"/>
                          </a:solidFill>
                        </a:rPr>
                        <a:t>閏年ではない</a:t>
                      </a:r>
                      <a:r>
                        <a:rPr kumimoji="1" lang="ja-JP" altLang="en-US" sz="1600" b="0" dirty="0">
                          <a:solidFill>
                            <a:schemeClr val="tx1"/>
                          </a:solidFill>
                        </a:rPr>
                        <a:t>。</a:t>
                      </a:r>
                      <a:endParaRPr kumimoji="1" lang="en-US" altLang="ja-JP" sz="1600" b="0" dirty="0">
                        <a:solidFill>
                          <a:schemeClr val="tx1"/>
                        </a:solidFill>
                      </a:endParaRPr>
                    </a:p>
                    <a:p>
                      <a:r>
                        <a:rPr kumimoji="1" lang="en-US" altLang="ja-JP" sz="1600" b="0" dirty="0">
                          <a:solidFill>
                            <a:schemeClr val="tx1"/>
                          </a:solidFill>
                        </a:rPr>
                        <a:t>2100</a:t>
                      </a:r>
                      <a:r>
                        <a:rPr kumimoji="1" lang="ja-JP" altLang="en-US" sz="1600" b="0" dirty="0">
                          <a:solidFill>
                            <a:schemeClr val="tx1"/>
                          </a:solidFill>
                        </a:rPr>
                        <a:t>年が閏年だと間違えたソフトウェアが誤動作を起こす恐れがある</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OS, </a:t>
                      </a:r>
                      <a:r>
                        <a:rPr kumimoji="1" lang="ja-JP" altLang="en-US" sz="1600" b="0" dirty="0">
                          <a:solidFill>
                            <a:schemeClr val="tx1"/>
                          </a:solidFill>
                        </a:rPr>
                        <a:t>アプリケーションソフトの閏年判定を確認し、必要に応じて入れ替え・改修を行う。</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7884928"/>
                  </a:ext>
                </a:extLst>
              </a:tr>
            </a:tbl>
          </a:graphicData>
        </a:graphic>
      </p:graphicFrame>
    </p:spTree>
    <p:extLst>
      <p:ext uri="{BB962C8B-B14F-4D97-AF65-F5344CB8AC3E}">
        <p14:creationId xmlns:p14="http://schemas.microsoft.com/office/powerpoint/2010/main" val="36845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391991" y="900816"/>
          <a:ext cx="11408018" cy="5831840"/>
        </p:xfrm>
        <a:graphic>
          <a:graphicData uri="http://schemas.openxmlformats.org/drawingml/2006/table">
            <a:tbl>
              <a:tblPr firstRow="1" bandRow="1">
                <a:tableStyleId>{5C22544A-7EE6-4342-B048-85BDC9FD1C3A}</a:tableStyleId>
              </a:tblPr>
              <a:tblGrid>
                <a:gridCol w="1938540">
                  <a:extLst>
                    <a:ext uri="{9D8B030D-6E8A-4147-A177-3AD203B41FA5}">
                      <a16:colId xmlns:a16="http://schemas.microsoft.com/office/drawing/2014/main" val="3267986533"/>
                    </a:ext>
                  </a:extLst>
                </a:gridCol>
                <a:gridCol w="4734739">
                  <a:extLst>
                    <a:ext uri="{9D8B030D-6E8A-4147-A177-3AD203B41FA5}">
                      <a16:colId xmlns:a16="http://schemas.microsoft.com/office/drawing/2014/main" val="4190393351"/>
                    </a:ext>
                  </a:extLst>
                </a:gridCol>
                <a:gridCol w="4734739">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昭和</a:t>
                      </a:r>
                      <a:r>
                        <a:rPr kumimoji="1" lang="en-US" altLang="ja-JP" sz="1600" b="0" dirty="0">
                          <a:solidFill>
                            <a:schemeClr val="tx1"/>
                          </a:solidFill>
                        </a:rPr>
                        <a:t>100</a:t>
                      </a:r>
                      <a:r>
                        <a:rPr kumimoji="1" lang="ja-JP" altLang="en-US" sz="1600" b="0" dirty="0">
                          <a:solidFill>
                            <a:schemeClr val="tx1"/>
                          </a:solidFill>
                        </a:rPr>
                        <a:t>年に当たる年。</a:t>
                      </a:r>
                      <a:endParaRPr kumimoji="1" lang="en-US" altLang="ja-JP" sz="1600" b="0" dirty="0">
                        <a:solidFill>
                          <a:schemeClr val="tx1"/>
                        </a:solidFill>
                      </a:endParaRPr>
                    </a:p>
                    <a:p>
                      <a:r>
                        <a:rPr kumimoji="1" lang="ja-JP" altLang="en-US" sz="1600" b="0" dirty="0">
                          <a:solidFill>
                            <a:schemeClr val="tx1"/>
                          </a:solidFill>
                        </a:rPr>
                        <a:t>元号で年を扱っているアプリケーションソフトで下二けたのみで処理されているプログラムが誤動作を起こす</a:t>
                      </a:r>
                      <a:endParaRPr kumimoji="1" lang="en-US" altLang="ja-JP" sz="1600"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プログラム改修</a:t>
                      </a:r>
                      <a:endParaRPr kumimoji="1" lang="en-US" altLang="ja-JP" sz="1600" b="0" dirty="0">
                        <a:solidFill>
                          <a:schemeClr val="tx1"/>
                        </a:solidFill>
                      </a:endParaRPr>
                    </a:p>
                    <a:p>
                      <a:r>
                        <a:rPr kumimoji="1" lang="ja-JP" altLang="en-US" sz="1600" b="0" dirty="0">
                          <a:solidFill>
                            <a:schemeClr val="tx1"/>
                          </a:solidFill>
                        </a:rPr>
                        <a:t>（西暦に変更 等）</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 ERP6.0</a:t>
                      </a:r>
                      <a:r>
                        <a:rPr kumimoji="1" lang="ja-JP" altLang="en-US" sz="1600" b="0" dirty="0">
                          <a:solidFill>
                            <a:schemeClr val="tx1"/>
                          </a:solidFill>
                        </a:rPr>
                        <a:t>の保守サポート期限</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a:t>
                      </a:r>
                      <a:r>
                        <a:rPr kumimoji="1" lang="ja-JP" altLang="en-US" sz="1600" b="0" dirty="0">
                          <a:solidFill>
                            <a:schemeClr val="tx1"/>
                          </a:solidFill>
                        </a:rPr>
                        <a:t>バージョンアップ</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NTP(</a:t>
                      </a:r>
                      <a:r>
                        <a:rPr kumimoji="1" lang="ja-JP" altLang="en-US" sz="1600" b="0" dirty="0">
                          <a:solidFill>
                            <a:schemeClr val="tx1"/>
                          </a:solidFill>
                        </a:rPr>
                        <a:t>ネットワーク時間同期プロトコル</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2036</a:t>
                      </a:r>
                      <a:r>
                        <a:rPr kumimoji="1" lang="ja-JP" altLang="en-US" sz="1600" b="0" dirty="0">
                          <a:solidFill>
                            <a:schemeClr val="tx1"/>
                          </a:solidFill>
                        </a:rPr>
                        <a:t>年</a:t>
                      </a:r>
                      <a:r>
                        <a:rPr kumimoji="1" lang="en-US" altLang="ja-JP" sz="1600" b="0" dirty="0">
                          <a:solidFill>
                            <a:schemeClr val="tx1"/>
                          </a:solidFill>
                        </a:rPr>
                        <a:t>2</a:t>
                      </a:r>
                      <a:r>
                        <a:rPr kumimoji="1" lang="ja-JP" altLang="en-US" sz="1600" b="0" dirty="0">
                          <a:solidFill>
                            <a:schemeClr val="tx1"/>
                          </a:solidFill>
                        </a:rPr>
                        <a:t>月</a:t>
                      </a:r>
                      <a:r>
                        <a:rPr kumimoji="1" lang="en-US" altLang="ja-JP" sz="1600" b="0" dirty="0">
                          <a:solidFill>
                            <a:schemeClr val="tx1"/>
                          </a:solidFill>
                        </a:rPr>
                        <a:t>6</a:t>
                      </a:r>
                      <a:r>
                        <a:rPr kumimoji="1" lang="ja-JP" altLang="en-US" sz="1600" b="0" dirty="0">
                          <a:solidFill>
                            <a:schemeClr val="tx1"/>
                          </a:solidFill>
                        </a:rPr>
                        <a:t>日</a:t>
                      </a:r>
                      <a:r>
                        <a:rPr kumimoji="1" lang="en-US" altLang="ja-JP" sz="1600" b="0" dirty="0">
                          <a:solidFill>
                            <a:schemeClr val="tx1"/>
                          </a:solidFill>
                        </a:rPr>
                        <a:t>15</a:t>
                      </a:r>
                      <a:r>
                        <a:rPr kumimoji="1" lang="ja-JP" altLang="en-US" sz="1600" b="0" dirty="0">
                          <a:solidFill>
                            <a:schemeClr val="tx1"/>
                          </a:solidFill>
                        </a:rPr>
                        <a:t>時</a:t>
                      </a:r>
                      <a:r>
                        <a:rPr kumimoji="1" lang="en-US" altLang="ja-JP" sz="1600" b="0" dirty="0">
                          <a:solidFill>
                            <a:schemeClr val="tx1"/>
                          </a:solidFill>
                        </a:rPr>
                        <a:t>28</a:t>
                      </a:r>
                      <a:r>
                        <a:rPr kumimoji="1" lang="ja-JP" altLang="en-US" sz="1600" b="0" dirty="0">
                          <a:solidFill>
                            <a:schemeClr val="tx1"/>
                          </a:solidFill>
                        </a:rPr>
                        <a:t>分</a:t>
                      </a:r>
                      <a:r>
                        <a:rPr kumimoji="1" lang="en-US" altLang="ja-JP" sz="1600" b="0" dirty="0">
                          <a:solidFill>
                            <a:schemeClr val="tx1"/>
                          </a:solidFill>
                        </a:rPr>
                        <a:t>15</a:t>
                      </a:r>
                      <a:r>
                        <a:rPr kumimoji="1" lang="ja-JP" altLang="en-US" sz="1600" b="0" dirty="0">
                          <a:solidFill>
                            <a:schemeClr val="tx1"/>
                          </a:solidFill>
                        </a:rPr>
                        <a:t>秒でオーバーフローし、日付を用いているアプリケーションが誤動作を起こす。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Unix</a:t>
                      </a:r>
                      <a:r>
                        <a:rPr kumimoji="1" lang="ja-JP" altLang="en-US" sz="1600" b="0" dirty="0">
                          <a:solidFill>
                            <a:schemeClr val="tx1"/>
                          </a:solidFill>
                        </a:rPr>
                        <a:t>時間</a:t>
                      </a:r>
                      <a:r>
                        <a:rPr kumimoji="1" lang="en-US" altLang="ja-JP" sz="1600" b="0" dirty="0">
                          <a:solidFill>
                            <a:schemeClr val="tx1"/>
                          </a:solidFill>
                        </a:rPr>
                        <a:t>(1970</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a:t>
                      </a:r>
                      <a:r>
                        <a:rPr kumimoji="1" lang="ja-JP" altLang="en-US" sz="1600" b="0" dirty="0">
                          <a:solidFill>
                            <a:schemeClr val="tx1"/>
                          </a:solidFill>
                        </a:rPr>
                        <a:t>日起点</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2038</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19</a:t>
                      </a:r>
                      <a:r>
                        <a:rPr kumimoji="1" lang="ja-JP" altLang="en-US" sz="1600" b="0" dirty="0">
                          <a:solidFill>
                            <a:schemeClr val="tx1"/>
                          </a:solidFill>
                        </a:rPr>
                        <a:t>日 </a:t>
                      </a:r>
                      <a:r>
                        <a:rPr kumimoji="1" lang="en-US" altLang="ja-JP" sz="1600" b="0" dirty="0">
                          <a:solidFill>
                            <a:schemeClr val="tx1"/>
                          </a:solidFill>
                        </a:rPr>
                        <a:t>3</a:t>
                      </a:r>
                      <a:r>
                        <a:rPr kumimoji="1" lang="ja-JP" altLang="en-US" sz="1600" b="0" dirty="0">
                          <a:solidFill>
                            <a:schemeClr val="tx1"/>
                          </a:solidFill>
                        </a:rPr>
                        <a:t>時</a:t>
                      </a:r>
                      <a:r>
                        <a:rPr kumimoji="1" lang="en-US" altLang="ja-JP" sz="1600" b="0" dirty="0">
                          <a:solidFill>
                            <a:schemeClr val="tx1"/>
                          </a:solidFill>
                        </a:rPr>
                        <a:t>14</a:t>
                      </a:r>
                      <a:r>
                        <a:rPr kumimoji="1" lang="ja-JP" altLang="en-US" sz="1600" b="0" dirty="0">
                          <a:solidFill>
                            <a:schemeClr val="tx1"/>
                          </a:solidFill>
                        </a:rPr>
                        <a:t>分</a:t>
                      </a:r>
                      <a:r>
                        <a:rPr kumimoji="1" lang="en-US" altLang="ja-JP" sz="1600" b="0" dirty="0">
                          <a:solidFill>
                            <a:schemeClr val="tx1"/>
                          </a:solidFill>
                        </a:rPr>
                        <a:t>17</a:t>
                      </a:r>
                      <a:r>
                        <a:rPr kumimoji="1" lang="ja-JP" altLang="en-US" sz="1600" b="0" dirty="0">
                          <a:solidFill>
                            <a:schemeClr val="tx1"/>
                          </a:solidFill>
                        </a:rPr>
                        <a:t>秒でオーバーフローし、日付を用いているアプリケーションソフトが誤動作を起こす。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FAT</a:t>
                      </a:r>
                      <a:r>
                        <a:rPr kumimoji="1" lang="ja-JP" altLang="en-US" sz="1600" b="0" dirty="0">
                          <a:solidFill>
                            <a:schemeClr val="tx1"/>
                          </a:solidFill>
                        </a:rPr>
                        <a:t>ファイルシステムを扱うアプリケーションソフトで下二けたのみで処理されているプログラムが誤動作を起こす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アプリケーションソフト改修</a:t>
                      </a:r>
                      <a:endParaRPr kumimoji="1" lang="en-US" altLang="ja-JP" sz="1600" b="0" dirty="0">
                        <a:solidFill>
                          <a:schemeClr val="tx1"/>
                        </a:solidFill>
                      </a:endParaRPr>
                    </a:p>
                    <a:p>
                      <a:r>
                        <a:rPr kumimoji="1" lang="ja-JP" altLang="en-US" sz="1600" b="0" dirty="0">
                          <a:solidFill>
                            <a:schemeClr val="tx1"/>
                          </a:solidFill>
                        </a:rPr>
                        <a:t>ファイルシステム更新</a:t>
                      </a:r>
                      <a:r>
                        <a:rPr kumimoji="1" lang="en-US" altLang="ja-JP" sz="1600" b="0" dirty="0">
                          <a:solidFill>
                            <a:schemeClr val="tx1"/>
                          </a:solidFill>
                        </a:rPr>
                        <a:t>(</a:t>
                      </a:r>
                      <a:r>
                        <a:rPr kumimoji="1" lang="ja-JP" altLang="en-US" sz="1600" b="0" dirty="0">
                          <a:solidFill>
                            <a:schemeClr val="tx1"/>
                          </a:solidFill>
                        </a:rPr>
                        <a:t>ハード、</a:t>
                      </a:r>
                      <a:r>
                        <a:rPr kumimoji="1" lang="en-US" altLang="ja-JP" sz="1600" b="0" dirty="0">
                          <a:solidFill>
                            <a:schemeClr val="tx1"/>
                          </a:solidFill>
                        </a:rPr>
                        <a:t>OS</a:t>
                      </a:r>
                      <a:r>
                        <a:rPr kumimoji="1" lang="ja-JP" altLang="en-US" sz="1600" b="0" dirty="0">
                          <a:solidFill>
                            <a:schemeClr val="tx1"/>
                          </a:solidFill>
                        </a:rPr>
                        <a:t>更新</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2000</a:t>
                      </a:r>
                      <a:r>
                        <a:rPr kumimoji="1" lang="ja-JP" altLang="en-US" sz="1600" b="0" dirty="0">
                          <a:solidFill>
                            <a:schemeClr val="tx1"/>
                          </a:solidFill>
                        </a:rPr>
                        <a:t>年は閏年であったが</a:t>
                      </a:r>
                      <a:r>
                        <a:rPr kumimoji="1" lang="en-US" altLang="ja-JP" sz="1600" b="0" dirty="0">
                          <a:solidFill>
                            <a:schemeClr val="tx1"/>
                          </a:solidFill>
                        </a:rPr>
                        <a:t>2100</a:t>
                      </a:r>
                      <a:r>
                        <a:rPr kumimoji="1" lang="ja-JP" altLang="en-US" sz="1600" b="0" dirty="0">
                          <a:solidFill>
                            <a:schemeClr val="tx1"/>
                          </a:solidFill>
                        </a:rPr>
                        <a:t>年は</a:t>
                      </a:r>
                      <a:r>
                        <a:rPr kumimoji="1" lang="en-US" altLang="ja-JP" sz="1600" b="0" dirty="0">
                          <a:solidFill>
                            <a:schemeClr val="tx1"/>
                          </a:solidFill>
                        </a:rPr>
                        <a:t>4</a:t>
                      </a:r>
                      <a:r>
                        <a:rPr kumimoji="1" lang="ja-JP" altLang="en-US" sz="1600" b="0" dirty="0">
                          <a:solidFill>
                            <a:schemeClr val="tx1"/>
                          </a:solidFill>
                        </a:rPr>
                        <a:t>で割り切れるが</a:t>
                      </a:r>
                      <a:r>
                        <a:rPr kumimoji="1" lang="ja-JP" altLang="en-US" sz="1600" b="1" dirty="0">
                          <a:solidFill>
                            <a:srgbClr val="FF0000"/>
                          </a:solidFill>
                        </a:rPr>
                        <a:t>閏年ではない</a:t>
                      </a:r>
                      <a:r>
                        <a:rPr kumimoji="1" lang="ja-JP" altLang="en-US" sz="1600" b="0" dirty="0">
                          <a:solidFill>
                            <a:schemeClr val="tx1"/>
                          </a:solidFill>
                        </a:rPr>
                        <a:t>。</a:t>
                      </a:r>
                      <a:endParaRPr kumimoji="1" lang="en-US" altLang="ja-JP" sz="1600" b="0" dirty="0">
                        <a:solidFill>
                          <a:schemeClr val="tx1"/>
                        </a:solidFill>
                      </a:endParaRPr>
                    </a:p>
                    <a:p>
                      <a:r>
                        <a:rPr kumimoji="1" lang="en-US" altLang="ja-JP" sz="1600" b="0" dirty="0">
                          <a:solidFill>
                            <a:schemeClr val="tx1"/>
                          </a:solidFill>
                        </a:rPr>
                        <a:t>2100</a:t>
                      </a:r>
                      <a:r>
                        <a:rPr kumimoji="1" lang="ja-JP" altLang="en-US" sz="1600" b="0" dirty="0">
                          <a:solidFill>
                            <a:schemeClr val="tx1"/>
                          </a:solidFill>
                        </a:rPr>
                        <a:t>年が閏年だと間違えたソフトウェアが誤動作を起こす恐れがある</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OS, </a:t>
                      </a:r>
                      <a:r>
                        <a:rPr kumimoji="1" lang="ja-JP" altLang="en-US" sz="1600" b="0" dirty="0">
                          <a:solidFill>
                            <a:schemeClr val="tx1"/>
                          </a:solidFill>
                        </a:rPr>
                        <a:t>アプリケーションソフトの閏年判定を確認し、必要に応じて入れ替え・改修を行う。</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7884928"/>
                  </a:ext>
                </a:extLst>
              </a:tr>
            </a:tbl>
          </a:graphicData>
        </a:graphic>
      </p:graphicFrame>
    </p:spTree>
    <p:extLst>
      <p:ext uri="{BB962C8B-B14F-4D97-AF65-F5344CB8AC3E}">
        <p14:creationId xmlns:p14="http://schemas.microsoft.com/office/powerpoint/2010/main" val="429130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391991" y="900816"/>
          <a:ext cx="11408018" cy="5831840"/>
        </p:xfrm>
        <a:graphic>
          <a:graphicData uri="http://schemas.openxmlformats.org/drawingml/2006/table">
            <a:tbl>
              <a:tblPr firstRow="1" bandRow="1">
                <a:tableStyleId>{5C22544A-7EE6-4342-B048-85BDC9FD1C3A}</a:tableStyleId>
              </a:tblPr>
              <a:tblGrid>
                <a:gridCol w="1938540">
                  <a:extLst>
                    <a:ext uri="{9D8B030D-6E8A-4147-A177-3AD203B41FA5}">
                      <a16:colId xmlns:a16="http://schemas.microsoft.com/office/drawing/2014/main" val="3267986533"/>
                    </a:ext>
                  </a:extLst>
                </a:gridCol>
                <a:gridCol w="4734739">
                  <a:extLst>
                    <a:ext uri="{9D8B030D-6E8A-4147-A177-3AD203B41FA5}">
                      <a16:colId xmlns:a16="http://schemas.microsoft.com/office/drawing/2014/main" val="4190393351"/>
                    </a:ext>
                  </a:extLst>
                </a:gridCol>
                <a:gridCol w="4734739">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昭和</a:t>
                      </a:r>
                      <a:r>
                        <a:rPr kumimoji="1" lang="en-US" altLang="ja-JP" sz="1600" b="0" dirty="0">
                          <a:solidFill>
                            <a:schemeClr val="tx1"/>
                          </a:solidFill>
                        </a:rPr>
                        <a:t>100</a:t>
                      </a:r>
                      <a:r>
                        <a:rPr kumimoji="1" lang="ja-JP" altLang="en-US" sz="1600" b="0" dirty="0">
                          <a:solidFill>
                            <a:schemeClr val="tx1"/>
                          </a:solidFill>
                        </a:rPr>
                        <a:t>年に当たる年。</a:t>
                      </a:r>
                      <a:endParaRPr kumimoji="1" lang="en-US" altLang="ja-JP" sz="1600" b="0" dirty="0">
                        <a:solidFill>
                          <a:schemeClr val="tx1"/>
                        </a:solidFill>
                      </a:endParaRPr>
                    </a:p>
                    <a:p>
                      <a:r>
                        <a:rPr kumimoji="1" lang="ja-JP" altLang="en-US" sz="1600" b="0" dirty="0">
                          <a:solidFill>
                            <a:schemeClr val="tx1"/>
                          </a:solidFill>
                        </a:rPr>
                        <a:t>元号で年を扱っているアプリケーションソフトで下二けたのみで処理されているプログラムが誤動作を起こす</a:t>
                      </a:r>
                      <a:endParaRPr kumimoji="1" lang="en-US" altLang="ja-JP" sz="1600"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プログラム改修</a:t>
                      </a:r>
                      <a:endParaRPr kumimoji="1" lang="en-US" altLang="ja-JP" sz="1600" b="0" dirty="0">
                        <a:solidFill>
                          <a:schemeClr val="tx1"/>
                        </a:solidFill>
                      </a:endParaRPr>
                    </a:p>
                    <a:p>
                      <a:r>
                        <a:rPr kumimoji="1" lang="ja-JP" altLang="en-US" sz="1600" b="0" dirty="0">
                          <a:solidFill>
                            <a:schemeClr val="tx1"/>
                          </a:solidFill>
                        </a:rPr>
                        <a:t>（西暦に変更 等）</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 ERP6.0</a:t>
                      </a:r>
                      <a:r>
                        <a:rPr kumimoji="1" lang="ja-JP" altLang="en-US" sz="1600" b="0" dirty="0">
                          <a:solidFill>
                            <a:schemeClr val="tx1"/>
                          </a:solidFill>
                        </a:rPr>
                        <a:t>の保守サポート期限</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a:t>
                      </a:r>
                      <a:r>
                        <a:rPr kumimoji="1" lang="ja-JP" altLang="en-US" sz="1600" b="0" dirty="0">
                          <a:solidFill>
                            <a:schemeClr val="tx1"/>
                          </a:solidFill>
                        </a:rPr>
                        <a:t>バージョンアップ</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NTP(</a:t>
                      </a:r>
                      <a:r>
                        <a:rPr kumimoji="1" lang="ja-JP" altLang="en-US" sz="1600" b="0" dirty="0">
                          <a:solidFill>
                            <a:schemeClr val="tx1"/>
                          </a:solidFill>
                        </a:rPr>
                        <a:t>ネットワーク時間同期プロトコル</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2036</a:t>
                      </a:r>
                      <a:r>
                        <a:rPr kumimoji="1" lang="ja-JP" altLang="en-US" sz="1600" b="0" dirty="0">
                          <a:solidFill>
                            <a:schemeClr val="tx1"/>
                          </a:solidFill>
                        </a:rPr>
                        <a:t>年</a:t>
                      </a:r>
                      <a:r>
                        <a:rPr kumimoji="1" lang="en-US" altLang="ja-JP" sz="1600" b="0" dirty="0">
                          <a:solidFill>
                            <a:schemeClr val="tx1"/>
                          </a:solidFill>
                        </a:rPr>
                        <a:t>2</a:t>
                      </a:r>
                      <a:r>
                        <a:rPr kumimoji="1" lang="ja-JP" altLang="en-US" sz="1600" b="0" dirty="0">
                          <a:solidFill>
                            <a:schemeClr val="tx1"/>
                          </a:solidFill>
                        </a:rPr>
                        <a:t>月</a:t>
                      </a:r>
                      <a:r>
                        <a:rPr kumimoji="1" lang="en-US" altLang="ja-JP" sz="1600" b="0" dirty="0">
                          <a:solidFill>
                            <a:schemeClr val="tx1"/>
                          </a:solidFill>
                        </a:rPr>
                        <a:t>6</a:t>
                      </a:r>
                      <a:r>
                        <a:rPr kumimoji="1" lang="ja-JP" altLang="en-US" sz="1600" b="0" dirty="0">
                          <a:solidFill>
                            <a:schemeClr val="tx1"/>
                          </a:solidFill>
                        </a:rPr>
                        <a:t>日</a:t>
                      </a:r>
                      <a:r>
                        <a:rPr kumimoji="1" lang="en-US" altLang="ja-JP" sz="1600" b="0" dirty="0">
                          <a:solidFill>
                            <a:schemeClr val="tx1"/>
                          </a:solidFill>
                        </a:rPr>
                        <a:t>15</a:t>
                      </a:r>
                      <a:r>
                        <a:rPr kumimoji="1" lang="ja-JP" altLang="en-US" sz="1600" b="0" dirty="0">
                          <a:solidFill>
                            <a:schemeClr val="tx1"/>
                          </a:solidFill>
                        </a:rPr>
                        <a:t>時</a:t>
                      </a:r>
                      <a:r>
                        <a:rPr kumimoji="1" lang="en-US" altLang="ja-JP" sz="1600" b="0" dirty="0">
                          <a:solidFill>
                            <a:schemeClr val="tx1"/>
                          </a:solidFill>
                        </a:rPr>
                        <a:t>28</a:t>
                      </a:r>
                      <a:r>
                        <a:rPr kumimoji="1" lang="ja-JP" altLang="en-US" sz="1600" b="0" dirty="0">
                          <a:solidFill>
                            <a:schemeClr val="tx1"/>
                          </a:solidFill>
                        </a:rPr>
                        <a:t>分</a:t>
                      </a:r>
                      <a:r>
                        <a:rPr kumimoji="1" lang="en-US" altLang="ja-JP" sz="1600" b="0" dirty="0">
                          <a:solidFill>
                            <a:schemeClr val="tx1"/>
                          </a:solidFill>
                        </a:rPr>
                        <a:t>15</a:t>
                      </a:r>
                      <a:r>
                        <a:rPr kumimoji="1" lang="ja-JP" altLang="en-US" sz="1600" b="0" dirty="0">
                          <a:solidFill>
                            <a:schemeClr val="tx1"/>
                          </a:solidFill>
                        </a:rPr>
                        <a:t>秒でオーバーフローし、日付を用いているアプリケーションが誤動作を起こす。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Unix</a:t>
                      </a:r>
                      <a:r>
                        <a:rPr kumimoji="1" lang="ja-JP" altLang="en-US" sz="1600" b="0" dirty="0">
                          <a:solidFill>
                            <a:schemeClr val="tx1"/>
                          </a:solidFill>
                        </a:rPr>
                        <a:t>時間</a:t>
                      </a:r>
                      <a:r>
                        <a:rPr kumimoji="1" lang="en-US" altLang="ja-JP" sz="1600" b="0" dirty="0">
                          <a:solidFill>
                            <a:schemeClr val="tx1"/>
                          </a:solidFill>
                        </a:rPr>
                        <a:t>(1970</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a:t>
                      </a:r>
                      <a:r>
                        <a:rPr kumimoji="1" lang="ja-JP" altLang="en-US" sz="1600" b="0" dirty="0">
                          <a:solidFill>
                            <a:schemeClr val="tx1"/>
                          </a:solidFill>
                        </a:rPr>
                        <a:t>日起点</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2038</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19</a:t>
                      </a:r>
                      <a:r>
                        <a:rPr kumimoji="1" lang="ja-JP" altLang="en-US" sz="1600" b="0" dirty="0">
                          <a:solidFill>
                            <a:schemeClr val="tx1"/>
                          </a:solidFill>
                        </a:rPr>
                        <a:t>日 </a:t>
                      </a:r>
                      <a:r>
                        <a:rPr kumimoji="1" lang="en-US" altLang="ja-JP" sz="1600" b="0" dirty="0">
                          <a:solidFill>
                            <a:schemeClr val="tx1"/>
                          </a:solidFill>
                        </a:rPr>
                        <a:t>3</a:t>
                      </a:r>
                      <a:r>
                        <a:rPr kumimoji="1" lang="ja-JP" altLang="en-US" sz="1600" b="0" dirty="0">
                          <a:solidFill>
                            <a:schemeClr val="tx1"/>
                          </a:solidFill>
                        </a:rPr>
                        <a:t>時</a:t>
                      </a:r>
                      <a:r>
                        <a:rPr kumimoji="1" lang="en-US" altLang="ja-JP" sz="1600" b="0" dirty="0">
                          <a:solidFill>
                            <a:schemeClr val="tx1"/>
                          </a:solidFill>
                        </a:rPr>
                        <a:t>14</a:t>
                      </a:r>
                      <a:r>
                        <a:rPr kumimoji="1" lang="ja-JP" altLang="en-US" sz="1600" b="0" dirty="0">
                          <a:solidFill>
                            <a:schemeClr val="tx1"/>
                          </a:solidFill>
                        </a:rPr>
                        <a:t>分</a:t>
                      </a:r>
                      <a:r>
                        <a:rPr kumimoji="1" lang="en-US" altLang="ja-JP" sz="1600" b="0" dirty="0">
                          <a:solidFill>
                            <a:schemeClr val="tx1"/>
                          </a:solidFill>
                        </a:rPr>
                        <a:t>17</a:t>
                      </a:r>
                      <a:r>
                        <a:rPr kumimoji="1" lang="ja-JP" altLang="en-US" sz="1600" b="0" dirty="0">
                          <a:solidFill>
                            <a:schemeClr val="tx1"/>
                          </a:solidFill>
                        </a:rPr>
                        <a:t>秒でオーバーフローし、日付を用いているアプリケーションソフトが誤動作を起こす。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FAT</a:t>
                      </a:r>
                      <a:r>
                        <a:rPr kumimoji="1" lang="ja-JP" altLang="en-US" sz="1600" b="0" dirty="0">
                          <a:solidFill>
                            <a:schemeClr val="tx1"/>
                          </a:solidFill>
                        </a:rPr>
                        <a:t>ファイルシステムを扱うアプリケーションソフトで下二けたのみで処理されているプログラムが誤動作を起こす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tc>
                  <a:txBody>
                    <a:bodyPr/>
                    <a:lstStyle/>
                    <a:p>
                      <a:r>
                        <a:rPr kumimoji="1" lang="ja-JP" altLang="en-US" sz="1600" b="0" dirty="0">
                          <a:solidFill>
                            <a:schemeClr val="tx1"/>
                          </a:solidFill>
                        </a:rPr>
                        <a:t>アプリケーションソフト改修</a:t>
                      </a:r>
                      <a:endParaRPr kumimoji="1" lang="en-US" altLang="ja-JP" sz="1600" b="0" dirty="0">
                        <a:solidFill>
                          <a:schemeClr val="tx1"/>
                        </a:solidFill>
                      </a:endParaRPr>
                    </a:p>
                    <a:p>
                      <a:r>
                        <a:rPr kumimoji="1" lang="ja-JP" altLang="en-US" sz="1600" b="0" dirty="0">
                          <a:solidFill>
                            <a:schemeClr val="tx1"/>
                          </a:solidFill>
                        </a:rPr>
                        <a:t>ファイルシステム更新</a:t>
                      </a:r>
                      <a:r>
                        <a:rPr kumimoji="1" lang="en-US" altLang="ja-JP" sz="1600" b="0" dirty="0">
                          <a:solidFill>
                            <a:schemeClr val="tx1"/>
                          </a:solidFill>
                        </a:rPr>
                        <a:t>(</a:t>
                      </a:r>
                      <a:r>
                        <a:rPr kumimoji="1" lang="ja-JP" altLang="en-US" sz="1600" b="0" dirty="0">
                          <a:solidFill>
                            <a:schemeClr val="tx1"/>
                          </a:solidFill>
                        </a:rPr>
                        <a:t>ハード、</a:t>
                      </a:r>
                      <a:r>
                        <a:rPr kumimoji="1" lang="en-US" altLang="ja-JP" sz="1600" b="0" dirty="0">
                          <a:solidFill>
                            <a:schemeClr val="tx1"/>
                          </a:solidFill>
                        </a:rPr>
                        <a:t>OS</a:t>
                      </a:r>
                      <a:r>
                        <a:rPr kumimoji="1" lang="ja-JP" altLang="en-US" sz="1600" b="0" dirty="0">
                          <a:solidFill>
                            <a:schemeClr val="tx1"/>
                          </a:solidFill>
                        </a:rPr>
                        <a:t>更新</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2000</a:t>
                      </a:r>
                      <a:r>
                        <a:rPr kumimoji="1" lang="ja-JP" altLang="en-US" sz="1600" b="0" dirty="0">
                          <a:solidFill>
                            <a:schemeClr val="tx1"/>
                          </a:solidFill>
                        </a:rPr>
                        <a:t>年は閏年であったが</a:t>
                      </a:r>
                      <a:r>
                        <a:rPr kumimoji="1" lang="en-US" altLang="ja-JP" sz="1600" b="0" dirty="0">
                          <a:solidFill>
                            <a:schemeClr val="tx1"/>
                          </a:solidFill>
                        </a:rPr>
                        <a:t>2100</a:t>
                      </a:r>
                      <a:r>
                        <a:rPr kumimoji="1" lang="ja-JP" altLang="en-US" sz="1600" b="0" dirty="0">
                          <a:solidFill>
                            <a:schemeClr val="tx1"/>
                          </a:solidFill>
                        </a:rPr>
                        <a:t>年は</a:t>
                      </a:r>
                      <a:r>
                        <a:rPr kumimoji="1" lang="en-US" altLang="ja-JP" sz="1600" b="0" dirty="0">
                          <a:solidFill>
                            <a:schemeClr val="tx1"/>
                          </a:solidFill>
                        </a:rPr>
                        <a:t>4</a:t>
                      </a:r>
                      <a:r>
                        <a:rPr kumimoji="1" lang="ja-JP" altLang="en-US" sz="1600" b="0" dirty="0">
                          <a:solidFill>
                            <a:schemeClr val="tx1"/>
                          </a:solidFill>
                        </a:rPr>
                        <a:t>で割り切れるが</a:t>
                      </a:r>
                      <a:r>
                        <a:rPr kumimoji="1" lang="ja-JP" altLang="en-US" sz="1600" b="1" dirty="0">
                          <a:solidFill>
                            <a:srgbClr val="FF0000"/>
                          </a:solidFill>
                        </a:rPr>
                        <a:t>閏年ではない</a:t>
                      </a:r>
                      <a:r>
                        <a:rPr kumimoji="1" lang="ja-JP" altLang="en-US" sz="1600" b="0" dirty="0">
                          <a:solidFill>
                            <a:schemeClr val="tx1"/>
                          </a:solidFill>
                        </a:rPr>
                        <a:t>。</a:t>
                      </a:r>
                      <a:endParaRPr kumimoji="1" lang="en-US" altLang="ja-JP" sz="1600" b="0" dirty="0">
                        <a:solidFill>
                          <a:schemeClr val="tx1"/>
                        </a:solidFill>
                      </a:endParaRPr>
                    </a:p>
                    <a:p>
                      <a:r>
                        <a:rPr kumimoji="1" lang="en-US" altLang="ja-JP" sz="1600" b="0" dirty="0">
                          <a:solidFill>
                            <a:schemeClr val="tx1"/>
                          </a:solidFill>
                        </a:rPr>
                        <a:t>2100</a:t>
                      </a:r>
                      <a:r>
                        <a:rPr kumimoji="1" lang="ja-JP" altLang="en-US" sz="1600" b="0" dirty="0">
                          <a:solidFill>
                            <a:schemeClr val="tx1"/>
                          </a:solidFill>
                        </a:rPr>
                        <a:t>年が閏年だと間違えたソフトウェアが誤動作を起こす恐れがある</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tc>
                  <a:txBody>
                    <a:bodyPr/>
                    <a:lstStyle/>
                    <a:p>
                      <a:r>
                        <a:rPr kumimoji="1" lang="en-US" altLang="ja-JP" sz="1600" b="0" dirty="0">
                          <a:solidFill>
                            <a:schemeClr val="tx1"/>
                          </a:solidFill>
                        </a:rPr>
                        <a:t>OS, </a:t>
                      </a:r>
                      <a:r>
                        <a:rPr kumimoji="1" lang="ja-JP" altLang="en-US" sz="1600" b="0" dirty="0">
                          <a:solidFill>
                            <a:schemeClr val="tx1"/>
                          </a:solidFill>
                        </a:rPr>
                        <a:t>アプリケーションソフトの閏年判定を確認し、必要に応じて入れ替え・改修を行う。</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7884928"/>
                  </a:ext>
                </a:extLst>
              </a:tr>
            </a:tbl>
          </a:graphicData>
        </a:graphic>
      </p:graphicFrame>
    </p:spTree>
    <p:extLst>
      <p:ext uri="{BB962C8B-B14F-4D97-AF65-F5344CB8AC3E}">
        <p14:creationId xmlns:p14="http://schemas.microsoft.com/office/powerpoint/2010/main" val="4183526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5F334542-9450-1296-D5DE-E8BF4511840D}"/>
              </a:ext>
            </a:extLst>
          </p:cNvPr>
          <p:cNvSpPr/>
          <p:nvPr/>
        </p:nvSpPr>
        <p:spPr>
          <a:xfrm>
            <a:off x="3566694" y="185024"/>
            <a:ext cx="5208586" cy="3903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コンピュータシステムに関する○○年問題</a:t>
            </a:r>
          </a:p>
        </p:txBody>
      </p:sp>
      <p:graphicFrame>
        <p:nvGraphicFramePr>
          <p:cNvPr id="2" name="表 2">
            <a:extLst>
              <a:ext uri="{FF2B5EF4-FFF2-40B4-BE49-F238E27FC236}">
                <a16:creationId xmlns:a16="http://schemas.microsoft.com/office/drawing/2014/main" id="{9ACACA9F-3068-E0D9-4334-C12148A5BA88}"/>
              </a:ext>
            </a:extLst>
          </p:cNvPr>
          <p:cNvGraphicFramePr>
            <a:graphicFrameLocks noGrp="1"/>
          </p:cNvGraphicFramePr>
          <p:nvPr/>
        </p:nvGraphicFramePr>
        <p:xfrm>
          <a:off x="391991" y="900816"/>
          <a:ext cx="11408018" cy="5831840"/>
        </p:xfrm>
        <a:graphic>
          <a:graphicData uri="http://schemas.openxmlformats.org/drawingml/2006/table">
            <a:tbl>
              <a:tblPr firstRow="1" bandRow="1">
                <a:tableStyleId>{5C22544A-7EE6-4342-B048-85BDC9FD1C3A}</a:tableStyleId>
              </a:tblPr>
              <a:tblGrid>
                <a:gridCol w="1938540">
                  <a:extLst>
                    <a:ext uri="{9D8B030D-6E8A-4147-A177-3AD203B41FA5}">
                      <a16:colId xmlns:a16="http://schemas.microsoft.com/office/drawing/2014/main" val="3267986533"/>
                    </a:ext>
                  </a:extLst>
                </a:gridCol>
                <a:gridCol w="4734739">
                  <a:extLst>
                    <a:ext uri="{9D8B030D-6E8A-4147-A177-3AD203B41FA5}">
                      <a16:colId xmlns:a16="http://schemas.microsoft.com/office/drawing/2014/main" val="4190393351"/>
                    </a:ext>
                  </a:extLst>
                </a:gridCol>
                <a:gridCol w="4734739">
                  <a:extLst>
                    <a:ext uri="{9D8B030D-6E8A-4147-A177-3AD203B41FA5}">
                      <a16:colId xmlns:a16="http://schemas.microsoft.com/office/drawing/2014/main" val="4226601094"/>
                    </a:ext>
                  </a:extLst>
                </a:gridCol>
              </a:tblGrid>
              <a:tr h="370840">
                <a:tc>
                  <a:txBody>
                    <a:bodyPr/>
                    <a:lstStyle/>
                    <a:p>
                      <a:pPr algn="ctr"/>
                      <a:r>
                        <a:rPr kumimoji="1" lang="ja-JP" altLang="en-US" b="0" dirty="0">
                          <a:solidFill>
                            <a:schemeClr val="tx1"/>
                          </a:solidFill>
                        </a:rPr>
                        <a:t>名称</a:t>
                      </a:r>
                    </a:p>
                  </a:txBody>
                  <a:tcP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内容</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tc>
                  <a:txBody>
                    <a:bodyPr/>
                    <a:lstStyle/>
                    <a:p>
                      <a:pPr algn="ctr"/>
                      <a:r>
                        <a:rPr kumimoji="1" lang="ja-JP" altLang="en-US" b="0" dirty="0">
                          <a:solidFill>
                            <a:schemeClr val="tx1"/>
                          </a:solidFill>
                        </a:rPr>
                        <a:t>対策</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FFFF99"/>
                    </a:solidFill>
                  </a:tcPr>
                </a:tc>
                <a:extLst>
                  <a:ext uri="{0D108BD9-81ED-4DB2-BD59-A6C34878D82A}">
                    <a16:rowId xmlns:a16="http://schemas.microsoft.com/office/drawing/2014/main" val="2468598611"/>
                  </a:ext>
                </a:extLst>
              </a:tr>
              <a:tr h="370840">
                <a:tc>
                  <a:txBody>
                    <a:bodyPr/>
                    <a:lstStyle/>
                    <a:p>
                      <a:r>
                        <a:rPr kumimoji="1" lang="en-US" altLang="ja-JP" b="0" dirty="0">
                          <a:solidFill>
                            <a:schemeClr val="tx1"/>
                          </a:solidFill>
                        </a:rPr>
                        <a:t>2025</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昭和</a:t>
                      </a:r>
                      <a:r>
                        <a:rPr kumimoji="1" lang="en-US" altLang="ja-JP" sz="1600" b="0" dirty="0">
                          <a:solidFill>
                            <a:schemeClr val="tx1"/>
                          </a:solidFill>
                        </a:rPr>
                        <a:t>100</a:t>
                      </a:r>
                      <a:r>
                        <a:rPr kumimoji="1" lang="ja-JP" altLang="en-US" sz="1600" b="0" dirty="0">
                          <a:solidFill>
                            <a:schemeClr val="tx1"/>
                          </a:solidFill>
                        </a:rPr>
                        <a:t>年に当たる年。</a:t>
                      </a:r>
                      <a:endParaRPr kumimoji="1" lang="en-US" altLang="ja-JP" sz="1600" b="0" dirty="0">
                        <a:solidFill>
                          <a:schemeClr val="tx1"/>
                        </a:solidFill>
                      </a:endParaRPr>
                    </a:p>
                    <a:p>
                      <a:r>
                        <a:rPr kumimoji="1" lang="ja-JP" altLang="en-US" sz="1600" b="0" dirty="0">
                          <a:solidFill>
                            <a:schemeClr val="tx1"/>
                          </a:solidFill>
                        </a:rPr>
                        <a:t>元号で年を扱っているアプリケーションソフトで下二けたのみで処理されているプログラムが誤動作を起こす</a:t>
                      </a:r>
                      <a:endParaRPr kumimoji="1" lang="en-US" altLang="ja-JP" sz="1600" b="0" dirty="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プログラム改修</a:t>
                      </a:r>
                      <a:endParaRPr kumimoji="1" lang="en-US" altLang="ja-JP" sz="1600" b="0" dirty="0">
                        <a:solidFill>
                          <a:schemeClr val="tx1"/>
                        </a:solidFill>
                      </a:endParaRPr>
                    </a:p>
                    <a:p>
                      <a:r>
                        <a:rPr kumimoji="1" lang="ja-JP" altLang="en-US" sz="1600" b="0" dirty="0">
                          <a:solidFill>
                            <a:schemeClr val="tx1"/>
                          </a:solidFill>
                        </a:rPr>
                        <a:t>（西暦に変更 等）</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35311517"/>
                  </a:ext>
                </a:extLst>
              </a:tr>
              <a:tr h="370840">
                <a:tc>
                  <a:txBody>
                    <a:bodyPr/>
                    <a:lstStyle/>
                    <a:p>
                      <a:r>
                        <a:rPr kumimoji="1" lang="en-US" altLang="ja-JP" b="0" dirty="0">
                          <a:solidFill>
                            <a:schemeClr val="tx1"/>
                          </a:solidFill>
                        </a:rPr>
                        <a:t>2027</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 ERP6.0</a:t>
                      </a:r>
                      <a:r>
                        <a:rPr kumimoji="1" lang="ja-JP" altLang="en-US" sz="1600" b="0" dirty="0">
                          <a:solidFill>
                            <a:schemeClr val="tx1"/>
                          </a:solidFill>
                        </a:rPr>
                        <a:t>の保守サポート期限</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SAP</a:t>
                      </a:r>
                      <a:r>
                        <a:rPr kumimoji="1" lang="ja-JP" altLang="en-US" sz="1600" b="0" dirty="0">
                          <a:solidFill>
                            <a:schemeClr val="tx1"/>
                          </a:solidFill>
                        </a:rPr>
                        <a:t>バージョンアップ</a:t>
                      </a:r>
                    </a:p>
                  </a:txBody>
                  <a:tcP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53277054"/>
                  </a:ext>
                </a:extLst>
              </a:tr>
              <a:tr h="370840">
                <a:tc>
                  <a:txBody>
                    <a:bodyPr/>
                    <a:lstStyle/>
                    <a:p>
                      <a:r>
                        <a:rPr kumimoji="1" lang="en-US" altLang="ja-JP" b="0" dirty="0">
                          <a:solidFill>
                            <a:schemeClr val="tx1"/>
                          </a:solidFill>
                        </a:rPr>
                        <a:t>2036</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NTP(</a:t>
                      </a:r>
                      <a:r>
                        <a:rPr kumimoji="1" lang="ja-JP" altLang="en-US" sz="1600" b="0" dirty="0">
                          <a:solidFill>
                            <a:schemeClr val="tx1"/>
                          </a:solidFill>
                        </a:rPr>
                        <a:t>ネットワーク時間同期プロトコル</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2036</a:t>
                      </a:r>
                      <a:r>
                        <a:rPr kumimoji="1" lang="ja-JP" altLang="en-US" sz="1600" b="0" dirty="0">
                          <a:solidFill>
                            <a:schemeClr val="tx1"/>
                          </a:solidFill>
                        </a:rPr>
                        <a:t>年</a:t>
                      </a:r>
                      <a:r>
                        <a:rPr kumimoji="1" lang="en-US" altLang="ja-JP" sz="1600" b="0" dirty="0">
                          <a:solidFill>
                            <a:schemeClr val="tx1"/>
                          </a:solidFill>
                        </a:rPr>
                        <a:t>2</a:t>
                      </a:r>
                      <a:r>
                        <a:rPr kumimoji="1" lang="ja-JP" altLang="en-US" sz="1600" b="0" dirty="0">
                          <a:solidFill>
                            <a:schemeClr val="tx1"/>
                          </a:solidFill>
                        </a:rPr>
                        <a:t>月</a:t>
                      </a:r>
                      <a:r>
                        <a:rPr kumimoji="1" lang="en-US" altLang="ja-JP" sz="1600" b="0" dirty="0">
                          <a:solidFill>
                            <a:schemeClr val="tx1"/>
                          </a:solidFill>
                        </a:rPr>
                        <a:t>6</a:t>
                      </a:r>
                      <a:r>
                        <a:rPr kumimoji="1" lang="ja-JP" altLang="en-US" sz="1600" b="0" dirty="0">
                          <a:solidFill>
                            <a:schemeClr val="tx1"/>
                          </a:solidFill>
                        </a:rPr>
                        <a:t>日</a:t>
                      </a:r>
                      <a:r>
                        <a:rPr kumimoji="1" lang="en-US" altLang="ja-JP" sz="1600" b="0" dirty="0">
                          <a:solidFill>
                            <a:schemeClr val="tx1"/>
                          </a:solidFill>
                        </a:rPr>
                        <a:t>15</a:t>
                      </a:r>
                      <a:r>
                        <a:rPr kumimoji="1" lang="ja-JP" altLang="en-US" sz="1600" b="0" dirty="0">
                          <a:solidFill>
                            <a:schemeClr val="tx1"/>
                          </a:solidFill>
                        </a:rPr>
                        <a:t>時</a:t>
                      </a:r>
                      <a:r>
                        <a:rPr kumimoji="1" lang="en-US" altLang="ja-JP" sz="1600" b="0" dirty="0">
                          <a:solidFill>
                            <a:schemeClr val="tx1"/>
                          </a:solidFill>
                        </a:rPr>
                        <a:t>28</a:t>
                      </a:r>
                      <a:r>
                        <a:rPr kumimoji="1" lang="ja-JP" altLang="en-US" sz="1600" b="0" dirty="0">
                          <a:solidFill>
                            <a:schemeClr val="tx1"/>
                          </a:solidFill>
                        </a:rPr>
                        <a:t>分</a:t>
                      </a:r>
                      <a:r>
                        <a:rPr kumimoji="1" lang="en-US" altLang="ja-JP" sz="1600" b="0" dirty="0">
                          <a:solidFill>
                            <a:schemeClr val="tx1"/>
                          </a:solidFill>
                        </a:rPr>
                        <a:t>15</a:t>
                      </a:r>
                      <a:r>
                        <a:rPr kumimoji="1" lang="ja-JP" altLang="en-US" sz="1600" b="0" dirty="0">
                          <a:solidFill>
                            <a:schemeClr val="tx1"/>
                          </a:solidFill>
                        </a:rPr>
                        <a:t>秒でオーバーフローし、日付を用いているアプリケーションが誤動作を起こす。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29117"/>
                  </a:ext>
                </a:extLst>
              </a:tr>
              <a:tr h="370840">
                <a:tc>
                  <a:txBody>
                    <a:bodyPr/>
                    <a:lstStyle/>
                    <a:p>
                      <a:r>
                        <a:rPr kumimoji="1" lang="en-US" altLang="ja-JP" b="0" dirty="0">
                          <a:solidFill>
                            <a:schemeClr val="tx1"/>
                          </a:solidFill>
                        </a:rPr>
                        <a:t>2038</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Unix</a:t>
                      </a:r>
                      <a:r>
                        <a:rPr kumimoji="1" lang="ja-JP" altLang="en-US" sz="1600" b="0" dirty="0">
                          <a:solidFill>
                            <a:schemeClr val="tx1"/>
                          </a:solidFill>
                        </a:rPr>
                        <a:t>時間</a:t>
                      </a:r>
                      <a:r>
                        <a:rPr kumimoji="1" lang="en-US" altLang="ja-JP" sz="1600" b="0" dirty="0">
                          <a:solidFill>
                            <a:schemeClr val="tx1"/>
                          </a:solidFill>
                        </a:rPr>
                        <a:t>(1970</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a:t>
                      </a:r>
                      <a:r>
                        <a:rPr kumimoji="1" lang="ja-JP" altLang="en-US" sz="1600" b="0" dirty="0">
                          <a:solidFill>
                            <a:schemeClr val="tx1"/>
                          </a:solidFill>
                        </a:rPr>
                        <a:t>日起点</a:t>
                      </a:r>
                      <a:r>
                        <a:rPr kumimoji="1" lang="en-US" altLang="ja-JP" sz="1600" b="0" dirty="0">
                          <a:solidFill>
                            <a:schemeClr val="tx1"/>
                          </a:solidFill>
                        </a:rPr>
                        <a:t>)</a:t>
                      </a:r>
                      <a:r>
                        <a:rPr kumimoji="1" lang="ja-JP" altLang="en-US" sz="1600" b="0" dirty="0">
                          <a:solidFill>
                            <a:schemeClr val="tx1"/>
                          </a:solidFill>
                        </a:rPr>
                        <a:t>を</a:t>
                      </a:r>
                      <a:r>
                        <a:rPr kumimoji="1" lang="en-US" altLang="ja-JP" sz="1600" b="0" dirty="0">
                          <a:solidFill>
                            <a:schemeClr val="tx1"/>
                          </a:solidFill>
                        </a:rPr>
                        <a:t>32bit</a:t>
                      </a:r>
                      <a:r>
                        <a:rPr kumimoji="1" lang="ja-JP" altLang="en-US" sz="1600" b="0" dirty="0">
                          <a:solidFill>
                            <a:schemeClr val="tx1"/>
                          </a:solidFill>
                        </a:rPr>
                        <a:t>で扱っている場合、</a:t>
                      </a:r>
                      <a:r>
                        <a:rPr kumimoji="1" lang="en-US" altLang="ja-JP" sz="1600" b="0" dirty="0">
                          <a:solidFill>
                            <a:schemeClr val="tx1"/>
                          </a:solidFill>
                        </a:rPr>
                        <a:t>2038</a:t>
                      </a:r>
                      <a:r>
                        <a:rPr kumimoji="1" lang="ja-JP" altLang="en-US" sz="1600" b="0" dirty="0">
                          <a:solidFill>
                            <a:schemeClr val="tx1"/>
                          </a:solidFill>
                        </a:rPr>
                        <a:t>年</a:t>
                      </a:r>
                      <a:r>
                        <a:rPr kumimoji="1" lang="en-US" altLang="ja-JP" sz="1600" b="0" dirty="0">
                          <a:solidFill>
                            <a:schemeClr val="tx1"/>
                          </a:solidFill>
                        </a:rPr>
                        <a:t>1</a:t>
                      </a:r>
                      <a:r>
                        <a:rPr kumimoji="1" lang="ja-JP" altLang="en-US" sz="1600" b="0" dirty="0">
                          <a:solidFill>
                            <a:schemeClr val="tx1"/>
                          </a:solidFill>
                        </a:rPr>
                        <a:t>月</a:t>
                      </a:r>
                      <a:r>
                        <a:rPr kumimoji="1" lang="en-US" altLang="ja-JP" sz="1600" b="0" dirty="0">
                          <a:solidFill>
                            <a:schemeClr val="tx1"/>
                          </a:solidFill>
                        </a:rPr>
                        <a:t>19</a:t>
                      </a:r>
                      <a:r>
                        <a:rPr kumimoji="1" lang="ja-JP" altLang="en-US" sz="1600" b="0" dirty="0">
                          <a:solidFill>
                            <a:schemeClr val="tx1"/>
                          </a:solidFill>
                        </a:rPr>
                        <a:t>日 </a:t>
                      </a:r>
                      <a:r>
                        <a:rPr kumimoji="1" lang="en-US" altLang="ja-JP" sz="1600" b="0" dirty="0">
                          <a:solidFill>
                            <a:schemeClr val="tx1"/>
                          </a:solidFill>
                        </a:rPr>
                        <a:t>3</a:t>
                      </a:r>
                      <a:r>
                        <a:rPr kumimoji="1" lang="ja-JP" altLang="en-US" sz="1600" b="0" dirty="0">
                          <a:solidFill>
                            <a:schemeClr val="tx1"/>
                          </a:solidFill>
                        </a:rPr>
                        <a:t>時</a:t>
                      </a:r>
                      <a:r>
                        <a:rPr kumimoji="1" lang="en-US" altLang="ja-JP" sz="1600" b="0" dirty="0">
                          <a:solidFill>
                            <a:schemeClr val="tx1"/>
                          </a:solidFill>
                        </a:rPr>
                        <a:t>14</a:t>
                      </a:r>
                      <a:r>
                        <a:rPr kumimoji="1" lang="ja-JP" altLang="en-US" sz="1600" b="0" dirty="0">
                          <a:solidFill>
                            <a:schemeClr val="tx1"/>
                          </a:solidFill>
                        </a:rPr>
                        <a:t>分</a:t>
                      </a:r>
                      <a:r>
                        <a:rPr kumimoji="1" lang="en-US" altLang="ja-JP" sz="1600" b="0" dirty="0">
                          <a:solidFill>
                            <a:schemeClr val="tx1"/>
                          </a:solidFill>
                        </a:rPr>
                        <a:t>17</a:t>
                      </a:r>
                      <a:r>
                        <a:rPr kumimoji="1" lang="ja-JP" altLang="en-US" sz="1600" b="0" dirty="0">
                          <a:solidFill>
                            <a:schemeClr val="tx1"/>
                          </a:solidFill>
                        </a:rPr>
                        <a:t>秒でオーバーフローし、日付を用いているアプリケーションソフトが誤動作を起こす。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BIOS, OS, </a:t>
                      </a:r>
                      <a:r>
                        <a:rPr kumimoji="1" lang="ja-JP" altLang="en-US" sz="1600" b="0" dirty="0">
                          <a:solidFill>
                            <a:schemeClr val="tx1"/>
                          </a:solidFill>
                        </a:rPr>
                        <a:t>アプリケーションソフトを</a:t>
                      </a:r>
                      <a:r>
                        <a:rPr kumimoji="1" lang="en-US" altLang="ja-JP" sz="1600" b="0" dirty="0">
                          <a:solidFill>
                            <a:schemeClr val="tx1"/>
                          </a:solidFill>
                        </a:rPr>
                        <a:t>64bit(</a:t>
                      </a:r>
                      <a:r>
                        <a:rPr kumimoji="1" lang="ja-JP" altLang="en-US" sz="1600" b="0" dirty="0">
                          <a:solidFill>
                            <a:schemeClr val="tx1"/>
                          </a:solidFill>
                        </a:rPr>
                        <a:t>以上</a:t>
                      </a:r>
                      <a:r>
                        <a:rPr kumimoji="1" lang="en-US" altLang="ja-JP" sz="1600" b="0" dirty="0">
                          <a:solidFill>
                            <a:schemeClr val="tx1"/>
                          </a:solidFill>
                        </a:rPr>
                        <a:t>)</a:t>
                      </a:r>
                      <a:r>
                        <a:rPr kumimoji="1" lang="ja-JP" altLang="en-US" sz="1600" b="0" dirty="0">
                          <a:solidFill>
                            <a:schemeClr val="tx1"/>
                          </a:solidFill>
                        </a:rPr>
                        <a:t>に変更</a:t>
                      </a:r>
                      <a:endParaRPr kumimoji="1" lang="en-US" altLang="ja-JP" sz="1600" b="0" dirty="0">
                        <a:solidFill>
                          <a:schemeClr val="tx1"/>
                        </a:solidFill>
                      </a:endParaRPr>
                    </a:p>
                    <a:p>
                      <a:r>
                        <a:rPr kumimoji="1" lang="en-US" altLang="ja-JP" sz="1600" b="0" dirty="0">
                          <a:solidFill>
                            <a:schemeClr val="tx1"/>
                          </a:solidFill>
                        </a:rPr>
                        <a:t>(</a:t>
                      </a:r>
                      <a:r>
                        <a:rPr kumimoji="1" lang="ja-JP" altLang="en-US" sz="1600" b="0" dirty="0">
                          <a:solidFill>
                            <a:schemeClr val="tx1"/>
                          </a:solidFill>
                        </a:rPr>
                        <a:t>オーバーフロー：</a:t>
                      </a:r>
                      <a:r>
                        <a:rPr kumimoji="1" lang="en-US" altLang="ja-JP" sz="1600" b="0" dirty="0">
                          <a:solidFill>
                            <a:schemeClr val="tx1"/>
                          </a:solidFill>
                        </a:rPr>
                        <a:t>68</a:t>
                      </a:r>
                      <a:r>
                        <a:rPr kumimoji="1" lang="ja-JP" altLang="en-US" sz="1600" b="0" dirty="0">
                          <a:solidFill>
                            <a:schemeClr val="tx1"/>
                          </a:solidFill>
                        </a:rPr>
                        <a:t>年 →</a:t>
                      </a:r>
                      <a:r>
                        <a:rPr kumimoji="1" lang="en-US" altLang="ja-JP" sz="1600" b="0" dirty="0">
                          <a:solidFill>
                            <a:schemeClr val="tx1"/>
                          </a:solidFill>
                        </a:rPr>
                        <a:t> 4,456,458</a:t>
                      </a:r>
                      <a:r>
                        <a:rPr kumimoji="1" lang="ja-JP" altLang="en-US" sz="1600" b="0" dirty="0">
                          <a:solidFill>
                            <a:schemeClr val="tx1"/>
                          </a:solidFill>
                        </a:rPr>
                        <a:t>年</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1356152"/>
                  </a:ext>
                </a:extLst>
              </a:tr>
              <a:tr h="370840">
                <a:tc>
                  <a:txBody>
                    <a:bodyPr/>
                    <a:lstStyle/>
                    <a:p>
                      <a:r>
                        <a:rPr kumimoji="1" lang="en-US" altLang="ja-JP" b="0" dirty="0">
                          <a:solidFill>
                            <a:schemeClr val="tx1"/>
                          </a:solidFill>
                        </a:rPr>
                        <a:t>2079</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sz="1600" b="0" dirty="0">
                          <a:solidFill>
                            <a:schemeClr val="tx1"/>
                          </a:solidFill>
                        </a:rPr>
                        <a:t>FAT</a:t>
                      </a:r>
                      <a:r>
                        <a:rPr kumimoji="1" lang="ja-JP" altLang="en-US" sz="1600" b="0" dirty="0">
                          <a:solidFill>
                            <a:schemeClr val="tx1"/>
                          </a:solidFill>
                        </a:rPr>
                        <a:t>ファイルシステムを扱うアプリケーションソフトで下二けたのみで処理されているプログラムが誤動作を起こす</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sz="1600" b="0" dirty="0">
                          <a:solidFill>
                            <a:schemeClr val="tx1"/>
                          </a:solidFill>
                        </a:rPr>
                        <a:t>アプリケーションソフト改修</a:t>
                      </a:r>
                      <a:endParaRPr kumimoji="1" lang="en-US" altLang="ja-JP" sz="1600" b="0" dirty="0">
                        <a:solidFill>
                          <a:schemeClr val="tx1"/>
                        </a:solidFill>
                      </a:endParaRPr>
                    </a:p>
                    <a:p>
                      <a:r>
                        <a:rPr kumimoji="1" lang="ja-JP" altLang="en-US" sz="1600" b="0" dirty="0">
                          <a:solidFill>
                            <a:schemeClr val="tx1"/>
                          </a:solidFill>
                        </a:rPr>
                        <a:t>ファイルシステム更新</a:t>
                      </a:r>
                      <a:r>
                        <a:rPr kumimoji="1" lang="en-US" altLang="ja-JP" sz="1600" b="0" dirty="0">
                          <a:solidFill>
                            <a:schemeClr val="tx1"/>
                          </a:solidFill>
                        </a:rPr>
                        <a:t>(</a:t>
                      </a:r>
                      <a:r>
                        <a:rPr kumimoji="1" lang="ja-JP" altLang="en-US" sz="1600" b="0" dirty="0">
                          <a:solidFill>
                            <a:schemeClr val="tx1"/>
                          </a:solidFill>
                        </a:rPr>
                        <a:t>ハード、</a:t>
                      </a:r>
                      <a:r>
                        <a:rPr kumimoji="1" lang="en-US" altLang="ja-JP" sz="1600" b="0" dirty="0">
                          <a:solidFill>
                            <a:schemeClr val="tx1"/>
                          </a:solidFill>
                        </a:rPr>
                        <a:t>OS</a:t>
                      </a:r>
                      <a:r>
                        <a:rPr kumimoji="1" lang="ja-JP" altLang="en-US" sz="1600" b="0" dirty="0">
                          <a:solidFill>
                            <a:schemeClr val="tx1"/>
                          </a:solidFill>
                        </a:rPr>
                        <a:t>更新</a:t>
                      </a:r>
                      <a:r>
                        <a:rPr kumimoji="1" lang="en-US" altLang="ja-JP" sz="1600" b="0" dirty="0">
                          <a:solidFill>
                            <a:schemeClr val="tx1"/>
                          </a:solidFill>
                        </a:rPr>
                        <a:t>)</a:t>
                      </a:r>
                      <a:endParaRPr kumimoji="1" lang="ja-JP" altLang="en-US" sz="16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06262837"/>
                  </a:ext>
                </a:extLst>
              </a:tr>
              <a:tr h="370840">
                <a:tc>
                  <a:txBody>
                    <a:bodyPr/>
                    <a:lstStyle/>
                    <a:p>
                      <a:r>
                        <a:rPr kumimoji="1" lang="en-US" altLang="ja-JP" b="0" dirty="0">
                          <a:solidFill>
                            <a:schemeClr val="tx1"/>
                          </a:solidFill>
                        </a:rPr>
                        <a:t>2100</a:t>
                      </a:r>
                      <a:r>
                        <a:rPr kumimoji="1" lang="ja-JP" altLang="en-US" b="0" dirty="0">
                          <a:solidFill>
                            <a:schemeClr val="tx1"/>
                          </a:solidFill>
                        </a:rPr>
                        <a:t>年問題</a:t>
                      </a:r>
                    </a:p>
                  </a:txBody>
                  <a:tcPr anchor="ctr">
                    <a:lnL w="9525" cap="flat" cmpd="sng" algn="ctr">
                      <a:solidFill>
                        <a:schemeClr val="tx1">
                          <a:lumMod val="65000"/>
                          <a:lumOff val="3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2000</a:t>
                      </a:r>
                      <a:r>
                        <a:rPr kumimoji="1" lang="ja-JP" altLang="en-US" sz="1600" b="0" dirty="0">
                          <a:solidFill>
                            <a:schemeClr val="tx1"/>
                          </a:solidFill>
                        </a:rPr>
                        <a:t>年は閏年であったが</a:t>
                      </a:r>
                      <a:r>
                        <a:rPr kumimoji="1" lang="en-US" altLang="ja-JP" sz="1600" b="0" dirty="0">
                          <a:solidFill>
                            <a:schemeClr val="tx1"/>
                          </a:solidFill>
                        </a:rPr>
                        <a:t>2100</a:t>
                      </a:r>
                      <a:r>
                        <a:rPr kumimoji="1" lang="ja-JP" altLang="en-US" sz="1600" b="0" dirty="0">
                          <a:solidFill>
                            <a:schemeClr val="tx1"/>
                          </a:solidFill>
                        </a:rPr>
                        <a:t>年は</a:t>
                      </a:r>
                      <a:r>
                        <a:rPr kumimoji="1" lang="en-US" altLang="ja-JP" sz="1600" b="0" dirty="0">
                          <a:solidFill>
                            <a:schemeClr val="tx1"/>
                          </a:solidFill>
                        </a:rPr>
                        <a:t>4</a:t>
                      </a:r>
                      <a:r>
                        <a:rPr kumimoji="1" lang="ja-JP" altLang="en-US" sz="1600" b="0" dirty="0">
                          <a:solidFill>
                            <a:schemeClr val="tx1"/>
                          </a:solidFill>
                        </a:rPr>
                        <a:t>で割り切れるが</a:t>
                      </a:r>
                      <a:r>
                        <a:rPr kumimoji="1" lang="ja-JP" altLang="en-US" sz="1600" b="1" dirty="0">
                          <a:solidFill>
                            <a:srgbClr val="FF0000"/>
                          </a:solidFill>
                        </a:rPr>
                        <a:t>閏年ではない</a:t>
                      </a:r>
                      <a:r>
                        <a:rPr kumimoji="1" lang="ja-JP" altLang="en-US" sz="1600" b="0" dirty="0">
                          <a:solidFill>
                            <a:schemeClr val="tx1"/>
                          </a:solidFill>
                        </a:rPr>
                        <a:t>。</a:t>
                      </a:r>
                      <a:endParaRPr kumimoji="1" lang="en-US" altLang="ja-JP" sz="1600" b="0" dirty="0">
                        <a:solidFill>
                          <a:schemeClr val="tx1"/>
                        </a:solidFill>
                      </a:endParaRPr>
                    </a:p>
                    <a:p>
                      <a:r>
                        <a:rPr kumimoji="1" lang="en-US" altLang="ja-JP" sz="1600" b="0" dirty="0">
                          <a:solidFill>
                            <a:schemeClr val="tx1"/>
                          </a:solidFill>
                        </a:rPr>
                        <a:t>2100</a:t>
                      </a:r>
                      <a:r>
                        <a:rPr kumimoji="1" lang="ja-JP" altLang="en-US" sz="1600" b="0" dirty="0">
                          <a:solidFill>
                            <a:schemeClr val="tx1"/>
                          </a:solidFill>
                        </a:rPr>
                        <a:t>年が閏年だと間違えたソフトウェアが誤動作を起こす恐れがある</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tc>
                  <a:txBody>
                    <a:bodyPr/>
                    <a:lstStyle/>
                    <a:p>
                      <a:r>
                        <a:rPr kumimoji="1" lang="en-US" altLang="ja-JP" sz="1600" b="0" dirty="0">
                          <a:solidFill>
                            <a:schemeClr val="tx1"/>
                          </a:solidFill>
                        </a:rPr>
                        <a:t>OS, </a:t>
                      </a:r>
                      <a:r>
                        <a:rPr kumimoji="1" lang="ja-JP" altLang="en-US" sz="1600" b="0" dirty="0">
                          <a:solidFill>
                            <a:schemeClr val="tx1"/>
                          </a:solidFill>
                        </a:rPr>
                        <a:t>アプリケーションソフトの閏年判定を確認し、必要に応じて入れ替え・改修を行う。</a:t>
                      </a:r>
                    </a:p>
                  </a:txBody>
                  <a:tcPr anchor="ctr">
                    <a:lnL w="6350" cap="flat" cmpd="sng" algn="ctr">
                      <a:solidFill>
                        <a:schemeClr val="bg1">
                          <a:lumMod val="75000"/>
                        </a:schemeClr>
                      </a:solidFill>
                      <a:prstDash val="solid"/>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9525" cap="flat" cmpd="sng" algn="ctr">
                      <a:solidFill>
                        <a:schemeClr val="tx1">
                          <a:lumMod val="65000"/>
                          <a:lumOff val="35000"/>
                        </a:schemeClr>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927884928"/>
                  </a:ext>
                </a:extLst>
              </a:tr>
            </a:tbl>
          </a:graphicData>
        </a:graphic>
      </p:graphicFrame>
      <p:sp>
        <p:nvSpPr>
          <p:cNvPr id="6" name="テキスト ボックス 5">
            <a:extLst>
              <a:ext uri="{FF2B5EF4-FFF2-40B4-BE49-F238E27FC236}">
                <a16:creationId xmlns:a16="http://schemas.microsoft.com/office/drawing/2014/main" id="{2022EBB9-79F9-B8B0-C087-AE814DFCEDE9}"/>
              </a:ext>
            </a:extLst>
          </p:cNvPr>
          <p:cNvSpPr txBox="1"/>
          <p:nvPr/>
        </p:nvSpPr>
        <p:spPr>
          <a:xfrm>
            <a:off x="3076392" y="2942965"/>
            <a:ext cx="8326394" cy="2031325"/>
          </a:xfrm>
          <a:prstGeom prst="rect">
            <a:avLst/>
          </a:prstGeom>
          <a:solidFill>
            <a:schemeClr val="accent6">
              <a:lumMod val="40000"/>
              <a:lumOff val="60000"/>
            </a:schemeClr>
          </a:solidFill>
          <a:ln>
            <a:solidFill>
              <a:schemeClr val="accent6">
                <a:lumMod val="75000"/>
              </a:schemeClr>
            </a:solidFill>
          </a:ln>
        </p:spPr>
        <p:txBody>
          <a:bodyPr wrap="square">
            <a:spAutoFit/>
          </a:bodyPr>
          <a:lstStyle/>
          <a:p>
            <a:r>
              <a:rPr lang="ja-JP" altLang="en-US" dirty="0"/>
              <a:t>・グレゴリオ暦の閏年</a:t>
            </a:r>
            <a:endParaRPr lang="en-US" altLang="ja-JP" dirty="0"/>
          </a:p>
          <a:p>
            <a:r>
              <a:rPr lang="ja-JP" altLang="en-US" dirty="0"/>
              <a:t>　</a:t>
            </a:r>
            <a:r>
              <a:rPr lang="en-US" altLang="ja-JP" dirty="0"/>
              <a:t>1. </a:t>
            </a:r>
            <a:r>
              <a:rPr lang="ja-JP" altLang="en-US" dirty="0"/>
              <a:t>西暦年数が</a:t>
            </a:r>
            <a:r>
              <a:rPr lang="en-US" altLang="ja-JP" dirty="0"/>
              <a:t>4</a:t>
            </a:r>
            <a:r>
              <a:rPr lang="ja-JP" altLang="en-US" dirty="0"/>
              <a:t>で割り切れる年は原則閏年。</a:t>
            </a:r>
            <a:endParaRPr lang="en-US" altLang="ja-JP" dirty="0"/>
          </a:p>
          <a:p>
            <a:r>
              <a:rPr lang="ja-JP" altLang="en-US" dirty="0"/>
              <a:t>　</a:t>
            </a:r>
            <a:r>
              <a:rPr lang="en-US" altLang="ja-JP" dirty="0"/>
              <a:t>2. </a:t>
            </a:r>
            <a:r>
              <a:rPr lang="ja-JP" altLang="en-US" dirty="0"/>
              <a:t>上記</a:t>
            </a:r>
            <a:r>
              <a:rPr lang="en-US" altLang="ja-JP" dirty="0"/>
              <a:t>1.</a:t>
            </a:r>
            <a:r>
              <a:rPr lang="ja-JP" altLang="en-US" dirty="0"/>
              <a:t>の例外として</a:t>
            </a:r>
            <a:r>
              <a:rPr lang="en-US" altLang="ja-JP" dirty="0"/>
              <a:t>100</a:t>
            </a:r>
            <a:r>
              <a:rPr lang="ja-JP" altLang="en-US" dirty="0"/>
              <a:t>で割り切れる年は</a:t>
            </a:r>
            <a:r>
              <a:rPr lang="ja-JP" altLang="en-US" b="1" dirty="0">
                <a:solidFill>
                  <a:srgbClr val="FF0000"/>
                </a:solidFill>
              </a:rPr>
              <a:t>閏年ではない</a:t>
            </a:r>
            <a:r>
              <a:rPr lang="ja-JP" altLang="en-US" dirty="0"/>
              <a:t>。</a:t>
            </a:r>
            <a:endParaRPr lang="en-US" altLang="ja-JP" dirty="0"/>
          </a:p>
          <a:p>
            <a:r>
              <a:rPr lang="ja-JP" altLang="en-US" dirty="0"/>
              <a:t>　</a:t>
            </a:r>
            <a:r>
              <a:rPr lang="en-US" altLang="ja-JP" dirty="0"/>
              <a:t>3. </a:t>
            </a:r>
            <a:r>
              <a:rPr lang="ja-JP" altLang="en-US" dirty="0"/>
              <a:t>上記</a:t>
            </a:r>
            <a:r>
              <a:rPr lang="en-US" altLang="ja-JP" dirty="0"/>
              <a:t>2.</a:t>
            </a:r>
            <a:r>
              <a:rPr lang="ja-JP" altLang="en-US" dirty="0"/>
              <a:t>の例外として</a:t>
            </a:r>
            <a:r>
              <a:rPr lang="en-US" altLang="ja-JP" dirty="0"/>
              <a:t>400</a:t>
            </a:r>
            <a:r>
              <a:rPr lang="ja-JP" altLang="en-US" dirty="0"/>
              <a:t>で割り切れる年は閏年である。</a:t>
            </a:r>
            <a:endParaRPr lang="en-US" altLang="ja-JP" dirty="0"/>
          </a:p>
          <a:p>
            <a:endParaRPr lang="en-US" altLang="ja-JP" dirty="0"/>
          </a:p>
          <a:p>
            <a:r>
              <a:rPr lang="ja-JP" altLang="en-US" dirty="0"/>
              <a:t>グレゴリオ暦：</a:t>
            </a:r>
            <a:r>
              <a:rPr lang="en-US" altLang="ja-JP" dirty="0"/>
              <a:t>1582</a:t>
            </a:r>
            <a:r>
              <a:rPr lang="ja-JP" altLang="en-US" dirty="0"/>
              <a:t>年ローマ教皇グレゴリウス</a:t>
            </a:r>
            <a:r>
              <a:rPr lang="en-US" altLang="ja-JP" dirty="0"/>
              <a:t>13</a:t>
            </a:r>
            <a:r>
              <a:rPr lang="ja-JP" altLang="en-US" dirty="0"/>
              <a:t>世が制定した太陽暦</a:t>
            </a:r>
            <a:endParaRPr lang="en-US" altLang="ja-JP" dirty="0"/>
          </a:p>
          <a:p>
            <a:r>
              <a:rPr lang="ja-JP" altLang="en-US" dirty="0"/>
              <a:t>（それまではユリウス暦が使われていた：ユリウス暦は上記</a:t>
            </a:r>
            <a:r>
              <a:rPr lang="en-US" altLang="ja-JP" dirty="0"/>
              <a:t>2,3</a:t>
            </a:r>
            <a:r>
              <a:rPr lang="ja-JP" altLang="en-US" dirty="0"/>
              <a:t>の規定なし）</a:t>
            </a:r>
            <a:endParaRPr lang="en-US" altLang="ja-JP" dirty="0"/>
          </a:p>
        </p:txBody>
      </p:sp>
    </p:spTree>
    <p:extLst>
      <p:ext uri="{BB962C8B-B14F-4D97-AF65-F5344CB8AC3E}">
        <p14:creationId xmlns:p14="http://schemas.microsoft.com/office/powerpoint/2010/main" val="287423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76E917A-0B88-11BE-EE5B-E33498325468}"/>
              </a:ext>
            </a:extLst>
          </p:cNvPr>
          <p:cNvPicPr>
            <a:picLocks noChangeAspect="1"/>
          </p:cNvPicPr>
          <p:nvPr/>
        </p:nvPicPr>
        <p:blipFill rotWithShape="1">
          <a:blip r:embed="rId2"/>
          <a:srcRect l="15209" t="36856" b="23930"/>
          <a:stretch/>
        </p:blipFill>
        <p:spPr>
          <a:xfrm>
            <a:off x="486508" y="644769"/>
            <a:ext cx="10938520" cy="2977662"/>
          </a:xfrm>
          <a:prstGeom prst="rect">
            <a:avLst/>
          </a:prstGeom>
          <a:ln>
            <a:solidFill>
              <a:schemeClr val="accent1"/>
            </a:solidFill>
          </a:ln>
        </p:spPr>
      </p:pic>
      <p:sp>
        <p:nvSpPr>
          <p:cNvPr id="6" name="テキスト ボックス 5">
            <a:extLst>
              <a:ext uri="{FF2B5EF4-FFF2-40B4-BE49-F238E27FC236}">
                <a16:creationId xmlns:a16="http://schemas.microsoft.com/office/drawing/2014/main" id="{18817B90-F440-F058-77C3-7B1D4DCEC97D}"/>
              </a:ext>
            </a:extLst>
          </p:cNvPr>
          <p:cNvSpPr txBox="1"/>
          <p:nvPr/>
        </p:nvSpPr>
        <p:spPr>
          <a:xfrm>
            <a:off x="486508" y="4022325"/>
            <a:ext cx="9417963" cy="884473"/>
          </a:xfrm>
          <a:prstGeom prst="rect">
            <a:avLst/>
          </a:prstGeom>
          <a:noFill/>
          <a:ln>
            <a:solidFill>
              <a:schemeClr val="accent1"/>
            </a:solidFill>
          </a:ln>
        </p:spPr>
        <p:txBody>
          <a:bodyPr wrap="none" rtlCol="0">
            <a:spAutoFit/>
          </a:bodyPr>
          <a:lstStyle/>
          <a:p>
            <a:pPr>
              <a:lnSpc>
                <a:spcPct val="150000"/>
              </a:lnSpc>
            </a:pPr>
            <a:r>
              <a:rPr kumimoji="1" lang="en-US" altLang="ja-JP" dirty="0"/>
              <a:t>2017</a:t>
            </a:r>
            <a:r>
              <a:rPr kumimoji="1" lang="ja-JP" altLang="en-US" dirty="0"/>
              <a:t>年</a:t>
            </a:r>
            <a:r>
              <a:rPr kumimoji="1" lang="en-US" altLang="ja-JP" dirty="0"/>
              <a:t>3</a:t>
            </a:r>
            <a:r>
              <a:rPr kumimoji="1" lang="ja-JP" altLang="en-US" dirty="0"/>
              <a:t>月に場所を教えてもらった後、</a:t>
            </a:r>
            <a:r>
              <a:rPr kumimoji="1" lang="en-US" altLang="ja-JP" dirty="0"/>
              <a:t>2021</a:t>
            </a:r>
            <a:r>
              <a:rPr kumimoji="1" lang="ja-JP" altLang="en-US" dirty="0"/>
              <a:t>に検査時間短縮のためロジック改善（坂本）</a:t>
            </a:r>
            <a:endParaRPr kumimoji="1" lang="en-US" altLang="ja-JP" dirty="0"/>
          </a:p>
          <a:p>
            <a:pPr>
              <a:lnSpc>
                <a:spcPct val="150000"/>
              </a:lnSpc>
            </a:pPr>
            <a:r>
              <a:rPr kumimoji="1" lang="ja-JP" altLang="en-US" dirty="0"/>
              <a:t>検査基準の備考によると</a:t>
            </a:r>
            <a:r>
              <a:rPr kumimoji="1" lang="en-US" altLang="ja-JP" dirty="0"/>
              <a:t>2018</a:t>
            </a:r>
            <a:r>
              <a:rPr kumimoji="1" lang="ja-JP" altLang="en-US" dirty="0"/>
              <a:t>年</a:t>
            </a:r>
            <a:r>
              <a:rPr kumimoji="1" lang="en-US" altLang="ja-JP" dirty="0"/>
              <a:t>6</a:t>
            </a:r>
            <a:r>
              <a:rPr kumimoji="1" lang="ja-JP" altLang="en-US" dirty="0"/>
              <a:t>月に </a:t>
            </a:r>
            <a:r>
              <a:rPr kumimoji="1" lang="en-US" altLang="ja-JP" dirty="0"/>
              <a:t>-32  2</a:t>
            </a:r>
            <a:r>
              <a:rPr kumimoji="1" lang="ja-JP" altLang="en-US" dirty="0"/>
              <a:t>機種の基準追加</a:t>
            </a:r>
            <a:r>
              <a:rPr kumimoji="1" lang="en-US" altLang="ja-JP" dirty="0"/>
              <a:t>(</a:t>
            </a:r>
            <a:r>
              <a:rPr kumimoji="1" lang="ja-JP" altLang="en-US" dirty="0"/>
              <a:t>吉良</a:t>
            </a:r>
            <a:r>
              <a:rPr kumimoji="1" lang="en-US" altLang="ja-JP" dirty="0"/>
              <a:t>)</a:t>
            </a:r>
            <a:endParaRPr kumimoji="1" lang="ja-JP" altLang="en-US" dirty="0"/>
          </a:p>
        </p:txBody>
      </p:sp>
    </p:spTree>
    <p:extLst>
      <p:ext uri="{BB962C8B-B14F-4D97-AF65-F5344CB8AC3E}">
        <p14:creationId xmlns:p14="http://schemas.microsoft.com/office/powerpoint/2010/main" val="42229430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1814</Words>
  <Application>Microsoft Office PowerPoint</Application>
  <PresentationFormat>ワイド画面</PresentationFormat>
  <Paragraphs>187</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SAKAMOTO Takayuki 坂本 隆幸</dc:creator>
  <cp:lastModifiedBy>SAKAMOTO Takayuki 坂本 隆幸</cp:lastModifiedBy>
  <cp:revision>6</cp:revision>
  <dcterms:created xsi:type="dcterms:W3CDTF">2024-06-17T01:42:48Z</dcterms:created>
  <dcterms:modified xsi:type="dcterms:W3CDTF">2024-06-27T03:07:58Z</dcterms:modified>
</cp:coreProperties>
</file>