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6" r:id="rId4"/>
    <p:sldId id="282" r:id="rId5"/>
    <p:sldId id="283" r:id="rId6"/>
    <p:sldId id="275" r:id="rId7"/>
    <p:sldId id="261" r:id="rId8"/>
    <p:sldId id="272" r:id="rId9"/>
    <p:sldId id="273" r:id="rId10"/>
    <p:sldId id="276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91"/>
    <a:srgbClr val="F6BCF0"/>
    <a:srgbClr val="FF65E4"/>
    <a:srgbClr val="FF6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3" autoAdjust="0"/>
    <p:restoredTop sz="94681"/>
  </p:normalViewPr>
  <p:slideViewPr>
    <p:cSldViewPr snapToGrid="0">
      <p:cViewPr varScale="1">
        <p:scale>
          <a:sx n="156" d="100"/>
          <a:sy n="156" d="100"/>
        </p:scale>
        <p:origin x="70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0E866-63E8-C848-8E74-E064AFECCD82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D3DAD-8B9C-E64B-AE2A-86404BBFDE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74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D3DAD-8B9C-E64B-AE2A-86404BBFDE1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078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5D3DAD-8B9C-E64B-AE2A-86404BBFDE1E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346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5D3DAD-8B9C-E64B-AE2A-86404BBFDE1E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81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5D3DAD-8B9C-E64B-AE2A-86404BBFDE1E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156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5D3DAD-8B9C-E64B-AE2A-86404BBFDE1E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2617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5D3DAD-8B9C-E64B-AE2A-86404BBFDE1E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417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5D3DAD-8B9C-E64B-AE2A-86404BBFDE1E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4859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5D3DAD-8B9C-E64B-AE2A-86404BBFDE1E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6252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5D3DAD-8B9C-E64B-AE2A-86404BBFDE1E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706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5D3DAD-8B9C-E64B-AE2A-86404BBFDE1E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772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5D3DAD-8B9C-E64B-AE2A-86404BBFDE1E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383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2E3AD-8364-EA17-AF36-5856B5D2E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AB08B6-E608-372C-6AAE-2BD2761BF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1D03F7-8F14-EBE0-EC9E-9E38DCEF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EFC7-9D4D-9B42-A7C1-D2E04C938A0E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64378F-39B6-2C0F-95CB-9E6437483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D3C529-CDE5-4375-BDE5-F2EEC65A5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A54B-5665-8643-9375-9BA316735A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64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851E61-0DD8-1EFB-8212-EBD29C11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43D26BC-14DC-CA2B-BCF3-B7CF95492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DD004D-6FC4-1A62-DAB7-7203796B7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EFC7-9D4D-9B42-A7C1-D2E04C938A0E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CB9FB-10B9-B97E-80B5-7E1DF72D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B2AB83-DED6-6FCC-7C06-FFD6786D9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A54B-5665-8643-9375-9BA316735A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62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CB24C86-971A-AA4E-8A12-ADA7345EA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168A9D-9CCE-84BA-63D9-BD61DE9D3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D923C9-249D-FC61-966D-C02E9809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EFC7-9D4D-9B42-A7C1-D2E04C938A0E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2F4AA4-BD34-7248-3331-83FDA693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4E7863-D05B-EB40-3BE9-B2C2891F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A54B-5665-8643-9375-9BA316735A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07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717D40-574B-AC24-1AAA-DA0F3563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A830BF-C358-035F-B934-16C4205DA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D65B02-42ED-5F0D-140F-D8E71827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EFC7-9D4D-9B42-A7C1-D2E04C938A0E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B685EB-3A65-24E8-1175-C111F3FF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632503-AA47-1D34-0004-3AF6BD2A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A54B-5665-8643-9375-9BA316735A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67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60D421-78DB-B73C-0B54-C375BBF9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E6EBDD-8382-9484-AC20-BEFBE7CA5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48833F-B79D-0587-5F1B-C25305F4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EFC7-9D4D-9B42-A7C1-D2E04C938A0E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DD6BA4-7D0A-7FCF-60E4-29104226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56CEC8-6F70-E5F5-F8B0-34C855C3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A54B-5665-8643-9375-9BA316735A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05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9BC302-9D2E-2809-22F7-A26C60AE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DD143E-C419-5D05-24AC-63B070026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A8EC5A-8846-B39E-3C73-B9A4A1DE9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3677CF-DF3C-4F4A-3DE2-12C66E08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EFC7-9D4D-9B42-A7C1-D2E04C938A0E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763FE2-2827-31DE-217B-240F47B88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A6C494-FCE0-9E7D-C13D-CA1AEAB8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A54B-5665-8643-9375-9BA316735A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25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AFB2A5-0E20-9D45-66F7-A01055DEC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A1970C-C22F-DA8F-EDD1-DAF816C87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51A85D-F231-DF18-68DF-AA2394D1C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F1F8FC5-843C-1D6A-291D-362DF7647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32CF62E-E087-C85C-2385-17067586A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1FB7ABF-F426-5264-5E06-D90C5211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EFC7-9D4D-9B42-A7C1-D2E04C938A0E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64A5FCF-5468-6739-9868-30A2F61C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B7B69E-D55E-D3D7-472A-2C709B22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A54B-5665-8643-9375-9BA316735A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74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A26BEA-0502-4412-4209-C7D70549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92A0580-445C-1A58-F21E-D41E3E731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EFC7-9D4D-9B42-A7C1-D2E04C938A0E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33AAF9B-1B8A-BDBA-FB4F-82A682B0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69CCA4-C26C-7B33-6963-11CA1FE6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A54B-5665-8643-9375-9BA316735A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310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6F824CE-A869-1F73-4E20-EA5A0A3B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EFC7-9D4D-9B42-A7C1-D2E04C938A0E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533EF63-B82F-BDBB-E772-6DE6C0D4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23CF995-DA0E-7730-D3DD-2562F602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A54B-5665-8643-9375-9BA316735A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695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D741EF-677E-9075-164A-F37A086B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FE4A3E-F269-2D91-03D1-B2F619333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88ED9C5-AFE3-658D-4B99-CCDCA8BF2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1AF93F9-1A1D-346F-54BE-C750948F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EFC7-9D4D-9B42-A7C1-D2E04C938A0E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C90374-CBE3-7D35-76BF-407FA8057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20BD4E-359A-C3C6-758C-F3599993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A54B-5665-8643-9375-9BA316735A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645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E77FA9-4150-D9EB-733F-A29C9A35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82A8EBF-913E-F78D-66F4-5BB60BB4B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7F329E-58FC-C915-C3DB-4CA9B4F5E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D99381-D069-39A4-2BCF-FA155B66D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EFC7-9D4D-9B42-A7C1-D2E04C938A0E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000E57-C79B-3CC4-75C7-C733DEF8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DCF254-40B5-F6FF-E7D4-13973628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FA54B-5665-8643-9375-9BA316735A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45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68C0EC0-E1EE-0E61-1314-943F00481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BBACD0-CA39-29AF-8F95-212933A7C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D054FC-A062-32FF-63EE-AF5C8C530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FEFC7-9D4D-9B42-A7C1-D2E04C938A0E}" type="datetimeFigureOut">
              <a:rPr kumimoji="1" lang="ja-JP" altLang="en-US" smtClean="0"/>
              <a:t>2023/12/5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4CDDCD-7208-42E7-C841-658674BBD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9DD7E4-C1F3-E6F1-E225-C2354E085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FA54B-5665-8643-9375-9BA316735A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430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ixtimestamp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yahoo.co.jp/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5672C274-ECC6-23A1-38C5-BAB27F07E4D3}"/>
              </a:ext>
            </a:extLst>
          </p:cNvPr>
          <p:cNvSpPr/>
          <p:nvPr/>
        </p:nvSpPr>
        <p:spPr>
          <a:xfrm>
            <a:off x="3907766" y="181155"/>
            <a:ext cx="4615133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Agenda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40B808-520F-CA2D-0409-A116B2F2F830}"/>
              </a:ext>
            </a:extLst>
          </p:cNvPr>
          <p:cNvSpPr txBox="1"/>
          <p:nvPr/>
        </p:nvSpPr>
        <p:spPr>
          <a:xfrm>
            <a:off x="136071" y="879363"/>
            <a:ext cx="11919858" cy="55767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ja-JP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【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パイメゾン 真弓様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三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回目レッスンの実施内容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】</a:t>
            </a:r>
            <a:endParaRPr lang="en-US" altLang="ja-JP" sz="24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・現状確認</a:t>
            </a:r>
            <a:endParaRPr lang="en-US" altLang="ja-JP" sz="24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・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VB.net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コード</a:t>
            </a:r>
            <a:endParaRPr lang="en-US" altLang="ja-JP" sz="24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　　名前付きタプル</a:t>
            </a:r>
            <a:endParaRPr lang="en-US" altLang="ja-JP" sz="24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        NULL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許容型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(</a:t>
            </a:r>
            <a:r>
              <a:rPr lang="en-US" altLang="ja-JP" sz="2400" dirty="0" err="1">
                <a:solidFill>
                  <a:srgbClr val="333333"/>
                </a:solidFill>
                <a:latin typeface="Helvetica Neue" panose="02000503000000020004" pitchFamily="2" charset="0"/>
              </a:rPr>
              <a:t>blockCode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)</a:t>
            </a:r>
          </a:p>
          <a:p>
            <a:pPr fontAlgn="base">
              <a:lnSpc>
                <a:spcPct val="150000"/>
              </a:lnSpc>
            </a:pP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        単一オブジェクトの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JSON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デシリアライズ</a:t>
            </a:r>
            <a:endParaRPr lang="en-US" altLang="ja-JP" sz="24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・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JWT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認証説明 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(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リフレッシュトークン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)</a:t>
            </a:r>
          </a:p>
          <a:p>
            <a:pPr fontAlgn="base">
              <a:lnSpc>
                <a:spcPct val="150000"/>
              </a:lnSpc>
            </a:pP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・テスト環境構築 </a:t>
            </a:r>
            <a:endParaRPr lang="en-US" altLang="ja-JP" sz="24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algn="l" fontAlgn="base">
              <a:lnSpc>
                <a:spcPct val="150000"/>
              </a:lnSpc>
            </a:pP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・次回レッスン予定</a:t>
            </a:r>
            <a:endParaRPr lang="en-US" altLang="ja-JP" sz="24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   12/12(</a:t>
            </a:r>
            <a:r>
              <a:rPr lang="ja-JP" altLang="en-US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火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)  20:00-  </a:t>
            </a:r>
          </a:p>
        </p:txBody>
      </p:sp>
    </p:spTree>
    <p:extLst>
      <p:ext uri="{BB962C8B-B14F-4D97-AF65-F5344CB8AC3E}">
        <p14:creationId xmlns:p14="http://schemas.microsoft.com/office/powerpoint/2010/main" val="272452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5672C274-ECC6-23A1-38C5-BAB27F07E4D3}"/>
              </a:ext>
            </a:extLst>
          </p:cNvPr>
          <p:cNvSpPr/>
          <p:nvPr/>
        </p:nvSpPr>
        <p:spPr>
          <a:xfrm>
            <a:off x="3907766" y="181155"/>
            <a:ext cx="4615133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REST API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029564-5489-6B6F-BA18-41DD61AA8631}"/>
              </a:ext>
            </a:extLst>
          </p:cNvPr>
          <p:cNvSpPr txBox="1"/>
          <p:nvPr/>
        </p:nvSpPr>
        <p:spPr>
          <a:xfrm>
            <a:off x="256539" y="1109663"/>
            <a:ext cx="5258214" cy="584775"/>
          </a:xfrm>
          <a:prstGeom prst="rect">
            <a:avLst/>
          </a:prstGeom>
          <a:solidFill>
            <a:srgbClr val="FFFC9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データ取得，操作：</a:t>
            </a:r>
            <a:r>
              <a:rPr lang="en-US" altLang="ja-JP" sz="3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CRUD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95BDC941-0F06-28E9-69FA-8063738D6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620394"/>
              </p:ext>
            </p:extLst>
          </p:nvPr>
        </p:nvGraphicFramePr>
        <p:xfrm>
          <a:off x="1169582" y="2113987"/>
          <a:ext cx="96472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998">
                  <a:extLst>
                    <a:ext uri="{9D8B030D-6E8A-4147-A177-3AD203B41FA5}">
                      <a16:colId xmlns:a16="http://schemas.microsoft.com/office/drawing/2014/main" val="2300030992"/>
                    </a:ext>
                  </a:extLst>
                </a:gridCol>
                <a:gridCol w="2673368">
                  <a:extLst>
                    <a:ext uri="{9D8B030D-6E8A-4147-A177-3AD203B41FA5}">
                      <a16:colId xmlns:a16="http://schemas.microsoft.com/office/drawing/2014/main" val="3852924253"/>
                    </a:ext>
                  </a:extLst>
                </a:gridCol>
                <a:gridCol w="3071412">
                  <a:extLst>
                    <a:ext uri="{9D8B030D-6E8A-4147-A177-3AD203B41FA5}">
                      <a16:colId xmlns:a16="http://schemas.microsoft.com/office/drawing/2014/main" val="657214812"/>
                    </a:ext>
                  </a:extLst>
                </a:gridCol>
                <a:gridCol w="2185496">
                  <a:extLst>
                    <a:ext uri="{9D8B030D-6E8A-4147-A177-3AD203B41FA5}">
                      <a16:colId xmlns:a16="http://schemas.microsoft.com/office/drawing/2014/main" val="1229707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HTTP 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コマンド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HTTP 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送信データ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9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操作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C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29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Create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POST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JSON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insert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9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Read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GET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select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62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Update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PUT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JSON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update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78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Delete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DELETE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delete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47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072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5672C274-ECC6-23A1-38C5-BAB27F07E4D3}"/>
              </a:ext>
            </a:extLst>
          </p:cNvPr>
          <p:cNvSpPr/>
          <p:nvPr/>
        </p:nvSpPr>
        <p:spPr>
          <a:xfrm>
            <a:off x="3907766" y="181155"/>
            <a:ext cx="4615133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環境構築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029564-5489-6B6F-BA18-41DD61AA8631}"/>
              </a:ext>
            </a:extLst>
          </p:cNvPr>
          <p:cNvSpPr txBox="1"/>
          <p:nvPr/>
        </p:nvSpPr>
        <p:spPr>
          <a:xfrm>
            <a:off x="256538" y="1039417"/>
            <a:ext cx="11646427" cy="584775"/>
          </a:xfrm>
          <a:prstGeom prst="rect">
            <a:avLst/>
          </a:prstGeom>
          <a:solidFill>
            <a:srgbClr val="FFFC9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GitHub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から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C#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サンプルコードと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Docker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環境ダウンロード</a:t>
            </a:r>
          </a:p>
        </p:txBody>
      </p:sp>
      <p:sp>
        <p:nvSpPr>
          <p:cNvPr id="4" name="角丸四角形 1">
            <a:extLst>
              <a:ext uri="{FF2B5EF4-FFF2-40B4-BE49-F238E27FC236}">
                <a16:creationId xmlns:a16="http://schemas.microsoft.com/office/drawing/2014/main" id="{06722417-7B1B-D586-821F-D042E35C12A4}"/>
              </a:ext>
            </a:extLst>
          </p:cNvPr>
          <p:cNvSpPr/>
          <p:nvPr/>
        </p:nvSpPr>
        <p:spPr>
          <a:xfrm>
            <a:off x="578556" y="2495207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git clone https://github.com/TakSakamoto-Osaka/REST_CSharp 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55AC72-B873-D719-63A2-56A44AF5F78B}"/>
              </a:ext>
            </a:extLst>
          </p:cNvPr>
          <p:cNvSpPr txBox="1"/>
          <p:nvPr/>
        </p:nvSpPr>
        <p:spPr>
          <a:xfrm>
            <a:off x="165539" y="1938878"/>
            <a:ext cx="2816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C# </a:t>
            </a:r>
            <a:r>
              <a:rPr kumimoji="1" lang="ja-JP" altLang="en-US" sz="2400" dirty="0"/>
              <a:t>サンプルコード</a:t>
            </a:r>
          </a:p>
        </p:txBody>
      </p:sp>
      <p:sp>
        <p:nvSpPr>
          <p:cNvPr id="7" name="角丸四角形 1">
            <a:extLst>
              <a:ext uri="{FF2B5EF4-FFF2-40B4-BE49-F238E27FC236}">
                <a16:creationId xmlns:a16="http://schemas.microsoft.com/office/drawing/2014/main" id="{C8959DF1-A718-BD21-7AE9-6622A87BE8FE}"/>
              </a:ext>
            </a:extLst>
          </p:cNvPr>
          <p:cNvSpPr/>
          <p:nvPr/>
        </p:nvSpPr>
        <p:spPr>
          <a:xfrm>
            <a:off x="562790" y="4784085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git clone</a:t>
            </a:r>
            <a:r>
              <a:rPr lang="ja-JP" altLang="en-US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https://github.com/TakSakamoto-Osaka/REST_API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F6D5DCF-25F9-7928-EB26-0D1BD628AC60}"/>
              </a:ext>
            </a:extLst>
          </p:cNvPr>
          <p:cNvSpPr txBox="1"/>
          <p:nvPr/>
        </p:nvSpPr>
        <p:spPr>
          <a:xfrm>
            <a:off x="149773" y="4227756"/>
            <a:ext cx="1808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Docker</a:t>
            </a:r>
            <a:r>
              <a:rPr lang="ja-JP" altLang="en-US" sz="2400" dirty="0"/>
              <a:t>環境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822FB8-FFB3-F97E-A861-1E3E8C6FADE0}"/>
              </a:ext>
            </a:extLst>
          </p:cNvPr>
          <p:cNvSpPr txBox="1"/>
          <p:nvPr/>
        </p:nvSpPr>
        <p:spPr>
          <a:xfrm>
            <a:off x="744270" y="3173278"/>
            <a:ext cx="6633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→ </a:t>
            </a:r>
            <a:r>
              <a:rPr lang="en-US" altLang="ja-JP" sz="24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Visual</a:t>
            </a:r>
            <a:r>
              <a:rPr lang="ja-JP" altLang="en-US" sz="24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 </a:t>
            </a:r>
            <a:r>
              <a:rPr lang="en-US" altLang="ja-JP" sz="24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Studio</a:t>
            </a:r>
            <a:r>
              <a:rPr lang="ja-JP" altLang="en-US" sz="24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 でビルドできるか確認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64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5672C274-ECC6-23A1-38C5-BAB27F07E4D3}"/>
              </a:ext>
            </a:extLst>
          </p:cNvPr>
          <p:cNvSpPr/>
          <p:nvPr/>
        </p:nvSpPr>
        <p:spPr>
          <a:xfrm>
            <a:off x="3907766" y="181155"/>
            <a:ext cx="4615133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Docker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環境構築 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1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D8A6A42-3FFC-8B62-526F-F74AC4276793}"/>
              </a:ext>
            </a:extLst>
          </p:cNvPr>
          <p:cNvSpPr txBox="1"/>
          <p:nvPr/>
        </p:nvSpPr>
        <p:spPr>
          <a:xfrm>
            <a:off x="307307" y="953597"/>
            <a:ext cx="10644228" cy="3918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/>
              <a:t>・</a:t>
            </a:r>
            <a:r>
              <a:rPr lang="en-US" altLang="ja-JP" sz="2400" dirty="0"/>
              <a:t>Docker</a:t>
            </a:r>
            <a:r>
              <a:rPr lang="ja-JP" altLang="en-US" sz="2400" dirty="0"/>
              <a:t>デスクトップを起動する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・</a:t>
            </a:r>
            <a:r>
              <a:rPr kumimoji="1" lang="en-US" altLang="ja-JP" sz="2400" dirty="0"/>
              <a:t>PowerShell </a:t>
            </a:r>
            <a:r>
              <a:rPr kumimoji="1" lang="ja-JP" altLang="en-US" sz="2400" dirty="0"/>
              <a:t>で ダウンロードした </a:t>
            </a:r>
            <a:r>
              <a:rPr kumimoji="1" lang="en-US" altLang="ja-JP" sz="2400" dirty="0"/>
              <a:t>REST_API</a:t>
            </a:r>
            <a:r>
              <a:rPr kumimoji="1" lang="ja-JP" altLang="en-US" sz="2400" dirty="0"/>
              <a:t>フォルダに移動する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・</a:t>
            </a:r>
            <a:r>
              <a:rPr lang="en-US" altLang="ja-JP" sz="2400" dirty="0"/>
              <a:t>WEB</a:t>
            </a:r>
            <a:r>
              <a:rPr lang="ja-JP" altLang="en-US" sz="2400" dirty="0"/>
              <a:t>サーバーイメージ生成するため下記コマンド実行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kumimoji="1"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r>
              <a:rPr kumimoji="1" lang="ja-JP" altLang="en-US" sz="2400" dirty="0"/>
              <a:t>・</a:t>
            </a:r>
            <a:r>
              <a:rPr kumimoji="1" lang="en-US" altLang="ja-JP" sz="2400" dirty="0"/>
              <a:t>docker</a:t>
            </a:r>
            <a:r>
              <a:rPr kumimoji="1" lang="ja-JP" altLang="en-US" sz="2400" dirty="0"/>
              <a:t>コンテナ起動するため下記コマンド実行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endParaRPr kumimoji="1" lang="ja-JP" altLang="en-US" sz="2400" dirty="0"/>
          </a:p>
        </p:txBody>
      </p:sp>
      <p:sp>
        <p:nvSpPr>
          <p:cNvPr id="10" name="角丸四角形 1">
            <a:extLst>
              <a:ext uri="{FF2B5EF4-FFF2-40B4-BE49-F238E27FC236}">
                <a16:creationId xmlns:a16="http://schemas.microsoft.com/office/drawing/2014/main" id="{65DBB4B8-F2D0-AD74-2D59-10BDACC4C56D}"/>
              </a:ext>
            </a:extLst>
          </p:cNvPr>
          <p:cNvSpPr/>
          <p:nvPr/>
        </p:nvSpPr>
        <p:spPr>
          <a:xfrm>
            <a:off x="825059" y="2822143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d</a:t>
            </a:r>
            <a:r>
              <a:rPr kumimoji="1" lang="en-US" altLang="ja-JP" sz="2800" dirty="0">
                <a:solidFill>
                  <a:schemeClr val="bg1">
                    <a:lumMod val="95000"/>
                  </a:schemeClr>
                </a:solidFill>
              </a:rPr>
              <a:t>ocker build –t </a:t>
            </a:r>
            <a:r>
              <a:rPr kumimoji="1" lang="en-US" altLang="ja-JP" sz="2800" dirty="0" err="1">
                <a:solidFill>
                  <a:schemeClr val="bg1">
                    <a:lumMod val="95000"/>
                  </a:schemeClr>
                </a:solidFill>
              </a:rPr>
              <a:t>api</a:t>
            </a:r>
            <a:r>
              <a:rPr kumimoji="1" lang="en-US" altLang="ja-JP" sz="2800" dirty="0">
                <a:solidFill>
                  <a:schemeClr val="bg1">
                    <a:lumMod val="95000"/>
                  </a:schemeClr>
                </a:solidFill>
              </a:rPr>
              <a:t>-demo .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角丸四角形 1">
            <a:extLst>
              <a:ext uri="{FF2B5EF4-FFF2-40B4-BE49-F238E27FC236}">
                <a16:creationId xmlns:a16="http://schemas.microsoft.com/office/drawing/2014/main" id="{B0EC2CBD-FB4D-2985-2AA1-6200057F6BB1}"/>
              </a:ext>
            </a:extLst>
          </p:cNvPr>
          <p:cNvSpPr/>
          <p:nvPr/>
        </p:nvSpPr>
        <p:spPr>
          <a:xfrm>
            <a:off x="825059" y="4434748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>
                <a:solidFill>
                  <a:schemeClr val="bg1">
                    <a:lumMod val="95000"/>
                  </a:schemeClr>
                </a:solidFill>
              </a:rPr>
              <a:t>docker-compose up -d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368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5672C274-ECC6-23A1-38C5-BAB27F07E4D3}"/>
              </a:ext>
            </a:extLst>
          </p:cNvPr>
          <p:cNvSpPr/>
          <p:nvPr/>
        </p:nvSpPr>
        <p:spPr>
          <a:xfrm>
            <a:off x="3907766" y="181155"/>
            <a:ext cx="4615133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Docker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環境構築 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D8A6A42-3FFC-8B62-526F-F74AC4276793}"/>
              </a:ext>
            </a:extLst>
          </p:cNvPr>
          <p:cNvSpPr txBox="1"/>
          <p:nvPr/>
        </p:nvSpPr>
        <p:spPr>
          <a:xfrm>
            <a:off x="307307" y="953597"/>
            <a:ext cx="10644228" cy="447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/>
              <a:t>・データベース生成するため下記コマンド実行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endParaRPr kumimoji="1" lang="en-US" altLang="ja-JP" sz="2400" dirty="0"/>
          </a:p>
          <a:p>
            <a:pPr>
              <a:lnSpc>
                <a:spcPct val="150000"/>
              </a:lnSpc>
            </a:pPr>
            <a:endParaRPr kumimoji="1"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</p:txBody>
      </p:sp>
      <p:sp>
        <p:nvSpPr>
          <p:cNvPr id="10" name="角丸四角形 1">
            <a:extLst>
              <a:ext uri="{FF2B5EF4-FFF2-40B4-BE49-F238E27FC236}">
                <a16:creationId xmlns:a16="http://schemas.microsoft.com/office/drawing/2014/main" id="{65DBB4B8-F2D0-AD74-2D59-10BDACC4C56D}"/>
              </a:ext>
            </a:extLst>
          </p:cNvPr>
          <p:cNvSpPr/>
          <p:nvPr/>
        </p:nvSpPr>
        <p:spPr>
          <a:xfrm>
            <a:off x="769258" y="1631296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d</a:t>
            </a:r>
            <a:r>
              <a:rPr kumimoji="1" lang="en-US" altLang="ja-JP" sz="2800" dirty="0">
                <a:solidFill>
                  <a:schemeClr val="bg1">
                    <a:lumMod val="95000"/>
                  </a:schemeClr>
                </a:solidFill>
              </a:rPr>
              <a:t>ocker exec –it </a:t>
            </a:r>
            <a:r>
              <a:rPr kumimoji="1" lang="en-US" altLang="ja-JP" sz="2800" dirty="0" err="1">
                <a:solidFill>
                  <a:schemeClr val="bg1">
                    <a:lumMod val="95000"/>
                  </a:schemeClr>
                </a:solidFill>
              </a:rPr>
              <a:t>api-db</a:t>
            </a:r>
            <a:r>
              <a:rPr kumimoji="1" lang="en-US" altLang="ja-JP" sz="2800" dirty="0">
                <a:solidFill>
                  <a:schemeClr val="bg1">
                    <a:lumMod val="95000"/>
                  </a:schemeClr>
                </a:solidFill>
              </a:rPr>
              <a:t> bash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角丸四角形 1">
            <a:extLst>
              <a:ext uri="{FF2B5EF4-FFF2-40B4-BE49-F238E27FC236}">
                <a16:creationId xmlns:a16="http://schemas.microsoft.com/office/drawing/2014/main" id="{92D64BE8-8B79-1DB4-585A-51191EBC74A0}"/>
              </a:ext>
            </a:extLst>
          </p:cNvPr>
          <p:cNvSpPr/>
          <p:nvPr/>
        </p:nvSpPr>
        <p:spPr>
          <a:xfrm>
            <a:off x="769258" y="2389154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 err="1">
                <a:solidFill>
                  <a:schemeClr val="bg1">
                    <a:lumMod val="95000"/>
                  </a:schemeClr>
                </a:solidFill>
              </a:rPr>
              <a:t>m</a:t>
            </a:r>
            <a:r>
              <a:rPr kumimoji="1" lang="en-US" altLang="ja-JP" sz="2800" dirty="0" err="1">
                <a:solidFill>
                  <a:schemeClr val="bg1">
                    <a:lumMod val="95000"/>
                  </a:schemeClr>
                </a:solidFill>
              </a:rPr>
              <a:t>ysql</a:t>
            </a:r>
            <a:r>
              <a:rPr kumimoji="1" lang="en-US" altLang="ja-JP" sz="2800" dirty="0">
                <a:solidFill>
                  <a:schemeClr val="bg1">
                    <a:lumMod val="95000"/>
                  </a:schemeClr>
                </a:solidFill>
              </a:rPr>
              <a:t> –u root -</a:t>
            </a:r>
            <a:r>
              <a:rPr kumimoji="1" lang="en-US" altLang="ja-JP" sz="2800" dirty="0" err="1">
                <a:solidFill>
                  <a:schemeClr val="bg1">
                    <a:lumMod val="95000"/>
                  </a:schemeClr>
                </a:solidFill>
              </a:rPr>
              <a:t>psamurai</a:t>
            </a:r>
            <a:r>
              <a:rPr kumimoji="1" lang="en-US" altLang="ja-JP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角丸四角形 1">
            <a:extLst>
              <a:ext uri="{FF2B5EF4-FFF2-40B4-BE49-F238E27FC236}">
                <a16:creationId xmlns:a16="http://schemas.microsoft.com/office/drawing/2014/main" id="{87A0E963-4162-8A32-AB48-978ACE1212AA}"/>
              </a:ext>
            </a:extLst>
          </p:cNvPr>
          <p:cNvSpPr/>
          <p:nvPr/>
        </p:nvSpPr>
        <p:spPr>
          <a:xfrm>
            <a:off x="769258" y="3147012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c</a:t>
            </a:r>
            <a:r>
              <a:rPr kumimoji="1" lang="en-US" altLang="ja-JP" sz="2800" dirty="0">
                <a:solidFill>
                  <a:schemeClr val="bg1">
                    <a:lumMod val="95000"/>
                  </a:schemeClr>
                </a:solidFill>
              </a:rPr>
              <a:t>reate database </a:t>
            </a:r>
            <a:r>
              <a:rPr kumimoji="1" lang="en-US" altLang="ja-JP" sz="2800" dirty="0" err="1">
                <a:solidFill>
                  <a:schemeClr val="bg1">
                    <a:lumMod val="95000"/>
                  </a:schemeClr>
                </a:solidFill>
              </a:rPr>
              <a:t>api_demo</a:t>
            </a:r>
            <a:r>
              <a:rPr kumimoji="1" lang="en-US" altLang="ja-JP" sz="2800" dirty="0">
                <a:solidFill>
                  <a:schemeClr val="bg1">
                    <a:lumMod val="95000"/>
                  </a:schemeClr>
                </a:solidFill>
              </a:rPr>
              <a:t>  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角丸四角形 1">
            <a:extLst>
              <a:ext uri="{FF2B5EF4-FFF2-40B4-BE49-F238E27FC236}">
                <a16:creationId xmlns:a16="http://schemas.microsoft.com/office/drawing/2014/main" id="{A4E3B0A3-D538-986E-D2EC-8B8C93DD7391}"/>
              </a:ext>
            </a:extLst>
          </p:cNvPr>
          <p:cNvSpPr/>
          <p:nvPr/>
        </p:nvSpPr>
        <p:spPr>
          <a:xfrm>
            <a:off x="769258" y="3904870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exit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角丸四角形 1">
            <a:extLst>
              <a:ext uri="{FF2B5EF4-FFF2-40B4-BE49-F238E27FC236}">
                <a16:creationId xmlns:a16="http://schemas.microsoft.com/office/drawing/2014/main" id="{10EE673E-85DF-E65F-8F39-D61F99C84CDC}"/>
              </a:ext>
            </a:extLst>
          </p:cNvPr>
          <p:cNvSpPr/>
          <p:nvPr/>
        </p:nvSpPr>
        <p:spPr>
          <a:xfrm>
            <a:off x="769258" y="4662729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exit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490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5672C274-ECC6-23A1-38C5-BAB27F07E4D3}"/>
              </a:ext>
            </a:extLst>
          </p:cNvPr>
          <p:cNvSpPr/>
          <p:nvPr/>
        </p:nvSpPr>
        <p:spPr>
          <a:xfrm>
            <a:off x="3907766" y="181155"/>
            <a:ext cx="4615133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Docker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環境構築 </a:t>
            </a: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D8A6A42-3FFC-8B62-526F-F74AC4276793}"/>
              </a:ext>
            </a:extLst>
          </p:cNvPr>
          <p:cNvSpPr txBox="1"/>
          <p:nvPr/>
        </p:nvSpPr>
        <p:spPr>
          <a:xfrm>
            <a:off x="307307" y="953597"/>
            <a:ext cx="10644228" cy="447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/>
              <a:t>・データベース展開</a:t>
            </a:r>
            <a:endParaRPr kumimoji="1"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endParaRPr kumimoji="1" lang="en-US" altLang="ja-JP" sz="2400" dirty="0"/>
          </a:p>
          <a:p>
            <a:pPr>
              <a:lnSpc>
                <a:spcPct val="150000"/>
              </a:lnSpc>
            </a:pPr>
            <a:endParaRPr kumimoji="1"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</p:txBody>
      </p:sp>
      <p:sp>
        <p:nvSpPr>
          <p:cNvPr id="10" name="角丸四角形 1">
            <a:extLst>
              <a:ext uri="{FF2B5EF4-FFF2-40B4-BE49-F238E27FC236}">
                <a16:creationId xmlns:a16="http://schemas.microsoft.com/office/drawing/2014/main" id="{65DBB4B8-F2D0-AD74-2D59-10BDACC4C56D}"/>
              </a:ext>
            </a:extLst>
          </p:cNvPr>
          <p:cNvSpPr/>
          <p:nvPr/>
        </p:nvSpPr>
        <p:spPr>
          <a:xfrm>
            <a:off x="769258" y="1631296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d</a:t>
            </a:r>
            <a:r>
              <a:rPr kumimoji="1" lang="en-US" altLang="ja-JP" sz="2800" dirty="0">
                <a:solidFill>
                  <a:schemeClr val="bg1">
                    <a:lumMod val="95000"/>
                  </a:schemeClr>
                </a:solidFill>
              </a:rPr>
              <a:t>ocker cp </a:t>
            </a:r>
            <a:r>
              <a:rPr kumimoji="1" lang="en-US" altLang="ja-JP" sz="2800" dirty="0" err="1">
                <a:solidFill>
                  <a:schemeClr val="bg1">
                    <a:lumMod val="95000"/>
                  </a:schemeClr>
                </a:solidFill>
              </a:rPr>
              <a:t>api</a:t>
            </a:r>
            <a:r>
              <a:rPr lang="en-US" altLang="ja-JP" sz="2800" dirty="0" err="1">
                <a:solidFill>
                  <a:schemeClr val="bg1">
                    <a:lumMod val="95000"/>
                  </a:schemeClr>
                </a:solidFill>
              </a:rPr>
              <a:t>_demo.sql:api-db</a:t>
            </a:r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:/root/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角丸四角形 1">
            <a:extLst>
              <a:ext uri="{FF2B5EF4-FFF2-40B4-BE49-F238E27FC236}">
                <a16:creationId xmlns:a16="http://schemas.microsoft.com/office/drawing/2014/main" id="{92AB126A-2E81-5504-CD5A-804279613910}"/>
              </a:ext>
            </a:extLst>
          </p:cNvPr>
          <p:cNvSpPr/>
          <p:nvPr/>
        </p:nvSpPr>
        <p:spPr>
          <a:xfrm>
            <a:off x="769258" y="2403738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d</a:t>
            </a:r>
            <a:r>
              <a:rPr kumimoji="1" lang="en-US" altLang="ja-JP" sz="2800" dirty="0">
                <a:solidFill>
                  <a:schemeClr val="bg1">
                    <a:lumMod val="95000"/>
                  </a:schemeClr>
                </a:solidFill>
              </a:rPr>
              <a:t>ocker exec –it </a:t>
            </a:r>
            <a:r>
              <a:rPr kumimoji="1" lang="en-US" altLang="ja-JP" sz="2800" dirty="0" err="1">
                <a:solidFill>
                  <a:schemeClr val="bg1">
                    <a:lumMod val="95000"/>
                  </a:schemeClr>
                </a:solidFill>
              </a:rPr>
              <a:t>api-db</a:t>
            </a:r>
            <a:r>
              <a:rPr kumimoji="1" lang="en-US" altLang="ja-JP" sz="2800" dirty="0">
                <a:solidFill>
                  <a:schemeClr val="bg1">
                    <a:lumMod val="95000"/>
                  </a:schemeClr>
                </a:solidFill>
              </a:rPr>
              <a:t> bash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角丸四角形 1">
            <a:extLst>
              <a:ext uri="{FF2B5EF4-FFF2-40B4-BE49-F238E27FC236}">
                <a16:creationId xmlns:a16="http://schemas.microsoft.com/office/drawing/2014/main" id="{D8CAD763-1FA7-AA9E-37C4-B60200C63BF4}"/>
              </a:ext>
            </a:extLst>
          </p:cNvPr>
          <p:cNvSpPr/>
          <p:nvPr/>
        </p:nvSpPr>
        <p:spPr>
          <a:xfrm>
            <a:off x="769258" y="3286241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>
                <a:solidFill>
                  <a:schemeClr val="bg1">
                    <a:lumMod val="95000"/>
                  </a:schemeClr>
                </a:solidFill>
              </a:rPr>
              <a:t>cd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角丸四角形 1">
            <a:extLst>
              <a:ext uri="{FF2B5EF4-FFF2-40B4-BE49-F238E27FC236}">
                <a16:creationId xmlns:a16="http://schemas.microsoft.com/office/drawing/2014/main" id="{32CFDA60-B0B4-E0D2-B274-CEAFA997B8A8}"/>
              </a:ext>
            </a:extLst>
          </p:cNvPr>
          <p:cNvSpPr/>
          <p:nvPr/>
        </p:nvSpPr>
        <p:spPr>
          <a:xfrm>
            <a:off x="769258" y="4168744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 err="1">
                <a:solidFill>
                  <a:schemeClr val="bg1">
                    <a:lumMod val="95000"/>
                  </a:schemeClr>
                </a:solidFill>
              </a:rPr>
              <a:t>mysql</a:t>
            </a:r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 –u root –</a:t>
            </a:r>
            <a:r>
              <a:rPr lang="en-US" altLang="ja-JP" sz="2800" dirty="0" err="1">
                <a:solidFill>
                  <a:schemeClr val="bg1">
                    <a:lumMod val="95000"/>
                  </a:schemeClr>
                </a:solidFill>
              </a:rPr>
              <a:t>psamurai</a:t>
            </a:r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ja-JP" sz="2800" dirty="0" err="1">
                <a:solidFill>
                  <a:schemeClr val="bg1">
                    <a:lumMod val="95000"/>
                  </a:schemeClr>
                </a:solidFill>
              </a:rPr>
              <a:t>api_demo</a:t>
            </a:r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 &lt; </a:t>
            </a:r>
            <a:r>
              <a:rPr lang="en-US" altLang="ja-JP" sz="2800" dirty="0" err="1">
                <a:solidFill>
                  <a:schemeClr val="bg1">
                    <a:lumMod val="95000"/>
                  </a:schemeClr>
                </a:solidFill>
              </a:rPr>
              <a:t>api_demo.sql</a:t>
            </a:r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角丸四角形 1">
            <a:extLst>
              <a:ext uri="{FF2B5EF4-FFF2-40B4-BE49-F238E27FC236}">
                <a16:creationId xmlns:a16="http://schemas.microsoft.com/office/drawing/2014/main" id="{10DB3C27-A7DE-8984-A234-E46D43C1DCA3}"/>
              </a:ext>
            </a:extLst>
          </p:cNvPr>
          <p:cNvSpPr/>
          <p:nvPr/>
        </p:nvSpPr>
        <p:spPr>
          <a:xfrm>
            <a:off x="769258" y="5051247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exit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778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5672C274-ECC6-23A1-38C5-BAB27F07E4D3}"/>
              </a:ext>
            </a:extLst>
          </p:cNvPr>
          <p:cNvSpPr/>
          <p:nvPr/>
        </p:nvSpPr>
        <p:spPr>
          <a:xfrm>
            <a:off x="3907766" y="181155"/>
            <a:ext cx="4615133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Docker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環境構築 </a:t>
            </a:r>
            <a:r>
              <a:rPr lang="en-US" altLang="ja-JP" sz="28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3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D8A6A42-3FFC-8B62-526F-F74AC4276793}"/>
              </a:ext>
            </a:extLst>
          </p:cNvPr>
          <p:cNvSpPr txBox="1"/>
          <p:nvPr/>
        </p:nvSpPr>
        <p:spPr>
          <a:xfrm>
            <a:off x="307307" y="953597"/>
            <a:ext cx="10644228" cy="2256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400" dirty="0"/>
              <a:t>・</a:t>
            </a:r>
            <a:r>
              <a:rPr lang="en-US" altLang="ja-JP" sz="2400" dirty="0"/>
              <a:t>docker </a:t>
            </a:r>
            <a:r>
              <a:rPr lang="ja-JP" altLang="en-US" sz="2400" dirty="0"/>
              <a:t>コンテナ再起動</a:t>
            </a:r>
            <a:endParaRPr lang="en-US" altLang="ja-JP" sz="2400" dirty="0"/>
          </a:p>
          <a:p>
            <a:pPr>
              <a:lnSpc>
                <a:spcPct val="150000"/>
              </a:lnSpc>
            </a:pPr>
            <a:endParaRPr kumimoji="1"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  <a:p>
            <a:pPr>
              <a:lnSpc>
                <a:spcPct val="150000"/>
              </a:lnSpc>
            </a:pPr>
            <a:endParaRPr lang="en-US" altLang="ja-JP" sz="2400" dirty="0"/>
          </a:p>
        </p:txBody>
      </p:sp>
      <p:sp>
        <p:nvSpPr>
          <p:cNvPr id="10" name="角丸四角形 1">
            <a:extLst>
              <a:ext uri="{FF2B5EF4-FFF2-40B4-BE49-F238E27FC236}">
                <a16:creationId xmlns:a16="http://schemas.microsoft.com/office/drawing/2014/main" id="{65DBB4B8-F2D0-AD74-2D59-10BDACC4C56D}"/>
              </a:ext>
            </a:extLst>
          </p:cNvPr>
          <p:cNvSpPr/>
          <p:nvPr/>
        </p:nvSpPr>
        <p:spPr>
          <a:xfrm>
            <a:off x="769258" y="1631296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>
                <a:solidFill>
                  <a:schemeClr val="bg1">
                    <a:lumMod val="95000"/>
                  </a:schemeClr>
                </a:solidFill>
              </a:rPr>
              <a:t>docker-compose down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角丸四角形 1">
            <a:extLst>
              <a:ext uri="{FF2B5EF4-FFF2-40B4-BE49-F238E27FC236}">
                <a16:creationId xmlns:a16="http://schemas.microsoft.com/office/drawing/2014/main" id="{3798176E-59F2-C714-4F6B-EF6D22CDB9D5}"/>
              </a:ext>
            </a:extLst>
          </p:cNvPr>
          <p:cNvSpPr/>
          <p:nvPr/>
        </p:nvSpPr>
        <p:spPr>
          <a:xfrm>
            <a:off x="769258" y="2478357"/>
            <a:ext cx="11066420" cy="508959"/>
          </a:xfrm>
          <a:prstGeom prst="roundRect">
            <a:avLst/>
          </a:prstGeom>
          <a:solidFill>
            <a:schemeClr val="tx1">
              <a:lumMod val="65000"/>
              <a:lumOff val="35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800" dirty="0">
                <a:solidFill>
                  <a:schemeClr val="bg1">
                    <a:lumMod val="95000"/>
                  </a:schemeClr>
                </a:solidFill>
              </a:rPr>
              <a:t>docker-compose up -d</a:t>
            </a:r>
            <a:endParaRPr kumimoji="1" lang="ja-JP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10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8F2E41C-9FEA-4733-CED0-6C5B1F338C11}"/>
              </a:ext>
            </a:extLst>
          </p:cNvPr>
          <p:cNvSpPr/>
          <p:nvPr/>
        </p:nvSpPr>
        <p:spPr>
          <a:xfrm>
            <a:off x="5185279" y="138775"/>
            <a:ext cx="2486172" cy="368084"/>
          </a:xfrm>
          <a:prstGeom prst="roundRect">
            <a:avLst/>
          </a:prstGeom>
          <a:solidFill>
            <a:srgbClr val="66FFFF">
              <a:alpha val="49804"/>
            </a:srgb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認証フロー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43BFD91-EBFE-E6CA-3CE4-D33BB7207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37" y="1183092"/>
            <a:ext cx="8479285" cy="340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0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8F2E41C-9FEA-4733-CED0-6C5B1F338C11}"/>
              </a:ext>
            </a:extLst>
          </p:cNvPr>
          <p:cNvSpPr/>
          <p:nvPr/>
        </p:nvSpPr>
        <p:spPr>
          <a:xfrm>
            <a:off x="5197979" y="131109"/>
            <a:ext cx="2486172" cy="368084"/>
          </a:xfrm>
          <a:prstGeom prst="roundRect">
            <a:avLst/>
          </a:prstGeom>
          <a:solidFill>
            <a:srgbClr val="66FFFF">
              <a:alpha val="49804"/>
            </a:srgb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JWT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認証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0CB5291-EB09-BA4E-6BD3-E280ACA95215}"/>
              </a:ext>
            </a:extLst>
          </p:cNvPr>
          <p:cNvSpPr txBox="1"/>
          <p:nvPr/>
        </p:nvSpPr>
        <p:spPr>
          <a:xfrm>
            <a:off x="227247" y="687153"/>
            <a:ext cx="3813865" cy="369332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JWT(</a:t>
            </a: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SON </a:t>
            </a: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W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EB </a:t>
            </a: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T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oken)[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ジョット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]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F1C33C-C845-6FBF-16AF-7029F6B16006}"/>
              </a:ext>
            </a:extLst>
          </p:cNvPr>
          <p:cNvSpPr txBox="1"/>
          <p:nvPr/>
        </p:nvSpPr>
        <p:spPr>
          <a:xfrm>
            <a:off x="570288" y="1146219"/>
            <a:ext cx="11051423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JWT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の定義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(RFC) 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：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”HTTP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ヘッダーやクエリパラメータ等サイズに制約がある環境で使うことを前提に、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　　　　　　　　　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JSON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形式のデータを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URL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セーフでコンパクトな型式にしたもの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”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矢印: 下 10">
            <a:extLst>
              <a:ext uri="{FF2B5EF4-FFF2-40B4-BE49-F238E27FC236}">
                <a16:creationId xmlns:a16="http://schemas.microsoft.com/office/drawing/2014/main" id="{620AC7C2-0ACF-A3C6-8343-C7582E587DDD}"/>
              </a:ext>
            </a:extLst>
          </p:cNvPr>
          <p:cNvSpPr/>
          <p:nvPr/>
        </p:nvSpPr>
        <p:spPr>
          <a:xfrm>
            <a:off x="4758743" y="1882284"/>
            <a:ext cx="2826913" cy="569566"/>
          </a:xfrm>
          <a:prstGeom prst="downArrow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457508C-E041-14BF-C9F7-5CCB5B6B5EDD}"/>
              </a:ext>
            </a:extLst>
          </p:cNvPr>
          <p:cNvSpPr txBox="1"/>
          <p:nvPr/>
        </p:nvSpPr>
        <p:spPr>
          <a:xfrm>
            <a:off x="467256" y="2551562"/>
            <a:ext cx="1029320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JSON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データを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URL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セーフにする方法を規定　→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JSON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データを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BASE64URL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エンコードする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JSON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データをコンパクトにする方法を規定　→ よく使われるデータ項目の名称を省略形にする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graphicFrame>
        <p:nvGraphicFramePr>
          <p:cNvPr id="13" name="表 13">
            <a:extLst>
              <a:ext uri="{FF2B5EF4-FFF2-40B4-BE49-F238E27FC236}">
                <a16:creationId xmlns:a16="http://schemas.microsoft.com/office/drawing/2014/main" id="{ECF4F491-B64E-11CD-DDAE-0EB657249EA1}"/>
              </a:ext>
            </a:extLst>
          </p:cNvPr>
          <p:cNvGraphicFramePr>
            <a:graphicFrameLocks noGrp="1"/>
          </p:cNvGraphicFramePr>
          <p:nvPr/>
        </p:nvGraphicFramePr>
        <p:xfrm>
          <a:off x="4728514" y="3441700"/>
          <a:ext cx="69745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586">
                  <a:extLst>
                    <a:ext uri="{9D8B030D-6E8A-4147-A177-3AD203B41FA5}">
                      <a16:colId xmlns:a16="http://schemas.microsoft.com/office/drawing/2014/main" val="3582346637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338990859"/>
                    </a:ext>
                  </a:extLst>
                </a:gridCol>
                <a:gridCol w="3359150">
                  <a:extLst>
                    <a:ext uri="{9D8B030D-6E8A-4147-A177-3AD203B41FA5}">
                      <a16:colId xmlns:a16="http://schemas.microsoft.com/office/drawing/2014/main" val="2254920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省略名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項目名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説明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257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sub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subject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ユーザー識別子など</a:t>
                      </a:r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JWT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の主体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023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err="1">
                          <a:solidFill>
                            <a:schemeClr val="tx1"/>
                          </a:solidFill>
                        </a:rPr>
                        <a:t>iat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Issued At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JWT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の発行日時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8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err="1">
                          <a:solidFill>
                            <a:schemeClr val="tx1"/>
                          </a:solidFill>
                        </a:rPr>
                        <a:t>nbf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Not Before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JWT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の有効開始日時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092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 err="1">
                          <a:solidFill>
                            <a:schemeClr val="tx1"/>
                          </a:solidFill>
                        </a:rPr>
                        <a:t>jti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JWT ID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JWT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の一意な識別子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903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exp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expiration time</a:t>
                      </a:r>
                      <a:endParaRPr kumimoji="1" lang="ja-JP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solidFill>
                            <a:schemeClr val="tx1"/>
                          </a:solidFill>
                        </a:rPr>
                        <a:t>JWT</a:t>
                      </a:r>
                      <a:r>
                        <a:rPr kumimoji="1" lang="ja-JP" altLang="en-US" sz="1400" b="0" dirty="0">
                          <a:solidFill>
                            <a:schemeClr val="tx1"/>
                          </a:solidFill>
                        </a:rPr>
                        <a:t>の有効期限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569628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C75417-16D1-2A6E-48D7-AA823687C57C}"/>
              </a:ext>
            </a:extLst>
          </p:cNvPr>
          <p:cNvSpPr txBox="1"/>
          <p:nvPr/>
        </p:nvSpPr>
        <p:spPr>
          <a:xfrm>
            <a:off x="5335558" y="6080560"/>
            <a:ext cx="404040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Unix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タイムスタンプ → 日付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2"/>
              </a:rPr>
              <a:t>https://www.unixtimestamp.com/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B0FB7B1-725F-0777-7FA8-F6AE191BC84B}"/>
              </a:ext>
            </a:extLst>
          </p:cNvPr>
          <p:cNvSpPr txBox="1"/>
          <p:nvPr/>
        </p:nvSpPr>
        <p:spPr>
          <a:xfrm>
            <a:off x="227247" y="6080561"/>
            <a:ext cx="4902200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JWT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デコーダ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https://jwt.io/#debugger-io</a:t>
            </a:r>
          </a:p>
        </p:txBody>
      </p:sp>
    </p:spTree>
    <p:extLst>
      <p:ext uri="{BB962C8B-B14F-4D97-AF65-F5344CB8AC3E}">
        <p14:creationId xmlns:p14="http://schemas.microsoft.com/office/powerpoint/2010/main" val="92687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8F2E41C-9FEA-4733-CED0-6C5B1F338C11}"/>
              </a:ext>
            </a:extLst>
          </p:cNvPr>
          <p:cNvSpPr/>
          <p:nvPr/>
        </p:nvSpPr>
        <p:spPr>
          <a:xfrm>
            <a:off x="5185279" y="138775"/>
            <a:ext cx="2486172" cy="368084"/>
          </a:xfrm>
          <a:prstGeom prst="roundRect">
            <a:avLst/>
          </a:prstGeom>
          <a:solidFill>
            <a:srgbClr val="66FFFF">
              <a:alpha val="49804"/>
            </a:srgb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JWT 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認証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7F1AADA-1FAE-69A1-F379-B1427A46837C}"/>
              </a:ext>
            </a:extLst>
          </p:cNvPr>
          <p:cNvSpPr txBox="1"/>
          <p:nvPr/>
        </p:nvSpPr>
        <p:spPr>
          <a:xfrm>
            <a:off x="290888" y="638219"/>
            <a:ext cx="6186309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JWT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とは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JSON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を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BASE64URL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エンコードしたもの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・よく利用されるキー名を省略名で予約登録しているもの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8407EE2-18B7-6DDA-5A82-15523C70B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351" y="766983"/>
            <a:ext cx="4987109" cy="1315817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594FFA-8D07-AD22-5C3B-AE3B13EB86E3}"/>
              </a:ext>
            </a:extLst>
          </p:cNvPr>
          <p:cNvSpPr txBox="1"/>
          <p:nvPr/>
        </p:nvSpPr>
        <p:spPr>
          <a:xfrm>
            <a:off x="193474" y="1565089"/>
            <a:ext cx="68707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（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JWT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の本来の定義には認証や暗号化に関して規定していない）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D6F469E9-087F-A2B2-6B4C-AE7E5BE3F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199" y="4236503"/>
            <a:ext cx="4784289" cy="2253197"/>
          </a:xfrm>
          <a:prstGeom prst="rect">
            <a:avLst/>
          </a:prstGeom>
        </p:spPr>
      </p:pic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F5A2B59-40CF-82AF-E2DF-40F4754338A8}"/>
              </a:ext>
            </a:extLst>
          </p:cNvPr>
          <p:cNvSpPr/>
          <p:nvPr/>
        </p:nvSpPr>
        <p:spPr>
          <a:xfrm>
            <a:off x="5185279" y="2828549"/>
            <a:ext cx="2486172" cy="368084"/>
          </a:xfrm>
          <a:prstGeom prst="roundRect">
            <a:avLst/>
          </a:prstGeom>
          <a:solidFill>
            <a:srgbClr val="66FFFF">
              <a:alpha val="49804"/>
            </a:srgb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JWS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05177E-782A-E702-B8AD-683C4F546375}"/>
              </a:ext>
            </a:extLst>
          </p:cNvPr>
          <p:cNvSpPr txBox="1"/>
          <p:nvPr/>
        </p:nvSpPr>
        <p:spPr>
          <a:xfrm>
            <a:off x="290888" y="3347831"/>
            <a:ext cx="9076524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JWS(JSON Web Signature)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・改竄検知のためのシグニチャを追加したもの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: HTTP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のヘッダに入れて送信される。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01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8F2E41C-9FEA-4733-CED0-6C5B1F338C11}"/>
              </a:ext>
            </a:extLst>
          </p:cNvPr>
          <p:cNvSpPr/>
          <p:nvPr/>
        </p:nvSpPr>
        <p:spPr>
          <a:xfrm>
            <a:off x="4548986" y="125037"/>
            <a:ext cx="3320380" cy="368084"/>
          </a:xfrm>
          <a:prstGeom prst="roundRect">
            <a:avLst/>
          </a:prstGeom>
          <a:solidFill>
            <a:srgbClr val="66FFFF">
              <a:alpha val="49804"/>
            </a:srgb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0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リフレッシュトークン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67BA33C-ACF6-1B2A-7841-129082E09018}"/>
              </a:ext>
            </a:extLst>
          </p:cNvPr>
          <p:cNvSpPr txBox="1"/>
          <p:nvPr/>
        </p:nvSpPr>
        <p:spPr>
          <a:xfrm>
            <a:off x="171834" y="883716"/>
            <a:ext cx="8186641" cy="4001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Token</a:t>
            </a:r>
            <a:r>
              <a:rPr kumimoji="1" lang="en-US" altLang="ja-JP" sz="2000" dirty="0"/>
              <a:t> : </a:t>
            </a:r>
            <a:r>
              <a:rPr kumimoji="1" lang="ja-JP" altLang="en-US" sz="2000" dirty="0"/>
              <a:t>許可プロセスを実行するための情報をまとめたもの</a:t>
            </a:r>
            <a:endParaRPr kumimoji="1" lang="en-US" altLang="ja-JP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97FE9C-4E67-2AEF-4995-78CBC8488F8B}"/>
              </a:ext>
            </a:extLst>
          </p:cNvPr>
          <p:cNvSpPr txBox="1"/>
          <p:nvPr/>
        </p:nvSpPr>
        <p:spPr>
          <a:xfrm>
            <a:off x="171834" y="1858463"/>
            <a:ext cx="8818742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/>
              <a:t>Access Token</a:t>
            </a:r>
            <a:r>
              <a:rPr kumimoji="1" lang="en-US" altLang="ja-JP" sz="2000" dirty="0"/>
              <a:t> : </a:t>
            </a:r>
            <a:r>
              <a:rPr lang="ja-JP" altLang="en-US" sz="2000" dirty="0"/>
              <a:t>リソースに直接アクセスするために必要な情報を保持</a:t>
            </a:r>
            <a:endParaRPr lang="en-US" altLang="ja-JP" sz="20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26D8B6A-BB71-287B-780D-788C29A3EC00}"/>
              </a:ext>
            </a:extLst>
          </p:cNvPr>
          <p:cNvCxnSpPr>
            <a:cxnSpLocks/>
          </p:cNvCxnSpPr>
          <p:nvPr/>
        </p:nvCxnSpPr>
        <p:spPr>
          <a:xfrm>
            <a:off x="8825115" y="2055888"/>
            <a:ext cx="872465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AD8F92D-1B5F-BAFA-1AD5-3F4EB0CD2897}"/>
              </a:ext>
            </a:extLst>
          </p:cNvPr>
          <p:cNvSpPr txBox="1"/>
          <p:nvPr/>
        </p:nvSpPr>
        <p:spPr>
          <a:xfrm>
            <a:off x="9758598" y="18712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有効期限短い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BCC3ECF-F7DC-9415-099C-7782EB3ADD75}"/>
              </a:ext>
            </a:extLst>
          </p:cNvPr>
          <p:cNvSpPr txBox="1"/>
          <p:nvPr/>
        </p:nvSpPr>
        <p:spPr>
          <a:xfrm>
            <a:off x="171833" y="2887788"/>
            <a:ext cx="8818743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ja-JP" sz="2000" b="1" dirty="0"/>
              <a:t>Refresh</a:t>
            </a:r>
            <a:r>
              <a:rPr kumimoji="1" lang="en-US" altLang="ja-JP" sz="2000" b="1" dirty="0"/>
              <a:t> Token</a:t>
            </a:r>
            <a:r>
              <a:rPr kumimoji="1" lang="en-US" altLang="ja-JP" sz="2000" dirty="0"/>
              <a:t> : </a:t>
            </a:r>
            <a:r>
              <a:rPr kumimoji="1" lang="ja-JP" altLang="en-US" sz="2000" dirty="0"/>
              <a:t>新しい</a:t>
            </a:r>
            <a:r>
              <a:rPr kumimoji="1" lang="en-US" altLang="ja-JP" sz="2000" dirty="0"/>
              <a:t>Access Token</a:t>
            </a:r>
            <a:r>
              <a:rPr kumimoji="1" lang="ja-JP" altLang="en-US" sz="2000" dirty="0"/>
              <a:t>を取得するために必要な情報を保持</a:t>
            </a:r>
            <a:r>
              <a:rPr kumimoji="1" lang="en-US" altLang="ja-JP" sz="2000" dirty="0"/>
              <a:t> 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850DA4A-6D84-5FE1-CB0E-C6FF16979F3A}"/>
              </a:ext>
            </a:extLst>
          </p:cNvPr>
          <p:cNvCxnSpPr>
            <a:cxnSpLocks/>
          </p:cNvCxnSpPr>
          <p:nvPr/>
        </p:nvCxnSpPr>
        <p:spPr>
          <a:xfrm>
            <a:off x="8825115" y="3079730"/>
            <a:ext cx="872465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FF03D88-01D8-0216-76E4-2ACCDB039EE9}"/>
              </a:ext>
            </a:extLst>
          </p:cNvPr>
          <p:cNvSpPr txBox="1"/>
          <p:nvPr/>
        </p:nvSpPr>
        <p:spPr>
          <a:xfrm>
            <a:off x="9758598" y="29185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有効期限長い</a:t>
            </a:r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F76DD4C7-A1D7-1D8A-9847-0F4D506DF4E4}"/>
              </a:ext>
            </a:extLst>
          </p:cNvPr>
          <p:cNvSpPr/>
          <p:nvPr/>
        </p:nvSpPr>
        <p:spPr>
          <a:xfrm>
            <a:off x="4265154" y="3377527"/>
            <a:ext cx="2826913" cy="569566"/>
          </a:xfrm>
          <a:prstGeom prst="downArrow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6709A00-62C8-5A08-6995-4054880EF888}"/>
              </a:ext>
            </a:extLst>
          </p:cNvPr>
          <p:cNvSpPr txBox="1"/>
          <p:nvPr/>
        </p:nvSpPr>
        <p:spPr>
          <a:xfrm>
            <a:off x="3352802" y="4036723"/>
            <a:ext cx="604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再認証（ログイン処理）なしに</a:t>
            </a:r>
            <a:r>
              <a:rPr lang="en-US" altLang="ja-JP" dirty="0"/>
              <a:t>Access Token</a:t>
            </a:r>
            <a:r>
              <a:rPr lang="ja-JP" altLang="en-US" dirty="0"/>
              <a:t>取得可能</a:t>
            </a:r>
            <a:endParaRPr kumimoji="1" lang="ja-JP" altLang="en-US" dirty="0"/>
          </a:p>
        </p:txBody>
      </p:sp>
      <p:sp>
        <p:nvSpPr>
          <p:cNvPr id="21" name="矢印: 下 20">
            <a:extLst>
              <a:ext uri="{FF2B5EF4-FFF2-40B4-BE49-F238E27FC236}">
                <a16:creationId xmlns:a16="http://schemas.microsoft.com/office/drawing/2014/main" id="{7256DE76-E9CD-4FEC-7BF1-313700417AC5}"/>
              </a:ext>
            </a:extLst>
          </p:cNvPr>
          <p:cNvSpPr/>
          <p:nvPr/>
        </p:nvSpPr>
        <p:spPr>
          <a:xfrm>
            <a:off x="4265153" y="4768181"/>
            <a:ext cx="2826913" cy="569566"/>
          </a:xfrm>
          <a:prstGeom prst="downArrow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67D58E4-B937-2196-5C58-5D81660E5B27}"/>
              </a:ext>
            </a:extLst>
          </p:cNvPr>
          <p:cNvSpPr txBox="1"/>
          <p:nvPr/>
        </p:nvSpPr>
        <p:spPr>
          <a:xfrm>
            <a:off x="1967808" y="5470237"/>
            <a:ext cx="7430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Access Token</a:t>
            </a:r>
            <a:r>
              <a:rPr kumimoji="1" lang="ja-JP" altLang="en-US" dirty="0"/>
              <a:t>の有効期限が切れた場合の処理をどうするか検討必要</a:t>
            </a:r>
            <a:endParaRPr kumimoji="1" lang="en-US" altLang="ja-JP" dirty="0"/>
          </a:p>
          <a:p>
            <a:r>
              <a:rPr lang="ja-JP" altLang="en-US" dirty="0"/>
              <a:t>→ 特定期間の用途ならば </a:t>
            </a:r>
            <a:r>
              <a:rPr lang="en-US" altLang="ja-JP" dirty="0"/>
              <a:t>Access Token</a:t>
            </a:r>
            <a:r>
              <a:rPr lang="ja-JP" altLang="en-US" dirty="0"/>
              <a:t>の有効期限を長くしておく？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452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5672C274-ECC6-23A1-38C5-BAB27F07E4D3}"/>
              </a:ext>
            </a:extLst>
          </p:cNvPr>
          <p:cNvSpPr/>
          <p:nvPr/>
        </p:nvSpPr>
        <p:spPr>
          <a:xfrm>
            <a:off x="3907766" y="181155"/>
            <a:ext cx="4615133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REST API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029564-5489-6B6F-BA18-41DD61AA8631}"/>
              </a:ext>
            </a:extLst>
          </p:cNvPr>
          <p:cNvSpPr txBox="1"/>
          <p:nvPr/>
        </p:nvSpPr>
        <p:spPr>
          <a:xfrm>
            <a:off x="256539" y="1109663"/>
            <a:ext cx="11678922" cy="584775"/>
          </a:xfrm>
          <a:prstGeom prst="rect">
            <a:avLst/>
          </a:prstGeom>
          <a:solidFill>
            <a:srgbClr val="FFFC9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3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HTTP</a:t>
            </a:r>
            <a:r>
              <a:rPr lang="ja-JP" altLang="en-US" sz="3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を用いたアプリケーションインターフェース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CD88A9-8800-6525-4972-585022FC7A6E}"/>
              </a:ext>
            </a:extLst>
          </p:cNvPr>
          <p:cNvSpPr txBox="1"/>
          <p:nvPr/>
        </p:nvSpPr>
        <p:spPr>
          <a:xfrm>
            <a:off x="503677" y="2113987"/>
            <a:ext cx="10883651" cy="3716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【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特徴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】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・クライアント／サーバー</a:t>
            </a:r>
            <a:endParaRPr lang="en-US" altLang="ja-JP" sz="32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・ステートレス：前後の状態は無関係</a:t>
            </a:r>
            <a:endParaRPr lang="en-US" altLang="ja-JP" sz="32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・リソースの識別：</a:t>
            </a:r>
            <a:r>
              <a:rPr lang="en-US" altLang="ja-JP" sz="3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URI</a:t>
            </a:r>
            <a:r>
              <a:rPr lang="ja-JP" altLang="en-US" sz="3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でデータを識別する</a:t>
            </a:r>
            <a:endParaRPr lang="en-US" altLang="ja-JP" sz="32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・データ：現在ではほぼ</a:t>
            </a:r>
            <a:r>
              <a:rPr lang="en-US" altLang="ja-JP" sz="3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JSON</a:t>
            </a:r>
            <a:r>
              <a:rPr lang="ja-JP" altLang="en-US" sz="320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が用いられている</a:t>
            </a:r>
            <a:endParaRPr lang="en-US" altLang="ja-JP" sz="3200" dirty="0">
              <a:solidFill>
                <a:prstClr val="black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290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5672C274-ECC6-23A1-38C5-BAB27F07E4D3}"/>
              </a:ext>
            </a:extLst>
          </p:cNvPr>
          <p:cNvSpPr/>
          <p:nvPr/>
        </p:nvSpPr>
        <p:spPr>
          <a:xfrm>
            <a:off x="3907766" y="181155"/>
            <a:ext cx="4615133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HTTP</a:t>
            </a:r>
            <a:r>
              <a: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プロトコル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029564-5489-6B6F-BA18-41DD61AA8631}"/>
              </a:ext>
            </a:extLst>
          </p:cNvPr>
          <p:cNvSpPr txBox="1"/>
          <p:nvPr/>
        </p:nvSpPr>
        <p:spPr>
          <a:xfrm>
            <a:off x="256539" y="1109663"/>
            <a:ext cx="11678922" cy="584775"/>
          </a:xfrm>
          <a:prstGeom prst="rect">
            <a:avLst/>
          </a:prstGeom>
          <a:solidFill>
            <a:srgbClr val="FFFC9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TCP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パケットのデータ部に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HTTP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プロトコルパケットが入る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CD88A9-8800-6525-4972-585022FC7A6E}"/>
              </a:ext>
            </a:extLst>
          </p:cNvPr>
          <p:cNvSpPr txBox="1"/>
          <p:nvPr/>
        </p:nvSpPr>
        <p:spPr>
          <a:xfrm>
            <a:off x="503677" y="2113987"/>
            <a:ext cx="10883651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・デフォルトのポート番号は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80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番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HTTP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を暗号化したプロトコルが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HTTPS(SSL):443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番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　→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認証局の証明書が必要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(Verisign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等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)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840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5672C274-ECC6-23A1-38C5-BAB27F07E4D3}"/>
              </a:ext>
            </a:extLst>
          </p:cNvPr>
          <p:cNvSpPr/>
          <p:nvPr/>
        </p:nvSpPr>
        <p:spPr>
          <a:xfrm>
            <a:off x="3907766" y="181155"/>
            <a:ext cx="4615133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HTTP</a:t>
            </a:r>
            <a:r>
              <a: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プロトコル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029564-5489-6B6F-BA18-41DD61AA8631}"/>
              </a:ext>
            </a:extLst>
          </p:cNvPr>
          <p:cNvSpPr txBox="1"/>
          <p:nvPr/>
        </p:nvSpPr>
        <p:spPr>
          <a:xfrm>
            <a:off x="256539" y="1109663"/>
            <a:ext cx="11678922" cy="2554545"/>
          </a:xfrm>
          <a:prstGeom prst="rect">
            <a:avLst/>
          </a:prstGeom>
          <a:solidFill>
            <a:srgbClr val="FFFC9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HTTP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は原則的に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『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ステートレス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』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なプロトコル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『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ステートレス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』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とは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</a:t>
            </a: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”</a:t>
            </a:r>
            <a:r>
              <a:rPr kumimoji="1" lang="ja-JP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今回のパケット</a:t>
            </a: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”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が</a:t>
            </a: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”</a:t>
            </a:r>
            <a:r>
              <a:rPr kumimoji="1" lang="ja-JP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前回のパケット</a:t>
            </a: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”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の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影響を受けていないし、</a:t>
            </a:r>
            <a:r>
              <a:rPr kumimoji="1" lang="ja-JP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“次回のパケット”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にも影響を与えない。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→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1</a:t>
            </a:r>
            <a:r>
              <a:rPr kumimoji="1" lang="ja-JP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つ１つのパケットで完結している。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794E97-6CAE-0A89-9925-9828DD50C3D7}"/>
              </a:ext>
            </a:extLst>
          </p:cNvPr>
          <p:cNvSpPr txBox="1"/>
          <p:nvPr/>
        </p:nvSpPr>
        <p:spPr>
          <a:xfrm>
            <a:off x="9558528" y="6250566"/>
            <a:ext cx="2547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ステート：状態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300466-EE05-A37B-0DA0-6E823CD9A464}"/>
              </a:ext>
            </a:extLst>
          </p:cNvPr>
          <p:cNvSpPr txBox="1"/>
          <p:nvPr/>
        </p:nvSpPr>
        <p:spPr>
          <a:xfrm>
            <a:off x="426973" y="4072657"/>
            <a:ext cx="11338053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・そのため、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WEB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サイトでステート管理（状態管理）を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　実現するには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クッキーやセッション等の追加の仕組みが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　必要となる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　（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ex. </a:t>
            </a: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ユーザー認証情報等）</a:t>
            </a:r>
          </a:p>
        </p:txBody>
      </p:sp>
    </p:spTree>
    <p:extLst>
      <p:ext uri="{BB962C8B-B14F-4D97-AF65-F5344CB8AC3E}">
        <p14:creationId xmlns:p14="http://schemas.microsoft.com/office/powerpoint/2010/main" val="2323429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5672C274-ECC6-23A1-38C5-BAB27F07E4D3}"/>
              </a:ext>
            </a:extLst>
          </p:cNvPr>
          <p:cNvSpPr/>
          <p:nvPr/>
        </p:nvSpPr>
        <p:spPr>
          <a:xfrm>
            <a:off x="3907766" y="181155"/>
            <a:ext cx="5150890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HTTP</a:t>
            </a:r>
            <a:r>
              <a: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プロトコル：コマンド</a:t>
            </a:r>
          </a:p>
        </p:txBody>
      </p:sp>
      <p:pic>
        <p:nvPicPr>
          <p:cNvPr id="4" name="Picture 4" descr="パソコンイラストのフリー素材｜イラストイメージ">
            <a:extLst>
              <a:ext uri="{FF2B5EF4-FFF2-40B4-BE49-F238E27FC236}">
                <a16:creationId xmlns:a16="http://schemas.microsoft.com/office/drawing/2014/main" id="{F763F773-9339-90F6-465C-4B94FBBAC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905" y="1442767"/>
            <a:ext cx="1628295" cy="162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サーバー の無料イラスト・アイコン素材 | イラスト・アイコン ...">
            <a:extLst>
              <a:ext uri="{FF2B5EF4-FFF2-40B4-BE49-F238E27FC236}">
                <a16:creationId xmlns:a16="http://schemas.microsoft.com/office/drawing/2014/main" id="{DC011247-131A-4FBD-8755-B89DA4D26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251" y="1442767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00D105F-09CA-691B-1FAD-674A3A810EAA}"/>
              </a:ext>
            </a:extLst>
          </p:cNvPr>
          <p:cNvCxnSpPr/>
          <p:nvPr/>
        </p:nvCxnSpPr>
        <p:spPr>
          <a:xfrm>
            <a:off x="3011424" y="1938528"/>
            <a:ext cx="5327904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FD2505-2B7F-2A25-BE28-4CB4750E3C9C}"/>
              </a:ext>
            </a:extLst>
          </p:cNvPr>
          <p:cNvSpPr txBox="1"/>
          <p:nvPr/>
        </p:nvSpPr>
        <p:spPr>
          <a:xfrm>
            <a:off x="6301615" y="1442767"/>
            <a:ext cx="1072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要求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D353765-6626-BE01-41E7-AA968ACBBF73}"/>
              </a:ext>
            </a:extLst>
          </p:cNvPr>
          <p:cNvCxnSpPr>
            <a:cxnSpLocks/>
          </p:cNvCxnSpPr>
          <p:nvPr/>
        </p:nvCxnSpPr>
        <p:spPr>
          <a:xfrm flipH="1">
            <a:off x="3011424" y="2400194"/>
            <a:ext cx="5327904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0088188-F309-2F4D-CC19-46510966B2CA}"/>
              </a:ext>
            </a:extLst>
          </p:cNvPr>
          <p:cNvSpPr txBox="1"/>
          <p:nvPr/>
        </p:nvSpPr>
        <p:spPr>
          <a:xfrm>
            <a:off x="3412018" y="2520342"/>
            <a:ext cx="1072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応答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DEA0C67-137C-6773-3752-F7A4954B6C08}"/>
              </a:ext>
            </a:extLst>
          </p:cNvPr>
          <p:cNvSpPr txBox="1"/>
          <p:nvPr/>
        </p:nvSpPr>
        <p:spPr>
          <a:xfrm>
            <a:off x="316992" y="3962400"/>
            <a:ext cx="6386685" cy="1200329"/>
          </a:xfrm>
          <a:prstGeom prst="rect">
            <a:avLst/>
          </a:prstGeom>
          <a:solidFill>
            <a:srgbClr val="F6BCF0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・肯定応答　　　　　　：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200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番台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・リダイレクト　　　　：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300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番台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・リクエスト内容エラー：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400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番台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404 Not  Found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・サーバーエラー　　　：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500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番台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500 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Intenal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Server Error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4809966-2483-A17E-0F08-04ED52E5785A}"/>
              </a:ext>
            </a:extLst>
          </p:cNvPr>
          <p:cNvCxnSpPr>
            <a:endCxn id="15" idx="2"/>
          </p:cNvCxnSpPr>
          <p:nvPr/>
        </p:nvCxnSpPr>
        <p:spPr>
          <a:xfrm flipV="1">
            <a:off x="2328672" y="2982007"/>
            <a:ext cx="1619541" cy="893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CD976CD-36D8-100D-5C30-1684988098AA}"/>
              </a:ext>
            </a:extLst>
          </p:cNvPr>
          <p:cNvCxnSpPr>
            <a:cxnSpLocks/>
          </p:cNvCxnSpPr>
          <p:nvPr/>
        </p:nvCxnSpPr>
        <p:spPr>
          <a:xfrm flipH="1" flipV="1">
            <a:off x="6998208" y="1662295"/>
            <a:ext cx="375796" cy="1861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2F5C6E6-76C2-F334-78C9-AB6D8DCBEB22}"/>
              </a:ext>
            </a:extLst>
          </p:cNvPr>
          <p:cNvSpPr txBox="1"/>
          <p:nvPr/>
        </p:nvSpPr>
        <p:spPr>
          <a:xfrm>
            <a:off x="4584722" y="3523488"/>
            <a:ext cx="7318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コマンド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, URL, 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プロトコル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, 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バージョン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, 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データ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(GET/ 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  <a:hlinkClick r:id="rId5"/>
              </a:rPr>
              <a:t>www.yahoo.co.jp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/ HTTP / 1.0 )</a:t>
            </a:r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C91F97-7CEF-2072-3543-4F0F8742FF03}"/>
              </a:ext>
            </a:extLst>
          </p:cNvPr>
          <p:cNvSpPr txBox="1"/>
          <p:nvPr/>
        </p:nvSpPr>
        <p:spPr>
          <a:xfrm>
            <a:off x="5806255" y="5108447"/>
            <a:ext cx="1298753" cy="1200329"/>
          </a:xfrm>
          <a:prstGeom prst="rect">
            <a:avLst/>
          </a:prstGeom>
          <a:solidFill>
            <a:srgbClr val="FFFC9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</a:t>
            </a:r>
            <a:r>
              <a:rPr kumimoji="1" lang="en-US" altLang="ja-JP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GET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</a:t>
            </a:r>
            <a:r>
              <a:rPr kumimoji="1" lang="en-US" altLang="ja-JP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POST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</a:t>
            </a:r>
            <a:r>
              <a:rPr kumimoji="1" lang="en-US" altLang="ja-JP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・</a:t>
            </a:r>
            <a:r>
              <a:rPr kumimoji="1" lang="en-US" altLang="ja-JP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DELETE</a:t>
            </a:r>
            <a:endParaRPr kumimoji="1" lang="ja-JP" altLang="en-US" sz="1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D6EA539-185B-6C15-8CC7-EC8D18338D5D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5112205" y="4177850"/>
            <a:ext cx="1343427" cy="930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44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7931</TotalTime>
  <Words>861</Words>
  <Application>Microsoft Office PowerPoint</Application>
  <PresentationFormat>ワイド画面</PresentationFormat>
  <Paragraphs>171</Paragraphs>
  <Slides>15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Helvetica Neue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隆幸 坂本</dc:creator>
  <cp:lastModifiedBy>SAKAMOTO Takayuki 坂本 隆幸</cp:lastModifiedBy>
  <cp:revision>137</cp:revision>
  <dcterms:created xsi:type="dcterms:W3CDTF">2023-09-02T07:03:36Z</dcterms:created>
  <dcterms:modified xsi:type="dcterms:W3CDTF">2023-12-05T12:41:42Z</dcterms:modified>
</cp:coreProperties>
</file>