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59" r:id="rId3"/>
    <p:sldId id="258" r:id="rId4"/>
    <p:sldId id="306" r:id="rId5"/>
    <p:sldId id="307" r:id="rId6"/>
    <p:sldId id="304" r:id="rId7"/>
    <p:sldId id="305" r:id="rId8"/>
    <p:sldId id="308" r:id="rId9"/>
    <p:sldId id="290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43"/>
    <p:restoredTop sz="94694"/>
  </p:normalViewPr>
  <p:slideViewPr>
    <p:cSldViewPr snapToGrid="0">
      <p:cViewPr varScale="1">
        <p:scale>
          <a:sx n="90" d="100"/>
          <a:sy n="90" d="100"/>
        </p:scale>
        <p:origin x="11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D93D3-8031-EC47-A989-ABEE3F7FC930}" type="datetimeFigureOut">
              <a:rPr kumimoji="1" lang="ja-JP" altLang="en-US" smtClean="0"/>
              <a:t>2024/8/9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B56E6-2C23-844C-BFCA-760EF45D29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310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D3DAD-8B9C-E64B-AE2A-86404BBFDE1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7078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E8E57E-F6E1-C9D9-F0A2-E2367419B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C69D967-6B8E-EE68-CB94-34E445F05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882835-CF29-89FC-3A72-CC214125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2024/8/9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88C3EF-4575-ED00-63B8-3C37512A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0261EE-99F5-EB9F-1B5E-2CB075250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6129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AA87A0-FE8B-2A5F-CFD0-5B87CD0B7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1D74F5-6551-66E2-2F02-E748FECAE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D94A01-B0FC-1B5C-580A-3A0B96AB2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2024/8/9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A21572-6181-CC4A-3704-5C884AC9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2EBCB8-32E7-8AAF-8C40-74F1EAAFB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554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380B6BA-CD2A-0778-9BB7-28CFBF3524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EA17F8-EC45-BDBC-E593-B16922121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21DE28-83E7-90F9-DBBB-DA197F40B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2024/8/9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7A7BCA-6D89-461A-3295-CB7EE449B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29869D-2AEB-9CB6-2777-D8E813882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9675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8E2C7A-9242-47F2-49CF-FB563AC05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A4093B-6777-E8A1-FEBA-C56E538FD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985117-B6CA-C1CB-6462-3E6024E7C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2024/8/9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54EAC4-FBAC-DB3D-CB10-2B303E405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9F5980-DE54-1BE8-2F1E-23F65FAE4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474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57294C-E976-205E-BC19-6C2DBF14E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9D647F-ECBB-EF88-863E-C9A35575E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170643-48E6-E3F0-08DE-90AC6FF9D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2024/8/9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A3A187-295E-04EA-1D74-0256B1283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52A53C-D5FE-D61F-C514-EAC562F72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5683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998EFA-28FA-1401-A63F-80E276D24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07EA1A-0094-8348-E01B-B05738CF1F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DDAAC0-A8DC-E1F2-9126-252C53AF4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6D47EFF-95F2-0061-1F82-2CE87B24D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2024/8/9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80311F-7352-FB8C-6F6B-9034912E8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4588F8-AB52-FEB4-7832-1A91A7691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8303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44394E-0E38-D2B4-92AF-EC369E379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B0EAE9-A136-FC24-97EC-510DE8CE3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BB41394-CEA5-BD28-F89A-A584C230C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1246974-70B6-B00E-2684-3128137525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48A5726-E928-076A-D14A-721ECB991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A18DDBA-5C56-5B9E-CFB4-B59B2ACA6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2024/8/9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4FCF0DA-055F-9189-6316-0EA6D083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9D4E083-1C4D-C15E-9572-5D63298B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487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E8BFB6-EB36-30B8-566B-3C183B5E3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A30CE1F-561E-538C-D1E1-848E99618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2024/8/9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FA321F5-35BA-0328-C78E-DA52C8E5C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4CA0E60-3F08-C460-2CFD-3C2D30972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847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1C40B3A-414C-2DE8-5960-F85450B8A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2024/8/9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10E5DDA-CA82-6D49-99A8-FEBAFD58B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D75B0D-5E90-C728-FD9D-F6D8AC551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2249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F5135B-A59D-70E4-B458-2208B7B78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CBEB34-99B1-4594-868D-C06D9E7F2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43ACDE6-6E42-7F08-9A70-E61D474F2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5D351C-86BB-7D67-6C95-CF98388E3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2024/8/9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027DF4A-CB6C-0B84-ED22-252C2A79E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8127CCF-A761-8781-6F1D-D3FEE5840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766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4D51F1-0BF5-B54F-230F-38F73C309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2A4F03C-9F15-6184-1A28-DD13E68365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E18760E-D4B4-E0C8-58D2-A6C182A5C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13ED77F-E745-FC8B-5C57-398883FF1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2024/8/9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D99E1C-ECFF-84BE-58EB-132B98D76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3E4D044-6E6D-DC31-902D-847B647F6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9421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80C2280-2145-B362-8AFF-AD578CC2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C33AE6-4189-375D-BE26-E2F96D766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EC8F86-7301-FA51-F214-A07E34196F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44835-5721-2044-847C-113CE0FA57E0}" type="datetimeFigureOut">
              <a:rPr kumimoji="1" lang="ja-JP" altLang="en-US" smtClean="0"/>
              <a:t>2024/8/9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3D4381-EEE7-14BD-89F7-5926D34223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D886DF-0690-78A8-96C7-1FD8BB723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7011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>
            <a:extLst>
              <a:ext uri="{FF2B5EF4-FFF2-40B4-BE49-F238E27FC236}">
                <a16:creationId xmlns:a16="http://schemas.microsoft.com/office/drawing/2014/main" id="{5672C274-ECC6-23A1-38C5-BAB27F07E4D3}"/>
              </a:ext>
            </a:extLst>
          </p:cNvPr>
          <p:cNvSpPr/>
          <p:nvPr/>
        </p:nvSpPr>
        <p:spPr>
          <a:xfrm>
            <a:off x="3907766" y="181155"/>
            <a:ext cx="4615133" cy="508959"/>
          </a:xfrm>
          <a:prstGeom prst="roundRect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Agenda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840B808-520F-CA2D-0409-A116B2F2F830}"/>
              </a:ext>
            </a:extLst>
          </p:cNvPr>
          <p:cNvSpPr txBox="1"/>
          <p:nvPr/>
        </p:nvSpPr>
        <p:spPr>
          <a:xfrm>
            <a:off x="208243" y="1017546"/>
            <a:ext cx="11775513" cy="50320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ja-JP" sz="28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【</a:t>
            </a:r>
            <a:r>
              <a:rPr lang="ja-JP" altLang="en-US" sz="2800" dirty="0">
                <a:solidFill>
                  <a:srgbClr val="333333"/>
                </a:solidFill>
                <a:latin typeface="Helvetica Neue" panose="02000503000000020004" pitchFamily="2" charset="0"/>
              </a:rPr>
              <a:t>湯田</a:t>
            </a:r>
            <a:r>
              <a:rPr lang="ja-JP" altLang="en-US" sz="28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様</a:t>
            </a:r>
            <a:r>
              <a:rPr lang="en-US" altLang="ja-JP" sz="28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ja-JP" altLang="en-US" sz="28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事前面談</a:t>
            </a:r>
            <a:r>
              <a:rPr lang="en-US" altLang="ja-JP" sz="28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(8.5</a:t>
            </a:r>
            <a:r>
              <a:rPr lang="ja-JP" altLang="en-US" sz="28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回目レッスン相当</a:t>
            </a:r>
            <a:r>
              <a:rPr lang="en-US" altLang="ja-JP" sz="28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)</a:t>
            </a:r>
            <a:r>
              <a:rPr lang="ja-JP" altLang="en-US" sz="28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の実施内容</a:t>
            </a:r>
            <a:r>
              <a:rPr lang="en-US" altLang="ja-JP" sz="28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】</a:t>
            </a:r>
            <a:br>
              <a:rPr lang="ja-JP" altLang="en-US" sz="2800" dirty="0"/>
            </a:br>
            <a:r>
              <a:rPr lang="ja-JP" altLang="en-US" sz="28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・</a:t>
            </a:r>
            <a:r>
              <a:rPr lang="ja-JP" altLang="en-US" sz="2800" dirty="0">
                <a:solidFill>
                  <a:srgbClr val="333333"/>
                </a:solidFill>
                <a:latin typeface="Helvetica Neue" panose="02000503000000020004" pitchFamily="2" charset="0"/>
              </a:rPr>
              <a:t>進捗</a:t>
            </a:r>
            <a:r>
              <a:rPr lang="ja-JP" altLang="en-US" sz="28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状況確認</a:t>
            </a:r>
            <a:r>
              <a:rPr lang="en-US" altLang="ja-JP" sz="2800" dirty="0">
                <a:solidFill>
                  <a:srgbClr val="333333"/>
                </a:solidFill>
                <a:latin typeface="Helvetica Neue" panose="02000503000000020004" pitchFamily="2" charset="0"/>
              </a:rPr>
              <a:t>, </a:t>
            </a:r>
            <a:r>
              <a:rPr lang="ja-JP" altLang="en-US" sz="2800" dirty="0">
                <a:solidFill>
                  <a:srgbClr val="333333"/>
                </a:solidFill>
                <a:latin typeface="Helvetica Neue" panose="02000503000000020004" pitchFamily="2" charset="0"/>
              </a:rPr>
              <a:t>今後のスケジュール</a:t>
            </a:r>
            <a:endParaRPr lang="en-US" altLang="ja-JP" sz="2800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pPr fontAlgn="base">
              <a:lnSpc>
                <a:spcPct val="150000"/>
              </a:lnSpc>
            </a:pPr>
            <a:r>
              <a:rPr lang="ja-JP" altLang="en-US" sz="28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・</a:t>
            </a:r>
            <a:r>
              <a:rPr lang="en-US" altLang="ja-JP" sz="2800" dirty="0">
                <a:solidFill>
                  <a:srgbClr val="333333"/>
                </a:solidFill>
                <a:latin typeface="Helvetica Neue" panose="02000503000000020004" pitchFamily="2" charset="0"/>
              </a:rPr>
              <a:t>Python</a:t>
            </a:r>
            <a:r>
              <a:rPr lang="ja-JP" altLang="en-US" sz="2800" dirty="0">
                <a:solidFill>
                  <a:srgbClr val="333333"/>
                </a:solidFill>
                <a:latin typeface="Helvetica Neue" panose="02000503000000020004" pitchFamily="2" charset="0"/>
              </a:rPr>
              <a:t>クラス</a:t>
            </a:r>
            <a:endParaRPr lang="en-US" altLang="ja-JP" sz="2800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pPr fontAlgn="base">
              <a:lnSpc>
                <a:spcPct val="150000"/>
              </a:lnSpc>
            </a:pPr>
            <a:r>
              <a:rPr lang="ja-JP" altLang="en-US" sz="2800" dirty="0">
                <a:solidFill>
                  <a:srgbClr val="333333"/>
                </a:solidFill>
                <a:latin typeface="Helvetica Neue" panose="02000503000000020004" pitchFamily="2" charset="0"/>
              </a:rPr>
              <a:t>・次回までの宿題</a:t>
            </a:r>
            <a:endParaRPr lang="en-US" altLang="ja-JP" sz="28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 fontAlgn="base">
              <a:lnSpc>
                <a:spcPct val="150000"/>
              </a:lnSpc>
            </a:pPr>
            <a:r>
              <a:rPr lang="en-US" altLang="ja-JP" sz="2800" dirty="0">
                <a:solidFill>
                  <a:srgbClr val="333333"/>
                </a:solidFill>
                <a:latin typeface="Helvetica Neue" panose="02000503000000020004" pitchFamily="2" charset="0"/>
              </a:rPr>
              <a:t>       </a:t>
            </a:r>
            <a:r>
              <a:rPr lang="ja-JP" altLang="en-US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・</a:t>
            </a:r>
            <a:endParaRPr lang="en-US" altLang="ja-JP" sz="28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 algn="l" fontAlgn="base">
              <a:lnSpc>
                <a:spcPct val="150000"/>
              </a:lnSpc>
            </a:pPr>
            <a:r>
              <a:rPr lang="ja-JP" altLang="en-US" sz="2800" dirty="0">
                <a:solidFill>
                  <a:srgbClr val="333333"/>
                </a:solidFill>
                <a:latin typeface="Helvetica Neue" panose="02000503000000020004" pitchFamily="2" charset="0"/>
              </a:rPr>
              <a:t>・次回レッスン</a:t>
            </a:r>
            <a:r>
              <a:rPr lang="en-US" altLang="ja-JP" sz="2800" dirty="0">
                <a:solidFill>
                  <a:srgbClr val="333333"/>
                </a:solidFill>
                <a:latin typeface="Helvetica Neue" panose="02000503000000020004" pitchFamily="2" charset="0"/>
              </a:rPr>
              <a:t>  8/15(</a:t>
            </a:r>
            <a:r>
              <a:rPr lang="ja-JP" altLang="en-US" sz="2800" dirty="0">
                <a:solidFill>
                  <a:srgbClr val="333333"/>
                </a:solidFill>
                <a:latin typeface="Helvetica Neue" panose="02000503000000020004" pitchFamily="2" charset="0"/>
              </a:rPr>
              <a:t>木</a:t>
            </a:r>
            <a:r>
              <a:rPr lang="en-US" altLang="ja-JP" sz="2800" dirty="0">
                <a:solidFill>
                  <a:srgbClr val="333333"/>
                </a:solidFill>
                <a:latin typeface="Helvetica Neue" panose="02000503000000020004" pitchFamily="2" charset="0"/>
              </a:rPr>
              <a:t>) 9:30</a:t>
            </a:r>
            <a:r>
              <a:rPr lang="ja-JP" altLang="en-US" sz="2800" dirty="0">
                <a:solidFill>
                  <a:srgbClr val="333333"/>
                </a:solidFill>
                <a:latin typeface="Helvetica Neue" panose="02000503000000020004" pitchFamily="2" charset="0"/>
              </a:rPr>
              <a:t>～ </a:t>
            </a:r>
            <a:r>
              <a:rPr lang="en-US" altLang="ja-JP" sz="2800" dirty="0">
                <a:solidFill>
                  <a:srgbClr val="333333"/>
                </a:solidFill>
                <a:latin typeface="Helvetica Neue" panose="02000503000000020004" pitchFamily="2" charset="0"/>
              </a:rPr>
              <a:t>?</a:t>
            </a:r>
            <a:endParaRPr lang="en-US" altLang="ja-JP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ja-JP" sz="2800" dirty="0">
                <a:solidFill>
                  <a:srgbClr val="333333"/>
                </a:solidFill>
                <a:latin typeface="Helvetica Neue" panose="02000503000000020004" pitchFamily="2" charset="0"/>
              </a:rPr>
              <a:t>  </a:t>
            </a:r>
            <a:r>
              <a:rPr lang="en-US" altLang="ja-JP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Helvetica Neue" panose="02000503000000020004" pitchFamily="2" charset="0"/>
              </a:rPr>
              <a:t>(9</a:t>
            </a:r>
            <a:r>
              <a:rPr lang="ja-JP" alt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Helvetica Neue" panose="02000503000000020004" pitchFamily="2" charset="0"/>
              </a:rPr>
              <a:t>月以降</a:t>
            </a:r>
            <a:r>
              <a:rPr lang="en-US" altLang="ja-JP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Helvetica Neue" panose="02000503000000020004" pitchFamily="2" charset="0"/>
              </a:rPr>
              <a:t> </a:t>
            </a:r>
            <a:r>
              <a:rPr lang="ja-JP" alt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Helvetica Neue" panose="02000503000000020004" pitchFamily="2" charset="0"/>
              </a:rPr>
              <a:t>　基本は</a:t>
            </a:r>
            <a:r>
              <a:rPr lang="en-US" altLang="ja-JP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Helvetica Neue" panose="02000503000000020004" pitchFamily="2" charset="0"/>
              </a:rPr>
              <a:t>xx</a:t>
            </a:r>
            <a:r>
              <a:rPr lang="ja-JP" alt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Helvetica Neue" panose="02000503000000020004" pitchFamily="2" charset="0"/>
              </a:rPr>
              <a:t>曜日の</a:t>
            </a:r>
            <a:r>
              <a:rPr lang="en-US" altLang="ja-JP" sz="2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Helvetica Neue" panose="02000503000000020004" pitchFamily="2" charset="0"/>
              </a:rPr>
              <a:t>xx:xx</a:t>
            </a:r>
            <a:r>
              <a:rPr lang="en-US" altLang="ja-JP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Helvetica Neue" panose="02000503000000020004" pitchFamily="2" charset="0"/>
              </a:rPr>
              <a:t>- ) </a:t>
            </a:r>
          </a:p>
          <a:p>
            <a:pPr algn="l" fontAlgn="base">
              <a:lnSpc>
                <a:spcPct val="150000"/>
              </a:lnSpc>
            </a:pPr>
            <a:r>
              <a:rPr lang="en-US" altLang="ja-JP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Helvetica Neue" panose="02000503000000020004" pitchFamily="2" charset="0"/>
              </a:rPr>
              <a:t>      </a:t>
            </a:r>
            <a:r>
              <a:rPr lang="ja-JP" alt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Helvetica Neue" panose="02000503000000020004" pitchFamily="2" charset="0"/>
              </a:rPr>
              <a:t>・</a:t>
            </a:r>
            <a:r>
              <a:rPr lang="en-US" altLang="ja-JP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Helvetica Neue" panose="02000503000000020004" pitchFamily="2" charset="0"/>
              </a:rPr>
              <a:t>9</a:t>
            </a:r>
            <a:r>
              <a:rPr lang="ja-JP" alt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Helvetica Neue" panose="02000503000000020004" pitchFamily="2" charset="0"/>
              </a:rPr>
              <a:t>月以降 日曜日 </a:t>
            </a:r>
            <a:r>
              <a:rPr lang="en-US" altLang="ja-JP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Helvetica Neue" panose="02000503000000020004" pitchFamily="2" charset="0"/>
              </a:rPr>
              <a:t>21:30- ?</a:t>
            </a:r>
            <a:r>
              <a:rPr lang="ja-JP" alt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Helvetica Neue" panose="02000503000000020004" pitchFamily="2" charset="0"/>
              </a:rPr>
              <a:t> </a:t>
            </a:r>
            <a:r>
              <a:rPr lang="en-US" altLang="ja-JP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Helvetica Neue" panose="02000503000000020004" pitchFamily="2" charset="0"/>
              </a:rPr>
              <a:t> (21:00</a:t>
            </a:r>
            <a:r>
              <a:rPr lang="ja-JP" alt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Helvetica Neue" panose="02000503000000020004" pitchFamily="2" charset="0"/>
              </a:rPr>
              <a:t>から開始可能か他受講生様と調整します</a:t>
            </a:r>
            <a:r>
              <a:rPr lang="en-US" altLang="ja-JP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Helvetica Neue" panose="02000503000000020004" pitchFamily="2" charset="0"/>
              </a:rPr>
              <a:t>)</a:t>
            </a:r>
            <a:endParaRPr lang="en-US" altLang="ja-JP" sz="2800" dirty="0">
              <a:solidFill>
                <a:schemeClr val="accent5">
                  <a:lumMod val="60000"/>
                  <a:lumOff val="40000"/>
                </a:schemeClr>
              </a:solidFill>
              <a:latin typeface="Helvetica Neue" panose="02000503000000020004" pitchFamily="2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CFD3319-E406-B8B7-6447-D065B144C936}"/>
              </a:ext>
            </a:extLst>
          </p:cNvPr>
          <p:cNvSpPr txBox="1"/>
          <p:nvPr/>
        </p:nvSpPr>
        <p:spPr>
          <a:xfrm>
            <a:off x="7731149" y="2115597"/>
            <a:ext cx="4165600" cy="16004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sz="1400" dirty="0"/>
              <a:t>▼湯田様 レッスン可能曜日▼</a:t>
            </a:r>
            <a:endParaRPr lang="en-US" altLang="ja-JP" sz="1400" dirty="0"/>
          </a:p>
          <a:p>
            <a:r>
              <a:rPr lang="ja-JP" altLang="en-US" sz="1400" dirty="0"/>
              <a:t>月 9時半〜12時 or 20時〜22時</a:t>
            </a:r>
            <a:endParaRPr lang="en-US" altLang="ja-JP" sz="1400" dirty="0"/>
          </a:p>
          <a:p>
            <a:r>
              <a:rPr lang="ja-JP" altLang="en-US" sz="1400" dirty="0"/>
              <a:t>火 9時半〜14時45分</a:t>
            </a:r>
            <a:endParaRPr lang="en-US" altLang="ja-JP" sz="1400" dirty="0"/>
          </a:p>
          <a:p>
            <a:r>
              <a:rPr lang="ja-JP" altLang="en-US" sz="1400" dirty="0"/>
              <a:t>水 9時半〜11時半 or 20時〜22時</a:t>
            </a:r>
            <a:endParaRPr lang="en-US" altLang="ja-JP" sz="1400" dirty="0"/>
          </a:p>
          <a:p>
            <a:r>
              <a:rPr lang="ja-JP" altLang="en-US" sz="1400" dirty="0"/>
              <a:t>木 9時半〜14時45分</a:t>
            </a:r>
            <a:endParaRPr lang="en-US" altLang="ja-JP" sz="1400" dirty="0"/>
          </a:p>
          <a:p>
            <a:r>
              <a:rPr lang="ja-JP" altLang="en-US" sz="1400" dirty="0"/>
              <a:t>金 9時半〜11時半 or 20時〜22時</a:t>
            </a:r>
            <a:endParaRPr lang="en-US" altLang="ja-JP" sz="1400" dirty="0"/>
          </a:p>
          <a:p>
            <a:r>
              <a:rPr lang="ja-JP" altLang="en-US" sz="1400" dirty="0"/>
              <a:t>土日 21時〜22時</a:t>
            </a:r>
          </a:p>
        </p:txBody>
      </p:sp>
    </p:spTree>
    <p:extLst>
      <p:ext uri="{BB962C8B-B14F-4D97-AF65-F5344CB8AC3E}">
        <p14:creationId xmlns:p14="http://schemas.microsoft.com/office/powerpoint/2010/main" val="2724525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6859353-E719-71D5-0D24-7E3EAB3B1A43}"/>
              </a:ext>
            </a:extLst>
          </p:cNvPr>
          <p:cNvSpPr txBox="1"/>
          <p:nvPr/>
        </p:nvSpPr>
        <p:spPr>
          <a:xfrm>
            <a:off x="0" y="6488668"/>
            <a:ext cx="6099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https://terakoya.sejuku.net/programs/37/chapters/441</a:t>
            </a:r>
          </a:p>
        </p:txBody>
      </p:sp>
      <p:pic>
        <p:nvPicPr>
          <p:cNvPr id="1026" name="Picture 2" descr="05_01">
            <a:extLst>
              <a:ext uri="{FF2B5EF4-FFF2-40B4-BE49-F238E27FC236}">
                <a16:creationId xmlns:a16="http://schemas.microsoft.com/office/drawing/2014/main" id="{224EA622-32EC-72E1-A1BE-8951A58BC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772" y="472975"/>
            <a:ext cx="9498295" cy="517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6AF77F1-9BB0-C358-653E-D4358935CB48}"/>
              </a:ext>
            </a:extLst>
          </p:cNvPr>
          <p:cNvSpPr txBox="1"/>
          <p:nvPr/>
        </p:nvSpPr>
        <p:spPr>
          <a:xfrm>
            <a:off x="7796404" y="3927506"/>
            <a:ext cx="162256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dirty="0"/>
              <a:t>WEB</a:t>
            </a:r>
            <a:r>
              <a:rPr lang="ja-JP" altLang="en-US"/>
              <a:t>サーバー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3F9DADD-2CD4-5246-5AE3-AC600CB69313}"/>
              </a:ext>
            </a:extLst>
          </p:cNvPr>
          <p:cNvSpPr txBox="1"/>
          <p:nvPr/>
        </p:nvSpPr>
        <p:spPr>
          <a:xfrm>
            <a:off x="9692233" y="2873749"/>
            <a:ext cx="14366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dirty="0"/>
              <a:t>DB</a:t>
            </a:r>
            <a:r>
              <a:rPr lang="ja-JP" altLang="en-US"/>
              <a:t>サーバー</a:t>
            </a:r>
            <a:endParaRPr kumimoji="1" lang="ja-JP" altLang="en-US"/>
          </a:p>
        </p:txBody>
      </p:sp>
      <p:sp>
        <p:nvSpPr>
          <p:cNvPr id="6" name="四角形吹き出し 5">
            <a:extLst>
              <a:ext uri="{FF2B5EF4-FFF2-40B4-BE49-F238E27FC236}">
                <a16:creationId xmlns:a16="http://schemas.microsoft.com/office/drawing/2014/main" id="{C6F00E74-5B76-5C31-C21B-C8A8546AC123}"/>
              </a:ext>
            </a:extLst>
          </p:cNvPr>
          <p:cNvSpPr/>
          <p:nvPr/>
        </p:nvSpPr>
        <p:spPr>
          <a:xfrm>
            <a:off x="8905949" y="4824251"/>
            <a:ext cx="2718495" cy="1559317"/>
          </a:xfrm>
          <a:prstGeom prst="wedgeRectCallout">
            <a:avLst>
              <a:gd name="adj1" fmla="val -53800"/>
              <a:gd name="adj2" fmla="val -8975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4D7AEB3-DE49-3FC2-0173-C3F79809A959}"/>
              </a:ext>
            </a:extLst>
          </p:cNvPr>
          <p:cNvSpPr txBox="1"/>
          <p:nvPr/>
        </p:nvSpPr>
        <p:spPr>
          <a:xfrm>
            <a:off x="8843522" y="4845278"/>
            <a:ext cx="1150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dirty="0"/>
              <a:t>Apache</a:t>
            </a:r>
            <a:endParaRPr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208C7B-2635-BAF6-203D-C5A625DD3DA5}"/>
              </a:ext>
            </a:extLst>
          </p:cNvPr>
          <p:cNvSpPr txBox="1"/>
          <p:nvPr/>
        </p:nvSpPr>
        <p:spPr>
          <a:xfrm>
            <a:off x="9835097" y="5464944"/>
            <a:ext cx="13878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Python</a:t>
            </a:r>
          </a:p>
          <a:p>
            <a:r>
              <a:rPr lang="en-US" altLang="ja-JP" dirty="0"/>
              <a:t>   </a:t>
            </a:r>
            <a:r>
              <a:rPr lang="en-US" altLang="ja-JP" dirty="0" err="1"/>
              <a:t>Ddango</a:t>
            </a:r>
            <a:endParaRPr lang="ja-JP" altLang="en-US"/>
          </a:p>
        </p:txBody>
      </p:sp>
      <p:sp>
        <p:nvSpPr>
          <p:cNvPr id="9" name="四角形吹き出し 8">
            <a:extLst>
              <a:ext uri="{FF2B5EF4-FFF2-40B4-BE49-F238E27FC236}">
                <a16:creationId xmlns:a16="http://schemas.microsoft.com/office/drawing/2014/main" id="{1711AD6F-C6E0-3709-4B6D-A23462E43A92}"/>
              </a:ext>
            </a:extLst>
          </p:cNvPr>
          <p:cNvSpPr/>
          <p:nvPr/>
        </p:nvSpPr>
        <p:spPr>
          <a:xfrm>
            <a:off x="10324623" y="3341314"/>
            <a:ext cx="1639614" cy="429180"/>
          </a:xfrm>
          <a:prstGeom prst="wedgeRectCallout">
            <a:avLst>
              <a:gd name="adj1" fmla="val -44719"/>
              <a:gd name="adj2" fmla="val -93783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16DD55C-81CA-7225-C02E-96BB1F64B5C7}"/>
              </a:ext>
            </a:extLst>
          </p:cNvPr>
          <p:cNvSpPr txBox="1"/>
          <p:nvPr/>
        </p:nvSpPr>
        <p:spPr>
          <a:xfrm>
            <a:off x="8541350" y="1567202"/>
            <a:ext cx="1150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6">
                    <a:lumMod val="75000"/>
                  </a:schemeClr>
                </a:solidFill>
              </a:rPr>
              <a:t>Linux</a:t>
            </a:r>
            <a:endParaRPr lang="ja-JP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9B74392-1F49-91B3-E2FE-2D061D69FDB9}"/>
              </a:ext>
            </a:extLst>
          </p:cNvPr>
          <p:cNvSpPr txBox="1"/>
          <p:nvPr/>
        </p:nvSpPr>
        <p:spPr>
          <a:xfrm>
            <a:off x="10227971" y="3394508"/>
            <a:ext cx="1150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dirty="0"/>
              <a:t>MySQL</a:t>
            </a:r>
            <a:endParaRPr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C070FB76-0F9A-E427-7BEC-F1C70293F08A}"/>
              </a:ext>
            </a:extLst>
          </p:cNvPr>
          <p:cNvCxnSpPr/>
          <p:nvPr/>
        </p:nvCxnSpPr>
        <p:spPr>
          <a:xfrm flipV="1">
            <a:off x="10594430" y="3770494"/>
            <a:ext cx="391550" cy="16944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7143C5C-59E4-6307-BCCF-E9C893290877}"/>
              </a:ext>
            </a:extLst>
          </p:cNvPr>
          <p:cNvSpPr txBox="1"/>
          <p:nvPr/>
        </p:nvSpPr>
        <p:spPr>
          <a:xfrm>
            <a:off x="10761067" y="4172166"/>
            <a:ext cx="799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5"/>
                </a:solidFill>
              </a:rPr>
              <a:t>SQL</a:t>
            </a:r>
            <a:endParaRPr lang="ja-JP" altLang="en-US" b="1">
              <a:solidFill>
                <a:schemeClr val="accent5"/>
              </a:solidFill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BB94A51-E992-B34E-1C2A-D0D13BA9A018}"/>
              </a:ext>
            </a:extLst>
          </p:cNvPr>
          <p:cNvCxnSpPr>
            <a:cxnSpLocks/>
          </p:cNvCxnSpPr>
          <p:nvPr/>
        </p:nvCxnSpPr>
        <p:spPr>
          <a:xfrm>
            <a:off x="9616173" y="5166487"/>
            <a:ext cx="567680" cy="3824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35CD991-1EFD-CB09-070A-55DF90E06DF6}"/>
              </a:ext>
            </a:extLst>
          </p:cNvPr>
          <p:cNvSpPr txBox="1"/>
          <p:nvPr/>
        </p:nvSpPr>
        <p:spPr>
          <a:xfrm>
            <a:off x="4972705" y="1573293"/>
            <a:ext cx="16012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b="1" dirty="0">
                <a:solidFill>
                  <a:srgbClr val="FF0000"/>
                </a:solidFill>
              </a:rPr>
              <a:t>[HTTP</a:t>
            </a:r>
            <a:r>
              <a:rPr lang="ja-JP" altLang="en-US" sz="1200" b="1">
                <a:solidFill>
                  <a:srgbClr val="FF0000"/>
                </a:solidFill>
              </a:rPr>
              <a:t>プロトコル</a:t>
            </a:r>
            <a:r>
              <a:rPr lang="en-US" altLang="ja-JP" sz="1200" b="1" dirty="0">
                <a:solidFill>
                  <a:srgbClr val="FF0000"/>
                </a:solidFill>
              </a:rPr>
              <a:t>]</a:t>
            </a:r>
            <a:endParaRPr lang="ja-JP" altLang="en-US" sz="1200" b="1">
              <a:solidFill>
                <a:srgbClr val="FF0000"/>
              </a:solidFill>
            </a:endParaRP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DA036FD6-702A-A43F-7318-B4B0A847C140}"/>
              </a:ext>
            </a:extLst>
          </p:cNvPr>
          <p:cNvCxnSpPr>
            <a:cxnSpLocks/>
          </p:cNvCxnSpPr>
          <p:nvPr/>
        </p:nvCxnSpPr>
        <p:spPr>
          <a:xfrm flipV="1">
            <a:off x="4130567" y="3661003"/>
            <a:ext cx="3363311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B6857F1-8E38-06C8-6EF9-C79FD575F312}"/>
              </a:ext>
            </a:extLst>
          </p:cNvPr>
          <p:cNvSpPr txBox="1"/>
          <p:nvPr/>
        </p:nvSpPr>
        <p:spPr>
          <a:xfrm>
            <a:off x="5035767" y="3227609"/>
            <a:ext cx="16012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b="1" dirty="0">
                <a:solidFill>
                  <a:srgbClr val="FF0000"/>
                </a:solidFill>
              </a:rPr>
              <a:t>[HTTP</a:t>
            </a:r>
            <a:r>
              <a:rPr lang="ja-JP" altLang="en-US" sz="1200" b="1">
                <a:solidFill>
                  <a:srgbClr val="FF0000"/>
                </a:solidFill>
              </a:rPr>
              <a:t>プロトコル</a:t>
            </a:r>
            <a:r>
              <a:rPr lang="en-US" altLang="ja-JP" sz="1200" b="1" dirty="0">
                <a:solidFill>
                  <a:srgbClr val="FF0000"/>
                </a:solidFill>
              </a:rPr>
              <a:t>]</a:t>
            </a:r>
            <a:endParaRPr lang="ja-JP" altLang="en-US" sz="1200" b="1">
              <a:solidFill>
                <a:srgbClr val="FF0000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5AF106E-3EC7-3618-0437-3E88FAEB00A7}"/>
              </a:ext>
            </a:extLst>
          </p:cNvPr>
          <p:cNvSpPr/>
          <p:nvPr/>
        </p:nvSpPr>
        <p:spPr>
          <a:xfrm>
            <a:off x="2375340" y="4172165"/>
            <a:ext cx="1847720" cy="17346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B0B83718-20EA-58B4-F56F-0E098CE69477}"/>
              </a:ext>
            </a:extLst>
          </p:cNvPr>
          <p:cNvCxnSpPr>
            <a:cxnSpLocks/>
          </p:cNvCxnSpPr>
          <p:nvPr/>
        </p:nvCxnSpPr>
        <p:spPr>
          <a:xfrm flipV="1">
            <a:off x="3867809" y="4274388"/>
            <a:ext cx="454218" cy="5398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57AB3EE-6641-804D-050C-58B3C0F1C726}"/>
              </a:ext>
            </a:extLst>
          </p:cNvPr>
          <p:cNvSpPr txBox="1"/>
          <p:nvPr/>
        </p:nvSpPr>
        <p:spPr>
          <a:xfrm>
            <a:off x="1532889" y="134439"/>
            <a:ext cx="6099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https://terakoya.sejuku.net/programs/37/chapters/441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3F1B458-A674-B5E8-32CE-6765E33A9FCA}"/>
              </a:ext>
            </a:extLst>
          </p:cNvPr>
          <p:cNvSpPr txBox="1"/>
          <p:nvPr/>
        </p:nvSpPr>
        <p:spPr>
          <a:xfrm>
            <a:off x="2723758" y="4321150"/>
            <a:ext cx="1150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rgbClr val="FFC000"/>
                </a:solidFill>
              </a:rPr>
              <a:t>CSS</a:t>
            </a:r>
            <a:endParaRPr lang="ja-JP" altLang="en-US" sz="2400" b="1">
              <a:solidFill>
                <a:srgbClr val="FFC000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327495D-0DA2-6EA1-65A9-0FF5AE80DA02}"/>
              </a:ext>
            </a:extLst>
          </p:cNvPr>
          <p:cNvSpPr txBox="1"/>
          <p:nvPr/>
        </p:nvSpPr>
        <p:spPr>
          <a:xfrm>
            <a:off x="2723758" y="4799613"/>
            <a:ext cx="1150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/>
              <a:t>HTML</a:t>
            </a:r>
            <a:endParaRPr lang="ja-JP" altLang="en-US" sz="2400" b="1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C8EDD65-A335-2B9A-2CBB-7330FCCBFE99}"/>
              </a:ext>
            </a:extLst>
          </p:cNvPr>
          <p:cNvSpPr txBox="1"/>
          <p:nvPr/>
        </p:nvSpPr>
        <p:spPr>
          <a:xfrm>
            <a:off x="2375339" y="5309926"/>
            <a:ext cx="1847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accent5">
                    <a:lumMod val="75000"/>
                  </a:schemeClr>
                </a:solidFill>
              </a:rPr>
              <a:t>JavaScript</a:t>
            </a:r>
            <a:endParaRPr lang="ja-JP" altLang="en-US" sz="2400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2862ABD-CFAC-A966-1E3B-541C5928F80F}"/>
              </a:ext>
            </a:extLst>
          </p:cNvPr>
          <p:cNvSpPr txBox="1"/>
          <p:nvPr/>
        </p:nvSpPr>
        <p:spPr>
          <a:xfrm>
            <a:off x="9702531" y="1795093"/>
            <a:ext cx="1620957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sz="1400"/>
              <a:t>ファイルサーバー</a:t>
            </a:r>
            <a:endParaRPr lang="en-US" altLang="ja-JP" sz="1400" dirty="0"/>
          </a:p>
        </p:txBody>
      </p:sp>
      <p:sp>
        <p:nvSpPr>
          <p:cNvPr id="12" name="四角形吹き出し 11">
            <a:extLst>
              <a:ext uri="{FF2B5EF4-FFF2-40B4-BE49-F238E27FC236}">
                <a16:creationId xmlns:a16="http://schemas.microsoft.com/office/drawing/2014/main" id="{896BF6BD-70C8-7AC3-6ED9-BC1F60D10C18}"/>
              </a:ext>
            </a:extLst>
          </p:cNvPr>
          <p:cNvSpPr/>
          <p:nvPr/>
        </p:nvSpPr>
        <p:spPr>
          <a:xfrm>
            <a:off x="10423474" y="2239184"/>
            <a:ext cx="1639614" cy="429180"/>
          </a:xfrm>
          <a:prstGeom prst="wedgeRectCallout">
            <a:avLst>
              <a:gd name="adj1" fmla="val -44719"/>
              <a:gd name="adj2" fmla="val -93783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NAS</a:t>
            </a:r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424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>
            <a:extLst>
              <a:ext uri="{FF2B5EF4-FFF2-40B4-BE49-F238E27FC236}">
                <a16:creationId xmlns:a16="http://schemas.microsoft.com/office/drawing/2014/main" id="{68740A56-0F98-5C42-322A-F0F554EF6B96}"/>
              </a:ext>
            </a:extLst>
          </p:cNvPr>
          <p:cNvSpPr/>
          <p:nvPr/>
        </p:nvSpPr>
        <p:spPr>
          <a:xfrm>
            <a:off x="3303916" y="181155"/>
            <a:ext cx="6133381" cy="508959"/>
          </a:xfrm>
          <a:prstGeom prst="roundRect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WEB</a:t>
            </a:r>
            <a:r>
              <a:rPr kumimoji="1" lang="ja-JP" altLang="en-US" sz="2800">
                <a:solidFill>
                  <a:schemeClr val="tx1"/>
                </a:solidFill>
              </a:rPr>
              <a:t>システム開発を構成する技術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0E0D452A-6907-45F5-6349-9C40EEA6AF07}"/>
              </a:ext>
            </a:extLst>
          </p:cNvPr>
          <p:cNvCxnSpPr/>
          <p:nvPr/>
        </p:nvCxnSpPr>
        <p:spPr>
          <a:xfrm>
            <a:off x="614313" y="4892511"/>
            <a:ext cx="10737130" cy="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D16B34B-7DA1-74CD-A0AE-4290A9DBAC66}"/>
              </a:ext>
            </a:extLst>
          </p:cNvPr>
          <p:cNvSpPr txBox="1"/>
          <p:nvPr/>
        </p:nvSpPr>
        <p:spPr>
          <a:xfrm>
            <a:off x="9803876" y="50205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インフラ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B235152-5541-AE63-58E6-82E19280603F}"/>
              </a:ext>
            </a:extLst>
          </p:cNvPr>
          <p:cNvSpPr txBox="1"/>
          <p:nvPr/>
        </p:nvSpPr>
        <p:spPr>
          <a:xfrm>
            <a:off x="7005687" y="502057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バックエンド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BF76FDC-6DD7-09C8-9DC9-E59EEAD360EE}"/>
              </a:ext>
            </a:extLst>
          </p:cNvPr>
          <p:cNvSpPr txBox="1"/>
          <p:nvPr/>
        </p:nvSpPr>
        <p:spPr>
          <a:xfrm>
            <a:off x="1068371" y="502057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フロント</a:t>
            </a:r>
            <a:r>
              <a:rPr kumimoji="1" lang="ja-JP" altLang="en-US"/>
              <a:t>エンド</a:t>
            </a: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1D8D55A0-5887-D218-4860-486EA9CD6ECE}"/>
              </a:ext>
            </a:extLst>
          </p:cNvPr>
          <p:cNvSpPr/>
          <p:nvPr/>
        </p:nvSpPr>
        <p:spPr>
          <a:xfrm>
            <a:off x="3173662" y="1360496"/>
            <a:ext cx="1620000" cy="16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3200" dirty="0">
                <a:solidFill>
                  <a:schemeClr val="tx1"/>
                </a:solidFill>
              </a:rPr>
              <a:t>HTML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1E4F74A8-CCAE-FFB5-642B-146E5EF68110}"/>
              </a:ext>
            </a:extLst>
          </p:cNvPr>
          <p:cNvSpPr/>
          <p:nvPr/>
        </p:nvSpPr>
        <p:spPr>
          <a:xfrm>
            <a:off x="2208985" y="2709000"/>
            <a:ext cx="1440000" cy="144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3200" dirty="0">
                <a:solidFill>
                  <a:schemeClr val="tx1"/>
                </a:solidFill>
              </a:rPr>
              <a:t>CSS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67A1E89-5951-416A-0FA6-3198ED782859}"/>
              </a:ext>
            </a:extLst>
          </p:cNvPr>
          <p:cNvSpPr txBox="1"/>
          <p:nvPr/>
        </p:nvSpPr>
        <p:spPr>
          <a:xfrm>
            <a:off x="2269508" y="3613170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(Bootstrap)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B0CED287-1B6B-F6FA-823F-D0B309FC16EE}"/>
              </a:ext>
            </a:extLst>
          </p:cNvPr>
          <p:cNvSpPr/>
          <p:nvPr/>
        </p:nvSpPr>
        <p:spPr>
          <a:xfrm>
            <a:off x="4835929" y="2765503"/>
            <a:ext cx="1440000" cy="144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3200" dirty="0">
                <a:solidFill>
                  <a:schemeClr val="tx1"/>
                </a:solidFill>
              </a:rPr>
              <a:t>JavaScript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6B8E23B-C1D3-F80C-B086-171BD3CE9F00}"/>
              </a:ext>
            </a:extLst>
          </p:cNvPr>
          <p:cNvSpPr txBox="1"/>
          <p:nvPr/>
        </p:nvSpPr>
        <p:spPr>
          <a:xfrm>
            <a:off x="5075562" y="3669673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(</a:t>
            </a:r>
            <a:r>
              <a:rPr kumimoji="1" lang="en-US" altLang="ja-JP" dirty="0" err="1">
                <a:solidFill>
                  <a:srgbClr val="FF0000"/>
                </a:solidFill>
              </a:rPr>
              <a:t>Jquery</a:t>
            </a:r>
            <a:r>
              <a:rPr kumimoji="1" lang="en-US" altLang="ja-JP" dirty="0">
                <a:solidFill>
                  <a:srgbClr val="FF0000"/>
                </a:solidFill>
              </a:rPr>
              <a:t>)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505A76F8-413B-E3E6-FC3B-EE8FAF56532D}"/>
              </a:ext>
            </a:extLst>
          </p:cNvPr>
          <p:cNvSpPr/>
          <p:nvPr/>
        </p:nvSpPr>
        <p:spPr>
          <a:xfrm>
            <a:off x="10441335" y="3797836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Docker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0C879930-317A-61F4-491D-092CFA7F60F8}"/>
              </a:ext>
            </a:extLst>
          </p:cNvPr>
          <p:cNvSpPr/>
          <p:nvPr/>
        </p:nvSpPr>
        <p:spPr>
          <a:xfrm>
            <a:off x="9497015" y="2152499"/>
            <a:ext cx="972000" cy="97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Linux [OS]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738369FD-C811-C890-D2C9-6E4A6DF99B82}"/>
              </a:ext>
            </a:extLst>
          </p:cNvPr>
          <p:cNvSpPr/>
          <p:nvPr/>
        </p:nvSpPr>
        <p:spPr>
          <a:xfrm>
            <a:off x="6574748" y="1325503"/>
            <a:ext cx="1440000" cy="144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3200" dirty="0">
                <a:solidFill>
                  <a:schemeClr val="tx1"/>
                </a:solidFill>
              </a:rPr>
              <a:t>Python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189E9BA-EBC8-EB33-2AEE-1D46C0E21401}"/>
              </a:ext>
            </a:extLst>
          </p:cNvPr>
          <p:cNvSpPr txBox="1"/>
          <p:nvPr/>
        </p:nvSpPr>
        <p:spPr>
          <a:xfrm>
            <a:off x="6635270" y="2229673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(</a:t>
            </a:r>
            <a:r>
              <a:rPr kumimoji="1" lang="en-US" altLang="ja-JP" dirty="0" err="1">
                <a:solidFill>
                  <a:srgbClr val="FF0000"/>
                </a:solidFill>
              </a:rPr>
              <a:t>django</a:t>
            </a:r>
            <a:r>
              <a:rPr lang="ja-JP" altLang="en-US">
                <a:solidFill>
                  <a:srgbClr val="FF0000"/>
                </a:solidFill>
              </a:rPr>
              <a:t>等</a:t>
            </a:r>
            <a:r>
              <a:rPr kumimoji="1" lang="en-US" altLang="ja-JP" dirty="0">
                <a:solidFill>
                  <a:srgbClr val="FF0000"/>
                </a:solidFill>
              </a:rPr>
              <a:t>)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5404F12A-4536-1908-5097-185433DCB488}"/>
              </a:ext>
            </a:extLst>
          </p:cNvPr>
          <p:cNvSpPr/>
          <p:nvPr/>
        </p:nvSpPr>
        <p:spPr>
          <a:xfrm>
            <a:off x="8980702" y="3260390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ja-JP" altLang="en-US" sz="1050">
                <a:solidFill>
                  <a:schemeClr val="tx1"/>
                </a:solidFill>
              </a:rPr>
              <a:t>データベース</a:t>
            </a:r>
            <a:endParaRPr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B761EEAB-A3FE-859D-4609-079C52C1194F}"/>
              </a:ext>
            </a:extLst>
          </p:cNvPr>
          <p:cNvSpPr/>
          <p:nvPr/>
        </p:nvSpPr>
        <p:spPr>
          <a:xfrm>
            <a:off x="8137300" y="3551722"/>
            <a:ext cx="900000" cy="90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</a:rPr>
              <a:t>SQL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4D80BF0E-15CC-C79A-940F-65622592D3C0}"/>
              </a:ext>
            </a:extLst>
          </p:cNvPr>
          <p:cNvSpPr/>
          <p:nvPr/>
        </p:nvSpPr>
        <p:spPr>
          <a:xfrm>
            <a:off x="8503346" y="1449837"/>
            <a:ext cx="540000" cy="54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50" dirty="0">
                <a:solidFill>
                  <a:schemeClr val="tx1"/>
                </a:solidFill>
              </a:rPr>
              <a:t>WEB</a:t>
            </a:r>
          </a:p>
          <a:p>
            <a:pPr algn="ctr"/>
            <a:r>
              <a:rPr lang="ja-JP" altLang="en-US" sz="1050">
                <a:solidFill>
                  <a:schemeClr val="tx1"/>
                </a:solidFill>
              </a:rPr>
              <a:t>サーバー</a:t>
            </a:r>
            <a:endParaRPr kumimoji="1" lang="ja-JP" altLang="en-US" sz="1050">
              <a:solidFill>
                <a:schemeClr val="tx1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AD8B13A-3EF5-19FA-A7CB-18FA7D1CDAAA}"/>
              </a:ext>
            </a:extLst>
          </p:cNvPr>
          <p:cNvSpPr txBox="1"/>
          <p:nvPr/>
        </p:nvSpPr>
        <p:spPr>
          <a:xfrm>
            <a:off x="8342531" y="1840584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rgbClr val="FF0000"/>
                </a:solidFill>
              </a:rPr>
              <a:t>(Apache</a:t>
            </a:r>
            <a:r>
              <a:rPr lang="ja-JP" altLang="en-US" sz="1200">
                <a:solidFill>
                  <a:srgbClr val="FF0000"/>
                </a:solidFill>
              </a:rPr>
              <a:t>等</a:t>
            </a:r>
            <a:r>
              <a:rPr kumimoji="1" lang="en-US" altLang="ja-JP" sz="1200" dirty="0">
                <a:solidFill>
                  <a:srgbClr val="FF0000"/>
                </a:solidFill>
              </a:rPr>
              <a:t>)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A20A9AC-2D39-654B-238F-2A56130DC429}"/>
              </a:ext>
            </a:extLst>
          </p:cNvPr>
          <p:cNvSpPr txBox="1"/>
          <p:nvPr/>
        </p:nvSpPr>
        <p:spPr>
          <a:xfrm>
            <a:off x="8895372" y="3666147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rgbClr val="FF0000"/>
                </a:solidFill>
              </a:rPr>
              <a:t>(MySQL</a:t>
            </a:r>
            <a:r>
              <a:rPr lang="ja-JP" altLang="en-US" sz="1200">
                <a:solidFill>
                  <a:srgbClr val="FF0000"/>
                </a:solidFill>
              </a:rPr>
              <a:t>等</a:t>
            </a:r>
            <a:r>
              <a:rPr kumimoji="1" lang="en-US" altLang="ja-JP" sz="1200" dirty="0">
                <a:solidFill>
                  <a:srgbClr val="FF0000"/>
                </a:solidFill>
              </a:rPr>
              <a:t>)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D024E27-9CBB-ADE2-5E67-02D4B71D7926}"/>
              </a:ext>
            </a:extLst>
          </p:cNvPr>
          <p:cNvSpPr/>
          <p:nvPr/>
        </p:nvSpPr>
        <p:spPr>
          <a:xfrm>
            <a:off x="2450237" y="5702797"/>
            <a:ext cx="5499817" cy="358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git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BDFD9451-4299-A29F-3E21-CD34202F8A2F}"/>
              </a:ext>
            </a:extLst>
          </p:cNvPr>
          <p:cNvSpPr/>
          <p:nvPr/>
        </p:nvSpPr>
        <p:spPr>
          <a:xfrm>
            <a:off x="1145110" y="2271093"/>
            <a:ext cx="540000" cy="54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ja-JP" altLang="en-US" sz="1050">
                <a:solidFill>
                  <a:schemeClr val="tx1"/>
                </a:solidFill>
              </a:rPr>
              <a:t>画面</a:t>
            </a:r>
            <a:endParaRPr lang="en-US" altLang="ja-JP" sz="105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050">
                <a:solidFill>
                  <a:schemeClr val="tx1"/>
                </a:solidFill>
              </a:rPr>
              <a:t>デザイン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2E36B277-EEE0-F7A6-F84F-9082ACDD1A5A}"/>
              </a:ext>
            </a:extLst>
          </p:cNvPr>
          <p:cNvSpPr/>
          <p:nvPr/>
        </p:nvSpPr>
        <p:spPr>
          <a:xfrm>
            <a:off x="5373279" y="6326651"/>
            <a:ext cx="6402468" cy="358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ネットワーク関連知識</a:t>
            </a:r>
          </a:p>
        </p:txBody>
      </p:sp>
    </p:spTree>
    <p:extLst>
      <p:ext uri="{BB962C8B-B14F-4D97-AF65-F5344CB8AC3E}">
        <p14:creationId xmlns:p14="http://schemas.microsoft.com/office/powerpoint/2010/main" val="1193381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6F89F13-2D50-5A5D-DC2C-F275C13CD4D0}"/>
              </a:ext>
            </a:extLst>
          </p:cNvPr>
          <p:cNvSpPr/>
          <p:nvPr/>
        </p:nvSpPr>
        <p:spPr>
          <a:xfrm>
            <a:off x="3791823" y="134225"/>
            <a:ext cx="5058561" cy="4446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Git</a:t>
            </a:r>
            <a:r>
              <a:rPr lang="ja-JP" altLang="en-US">
                <a:solidFill>
                  <a:schemeClr val="tx1"/>
                </a:solidFill>
              </a:rPr>
              <a:t>を作った人は？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051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6F89F13-2D50-5A5D-DC2C-F275C13CD4D0}"/>
              </a:ext>
            </a:extLst>
          </p:cNvPr>
          <p:cNvSpPr/>
          <p:nvPr/>
        </p:nvSpPr>
        <p:spPr>
          <a:xfrm>
            <a:off x="3791823" y="134225"/>
            <a:ext cx="5058561" cy="4446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Git</a:t>
            </a:r>
            <a:r>
              <a:rPr lang="ja-JP" altLang="en-US">
                <a:solidFill>
                  <a:schemeClr val="tx1"/>
                </a:solidFill>
              </a:rPr>
              <a:t>を作った人は？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ちょっとだけわかる」と思った時、それは「完全に理解している ...">
            <a:extLst>
              <a:ext uri="{FF2B5EF4-FFF2-40B4-BE49-F238E27FC236}">
                <a16:creationId xmlns:a16="http://schemas.microsoft.com/office/drawing/2014/main" id="{32B80C48-FED1-180B-3314-75D4DDDEE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72" y="1244631"/>
            <a:ext cx="7990825" cy="417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C93BBC6-5F7D-FBF6-9DAF-C9C8D01D4917}"/>
              </a:ext>
            </a:extLst>
          </p:cNvPr>
          <p:cNvSpPr/>
          <p:nvPr/>
        </p:nvSpPr>
        <p:spPr>
          <a:xfrm>
            <a:off x="3722914" y="4499572"/>
            <a:ext cx="2705878" cy="63226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5524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6F89F13-2D50-5A5D-DC2C-F275C13CD4D0}"/>
              </a:ext>
            </a:extLst>
          </p:cNvPr>
          <p:cNvSpPr/>
          <p:nvPr/>
        </p:nvSpPr>
        <p:spPr>
          <a:xfrm>
            <a:off x="3791823" y="134225"/>
            <a:ext cx="5058561" cy="4446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リーナス・トーパルズ</a:t>
            </a:r>
          </a:p>
        </p:txBody>
      </p:sp>
      <p:pic>
        <p:nvPicPr>
          <p:cNvPr id="1026" name="Picture 2" descr="ちょっとだけわかる」と思った時、それは「完全に理解している ...">
            <a:extLst>
              <a:ext uri="{FF2B5EF4-FFF2-40B4-BE49-F238E27FC236}">
                <a16:creationId xmlns:a16="http://schemas.microsoft.com/office/drawing/2014/main" id="{32B80C48-FED1-180B-3314-75D4DDDEE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72" y="1244631"/>
            <a:ext cx="7990825" cy="417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C93BBC6-5F7D-FBF6-9DAF-C9C8D01D4917}"/>
              </a:ext>
            </a:extLst>
          </p:cNvPr>
          <p:cNvSpPr/>
          <p:nvPr/>
        </p:nvSpPr>
        <p:spPr>
          <a:xfrm>
            <a:off x="3722914" y="4499572"/>
            <a:ext cx="2705878" cy="63226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710F31AB-822D-2DF4-6D06-8863B21ABD65}"/>
              </a:ext>
            </a:extLst>
          </p:cNvPr>
          <p:cNvCxnSpPr>
            <a:cxnSpLocks/>
          </p:cNvCxnSpPr>
          <p:nvPr/>
        </p:nvCxnSpPr>
        <p:spPr>
          <a:xfrm>
            <a:off x="6096000" y="4897925"/>
            <a:ext cx="1606558" cy="1188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2B258A-6CF3-D360-14F5-6B2CC81FEB04}"/>
              </a:ext>
            </a:extLst>
          </p:cNvPr>
          <p:cNvSpPr txBox="1"/>
          <p:nvPr/>
        </p:nvSpPr>
        <p:spPr>
          <a:xfrm>
            <a:off x="7758573" y="5786377"/>
            <a:ext cx="4023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日本公演時、この</a:t>
            </a:r>
            <a:r>
              <a:rPr kumimoji="1" lang="en-US" altLang="ja-JP" dirty="0"/>
              <a:t>T</a:t>
            </a:r>
            <a:r>
              <a:rPr kumimoji="1" lang="ja-JP" altLang="en-US" dirty="0"/>
              <a:t>シャツに書かれて</a:t>
            </a:r>
            <a:endParaRPr kumimoji="1" lang="en-US" altLang="ja-JP" dirty="0"/>
          </a:p>
          <a:p>
            <a:r>
              <a:rPr lang="ja-JP" altLang="en-US" dirty="0"/>
              <a:t>いた文章は？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DB919C2-1FDB-C9EA-84BA-04FE312CAC41}"/>
              </a:ext>
            </a:extLst>
          </p:cNvPr>
          <p:cNvSpPr txBox="1"/>
          <p:nvPr/>
        </p:nvSpPr>
        <p:spPr>
          <a:xfrm>
            <a:off x="332792" y="770716"/>
            <a:ext cx="8517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Linus  -&gt; Linux. : Git      Unix .  PC(PC/AT : DOS/V </a:t>
            </a:r>
            <a:r>
              <a:rPr lang="en-US" altLang="ja-JP" dirty="0" err="1"/>
              <a:t>Interl</a:t>
            </a:r>
            <a:r>
              <a:rPr lang="en-US" altLang="ja-JP" dirty="0"/>
              <a:t> x86)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96370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6F89F13-2D50-5A5D-DC2C-F275C13CD4D0}"/>
              </a:ext>
            </a:extLst>
          </p:cNvPr>
          <p:cNvSpPr/>
          <p:nvPr/>
        </p:nvSpPr>
        <p:spPr>
          <a:xfrm>
            <a:off x="3791823" y="134225"/>
            <a:ext cx="5058561" cy="4446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リーナス・トーパルズ</a:t>
            </a:r>
          </a:p>
        </p:txBody>
      </p:sp>
      <p:pic>
        <p:nvPicPr>
          <p:cNvPr id="1026" name="Picture 2" descr="ちょっとだけわかる」と思った時、それは「完全に理解している ...">
            <a:extLst>
              <a:ext uri="{FF2B5EF4-FFF2-40B4-BE49-F238E27FC236}">
                <a16:creationId xmlns:a16="http://schemas.microsoft.com/office/drawing/2014/main" id="{32B80C48-FED1-180B-3314-75D4DDDEE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72" y="1244631"/>
            <a:ext cx="7990825" cy="417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710F31AB-822D-2DF4-6D06-8863B21ABD65}"/>
              </a:ext>
            </a:extLst>
          </p:cNvPr>
          <p:cNvCxnSpPr>
            <a:cxnSpLocks/>
          </p:cNvCxnSpPr>
          <p:nvPr/>
        </p:nvCxnSpPr>
        <p:spPr>
          <a:xfrm flipH="1">
            <a:off x="5522614" y="4897925"/>
            <a:ext cx="573386" cy="860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2B258A-6CF3-D360-14F5-6B2CC81FEB04}"/>
              </a:ext>
            </a:extLst>
          </p:cNvPr>
          <p:cNvSpPr txBox="1"/>
          <p:nvPr/>
        </p:nvSpPr>
        <p:spPr>
          <a:xfrm>
            <a:off x="3791823" y="5856043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rgbClr val="FF0000"/>
                </a:solidFill>
              </a:rPr>
              <a:t>『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ワタシハリナックスチョットデキル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』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E0D6B53-CAF3-5861-5D68-5E68507DA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5084" y="1548143"/>
            <a:ext cx="2384456" cy="238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EF6D68C-399B-C928-A00B-49498B05AC8C}"/>
              </a:ext>
            </a:extLst>
          </p:cNvPr>
          <p:cNvSpPr txBox="1"/>
          <p:nvPr/>
        </p:nvSpPr>
        <p:spPr>
          <a:xfrm>
            <a:off x="9159018" y="108782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accent5">
                    <a:lumMod val="75000"/>
                  </a:schemeClr>
                </a:solidFill>
              </a:rPr>
              <a:t>元ネタ</a:t>
            </a:r>
            <a:endParaRPr kumimoji="1" lang="ja-JP" alt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F0AC610-0833-E76E-06D0-8FB68864560D}"/>
              </a:ext>
            </a:extLst>
          </p:cNvPr>
          <p:cNvSpPr txBox="1"/>
          <p:nvPr/>
        </p:nvSpPr>
        <p:spPr>
          <a:xfrm>
            <a:off x="10048583" y="3932599"/>
            <a:ext cx="16209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ロシアのスケート</a:t>
            </a:r>
            <a:endParaRPr kumimoji="1" lang="en-US" altLang="ja-JP" sz="1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ja-JP" alt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五輪金メダリスト</a:t>
            </a:r>
            <a:endParaRPr lang="en-US" altLang="ja-JP" sz="1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r"/>
            <a:r>
              <a:rPr kumimoji="1" lang="ja-JP" altLang="en-US" sz="1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プルシェンコ</a:t>
            </a:r>
            <a:endParaRPr kumimoji="1" lang="ja-JP" altLang="en-US" sz="1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639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円/楕円 6">
            <a:extLst>
              <a:ext uri="{FF2B5EF4-FFF2-40B4-BE49-F238E27FC236}">
                <a16:creationId xmlns:a16="http://schemas.microsoft.com/office/drawing/2014/main" id="{1F282523-3BF3-F8F6-ED15-6E34AE68E352}"/>
              </a:ext>
            </a:extLst>
          </p:cNvPr>
          <p:cNvSpPr/>
          <p:nvPr/>
        </p:nvSpPr>
        <p:spPr>
          <a:xfrm>
            <a:off x="6965209" y="3893800"/>
            <a:ext cx="360000" cy="36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28F36FFB-B6AD-7A70-4319-898D5FC1CF9B}"/>
              </a:ext>
            </a:extLst>
          </p:cNvPr>
          <p:cNvSpPr/>
          <p:nvPr/>
        </p:nvSpPr>
        <p:spPr>
          <a:xfrm>
            <a:off x="4316360" y="113241"/>
            <a:ext cx="3726427" cy="56043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Git</a:t>
            </a:r>
            <a:r>
              <a:rPr kumimoji="1" lang="ja-JP" altLang="en-US" dirty="0">
                <a:solidFill>
                  <a:schemeClr val="tx1"/>
                </a:solidFill>
              </a:rPr>
              <a:t>リポジトリ</a:t>
            </a:r>
            <a:r>
              <a:rPr kumimoji="1" lang="en-US" altLang="ja-JP" dirty="0">
                <a:solidFill>
                  <a:schemeClr val="tx1"/>
                </a:solidFill>
              </a:rPr>
              <a:t> </a:t>
            </a:r>
            <a:r>
              <a:rPr kumimoji="1" lang="ja-JP" altLang="en-US" dirty="0">
                <a:solidFill>
                  <a:schemeClr val="tx1"/>
                </a:solidFill>
              </a:rPr>
              <a:t>概念図</a:t>
            </a: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65D9728A-5E51-ADFA-46A8-ABF860112E31}"/>
              </a:ext>
            </a:extLst>
          </p:cNvPr>
          <p:cNvSpPr/>
          <p:nvPr/>
        </p:nvSpPr>
        <p:spPr>
          <a:xfrm>
            <a:off x="588277" y="1432855"/>
            <a:ext cx="1779638" cy="177963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ワーキング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>
                <a:solidFill>
                  <a:schemeClr val="tx1"/>
                </a:solidFill>
              </a:rPr>
              <a:t>ディレクトリ</a:t>
            </a: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A7819F4C-5C6E-E359-50EF-E7AB926DEF3A}"/>
              </a:ext>
            </a:extLst>
          </p:cNvPr>
          <p:cNvSpPr/>
          <p:nvPr/>
        </p:nvSpPr>
        <p:spPr>
          <a:xfrm>
            <a:off x="3407678" y="1432855"/>
            <a:ext cx="1779638" cy="177963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ステージングエリア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>
                <a:solidFill>
                  <a:schemeClr val="tx1"/>
                </a:solidFill>
              </a:rPr>
              <a:t>（インデックス）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A27360EE-2D35-4FEC-C7C3-A59874E0D064}"/>
              </a:ext>
            </a:extLst>
          </p:cNvPr>
          <p:cNvSpPr/>
          <p:nvPr/>
        </p:nvSpPr>
        <p:spPr>
          <a:xfrm>
            <a:off x="6250724" y="1432855"/>
            <a:ext cx="1779638" cy="177963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ローカル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>
                <a:solidFill>
                  <a:schemeClr val="tx1"/>
                </a:solidFill>
              </a:rPr>
              <a:t>コミット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244BEAF-E24D-E653-FF9F-796A4C91459E}"/>
              </a:ext>
            </a:extLst>
          </p:cNvPr>
          <p:cNvSpPr/>
          <p:nvPr/>
        </p:nvSpPr>
        <p:spPr>
          <a:xfrm>
            <a:off x="276454" y="1283515"/>
            <a:ext cx="8321064" cy="41416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41932DC-7F14-BF78-ED07-28A0ED06D38B}"/>
              </a:ext>
            </a:extLst>
          </p:cNvPr>
          <p:cNvSpPr txBox="1"/>
          <p:nvPr/>
        </p:nvSpPr>
        <p:spPr>
          <a:xfrm>
            <a:off x="105757" y="88907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ローカルリポジトリ</a:t>
            </a:r>
          </a:p>
        </p:txBody>
      </p:sp>
      <p:pic>
        <p:nvPicPr>
          <p:cNvPr id="1026" name="Picture 2" descr="GitHub を無料でダウンロード。2023 年最新版">
            <a:extLst>
              <a:ext uri="{FF2B5EF4-FFF2-40B4-BE49-F238E27FC236}">
                <a16:creationId xmlns:a16="http://schemas.microsoft.com/office/drawing/2014/main" id="{290077C1-8451-C742-39BE-14A0C3211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041" y="595440"/>
            <a:ext cx="2102839" cy="118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9AEBA8D-9182-2121-DF96-0B5E8C710120}"/>
              </a:ext>
            </a:extLst>
          </p:cNvPr>
          <p:cNvSpPr txBox="1"/>
          <p:nvPr/>
        </p:nvSpPr>
        <p:spPr>
          <a:xfrm>
            <a:off x="9609688" y="24942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リモート</a:t>
            </a:r>
            <a:r>
              <a:rPr kumimoji="1" lang="ja-JP" altLang="en-US" dirty="0"/>
              <a:t>リポジトリ</a:t>
            </a: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E6A17652-71B3-EB68-F4DB-09F68B004DCE}"/>
              </a:ext>
            </a:extLst>
          </p:cNvPr>
          <p:cNvSpPr/>
          <p:nvPr/>
        </p:nvSpPr>
        <p:spPr>
          <a:xfrm>
            <a:off x="250371" y="5787371"/>
            <a:ext cx="1001763" cy="10297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g</a:t>
            </a:r>
            <a:r>
              <a:rPr kumimoji="1" lang="en-US" altLang="ja-JP" dirty="0">
                <a:solidFill>
                  <a:schemeClr val="tx1"/>
                </a:solidFill>
              </a:rPr>
              <a:t>it</a:t>
            </a:r>
            <a:r>
              <a:rPr lang="ja-JP" altLang="en-US">
                <a:solidFill>
                  <a:schemeClr val="tx1"/>
                </a:solidFill>
              </a:rPr>
              <a:t>未管理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>
                <a:solidFill>
                  <a:schemeClr val="tx1"/>
                </a:solidFill>
              </a:rPr>
              <a:t>ディレクトリ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5A4C3E15-A55F-606B-1236-83E39FDF05ED}"/>
              </a:ext>
            </a:extLst>
          </p:cNvPr>
          <p:cNvCxnSpPr>
            <a:cxnSpLocks/>
            <a:stCxn id="11" idx="0"/>
            <a:endCxn id="5" idx="4"/>
          </p:cNvCxnSpPr>
          <p:nvPr/>
        </p:nvCxnSpPr>
        <p:spPr>
          <a:xfrm flipV="1">
            <a:off x="751253" y="3212493"/>
            <a:ext cx="726843" cy="2574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AE4E011-D2D3-6CD1-18EC-FA1D761CBAB5}"/>
              </a:ext>
            </a:extLst>
          </p:cNvPr>
          <p:cNvSpPr txBox="1"/>
          <p:nvPr/>
        </p:nvSpPr>
        <p:spPr>
          <a:xfrm>
            <a:off x="632523" y="5534261"/>
            <a:ext cx="782587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git </a:t>
            </a:r>
            <a:r>
              <a:rPr lang="en-US" altLang="ja-JP" sz="1600" dirty="0" err="1"/>
              <a:t>init</a:t>
            </a:r>
            <a:endParaRPr kumimoji="1" lang="ja-JP" altLang="en-US" sz="1600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BA7D494D-59C8-70F9-59CA-57789B0DFBC7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367915" y="2322674"/>
            <a:ext cx="1039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80FEC3-3EA4-7584-A619-BE63D17EA64A}"/>
              </a:ext>
            </a:extLst>
          </p:cNvPr>
          <p:cNvSpPr txBox="1"/>
          <p:nvPr/>
        </p:nvSpPr>
        <p:spPr>
          <a:xfrm>
            <a:off x="2470854" y="2497272"/>
            <a:ext cx="83388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git add</a:t>
            </a:r>
            <a:endParaRPr kumimoji="1" lang="ja-JP" altLang="en-US" sz="160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CC87586E-ACE4-415D-1920-290577864A4B}"/>
              </a:ext>
            </a:extLst>
          </p:cNvPr>
          <p:cNvCxnSpPr>
            <a:cxnSpLocks/>
          </p:cNvCxnSpPr>
          <p:nvPr/>
        </p:nvCxnSpPr>
        <p:spPr>
          <a:xfrm>
            <a:off x="5187316" y="2322674"/>
            <a:ext cx="1039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BC18684-4491-DA29-4E4A-1CDFFF2EA7D7}"/>
              </a:ext>
            </a:extLst>
          </p:cNvPr>
          <p:cNvSpPr txBox="1"/>
          <p:nvPr/>
        </p:nvSpPr>
        <p:spPr>
          <a:xfrm>
            <a:off x="5203608" y="2497272"/>
            <a:ext cx="1183337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git commit</a:t>
            </a:r>
            <a:endParaRPr kumimoji="1" lang="ja-JP" altLang="en-US" sz="160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921ED4B2-CA1D-195A-39AA-8F19033AD0CB}"/>
              </a:ext>
            </a:extLst>
          </p:cNvPr>
          <p:cNvCxnSpPr>
            <a:cxnSpLocks/>
          </p:cNvCxnSpPr>
          <p:nvPr/>
        </p:nvCxnSpPr>
        <p:spPr>
          <a:xfrm flipV="1">
            <a:off x="7676277" y="1394847"/>
            <a:ext cx="2413120" cy="1318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1A54B2E-07DB-A2A0-42B1-BD4B4449E079}"/>
              </a:ext>
            </a:extLst>
          </p:cNvPr>
          <p:cNvSpPr txBox="1"/>
          <p:nvPr/>
        </p:nvSpPr>
        <p:spPr>
          <a:xfrm>
            <a:off x="8784836" y="1681001"/>
            <a:ext cx="942887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git push</a:t>
            </a:r>
            <a:endParaRPr kumimoji="1" lang="ja-JP" altLang="en-US" sz="16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0FB9540-CAB8-BB1F-A15F-6018E3045B99}"/>
              </a:ext>
            </a:extLst>
          </p:cNvPr>
          <p:cNvSpPr txBox="1"/>
          <p:nvPr/>
        </p:nvSpPr>
        <p:spPr>
          <a:xfrm rot="5400000">
            <a:off x="6701961" y="33973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sp>
        <p:nvSpPr>
          <p:cNvPr id="28" name="円/楕円 6">
            <a:extLst>
              <a:ext uri="{FF2B5EF4-FFF2-40B4-BE49-F238E27FC236}">
                <a16:creationId xmlns:a16="http://schemas.microsoft.com/office/drawing/2014/main" id="{7FC93D59-4542-7572-5510-09ADBB8BA379}"/>
              </a:ext>
            </a:extLst>
          </p:cNvPr>
          <p:cNvSpPr/>
          <p:nvPr/>
        </p:nvSpPr>
        <p:spPr>
          <a:xfrm>
            <a:off x="6965209" y="4319135"/>
            <a:ext cx="360000" cy="36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29" name="円/楕円 6">
            <a:extLst>
              <a:ext uri="{FF2B5EF4-FFF2-40B4-BE49-F238E27FC236}">
                <a16:creationId xmlns:a16="http://schemas.microsoft.com/office/drawing/2014/main" id="{108F24E2-46EE-4E65-6789-1F371CC9E4EF}"/>
              </a:ext>
            </a:extLst>
          </p:cNvPr>
          <p:cNvSpPr/>
          <p:nvPr/>
        </p:nvSpPr>
        <p:spPr>
          <a:xfrm>
            <a:off x="6967804" y="4759083"/>
            <a:ext cx="360000" cy="36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30" name="吹き出し: 折線 29">
            <a:extLst>
              <a:ext uri="{FF2B5EF4-FFF2-40B4-BE49-F238E27FC236}">
                <a16:creationId xmlns:a16="http://schemas.microsoft.com/office/drawing/2014/main" id="{01305DF0-EDF5-3BE3-2316-740D07C97F1E}"/>
              </a:ext>
            </a:extLst>
          </p:cNvPr>
          <p:cNvSpPr/>
          <p:nvPr/>
        </p:nvSpPr>
        <p:spPr>
          <a:xfrm>
            <a:off x="4714389" y="3477507"/>
            <a:ext cx="1411356" cy="415826"/>
          </a:xfrm>
          <a:prstGeom prst="borderCallout2">
            <a:avLst>
              <a:gd name="adj1" fmla="val 26990"/>
              <a:gd name="adj2" fmla="val 99272"/>
              <a:gd name="adj3" fmla="val -21191"/>
              <a:gd name="adj4" fmla="val 114883"/>
              <a:gd name="adj5" fmla="val -154247"/>
              <a:gd name="adj6" fmla="val 134178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HEAD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右中かっこ 30">
            <a:extLst>
              <a:ext uri="{FF2B5EF4-FFF2-40B4-BE49-F238E27FC236}">
                <a16:creationId xmlns:a16="http://schemas.microsoft.com/office/drawing/2014/main" id="{6DBEEAE8-7907-C90F-A536-3AF7D8EB0335}"/>
              </a:ext>
            </a:extLst>
          </p:cNvPr>
          <p:cNvSpPr/>
          <p:nvPr/>
        </p:nvSpPr>
        <p:spPr>
          <a:xfrm>
            <a:off x="7943850" y="1394847"/>
            <a:ext cx="454375" cy="38846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7" name="テキスト ボックス 1026">
            <a:extLst>
              <a:ext uri="{FF2B5EF4-FFF2-40B4-BE49-F238E27FC236}">
                <a16:creationId xmlns:a16="http://schemas.microsoft.com/office/drawing/2014/main" id="{E61C6BE6-D63B-007D-BD1E-4707F1749AC0}"/>
              </a:ext>
            </a:extLst>
          </p:cNvPr>
          <p:cNvSpPr txBox="1"/>
          <p:nvPr/>
        </p:nvSpPr>
        <p:spPr>
          <a:xfrm>
            <a:off x="11599977" y="177828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</a:rPr>
              <a:t>等</a:t>
            </a:r>
          </a:p>
        </p:txBody>
      </p:sp>
      <p:sp>
        <p:nvSpPr>
          <p:cNvPr id="1030" name="吹き出し: 折線 1029">
            <a:extLst>
              <a:ext uri="{FF2B5EF4-FFF2-40B4-BE49-F238E27FC236}">
                <a16:creationId xmlns:a16="http://schemas.microsoft.com/office/drawing/2014/main" id="{3CB3C643-96AD-ACFE-FBAE-77A29B49358E}"/>
              </a:ext>
            </a:extLst>
          </p:cNvPr>
          <p:cNvSpPr/>
          <p:nvPr/>
        </p:nvSpPr>
        <p:spPr>
          <a:xfrm>
            <a:off x="4681267" y="4863692"/>
            <a:ext cx="1411356" cy="415826"/>
          </a:xfrm>
          <a:prstGeom prst="borderCallout2">
            <a:avLst>
              <a:gd name="adj1" fmla="val 26990"/>
              <a:gd name="adj2" fmla="val 99272"/>
              <a:gd name="adj3" fmla="val -21191"/>
              <a:gd name="adj4" fmla="val 114883"/>
              <a:gd name="adj5" fmla="val -81619"/>
              <a:gd name="adj6" fmla="val 168058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main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33" name="吹き出し: 折線 1032">
            <a:extLst>
              <a:ext uri="{FF2B5EF4-FFF2-40B4-BE49-F238E27FC236}">
                <a16:creationId xmlns:a16="http://schemas.microsoft.com/office/drawing/2014/main" id="{DD73DF20-0024-2FCA-46F7-BED503B936FC}"/>
              </a:ext>
            </a:extLst>
          </p:cNvPr>
          <p:cNvSpPr/>
          <p:nvPr/>
        </p:nvSpPr>
        <p:spPr>
          <a:xfrm>
            <a:off x="4715227" y="3973874"/>
            <a:ext cx="1411356" cy="415826"/>
          </a:xfrm>
          <a:prstGeom prst="borderCallout2">
            <a:avLst>
              <a:gd name="adj1" fmla="val 26990"/>
              <a:gd name="adj2" fmla="val 99272"/>
              <a:gd name="adj3" fmla="val -21191"/>
              <a:gd name="adj4" fmla="val 114883"/>
              <a:gd name="adj5" fmla="val -273275"/>
              <a:gd name="adj6" fmla="val 144283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feature/xxx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717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375BAD95-EF5C-E22A-BA6C-1E78405F338B}"/>
              </a:ext>
            </a:extLst>
          </p:cNvPr>
          <p:cNvSpPr/>
          <p:nvPr/>
        </p:nvSpPr>
        <p:spPr>
          <a:xfrm>
            <a:off x="3693675" y="87867"/>
            <a:ext cx="4974425" cy="4417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g</a:t>
            </a:r>
            <a:r>
              <a:rPr kumimoji="1" lang="en-US" altLang="ja-JP" dirty="0">
                <a:solidFill>
                  <a:schemeClr val="tx1"/>
                </a:solidFill>
              </a:rPr>
              <a:t>it</a:t>
            </a:r>
            <a:r>
              <a:rPr kumimoji="1" lang="ja-JP" altLang="en-US">
                <a:solidFill>
                  <a:schemeClr val="tx1"/>
                </a:solidFill>
              </a:rPr>
              <a:t>の追加設定 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3120022-ED02-77CD-C197-4156C8FD1B86}"/>
              </a:ext>
            </a:extLst>
          </p:cNvPr>
          <p:cNvSpPr txBox="1"/>
          <p:nvPr/>
        </p:nvSpPr>
        <p:spPr>
          <a:xfrm>
            <a:off x="861847" y="1691446"/>
            <a:ext cx="7609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https://qiita.com/mikan3rd/items/d41a8ca26523f950ea9d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8F5895D-9606-351A-90C0-02B767E859D4}"/>
              </a:ext>
            </a:extLst>
          </p:cNvPr>
          <p:cNvSpPr txBox="1"/>
          <p:nvPr/>
        </p:nvSpPr>
        <p:spPr>
          <a:xfrm>
            <a:off x="105757" y="889074"/>
            <a:ext cx="6540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【</a:t>
            </a:r>
            <a:r>
              <a:rPr lang="ja-JP" altLang="en-US">
                <a:solidFill>
                  <a:srgbClr val="FF0000"/>
                </a:solidFill>
              </a:rPr>
              <a:t>ターミナルにブランチ名表示</a:t>
            </a:r>
            <a:r>
              <a:rPr lang="en-US" altLang="ja-JP" dirty="0">
                <a:solidFill>
                  <a:srgbClr val="FF0000"/>
                </a:solidFill>
              </a:rPr>
              <a:t>, </a:t>
            </a:r>
            <a:r>
              <a:rPr lang="ja-JP" altLang="en-US">
                <a:solidFill>
                  <a:srgbClr val="FF0000"/>
                </a:solidFill>
              </a:rPr>
              <a:t>コマンド補間</a:t>
            </a:r>
            <a:r>
              <a:rPr lang="en-US" altLang="ja-JP" dirty="0">
                <a:solidFill>
                  <a:srgbClr val="FF0000"/>
                </a:solidFill>
              </a:rPr>
              <a:t> (mac</a:t>
            </a:r>
            <a:r>
              <a:rPr lang="ja-JP" altLang="en-US">
                <a:solidFill>
                  <a:srgbClr val="FF0000"/>
                </a:solidFill>
              </a:rPr>
              <a:t>の場合</a:t>
            </a:r>
            <a:r>
              <a:rPr lang="en-US" altLang="ja-JP" dirty="0">
                <a:solidFill>
                  <a:srgbClr val="FF0000"/>
                </a:solidFill>
              </a:rPr>
              <a:t>)】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C926816-FEFE-790E-C25A-779B53418ED0}"/>
              </a:ext>
            </a:extLst>
          </p:cNvPr>
          <p:cNvSpPr txBox="1"/>
          <p:nvPr/>
        </p:nvSpPr>
        <p:spPr>
          <a:xfrm>
            <a:off x="436833" y="12485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・参考：</a:t>
            </a:r>
            <a:endParaRPr kumimoji="1"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CEBEE6C-9E6F-1952-B2A7-2AA24A78351E}"/>
              </a:ext>
            </a:extLst>
          </p:cNvPr>
          <p:cNvSpPr txBox="1"/>
          <p:nvPr/>
        </p:nvSpPr>
        <p:spPr>
          <a:xfrm>
            <a:off x="105757" y="2762494"/>
            <a:ext cx="5097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【log</a:t>
            </a:r>
            <a:r>
              <a:rPr lang="ja-JP" altLang="en-US">
                <a:solidFill>
                  <a:srgbClr val="FF0000"/>
                </a:solidFill>
              </a:rPr>
              <a:t>一覧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ja-JP" altLang="en-US">
                <a:solidFill>
                  <a:srgbClr val="FF0000"/>
                </a:solidFill>
              </a:rPr>
              <a:t>表示項目追加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>
                <a:solidFill>
                  <a:srgbClr val="FF0000"/>
                </a:solidFill>
                <a:sym typeface="Wingdings" pitchFamily="2" charset="2"/>
              </a:rPr>
              <a:t>(git tree </a:t>
            </a:r>
            <a:r>
              <a:rPr lang="ja-JP" altLang="en-US">
                <a:solidFill>
                  <a:srgbClr val="FF0000"/>
                </a:solidFill>
                <a:sym typeface="Wingdings" pitchFamily="2" charset="2"/>
              </a:rPr>
              <a:t>エイリアス</a:t>
            </a:r>
            <a:r>
              <a:rPr lang="en-US" altLang="ja-JP" dirty="0">
                <a:solidFill>
                  <a:srgbClr val="FF0000"/>
                </a:solidFill>
                <a:sym typeface="Wingdings" pitchFamily="2" charset="2"/>
              </a:rPr>
              <a:t>)</a:t>
            </a:r>
            <a:r>
              <a:rPr lang="en-US" altLang="ja-JP" dirty="0">
                <a:solidFill>
                  <a:srgbClr val="FF0000"/>
                </a:solidFill>
              </a:rPr>
              <a:t>】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356E9EA-89BE-4C04-EA72-13F011D2E479}"/>
              </a:ext>
            </a:extLst>
          </p:cNvPr>
          <p:cNvSpPr txBox="1"/>
          <p:nvPr/>
        </p:nvSpPr>
        <p:spPr>
          <a:xfrm>
            <a:off x="846886" y="3264510"/>
            <a:ext cx="106680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git config --global alias.tree "log --graph --pretty=format:'%x09%C(auto) %h %Cgreen %ad %Creset%x09%C(cyan)%an%Creset %x09%C(auto)%s %d' --date=format-local:'%Y/%m/%d %H:%M:%S'"</a:t>
            </a:r>
          </a:p>
        </p:txBody>
      </p:sp>
    </p:spTree>
    <p:extLst>
      <p:ext uri="{BB962C8B-B14F-4D97-AF65-F5344CB8AC3E}">
        <p14:creationId xmlns:p14="http://schemas.microsoft.com/office/powerpoint/2010/main" val="3715058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2353</TotalTime>
  <Words>425</Words>
  <Application>Microsoft Office PowerPoint</Application>
  <PresentationFormat>ワイド画面</PresentationFormat>
  <Paragraphs>94</Paragraphs>
  <Slides>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Helvetica Neue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隆幸 坂本</dc:creator>
  <cp:lastModifiedBy>SAKAMOTO Takayuki 坂本 隆幸</cp:lastModifiedBy>
  <cp:revision>59</cp:revision>
  <dcterms:created xsi:type="dcterms:W3CDTF">2023-08-26T05:23:07Z</dcterms:created>
  <dcterms:modified xsi:type="dcterms:W3CDTF">2024-08-09T03:18:44Z</dcterms:modified>
</cp:coreProperties>
</file>