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303" r:id="rId3"/>
    <p:sldId id="313" r:id="rId4"/>
    <p:sldId id="329" r:id="rId5"/>
    <p:sldId id="330" r:id="rId6"/>
    <p:sldId id="256" r:id="rId7"/>
    <p:sldId id="326" r:id="rId8"/>
    <p:sldId id="327" r:id="rId9"/>
    <p:sldId id="328" r:id="rId10"/>
    <p:sldId id="261" r:id="rId11"/>
    <p:sldId id="262" r:id="rId12"/>
    <p:sldId id="263" r:id="rId13"/>
    <p:sldId id="264" r:id="rId14"/>
    <p:sldId id="304"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21"/>
    <p:restoredTop sz="94668"/>
  </p:normalViewPr>
  <p:slideViewPr>
    <p:cSldViewPr snapToGrid="0">
      <p:cViewPr varScale="1">
        <p:scale>
          <a:sx n="140" d="100"/>
          <a:sy n="140" d="100"/>
        </p:scale>
        <p:origin x="768" y="192"/>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D93D3-8031-EC47-A989-ABEE3F7FC930}" type="datetimeFigureOut">
              <a:rPr kumimoji="1" lang="ja-JP" altLang="en-US" smtClean="0"/>
              <a:t>2024/7/20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B56E6-2C23-844C-BFCA-760EF45D2912}" type="slidenum">
              <a:rPr kumimoji="1" lang="ja-JP" altLang="en-US" smtClean="0"/>
              <a:t>‹#›</a:t>
            </a:fld>
            <a:endParaRPr kumimoji="1" lang="ja-JP" altLang="en-US"/>
          </a:p>
        </p:txBody>
      </p:sp>
    </p:spTree>
    <p:extLst>
      <p:ext uri="{BB962C8B-B14F-4D97-AF65-F5344CB8AC3E}">
        <p14:creationId xmlns:p14="http://schemas.microsoft.com/office/powerpoint/2010/main" val="278310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85D3DAD-8B9C-E64B-AE2A-86404BBFDE1E}" type="slidenum">
              <a:rPr kumimoji="1" lang="ja-JP" altLang="en-US" smtClean="0"/>
              <a:t>1</a:t>
            </a:fld>
            <a:endParaRPr kumimoji="1" lang="ja-JP" altLang="en-US"/>
          </a:p>
        </p:txBody>
      </p:sp>
    </p:spTree>
    <p:extLst>
      <p:ext uri="{BB962C8B-B14F-4D97-AF65-F5344CB8AC3E}">
        <p14:creationId xmlns:p14="http://schemas.microsoft.com/office/powerpoint/2010/main" val="364707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85D3DAD-8B9C-E64B-AE2A-86404BBFDE1E}" type="slidenum">
              <a:rPr kumimoji="1" lang="ja-JP" altLang="en-US" smtClean="0"/>
              <a:t>2</a:t>
            </a:fld>
            <a:endParaRPr kumimoji="1" lang="ja-JP" altLang="en-US"/>
          </a:p>
        </p:txBody>
      </p:sp>
    </p:spTree>
    <p:extLst>
      <p:ext uri="{BB962C8B-B14F-4D97-AF65-F5344CB8AC3E}">
        <p14:creationId xmlns:p14="http://schemas.microsoft.com/office/powerpoint/2010/main" val="115194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85D3DAD-8B9C-E64B-AE2A-86404BBFDE1E}" type="slidenum">
              <a:rPr kumimoji="1" lang="ja-JP" altLang="en-US" smtClean="0"/>
              <a:t>14</a:t>
            </a:fld>
            <a:endParaRPr kumimoji="1" lang="ja-JP" altLang="en-US"/>
          </a:p>
        </p:txBody>
      </p:sp>
    </p:spTree>
    <p:extLst>
      <p:ext uri="{BB962C8B-B14F-4D97-AF65-F5344CB8AC3E}">
        <p14:creationId xmlns:p14="http://schemas.microsoft.com/office/powerpoint/2010/main" val="154939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8E57E-F6E1-C9D9-F0A2-E2367419BCB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69D967-6B8E-EE68-CB94-34E445F05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882835-CF29-89FC-3A72-CC2141250C6F}"/>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5" name="フッター プレースホルダー 4">
            <a:extLst>
              <a:ext uri="{FF2B5EF4-FFF2-40B4-BE49-F238E27FC236}">
                <a16:creationId xmlns:a16="http://schemas.microsoft.com/office/drawing/2014/main" id="{5788C3EF-4575-ED00-63B8-3C37512AEC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0261EE-99F5-EB9F-1B5E-2CB075250EB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18612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87A0-FE8B-2A5F-CFD0-5B87CD0B772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1D74F5-6551-66E2-2F02-E748FECAE9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94A01-B0FC-1B5C-580A-3A0B96AB28DF}"/>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5" name="フッター プレースホルダー 4">
            <a:extLst>
              <a:ext uri="{FF2B5EF4-FFF2-40B4-BE49-F238E27FC236}">
                <a16:creationId xmlns:a16="http://schemas.microsoft.com/office/drawing/2014/main" id="{5AA21572-6181-CC4A-3704-5C884AC9D1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2EBCB8-32E7-8AAF-8C40-74F1EAAFB22C}"/>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41554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80B6BA-CD2A-0778-9BB7-28CFBF3524C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17F8-EC45-BDBC-E593-B169221219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21DE28-83E7-90F9-DBBB-DA197F40BB32}"/>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5" name="フッター プレースホルダー 4">
            <a:extLst>
              <a:ext uri="{FF2B5EF4-FFF2-40B4-BE49-F238E27FC236}">
                <a16:creationId xmlns:a16="http://schemas.microsoft.com/office/drawing/2014/main" id="{3D7A7BCA-6D89-461A-3295-CB7EE449B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9869D-2AEB-9CB6-2777-D8E813882A0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967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E2C7A-9242-47F2-49CF-FB563AC053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A4093B-6777-E8A1-FEBA-C56E538FDF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985117-B6CA-C1CB-6462-3E6024E7C46E}"/>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5" name="フッター プレースホルダー 4">
            <a:extLst>
              <a:ext uri="{FF2B5EF4-FFF2-40B4-BE49-F238E27FC236}">
                <a16:creationId xmlns:a16="http://schemas.microsoft.com/office/drawing/2014/main" id="{5154EAC4-FBAC-DB3D-CB10-2B303E405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9F5980-DE54-1BE8-2F1E-23F65FAE473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447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57294C-E976-205E-BC19-6C2DBF14E2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9D647F-ECBB-EF88-863E-C9A35575E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170643-48E6-E3F0-08DE-90AC6FF9D222}"/>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5" name="フッター プレースホルダー 4">
            <a:extLst>
              <a:ext uri="{FF2B5EF4-FFF2-40B4-BE49-F238E27FC236}">
                <a16:creationId xmlns:a16="http://schemas.microsoft.com/office/drawing/2014/main" id="{31A3A187-295E-04EA-1D74-0256B1283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2A53C-D5FE-D61F-C514-EAC562F72CD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0568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98EFA-28FA-1401-A63F-80E276D24A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07EA1A-0094-8348-E01B-B05738CF1F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6DDAAC0-A8DC-E1F2-9126-252C53AF4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D47EFF-95F2-0061-1F82-2CE87B24D758}"/>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6" name="フッター プレースホルダー 5">
            <a:extLst>
              <a:ext uri="{FF2B5EF4-FFF2-40B4-BE49-F238E27FC236}">
                <a16:creationId xmlns:a16="http://schemas.microsoft.com/office/drawing/2014/main" id="{E280311F-7352-FB8C-6F6B-9034912E8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4588F8-AB52-FEB4-7832-1A91A769119E}"/>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55830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4394E-0E38-D2B4-92AF-EC369E37989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B0EAE9-A136-FC24-97EC-510DE8CE3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B41394-CEA5-BD28-F89A-A584C230C4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246974-70B6-B00E-2684-312813752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8A5726-E928-076A-D14A-721ECB991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18DDBA-5C56-5B9E-CFB4-B59B2ACA68AE}"/>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8" name="フッター プレースホルダー 7">
            <a:extLst>
              <a:ext uri="{FF2B5EF4-FFF2-40B4-BE49-F238E27FC236}">
                <a16:creationId xmlns:a16="http://schemas.microsoft.com/office/drawing/2014/main" id="{14FCF0DA-055F-9189-6316-0EA6D083A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D4E083-1C4D-C15E-9572-5D63298B646F}"/>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67048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8BFB6-EB36-30B8-566B-3C183B5E30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30CE1F-561E-538C-D1E1-848E99618CC5}"/>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4" name="フッター プレースホルダー 3">
            <a:extLst>
              <a:ext uri="{FF2B5EF4-FFF2-40B4-BE49-F238E27FC236}">
                <a16:creationId xmlns:a16="http://schemas.microsoft.com/office/drawing/2014/main" id="{8FA321F5-35BA-0328-C78E-DA52C8E5CC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CA0E60-3F08-C460-2CFD-3C2D309722E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8684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C40B3A-414C-2DE8-5960-F85450B8AE15}"/>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3" name="フッター プレースホルダー 2">
            <a:extLst>
              <a:ext uri="{FF2B5EF4-FFF2-40B4-BE49-F238E27FC236}">
                <a16:creationId xmlns:a16="http://schemas.microsoft.com/office/drawing/2014/main" id="{F10E5DDA-CA82-6D49-99A8-FEBAFD58B9E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75B0D-5E90-C728-FD9D-F6D8AC551F4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6224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5135B-A59D-70E4-B458-2208B7B789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CBEB34-99B1-4594-868D-C06D9E7F2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3ACDE6-6E42-7F08-9A70-E61D474F2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D351C-86BB-7D67-6C95-CF98388E3B63}"/>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6" name="フッター プレースホルダー 5">
            <a:extLst>
              <a:ext uri="{FF2B5EF4-FFF2-40B4-BE49-F238E27FC236}">
                <a16:creationId xmlns:a16="http://schemas.microsoft.com/office/drawing/2014/main" id="{E027DF4A-CB6C-0B84-ED22-252C2A79E3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27CCF-A761-8781-6F1D-D3FEE5840D1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4766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D51F1-0BF5-B54F-230F-38F73C309D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A4F03C-9F15-6184-1A28-DD13E6836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E18760E-D4B4-E0C8-58D2-A6C182A5C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3ED77F-E745-FC8B-5C57-398883FF1BB9}"/>
              </a:ext>
            </a:extLst>
          </p:cNvPr>
          <p:cNvSpPr>
            <a:spLocks noGrp="1"/>
          </p:cNvSpPr>
          <p:nvPr>
            <p:ph type="dt" sz="half" idx="10"/>
          </p:nvPr>
        </p:nvSpPr>
        <p:spPr/>
        <p:txBody>
          <a:bodyPr/>
          <a:lstStyle/>
          <a:p>
            <a:fld id="{7BD44835-5721-2044-847C-113CE0FA57E0}" type="datetimeFigureOut">
              <a:rPr kumimoji="1" lang="ja-JP" altLang="en-US" smtClean="0"/>
              <a:t>2024/7/20</a:t>
            </a:fld>
            <a:endParaRPr kumimoji="1" lang="ja-JP" altLang="en-US"/>
          </a:p>
        </p:txBody>
      </p:sp>
      <p:sp>
        <p:nvSpPr>
          <p:cNvPr id="6" name="フッター プレースホルダー 5">
            <a:extLst>
              <a:ext uri="{FF2B5EF4-FFF2-40B4-BE49-F238E27FC236}">
                <a16:creationId xmlns:a16="http://schemas.microsoft.com/office/drawing/2014/main" id="{52D99E1C-ECFF-84BE-58EB-132B98D76D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E4D044-6E6D-DC31-902D-847B647F6A4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62942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0C2280-2145-B362-8AFF-AD578CC2F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C33AE6-4189-375D-BE26-E2F96D766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C8F86-7301-FA51-F214-A07E34196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44835-5721-2044-847C-113CE0FA57E0}" type="datetimeFigureOut">
              <a:rPr kumimoji="1" lang="ja-JP" altLang="en-US" smtClean="0"/>
              <a:t>2024/7/20</a:t>
            </a:fld>
            <a:endParaRPr kumimoji="1" lang="ja-JP" altLang="en-US"/>
          </a:p>
        </p:txBody>
      </p:sp>
      <p:sp>
        <p:nvSpPr>
          <p:cNvPr id="5" name="フッター プレースホルダー 4">
            <a:extLst>
              <a:ext uri="{FF2B5EF4-FFF2-40B4-BE49-F238E27FC236}">
                <a16:creationId xmlns:a16="http://schemas.microsoft.com/office/drawing/2014/main" id="{963D4381-EEE7-14BD-89F7-5926D3422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D886DF-0690-78A8-96C7-1FD8BB723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70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ejuku.net/blog/64673"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672C274-ECC6-23A1-38C5-BAB27F07E4D3}"/>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Agenda</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7840B808-520F-CA2D-0409-A116B2F2F830}"/>
              </a:ext>
            </a:extLst>
          </p:cNvPr>
          <p:cNvSpPr txBox="1"/>
          <p:nvPr/>
        </p:nvSpPr>
        <p:spPr>
          <a:xfrm>
            <a:off x="136071" y="925265"/>
            <a:ext cx="11919858" cy="5631735"/>
          </a:xfrm>
          <a:prstGeom prst="rect">
            <a:avLst/>
          </a:prstGeom>
          <a:noFill/>
          <a:ln>
            <a:solidFill>
              <a:schemeClr val="accent1"/>
            </a:solidFill>
          </a:ln>
        </p:spPr>
        <p:txBody>
          <a:bodyPr wrap="square">
            <a:spAutoFit/>
          </a:bodyPr>
          <a:lstStyle/>
          <a:p>
            <a:pPr fontAlgn="base">
              <a:lnSpc>
                <a:spcPct val="150000"/>
              </a:lnSpc>
            </a:pPr>
            <a:r>
              <a:rPr lang="en-US" altLang="ja-JP" sz="2400" b="0" i="0" dirty="0">
                <a:solidFill>
                  <a:srgbClr val="333333"/>
                </a:solidFill>
                <a:effectLst/>
                <a:latin typeface="Helvetica Neue" panose="02000503000000020004" pitchFamily="2" charset="0"/>
              </a:rPr>
              <a:t>【</a:t>
            </a:r>
            <a:r>
              <a:rPr lang="ja-JP" altLang="en-US" sz="2400">
                <a:solidFill>
                  <a:srgbClr val="333333"/>
                </a:solidFill>
                <a:latin typeface="Helvetica Neue" panose="02000503000000020004" pitchFamily="2" charset="0"/>
              </a:rPr>
              <a:t>大築</a:t>
            </a:r>
            <a:r>
              <a:rPr lang="ja-JP" altLang="en-US" sz="2400" b="0" i="0">
                <a:solidFill>
                  <a:srgbClr val="333333"/>
                </a:solidFill>
                <a:effectLst/>
                <a:latin typeface="Helvetica Neue" panose="02000503000000020004" pitchFamily="2" charset="0"/>
              </a:rPr>
              <a:t>様</a:t>
            </a:r>
            <a:r>
              <a:rPr lang="en-US" altLang="ja-JP" sz="2400" b="0" i="0" dirty="0">
                <a:solidFill>
                  <a:srgbClr val="333333"/>
                </a:solidFill>
                <a:effectLst/>
                <a:latin typeface="Helvetica Neue" panose="02000503000000020004" pitchFamily="2" charset="0"/>
              </a:rPr>
              <a:t> 13</a:t>
            </a:r>
            <a:r>
              <a:rPr lang="ja-JP" altLang="en-US" sz="2400">
                <a:solidFill>
                  <a:srgbClr val="333333"/>
                </a:solidFill>
                <a:latin typeface="Helvetica Neue" panose="02000503000000020004" pitchFamily="2" charset="0"/>
              </a:rPr>
              <a:t>回目</a:t>
            </a:r>
            <a:r>
              <a:rPr lang="ja-JP" altLang="en-US" sz="2400" b="0" i="0">
                <a:solidFill>
                  <a:srgbClr val="333333"/>
                </a:solidFill>
                <a:effectLst/>
                <a:latin typeface="Helvetica Neue" panose="02000503000000020004" pitchFamily="2" charset="0"/>
              </a:rPr>
              <a:t>レッスンの実施内容</a:t>
            </a:r>
            <a:r>
              <a:rPr lang="en-US" altLang="ja-JP" sz="2400" b="0" i="0" dirty="0">
                <a:solidFill>
                  <a:srgbClr val="333333"/>
                </a:solidFill>
                <a:effectLst/>
                <a:latin typeface="Helvetica Neue" panose="02000503000000020004" pitchFamily="2" charset="0"/>
              </a:rPr>
              <a:t>】</a:t>
            </a:r>
          </a:p>
          <a:p>
            <a:pPr fontAlgn="base">
              <a:lnSpc>
                <a:spcPct val="150000"/>
              </a:lnSpc>
            </a:pPr>
            <a:r>
              <a:rPr lang="ja-JP" altLang="en-US" sz="2400" b="0" i="0">
                <a:solidFill>
                  <a:srgbClr val="333333"/>
                </a:solidFill>
                <a:effectLst/>
                <a:latin typeface="Helvetica Neue" panose="02000503000000020004" pitchFamily="2" charset="0"/>
              </a:rPr>
              <a:t>・進捗確認</a:t>
            </a:r>
            <a:endParaRPr lang="en-US" altLang="ja-JP" sz="2400" b="0" i="0" dirty="0">
              <a:solidFill>
                <a:srgbClr val="333333"/>
              </a:solidFill>
              <a:effectLst/>
              <a:latin typeface="Helvetica Neue" panose="02000503000000020004" pitchFamily="2" charset="0"/>
            </a:endParaRPr>
          </a:p>
          <a:p>
            <a:pPr fontAlgn="base">
              <a:lnSpc>
                <a:spcPct val="150000"/>
              </a:lnSpc>
            </a:pPr>
            <a:r>
              <a:rPr lang="ja-JP" altLang="en-US" sz="2400">
                <a:solidFill>
                  <a:srgbClr val="333333"/>
                </a:solidFill>
                <a:latin typeface="Helvetica Neue" panose="02000503000000020004" pitchFamily="2" charset="0"/>
              </a:rPr>
              <a:t>・</a:t>
            </a:r>
            <a:r>
              <a:rPr lang="en-US" altLang="ja-JP" sz="2400" dirty="0">
                <a:solidFill>
                  <a:srgbClr val="333333"/>
                </a:solidFill>
                <a:latin typeface="Helvetica Neue" panose="02000503000000020004" pitchFamily="2" charset="0"/>
              </a:rPr>
              <a:t>Docker</a:t>
            </a:r>
          </a:p>
          <a:p>
            <a:pPr fontAlgn="base">
              <a:lnSpc>
                <a:spcPct val="150000"/>
              </a:lnSpc>
            </a:pPr>
            <a:r>
              <a:rPr lang="ja-JP" altLang="en-US" sz="2400" b="0" i="0">
                <a:solidFill>
                  <a:srgbClr val="333333"/>
                </a:solidFill>
                <a:effectLst/>
                <a:latin typeface="Helvetica Neue" panose="02000503000000020004" pitchFamily="2" charset="0"/>
              </a:rPr>
              <a:t>・</a:t>
            </a:r>
            <a:r>
              <a:rPr lang="en-US" altLang="ja-JP" sz="2400" b="0" i="0" dirty="0" err="1">
                <a:solidFill>
                  <a:srgbClr val="333333"/>
                </a:solidFill>
                <a:effectLst/>
                <a:latin typeface="Helvetica Neue" panose="02000503000000020004" pitchFamily="2" charset="0"/>
              </a:rPr>
              <a:t>d</a:t>
            </a:r>
            <a:r>
              <a:rPr lang="en-US" altLang="ja-JP" sz="2400" dirty="0" err="1">
                <a:solidFill>
                  <a:srgbClr val="333333"/>
                </a:solidFill>
                <a:latin typeface="Helvetica Neue" panose="02000503000000020004" pitchFamily="2" charset="0"/>
              </a:rPr>
              <a:t>jango-allauth</a:t>
            </a:r>
            <a:r>
              <a:rPr lang="en-US" altLang="ja-JP" sz="2400" dirty="0">
                <a:solidFill>
                  <a:srgbClr val="333333"/>
                </a:solidFill>
                <a:latin typeface="Helvetica Neue" panose="02000503000000020004" pitchFamily="2" charset="0"/>
              </a:rPr>
              <a:t> (https://</a:t>
            </a:r>
            <a:r>
              <a:rPr lang="en-US" altLang="ja-JP" sz="2400" dirty="0" err="1">
                <a:solidFill>
                  <a:srgbClr val="333333"/>
                </a:solidFill>
                <a:latin typeface="Helvetica Neue" panose="02000503000000020004" pitchFamily="2" charset="0"/>
              </a:rPr>
              <a:t>note.com</a:t>
            </a:r>
            <a:r>
              <a:rPr lang="en-US" altLang="ja-JP" sz="2400" dirty="0">
                <a:solidFill>
                  <a:srgbClr val="333333"/>
                </a:solidFill>
                <a:latin typeface="Helvetica Neue" panose="02000503000000020004" pitchFamily="2" charset="0"/>
              </a:rPr>
              <a:t>/</a:t>
            </a:r>
            <a:r>
              <a:rPr lang="en-US" altLang="ja-JP" sz="2400" dirty="0" err="1">
                <a:solidFill>
                  <a:srgbClr val="333333"/>
                </a:solidFill>
                <a:latin typeface="Helvetica Neue" panose="02000503000000020004" pitchFamily="2" charset="0"/>
              </a:rPr>
              <a:t>horiday_tech</a:t>
            </a:r>
            <a:r>
              <a:rPr lang="en-US" altLang="ja-JP" sz="2400" dirty="0">
                <a:solidFill>
                  <a:srgbClr val="333333"/>
                </a:solidFill>
                <a:latin typeface="Helvetica Neue" panose="02000503000000020004" pitchFamily="2" charset="0"/>
              </a:rPr>
              <a:t>/n/n2bca87d0e7cd)</a:t>
            </a:r>
            <a:endParaRPr lang="en-US" altLang="ja-JP" sz="2400" b="0" i="0" dirty="0">
              <a:solidFill>
                <a:srgbClr val="333333"/>
              </a:solidFill>
              <a:effectLst/>
              <a:latin typeface="Helvetica Neue" panose="02000503000000020004" pitchFamily="2" charset="0"/>
            </a:endParaRPr>
          </a:p>
          <a:p>
            <a:pPr fontAlgn="base">
              <a:lnSpc>
                <a:spcPct val="150000"/>
              </a:lnSpc>
            </a:pPr>
            <a:r>
              <a:rPr lang="ja-JP" altLang="en-US" sz="2400">
                <a:solidFill>
                  <a:srgbClr val="333333"/>
                </a:solidFill>
                <a:latin typeface="Helvetica Neue" panose="02000503000000020004" pitchFamily="2" charset="0"/>
              </a:rPr>
              <a:t>・次回までの宿題</a:t>
            </a:r>
            <a:endParaRPr lang="en-US" altLang="ja-JP" sz="2400" dirty="0">
              <a:solidFill>
                <a:srgbClr val="333333"/>
              </a:solidFill>
              <a:latin typeface="Helvetica Neue" panose="02000503000000020004" pitchFamily="2" charset="0"/>
            </a:endParaRPr>
          </a:p>
          <a:p>
            <a:pPr fontAlgn="base">
              <a:lnSpc>
                <a:spcPct val="150000"/>
              </a:lnSpc>
            </a:pPr>
            <a:r>
              <a:rPr lang="en-US" altLang="ja-JP" sz="2400" dirty="0">
                <a:solidFill>
                  <a:srgbClr val="333333"/>
                </a:solidFill>
                <a:latin typeface="Helvetica Neue" panose="02000503000000020004" pitchFamily="2" charset="0"/>
              </a:rPr>
              <a:t>  </a:t>
            </a:r>
            <a:r>
              <a:rPr lang="ja-JP" altLang="en-US" sz="2400">
                <a:solidFill>
                  <a:srgbClr val="1F1F1F"/>
                </a:solidFill>
                <a:highlight>
                  <a:srgbClr val="FFFFFF"/>
                </a:highlight>
                <a:latin typeface="Google Sans"/>
              </a:rPr>
              <a:t>・</a:t>
            </a:r>
            <a:r>
              <a:rPr lang="ja-JP" altLang="en-US" sz="2400">
                <a:solidFill>
                  <a:srgbClr val="1F1F1F"/>
                </a:solidFill>
                <a:latin typeface="Google Sans"/>
              </a:rPr>
              <a:t>オリジナルアプリ設計、実装すすめる</a:t>
            </a:r>
            <a:endParaRPr lang="en-US" altLang="ja-JP" sz="2400" i="0" dirty="0">
              <a:effectLst/>
            </a:endParaRPr>
          </a:p>
          <a:p>
            <a:pPr fontAlgn="base">
              <a:lnSpc>
                <a:spcPct val="150000"/>
              </a:lnSpc>
            </a:pPr>
            <a:r>
              <a:rPr lang="ja-JP" altLang="en-US" sz="2400">
                <a:solidFill>
                  <a:srgbClr val="333333"/>
                </a:solidFill>
                <a:latin typeface="Helvetica Neue" panose="02000503000000020004" pitchFamily="2" charset="0"/>
              </a:rPr>
              <a:t>・次回レッスン</a:t>
            </a:r>
            <a:r>
              <a:rPr lang="en-US" altLang="ja-JP" sz="2400" dirty="0">
                <a:solidFill>
                  <a:srgbClr val="333333"/>
                </a:solidFill>
                <a:latin typeface="Helvetica Neue" panose="02000503000000020004" pitchFamily="2" charset="0"/>
              </a:rPr>
              <a:t>  7/27(</a:t>
            </a:r>
            <a:r>
              <a:rPr lang="ja-JP" altLang="en-US" sz="2400">
                <a:solidFill>
                  <a:srgbClr val="333333"/>
                </a:solidFill>
                <a:latin typeface="Helvetica Neue" panose="02000503000000020004" pitchFamily="2" charset="0"/>
              </a:rPr>
              <a:t>土</a:t>
            </a:r>
            <a:r>
              <a:rPr lang="en-US" altLang="ja-JP" sz="2400" dirty="0">
                <a:solidFill>
                  <a:srgbClr val="333333"/>
                </a:solidFill>
                <a:latin typeface="Helvetica Neue" panose="02000503000000020004" pitchFamily="2" charset="0"/>
              </a:rPr>
              <a:t>) 21:30-</a:t>
            </a:r>
          </a:p>
          <a:p>
            <a:pPr fontAlgn="base">
              <a:lnSpc>
                <a:spcPct val="150000"/>
              </a:lnSpc>
            </a:pPr>
            <a:r>
              <a:rPr lang="en-US" altLang="ja-JP" dirty="0">
                <a:solidFill>
                  <a:srgbClr val="333333"/>
                </a:solidFill>
                <a:latin typeface="Helvetica Neue" panose="02000503000000020004" pitchFamily="2" charset="0"/>
              </a:rPr>
              <a:t>【</a:t>
            </a:r>
            <a:r>
              <a:rPr lang="ja-JP" altLang="en-US">
                <a:solidFill>
                  <a:srgbClr val="333333"/>
                </a:solidFill>
                <a:latin typeface="Helvetica Neue" panose="02000503000000020004" pitchFamily="2" charset="0"/>
              </a:rPr>
              <a:t>坂本宿題</a:t>
            </a:r>
            <a:r>
              <a:rPr lang="en-US" altLang="ja-JP" dirty="0">
                <a:solidFill>
                  <a:srgbClr val="333333"/>
                </a:solidFill>
                <a:latin typeface="Helvetica Neue" panose="02000503000000020004" pitchFamily="2" charset="0"/>
              </a:rPr>
              <a:t>】</a:t>
            </a:r>
          </a:p>
          <a:p>
            <a:pPr fontAlgn="base">
              <a:lnSpc>
                <a:spcPct val="150000"/>
              </a:lnSpc>
            </a:pPr>
            <a:r>
              <a:rPr lang="ja-JP" altLang="en-US">
                <a:solidFill>
                  <a:srgbClr val="333333"/>
                </a:solidFill>
                <a:latin typeface="Helvetica Neue" panose="02000503000000020004" pitchFamily="2" charset="0"/>
              </a:rPr>
              <a:t>・メールアドレスでログインする方法</a:t>
            </a:r>
            <a:r>
              <a:rPr lang="en-US" altLang="ja-JP" dirty="0">
                <a:solidFill>
                  <a:srgbClr val="333333"/>
                </a:solidFill>
                <a:latin typeface="Helvetica Neue" panose="02000503000000020004" pitchFamily="2" charset="0"/>
              </a:rPr>
              <a:t>, mac</a:t>
            </a:r>
            <a:r>
              <a:rPr lang="ja-JP" altLang="en-US">
                <a:solidFill>
                  <a:srgbClr val="333333"/>
                </a:solidFill>
                <a:latin typeface="Helvetica Neue" panose="02000503000000020004" pitchFamily="2" charset="0"/>
              </a:rPr>
              <a:t>に</a:t>
            </a:r>
            <a:r>
              <a:rPr lang="en-US" altLang="ja-JP" dirty="0" err="1">
                <a:solidFill>
                  <a:srgbClr val="333333"/>
                </a:solidFill>
                <a:latin typeface="Helvetica Neue" panose="02000503000000020004" pitchFamily="2" charset="0"/>
              </a:rPr>
              <a:t>mysqlclient</a:t>
            </a:r>
            <a:r>
              <a:rPr lang="ja-JP" altLang="en-US">
                <a:solidFill>
                  <a:srgbClr val="333333"/>
                </a:solidFill>
                <a:latin typeface="Helvetica Neue" panose="02000503000000020004" pitchFamily="2" charset="0"/>
              </a:rPr>
              <a:t>を</a:t>
            </a:r>
            <a:r>
              <a:rPr lang="en-US" altLang="ja-JP" dirty="0">
                <a:solidFill>
                  <a:srgbClr val="333333"/>
                </a:solidFill>
                <a:latin typeface="Helvetica Neue" panose="02000503000000020004" pitchFamily="2" charset="0"/>
              </a:rPr>
              <a:t>pip </a:t>
            </a:r>
            <a:r>
              <a:rPr lang="ja-JP" altLang="en-US">
                <a:solidFill>
                  <a:srgbClr val="333333"/>
                </a:solidFill>
                <a:latin typeface="Helvetica Neue" panose="02000503000000020004" pitchFamily="2" charset="0"/>
              </a:rPr>
              <a:t>インストールする方法</a:t>
            </a:r>
            <a:endParaRPr lang="en-US" altLang="ja-JP" dirty="0">
              <a:solidFill>
                <a:srgbClr val="333333"/>
              </a:solidFill>
              <a:latin typeface="Helvetica Neue" panose="02000503000000020004" pitchFamily="2" charset="0"/>
            </a:endParaRPr>
          </a:p>
          <a:p>
            <a:pPr fontAlgn="base">
              <a:lnSpc>
                <a:spcPct val="150000"/>
              </a:lnSpc>
            </a:pPr>
            <a:r>
              <a:rPr lang="ja-JP" altLang="en-US">
                <a:solidFill>
                  <a:srgbClr val="333333"/>
                </a:solidFill>
                <a:latin typeface="Helvetica Neue" panose="02000503000000020004" pitchFamily="2" charset="0"/>
              </a:rPr>
              <a:t>　</a:t>
            </a:r>
            <a:r>
              <a:rPr lang="en-US" altLang="ja-JP" dirty="0">
                <a:solidFill>
                  <a:srgbClr val="333333"/>
                </a:solidFill>
                <a:latin typeface="Helvetica Neue" panose="02000503000000020004" pitchFamily="2" charset="0"/>
              </a:rPr>
              <a:t>Django-all-auth(</a:t>
            </a:r>
            <a:r>
              <a:rPr lang="ja-JP" altLang="en-US">
                <a:solidFill>
                  <a:srgbClr val="333333"/>
                </a:solidFill>
                <a:latin typeface="Helvetica Neue" panose="02000503000000020004" pitchFamily="2" charset="0"/>
              </a:rPr>
              <a:t>次回説明</a:t>
            </a:r>
            <a:r>
              <a:rPr lang="en-US" altLang="ja-JP" dirty="0">
                <a:solidFill>
                  <a:srgbClr val="333333"/>
                </a:solidFill>
                <a:latin typeface="Helvetica Neue" panose="02000503000000020004" pitchFamily="2" charset="0"/>
              </a:rPr>
              <a:t>)</a:t>
            </a:r>
          </a:p>
          <a:p>
            <a:pPr algn="l" fontAlgn="base">
              <a:lnSpc>
                <a:spcPct val="150000"/>
              </a:lnSpc>
            </a:pPr>
            <a:r>
              <a:rPr lang="en-US" altLang="ja-JP" sz="2000" dirty="0">
                <a:solidFill>
                  <a:schemeClr val="accent1">
                    <a:lumMod val="60000"/>
                    <a:lumOff val="40000"/>
                  </a:schemeClr>
                </a:solidFill>
                <a:latin typeface="Helvetica Neue" panose="02000503000000020004" pitchFamily="2" charset="0"/>
              </a:rPr>
              <a:t>(2</a:t>
            </a:r>
            <a:r>
              <a:rPr lang="ja-JP" altLang="en-US" sz="2000">
                <a:solidFill>
                  <a:schemeClr val="accent1">
                    <a:lumMod val="60000"/>
                    <a:lumOff val="40000"/>
                  </a:schemeClr>
                </a:solidFill>
                <a:latin typeface="Helvetica Neue" panose="02000503000000020004" pitchFamily="2" charset="0"/>
              </a:rPr>
              <a:t>回目レッスン以降</a:t>
            </a:r>
            <a:r>
              <a:rPr lang="en-US" altLang="ja-JP" sz="2000" dirty="0">
                <a:solidFill>
                  <a:schemeClr val="accent1">
                    <a:lumMod val="60000"/>
                    <a:lumOff val="40000"/>
                  </a:schemeClr>
                </a:solidFill>
                <a:latin typeface="Helvetica Neue" panose="02000503000000020004" pitchFamily="2" charset="0"/>
              </a:rPr>
              <a:t> </a:t>
            </a:r>
            <a:r>
              <a:rPr lang="ja-JP" altLang="en-US" sz="2000">
                <a:solidFill>
                  <a:schemeClr val="accent1">
                    <a:lumMod val="60000"/>
                    <a:lumOff val="40000"/>
                  </a:schemeClr>
                </a:solidFill>
                <a:latin typeface="Helvetica Neue" panose="02000503000000020004" pitchFamily="2" charset="0"/>
              </a:rPr>
              <a:t>基本的に</a:t>
            </a:r>
            <a:r>
              <a:rPr lang="en-US" altLang="ja-JP" sz="2000" dirty="0">
                <a:solidFill>
                  <a:schemeClr val="accent1">
                    <a:lumMod val="60000"/>
                    <a:lumOff val="40000"/>
                  </a:schemeClr>
                </a:solidFill>
                <a:latin typeface="Helvetica Neue" panose="02000503000000020004" pitchFamily="2" charset="0"/>
              </a:rPr>
              <a:t> </a:t>
            </a:r>
            <a:r>
              <a:rPr lang="ja-JP" altLang="en-US" sz="2000">
                <a:solidFill>
                  <a:schemeClr val="accent1">
                    <a:lumMod val="60000"/>
                    <a:lumOff val="40000"/>
                  </a:schemeClr>
                </a:solidFill>
                <a:latin typeface="Helvetica Neue" panose="02000503000000020004" pitchFamily="2" charset="0"/>
              </a:rPr>
              <a:t>土曜日</a:t>
            </a:r>
            <a:r>
              <a:rPr lang="en-US" altLang="ja-JP" sz="2000" dirty="0">
                <a:solidFill>
                  <a:schemeClr val="accent1">
                    <a:lumMod val="60000"/>
                    <a:lumOff val="40000"/>
                  </a:schemeClr>
                </a:solidFill>
                <a:latin typeface="Helvetica Neue" panose="02000503000000020004" pitchFamily="2" charset="0"/>
              </a:rPr>
              <a:t> 21:30-) </a:t>
            </a:r>
          </a:p>
        </p:txBody>
      </p:sp>
      <p:sp>
        <p:nvSpPr>
          <p:cNvPr id="6" name="テキスト ボックス 5">
            <a:extLst>
              <a:ext uri="{FF2B5EF4-FFF2-40B4-BE49-F238E27FC236}">
                <a16:creationId xmlns:a16="http://schemas.microsoft.com/office/drawing/2014/main" id="{1C47D3EA-0CE6-B342-B4DD-C8AC4799B2DC}"/>
              </a:ext>
            </a:extLst>
          </p:cNvPr>
          <p:cNvSpPr txBox="1"/>
          <p:nvPr/>
        </p:nvSpPr>
        <p:spPr>
          <a:xfrm>
            <a:off x="5547993" y="5841295"/>
            <a:ext cx="6370809" cy="880369"/>
          </a:xfrm>
          <a:prstGeom prst="rect">
            <a:avLst/>
          </a:prstGeom>
          <a:solidFill>
            <a:schemeClr val="accent4">
              <a:lumMod val="40000"/>
              <a:lumOff val="60000"/>
            </a:schemeClr>
          </a:solidFill>
        </p:spPr>
        <p:txBody>
          <a:bodyPr wrap="square">
            <a:spAutoFit/>
          </a:bodyPr>
          <a:lstStyle/>
          <a:p>
            <a:pPr fontAlgn="base">
              <a:lnSpc>
                <a:spcPct val="150000"/>
              </a:lnSpc>
            </a:pPr>
            <a:r>
              <a:rPr lang="ja-JP" altLang="en-US" sz="1800" b="0" i="0">
                <a:solidFill>
                  <a:srgbClr val="1F1F1F"/>
                </a:solidFill>
                <a:effectLst/>
                <a:latin typeface="Google Sans"/>
              </a:rPr>
              <a:t>・前回の宿題</a:t>
            </a:r>
            <a:endParaRPr lang="en-US" altLang="ja-JP" sz="1800" b="0" i="0" dirty="0">
              <a:solidFill>
                <a:srgbClr val="1F1F1F"/>
              </a:solidFill>
              <a:effectLst/>
              <a:latin typeface="Google Sans"/>
            </a:endParaRPr>
          </a:p>
          <a:p>
            <a:pPr fontAlgn="base">
              <a:lnSpc>
                <a:spcPct val="150000"/>
              </a:lnSpc>
            </a:pPr>
            <a:r>
              <a:rPr lang="ja-JP" altLang="en-US" sz="1800">
                <a:solidFill>
                  <a:srgbClr val="1F1F1F"/>
                </a:solidFill>
                <a:latin typeface="Google Sans"/>
              </a:rPr>
              <a:t>オリジナルアプリ設計、実装すすめる</a:t>
            </a:r>
            <a:endParaRPr lang="en-US" altLang="ja-JP" sz="1800" b="0" i="0" dirty="0">
              <a:solidFill>
                <a:srgbClr val="1F1F1F"/>
              </a:solidFill>
              <a:effectLst/>
              <a:latin typeface="Google Sans"/>
            </a:endParaRPr>
          </a:p>
        </p:txBody>
      </p:sp>
    </p:spTree>
    <p:extLst>
      <p:ext uri="{BB962C8B-B14F-4D97-AF65-F5344CB8AC3E}">
        <p14:creationId xmlns:p14="http://schemas.microsoft.com/office/powerpoint/2010/main" val="27245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C64DDE5C-6D2F-1E45-BA5C-1DE7F14808FE}"/>
              </a:ext>
            </a:extLst>
          </p:cNvPr>
          <p:cNvSpPr/>
          <p:nvPr/>
        </p:nvSpPr>
        <p:spPr>
          <a:xfrm>
            <a:off x="3139889" y="130756"/>
            <a:ext cx="6278592"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rPr>
              <a:t>インターネットゲートウェイ</a:t>
            </a:r>
            <a:r>
              <a:rPr kumimoji="1" lang="ja-JP" altLang="en-US" sz="2800">
                <a:solidFill>
                  <a:schemeClr val="tx1"/>
                </a:solidFill>
              </a:rPr>
              <a:t>の作成</a:t>
            </a:r>
          </a:p>
        </p:txBody>
      </p:sp>
      <p:pic>
        <p:nvPicPr>
          <p:cNvPr id="3" name="図 2">
            <a:extLst>
              <a:ext uri="{FF2B5EF4-FFF2-40B4-BE49-F238E27FC236}">
                <a16:creationId xmlns:a16="http://schemas.microsoft.com/office/drawing/2014/main" id="{B0CE31C6-5265-BFFF-EF8A-5EE280CE5417}"/>
              </a:ext>
            </a:extLst>
          </p:cNvPr>
          <p:cNvPicPr>
            <a:picLocks noChangeAspect="1"/>
          </p:cNvPicPr>
          <p:nvPr/>
        </p:nvPicPr>
        <p:blipFill>
          <a:blip r:embed="rId2"/>
          <a:stretch>
            <a:fillRect/>
          </a:stretch>
        </p:blipFill>
        <p:spPr>
          <a:xfrm>
            <a:off x="428123" y="867335"/>
            <a:ext cx="1777567" cy="3286685"/>
          </a:xfrm>
          <a:prstGeom prst="rect">
            <a:avLst/>
          </a:prstGeom>
        </p:spPr>
      </p:pic>
      <p:sp>
        <p:nvSpPr>
          <p:cNvPr id="6" name="円/楕円 5">
            <a:extLst>
              <a:ext uri="{FF2B5EF4-FFF2-40B4-BE49-F238E27FC236}">
                <a16:creationId xmlns:a16="http://schemas.microsoft.com/office/drawing/2014/main" id="{323F899C-E554-A5A7-1E1B-453B0439A693}"/>
              </a:ext>
            </a:extLst>
          </p:cNvPr>
          <p:cNvSpPr/>
          <p:nvPr/>
        </p:nvSpPr>
        <p:spPr>
          <a:xfrm>
            <a:off x="185704" y="3359574"/>
            <a:ext cx="1777567" cy="41232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DF604EC5-1042-D911-F2D7-2CA18691AC38}"/>
              </a:ext>
            </a:extLst>
          </p:cNvPr>
          <p:cNvPicPr>
            <a:picLocks noChangeAspect="1"/>
          </p:cNvPicPr>
          <p:nvPr/>
        </p:nvPicPr>
        <p:blipFill>
          <a:blip r:embed="rId3"/>
          <a:stretch>
            <a:fillRect/>
          </a:stretch>
        </p:blipFill>
        <p:spPr>
          <a:xfrm>
            <a:off x="2793946" y="981634"/>
            <a:ext cx="2959153" cy="1094540"/>
          </a:xfrm>
          <a:prstGeom prst="rect">
            <a:avLst/>
          </a:prstGeom>
        </p:spPr>
      </p:pic>
      <p:sp>
        <p:nvSpPr>
          <p:cNvPr id="8" name="円/楕円 7">
            <a:extLst>
              <a:ext uri="{FF2B5EF4-FFF2-40B4-BE49-F238E27FC236}">
                <a16:creationId xmlns:a16="http://schemas.microsoft.com/office/drawing/2014/main" id="{FB5039DA-4EFF-A2AB-BEB1-B9F3F3810EDD}"/>
              </a:ext>
            </a:extLst>
          </p:cNvPr>
          <p:cNvSpPr/>
          <p:nvPr/>
        </p:nvSpPr>
        <p:spPr>
          <a:xfrm>
            <a:off x="4183966" y="1044439"/>
            <a:ext cx="1777567" cy="41232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D7E7946E-061B-6E24-5758-A84529F17D57}"/>
              </a:ext>
            </a:extLst>
          </p:cNvPr>
          <p:cNvPicPr>
            <a:picLocks noChangeAspect="1"/>
          </p:cNvPicPr>
          <p:nvPr/>
        </p:nvPicPr>
        <p:blipFill>
          <a:blip r:embed="rId4"/>
          <a:stretch>
            <a:fillRect/>
          </a:stretch>
        </p:blipFill>
        <p:spPr>
          <a:xfrm>
            <a:off x="6871446" y="1368928"/>
            <a:ext cx="4771465" cy="3142717"/>
          </a:xfrm>
          <a:prstGeom prst="rect">
            <a:avLst/>
          </a:prstGeom>
        </p:spPr>
      </p:pic>
      <p:sp>
        <p:nvSpPr>
          <p:cNvPr id="10" name="円/楕円 9">
            <a:extLst>
              <a:ext uri="{FF2B5EF4-FFF2-40B4-BE49-F238E27FC236}">
                <a16:creationId xmlns:a16="http://schemas.microsoft.com/office/drawing/2014/main" id="{229CF443-2A08-C45F-AE4A-7DC1E9D4C981}"/>
              </a:ext>
            </a:extLst>
          </p:cNvPr>
          <p:cNvSpPr/>
          <p:nvPr/>
        </p:nvSpPr>
        <p:spPr>
          <a:xfrm>
            <a:off x="6629027" y="2326545"/>
            <a:ext cx="1777567" cy="41232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F0553E35-F895-DBDD-E6B1-B64471629DA2}"/>
              </a:ext>
            </a:extLst>
          </p:cNvPr>
          <p:cNvSpPr/>
          <p:nvPr/>
        </p:nvSpPr>
        <p:spPr>
          <a:xfrm>
            <a:off x="9645589" y="3964845"/>
            <a:ext cx="1777567" cy="47283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5ECF87E6-10F3-BB7B-CF4D-D6003D6F50D8}"/>
              </a:ext>
            </a:extLst>
          </p:cNvPr>
          <p:cNvCxnSpPr>
            <a:cxnSpLocks/>
          </p:cNvCxnSpPr>
          <p:nvPr/>
        </p:nvCxnSpPr>
        <p:spPr>
          <a:xfrm flipV="1">
            <a:off x="1538424" y="1519569"/>
            <a:ext cx="2999958" cy="2172328"/>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24DD37B6-57C6-BA4A-8BC2-72BCF416FCCF}"/>
              </a:ext>
            </a:extLst>
          </p:cNvPr>
          <p:cNvCxnSpPr>
            <a:cxnSpLocks/>
            <a:stCxn id="8" idx="6"/>
          </p:cNvCxnSpPr>
          <p:nvPr/>
        </p:nvCxnSpPr>
        <p:spPr>
          <a:xfrm>
            <a:off x="5961533" y="1250602"/>
            <a:ext cx="1882211" cy="187533"/>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591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7FD06856-4428-FB63-B9E3-4574C7E0BA96}"/>
              </a:ext>
            </a:extLst>
          </p:cNvPr>
          <p:cNvPicPr>
            <a:picLocks noChangeAspect="1"/>
          </p:cNvPicPr>
          <p:nvPr/>
        </p:nvPicPr>
        <p:blipFill>
          <a:blip r:embed="rId2"/>
          <a:stretch>
            <a:fillRect/>
          </a:stretch>
        </p:blipFill>
        <p:spPr>
          <a:xfrm>
            <a:off x="779929" y="3198073"/>
            <a:ext cx="4206688" cy="1619086"/>
          </a:xfrm>
          <a:prstGeom prst="rect">
            <a:avLst/>
          </a:prstGeom>
        </p:spPr>
      </p:pic>
      <p:sp>
        <p:nvSpPr>
          <p:cNvPr id="3" name="角丸四角形 2">
            <a:extLst>
              <a:ext uri="{FF2B5EF4-FFF2-40B4-BE49-F238E27FC236}">
                <a16:creationId xmlns:a16="http://schemas.microsoft.com/office/drawing/2014/main" id="{0851AC80-4D4C-AB23-5830-0A0A7F172712}"/>
              </a:ext>
            </a:extLst>
          </p:cNvPr>
          <p:cNvSpPr/>
          <p:nvPr/>
        </p:nvSpPr>
        <p:spPr>
          <a:xfrm>
            <a:off x="3139889" y="130756"/>
            <a:ext cx="6278592"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rPr>
              <a:t>インターネットゲートウェイ</a:t>
            </a:r>
            <a:r>
              <a:rPr kumimoji="1" lang="ja-JP" altLang="en-US" sz="2800">
                <a:solidFill>
                  <a:schemeClr val="tx1"/>
                </a:solidFill>
              </a:rPr>
              <a:t>の作成</a:t>
            </a:r>
          </a:p>
        </p:txBody>
      </p:sp>
      <p:sp>
        <p:nvSpPr>
          <p:cNvPr id="4" name="円/楕円 3">
            <a:extLst>
              <a:ext uri="{FF2B5EF4-FFF2-40B4-BE49-F238E27FC236}">
                <a16:creationId xmlns:a16="http://schemas.microsoft.com/office/drawing/2014/main" id="{884C1F20-894E-41A8-822B-88BB96212F03}"/>
              </a:ext>
            </a:extLst>
          </p:cNvPr>
          <p:cNvSpPr/>
          <p:nvPr/>
        </p:nvSpPr>
        <p:spPr>
          <a:xfrm>
            <a:off x="649627" y="4047565"/>
            <a:ext cx="1777567" cy="30928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FCEDEE8E-DF8A-70C5-51E5-A8634B6A2E40}"/>
              </a:ext>
            </a:extLst>
          </p:cNvPr>
          <p:cNvSpPr/>
          <p:nvPr/>
        </p:nvSpPr>
        <p:spPr>
          <a:xfrm>
            <a:off x="3135092" y="4576487"/>
            <a:ext cx="1777567" cy="30928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8ACCA39D-3FA8-DFFB-8AA3-26DC147A56F3}"/>
              </a:ext>
            </a:extLst>
          </p:cNvPr>
          <p:cNvPicPr>
            <a:picLocks noChangeAspect="1"/>
          </p:cNvPicPr>
          <p:nvPr/>
        </p:nvPicPr>
        <p:blipFill>
          <a:blip r:embed="rId3"/>
          <a:stretch>
            <a:fillRect/>
          </a:stretch>
        </p:blipFill>
        <p:spPr>
          <a:xfrm>
            <a:off x="779929" y="1077757"/>
            <a:ext cx="10258171" cy="954073"/>
          </a:xfrm>
          <a:prstGeom prst="rect">
            <a:avLst/>
          </a:prstGeom>
        </p:spPr>
      </p:pic>
      <p:sp>
        <p:nvSpPr>
          <p:cNvPr id="7" name="円/楕円 6">
            <a:extLst>
              <a:ext uri="{FF2B5EF4-FFF2-40B4-BE49-F238E27FC236}">
                <a16:creationId xmlns:a16="http://schemas.microsoft.com/office/drawing/2014/main" id="{D71F2075-0D53-D55E-2E8F-C2C1CF6356A9}"/>
              </a:ext>
            </a:extLst>
          </p:cNvPr>
          <p:cNvSpPr/>
          <p:nvPr/>
        </p:nvSpPr>
        <p:spPr>
          <a:xfrm>
            <a:off x="9606584" y="1114207"/>
            <a:ext cx="1777567" cy="41232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9A814265-9B49-32A4-C00C-5FC1332487F0}"/>
              </a:ext>
            </a:extLst>
          </p:cNvPr>
          <p:cNvCxnSpPr>
            <a:cxnSpLocks/>
          </p:cNvCxnSpPr>
          <p:nvPr/>
        </p:nvCxnSpPr>
        <p:spPr>
          <a:xfrm flipH="1">
            <a:off x="4511488" y="1397963"/>
            <a:ext cx="5535589" cy="1862949"/>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112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E08C84C5-C7DB-9977-D151-06702F4D92C2}"/>
              </a:ext>
            </a:extLst>
          </p:cNvPr>
          <p:cNvSpPr/>
          <p:nvPr/>
        </p:nvSpPr>
        <p:spPr>
          <a:xfrm>
            <a:off x="3139889" y="130756"/>
            <a:ext cx="6278592"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ルートテーブルの作成</a:t>
            </a:r>
          </a:p>
        </p:txBody>
      </p:sp>
      <p:pic>
        <p:nvPicPr>
          <p:cNvPr id="3" name="図 2">
            <a:extLst>
              <a:ext uri="{FF2B5EF4-FFF2-40B4-BE49-F238E27FC236}">
                <a16:creationId xmlns:a16="http://schemas.microsoft.com/office/drawing/2014/main" id="{F889910A-E440-159B-99CD-64BB49EE7FD5}"/>
              </a:ext>
            </a:extLst>
          </p:cNvPr>
          <p:cNvPicPr>
            <a:picLocks noChangeAspect="1"/>
          </p:cNvPicPr>
          <p:nvPr/>
        </p:nvPicPr>
        <p:blipFill>
          <a:blip r:embed="rId2"/>
          <a:stretch>
            <a:fillRect/>
          </a:stretch>
        </p:blipFill>
        <p:spPr>
          <a:xfrm>
            <a:off x="268941" y="818584"/>
            <a:ext cx="4591695" cy="4728328"/>
          </a:xfrm>
          <a:prstGeom prst="rect">
            <a:avLst/>
          </a:prstGeom>
        </p:spPr>
      </p:pic>
      <p:sp>
        <p:nvSpPr>
          <p:cNvPr id="4" name="円/楕円 3">
            <a:extLst>
              <a:ext uri="{FF2B5EF4-FFF2-40B4-BE49-F238E27FC236}">
                <a16:creationId xmlns:a16="http://schemas.microsoft.com/office/drawing/2014/main" id="{12EA2FBE-9F67-7C87-EBE7-A836910CA179}"/>
              </a:ext>
            </a:extLst>
          </p:cNvPr>
          <p:cNvSpPr/>
          <p:nvPr/>
        </p:nvSpPr>
        <p:spPr>
          <a:xfrm>
            <a:off x="-20170" y="1963271"/>
            <a:ext cx="1021976" cy="2084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17BCEA57-DCA9-1D96-106C-F19712649FF1}"/>
              </a:ext>
            </a:extLst>
          </p:cNvPr>
          <p:cNvSpPr/>
          <p:nvPr/>
        </p:nvSpPr>
        <p:spPr>
          <a:xfrm>
            <a:off x="1120589" y="1389530"/>
            <a:ext cx="1021976" cy="2084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E6CA53D8-EA66-CC85-2058-82F57F6BB981}"/>
              </a:ext>
            </a:extLst>
          </p:cNvPr>
          <p:cNvSpPr/>
          <p:nvPr/>
        </p:nvSpPr>
        <p:spPr>
          <a:xfrm>
            <a:off x="1804148" y="4345640"/>
            <a:ext cx="1021976" cy="2084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0A106CFA-C186-05A7-2B3E-8AE5198E5D83}"/>
              </a:ext>
            </a:extLst>
          </p:cNvPr>
          <p:cNvPicPr>
            <a:picLocks noChangeAspect="1"/>
          </p:cNvPicPr>
          <p:nvPr/>
        </p:nvPicPr>
        <p:blipFill>
          <a:blip r:embed="rId3"/>
          <a:stretch>
            <a:fillRect/>
          </a:stretch>
        </p:blipFill>
        <p:spPr>
          <a:xfrm>
            <a:off x="1920689" y="5451693"/>
            <a:ext cx="9865672" cy="1402209"/>
          </a:xfrm>
          <a:prstGeom prst="rect">
            <a:avLst/>
          </a:prstGeom>
        </p:spPr>
      </p:pic>
      <p:sp>
        <p:nvSpPr>
          <p:cNvPr id="8" name="円/楕円 7">
            <a:extLst>
              <a:ext uri="{FF2B5EF4-FFF2-40B4-BE49-F238E27FC236}">
                <a16:creationId xmlns:a16="http://schemas.microsoft.com/office/drawing/2014/main" id="{BC5588E4-A21D-2A38-0F94-1BF2DC80665D}"/>
              </a:ext>
            </a:extLst>
          </p:cNvPr>
          <p:cNvSpPr/>
          <p:nvPr/>
        </p:nvSpPr>
        <p:spPr>
          <a:xfrm>
            <a:off x="10905564" y="6048583"/>
            <a:ext cx="880797" cy="2084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860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6458EEC8-15ED-9CE2-EE46-C95A66272C1C}"/>
              </a:ext>
            </a:extLst>
          </p:cNvPr>
          <p:cNvPicPr>
            <a:picLocks noChangeAspect="1"/>
          </p:cNvPicPr>
          <p:nvPr/>
        </p:nvPicPr>
        <p:blipFill>
          <a:blip r:embed="rId2"/>
          <a:stretch>
            <a:fillRect/>
          </a:stretch>
        </p:blipFill>
        <p:spPr>
          <a:xfrm>
            <a:off x="212907" y="1027235"/>
            <a:ext cx="7772400" cy="1145930"/>
          </a:xfrm>
          <a:prstGeom prst="rect">
            <a:avLst/>
          </a:prstGeom>
        </p:spPr>
      </p:pic>
      <p:sp>
        <p:nvSpPr>
          <p:cNvPr id="3" name="角丸四角形 2">
            <a:extLst>
              <a:ext uri="{FF2B5EF4-FFF2-40B4-BE49-F238E27FC236}">
                <a16:creationId xmlns:a16="http://schemas.microsoft.com/office/drawing/2014/main" id="{77FB3A84-D14B-3C40-64F8-41618A3F1D76}"/>
              </a:ext>
            </a:extLst>
          </p:cNvPr>
          <p:cNvSpPr/>
          <p:nvPr/>
        </p:nvSpPr>
        <p:spPr>
          <a:xfrm>
            <a:off x="3139889" y="130756"/>
            <a:ext cx="6278592"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ルートテーブルの作成</a:t>
            </a:r>
          </a:p>
        </p:txBody>
      </p:sp>
      <p:sp>
        <p:nvSpPr>
          <p:cNvPr id="4" name="円/楕円 3">
            <a:extLst>
              <a:ext uri="{FF2B5EF4-FFF2-40B4-BE49-F238E27FC236}">
                <a16:creationId xmlns:a16="http://schemas.microsoft.com/office/drawing/2014/main" id="{875E1ABD-D4E1-2387-774E-1B31238DE41D}"/>
              </a:ext>
            </a:extLst>
          </p:cNvPr>
          <p:cNvSpPr/>
          <p:nvPr/>
        </p:nvSpPr>
        <p:spPr>
          <a:xfrm>
            <a:off x="212907" y="1772418"/>
            <a:ext cx="880797" cy="20842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2DB1CEC6-6C30-8DF4-483B-2CBDE3FD8394}"/>
              </a:ext>
            </a:extLst>
          </p:cNvPr>
          <p:cNvPicPr>
            <a:picLocks noChangeAspect="1"/>
          </p:cNvPicPr>
          <p:nvPr/>
        </p:nvPicPr>
        <p:blipFill>
          <a:blip r:embed="rId3"/>
          <a:stretch>
            <a:fillRect/>
          </a:stretch>
        </p:blipFill>
        <p:spPr>
          <a:xfrm>
            <a:off x="212907" y="2918348"/>
            <a:ext cx="7772400" cy="1306396"/>
          </a:xfrm>
          <a:prstGeom prst="rect">
            <a:avLst/>
          </a:prstGeom>
        </p:spPr>
      </p:pic>
      <p:sp>
        <p:nvSpPr>
          <p:cNvPr id="6" name="円/楕円 5">
            <a:extLst>
              <a:ext uri="{FF2B5EF4-FFF2-40B4-BE49-F238E27FC236}">
                <a16:creationId xmlns:a16="http://schemas.microsoft.com/office/drawing/2014/main" id="{D42248D8-C8A7-19FA-819B-BE40C89D8E9C}"/>
              </a:ext>
            </a:extLst>
          </p:cNvPr>
          <p:cNvSpPr/>
          <p:nvPr/>
        </p:nvSpPr>
        <p:spPr>
          <a:xfrm>
            <a:off x="212907" y="3571545"/>
            <a:ext cx="6732499" cy="40878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1962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672C274-ECC6-23A1-38C5-BAB27F07E4D3}"/>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rPr>
              <a:t>オリジナルアプリ気づき</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7840B808-520F-CA2D-0409-A116B2F2F830}"/>
              </a:ext>
            </a:extLst>
          </p:cNvPr>
          <p:cNvSpPr txBox="1"/>
          <p:nvPr/>
        </p:nvSpPr>
        <p:spPr>
          <a:xfrm>
            <a:off x="136071" y="1016705"/>
            <a:ext cx="11919858" cy="2456955"/>
          </a:xfrm>
          <a:prstGeom prst="rect">
            <a:avLst/>
          </a:prstGeom>
          <a:noFill/>
          <a:ln>
            <a:solidFill>
              <a:schemeClr val="accent1"/>
            </a:solidFill>
          </a:ln>
        </p:spPr>
        <p:txBody>
          <a:bodyPr wrap="square">
            <a:spAutoFit/>
          </a:bodyPr>
          <a:lstStyle/>
          <a:p>
            <a:pPr fontAlgn="base">
              <a:lnSpc>
                <a:spcPct val="200000"/>
              </a:lnSpc>
            </a:pPr>
            <a:r>
              <a:rPr lang="ja-JP" altLang="en-US" sz="2000">
                <a:latin typeface="Helvetica Neue" panose="02000503000000020004" pitchFamily="2" charset="0"/>
              </a:rPr>
              <a:t>・</a:t>
            </a:r>
            <a:r>
              <a:rPr lang="en-US" altLang="ja-JP" sz="2000" dirty="0">
                <a:latin typeface="Helvetica Neue" panose="02000503000000020004" pitchFamily="2" charset="0"/>
              </a:rPr>
              <a:t>git </a:t>
            </a:r>
            <a:r>
              <a:rPr lang="ja-JP" altLang="en-US" sz="2000">
                <a:latin typeface="Helvetica Neue" panose="02000503000000020004" pitchFamily="2" charset="0"/>
              </a:rPr>
              <a:t>リポジトリ対象とするのは</a:t>
            </a:r>
            <a:r>
              <a:rPr lang="en-US" altLang="ja-JP" sz="2000" dirty="0" err="1">
                <a:latin typeface="Helvetica Neue" panose="02000503000000020004" pitchFamily="2" charset="0"/>
              </a:rPr>
              <a:t>myproject</a:t>
            </a:r>
            <a:r>
              <a:rPr lang="ja-JP" altLang="en-US" sz="2000">
                <a:latin typeface="Helvetica Neue" panose="02000503000000020004" pitchFamily="2" charset="0"/>
              </a:rPr>
              <a:t>下からでよい</a:t>
            </a:r>
            <a:endParaRPr lang="en-US" altLang="ja-JP" sz="2000" dirty="0">
              <a:latin typeface="Helvetica Neue" panose="02000503000000020004" pitchFamily="2" charset="0"/>
            </a:endParaRPr>
          </a:p>
          <a:p>
            <a:pPr fontAlgn="base">
              <a:lnSpc>
                <a:spcPct val="200000"/>
              </a:lnSpc>
            </a:pPr>
            <a:r>
              <a:rPr lang="ja-JP" altLang="en-US" sz="2000">
                <a:latin typeface="Helvetica Neue" panose="02000503000000020004" pitchFamily="2" charset="0"/>
              </a:rPr>
              <a:t>・</a:t>
            </a:r>
            <a:r>
              <a:rPr lang="en-US" altLang="ja-JP" sz="2000" dirty="0">
                <a:latin typeface="Helvetica Neue" panose="02000503000000020004" pitchFamily="2" charset="0"/>
              </a:rPr>
              <a:t>API </a:t>
            </a:r>
            <a:r>
              <a:rPr lang="ja-JP" altLang="en-US" sz="2000">
                <a:latin typeface="Helvetica Neue" panose="02000503000000020004" pitchFamily="2" charset="0"/>
              </a:rPr>
              <a:t>キー等機密性の高い情報は直接値を設定するのではなく、</a:t>
            </a:r>
            <a:r>
              <a:rPr lang="en-US" altLang="ja-JP" sz="2000" dirty="0">
                <a:latin typeface="Helvetica Neue" panose="02000503000000020004" pitchFamily="2" charset="0"/>
              </a:rPr>
              <a:t>OS</a:t>
            </a:r>
            <a:r>
              <a:rPr lang="ja-JP" altLang="en-US" sz="2000">
                <a:latin typeface="Helvetica Neue" panose="02000503000000020004" pitchFamily="2" charset="0"/>
              </a:rPr>
              <a:t>の環境変数で設定する</a:t>
            </a:r>
            <a:endParaRPr lang="en-US" altLang="ja-JP" sz="2000" dirty="0">
              <a:latin typeface="Helvetica Neue" panose="02000503000000020004" pitchFamily="2" charset="0"/>
            </a:endParaRPr>
          </a:p>
          <a:p>
            <a:pPr fontAlgn="base">
              <a:lnSpc>
                <a:spcPct val="200000"/>
              </a:lnSpc>
            </a:pPr>
            <a:r>
              <a:rPr lang="en-US" altLang="ja-JP" sz="2000" dirty="0">
                <a:latin typeface="Helvetica Neue" panose="02000503000000020004" pitchFamily="2" charset="0"/>
                <a:hlinkClick r:id="rId3"/>
              </a:rPr>
              <a:t>https://www.sejuku.net/blog/64673</a:t>
            </a:r>
            <a:endParaRPr lang="en-US" altLang="ja-JP" sz="2000" dirty="0">
              <a:latin typeface="Helvetica Neue" panose="02000503000000020004" pitchFamily="2" charset="0"/>
            </a:endParaRPr>
          </a:p>
          <a:p>
            <a:pPr fontAlgn="base">
              <a:lnSpc>
                <a:spcPct val="200000"/>
              </a:lnSpc>
            </a:pPr>
            <a:r>
              <a:rPr lang="ja-JP" altLang="en-US" sz="2000">
                <a:latin typeface="Helvetica Neue" panose="02000503000000020004" pitchFamily="2" charset="0"/>
              </a:rPr>
              <a:t>・</a:t>
            </a:r>
            <a:endParaRPr lang="en-US" altLang="ja-JP" sz="2000" dirty="0">
              <a:latin typeface="Helvetica Neue" panose="02000503000000020004" pitchFamily="2" charset="0"/>
            </a:endParaRPr>
          </a:p>
        </p:txBody>
      </p:sp>
    </p:spTree>
    <p:extLst>
      <p:ext uri="{BB962C8B-B14F-4D97-AF65-F5344CB8AC3E}">
        <p14:creationId xmlns:p14="http://schemas.microsoft.com/office/powerpoint/2010/main" val="273328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672C274-ECC6-23A1-38C5-BAB27F07E4D3}"/>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概略日程</a:t>
            </a:r>
          </a:p>
        </p:txBody>
      </p:sp>
      <p:sp>
        <p:nvSpPr>
          <p:cNvPr id="3" name="テキスト ボックス 2">
            <a:extLst>
              <a:ext uri="{FF2B5EF4-FFF2-40B4-BE49-F238E27FC236}">
                <a16:creationId xmlns:a16="http://schemas.microsoft.com/office/drawing/2014/main" id="{FCBF0ABC-73A8-579E-73E1-C6A1ED4C41EF}"/>
              </a:ext>
            </a:extLst>
          </p:cNvPr>
          <p:cNvSpPr txBox="1"/>
          <p:nvPr/>
        </p:nvSpPr>
        <p:spPr>
          <a:xfrm>
            <a:off x="105803" y="962816"/>
            <a:ext cx="11216532" cy="646331"/>
          </a:xfrm>
          <a:prstGeom prst="rect">
            <a:avLst/>
          </a:prstGeom>
          <a:noFill/>
          <a:ln>
            <a:solidFill>
              <a:schemeClr val="accent1"/>
            </a:solidFill>
          </a:ln>
        </p:spPr>
        <p:txBody>
          <a:bodyPr wrap="none" rtlCol="0">
            <a:spAutoFit/>
          </a:bodyPr>
          <a:lstStyle/>
          <a:p>
            <a:r>
              <a:rPr lang="en-US" altLang="ja-JP" dirty="0"/>
              <a:t>【</a:t>
            </a:r>
            <a:r>
              <a:rPr lang="ja-JP" altLang="en-US"/>
              <a:t>ゴール</a:t>
            </a:r>
            <a:r>
              <a:rPr lang="en-US" altLang="ja-JP" dirty="0"/>
              <a:t>】</a:t>
            </a:r>
          </a:p>
          <a:p>
            <a:r>
              <a:rPr kumimoji="1" lang="ja-JP" altLang="en-US"/>
              <a:t>オリジナル</a:t>
            </a:r>
            <a:r>
              <a:rPr kumimoji="1" lang="en-US" altLang="ja-JP" dirty="0"/>
              <a:t>WEB</a:t>
            </a:r>
            <a:r>
              <a:rPr kumimoji="1" lang="ja-JP" altLang="en-US"/>
              <a:t>アプリ（</a:t>
            </a:r>
            <a:r>
              <a:rPr lang="en-US" altLang="ja-JP" dirty="0"/>
              <a:t>SEO</a:t>
            </a:r>
            <a:r>
              <a:rPr lang="ja-JP" altLang="en-US"/>
              <a:t>に役立つ自サイト検索順位等表示</a:t>
            </a:r>
            <a:r>
              <a:rPr lang="en-US" altLang="ja-JP" dirty="0"/>
              <a:t>)</a:t>
            </a:r>
            <a:r>
              <a:rPr lang="ja-JP" altLang="en-US"/>
              <a:t>をインターネット上（</a:t>
            </a:r>
            <a:r>
              <a:rPr lang="en-US" altLang="ja-JP" dirty="0"/>
              <a:t>AWS</a:t>
            </a:r>
            <a:r>
              <a:rPr lang="ja-JP" altLang="en-US"/>
              <a:t>）に公開する。</a:t>
            </a:r>
            <a:endParaRPr lang="en-US" altLang="ja-JP" dirty="0"/>
          </a:p>
        </p:txBody>
      </p:sp>
      <p:cxnSp>
        <p:nvCxnSpPr>
          <p:cNvPr id="8" name="直線矢印コネクタ 7">
            <a:extLst>
              <a:ext uri="{FF2B5EF4-FFF2-40B4-BE49-F238E27FC236}">
                <a16:creationId xmlns:a16="http://schemas.microsoft.com/office/drawing/2014/main" id="{3AB7AF3D-BB48-AD48-9580-96692FD9A03F}"/>
              </a:ext>
            </a:extLst>
          </p:cNvPr>
          <p:cNvCxnSpPr/>
          <p:nvPr/>
        </p:nvCxnSpPr>
        <p:spPr>
          <a:xfrm>
            <a:off x="538537" y="3099137"/>
            <a:ext cx="10593659" cy="0"/>
          </a:xfrm>
          <a:prstGeom prst="straightConnector1">
            <a:avLst/>
          </a:prstGeom>
          <a:ln w="1905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063CFD44-146A-B49A-E2E5-8E2E27DED102}"/>
              </a:ext>
            </a:extLst>
          </p:cNvPr>
          <p:cNvCxnSpPr>
            <a:cxnSpLocks/>
          </p:cNvCxnSpPr>
          <p:nvPr/>
        </p:nvCxnSpPr>
        <p:spPr>
          <a:xfrm>
            <a:off x="2360646" y="2595472"/>
            <a:ext cx="0" cy="35363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EF1CC55-5B66-1695-7C75-C330F051BCFF}"/>
              </a:ext>
            </a:extLst>
          </p:cNvPr>
          <p:cNvCxnSpPr>
            <a:cxnSpLocks/>
          </p:cNvCxnSpPr>
          <p:nvPr/>
        </p:nvCxnSpPr>
        <p:spPr>
          <a:xfrm>
            <a:off x="3907766" y="2595472"/>
            <a:ext cx="0" cy="35363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47DFEB7-85FD-5A84-01B1-6B1EC4A8C011}"/>
              </a:ext>
            </a:extLst>
          </p:cNvPr>
          <p:cNvCxnSpPr>
            <a:cxnSpLocks/>
          </p:cNvCxnSpPr>
          <p:nvPr/>
        </p:nvCxnSpPr>
        <p:spPr>
          <a:xfrm>
            <a:off x="5454886" y="2595472"/>
            <a:ext cx="0" cy="35363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43FC56F-2CBB-DF5E-C574-DFA55C39CD47}"/>
              </a:ext>
            </a:extLst>
          </p:cNvPr>
          <p:cNvCxnSpPr>
            <a:cxnSpLocks/>
          </p:cNvCxnSpPr>
          <p:nvPr/>
        </p:nvCxnSpPr>
        <p:spPr>
          <a:xfrm>
            <a:off x="7002006" y="2595472"/>
            <a:ext cx="0" cy="35363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12734E4-D38A-656A-36F1-44CB02D68F34}"/>
              </a:ext>
            </a:extLst>
          </p:cNvPr>
          <p:cNvCxnSpPr>
            <a:cxnSpLocks/>
          </p:cNvCxnSpPr>
          <p:nvPr/>
        </p:nvCxnSpPr>
        <p:spPr>
          <a:xfrm>
            <a:off x="8549126" y="2595472"/>
            <a:ext cx="0" cy="35363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77A7BFD-E5D2-87D4-927E-5BA10D538ECC}"/>
              </a:ext>
            </a:extLst>
          </p:cNvPr>
          <p:cNvCxnSpPr>
            <a:cxnSpLocks/>
          </p:cNvCxnSpPr>
          <p:nvPr/>
        </p:nvCxnSpPr>
        <p:spPr>
          <a:xfrm>
            <a:off x="10096246" y="2595472"/>
            <a:ext cx="0" cy="3536302"/>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5FDEFB0-050D-4479-106E-38F4F886F18B}"/>
              </a:ext>
            </a:extLst>
          </p:cNvPr>
          <p:cNvSpPr txBox="1"/>
          <p:nvPr/>
        </p:nvSpPr>
        <p:spPr>
          <a:xfrm>
            <a:off x="1217798" y="2753686"/>
            <a:ext cx="463588" cy="307777"/>
          </a:xfrm>
          <a:prstGeom prst="rect">
            <a:avLst/>
          </a:prstGeom>
          <a:noFill/>
        </p:spPr>
        <p:txBody>
          <a:bodyPr wrap="none" rtlCol="0">
            <a:spAutoFit/>
          </a:bodyPr>
          <a:lstStyle/>
          <a:p>
            <a:r>
              <a:rPr kumimoji="1" lang="en-US" altLang="ja-JP" sz="1400" dirty="0"/>
              <a:t>5</a:t>
            </a:r>
            <a:r>
              <a:rPr kumimoji="1" lang="ja-JP" altLang="en-US" sz="1400"/>
              <a:t>月</a:t>
            </a:r>
          </a:p>
        </p:txBody>
      </p:sp>
      <p:sp>
        <p:nvSpPr>
          <p:cNvPr id="17" name="テキスト ボックス 16">
            <a:extLst>
              <a:ext uri="{FF2B5EF4-FFF2-40B4-BE49-F238E27FC236}">
                <a16:creationId xmlns:a16="http://schemas.microsoft.com/office/drawing/2014/main" id="{9968D6FE-DE7E-693B-6825-5EEB93946F9A}"/>
              </a:ext>
            </a:extLst>
          </p:cNvPr>
          <p:cNvSpPr txBox="1"/>
          <p:nvPr/>
        </p:nvSpPr>
        <p:spPr>
          <a:xfrm>
            <a:off x="2792417" y="2753686"/>
            <a:ext cx="463588" cy="307777"/>
          </a:xfrm>
          <a:prstGeom prst="rect">
            <a:avLst/>
          </a:prstGeom>
          <a:noFill/>
        </p:spPr>
        <p:txBody>
          <a:bodyPr wrap="none" rtlCol="0">
            <a:spAutoFit/>
          </a:bodyPr>
          <a:lstStyle/>
          <a:p>
            <a:r>
              <a:rPr lang="en-US" altLang="ja-JP" sz="1400" dirty="0"/>
              <a:t>6</a:t>
            </a:r>
            <a:r>
              <a:rPr kumimoji="1" lang="ja-JP" altLang="en-US" sz="1400"/>
              <a:t>月</a:t>
            </a:r>
          </a:p>
        </p:txBody>
      </p:sp>
      <p:sp>
        <p:nvSpPr>
          <p:cNvPr id="18" name="テキスト ボックス 17">
            <a:extLst>
              <a:ext uri="{FF2B5EF4-FFF2-40B4-BE49-F238E27FC236}">
                <a16:creationId xmlns:a16="http://schemas.microsoft.com/office/drawing/2014/main" id="{3494DAA2-C653-A80D-DF44-2816F83815E1}"/>
              </a:ext>
            </a:extLst>
          </p:cNvPr>
          <p:cNvSpPr txBox="1"/>
          <p:nvPr/>
        </p:nvSpPr>
        <p:spPr>
          <a:xfrm>
            <a:off x="4367036" y="2753686"/>
            <a:ext cx="463588" cy="307777"/>
          </a:xfrm>
          <a:prstGeom prst="rect">
            <a:avLst/>
          </a:prstGeom>
          <a:noFill/>
        </p:spPr>
        <p:txBody>
          <a:bodyPr wrap="none" rtlCol="0">
            <a:spAutoFit/>
          </a:bodyPr>
          <a:lstStyle/>
          <a:p>
            <a:r>
              <a:rPr kumimoji="1" lang="en-US" altLang="ja-JP" sz="1400" dirty="0"/>
              <a:t>7</a:t>
            </a:r>
            <a:r>
              <a:rPr kumimoji="1" lang="ja-JP" altLang="en-US" sz="1400"/>
              <a:t>月</a:t>
            </a:r>
          </a:p>
        </p:txBody>
      </p:sp>
      <p:sp>
        <p:nvSpPr>
          <p:cNvPr id="19" name="テキスト ボックス 18">
            <a:extLst>
              <a:ext uri="{FF2B5EF4-FFF2-40B4-BE49-F238E27FC236}">
                <a16:creationId xmlns:a16="http://schemas.microsoft.com/office/drawing/2014/main" id="{0677DF7D-316D-FB90-2821-326C40680B51}"/>
              </a:ext>
            </a:extLst>
          </p:cNvPr>
          <p:cNvSpPr txBox="1"/>
          <p:nvPr/>
        </p:nvSpPr>
        <p:spPr>
          <a:xfrm>
            <a:off x="5941655" y="2753686"/>
            <a:ext cx="463588" cy="307777"/>
          </a:xfrm>
          <a:prstGeom prst="rect">
            <a:avLst/>
          </a:prstGeom>
          <a:noFill/>
        </p:spPr>
        <p:txBody>
          <a:bodyPr wrap="none" rtlCol="0">
            <a:spAutoFit/>
          </a:bodyPr>
          <a:lstStyle/>
          <a:p>
            <a:r>
              <a:rPr kumimoji="1" lang="en-US" altLang="ja-JP" sz="1400" dirty="0"/>
              <a:t>8</a:t>
            </a:r>
            <a:r>
              <a:rPr kumimoji="1" lang="ja-JP" altLang="en-US" sz="1400"/>
              <a:t>月</a:t>
            </a:r>
          </a:p>
        </p:txBody>
      </p:sp>
      <p:sp>
        <p:nvSpPr>
          <p:cNvPr id="20" name="テキスト ボックス 19">
            <a:extLst>
              <a:ext uri="{FF2B5EF4-FFF2-40B4-BE49-F238E27FC236}">
                <a16:creationId xmlns:a16="http://schemas.microsoft.com/office/drawing/2014/main" id="{FA1C57EC-9473-D750-4745-1537CE0C72F0}"/>
              </a:ext>
            </a:extLst>
          </p:cNvPr>
          <p:cNvSpPr txBox="1"/>
          <p:nvPr/>
        </p:nvSpPr>
        <p:spPr>
          <a:xfrm>
            <a:off x="7516274" y="2753686"/>
            <a:ext cx="463588" cy="307777"/>
          </a:xfrm>
          <a:prstGeom prst="rect">
            <a:avLst/>
          </a:prstGeom>
          <a:noFill/>
        </p:spPr>
        <p:txBody>
          <a:bodyPr wrap="none" rtlCol="0">
            <a:spAutoFit/>
          </a:bodyPr>
          <a:lstStyle/>
          <a:p>
            <a:r>
              <a:rPr kumimoji="1" lang="en-US" altLang="ja-JP" sz="1400" dirty="0"/>
              <a:t>9</a:t>
            </a:r>
            <a:r>
              <a:rPr kumimoji="1" lang="ja-JP" altLang="en-US" sz="1400"/>
              <a:t>月</a:t>
            </a:r>
          </a:p>
        </p:txBody>
      </p:sp>
      <p:sp>
        <p:nvSpPr>
          <p:cNvPr id="21" name="テキスト ボックス 20">
            <a:extLst>
              <a:ext uri="{FF2B5EF4-FFF2-40B4-BE49-F238E27FC236}">
                <a16:creationId xmlns:a16="http://schemas.microsoft.com/office/drawing/2014/main" id="{CFB1F403-8970-7DA7-0EC7-9445477E51CB}"/>
              </a:ext>
            </a:extLst>
          </p:cNvPr>
          <p:cNvSpPr txBox="1"/>
          <p:nvPr/>
        </p:nvSpPr>
        <p:spPr>
          <a:xfrm>
            <a:off x="9090892" y="2753686"/>
            <a:ext cx="562975" cy="307777"/>
          </a:xfrm>
          <a:prstGeom prst="rect">
            <a:avLst/>
          </a:prstGeom>
          <a:noFill/>
        </p:spPr>
        <p:txBody>
          <a:bodyPr wrap="none" rtlCol="0">
            <a:spAutoFit/>
          </a:bodyPr>
          <a:lstStyle/>
          <a:p>
            <a:r>
              <a:rPr kumimoji="1" lang="en-US" altLang="ja-JP" sz="1400" dirty="0"/>
              <a:t>10</a:t>
            </a:r>
            <a:r>
              <a:rPr kumimoji="1" lang="ja-JP" altLang="en-US" sz="1400"/>
              <a:t>月</a:t>
            </a:r>
          </a:p>
        </p:txBody>
      </p:sp>
      <p:cxnSp>
        <p:nvCxnSpPr>
          <p:cNvPr id="23" name="直線矢印コネクタ 22">
            <a:extLst>
              <a:ext uri="{FF2B5EF4-FFF2-40B4-BE49-F238E27FC236}">
                <a16:creationId xmlns:a16="http://schemas.microsoft.com/office/drawing/2014/main" id="{6033C09E-9007-542A-7F16-3CA6746E7C57}"/>
              </a:ext>
            </a:extLst>
          </p:cNvPr>
          <p:cNvCxnSpPr/>
          <p:nvPr/>
        </p:nvCxnSpPr>
        <p:spPr>
          <a:xfrm>
            <a:off x="629721" y="4067430"/>
            <a:ext cx="325462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F49A2E6-E08D-958B-D9AE-2C2201B351E9}"/>
              </a:ext>
            </a:extLst>
          </p:cNvPr>
          <p:cNvSpPr txBox="1"/>
          <p:nvPr/>
        </p:nvSpPr>
        <p:spPr>
          <a:xfrm>
            <a:off x="629721" y="4131567"/>
            <a:ext cx="2379177" cy="1354794"/>
          </a:xfrm>
          <a:prstGeom prst="rect">
            <a:avLst/>
          </a:prstGeom>
          <a:noFill/>
        </p:spPr>
        <p:txBody>
          <a:bodyPr wrap="none" rtlCol="0">
            <a:spAutoFit/>
          </a:bodyPr>
          <a:lstStyle/>
          <a:p>
            <a:pPr>
              <a:lnSpc>
                <a:spcPct val="150000"/>
              </a:lnSpc>
            </a:pPr>
            <a:r>
              <a:rPr lang="ja-JP" altLang="en-US" sz="1400"/>
              <a:t>・</a:t>
            </a:r>
            <a:r>
              <a:rPr lang="en-US" altLang="ja-JP" sz="1400" dirty="0"/>
              <a:t>Git/</a:t>
            </a:r>
            <a:r>
              <a:rPr lang="en-US" altLang="ja-JP" sz="1400" dirty="0" err="1"/>
              <a:t>Github</a:t>
            </a:r>
            <a:endParaRPr lang="en-US" altLang="ja-JP" sz="1400" dirty="0"/>
          </a:p>
          <a:p>
            <a:pPr>
              <a:lnSpc>
                <a:spcPct val="150000"/>
              </a:lnSpc>
            </a:pPr>
            <a:r>
              <a:rPr kumimoji="1" lang="ja-JP" altLang="en-US" sz="1400"/>
              <a:t>・</a:t>
            </a:r>
            <a:r>
              <a:rPr kumimoji="1" lang="en-US" altLang="ja-JP" sz="1400" dirty="0"/>
              <a:t>Python + </a:t>
            </a:r>
            <a:r>
              <a:rPr kumimoji="1" lang="ja-JP" altLang="en-US" sz="1400"/>
              <a:t>発展的内容</a:t>
            </a:r>
            <a:endParaRPr kumimoji="1" lang="en-US" altLang="ja-JP" sz="1400" dirty="0"/>
          </a:p>
          <a:p>
            <a:pPr>
              <a:lnSpc>
                <a:spcPct val="150000"/>
              </a:lnSpc>
            </a:pPr>
            <a:r>
              <a:rPr lang="ja-JP" altLang="en-US" sz="1400"/>
              <a:t>・</a:t>
            </a:r>
            <a:r>
              <a:rPr lang="en-US" altLang="ja-JP" sz="1400" dirty="0"/>
              <a:t>Django + </a:t>
            </a:r>
            <a:r>
              <a:rPr lang="ja-JP" altLang="en-US" sz="1400"/>
              <a:t>発展的内容</a:t>
            </a:r>
            <a:endParaRPr lang="en-US" altLang="ja-JP" sz="1400" dirty="0"/>
          </a:p>
          <a:p>
            <a:pPr>
              <a:lnSpc>
                <a:spcPct val="150000"/>
              </a:lnSpc>
            </a:pPr>
            <a:r>
              <a:rPr kumimoji="1" lang="ja-JP" altLang="en-US" sz="1400"/>
              <a:t>・</a:t>
            </a:r>
            <a:r>
              <a:rPr lang="en-US" altLang="ja-JP" sz="1400" dirty="0"/>
              <a:t>WEB</a:t>
            </a:r>
            <a:r>
              <a:rPr lang="ja-JP" altLang="en-US" sz="1400"/>
              <a:t>スクレイピング学習</a:t>
            </a:r>
            <a:endParaRPr kumimoji="1" lang="ja-JP" altLang="en-US" sz="1400"/>
          </a:p>
        </p:txBody>
      </p:sp>
      <p:sp>
        <p:nvSpPr>
          <p:cNvPr id="25" name="テキスト ボックス 24">
            <a:extLst>
              <a:ext uri="{FF2B5EF4-FFF2-40B4-BE49-F238E27FC236}">
                <a16:creationId xmlns:a16="http://schemas.microsoft.com/office/drawing/2014/main" id="{9A0FC1DB-E5FE-8CCE-B221-6CD63B469B61}"/>
              </a:ext>
            </a:extLst>
          </p:cNvPr>
          <p:cNvSpPr txBox="1"/>
          <p:nvPr/>
        </p:nvSpPr>
        <p:spPr>
          <a:xfrm>
            <a:off x="1123900" y="3633962"/>
            <a:ext cx="2382383" cy="369332"/>
          </a:xfrm>
          <a:prstGeom prst="rect">
            <a:avLst/>
          </a:prstGeom>
          <a:noFill/>
        </p:spPr>
        <p:txBody>
          <a:bodyPr wrap="none" rtlCol="0">
            <a:spAutoFit/>
          </a:bodyPr>
          <a:lstStyle/>
          <a:p>
            <a:r>
              <a:rPr kumimoji="1" lang="en-US" altLang="ja-JP" dirty="0"/>
              <a:t>Python</a:t>
            </a:r>
            <a:r>
              <a:rPr kumimoji="1" lang="ja-JP" altLang="en-US"/>
              <a:t>・</a:t>
            </a:r>
            <a:r>
              <a:rPr kumimoji="1" lang="en-US" altLang="ja-JP" dirty="0"/>
              <a:t>Django</a:t>
            </a:r>
            <a:r>
              <a:rPr kumimoji="1" lang="ja-JP" altLang="en-US"/>
              <a:t>学習</a:t>
            </a:r>
          </a:p>
        </p:txBody>
      </p:sp>
      <p:cxnSp>
        <p:nvCxnSpPr>
          <p:cNvPr id="26" name="直線矢印コネクタ 25">
            <a:extLst>
              <a:ext uri="{FF2B5EF4-FFF2-40B4-BE49-F238E27FC236}">
                <a16:creationId xmlns:a16="http://schemas.microsoft.com/office/drawing/2014/main" id="{BA9EE087-479D-0265-5738-DF82E741733B}"/>
              </a:ext>
            </a:extLst>
          </p:cNvPr>
          <p:cNvCxnSpPr>
            <a:cxnSpLocks/>
          </p:cNvCxnSpPr>
          <p:nvPr/>
        </p:nvCxnSpPr>
        <p:spPr>
          <a:xfrm>
            <a:off x="3901656" y="4070544"/>
            <a:ext cx="307692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39839EE4-5215-4F2E-AAF0-A6F8D45AAD75}"/>
              </a:ext>
            </a:extLst>
          </p:cNvPr>
          <p:cNvSpPr txBox="1"/>
          <p:nvPr/>
        </p:nvSpPr>
        <p:spPr>
          <a:xfrm>
            <a:off x="4240272" y="3638852"/>
            <a:ext cx="2492990" cy="369332"/>
          </a:xfrm>
          <a:prstGeom prst="rect">
            <a:avLst/>
          </a:prstGeom>
          <a:noFill/>
        </p:spPr>
        <p:txBody>
          <a:bodyPr wrap="none" rtlCol="0">
            <a:spAutoFit/>
          </a:bodyPr>
          <a:lstStyle/>
          <a:p>
            <a:r>
              <a:rPr lang="ja-JP" altLang="en-US"/>
              <a:t>オリジナルアプリ作成</a:t>
            </a:r>
            <a:endParaRPr kumimoji="1" lang="ja-JP" altLang="en-US"/>
          </a:p>
        </p:txBody>
      </p:sp>
      <p:sp>
        <p:nvSpPr>
          <p:cNvPr id="29" name="円/楕円 28">
            <a:extLst>
              <a:ext uri="{FF2B5EF4-FFF2-40B4-BE49-F238E27FC236}">
                <a16:creationId xmlns:a16="http://schemas.microsoft.com/office/drawing/2014/main" id="{AD5A8FA8-1BFA-71CE-0BF9-0185A11E19D1}"/>
              </a:ext>
            </a:extLst>
          </p:cNvPr>
          <p:cNvSpPr/>
          <p:nvPr/>
        </p:nvSpPr>
        <p:spPr>
          <a:xfrm>
            <a:off x="6740978" y="3216094"/>
            <a:ext cx="227586" cy="227586"/>
          </a:xfrm>
          <a:prstGeom prst="ellipse">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792DB16-2199-9E0A-7AB2-DFC8BB338C88}"/>
              </a:ext>
            </a:extLst>
          </p:cNvPr>
          <p:cNvSpPr txBox="1"/>
          <p:nvPr/>
        </p:nvSpPr>
        <p:spPr>
          <a:xfrm>
            <a:off x="6979847" y="3137238"/>
            <a:ext cx="1800493" cy="385298"/>
          </a:xfrm>
          <a:prstGeom prst="rect">
            <a:avLst/>
          </a:prstGeom>
          <a:noFill/>
        </p:spPr>
        <p:txBody>
          <a:bodyPr wrap="none" rtlCol="0">
            <a:spAutoFit/>
          </a:bodyPr>
          <a:lstStyle/>
          <a:p>
            <a:pPr>
              <a:lnSpc>
                <a:spcPct val="150000"/>
              </a:lnSpc>
            </a:pPr>
            <a:r>
              <a:rPr lang="ja-JP" altLang="en-US" sz="1400"/>
              <a:t>アプリ基本機能完成</a:t>
            </a:r>
            <a:endParaRPr kumimoji="1" lang="ja-JP" altLang="en-US" sz="1400"/>
          </a:p>
        </p:txBody>
      </p:sp>
      <p:cxnSp>
        <p:nvCxnSpPr>
          <p:cNvPr id="31" name="直線矢印コネクタ 30">
            <a:extLst>
              <a:ext uri="{FF2B5EF4-FFF2-40B4-BE49-F238E27FC236}">
                <a16:creationId xmlns:a16="http://schemas.microsoft.com/office/drawing/2014/main" id="{5666CC2C-3D7E-5F78-98CC-478F83DEA9B8}"/>
              </a:ext>
            </a:extLst>
          </p:cNvPr>
          <p:cNvCxnSpPr>
            <a:cxnSpLocks/>
          </p:cNvCxnSpPr>
          <p:nvPr/>
        </p:nvCxnSpPr>
        <p:spPr>
          <a:xfrm>
            <a:off x="3925078" y="5414272"/>
            <a:ext cx="3076928"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ED279380-104C-2B46-4A4F-F4718B991BD4}"/>
              </a:ext>
            </a:extLst>
          </p:cNvPr>
          <p:cNvSpPr txBox="1"/>
          <p:nvPr/>
        </p:nvSpPr>
        <p:spPr>
          <a:xfrm>
            <a:off x="3978431" y="5406351"/>
            <a:ext cx="1441420" cy="1031629"/>
          </a:xfrm>
          <a:prstGeom prst="rect">
            <a:avLst/>
          </a:prstGeom>
          <a:noFill/>
        </p:spPr>
        <p:txBody>
          <a:bodyPr wrap="none" rtlCol="0">
            <a:spAutoFit/>
          </a:bodyPr>
          <a:lstStyle/>
          <a:p>
            <a:pPr>
              <a:lnSpc>
                <a:spcPct val="150000"/>
              </a:lnSpc>
            </a:pPr>
            <a:r>
              <a:rPr kumimoji="1" lang="ja-JP" altLang="en-US" sz="1400"/>
              <a:t>・サーバー</a:t>
            </a:r>
            <a:endParaRPr kumimoji="1" lang="en-US" altLang="ja-JP" sz="1400" dirty="0"/>
          </a:p>
          <a:p>
            <a:pPr>
              <a:lnSpc>
                <a:spcPct val="150000"/>
              </a:lnSpc>
            </a:pPr>
            <a:r>
              <a:rPr lang="ja-JP" altLang="en-US" sz="1400"/>
              <a:t>・ネットワーク</a:t>
            </a:r>
            <a:endParaRPr lang="en-US" altLang="ja-JP" sz="1400" dirty="0"/>
          </a:p>
          <a:p>
            <a:pPr>
              <a:lnSpc>
                <a:spcPct val="150000"/>
              </a:lnSpc>
            </a:pPr>
            <a:r>
              <a:rPr kumimoji="1" lang="ja-JP" altLang="en-US" sz="1400"/>
              <a:t>・</a:t>
            </a:r>
            <a:r>
              <a:rPr kumimoji="1" lang="en-US" altLang="ja-JP" sz="1400" dirty="0"/>
              <a:t>AWS</a:t>
            </a:r>
            <a:endParaRPr kumimoji="1" lang="ja-JP" altLang="en-US" sz="1400"/>
          </a:p>
        </p:txBody>
      </p:sp>
      <p:sp>
        <p:nvSpPr>
          <p:cNvPr id="33" name="テキスト ボックス 32">
            <a:extLst>
              <a:ext uri="{FF2B5EF4-FFF2-40B4-BE49-F238E27FC236}">
                <a16:creationId xmlns:a16="http://schemas.microsoft.com/office/drawing/2014/main" id="{FAC8CAC5-C625-519C-BB65-84439D11B3C3}"/>
              </a:ext>
            </a:extLst>
          </p:cNvPr>
          <p:cNvSpPr txBox="1"/>
          <p:nvPr/>
        </p:nvSpPr>
        <p:spPr>
          <a:xfrm>
            <a:off x="4441467" y="5010677"/>
            <a:ext cx="2262158" cy="369332"/>
          </a:xfrm>
          <a:prstGeom prst="rect">
            <a:avLst/>
          </a:prstGeom>
          <a:noFill/>
        </p:spPr>
        <p:txBody>
          <a:bodyPr wrap="none" rtlCol="0">
            <a:spAutoFit/>
          </a:bodyPr>
          <a:lstStyle/>
          <a:p>
            <a:r>
              <a:rPr kumimoji="1" lang="ja-JP" altLang="en-US"/>
              <a:t>デプロイ用知識学習</a:t>
            </a:r>
          </a:p>
        </p:txBody>
      </p:sp>
      <p:cxnSp>
        <p:nvCxnSpPr>
          <p:cNvPr id="34" name="直線矢印コネクタ 33">
            <a:extLst>
              <a:ext uri="{FF2B5EF4-FFF2-40B4-BE49-F238E27FC236}">
                <a16:creationId xmlns:a16="http://schemas.microsoft.com/office/drawing/2014/main" id="{5387B7E7-4C75-B748-5E41-95F802F3AD68}"/>
              </a:ext>
            </a:extLst>
          </p:cNvPr>
          <p:cNvCxnSpPr>
            <a:cxnSpLocks/>
          </p:cNvCxnSpPr>
          <p:nvPr/>
        </p:nvCxnSpPr>
        <p:spPr>
          <a:xfrm>
            <a:off x="7019318" y="5414272"/>
            <a:ext cx="3076928" cy="0"/>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FAFCE039-E3FA-BBDF-EE10-2D43B660F44C}"/>
              </a:ext>
            </a:extLst>
          </p:cNvPr>
          <p:cNvSpPr txBox="1"/>
          <p:nvPr/>
        </p:nvSpPr>
        <p:spPr>
          <a:xfrm>
            <a:off x="7480096" y="5010677"/>
            <a:ext cx="1800493" cy="369332"/>
          </a:xfrm>
          <a:prstGeom prst="rect">
            <a:avLst/>
          </a:prstGeom>
          <a:noFill/>
        </p:spPr>
        <p:txBody>
          <a:bodyPr wrap="none" rtlCol="0">
            <a:spAutoFit/>
          </a:bodyPr>
          <a:lstStyle/>
          <a:p>
            <a:r>
              <a:rPr lang="ja-JP" altLang="en-US"/>
              <a:t>アプリデプロイ</a:t>
            </a:r>
            <a:endParaRPr kumimoji="1" lang="ja-JP" altLang="en-US"/>
          </a:p>
        </p:txBody>
      </p:sp>
      <p:cxnSp>
        <p:nvCxnSpPr>
          <p:cNvPr id="36" name="直線矢印コネクタ 35">
            <a:extLst>
              <a:ext uri="{FF2B5EF4-FFF2-40B4-BE49-F238E27FC236}">
                <a16:creationId xmlns:a16="http://schemas.microsoft.com/office/drawing/2014/main" id="{09C14E7E-DDCA-92A4-5F9E-6DD688E302B5}"/>
              </a:ext>
            </a:extLst>
          </p:cNvPr>
          <p:cNvCxnSpPr>
            <a:cxnSpLocks/>
          </p:cNvCxnSpPr>
          <p:nvPr/>
        </p:nvCxnSpPr>
        <p:spPr>
          <a:xfrm>
            <a:off x="7019318" y="4067430"/>
            <a:ext cx="307692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1F4FFBA9-ED92-B80B-E330-7072A1875EA2}"/>
              </a:ext>
            </a:extLst>
          </p:cNvPr>
          <p:cNvSpPr txBox="1"/>
          <p:nvPr/>
        </p:nvSpPr>
        <p:spPr>
          <a:xfrm>
            <a:off x="7298507" y="3660423"/>
            <a:ext cx="2492990" cy="369332"/>
          </a:xfrm>
          <a:prstGeom prst="rect">
            <a:avLst/>
          </a:prstGeom>
          <a:noFill/>
        </p:spPr>
        <p:txBody>
          <a:bodyPr wrap="none" rtlCol="0">
            <a:spAutoFit/>
          </a:bodyPr>
          <a:lstStyle/>
          <a:p>
            <a:r>
              <a:rPr lang="ja-JP" altLang="en-US"/>
              <a:t>オリジナルアプリ修正</a:t>
            </a:r>
            <a:endParaRPr kumimoji="1" lang="ja-JP" altLang="en-US"/>
          </a:p>
        </p:txBody>
      </p:sp>
      <p:sp>
        <p:nvSpPr>
          <p:cNvPr id="38" name="円/楕円 37">
            <a:extLst>
              <a:ext uri="{FF2B5EF4-FFF2-40B4-BE49-F238E27FC236}">
                <a16:creationId xmlns:a16="http://schemas.microsoft.com/office/drawing/2014/main" id="{935F3F64-D503-C5E5-6758-66660B44DDDD}"/>
              </a:ext>
            </a:extLst>
          </p:cNvPr>
          <p:cNvSpPr/>
          <p:nvPr/>
        </p:nvSpPr>
        <p:spPr>
          <a:xfrm>
            <a:off x="9552628" y="3216094"/>
            <a:ext cx="227586" cy="227586"/>
          </a:xfrm>
          <a:prstGeom prst="ellipse">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60388048-3107-C9D7-2625-2EFDA4CA673C}"/>
              </a:ext>
            </a:extLst>
          </p:cNvPr>
          <p:cNvSpPr txBox="1"/>
          <p:nvPr/>
        </p:nvSpPr>
        <p:spPr>
          <a:xfrm>
            <a:off x="9791497" y="3137238"/>
            <a:ext cx="1620957" cy="385298"/>
          </a:xfrm>
          <a:prstGeom prst="rect">
            <a:avLst/>
          </a:prstGeom>
          <a:noFill/>
        </p:spPr>
        <p:txBody>
          <a:bodyPr wrap="none" rtlCol="0">
            <a:spAutoFit/>
          </a:bodyPr>
          <a:lstStyle/>
          <a:p>
            <a:pPr>
              <a:lnSpc>
                <a:spcPct val="150000"/>
              </a:lnSpc>
            </a:pPr>
            <a:r>
              <a:rPr lang="ja-JP" altLang="en-US" sz="1400"/>
              <a:t>アプリ完成・公開</a:t>
            </a:r>
            <a:endParaRPr kumimoji="1" lang="ja-JP" altLang="en-US" sz="1400"/>
          </a:p>
        </p:txBody>
      </p:sp>
      <p:sp>
        <p:nvSpPr>
          <p:cNvPr id="40" name="テキスト ボックス 39">
            <a:extLst>
              <a:ext uri="{FF2B5EF4-FFF2-40B4-BE49-F238E27FC236}">
                <a16:creationId xmlns:a16="http://schemas.microsoft.com/office/drawing/2014/main" id="{175780F0-B4DC-45B7-3F48-81D41F18DD6C}"/>
              </a:ext>
            </a:extLst>
          </p:cNvPr>
          <p:cNvSpPr txBox="1"/>
          <p:nvPr/>
        </p:nvSpPr>
        <p:spPr>
          <a:xfrm>
            <a:off x="7070930" y="5406350"/>
            <a:ext cx="3174267" cy="708464"/>
          </a:xfrm>
          <a:prstGeom prst="rect">
            <a:avLst/>
          </a:prstGeom>
          <a:noFill/>
        </p:spPr>
        <p:txBody>
          <a:bodyPr wrap="none" rtlCol="0">
            <a:spAutoFit/>
          </a:bodyPr>
          <a:lstStyle/>
          <a:p>
            <a:pPr>
              <a:lnSpc>
                <a:spcPct val="150000"/>
              </a:lnSpc>
            </a:pPr>
            <a:r>
              <a:rPr kumimoji="1" lang="ja-JP" altLang="en-US" sz="1400"/>
              <a:t>・</a:t>
            </a:r>
            <a:r>
              <a:rPr kumimoji="1" lang="en-US" altLang="ja-JP" sz="1400" dirty="0"/>
              <a:t>AWS</a:t>
            </a:r>
            <a:r>
              <a:rPr kumimoji="1" lang="ja-JP" altLang="en-US" sz="1400"/>
              <a:t>サーバー構築</a:t>
            </a:r>
            <a:r>
              <a:rPr kumimoji="1" lang="en-US" altLang="ja-JP" sz="1400" dirty="0"/>
              <a:t>(VPC,EC2, RDS)</a:t>
            </a:r>
          </a:p>
          <a:p>
            <a:pPr>
              <a:lnSpc>
                <a:spcPct val="150000"/>
              </a:lnSpc>
            </a:pPr>
            <a:r>
              <a:rPr lang="ja-JP" altLang="en-US" sz="1400"/>
              <a:t>・独自ドメイン取得</a:t>
            </a:r>
            <a:r>
              <a:rPr lang="en-US" altLang="ja-JP" sz="1400" dirty="0"/>
              <a:t>, SSL</a:t>
            </a:r>
            <a:r>
              <a:rPr lang="ja-JP" altLang="en-US" sz="1400"/>
              <a:t>化</a:t>
            </a:r>
            <a:endParaRPr kumimoji="1" lang="ja-JP" altLang="en-US" sz="1400"/>
          </a:p>
        </p:txBody>
      </p:sp>
    </p:spTree>
    <p:extLst>
      <p:ext uri="{BB962C8B-B14F-4D97-AF65-F5344CB8AC3E}">
        <p14:creationId xmlns:p14="http://schemas.microsoft.com/office/powerpoint/2010/main" val="258449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1026" name="Picture 2" descr="VMとコンテナ比較">
            <a:extLst>
              <a:ext uri="{FF2B5EF4-FFF2-40B4-BE49-F238E27FC236}">
                <a16:creationId xmlns:a16="http://schemas.microsoft.com/office/drawing/2014/main" id="{5D50790B-9E69-1A9F-B250-67DD270FF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30" y="1695683"/>
            <a:ext cx="6091243" cy="346663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2C079A59-B671-17B8-BF7E-10F2BCEDF579}"/>
              </a:ext>
            </a:extLst>
          </p:cNvPr>
          <p:cNvSpPr/>
          <p:nvPr/>
        </p:nvSpPr>
        <p:spPr>
          <a:xfrm>
            <a:off x="3334215" y="1126273"/>
            <a:ext cx="3780263" cy="4471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B01A593-6507-5CC6-DE8E-E1EFD0CAB7DA}"/>
              </a:ext>
            </a:extLst>
          </p:cNvPr>
          <p:cNvSpPr txBox="1"/>
          <p:nvPr/>
        </p:nvSpPr>
        <p:spPr>
          <a:xfrm>
            <a:off x="3475882" y="1259524"/>
            <a:ext cx="1972015" cy="369332"/>
          </a:xfrm>
          <a:prstGeom prst="rect">
            <a:avLst/>
          </a:prstGeom>
          <a:noFill/>
        </p:spPr>
        <p:txBody>
          <a:bodyPr wrap="none" rtlCol="0">
            <a:spAutoFit/>
          </a:bodyPr>
          <a:lstStyle/>
          <a:p>
            <a:r>
              <a:rPr kumimoji="1" lang="en-US" altLang="ja-JP" b="1" dirty="0">
                <a:solidFill>
                  <a:srgbClr val="FF0000"/>
                </a:solidFill>
              </a:rPr>
              <a:t>Docker </a:t>
            </a:r>
            <a:r>
              <a:rPr kumimoji="1" lang="ja-JP" altLang="en-US" b="1">
                <a:solidFill>
                  <a:srgbClr val="FF0000"/>
                </a:solidFill>
              </a:rPr>
              <a:t>コンテナ</a:t>
            </a:r>
          </a:p>
        </p:txBody>
      </p:sp>
      <p:sp>
        <p:nvSpPr>
          <p:cNvPr id="8" name="テキスト ボックス 7">
            <a:extLst>
              <a:ext uri="{FF2B5EF4-FFF2-40B4-BE49-F238E27FC236}">
                <a16:creationId xmlns:a16="http://schemas.microsoft.com/office/drawing/2014/main" id="{AC027254-68C3-EF59-2CC1-40DE74D68550}"/>
              </a:ext>
            </a:extLst>
          </p:cNvPr>
          <p:cNvSpPr txBox="1"/>
          <p:nvPr/>
        </p:nvSpPr>
        <p:spPr>
          <a:xfrm>
            <a:off x="7268739" y="1126273"/>
            <a:ext cx="4811751" cy="2554545"/>
          </a:xfrm>
          <a:prstGeom prst="rect">
            <a:avLst/>
          </a:prstGeom>
          <a:noFill/>
        </p:spPr>
        <p:txBody>
          <a:bodyPr wrap="square">
            <a:spAutoFit/>
          </a:bodyPr>
          <a:lstStyle/>
          <a:p>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a:t>
            </a:r>
            <a:r>
              <a:rPr lang="en" altLang="ja-JP" sz="1600" b="1" i="0" dirty="0">
                <a:solidFill>
                  <a:srgbClr val="FF0000"/>
                </a:solidFill>
                <a:effectLst/>
                <a:latin typeface="Arial" panose="020B0604020202020204" pitchFamily="34" charset="0"/>
              </a:rPr>
              <a:t>Linux</a:t>
            </a:r>
            <a:r>
              <a:rPr lang="ja-JP" altLang="en-US" sz="1600" b="1" i="0">
                <a:solidFill>
                  <a:srgbClr val="FF0000"/>
                </a:solidFill>
                <a:effectLst/>
                <a:latin typeface="Arial" panose="020B0604020202020204" pitchFamily="34" charset="0"/>
              </a:rPr>
              <a:t>のコンテナ技術</a:t>
            </a:r>
            <a:r>
              <a:rPr lang="ja-JP" altLang="en-US" sz="1600" b="0" i="0">
                <a:solidFill>
                  <a:srgbClr val="202022"/>
                </a:solidFill>
                <a:effectLst/>
                <a:latin typeface="Arial" panose="020B0604020202020204" pitchFamily="34" charset="0"/>
              </a:rPr>
              <a:t>を使ったもので、よく仮想マシンと比較されます。</a:t>
            </a:r>
            <a:r>
              <a:rPr lang="en" altLang="ja-JP" sz="1600" b="0" i="0" dirty="0">
                <a:solidFill>
                  <a:srgbClr val="202022"/>
                </a:solidFill>
                <a:effectLst/>
                <a:latin typeface="Arial" panose="020B0604020202020204" pitchFamily="34" charset="0"/>
              </a:rPr>
              <a:t>VirtualBox</a:t>
            </a:r>
            <a:r>
              <a:rPr lang="ja-JP" altLang="en-US" sz="1600" b="0" i="0">
                <a:solidFill>
                  <a:srgbClr val="202022"/>
                </a:solidFill>
                <a:effectLst/>
                <a:latin typeface="Arial" panose="020B0604020202020204" pitchFamily="34" charset="0"/>
              </a:rPr>
              <a:t>などの仮想マシンでは、ホストマシン上でハイパーバイザを利用しゲスト</a:t>
            </a:r>
            <a:r>
              <a:rPr lang="en" altLang="ja-JP" sz="1600" b="0" i="0" dirty="0">
                <a:solidFill>
                  <a:srgbClr val="202022"/>
                </a:solidFill>
                <a:effectLst/>
                <a:latin typeface="Arial" panose="020B0604020202020204" pitchFamily="34" charset="0"/>
              </a:rPr>
              <a:t>OS</a:t>
            </a:r>
            <a:r>
              <a:rPr lang="ja-JP" altLang="en-US" sz="1600" b="0" i="0">
                <a:solidFill>
                  <a:srgbClr val="202022"/>
                </a:solidFill>
                <a:effectLst/>
                <a:latin typeface="Arial" panose="020B0604020202020204" pitchFamily="34" charset="0"/>
              </a:rPr>
              <a:t>を動かし、その上でミドルウェアなどを動かします。それに対し、コンテナはホストマシンのカーネルを利用し、プロセスやユーザなどを隔離することで、あたかも別のマシンが動いているかのように動かすことができます。そのため、</a:t>
            </a:r>
            <a:r>
              <a:rPr lang="ja-JP" altLang="en-US" sz="1600" b="1" i="0">
                <a:solidFill>
                  <a:srgbClr val="FF0000"/>
                </a:solidFill>
                <a:effectLst/>
                <a:latin typeface="Arial" panose="020B0604020202020204" pitchFamily="34" charset="0"/>
              </a:rPr>
              <a:t>軽量で高速に起動、停止などが可能</a:t>
            </a:r>
            <a:r>
              <a:rPr lang="ja-JP" altLang="en-US" sz="1600" b="0" i="0">
                <a:solidFill>
                  <a:srgbClr val="202022"/>
                </a:solidFill>
                <a:effectLst/>
                <a:latin typeface="Arial" panose="020B0604020202020204" pitchFamily="34" charset="0"/>
              </a:rPr>
              <a:t>です。</a:t>
            </a:r>
            <a:endParaRPr lang="ja-JP" altLang="en-US" sz="1600"/>
          </a:p>
        </p:txBody>
      </p:sp>
      <p:sp>
        <p:nvSpPr>
          <p:cNvPr id="10" name="テキスト ボックス 9">
            <a:extLst>
              <a:ext uri="{FF2B5EF4-FFF2-40B4-BE49-F238E27FC236}">
                <a16:creationId xmlns:a16="http://schemas.microsoft.com/office/drawing/2014/main" id="{F976519C-FAD2-5432-BFE7-DEC5C412DEA9}"/>
              </a:ext>
            </a:extLst>
          </p:cNvPr>
          <p:cNvSpPr txBox="1"/>
          <p:nvPr/>
        </p:nvSpPr>
        <p:spPr>
          <a:xfrm>
            <a:off x="7268738" y="3782030"/>
            <a:ext cx="4811751" cy="1815882"/>
          </a:xfrm>
          <a:prstGeom prst="rect">
            <a:avLst/>
          </a:prstGeom>
          <a:noFill/>
        </p:spPr>
        <p:txBody>
          <a:bodyPr wrap="square">
            <a:spAutoFit/>
          </a:bodyPr>
          <a:lstStyle/>
          <a:p>
            <a:pPr algn="l"/>
            <a:r>
              <a:rPr lang="ja-JP" altLang="en-US" sz="1600" b="0" i="0">
                <a:solidFill>
                  <a:srgbClr val="202022"/>
                </a:solidFill>
                <a:effectLst/>
                <a:latin typeface="Arial" panose="020B0604020202020204" pitchFamily="34" charset="0"/>
              </a:rPr>
              <a:t>また、</a:t>
            </a:r>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はミドルウェアのインストールや各種環境設定をコード化して管理します。</a:t>
            </a:r>
            <a:endParaRPr lang="en-US" altLang="ja-JP" sz="1600" b="0" i="0" dirty="0">
              <a:solidFill>
                <a:srgbClr val="202022"/>
              </a:solidFill>
              <a:effectLst/>
              <a:latin typeface="Arial" panose="020B0604020202020204" pitchFamily="34" charset="0"/>
            </a:endParaRPr>
          </a:p>
          <a:p>
            <a:pPr algn="l"/>
            <a:endParaRPr lang="ja-JP" altLang="en-US" sz="1600" b="0" i="0">
              <a:solidFill>
                <a:srgbClr val="202022"/>
              </a:solidFill>
              <a:effectLst/>
              <a:latin typeface="Arial" panose="020B0604020202020204" pitchFamily="34" charset="0"/>
            </a:endParaRPr>
          </a:p>
          <a:p>
            <a:pPr algn="l">
              <a:buFont typeface="+mj-lt"/>
              <a:buAutoNum type="arabicPeriod"/>
            </a:pPr>
            <a:r>
              <a:rPr lang="ja-JP" altLang="en-US" sz="1600" b="1" i="0">
                <a:solidFill>
                  <a:srgbClr val="FF0000"/>
                </a:solidFill>
                <a:effectLst/>
                <a:latin typeface="Arial" panose="020B0604020202020204" pitchFamily="34" charset="0"/>
              </a:rPr>
              <a:t>コード化されたファイルを共有することで、</a:t>
            </a:r>
            <a:endParaRPr lang="en-US" altLang="ja-JP" sz="1600" b="1" i="0" dirty="0">
              <a:solidFill>
                <a:srgbClr val="FF0000"/>
              </a:solidFill>
              <a:effectLst/>
              <a:latin typeface="Arial" panose="020B0604020202020204" pitchFamily="34" charset="0"/>
            </a:endParaRPr>
          </a:p>
          <a:p>
            <a:pPr algn="l"/>
            <a:r>
              <a:rPr lang="ja-JP" altLang="en-US" sz="1600" b="1" i="0">
                <a:solidFill>
                  <a:srgbClr val="FF0000"/>
                </a:solidFill>
                <a:effectLst/>
                <a:latin typeface="Arial" panose="020B0604020202020204" pitchFamily="34" charset="0"/>
              </a:rPr>
              <a:t>　どこでも誰でも同じ環境が作れる。</a:t>
            </a:r>
          </a:p>
          <a:p>
            <a:pPr algn="l"/>
            <a:r>
              <a:rPr lang="en-US" altLang="ja-JP" sz="1600" b="1" i="0" dirty="0">
                <a:solidFill>
                  <a:srgbClr val="FF0000"/>
                </a:solidFill>
                <a:effectLst/>
                <a:latin typeface="Arial" panose="020B0604020202020204" pitchFamily="34" charset="0"/>
              </a:rPr>
              <a:t>2.</a:t>
            </a:r>
            <a:r>
              <a:rPr lang="ja-JP" altLang="en-US" sz="1600" b="1" i="0">
                <a:solidFill>
                  <a:srgbClr val="FF0000"/>
                </a:solidFill>
                <a:effectLst/>
                <a:latin typeface="Arial" panose="020B0604020202020204" pitchFamily="34" charset="0"/>
              </a:rPr>
              <a:t>作成した環境を配布しやすい。</a:t>
            </a:r>
          </a:p>
          <a:p>
            <a:pPr algn="l"/>
            <a:r>
              <a:rPr lang="en-US" altLang="ja-JP" sz="1600" b="1" i="0" dirty="0">
                <a:solidFill>
                  <a:srgbClr val="FF0000"/>
                </a:solidFill>
                <a:effectLst/>
                <a:latin typeface="Arial" panose="020B0604020202020204" pitchFamily="34" charset="0"/>
              </a:rPr>
              <a:t>3.</a:t>
            </a:r>
            <a:r>
              <a:rPr lang="ja-JP" altLang="en-US" sz="1600" b="1" i="0">
                <a:solidFill>
                  <a:srgbClr val="FF0000"/>
                </a:solidFill>
                <a:effectLst/>
                <a:latin typeface="Arial" panose="020B0604020202020204" pitchFamily="34" charset="0"/>
              </a:rPr>
              <a:t>スクラップ＆ビルドが容易にできる。</a:t>
            </a:r>
          </a:p>
        </p:txBody>
      </p:sp>
    </p:spTree>
    <p:extLst>
      <p:ext uri="{BB962C8B-B14F-4D97-AF65-F5344CB8AC3E}">
        <p14:creationId xmlns:p14="http://schemas.microsoft.com/office/powerpoint/2010/main" val="262509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2050" name="Picture 2" descr="本棚】の画像素材(16002662) | 写真素材ならイメージナビ">
            <a:extLst>
              <a:ext uri="{FF2B5EF4-FFF2-40B4-BE49-F238E27FC236}">
                <a16:creationId xmlns:a16="http://schemas.microsoft.com/office/drawing/2014/main" id="{2FB34D14-90E9-2646-2F77-EF7A1B616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10" y="1279832"/>
            <a:ext cx="28194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無料ベクター 背景に隔離された金属の四角い容器">
            <a:extLst>
              <a:ext uri="{FF2B5EF4-FFF2-40B4-BE49-F238E27FC236}">
                <a16:creationId xmlns:a16="http://schemas.microsoft.com/office/drawing/2014/main" id="{86E13060-F42C-B6F6-549F-FF4186A9CC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9041992" y="1407902"/>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B72CC91-53BC-F752-3B29-45C235BDB34C}"/>
              </a:ext>
            </a:extLst>
          </p:cNvPr>
          <p:cNvSpPr txBox="1"/>
          <p:nvPr/>
        </p:nvSpPr>
        <p:spPr>
          <a:xfrm>
            <a:off x="905498" y="633501"/>
            <a:ext cx="1518364"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hub</a:t>
            </a:r>
          </a:p>
          <a:p>
            <a:pPr algn="ctr"/>
            <a:r>
              <a:rPr lang="en-US" altLang="ja-JP" dirty="0">
                <a:solidFill>
                  <a:srgbClr val="FF0000"/>
                </a:solidFill>
              </a:rPr>
              <a:t>(</a:t>
            </a:r>
            <a:r>
              <a:rPr lang="ja-JP" altLang="en-US">
                <a:solidFill>
                  <a:srgbClr val="FF0000"/>
                </a:solidFill>
              </a:rPr>
              <a:t>リポジトリ</a:t>
            </a:r>
            <a:r>
              <a:rPr lang="en-US" altLang="ja-JP" dirty="0">
                <a:solidFill>
                  <a:srgbClr val="FF0000"/>
                </a:solidFill>
              </a:rPr>
              <a:t>)</a:t>
            </a:r>
            <a:endParaRPr kumimoji="1" lang="ja-JP" altLang="en-US">
              <a:solidFill>
                <a:srgbClr val="FF0000"/>
              </a:solidFill>
            </a:endParaRPr>
          </a:p>
        </p:txBody>
      </p:sp>
      <p:sp>
        <p:nvSpPr>
          <p:cNvPr id="4" name="直方体 3">
            <a:extLst>
              <a:ext uri="{FF2B5EF4-FFF2-40B4-BE49-F238E27FC236}">
                <a16:creationId xmlns:a16="http://schemas.microsoft.com/office/drawing/2014/main" id="{0B39A012-C451-2F9D-5372-1309ED3F2E18}"/>
              </a:ext>
            </a:extLst>
          </p:cNvPr>
          <p:cNvSpPr/>
          <p:nvPr/>
        </p:nvSpPr>
        <p:spPr>
          <a:xfrm>
            <a:off x="5191226" y="1704680"/>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8B8E5BA0-0630-658F-8920-6657611EB3BA}"/>
              </a:ext>
            </a:extLst>
          </p:cNvPr>
          <p:cNvSpPr/>
          <p:nvPr/>
        </p:nvSpPr>
        <p:spPr>
          <a:xfrm>
            <a:off x="3190115" y="2124879"/>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FE93E6B-E810-0F96-1C29-EF77A26F82B9}"/>
              </a:ext>
            </a:extLst>
          </p:cNvPr>
          <p:cNvSpPr txBox="1"/>
          <p:nvPr/>
        </p:nvSpPr>
        <p:spPr>
          <a:xfrm>
            <a:off x="3680587" y="1755547"/>
            <a:ext cx="575800" cy="369332"/>
          </a:xfrm>
          <a:prstGeom prst="rect">
            <a:avLst/>
          </a:prstGeom>
          <a:noFill/>
        </p:spPr>
        <p:txBody>
          <a:bodyPr wrap="none" rtlCol="0">
            <a:spAutoFit/>
          </a:bodyPr>
          <a:lstStyle/>
          <a:p>
            <a:pPr algn="ctr"/>
            <a:r>
              <a:rPr kumimoji="1" lang="en-US" altLang="ja-JP" dirty="0"/>
              <a:t>pull</a:t>
            </a:r>
            <a:endParaRPr kumimoji="1" lang="ja-JP" altLang="en-US"/>
          </a:p>
        </p:txBody>
      </p:sp>
      <p:sp>
        <p:nvSpPr>
          <p:cNvPr id="11" name="右矢印 10">
            <a:extLst>
              <a:ext uri="{FF2B5EF4-FFF2-40B4-BE49-F238E27FC236}">
                <a16:creationId xmlns:a16="http://schemas.microsoft.com/office/drawing/2014/main" id="{F1946B1C-5204-BDE7-240C-F2DF9EC468B9}"/>
              </a:ext>
            </a:extLst>
          </p:cNvPr>
          <p:cNvSpPr/>
          <p:nvPr/>
        </p:nvSpPr>
        <p:spPr>
          <a:xfrm>
            <a:off x="6966155" y="2124878"/>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883EBE9-8028-CBBA-E5C1-10B9F40BF1BA}"/>
              </a:ext>
            </a:extLst>
          </p:cNvPr>
          <p:cNvSpPr txBox="1"/>
          <p:nvPr/>
        </p:nvSpPr>
        <p:spPr>
          <a:xfrm>
            <a:off x="7475862" y="1755547"/>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13" name="テキスト ボックス 12">
            <a:extLst>
              <a:ext uri="{FF2B5EF4-FFF2-40B4-BE49-F238E27FC236}">
                <a16:creationId xmlns:a16="http://schemas.microsoft.com/office/drawing/2014/main" id="{A04F2DEB-321C-3741-0012-9A27A2A5CD66}"/>
              </a:ext>
            </a:extLst>
          </p:cNvPr>
          <p:cNvSpPr txBox="1"/>
          <p:nvPr/>
        </p:nvSpPr>
        <p:spPr>
          <a:xfrm>
            <a:off x="5089803" y="1279832"/>
            <a:ext cx="1608134"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endParaRPr kumimoji="1" lang="ja-JP" altLang="en-US">
              <a:solidFill>
                <a:srgbClr val="FF0000"/>
              </a:solidFill>
            </a:endParaRPr>
          </a:p>
        </p:txBody>
      </p:sp>
      <p:sp>
        <p:nvSpPr>
          <p:cNvPr id="14" name="テキスト ボックス 13">
            <a:extLst>
              <a:ext uri="{FF2B5EF4-FFF2-40B4-BE49-F238E27FC236}">
                <a16:creationId xmlns:a16="http://schemas.microsoft.com/office/drawing/2014/main" id="{F58E90AB-ED5E-C4C7-7855-854E52C544B9}"/>
              </a:ext>
            </a:extLst>
          </p:cNvPr>
          <p:cNvSpPr txBox="1"/>
          <p:nvPr/>
        </p:nvSpPr>
        <p:spPr>
          <a:xfrm>
            <a:off x="9812086" y="1251552"/>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
        <p:nvSpPr>
          <p:cNvPr id="15" name="右矢印 14">
            <a:extLst>
              <a:ext uri="{FF2B5EF4-FFF2-40B4-BE49-F238E27FC236}">
                <a16:creationId xmlns:a16="http://schemas.microsoft.com/office/drawing/2014/main" id="{C0CD7F55-6FE9-3C09-BBEB-675C1F7853B5}"/>
              </a:ext>
            </a:extLst>
          </p:cNvPr>
          <p:cNvSpPr/>
          <p:nvPr/>
        </p:nvSpPr>
        <p:spPr>
          <a:xfrm rot="5400000">
            <a:off x="4821922" y="3709535"/>
            <a:ext cx="2028182"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899C26F-2CDB-C22F-AA6C-F8D4D454C566}"/>
              </a:ext>
            </a:extLst>
          </p:cNvPr>
          <p:cNvSpPr txBox="1"/>
          <p:nvPr/>
        </p:nvSpPr>
        <p:spPr>
          <a:xfrm>
            <a:off x="6028519" y="3429000"/>
            <a:ext cx="708848" cy="369332"/>
          </a:xfrm>
          <a:prstGeom prst="rect">
            <a:avLst/>
          </a:prstGeom>
          <a:noFill/>
        </p:spPr>
        <p:txBody>
          <a:bodyPr wrap="none" rtlCol="0">
            <a:spAutoFit/>
          </a:bodyPr>
          <a:lstStyle/>
          <a:p>
            <a:pPr algn="ctr"/>
            <a:r>
              <a:rPr lang="en-US" altLang="ja-JP" dirty="0"/>
              <a:t>build</a:t>
            </a:r>
            <a:endParaRPr kumimoji="1" lang="ja-JP" altLang="en-US"/>
          </a:p>
        </p:txBody>
      </p:sp>
      <p:pic>
        <p:nvPicPr>
          <p:cNvPr id="2054" name="Picture 6" descr="テキストファイル_R – ICOMPO －商用フリーのアイコン素材サイト－">
            <a:extLst>
              <a:ext uri="{FF2B5EF4-FFF2-40B4-BE49-F238E27FC236}">
                <a16:creationId xmlns:a16="http://schemas.microsoft.com/office/drawing/2014/main" id="{0217AB1E-B654-2143-2F19-0715F593F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881" y="3226869"/>
            <a:ext cx="714689" cy="67803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D187ECC-EA7D-06D7-D481-A3095EB75D36}"/>
              </a:ext>
            </a:extLst>
          </p:cNvPr>
          <p:cNvSpPr txBox="1"/>
          <p:nvPr/>
        </p:nvSpPr>
        <p:spPr>
          <a:xfrm>
            <a:off x="3911165" y="3944655"/>
            <a:ext cx="1628972" cy="738664"/>
          </a:xfrm>
          <a:prstGeom prst="rect">
            <a:avLst/>
          </a:prstGeom>
          <a:noFill/>
        </p:spPr>
        <p:txBody>
          <a:bodyPr wrap="none" rtlCol="0">
            <a:spAutoFit/>
          </a:bodyPr>
          <a:lstStyle/>
          <a:p>
            <a:pPr algn="ctr"/>
            <a:r>
              <a:rPr kumimoji="1" lang="en-US" altLang="ja-JP" dirty="0" err="1"/>
              <a:t>Dockerfile</a:t>
            </a:r>
            <a:endParaRPr kumimoji="1" lang="en-US" altLang="ja-JP" dirty="0"/>
          </a:p>
          <a:p>
            <a:pPr algn="ctr"/>
            <a:r>
              <a:rPr lang="en-US" altLang="ja-JP" sz="1200" dirty="0">
                <a:solidFill>
                  <a:schemeClr val="accent6">
                    <a:lumMod val="75000"/>
                  </a:schemeClr>
                </a:solidFill>
              </a:rPr>
              <a:t>(</a:t>
            </a:r>
            <a:r>
              <a:rPr lang="ja-JP" altLang="en-US" sz="1200">
                <a:solidFill>
                  <a:schemeClr val="accent6">
                    <a:lumMod val="75000"/>
                  </a:schemeClr>
                </a:solidFill>
              </a:rPr>
              <a:t>カスタムイメージを</a:t>
            </a:r>
            <a:endParaRPr lang="en-US" altLang="ja-JP" sz="1200" dirty="0">
              <a:solidFill>
                <a:schemeClr val="accent6">
                  <a:lumMod val="75000"/>
                </a:schemeClr>
              </a:solidFill>
            </a:endParaRPr>
          </a:p>
          <a:p>
            <a:pPr algn="ctr"/>
            <a:r>
              <a:rPr lang="ja-JP" altLang="en-US" sz="1200">
                <a:solidFill>
                  <a:schemeClr val="accent6">
                    <a:lumMod val="75000"/>
                  </a:schemeClr>
                </a:solidFill>
              </a:rPr>
              <a:t>作るためのレシピ</a:t>
            </a:r>
            <a:r>
              <a:rPr lang="en-US" altLang="ja-JP" sz="1200" dirty="0">
                <a:solidFill>
                  <a:schemeClr val="accent6">
                    <a:lumMod val="75000"/>
                  </a:schemeClr>
                </a:solidFill>
              </a:rPr>
              <a:t>)</a:t>
            </a:r>
            <a:endParaRPr kumimoji="1" lang="ja-JP" altLang="en-US" sz="1200">
              <a:solidFill>
                <a:schemeClr val="accent6">
                  <a:lumMod val="75000"/>
                </a:schemeClr>
              </a:solidFill>
            </a:endParaRPr>
          </a:p>
        </p:txBody>
      </p:sp>
      <p:sp>
        <p:nvSpPr>
          <p:cNvPr id="18" name="直方体 17">
            <a:extLst>
              <a:ext uri="{FF2B5EF4-FFF2-40B4-BE49-F238E27FC236}">
                <a16:creationId xmlns:a16="http://schemas.microsoft.com/office/drawing/2014/main" id="{5EE8EA3C-6BCF-AE56-0CCF-EDAD7891C967}"/>
              </a:ext>
            </a:extLst>
          </p:cNvPr>
          <p:cNvSpPr/>
          <p:nvPr/>
        </p:nvSpPr>
        <p:spPr>
          <a:xfrm>
            <a:off x="5085606" y="5666065"/>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CD4E9CB-051C-8408-9A14-006CBCAB5EA1}"/>
              </a:ext>
            </a:extLst>
          </p:cNvPr>
          <p:cNvSpPr txBox="1"/>
          <p:nvPr/>
        </p:nvSpPr>
        <p:spPr>
          <a:xfrm>
            <a:off x="4541755" y="4932511"/>
            <a:ext cx="2492991"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p>
          <a:p>
            <a:pPr algn="ctr"/>
            <a:r>
              <a:rPr lang="ja-JP" altLang="en-US">
                <a:solidFill>
                  <a:srgbClr val="FF0000"/>
                </a:solidFill>
              </a:rPr>
              <a:t>（ユーザーカスタム）</a:t>
            </a:r>
            <a:endParaRPr kumimoji="1" lang="ja-JP" altLang="en-US">
              <a:solidFill>
                <a:srgbClr val="FF0000"/>
              </a:solidFill>
            </a:endParaRPr>
          </a:p>
        </p:txBody>
      </p:sp>
      <p:pic>
        <p:nvPicPr>
          <p:cNvPr id="20" name="Picture 4" descr="無料ベクター 背景に隔離された金属の四角い容器">
            <a:extLst>
              <a:ext uri="{FF2B5EF4-FFF2-40B4-BE49-F238E27FC236}">
                <a16:creationId xmlns:a16="http://schemas.microsoft.com/office/drawing/2014/main" id="{2B9206B3-1A6B-90CF-9AAE-FE6618F16D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8948585" y="4950657"/>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21" name="右矢印 20">
            <a:extLst>
              <a:ext uri="{FF2B5EF4-FFF2-40B4-BE49-F238E27FC236}">
                <a16:creationId xmlns:a16="http://schemas.microsoft.com/office/drawing/2014/main" id="{E4F06357-3737-9F6A-4B63-307CCEBD24AD}"/>
              </a:ext>
            </a:extLst>
          </p:cNvPr>
          <p:cNvSpPr/>
          <p:nvPr/>
        </p:nvSpPr>
        <p:spPr>
          <a:xfrm>
            <a:off x="6872748" y="5982265"/>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DF57D7D9-15E2-5198-D938-2D5AC25B4827}"/>
              </a:ext>
            </a:extLst>
          </p:cNvPr>
          <p:cNvSpPr txBox="1"/>
          <p:nvPr/>
        </p:nvSpPr>
        <p:spPr>
          <a:xfrm>
            <a:off x="7382455" y="5612934"/>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23" name="テキスト ボックス 22">
            <a:extLst>
              <a:ext uri="{FF2B5EF4-FFF2-40B4-BE49-F238E27FC236}">
                <a16:creationId xmlns:a16="http://schemas.microsoft.com/office/drawing/2014/main" id="{D7967842-911F-9C66-35DE-E564EB1DE72F}"/>
              </a:ext>
            </a:extLst>
          </p:cNvPr>
          <p:cNvSpPr txBox="1"/>
          <p:nvPr/>
        </p:nvSpPr>
        <p:spPr>
          <a:xfrm>
            <a:off x="9718679" y="4794307"/>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Tree>
    <p:extLst>
      <p:ext uri="{BB962C8B-B14F-4D97-AF65-F5344CB8AC3E}">
        <p14:creationId xmlns:p14="http://schemas.microsoft.com/office/powerpoint/2010/main" val="302966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4147463" y="77918"/>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E733335C-921D-012A-C255-4CBFFE48FFC2}"/>
              </a:ext>
            </a:extLst>
          </p:cNvPr>
          <p:cNvSpPr txBox="1"/>
          <p:nvPr/>
        </p:nvSpPr>
        <p:spPr>
          <a:xfrm>
            <a:off x="476972" y="2480388"/>
            <a:ext cx="4615133" cy="400110"/>
          </a:xfrm>
          <a:prstGeom prst="rect">
            <a:avLst/>
          </a:prstGeom>
          <a:solidFill>
            <a:schemeClr val="bg1">
              <a:lumMod val="75000"/>
            </a:schemeClr>
          </a:solidFill>
        </p:spPr>
        <p:txBody>
          <a:bodyPr wrap="square">
            <a:spAutoFit/>
          </a:bodyPr>
          <a:lstStyle/>
          <a:p>
            <a:r>
              <a:rPr lang="en-US" altLang="ja-JP" sz="2000" dirty="0"/>
              <a:t>docker pull python:3.11.7</a:t>
            </a:r>
            <a:endParaRPr lang="ja-JP" altLang="en-US" sz="2000"/>
          </a:p>
        </p:txBody>
      </p:sp>
      <p:sp>
        <p:nvSpPr>
          <p:cNvPr id="3" name="テキスト ボックス 2">
            <a:extLst>
              <a:ext uri="{FF2B5EF4-FFF2-40B4-BE49-F238E27FC236}">
                <a16:creationId xmlns:a16="http://schemas.microsoft.com/office/drawing/2014/main" id="{291F26BA-A5B4-2B1E-C4F7-F02F2B277957}"/>
              </a:ext>
            </a:extLst>
          </p:cNvPr>
          <p:cNvSpPr txBox="1"/>
          <p:nvPr/>
        </p:nvSpPr>
        <p:spPr>
          <a:xfrm>
            <a:off x="103186" y="2040034"/>
            <a:ext cx="3222357" cy="369332"/>
          </a:xfrm>
          <a:prstGeom prst="rect">
            <a:avLst/>
          </a:prstGeom>
          <a:noFill/>
        </p:spPr>
        <p:txBody>
          <a:bodyPr wrap="none" rtlCol="0">
            <a:spAutoFit/>
          </a:bodyPr>
          <a:lstStyle/>
          <a:p>
            <a:r>
              <a:rPr lang="en-US" altLang="ja-JP" dirty="0"/>
              <a:t>python</a:t>
            </a:r>
            <a:r>
              <a:rPr lang="ja-JP" altLang="en-US"/>
              <a:t>イメージダウンロード</a:t>
            </a:r>
            <a:endParaRPr kumimoji="1" lang="ja-JP" altLang="en-US"/>
          </a:p>
        </p:txBody>
      </p:sp>
      <p:sp>
        <p:nvSpPr>
          <p:cNvPr id="11" name="テキスト ボックス 10">
            <a:extLst>
              <a:ext uri="{FF2B5EF4-FFF2-40B4-BE49-F238E27FC236}">
                <a16:creationId xmlns:a16="http://schemas.microsoft.com/office/drawing/2014/main" id="{92F1F2CF-0DB9-DEF3-FC8B-374B29E95FEF}"/>
              </a:ext>
            </a:extLst>
          </p:cNvPr>
          <p:cNvSpPr txBox="1"/>
          <p:nvPr/>
        </p:nvSpPr>
        <p:spPr>
          <a:xfrm>
            <a:off x="476972" y="1190949"/>
            <a:ext cx="10376033" cy="369332"/>
          </a:xfrm>
          <a:prstGeom prst="rect">
            <a:avLst/>
          </a:prstGeom>
          <a:solidFill>
            <a:schemeClr val="accent4">
              <a:lumMod val="60000"/>
              <a:lumOff val="40000"/>
            </a:schemeClr>
          </a:solidFill>
        </p:spPr>
        <p:txBody>
          <a:bodyPr wrap="square">
            <a:spAutoFit/>
          </a:bodyPr>
          <a:lstStyle/>
          <a:p>
            <a:r>
              <a:rPr lang="ja-JP" altLang="en-US"/>
              <a:t>https://blog.interstellar.co.jp/2022/03/14/installing-docker-on-a-mac-with-homebrew/</a:t>
            </a:r>
          </a:p>
        </p:txBody>
      </p:sp>
      <p:sp>
        <p:nvSpPr>
          <p:cNvPr id="12" name="テキスト ボックス 11">
            <a:extLst>
              <a:ext uri="{FF2B5EF4-FFF2-40B4-BE49-F238E27FC236}">
                <a16:creationId xmlns:a16="http://schemas.microsoft.com/office/drawing/2014/main" id="{ED55CDAA-46FE-64B0-6A77-EB192EE10056}"/>
              </a:ext>
            </a:extLst>
          </p:cNvPr>
          <p:cNvSpPr txBox="1"/>
          <p:nvPr/>
        </p:nvSpPr>
        <p:spPr>
          <a:xfrm>
            <a:off x="103186" y="750595"/>
            <a:ext cx="2853666" cy="369332"/>
          </a:xfrm>
          <a:prstGeom prst="rect">
            <a:avLst/>
          </a:prstGeom>
          <a:noFill/>
        </p:spPr>
        <p:txBody>
          <a:bodyPr wrap="none" rtlCol="0">
            <a:spAutoFit/>
          </a:bodyPr>
          <a:lstStyle/>
          <a:p>
            <a:r>
              <a:rPr lang="en-US" altLang="ja-JP" dirty="0"/>
              <a:t>b</a:t>
            </a:r>
            <a:r>
              <a:rPr kumimoji="1" lang="en-US" altLang="ja-JP" dirty="0"/>
              <a:t>rew </a:t>
            </a:r>
            <a:r>
              <a:rPr kumimoji="1" lang="ja-JP" altLang="en-US"/>
              <a:t>によるインストール</a:t>
            </a:r>
          </a:p>
        </p:txBody>
      </p:sp>
      <p:sp>
        <p:nvSpPr>
          <p:cNvPr id="13" name="テキスト ボックス 12">
            <a:extLst>
              <a:ext uri="{FF2B5EF4-FFF2-40B4-BE49-F238E27FC236}">
                <a16:creationId xmlns:a16="http://schemas.microsoft.com/office/drawing/2014/main" id="{F839AF5A-D5FB-7BA8-90A2-2D9446257970}"/>
              </a:ext>
            </a:extLst>
          </p:cNvPr>
          <p:cNvSpPr txBox="1"/>
          <p:nvPr/>
        </p:nvSpPr>
        <p:spPr>
          <a:xfrm>
            <a:off x="476972" y="3769827"/>
            <a:ext cx="4615133" cy="400110"/>
          </a:xfrm>
          <a:prstGeom prst="rect">
            <a:avLst/>
          </a:prstGeom>
          <a:solidFill>
            <a:schemeClr val="bg1">
              <a:lumMod val="75000"/>
            </a:schemeClr>
          </a:solidFill>
        </p:spPr>
        <p:txBody>
          <a:bodyPr wrap="square">
            <a:spAutoFit/>
          </a:bodyPr>
          <a:lstStyle/>
          <a:p>
            <a:r>
              <a:rPr lang="en-US" altLang="ja-JP" sz="2000" dirty="0"/>
              <a:t>docker build –t </a:t>
            </a:r>
            <a:r>
              <a:rPr lang="en-US" altLang="ja-JP" sz="2000" dirty="0" err="1"/>
              <a:t>django</a:t>
            </a:r>
            <a:r>
              <a:rPr lang="en-US" altLang="ja-JP" sz="2000" dirty="0"/>
              <a:t> .</a:t>
            </a:r>
            <a:endParaRPr lang="ja-JP" altLang="en-US" sz="2000"/>
          </a:p>
        </p:txBody>
      </p:sp>
      <p:sp>
        <p:nvSpPr>
          <p:cNvPr id="14" name="テキスト ボックス 13">
            <a:extLst>
              <a:ext uri="{FF2B5EF4-FFF2-40B4-BE49-F238E27FC236}">
                <a16:creationId xmlns:a16="http://schemas.microsoft.com/office/drawing/2014/main" id="{486FBBBF-F615-9138-7AD1-CB2AE076823C}"/>
              </a:ext>
            </a:extLst>
          </p:cNvPr>
          <p:cNvSpPr txBox="1"/>
          <p:nvPr/>
        </p:nvSpPr>
        <p:spPr>
          <a:xfrm>
            <a:off x="103186" y="3329473"/>
            <a:ext cx="2981907" cy="369332"/>
          </a:xfrm>
          <a:prstGeom prst="rect">
            <a:avLst/>
          </a:prstGeom>
          <a:noFill/>
        </p:spPr>
        <p:txBody>
          <a:bodyPr wrap="none" rtlCol="0">
            <a:spAutoFit/>
          </a:bodyPr>
          <a:lstStyle/>
          <a:p>
            <a:r>
              <a:rPr lang="en-US" altLang="ja-JP" dirty="0" err="1"/>
              <a:t>d</a:t>
            </a:r>
            <a:r>
              <a:rPr kumimoji="1" lang="en-US" altLang="ja-JP" dirty="0" err="1"/>
              <a:t>jango</a:t>
            </a:r>
            <a:r>
              <a:rPr kumimoji="1" lang="ja-JP" altLang="en-US"/>
              <a:t>自作イメージビルド</a:t>
            </a:r>
          </a:p>
        </p:txBody>
      </p:sp>
      <p:sp>
        <p:nvSpPr>
          <p:cNvPr id="15" name="テキスト ボックス 14">
            <a:extLst>
              <a:ext uri="{FF2B5EF4-FFF2-40B4-BE49-F238E27FC236}">
                <a16:creationId xmlns:a16="http://schemas.microsoft.com/office/drawing/2014/main" id="{2CEBD5B0-0605-0D8A-E116-5A2BE69A459E}"/>
              </a:ext>
            </a:extLst>
          </p:cNvPr>
          <p:cNvSpPr txBox="1"/>
          <p:nvPr/>
        </p:nvSpPr>
        <p:spPr>
          <a:xfrm>
            <a:off x="476972" y="5028488"/>
            <a:ext cx="4615133" cy="400110"/>
          </a:xfrm>
          <a:prstGeom prst="rect">
            <a:avLst/>
          </a:prstGeom>
          <a:solidFill>
            <a:schemeClr val="bg1">
              <a:lumMod val="75000"/>
            </a:schemeClr>
          </a:solidFill>
        </p:spPr>
        <p:txBody>
          <a:bodyPr wrap="square">
            <a:spAutoFit/>
          </a:bodyPr>
          <a:lstStyle/>
          <a:p>
            <a:r>
              <a:rPr lang="en-US" altLang="ja-JP" sz="2000" dirty="0"/>
              <a:t>docker-compose up -d</a:t>
            </a:r>
            <a:endParaRPr lang="ja-JP" altLang="en-US" sz="2000"/>
          </a:p>
        </p:txBody>
      </p:sp>
      <p:sp>
        <p:nvSpPr>
          <p:cNvPr id="16" name="テキスト ボックス 15">
            <a:extLst>
              <a:ext uri="{FF2B5EF4-FFF2-40B4-BE49-F238E27FC236}">
                <a16:creationId xmlns:a16="http://schemas.microsoft.com/office/drawing/2014/main" id="{5B96BC2E-C3BB-A7F6-7BB6-B828C1D83E12}"/>
              </a:ext>
            </a:extLst>
          </p:cNvPr>
          <p:cNvSpPr txBox="1"/>
          <p:nvPr/>
        </p:nvSpPr>
        <p:spPr>
          <a:xfrm>
            <a:off x="103186" y="4588134"/>
            <a:ext cx="4136069" cy="369332"/>
          </a:xfrm>
          <a:prstGeom prst="rect">
            <a:avLst/>
          </a:prstGeom>
          <a:noFill/>
        </p:spPr>
        <p:txBody>
          <a:bodyPr wrap="none" rtlCol="0">
            <a:spAutoFit/>
          </a:bodyPr>
          <a:lstStyle/>
          <a:p>
            <a:r>
              <a:rPr kumimoji="1" lang="en-US" altLang="ja-JP" dirty="0" err="1"/>
              <a:t>django</a:t>
            </a:r>
            <a:r>
              <a:rPr kumimoji="1" lang="ja-JP" altLang="en-US"/>
              <a:t>自作イメージからコンテナ起動</a:t>
            </a:r>
          </a:p>
        </p:txBody>
      </p:sp>
      <p:sp>
        <p:nvSpPr>
          <p:cNvPr id="17" name="テキスト ボックス 16">
            <a:extLst>
              <a:ext uri="{FF2B5EF4-FFF2-40B4-BE49-F238E27FC236}">
                <a16:creationId xmlns:a16="http://schemas.microsoft.com/office/drawing/2014/main" id="{99181E99-AC8D-C6CD-5246-9EC166A53E45}"/>
              </a:ext>
            </a:extLst>
          </p:cNvPr>
          <p:cNvSpPr txBox="1"/>
          <p:nvPr/>
        </p:nvSpPr>
        <p:spPr>
          <a:xfrm>
            <a:off x="476972" y="6175187"/>
            <a:ext cx="4615133" cy="400110"/>
          </a:xfrm>
          <a:prstGeom prst="rect">
            <a:avLst/>
          </a:prstGeom>
          <a:solidFill>
            <a:schemeClr val="bg1">
              <a:lumMod val="75000"/>
            </a:schemeClr>
          </a:solidFill>
        </p:spPr>
        <p:txBody>
          <a:bodyPr wrap="square">
            <a:spAutoFit/>
          </a:bodyPr>
          <a:lstStyle/>
          <a:p>
            <a:r>
              <a:rPr lang="en-US" altLang="ja-JP" sz="2000" dirty="0"/>
              <a:t>docker exec –it docker bash </a:t>
            </a:r>
            <a:endParaRPr lang="ja-JP" altLang="en-US" sz="2000"/>
          </a:p>
        </p:txBody>
      </p:sp>
      <p:sp>
        <p:nvSpPr>
          <p:cNvPr id="18" name="テキスト ボックス 17">
            <a:extLst>
              <a:ext uri="{FF2B5EF4-FFF2-40B4-BE49-F238E27FC236}">
                <a16:creationId xmlns:a16="http://schemas.microsoft.com/office/drawing/2014/main" id="{EEF8CBFC-EB03-9A7D-1233-154CA8116AB1}"/>
              </a:ext>
            </a:extLst>
          </p:cNvPr>
          <p:cNvSpPr txBox="1"/>
          <p:nvPr/>
        </p:nvSpPr>
        <p:spPr>
          <a:xfrm>
            <a:off x="103186" y="5734833"/>
            <a:ext cx="2492990" cy="369332"/>
          </a:xfrm>
          <a:prstGeom prst="rect">
            <a:avLst/>
          </a:prstGeom>
          <a:noFill/>
        </p:spPr>
        <p:txBody>
          <a:bodyPr wrap="none" rtlCol="0">
            <a:spAutoFit/>
          </a:bodyPr>
          <a:lstStyle/>
          <a:p>
            <a:r>
              <a:rPr lang="ja-JP" altLang="en-US"/>
              <a:t>コンテナ内に入る場合</a:t>
            </a:r>
            <a:endParaRPr kumimoji="1" lang="ja-JP" altLang="en-US"/>
          </a:p>
        </p:txBody>
      </p:sp>
      <p:sp>
        <p:nvSpPr>
          <p:cNvPr id="19" name="テキスト ボックス 18">
            <a:extLst>
              <a:ext uri="{FF2B5EF4-FFF2-40B4-BE49-F238E27FC236}">
                <a16:creationId xmlns:a16="http://schemas.microsoft.com/office/drawing/2014/main" id="{F049EA29-C0AC-BA56-E484-F6A03399780D}"/>
              </a:ext>
            </a:extLst>
          </p:cNvPr>
          <p:cNvSpPr txBox="1"/>
          <p:nvPr/>
        </p:nvSpPr>
        <p:spPr>
          <a:xfrm>
            <a:off x="5955974" y="5028488"/>
            <a:ext cx="4615133" cy="400110"/>
          </a:xfrm>
          <a:prstGeom prst="rect">
            <a:avLst/>
          </a:prstGeom>
          <a:solidFill>
            <a:schemeClr val="bg1">
              <a:lumMod val="75000"/>
            </a:schemeClr>
          </a:solidFill>
        </p:spPr>
        <p:txBody>
          <a:bodyPr wrap="square">
            <a:spAutoFit/>
          </a:bodyPr>
          <a:lstStyle/>
          <a:p>
            <a:r>
              <a:rPr lang="en-US" altLang="ja-JP" sz="2000" dirty="0"/>
              <a:t>docker-compose down</a:t>
            </a:r>
            <a:endParaRPr lang="ja-JP" altLang="en-US" sz="2000"/>
          </a:p>
        </p:txBody>
      </p:sp>
      <p:sp>
        <p:nvSpPr>
          <p:cNvPr id="20" name="テキスト ボックス 19">
            <a:extLst>
              <a:ext uri="{FF2B5EF4-FFF2-40B4-BE49-F238E27FC236}">
                <a16:creationId xmlns:a16="http://schemas.microsoft.com/office/drawing/2014/main" id="{AFBACF11-984A-75D2-EFCD-CB585E869C7D}"/>
              </a:ext>
            </a:extLst>
          </p:cNvPr>
          <p:cNvSpPr txBox="1"/>
          <p:nvPr/>
        </p:nvSpPr>
        <p:spPr>
          <a:xfrm>
            <a:off x="5582188" y="4588134"/>
            <a:ext cx="1569660" cy="369332"/>
          </a:xfrm>
          <a:prstGeom prst="rect">
            <a:avLst/>
          </a:prstGeom>
          <a:noFill/>
        </p:spPr>
        <p:txBody>
          <a:bodyPr wrap="none" rtlCol="0">
            <a:spAutoFit/>
          </a:bodyPr>
          <a:lstStyle/>
          <a:p>
            <a:r>
              <a:rPr kumimoji="1" lang="ja-JP" altLang="en-US"/>
              <a:t>コンテナ停止</a:t>
            </a:r>
          </a:p>
        </p:txBody>
      </p:sp>
    </p:spTree>
    <p:extLst>
      <p:ext uri="{BB962C8B-B14F-4D97-AF65-F5344CB8AC3E}">
        <p14:creationId xmlns:p14="http://schemas.microsoft.com/office/powerpoint/2010/main" val="55907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アプリケーション, Teams&#10;&#10;自動的に生成された説明">
            <a:extLst>
              <a:ext uri="{FF2B5EF4-FFF2-40B4-BE49-F238E27FC236}">
                <a16:creationId xmlns:a16="http://schemas.microsoft.com/office/drawing/2014/main" id="{E361C75C-B6F6-AB3C-AADA-1DCE455339EC}"/>
              </a:ext>
            </a:extLst>
          </p:cNvPr>
          <p:cNvPicPr>
            <a:picLocks noChangeAspect="1"/>
          </p:cNvPicPr>
          <p:nvPr/>
        </p:nvPicPr>
        <p:blipFill>
          <a:blip r:embed="rId2"/>
          <a:stretch>
            <a:fillRect/>
          </a:stretch>
        </p:blipFill>
        <p:spPr>
          <a:xfrm>
            <a:off x="578714" y="241705"/>
            <a:ext cx="10892491" cy="4032077"/>
          </a:xfrm>
          <a:prstGeom prst="rect">
            <a:avLst/>
          </a:prstGeom>
        </p:spPr>
      </p:pic>
      <p:sp>
        <p:nvSpPr>
          <p:cNvPr id="6" name="テキスト ボックス 5">
            <a:extLst>
              <a:ext uri="{FF2B5EF4-FFF2-40B4-BE49-F238E27FC236}">
                <a16:creationId xmlns:a16="http://schemas.microsoft.com/office/drawing/2014/main" id="{A734B4F2-7E42-2857-34FB-DE8C5F1C48BD}"/>
              </a:ext>
            </a:extLst>
          </p:cNvPr>
          <p:cNvSpPr txBox="1"/>
          <p:nvPr/>
        </p:nvSpPr>
        <p:spPr>
          <a:xfrm>
            <a:off x="135011" y="4780655"/>
            <a:ext cx="1872629" cy="523220"/>
          </a:xfrm>
          <a:prstGeom prst="rect">
            <a:avLst/>
          </a:prstGeom>
          <a:noFill/>
        </p:spPr>
        <p:txBody>
          <a:bodyPr wrap="none" rtlCol="0">
            <a:spAutoFit/>
          </a:bodyPr>
          <a:lstStyle/>
          <a:p>
            <a:r>
              <a:rPr kumimoji="1" lang="en-US" altLang="ja-JP" sz="1400" dirty="0"/>
              <a:t>10.0.0.0/21</a:t>
            </a:r>
          </a:p>
          <a:p>
            <a:r>
              <a:rPr lang="en-US" altLang="ja-JP" sz="1400" dirty="0"/>
              <a:t>(10.0.0.0-10.0.7.255)</a:t>
            </a:r>
            <a:endParaRPr kumimoji="1" lang="ja-JP" altLang="en-US" sz="1400"/>
          </a:p>
        </p:txBody>
      </p:sp>
      <p:cxnSp>
        <p:nvCxnSpPr>
          <p:cNvPr id="8" name="直線コネクタ 7">
            <a:extLst>
              <a:ext uri="{FF2B5EF4-FFF2-40B4-BE49-F238E27FC236}">
                <a16:creationId xmlns:a16="http://schemas.microsoft.com/office/drawing/2014/main" id="{0626511D-26D4-94DE-FE85-AAD19EC12EB9}"/>
              </a:ext>
            </a:extLst>
          </p:cNvPr>
          <p:cNvCxnSpPr/>
          <p:nvPr/>
        </p:nvCxnSpPr>
        <p:spPr>
          <a:xfrm flipV="1">
            <a:off x="503227" y="3240290"/>
            <a:ext cx="736429" cy="1540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76F2D16-AFEC-6B4B-D5C6-51CEAEAC5791}"/>
              </a:ext>
            </a:extLst>
          </p:cNvPr>
          <p:cNvCxnSpPr>
            <a:cxnSpLocks/>
          </p:cNvCxnSpPr>
          <p:nvPr/>
        </p:nvCxnSpPr>
        <p:spPr>
          <a:xfrm flipH="1" flipV="1">
            <a:off x="2700242" y="2607387"/>
            <a:ext cx="422423" cy="748482"/>
          </a:xfrm>
          <a:prstGeom prst="line">
            <a:avLst/>
          </a:prstGeom>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AC148D55-4A16-3658-04DF-06D00A376F16}"/>
              </a:ext>
            </a:extLst>
          </p:cNvPr>
          <p:cNvSpPr txBox="1"/>
          <p:nvPr/>
        </p:nvSpPr>
        <p:spPr>
          <a:xfrm>
            <a:off x="2186350" y="2150012"/>
            <a:ext cx="1872629" cy="523220"/>
          </a:xfrm>
          <a:prstGeom prst="rect">
            <a:avLst/>
          </a:prstGeom>
          <a:noFill/>
        </p:spPr>
        <p:txBody>
          <a:bodyPr wrap="none" rtlCol="0">
            <a:spAutoFit/>
          </a:bodyPr>
          <a:lstStyle/>
          <a:p>
            <a:r>
              <a:rPr kumimoji="1" lang="en-US" altLang="ja-JP" sz="1400" dirty="0"/>
              <a:t>10.0.0.0/24</a:t>
            </a:r>
          </a:p>
          <a:p>
            <a:r>
              <a:rPr lang="en-US" altLang="ja-JP" sz="1400" dirty="0"/>
              <a:t>(10.0.0.0-10.0.0.255)</a:t>
            </a:r>
            <a:endParaRPr kumimoji="1" lang="ja-JP" altLang="en-US" sz="1400"/>
          </a:p>
        </p:txBody>
      </p:sp>
      <p:cxnSp>
        <p:nvCxnSpPr>
          <p:cNvPr id="12" name="直線コネクタ 11">
            <a:extLst>
              <a:ext uri="{FF2B5EF4-FFF2-40B4-BE49-F238E27FC236}">
                <a16:creationId xmlns:a16="http://schemas.microsoft.com/office/drawing/2014/main" id="{D6B19D11-36FC-3BFB-FD96-15B6D45A9B97}"/>
              </a:ext>
            </a:extLst>
          </p:cNvPr>
          <p:cNvCxnSpPr>
            <a:cxnSpLocks/>
          </p:cNvCxnSpPr>
          <p:nvPr/>
        </p:nvCxnSpPr>
        <p:spPr>
          <a:xfrm>
            <a:off x="3260336" y="3502132"/>
            <a:ext cx="697973" cy="1110202"/>
          </a:xfrm>
          <a:prstGeom prst="line">
            <a:avLst/>
          </a:prstGeom>
        </p:spPr>
        <p:style>
          <a:lnRef idx="2">
            <a:schemeClr val="accent1"/>
          </a:lnRef>
          <a:fillRef idx="0">
            <a:schemeClr val="accent1"/>
          </a:fillRef>
          <a:effectRef idx="1">
            <a:schemeClr val="accent1"/>
          </a:effectRef>
          <a:fontRef idx="minor">
            <a:schemeClr val="tx1"/>
          </a:fontRef>
        </p:style>
      </p:cxnSp>
      <p:sp>
        <p:nvSpPr>
          <p:cNvPr id="14" name="テキスト ボックス 13">
            <a:extLst>
              <a:ext uri="{FF2B5EF4-FFF2-40B4-BE49-F238E27FC236}">
                <a16:creationId xmlns:a16="http://schemas.microsoft.com/office/drawing/2014/main" id="{61F3846C-70E0-58DF-BA06-0C9064D59123}"/>
              </a:ext>
            </a:extLst>
          </p:cNvPr>
          <p:cNvSpPr txBox="1"/>
          <p:nvPr/>
        </p:nvSpPr>
        <p:spPr>
          <a:xfrm>
            <a:off x="3958309" y="4381130"/>
            <a:ext cx="1872629" cy="523220"/>
          </a:xfrm>
          <a:prstGeom prst="rect">
            <a:avLst/>
          </a:prstGeom>
          <a:noFill/>
        </p:spPr>
        <p:txBody>
          <a:bodyPr wrap="none" rtlCol="0">
            <a:spAutoFit/>
          </a:bodyPr>
          <a:lstStyle/>
          <a:p>
            <a:r>
              <a:rPr kumimoji="1" lang="en-US" altLang="ja-JP" sz="1400" dirty="0"/>
              <a:t>10.0.2.0/24</a:t>
            </a:r>
          </a:p>
          <a:p>
            <a:r>
              <a:rPr lang="en-US" altLang="ja-JP" sz="1400" dirty="0"/>
              <a:t>(10.0.2.0-10.0.2.255)</a:t>
            </a:r>
            <a:endParaRPr kumimoji="1" lang="ja-JP" altLang="en-US" sz="1400"/>
          </a:p>
        </p:txBody>
      </p:sp>
      <p:cxnSp>
        <p:nvCxnSpPr>
          <p:cNvPr id="15" name="直線コネクタ 14">
            <a:extLst>
              <a:ext uri="{FF2B5EF4-FFF2-40B4-BE49-F238E27FC236}">
                <a16:creationId xmlns:a16="http://schemas.microsoft.com/office/drawing/2014/main" id="{8F04B291-5A50-4639-FA5D-1A3B460B4909}"/>
              </a:ext>
            </a:extLst>
          </p:cNvPr>
          <p:cNvCxnSpPr>
            <a:cxnSpLocks/>
          </p:cNvCxnSpPr>
          <p:nvPr/>
        </p:nvCxnSpPr>
        <p:spPr>
          <a:xfrm>
            <a:off x="2949092" y="3892503"/>
            <a:ext cx="348987" cy="1250115"/>
          </a:xfrm>
          <a:prstGeom prst="line">
            <a:avLst/>
          </a:prstGeom>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5C7DC51F-D992-6BDC-A8AF-303693C9EBED}"/>
              </a:ext>
            </a:extLst>
          </p:cNvPr>
          <p:cNvSpPr txBox="1"/>
          <p:nvPr/>
        </p:nvSpPr>
        <p:spPr>
          <a:xfrm>
            <a:off x="2858778" y="5156032"/>
            <a:ext cx="1872629" cy="523220"/>
          </a:xfrm>
          <a:prstGeom prst="rect">
            <a:avLst/>
          </a:prstGeom>
          <a:noFill/>
        </p:spPr>
        <p:txBody>
          <a:bodyPr wrap="none" rtlCol="0">
            <a:spAutoFit/>
          </a:bodyPr>
          <a:lstStyle/>
          <a:p>
            <a:r>
              <a:rPr kumimoji="1" lang="en-US" altLang="ja-JP" sz="1400" dirty="0"/>
              <a:t>10.0.3.0/24</a:t>
            </a:r>
          </a:p>
          <a:p>
            <a:r>
              <a:rPr lang="en-US" altLang="ja-JP" sz="1400" dirty="0"/>
              <a:t>(10.0.3.0-10.0.3.255)</a:t>
            </a:r>
            <a:endParaRPr kumimoji="1" lang="ja-JP" altLang="en-US" sz="1400"/>
          </a:p>
        </p:txBody>
      </p:sp>
      <p:sp>
        <p:nvSpPr>
          <p:cNvPr id="18" name="テキスト ボックス 17">
            <a:extLst>
              <a:ext uri="{FF2B5EF4-FFF2-40B4-BE49-F238E27FC236}">
                <a16:creationId xmlns:a16="http://schemas.microsoft.com/office/drawing/2014/main" id="{58113F3C-E292-AF3F-F689-613EB3E272E3}"/>
              </a:ext>
            </a:extLst>
          </p:cNvPr>
          <p:cNvSpPr txBox="1"/>
          <p:nvPr/>
        </p:nvSpPr>
        <p:spPr>
          <a:xfrm>
            <a:off x="4859847" y="2078656"/>
            <a:ext cx="3370187" cy="307777"/>
          </a:xfrm>
          <a:prstGeom prst="rect">
            <a:avLst/>
          </a:prstGeom>
          <a:noFill/>
        </p:spPr>
        <p:txBody>
          <a:bodyPr wrap="square" rtlCol="0">
            <a:spAutoFit/>
          </a:bodyPr>
          <a:lstStyle/>
          <a:p>
            <a:r>
              <a:rPr kumimoji="1" lang="ja-JP" altLang="en-US" sz="1400"/>
              <a:t>送信先：</a:t>
            </a:r>
            <a:r>
              <a:rPr kumimoji="1" lang="en-US" altLang="ja-JP" sz="1400" dirty="0"/>
              <a:t>10.0.0.0/21 </a:t>
            </a:r>
            <a:r>
              <a:rPr lang="ja-JP" altLang="en-US" sz="1400"/>
              <a:t>ターゲット：</a:t>
            </a:r>
            <a:r>
              <a:rPr lang="en-US" altLang="ja-JP" sz="1400" dirty="0"/>
              <a:t>local</a:t>
            </a:r>
          </a:p>
        </p:txBody>
      </p:sp>
      <p:cxnSp>
        <p:nvCxnSpPr>
          <p:cNvPr id="20" name="直線コネクタ 19">
            <a:extLst>
              <a:ext uri="{FF2B5EF4-FFF2-40B4-BE49-F238E27FC236}">
                <a16:creationId xmlns:a16="http://schemas.microsoft.com/office/drawing/2014/main" id="{99389EC8-E112-598C-369B-04693989D387}"/>
              </a:ext>
            </a:extLst>
          </p:cNvPr>
          <p:cNvCxnSpPr>
            <a:cxnSpLocks/>
          </p:cNvCxnSpPr>
          <p:nvPr/>
        </p:nvCxnSpPr>
        <p:spPr>
          <a:xfrm flipV="1">
            <a:off x="4649733" y="2257743"/>
            <a:ext cx="244890" cy="89383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6C162800-627B-659D-EA24-CB1DFFA96D5D}"/>
              </a:ext>
            </a:extLst>
          </p:cNvPr>
          <p:cNvCxnSpPr>
            <a:cxnSpLocks/>
          </p:cNvCxnSpPr>
          <p:nvPr/>
        </p:nvCxnSpPr>
        <p:spPr>
          <a:xfrm>
            <a:off x="4973966" y="3355869"/>
            <a:ext cx="1635489" cy="1227407"/>
          </a:xfrm>
          <a:prstGeom prst="line">
            <a:avLst/>
          </a:prstGeom>
        </p:spPr>
        <p:style>
          <a:lnRef idx="2">
            <a:schemeClr val="accent1"/>
          </a:lnRef>
          <a:fillRef idx="0">
            <a:schemeClr val="accent1"/>
          </a:fillRef>
          <a:effectRef idx="1">
            <a:schemeClr val="accent1"/>
          </a:effectRef>
          <a:fontRef idx="minor">
            <a:schemeClr val="tx1"/>
          </a:fontRef>
        </p:style>
      </p:cxnSp>
      <p:sp>
        <p:nvSpPr>
          <p:cNvPr id="24" name="テキスト ボックス 23">
            <a:extLst>
              <a:ext uri="{FF2B5EF4-FFF2-40B4-BE49-F238E27FC236}">
                <a16:creationId xmlns:a16="http://schemas.microsoft.com/office/drawing/2014/main" id="{8A998D6C-D29A-9ED7-9846-EFC9E75151DF}"/>
              </a:ext>
            </a:extLst>
          </p:cNvPr>
          <p:cNvSpPr txBox="1"/>
          <p:nvPr/>
        </p:nvSpPr>
        <p:spPr>
          <a:xfrm>
            <a:off x="6096000" y="4604611"/>
            <a:ext cx="4428805" cy="523220"/>
          </a:xfrm>
          <a:prstGeom prst="rect">
            <a:avLst/>
          </a:prstGeom>
          <a:noFill/>
        </p:spPr>
        <p:txBody>
          <a:bodyPr wrap="square" rtlCol="0">
            <a:spAutoFit/>
          </a:bodyPr>
          <a:lstStyle/>
          <a:p>
            <a:r>
              <a:rPr kumimoji="1" lang="ja-JP" altLang="en-US" sz="1400"/>
              <a:t>送信先：</a:t>
            </a:r>
            <a:r>
              <a:rPr kumimoji="1" lang="en-US" altLang="ja-JP" sz="1400" dirty="0"/>
              <a:t>0.0.0.0/0 </a:t>
            </a:r>
            <a:r>
              <a:rPr lang="ja-JP" altLang="en-US" sz="1400"/>
              <a:t>ターゲット：インターネット</a:t>
            </a:r>
            <a:r>
              <a:rPr lang="en-US" altLang="ja-JP" sz="1400" dirty="0"/>
              <a:t>GW</a:t>
            </a:r>
          </a:p>
          <a:p>
            <a:r>
              <a:rPr lang="en-US" altLang="ja-JP" sz="1400" dirty="0"/>
              <a:t>         10.0.0.0/21 </a:t>
            </a:r>
            <a:r>
              <a:rPr lang="ja-JP" altLang="en-US" sz="1400"/>
              <a:t>ターゲット：</a:t>
            </a:r>
            <a:r>
              <a:rPr lang="en-US" altLang="ja-JP" sz="1400" dirty="0"/>
              <a:t>local</a:t>
            </a:r>
          </a:p>
        </p:txBody>
      </p:sp>
      <p:sp>
        <p:nvSpPr>
          <p:cNvPr id="2" name="テキスト ボックス 1">
            <a:extLst>
              <a:ext uri="{FF2B5EF4-FFF2-40B4-BE49-F238E27FC236}">
                <a16:creationId xmlns:a16="http://schemas.microsoft.com/office/drawing/2014/main" id="{1E157E54-2E6C-5BEF-E79B-2A223E51D02F}"/>
              </a:ext>
            </a:extLst>
          </p:cNvPr>
          <p:cNvSpPr txBox="1"/>
          <p:nvPr/>
        </p:nvSpPr>
        <p:spPr>
          <a:xfrm>
            <a:off x="5159685" y="5998339"/>
            <a:ext cx="4995278" cy="307777"/>
          </a:xfrm>
          <a:prstGeom prst="rect">
            <a:avLst/>
          </a:prstGeom>
          <a:noFill/>
        </p:spPr>
        <p:txBody>
          <a:bodyPr wrap="none" rtlCol="0">
            <a:spAutoFit/>
          </a:bodyPr>
          <a:lstStyle/>
          <a:p>
            <a:r>
              <a:rPr kumimoji="1" lang="en-US" altLang="ja-JP" sz="1400" dirty="0"/>
              <a:t>32 – </a:t>
            </a:r>
            <a:r>
              <a:rPr lang="en-US" altLang="ja-JP" sz="1400" dirty="0"/>
              <a:t>21=11 = 8 + 3    10.0.0.0/21 = 10.0.0.0 – 10.0.7.255</a:t>
            </a:r>
            <a:r>
              <a:rPr kumimoji="1" lang="en-US" altLang="ja-JP" sz="1400" dirty="0"/>
              <a:t>    </a:t>
            </a:r>
            <a:endParaRPr kumimoji="1" lang="ja-JP" altLang="en-US" sz="1400"/>
          </a:p>
        </p:txBody>
      </p:sp>
    </p:spTree>
    <p:extLst>
      <p:ext uri="{BB962C8B-B14F-4D97-AF65-F5344CB8AC3E}">
        <p14:creationId xmlns:p14="http://schemas.microsoft.com/office/powerpoint/2010/main" val="372032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FECDDD3-4332-C35B-22A8-287DEBCADCC0}"/>
              </a:ext>
            </a:extLst>
          </p:cNvPr>
          <p:cNvPicPr>
            <a:picLocks noChangeAspect="1"/>
          </p:cNvPicPr>
          <p:nvPr/>
        </p:nvPicPr>
        <p:blipFill>
          <a:blip r:embed="rId2"/>
          <a:stretch>
            <a:fillRect/>
          </a:stretch>
        </p:blipFill>
        <p:spPr>
          <a:xfrm>
            <a:off x="351450" y="764192"/>
            <a:ext cx="11489099" cy="906479"/>
          </a:xfrm>
          <a:prstGeom prst="rect">
            <a:avLst/>
          </a:prstGeom>
        </p:spPr>
      </p:pic>
      <p:sp>
        <p:nvSpPr>
          <p:cNvPr id="3" name="円/楕円 2">
            <a:extLst>
              <a:ext uri="{FF2B5EF4-FFF2-40B4-BE49-F238E27FC236}">
                <a16:creationId xmlns:a16="http://schemas.microsoft.com/office/drawing/2014/main" id="{6BFD9247-969A-E5E2-3229-C45E79EBD6E5}"/>
              </a:ext>
            </a:extLst>
          </p:cNvPr>
          <p:cNvSpPr/>
          <p:nvPr/>
        </p:nvSpPr>
        <p:spPr>
          <a:xfrm>
            <a:off x="10842171" y="598141"/>
            <a:ext cx="1251284" cy="4857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5FA6248D-B292-1FF4-4A08-3C71664276F0}"/>
              </a:ext>
            </a:extLst>
          </p:cNvPr>
          <p:cNvPicPr>
            <a:picLocks noChangeAspect="1"/>
          </p:cNvPicPr>
          <p:nvPr/>
        </p:nvPicPr>
        <p:blipFill>
          <a:blip r:embed="rId3"/>
          <a:stretch>
            <a:fillRect/>
          </a:stretch>
        </p:blipFill>
        <p:spPr>
          <a:xfrm>
            <a:off x="460637" y="2030917"/>
            <a:ext cx="3939298" cy="4765205"/>
          </a:xfrm>
          <a:prstGeom prst="rect">
            <a:avLst/>
          </a:prstGeom>
        </p:spPr>
      </p:pic>
      <p:cxnSp>
        <p:nvCxnSpPr>
          <p:cNvPr id="7" name="直線コネクタ 6">
            <a:extLst>
              <a:ext uri="{FF2B5EF4-FFF2-40B4-BE49-F238E27FC236}">
                <a16:creationId xmlns:a16="http://schemas.microsoft.com/office/drawing/2014/main" id="{9A22F1C9-623E-78A7-1E4D-DB6E66870C89}"/>
              </a:ext>
            </a:extLst>
          </p:cNvPr>
          <p:cNvCxnSpPr>
            <a:cxnSpLocks/>
          </p:cNvCxnSpPr>
          <p:nvPr/>
        </p:nvCxnSpPr>
        <p:spPr>
          <a:xfrm flipV="1">
            <a:off x="3905107" y="956963"/>
            <a:ext cx="7232187" cy="1181220"/>
          </a:xfrm>
          <a:prstGeom prst="line">
            <a:avLst/>
          </a:prstGeom>
        </p:spPr>
        <p:style>
          <a:lnRef idx="2">
            <a:schemeClr val="accent1"/>
          </a:lnRef>
          <a:fillRef idx="0">
            <a:schemeClr val="accent1"/>
          </a:fillRef>
          <a:effectRef idx="1">
            <a:schemeClr val="accent1"/>
          </a:effectRef>
          <a:fontRef idx="minor">
            <a:schemeClr val="tx1"/>
          </a:fontRef>
        </p:style>
      </p:cxnSp>
      <p:sp>
        <p:nvSpPr>
          <p:cNvPr id="13" name="円/楕円 12">
            <a:extLst>
              <a:ext uri="{FF2B5EF4-FFF2-40B4-BE49-F238E27FC236}">
                <a16:creationId xmlns:a16="http://schemas.microsoft.com/office/drawing/2014/main" id="{6EC98B93-B80B-1194-8788-4730BA15C2C9}"/>
              </a:ext>
            </a:extLst>
          </p:cNvPr>
          <p:cNvSpPr/>
          <p:nvPr/>
        </p:nvSpPr>
        <p:spPr>
          <a:xfrm>
            <a:off x="460637" y="3203838"/>
            <a:ext cx="790647" cy="40439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AAE18C7-282E-B9A0-C008-1272BB032C59}"/>
              </a:ext>
            </a:extLst>
          </p:cNvPr>
          <p:cNvSpPr/>
          <p:nvPr/>
        </p:nvSpPr>
        <p:spPr>
          <a:xfrm>
            <a:off x="474388" y="3922568"/>
            <a:ext cx="790647" cy="40439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E079A9DB-93EA-AE20-D325-F13E2F79DB12}"/>
              </a:ext>
            </a:extLst>
          </p:cNvPr>
          <p:cNvSpPr/>
          <p:nvPr/>
        </p:nvSpPr>
        <p:spPr>
          <a:xfrm>
            <a:off x="3509783" y="6391732"/>
            <a:ext cx="790647" cy="40439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17E5CD8E-4FAB-A84B-E4CA-F18FED94EFFE}"/>
              </a:ext>
            </a:extLst>
          </p:cNvPr>
          <p:cNvSpPr/>
          <p:nvPr/>
        </p:nvSpPr>
        <p:spPr>
          <a:xfrm>
            <a:off x="4399935" y="97139"/>
            <a:ext cx="4615133"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VPC</a:t>
            </a:r>
            <a:r>
              <a:rPr lang="ja-JP" altLang="en-US" sz="2800">
                <a:solidFill>
                  <a:schemeClr val="tx1"/>
                </a:solidFill>
              </a:rPr>
              <a:t>の作成</a:t>
            </a:r>
            <a:endParaRPr kumimoji="1" lang="ja-JP" altLang="en-US" sz="2800">
              <a:solidFill>
                <a:schemeClr val="tx1"/>
              </a:solidFill>
            </a:endParaRPr>
          </a:p>
        </p:txBody>
      </p:sp>
    </p:spTree>
    <p:extLst>
      <p:ext uri="{BB962C8B-B14F-4D97-AF65-F5344CB8AC3E}">
        <p14:creationId xmlns:p14="http://schemas.microsoft.com/office/powerpoint/2010/main" val="337116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B7543887-0B45-9233-32AD-6AAAC5922593}"/>
              </a:ext>
            </a:extLst>
          </p:cNvPr>
          <p:cNvSpPr/>
          <p:nvPr/>
        </p:nvSpPr>
        <p:spPr>
          <a:xfrm>
            <a:off x="4399935" y="97139"/>
            <a:ext cx="4615133"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サブネットの作成</a:t>
            </a:r>
          </a:p>
        </p:txBody>
      </p:sp>
      <p:pic>
        <p:nvPicPr>
          <p:cNvPr id="3" name="図 2">
            <a:extLst>
              <a:ext uri="{FF2B5EF4-FFF2-40B4-BE49-F238E27FC236}">
                <a16:creationId xmlns:a16="http://schemas.microsoft.com/office/drawing/2014/main" id="{714EC43A-65DF-9567-3E7C-B75BDAFEDF1E}"/>
              </a:ext>
            </a:extLst>
          </p:cNvPr>
          <p:cNvPicPr>
            <a:picLocks noChangeAspect="1"/>
          </p:cNvPicPr>
          <p:nvPr/>
        </p:nvPicPr>
        <p:blipFill>
          <a:blip r:embed="rId2"/>
          <a:stretch>
            <a:fillRect/>
          </a:stretch>
        </p:blipFill>
        <p:spPr>
          <a:xfrm>
            <a:off x="192506" y="614959"/>
            <a:ext cx="2901330" cy="1520158"/>
          </a:xfrm>
          <a:prstGeom prst="rect">
            <a:avLst/>
          </a:prstGeom>
        </p:spPr>
      </p:pic>
      <p:sp>
        <p:nvSpPr>
          <p:cNvPr id="4" name="円/楕円 3">
            <a:extLst>
              <a:ext uri="{FF2B5EF4-FFF2-40B4-BE49-F238E27FC236}">
                <a16:creationId xmlns:a16="http://schemas.microsoft.com/office/drawing/2014/main" id="{424FD976-B49E-1D65-19FB-EB40F249EA80}"/>
              </a:ext>
            </a:extLst>
          </p:cNvPr>
          <p:cNvSpPr/>
          <p:nvPr/>
        </p:nvSpPr>
        <p:spPr>
          <a:xfrm>
            <a:off x="116877" y="1802211"/>
            <a:ext cx="658201" cy="16938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4A56820C-5C59-FD33-DB21-A278D8B3581D}"/>
              </a:ext>
            </a:extLst>
          </p:cNvPr>
          <p:cNvPicPr>
            <a:picLocks noChangeAspect="1"/>
          </p:cNvPicPr>
          <p:nvPr/>
        </p:nvPicPr>
        <p:blipFill>
          <a:blip r:embed="rId3"/>
          <a:stretch>
            <a:fillRect/>
          </a:stretch>
        </p:blipFill>
        <p:spPr>
          <a:xfrm>
            <a:off x="116877" y="4722884"/>
            <a:ext cx="4104488" cy="1501642"/>
          </a:xfrm>
          <a:prstGeom prst="rect">
            <a:avLst/>
          </a:prstGeom>
        </p:spPr>
      </p:pic>
      <p:sp>
        <p:nvSpPr>
          <p:cNvPr id="6" name="円/楕円 5">
            <a:extLst>
              <a:ext uri="{FF2B5EF4-FFF2-40B4-BE49-F238E27FC236}">
                <a16:creationId xmlns:a16="http://schemas.microsoft.com/office/drawing/2014/main" id="{39A43B58-CC6A-BCDE-6D4B-C89B6DF9272F}"/>
              </a:ext>
            </a:extLst>
          </p:cNvPr>
          <p:cNvSpPr/>
          <p:nvPr/>
        </p:nvSpPr>
        <p:spPr>
          <a:xfrm>
            <a:off x="2901329" y="4836974"/>
            <a:ext cx="1237534"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ED9D508-E7EA-7657-B1CB-FD982012B9CE}"/>
              </a:ext>
            </a:extLst>
          </p:cNvPr>
          <p:cNvPicPr>
            <a:picLocks noChangeAspect="1"/>
          </p:cNvPicPr>
          <p:nvPr/>
        </p:nvPicPr>
        <p:blipFill>
          <a:blip r:embed="rId4"/>
          <a:stretch>
            <a:fillRect/>
          </a:stretch>
        </p:blipFill>
        <p:spPr>
          <a:xfrm>
            <a:off x="6210626" y="811544"/>
            <a:ext cx="4170908" cy="5949317"/>
          </a:xfrm>
          <a:prstGeom prst="rect">
            <a:avLst/>
          </a:prstGeom>
        </p:spPr>
      </p:pic>
      <p:sp>
        <p:nvSpPr>
          <p:cNvPr id="8" name="円/楕円 7">
            <a:extLst>
              <a:ext uri="{FF2B5EF4-FFF2-40B4-BE49-F238E27FC236}">
                <a16:creationId xmlns:a16="http://schemas.microsoft.com/office/drawing/2014/main" id="{DEFAB5F3-69F3-812E-3083-C2029EB9BAD8}"/>
              </a:ext>
            </a:extLst>
          </p:cNvPr>
          <p:cNvSpPr/>
          <p:nvPr/>
        </p:nvSpPr>
        <p:spPr>
          <a:xfrm>
            <a:off x="6075374" y="1459597"/>
            <a:ext cx="3103002"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BB0FBD21-3EE6-3515-892F-8D8CFBBB76DD}"/>
              </a:ext>
            </a:extLst>
          </p:cNvPr>
          <p:cNvSpPr/>
          <p:nvPr/>
        </p:nvSpPr>
        <p:spPr>
          <a:xfrm>
            <a:off x="6075374" y="3388321"/>
            <a:ext cx="1645462"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D20C7872-0208-9AF9-3278-FF7BCCD5D0FD}"/>
              </a:ext>
            </a:extLst>
          </p:cNvPr>
          <p:cNvSpPr/>
          <p:nvPr/>
        </p:nvSpPr>
        <p:spPr>
          <a:xfrm>
            <a:off x="6095999" y="3936381"/>
            <a:ext cx="2140475"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5F8975E8-A854-D644-D1FB-24186CED0042}"/>
              </a:ext>
            </a:extLst>
          </p:cNvPr>
          <p:cNvSpPr/>
          <p:nvPr/>
        </p:nvSpPr>
        <p:spPr>
          <a:xfrm>
            <a:off x="6100581" y="4722884"/>
            <a:ext cx="2140475"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DA728524-6C8D-BE56-C6AF-F243C8617AF1}"/>
              </a:ext>
            </a:extLst>
          </p:cNvPr>
          <p:cNvSpPr/>
          <p:nvPr/>
        </p:nvSpPr>
        <p:spPr>
          <a:xfrm>
            <a:off x="9178376" y="6418247"/>
            <a:ext cx="1237534"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639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D03EAC07-1696-91DD-57E7-0F34F9F88C48}"/>
              </a:ext>
            </a:extLst>
          </p:cNvPr>
          <p:cNvPicPr>
            <a:picLocks noChangeAspect="1"/>
          </p:cNvPicPr>
          <p:nvPr/>
        </p:nvPicPr>
        <p:blipFill>
          <a:blip r:embed="rId2"/>
          <a:stretch>
            <a:fillRect/>
          </a:stretch>
        </p:blipFill>
        <p:spPr>
          <a:xfrm>
            <a:off x="508787" y="1017528"/>
            <a:ext cx="3908473" cy="5572340"/>
          </a:xfrm>
          <a:prstGeom prst="rect">
            <a:avLst/>
          </a:prstGeom>
        </p:spPr>
      </p:pic>
      <p:sp>
        <p:nvSpPr>
          <p:cNvPr id="3" name="角丸四角形 2">
            <a:extLst>
              <a:ext uri="{FF2B5EF4-FFF2-40B4-BE49-F238E27FC236}">
                <a16:creationId xmlns:a16="http://schemas.microsoft.com/office/drawing/2014/main" id="{60749D22-8C8F-6DC7-DE6D-1CE0894AC7FA}"/>
              </a:ext>
            </a:extLst>
          </p:cNvPr>
          <p:cNvSpPr/>
          <p:nvPr/>
        </p:nvSpPr>
        <p:spPr>
          <a:xfrm>
            <a:off x="4399935" y="97139"/>
            <a:ext cx="4615133" cy="508959"/>
          </a:xfrm>
          <a:prstGeom prst="roundRect">
            <a:avLst/>
          </a:prstGeom>
          <a:solidFill>
            <a:schemeClr val="accent4">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サブネットの作成</a:t>
            </a:r>
          </a:p>
        </p:txBody>
      </p:sp>
      <p:sp>
        <p:nvSpPr>
          <p:cNvPr id="4" name="円/楕円 3">
            <a:extLst>
              <a:ext uri="{FF2B5EF4-FFF2-40B4-BE49-F238E27FC236}">
                <a16:creationId xmlns:a16="http://schemas.microsoft.com/office/drawing/2014/main" id="{A31C3A47-A0EC-38B0-C640-C8ADFDEA6768}"/>
              </a:ext>
            </a:extLst>
          </p:cNvPr>
          <p:cNvSpPr/>
          <p:nvPr/>
        </p:nvSpPr>
        <p:spPr>
          <a:xfrm>
            <a:off x="368968" y="1638352"/>
            <a:ext cx="3103002"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07CEF50C-CF95-1D94-2A49-5852BD267F0A}"/>
              </a:ext>
            </a:extLst>
          </p:cNvPr>
          <p:cNvSpPr/>
          <p:nvPr/>
        </p:nvSpPr>
        <p:spPr>
          <a:xfrm>
            <a:off x="368968" y="3457074"/>
            <a:ext cx="1645462"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B7F44E6-A27A-9193-22F0-281A0A9AC469}"/>
              </a:ext>
            </a:extLst>
          </p:cNvPr>
          <p:cNvSpPr/>
          <p:nvPr/>
        </p:nvSpPr>
        <p:spPr>
          <a:xfrm>
            <a:off x="389593" y="3957007"/>
            <a:ext cx="2140475"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32EC89A0-0407-EAB0-4D53-A9720DB4BFCD}"/>
              </a:ext>
            </a:extLst>
          </p:cNvPr>
          <p:cNvSpPr/>
          <p:nvPr/>
        </p:nvSpPr>
        <p:spPr>
          <a:xfrm>
            <a:off x="394175" y="4654132"/>
            <a:ext cx="2140475"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D21CCE98-40DE-DBEE-5AE4-226F7A6B8527}"/>
              </a:ext>
            </a:extLst>
          </p:cNvPr>
          <p:cNvSpPr/>
          <p:nvPr/>
        </p:nvSpPr>
        <p:spPr>
          <a:xfrm>
            <a:off x="3294338" y="6247254"/>
            <a:ext cx="1237534" cy="3426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449556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6673</TotalTime>
  <Words>585</Words>
  <Application>Microsoft Macintosh PowerPoint</Application>
  <PresentationFormat>ワイド画面</PresentationFormat>
  <Paragraphs>103</Paragraphs>
  <Slides>14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Google Sans</vt:lpstr>
      <vt:lpstr>游ゴシック</vt:lpstr>
      <vt:lpstr>游ゴシック Light</vt:lpstr>
      <vt:lpstr>Arial</vt:lpstr>
      <vt:lpstr>Helvetica Neue</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隆幸 坂本</dc:creator>
  <cp:lastModifiedBy>隆幸 坂本</cp:lastModifiedBy>
  <cp:revision>98</cp:revision>
  <dcterms:created xsi:type="dcterms:W3CDTF">2023-08-26T05:23:07Z</dcterms:created>
  <dcterms:modified xsi:type="dcterms:W3CDTF">2024-07-20T14:11:42Z</dcterms:modified>
</cp:coreProperties>
</file>