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314" r:id="rId4"/>
    <p:sldId id="258" r:id="rId5"/>
    <p:sldId id="315" r:id="rId6"/>
    <p:sldId id="316" r:id="rId7"/>
    <p:sldId id="265" r:id="rId8"/>
    <p:sldId id="308" r:id="rId9"/>
    <p:sldId id="309" r:id="rId10"/>
    <p:sldId id="310" r:id="rId11"/>
    <p:sldId id="311" r:id="rId12"/>
    <p:sldId id="261" r:id="rId13"/>
    <p:sldId id="312" r:id="rId14"/>
    <p:sldId id="313" r:id="rId15"/>
    <p:sldId id="264" r:id="rId16"/>
    <p:sldId id="259" r:id="rId17"/>
    <p:sldId id="260" r:id="rId18"/>
    <p:sldId id="29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658"/>
  </p:normalViewPr>
  <p:slideViewPr>
    <p:cSldViewPr snapToGrid="0">
      <p:cViewPr varScale="1">
        <p:scale>
          <a:sx n="133" d="100"/>
          <a:sy n="133" d="100"/>
        </p:scale>
        <p:origin x="3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93D3-8031-EC47-A989-ABEE3F7FC93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56E6-2C23-844C-BFCA-760EF45D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E57E-F6E1-C9D9-F0A2-E236741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69D967-6B8E-EE68-CB94-34E445F0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82835-CF29-89FC-3A72-CC2141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8C3EF-4575-ED00-63B8-3C37512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261EE-99F5-EB9F-1B5E-2CB0752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87A0-FE8B-2A5F-CFD0-5B87CD0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D74F5-6551-66E2-2F02-E748FECA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4A01-B0FC-1B5C-580A-3A0B96A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21572-6181-CC4A-3704-5C884AC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EBCB8-32E7-8AAF-8C40-74F1EAA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80B6BA-CD2A-0778-9BB7-28CFBF35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17F8-EC45-BDBC-E593-B169221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DE28-83E7-90F9-DBBB-DA197F4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A7BCA-6D89-461A-3295-CB7EE44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9869D-2AEB-9CB6-2777-D8E8138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E2C7A-9242-47F2-49CF-FB563AC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093B-6777-E8A1-FEBA-C56E538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85117-B6CA-C1CB-6462-3E6024E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EAC4-FBAC-DB3D-CB10-2B303E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5980-DE54-1BE8-2F1E-23F65FA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7294C-E976-205E-BC19-6C2DBF1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D647F-ECBB-EF88-863E-C9A3557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0643-48E6-E3F0-08DE-90AC6FF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3A187-295E-04EA-1D74-0256B128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2A53C-D5FE-D61F-C514-EAC562F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98EFA-28FA-1401-A63F-80E276D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7EA1A-0094-8348-E01B-B05738CF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DAAC0-A8DC-E1F2-9126-252C53AF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7EFF-95F2-0061-1F82-2CE87B2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0311F-7352-FB8C-6F6B-9034912E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588F8-AB52-FEB4-7832-1A91A76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394E-0E38-D2B4-92AF-EC369E3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0EAE9-A136-FC24-97EC-510DE8C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1394-CEA5-BD28-F89A-A584C230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46974-70B6-B00E-2684-31281375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A5726-E928-076A-D14A-721ECB99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18DDBA-5C56-5B9E-CFB4-B59B2AC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CF0DA-055F-9189-6316-0EA6D083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D4E083-1C4D-C15E-9572-5D63298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8BFB6-EB36-30B8-566B-3C183B5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30CE1F-561E-538C-D1E1-848E996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321F5-35BA-0328-C78E-DA52C8E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A0E60-3F08-C460-2CFD-3C2D309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40B3A-414C-2DE8-5960-F85450B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0E5DDA-CA82-6D49-99A8-FEBAFD5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75B0D-5E90-C728-FD9D-F6D8AC5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135B-A59D-70E4-B458-2208B7B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BEB34-99B1-4594-868D-C06D9E7F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3ACDE6-6E42-7F08-9A70-E61D474F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D351C-86BB-7D67-6C95-CF98388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DF4A-CB6C-0B84-ED22-252C2A7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27CCF-A761-8781-6F1D-D3FEE58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6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D51F1-0BF5-B54F-230F-38F73C3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A4F03C-9F15-6184-1A28-DD13E68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8760E-D4B4-E0C8-58D2-A6C182A5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ED77F-E745-FC8B-5C57-398883F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9E1C-ECFF-84BE-58EB-132B98D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4D044-6E6D-DC31-902D-847B647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C2280-2145-B362-8AFF-AD578CC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33AE6-4189-375D-BE26-E2F96D76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C8F86-7301-FA51-F214-A07E3419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835-5721-2044-847C-113CE0FA57E0}" type="datetimeFigureOut">
              <a:rPr kumimoji="1" lang="ja-JP" altLang="en-US" smtClean="0"/>
              <a:t>2025/1/11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D4381-EEE7-14BD-89F7-5926D342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886DF-0690-78A8-96C7-1FD8BB72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204388" y="1027215"/>
            <a:ext cx="11783223" cy="31853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鈴木様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13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回目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・コードレビュー</a:t>
            </a:r>
            <a:endParaRPr lang="en-US" altLang="ja-JP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・次回までの宿題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 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 Docker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インストール</a:t>
            </a: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コーディング進める</a:t>
            </a:r>
            <a:endParaRPr lang="en-US" altLang="ja-JP" sz="2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1/13(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月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21:30-</a:t>
            </a: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(2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回目レッスン以降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基本的に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土曜日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21:30-)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58C19-B551-9457-F4DD-0FD4707AC8BC}"/>
              </a:ext>
            </a:extLst>
          </p:cNvPr>
          <p:cNvSpPr txBox="1"/>
          <p:nvPr/>
        </p:nvSpPr>
        <p:spPr>
          <a:xfrm>
            <a:off x="4734909" y="5934078"/>
            <a:ext cx="7273722" cy="742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dirty="0"/>
              <a:t>前回の宿題</a:t>
            </a:r>
            <a:endParaRPr lang="en-US" altLang="ja-JP" dirty="0"/>
          </a:p>
          <a:p>
            <a:pPr fontAlgn="base">
              <a:lnSpc>
                <a:spcPct val="150000"/>
              </a:lnSpc>
            </a:pPr>
            <a:r>
              <a:rPr lang="ja-JP" altLang="en" sz="1800" b="0" i="0" dirty="0">
                <a:solidFill>
                  <a:srgbClr val="1F1F1F"/>
                </a:solidFill>
                <a:effectLst/>
                <a:latin typeface="Google Sans"/>
              </a:rPr>
              <a:t>・</a:t>
            </a:r>
            <a:r>
              <a:rPr lang="ja-JP" altLang="en-US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通信ツール画面作成</a:t>
            </a:r>
            <a:endParaRPr lang="en-US" altLang="ja-JP" sz="18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2502817" y="143462"/>
            <a:ext cx="8012772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C#, 1. </a:t>
            </a:r>
            <a:r>
              <a:rPr lang="en" altLang="ja-JP" b="0" i="0" dirty="0">
                <a:solidFill>
                  <a:schemeClr val="tx1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chemeClr val="tx1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800217" y="803232"/>
          <a:ext cx="1088892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80935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備考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3721DBC-F42B-E24C-EC84-5A811969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98" y="2828677"/>
            <a:ext cx="1808892" cy="23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E7695-CA8B-12DD-8F3E-D31DC35F5D56}"/>
              </a:ext>
            </a:extLst>
          </p:cNvPr>
          <p:cNvSpPr txBox="1"/>
          <p:nvPr/>
        </p:nvSpPr>
        <p:spPr>
          <a:xfrm>
            <a:off x="146906" y="5358285"/>
            <a:ext cx="609777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/>
              <a:t>https://www.amazon.co.jp/dp/4798068330/ref=sspa_dk_detail_4?psc=1&amp;pd_rd_i=4798068330&amp;pd_rd_w=ImyoR&amp;content-id=amzn1.sym.f293be60-50b7-49bc-95e8-931faf86ed1e&amp;pf_rd_p=f293be60-50b7-49bc-95e8-931faf86ed1e&amp;pf_rd_r=M4E58164FK419A1HWX07&amp;pd_rd_wg=Voomt&amp;pd_rd_r=407ab2f4-2efc-429e-822b-54b79e44e096&amp;s=books&amp;sp_csd=d2lkZ2V0TmFtZT1zcF9kZXRhaW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455BBE-3C6F-2F94-63A9-10B42716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69" y="2828677"/>
            <a:ext cx="1808891" cy="22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D14CFE-DABF-6502-DC86-B555BC47F15B}"/>
              </a:ext>
            </a:extLst>
          </p:cNvPr>
          <p:cNvSpPr txBox="1"/>
          <p:nvPr/>
        </p:nvSpPr>
        <p:spPr>
          <a:xfrm>
            <a:off x="6464595" y="5348446"/>
            <a:ext cx="51870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/>
              <a:t>https://www.amazon.co.jp/%E7%8B%AC%E7%BF%92C-%E7%AC%AC5%E7%89%88-%E5%B1%B1%E7%94%B0-%E7%A5%A5%E5%AF%9B/dp/4798175560/ref=sr_1_1?__mk_ja_JP=%E3%82%AB%E3%82%BF%E3%82%AB%E3%83%8A&amp;crid=14SDVRZ44VTI1&amp;dib=eyJ2IjoiMSJ9.KLbcJQ5w4wKhILB0rzBvvtrszgirFMhCQFwsUVfkqq2q27CnI86VQLzdjSvJJUboTUNApn87RRsDeNs9hLegTrvLp1UInRv-XkhawVatQcojKTuk4Bpt3nnFbKFP16gGhKqW22PNdCaho03szgHJI5GkSGrb8kCsPeoUjVJ2vGjE_8i5fmHH7M69V4TVztXH_VmZbv00KeiNdFtOL-tejti5X8VlVAS_YupsmX_Y8bSRdJ_80leDSFUHpwaFTlfvvhihDRHuVuNhs5O0chSLwh07v8Iysch4pF65BYVKzKU.crq0fsCfNRZJPuzvPtyRHlO3S8-BZyqkvzI6UIyMgXs&amp;dib_tag=se&amp;keywords=C%23+%E7%8B%AC%E7%BF%92&amp;qid=1726448554&amp;sprefix=c+%E7%8B%AC%E7%BF%92%2Caps%2C212&amp;sr=8-1</a:t>
            </a:r>
          </a:p>
        </p:txBody>
      </p:sp>
    </p:spTree>
    <p:extLst>
      <p:ext uri="{BB962C8B-B14F-4D97-AF65-F5344CB8AC3E}">
        <p14:creationId xmlns:p14="http://schemas.microsoft.com/office/powerpoint/2010/main" val="95835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.  UART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514832A5-3F63-F7FA-27FB-6FD9120D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25819" y="4433777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8866C3-29FE-32BE-00F5-90748065A680}"/>
              </a:ext>
            </a:extLst>
          </p:cNvPr>
          <p:cNvCxnSpPr/>
          <p:nvPr/>
        </p:nvCxnSpPr>
        <p:spPr>
          <a:xfrm>
            <a:off x="6443330" y="3788735"/>
            <a:ext cx="0" cy="2913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83BA2A77-367F-4EC0-969F-E323DADB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11" y="3763487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955AA3B-A84D-F6C8-9FD7-3848CCB7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47511" y="5529123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3CB21F-29B8-5FE5-F761-7D283C304854}"/>
              </a:ext>
            </a:extLst>
          </p:cNvPr>
          <p:cNvCxnSpPr/>
          <p:nvPr/>
        </p:nvCxnSpPr>
        <p:spPr>
          <a:xfrm flipV="1">
            <a:off x="3338623" y="4940403"/>
            <a:ext cx="0" cy="58872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7B5439-1490-C315-BAC9-3D4E2ECCBBA8}"/>
              </a:ext>
            </a:extLst>
          </p:cNvPr>
          <p:cNvSpPr txBox="1"/>
          <p:nvPr/>
        </p:nvSpPr>
        <p:spPr>
          <a:xfrm>
            <a:off x="4295507" y="49404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クロスケーブル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57D6B3F-601B-31C9-CF5D-6C2A612CDAD1}"/>
              </a:ext>
            </a:extLst>
          </p:cNvPr>
          <p:cNvCxnSpPr>
            <a:endCxn id="9" idx="1"/>
          </p:cNvCxnSpPr>
          <p:nvPr/>
        </p:nvCxnSpPr>
        <p:spPr>
          <a:xfrm flipV="1">
            <a:off x="3509319" y="5125069"/>
            <a:ext cx="786188" cy="184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0ACCB-2838-E123-FFBC-1D35DEC76750}"/>
              </a:ext>
            </a:extLst>
          </p:cNvPr>
          <p:cNvSpPr txBox="1"/>
          <p:nvPr/>
        </p:nvSpPr>
        <p:spPr>
          <a:xfrm>
            <a:off x="4390651" y="59702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自作アプリから</a:t>
            </a:r>
            <a:endParaRPr kumimoji="1" lang="en-US" altLang="ja-JP" dirty="0"/>
          </a:p>
          <a:p>
            <a:r>
              <a:rPr kumimoji="1" lang="ja-JP" altLang="en-US"/>
              <a:t>送受信を確認</a:t>
            </a: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6538474" y="4444409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0B4AF51-C7C4-946A-9501-61D68617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43" y="3855951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9548037" y="5973007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</p:cNvCxnSpPr>
          <p:nvPr/>
        </p:nvCxnSpPr>
        <p:spPr>
          <a:xfrm>
            <a:off x="9951078" y="5043232"/>
            <a:ext cx="320268" cy="878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6973736" y="6363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</p:spTree>
    <p:extLst>
      <p:ext uri="{BB962C8B-B14F-4D97-AF65-F5344CB8AC3E}">
        <p14:creationId xmlns:p14="http://schemas.microsoft.com/office/powerpoint/2010/main" val="162467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3. 4.  VISA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169031" y="4224458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4178594" y="5753056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8189" y="5025444"/>
            <a:ext cx="1253714" cy="676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1604293" y="61434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66FFF0-2339-B19A-F3C8-1EB3CFED7675}"/>
              </a:ext>
            </a:extLst>
          </p:cNvPr>
          <p:cNvSpPr txBox="1"/>
          <p:nvPr/>
        </p:nvSpPr>
        <p:spPr>
          <a:xfrm>
            <a:off x="3073946" y="4166859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VISA</a:t>
            </a:r>
            <a:r>
              <a:rPr lang="ja-JP" altLang="en-US"/>
              <a:t>ドライバ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87FC84-9BAC-444E-0555-81BF0A924D55}"/>
              </a:ext>
            </a:extLst>
          </p:cNvPr>
          <p:cNvSpPr txBox="1"/>
          <p:nvPr/>
        </p:nvSpPr>
        <p:spPr>
          <a:xfrm>
            <a:off x="4328209" y="5097467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r>
              <a:rPr kumimoji="1" lang="ja-JP" altLang="en-US">
                <a:solidFill>
                  <a:schemeClr val="tx1"/>
                </a:solidFill>
              </a:rPr>
              <a:t>接続</a:t>
            </a:r>
          </a:p>
        </p:txBody>
      </p:sp>
    </p:spTree>
    <p:extLst>
      <p:ext uri="{BB962C8B-B14F-4D97-AF65-F5344CB8AC3E}">
        <p14:creationId xmlns:p14="http://schemas.microsoft.com/office/powerpoint/2010/main" val="113652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FF0000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 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en-US" altLang="ja-JP" dirty="0">
                <a:solidFill>
                  <a:schemeClr val="tx1"/>
                </a:solidFill>
              </a:rPr>
              <a:t>, Grafana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Grafana（グラファナ）｜クエリ、可視化、アラートのオブザーバビリティ・プラットフォーム">
            <a:extLst>
              <a:ext uri="{FF2B5EF4-FFF2-40B4-BE49-F238E27FC236}">
                <a16:creationId xmlns:a16="http://schemas.microsoft.com/office/drawing/2014/main" id="{100424DD-BCF8-5D37-8A4B-96B2F555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70" y="4317843"/>
            <a:ext cx="3251791" cy="18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3455F1-E238-BE9F-1BC9-413D92065901}"/>
              </a:ext>
            </a:extLst>
          </p:cNvPr>
          <p:cNvSpPr txBox="1"/>
          <p:nvPr/>
        </p:nvSpPr>
        <p:spPr>
          <a:xfrm>
            <a:off x="4756423" y="6226714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Grafana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258FE346-DFC5-FE87-5CAB-864E312E13DA}"/>
              </a:ext>
            </a:extLst>
          </p:cNvPr>
          <p:cNvSpPr/>
          <p:nvPr/>
        </p:nvSpPr>
        <p:spPr>
          <a:xfrm>
            <a:off x="7253810" y="4646428"/>
            <a:ext cx="531628" cy="1471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 descr="InfluxDB Driver for Tridium Niagara N4 | NiagaraMarketplace">
            <a:extLst>
              <a:ext uri="{FF2B5EF4-FFF2-40B4-BE49-F238E27FC236}">
                <a16:creationId xmlns:a16="http://schemas.microsoft.com/office/drawing/2014/main" id="{8B7F7522-ACB9-154F-79D5-02C1CE94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67" y="4265153"/>
            <a:ext cx="1821004" cy="182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F58727-FF52-10A2-B5A9-1C79D2164E73}"/>
              </a:ext>
            </a:extLst>
          </p:cNvPr>
          <p:cNvSpPr txBox="1"/>
          <p:nvPr/>
        </p:nvSpPr>
        <p:spPr>
          <a:xfrm>
            <a:off x="1145227" y="6255679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102" name="Picture 6" descr="Docker | DevOps Hub | SB C&amp;S">
            <a:extLst>
              <a:ext uri="{FF2B5EF4-FFF2-40B4-BE49-F238E27FC236}">
                <a16:creationId xmlns:a16="http://schemas.microsoft.com/office/drawing/2014/main" id="{F647AB26-EAF4-A261-5729-433167DA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90" y="3806929"/>
            <a:ext cx="2335172" cy="17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42FBA1-30CE-5C00-4F24-7284D4D0829A}"/>
              </a:ext>
            </a:extLst>
          </p:cNvPr>
          <p:cNvSpPr txBox="1"/>
          <p:nvPr/>
        </p:nvSpPr>
        <p:spPr>
          <a:xfrm>
            <a:off x="7828538" y="5726122"/>
            <a:ext cx="3928112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Windows</a:t>
            </a:r>
            <a:r>
              <a:rPr kumimoji="1" lang="ja-JP" altLang="en-US">
                <a:solidFill>
                  <a:schemeClr val="tx1"/>
                </a:solidFill>
              </a:rPr>
              <a:t>ローカルに</a:t>
            </a:r>
            <a:r>
              <a:rPr kumimoji="1" lang="en-US" altLang="ja-JP" dirty="0">
                <a:solidFill>
                  <a:schemeClr val="tx1"/>
                </a:solidFill>
              </a:rPr>
              <a:t>docker</a:t>
            </a:r>
            <a:r>
              <a:rPr kumimoji="1" lang="ja-JP" altLang="en-US">
                <a:solidFill>
                  <a:schemeClr val="tx1"/>
                </a:solidFill>
              </a:rPr>
              <a:t>で構築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ja-JP" altLang="en-US">
                <a:solidFill>
                  <a:schemeClr val="tx1"/>
                </a:solidFill>
              </a:rPr>
              <a:t>には</a:t>
            </a:r>
            <a:r>
              <a:rPr kumimoji="1" lang="en-US" altLang="ja-JP" dirty="0">
                <a:solidFill>
                  <a:schemeClr val="tx1"/>
                </a:solidFill>
              </a:rPr>
              <a:t>.NET</a:t>
            </a:r>
            <a:r>
              <a:rPr kumimoji="1" lang="ja-JP" altLang="en-US">
                <a:solidFill>
                  <a:schemeClr val="tx1"/>
                </a:solidFill>
              </a:rPr>
              <a:t>ドライバ有り</a:t>
            </a:r>
          </a:p>
        </p:txBody>
      </p:sp>
    </p:spTree>
    <p:extLst>
      <p:ext uri="{BB962C8B-B14F-4D97-AF65-F5344CB8AC3E}">
        <p14:creationId xmlns:p14="http://schemas.microsoft.com/office/powerpoint/2010/main" val="392609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effectLst/>
                <a:latin typeface="Monaco" pitchFamily="2" charset="0"/>
              </a:rPr>
              <a:t>5, </a:t>
            </a:r>
            <a:r>
              <a:rPr lang="ja-JP" altLang="en-US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6. 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Gitとは？できることやGitに関する用語を解説">
            <a:extLst>
              <a:ext uri="{FF2B5EF4-FFF2-40B4-BE49-F238E27FC236}">
                <a16:creationId xmlns:a16="http://schemas.microsoft.com/office/drawing/2014/main" id="{20D30547-BEB8-B585-1179-AF721599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4" y="4576295"/>
            <a:ext cx="3340844" cy="13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C2B55-6C0C-A0A9-C163-B6B508F21271}"/>
              </a:ext>
            </a:extLst>
          </p:cNvPr>
          <p:cNvSpPr txBox="1"/>
          <p:nvPr/>
        </p:nvSpPr>
        <p:spPr>
          <a:xfrm>
            <a:off x="5201930" y="3999071"/>
            <a:ext cx="5865071" cy="2546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・</a:t>
            </a:r>
            <a:r>
              <a:rPr lang="en-US" altLang="ja-JP" dirty="0"/>
              <a:t>『g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によるソースコード管理</a:t>
            </a:r>
            <a:r>
              <a:rPr kumimoji="1" lang="en-US" altLang="ja-JP" dirty="0">
                <a:solidFill>
                  <a:schemeClr val="tx1"/>
                </a:solidFill>
              </a:rPr>
              <a:t>』</a:t>
            </a:r>
            <a:r>
              <a:rPr kumimoji="1" lang="ja-JP" altLang="en-US">
                <a:solidFill>
                  <a:schemeClr val="tx1"/>
                </a:solidFill>
              </a:rPr>
              <a:t>手法を学習したいか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『</a:t>
            </a:r>
            <a:r>
              <a:rPr lang="ja-JP" altLang="en-US"/>
              <a:t>ソフトウェア開発フロー</a:t>
            </a:r>
            <a:r>
              <a:rPr lang="en-US" altLang="ja-JP" dirty="0"/>
              <a:t>』</a:t>
            </a:r>
            <a:r>
              <a:rPr lang="ja-JP" altLang="en-US"/>
              <a:t>を学びたいかで</a:t>
            </a:r>
            <a:r>
              <a:rPr lang="en-US" altLang="ja-JP" dirty="0"/>
              <a:t>GitLab</a:t>
            </a:r>
            <a:r>
              <a:rPr lang="ja-JP" altLang="en-US"/>
              <a:t>である必要であるかが変わる。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前者であれば</a:t>
            </a:r>
            <a:r>
              <a:rPr lang="en-US" altLang="ja-JP" dirty="0"/>
              <a:t>GitLab</a:t>
            </a:r>
            <a:r>
              <a:rPr lang="ja-JP" altLang="en-US"/>
              <a:t>は単なるリモートリポジトリなので</a:t>
            </a:r>
            <a:r>
              <a:rPr lang="en-US" altLang="ja-JP" dirty="0"/>
              <a:t>SAMURAI</a:t>
            </a:r>
            <a:r>
              <a:rPr lang="ja-JP" altLang="en-US"/>
              <a:t>教材ベースの</a:t>
            </a:r>
            <a:r>
              <a:rPr lang="en-US" altLang="ja-JP" dirty="0"/>
              <a:t>GitHub</a:t>
            </a:r>
            <a:r>
              <a:rPr lang="ja-JP" altLang="en-US"/>
              <a:t>でよいのでは？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期間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BBF6D8-A77A-E2B5-238E-583DA22F14FC}"/>
              </a:ext>
            </a:extLst>
          </p:cNvPr>
          <p:cNvSpPr txBox="1"/>
          <p:nvPr/>
        </p:nvSpPr>
        <p:spPr>
          <a:xfrm>
            <a:off x="561753" y="641151"/>
            <a:ext cx="11068494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0" i="0">
                <a:effectLst/>
                <a:latin typeface="Monaco" pitchFamily="2" charset="0"/>
              </a:rPr>
              <a:t>▼やりたいこと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0, 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</a:t>
            </a:r>
            <a:r>
              <a:rPr lang="ja-JP" altLang="en-US" sz="1600" b="0" i="0" strike="sngStrike">
                <a:effectLst/>
                <a:latin typeface="Monaco" pitchFamily="2" charset="0"/>
              </a:rPr>
              <a:t>言語の復習、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C++/ </a:t>
            </a:r>
            <a:r>
              <a:rPr lang="en" altLang="ja-JP" b="1" i="0" dirty="0">
                <a:effectLst/>
                <a:latin typeface="Monaco" pitchFamily="2" charset="0"/>
              </a:rPr>
              <a:t>C#</a:t>
            </a:r>
            <a:r>
              <a:rPr lang="ja-JP" altLang="en-US" b="1" i="0">
                <a:effectLst/>
                <a:latin typeface="Monaco" pitchFamily="2" charset="0"/>
              </a:rPr>
              <a:t>言語の学習 </a:t>
            </a:r>
            <a:endParaRPr lang="en-US" altLang="ja-JP" sz="1600" b="1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1, </a:t>
            </a:r>
            <a:r>
              <a:rPr lang="en" altLang="ja-JP" sz="1600" b="0" i="0" dirty="0">
                <a:effectLst/>
                <a:latin typeface="Monaco" pitchFamily="2" charset="0"/>
              </a:rPr>
              <a:t>C# 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2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sz="1600" b="0" i="0">
                <a:effectLst/>
                <a:latin typeface="Monaco" pitchFamily="2" charset="0"/>
              </a:rPr>
              <a:t>等</a:t>
            </a:r>
            <a:r>
              <a:rPr lang="en-US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に接続した機器を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3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ja-JP" altLang="en-US" sz="1600" b="0" i="0">
                <a:effectLst/>
                <a:latin typeface="Monaco" pitchFamily="2" charset="0"/>
              </a:rPr>
              <a:t>計測器ライブラリ</a:t>
            </a:r>
            <a:r>
              <a:rPr lang="en-US" altLang="ja-JP" sz="1600" b="0" i="0" dirty="0">
                <a:effectLst/>
                <a:latin typeface="Monaco" pitchFamily="2" charset="0"/>
              </a:rPr>
              <a:t>: 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の使い方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4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LAN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sz="1600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5, </a:t>
            </a:r>
            <a:r>
              <a:rPr lang="ja-JP" altLang="en-US" sz="1600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 err="1">
                <a:effectLst/>
                <a:latin typeface="Monaco" pitchFamily="2" charset="0"/>
              </a:rPr>
              <a:t>influxDB</a:t>
            </a:r>
            <a:r>
              <a:rPr lang="en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に保存し、</a:t>
            </a:r>
            <a:r>
              <a:rPr lang="en" altLang="ja-JP" sz="1600" b="0" i="0" dirty="0">
                <a:effectLst/>
                <a:latin typeface="Monaco" pitchFamily="2" charset="0"/>
              </a:rPr>
              <a:t>Grafana</a:t>
            </a:r>
            <a:r>
              <a:rPr lang="ja-JP" altLang="en-US" sz="1600" b="0" i="0">
                <a:effectLst/>
                <a:latin typeface="Monaco" pitchFamily="2" charset="0"/>
              </a:rPr>
              <a:t>で表示する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6, </a:t>
            </a:r>
            <a:r>
              <a:rPr lang="en" altLang="ja-JP" sz="1600" b="0" i="0" dirty="0">
                <a:effectLst/>
                <a:latin typeface="Monaco" pitchFamily="2" charset="0"/>
              </a:rPr>
              <a:t>Git/Git lab</a:t>
            </a:r>
            <a:r>
              <a:rPr lang="ja-JP" altLang="en-US" sz="1600" b="0" i="0">
                <a:effectLst/>
                <a:latin typeface="Monaco" pitchFamily="2" charset="0"/>
              </a:rPr>
              <a:t>での</a:t>
            </a:r>
            <a:r>
              <a:rPr lang="en" altLang="ja-JP" sz="1600" b="0" i="0" dirty="0">
                <a:effectLst/>
                <a:latin typeface="Monaco" pitchFamily="2" charset="0"/>
              </a:rPr>
              <a:t>version</a:t>
            </a:r>
            <a:r>
              <a:rPr lang="ja-JP" altLang="en-US" sz="1600" b="0" i="0">
                <a:effectLst/>
                <a:latin typeface="Monaco" pitchFamily="2" charset="0"/>
              </a:rPr>
              <a:t>管理方法 </a:t>
            </a:r>
            <a:endParaRPr lang="en-US" altLang="ja-JP" sz="1600" b="0" i="0" dirty="0">
              <a:effectLst/>
              <a:latin typeface="Monaco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BD951D-289D-930D-1635-83A02D2C8470}"/>
              </a:ext>
            </a:extLst>
          </p:cNvPr>
          <p:cNvSpPr txBox="1"/>
          <p:nvPr/>
        </p:nvSpPr>
        <p:spPr>
          <a:xfrm>
            <a:off x="96483" y="3183908"/>
            <a:ext cx="1167775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1" lang="ja-JP" altLang="en-US" sz="2000"/>
              <a:t>・必要な学習期間は現在の知識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ポテンシャル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どこまで深く学習するかで変わってくる</a:t>
            </a:r>
            <a:endParaRPr kumimoji="1" lang="en-US" altLang="ja-JP" sz="2000" dirty="0"/>
          </a:p>
          <a:p>
            <a:r>
              <a:rPr lang="ja-JP" altLang="en-US" sz="200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1〜2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日</a:t>
            </a:r>
            <a:r>
              <a:rPr lang="en-US" altLang="ja-JP" sz="2000" dirty="0">
                <a:solidFill>
                  <a:schemeClr val="tx1"/>
                </a:solidFill>
              </a:rPr>
              <a:t> =&gt; </a:t>
            </a:r>
            <a:r>
              <a:rPr lang="ja-JP" altLang="en-US" sz="2000">
                <a:solidFill>
                  <a:schemeClr val="tx1"/>
                </a:solidFill>
              </a:rPr>
              <a:t>約</a:t>
            </a:r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週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>
                <a:solidFill>
                  <a:schemeClr val="tx1"/>
                </a:solidFill>
              </a:rPr>
              <a:t>でプログラミング経験が少ない場合、一般論として</a:t>
            </a:r>
            <a:r>
              <a:rPr lang="en-US" altLang="ja-JP" sz="2000" dirty="0">
                <a:solidFill>
                  <a:schemeClr val="tx1"/>
                </a:solidFill>
              </a:rPr>
              <a:t>3〜4</a:t>
            </a:r>
            <a:r>
              <a:rPr lang="ja-JP" altLang="en-US" sz="2000">
                <a:solidFill>
                  <a:schemeClr val="tx1"/>
                </a:solidFill>
              </a:rPr>
              <a:t>ヶ月で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/>
              <a:t>　</a:t>
            </a:r>
            <a:r>
              <a:rPr lang="ja-JP" altLang="en-US" sz="2000">
                <a:solidFill>
                  <a:schemeClr val="tx1"/>
                </a:solidFill>
              </a:rPr>
              <a:t>終わらせるのは困難。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742027-9DBC-E66C-369D-4C36762333A3}"/>
              </a:ext>
            </a:extLst>
          </p:cNvPr>
          <p:cNvGraphicFramePr>
            <a:graphicFrameLocks noGrp="1"/>
          </p:cNvGraphicFramePr>
          <p:nvPr/>
        </p:nvGraphicFramePr>
        <p:xfrm>
          <a:off x="561753" y="4372448"/>
          <a:ext cx="43087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19">
                  <a:extLst>
                    <a:ext uri="{9D8B030D-6E8A-4147-A177-3AD203B41FA5}">
                      <a16:colId xmlns:a16="http://schemas.microsoft.com/office/drawing/2014/main" val="4100391560"/>
                    </a:ext>
                  </a:extLst>
                </a:gridCol>
                <a:gridCol w="1805619">
                  <a:extLst>
                    <a:ext uri="{9D8B030D-6E8A-4147-A177-3AD203B41FA5}">
                      <a16:colId xmlns:a16="http://schemas.microsoft.com/office/drawing/2014/main" val="24344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項目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推定学習時間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1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100H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UART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VISA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err="1">
                          <a:solidFill>
                            <a:schemeClr val="tx1"/>
                          </a:solidFill>
                        </a:rPr>
                        <a:t>influxDB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, Grafana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Git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20H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58784"/>
                  </a:ext>
                </a:extLst>
              </a:tr>
            </a:tbl>
          </a:graphicData>
        </a:graphic>
      </p:graphicFrame>
      <p:sp>
        <p:nvSpPr>
          <p:cNvPr id="8" name="右中かっこ 7">
            <a:extLst>
              <a:ext uri="{FF2B5EF4-FFF2-40B4-BE49-F238E27FC236}">
                <a16:creationId xmlns:a16="http://schemas.microsoft.com/office/drawing/2014/main" id="{63F7E8E5-C079-2B82-BB84-165999345BDE}"/>
              </a:ext>
            </a:extLst>
          </p:cNvPr>
          <p:cNvSpPr/>
          <p:nvPr/>
        </p:nvSpPr>
        <p:spPr>
          <a:xfrm>
            <a:off x="5239265" y="4497859"/>
            <a:ext cx="234778" cy="20996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589E9-7956-CEC1-D6B5-FF575F7E08AF}"/>
              </a:ext>
            </a:extLst>
          </p:cNvPr>
          <p:cNvSpPr txBox="1"/>
          <p:nvPr/>
        </p:nvSpPr>
        <p:spPr>
          <a:xfrm>
            <a:off x="5521569" y="5363007"/>
            <a:ext cx="5228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約</a:t>
            </a:r>
            <a:r>
              <a:rPr lang="en-US" altLang="ja-JP" sz="2400" dirty="0"/>
              <a:t>270H : 270 / 40 = 6.7</a:t>
            </a:r>
            <a:r>
              <a:rPr lang="ja-JP" altLang="en-US" sz="2400"/>
              <a:t>ヶ月</a:t>
            </a:r>
            <a:endParaRPr kumimoji="1" lang="ja-JP" altLang="en-US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1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59353-E719-71D5-0D24-7E3EAB3B1A43}"/>
              </a:ext>
            </a:extLst>
          </p:cNvPr>
          <p:cNvSpPr txBox="1"/>
          <p:nvPr/>
        </p:nvSpPr>
        <p:spPr>
          <a:xfrm>
            <a:off x="0" y="648866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pic>
        <p:nvPicPr>
          <p:cNvPr id="1026" name="Picture 2" descr="05_01">
            <a:extLst>
              <a:ext uri="{FF2B5EF4-FFF2-40B4-BE49-F238E27FC236}">
                <a16:creationId xmlns:a16="http://schemas.microsoft.com/office/drawing/2014/main" id="{224EA622-32EC-72E1-A1BE-8951A58B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72" y="472975"/>
            <a:ext cx="9498295" cy="51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AF77F1-9BB0-C358-653E-D4358935CB48}"/>
              </a:ext>
            </a:extLst>
          </p:cNvPr>
          <p:cNvSpPr txBox="1"/>
          <p:nvPr/>
        </p:nvSpPr>
        <p:spPr>
          <a:xfrm>
            <a:off x="7796404" y="3927506"/>
            <a:ext cx="16225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9DADD-2CD4-5246-5AE3-AC600CB69313}"/>
              </a:ext>
            </a:extLst>
          </p:cNvPr>
          <p:cNvSpPr txBox="1"/>
          <p:nvPr/>
        </p:nvSpPr>
        <p:spPr>
          <a:xfrm>
            <a:off x="9692233" y="2873749"/>
            <a:ext cx="14366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C6F00E74-5B76-5C31-C21B-C8A8546AC123}"/>
              </a:ext>
            </a:extLst>
          </p:cNvPr>
          <p:cNvSpPr/>
          <p:nvPr/>
        </p:nvSpPr>
        <p:spPr>
          <a:xfrm>
            <a:off x="8905949" y="4824251"/>
            <a:ext cx="2718495" cy="1559317"/>
          </a:xfrm>
          <a:prstGeom prst="wedgeRectCallout">
            <a:avLst>
              <a:gd name="adj1" fmla="val -53800"/>
              <a:gd name="adj2" fmla="val -89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7AEB3-DE49-3FC2-0173-C3F79809A959}"/>
              </a:ext>
            </a:extLst>
          </p:cNvPr>
          <p:cNvSpPr txBox="1"/>
          <p:nvPr/>
        </p:nvSpPr>
        <p:spPr>
          <a:xfrm>
            <a:off x="8843522" y="484527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Apache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08C7B-2635-BAF6-203D-C5A625DD3DA5}"/>
              </a:ext>
            </a:extLst>
          </p:cNvPr>
          <p:cNvSpPr txBox="1"/>
          <p:nvPr/>
        </p:nvSpPr>
        <p:spPr>
          <a:xfrm>
            <a:off x="9835097" y="5464944"/>
            <a:ext cx="138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Ddango</a:t>
            </a:r>
            <a:endParaRPr lang="ja-JP" altLang="en-US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1711AD6F-C6E0-3709-4B6D-A23462E43A92}"/>
              </a:ext>
            </a:extLst>
          </p:cNvPr>
          <p:cNvSpPr/>
          <p:nvPr/>
        </p:nvSpPr>
        <p:spPr>
          <a:xfrm>
            <a:off x="10324623" y="334131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DD55C-81CA-7225-C02E-96BB1F64B5C7}"/>
              </a:ext>
            </a:extLst>
          </p:cNvPr>
          <p:cNvSpPr txBox="1"/>
          <p:nvPr/>
        </p:nvSpPr>
        <p:spPr>
          <a:xfrm>
            <a:off x="8541350" y="1567202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ja-JP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B74392-1F49-91B3-E2FE-2D061D69FDB9}"/>
              </a:ext>
            </a:extLst>
          </p:cNvPr>
          <p:cNvSpPr txBox="1"/>
          <p:nvPr/>
        </p:nvSpPr>
        <p:spPr>
          <a:xfrm>
            <a:off x="10227971" y="339450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MySQL</a:t>
            </a:r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70FB76-0F9A-E427-7BEC-F1C70293F08A}"/>
              </a:ext>
            </a:extLst>
          </p:cNvPr>
          <p:cNvCxnSpPr/>
          <p:nvPr/>
        </p:nvCxnSpPr>
        <p:spPr>
          <a:xfrm flipV="1">
            <a:off x="10594430" y="3770494"/>
            <a:ext cx="391550" cy="169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143C5C-59E4-6307-BCCF-E9C893290877}"/>
              </a:ext>
            </a:extLst>
          </p:cNvPr>
          <p:cNvSpPr txBox="1"/>
          <p:nvPr/>
        </p:nvSpPr>
        <p:spPr>
          <a:xfrm>
            <a:off x="10761067" y="4172166"/>
            <a:ext cx="79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/>
                </a:solidFill>
              </a:rPr>
              <a:t>SQL</a:t>
            </a:r>
            <a:endParaRPr lang="ja-JP" altLang="en-US" b="1">
              <a:solidFill>
                <a:schemeClr val="accent5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B94A51-E992-B34E-1C2A-D0D13BA9A018}"/>
              </a:ext>
            </a:extLst>
          </p:cNvPr>
          <p:cNvCxnSpPr>
            <a:cxnSpLocks/>
          </p:cNvCxnSpPr>
          <p:nvPr/>
        </p:nvCxnSpPr>
        <p:spPr>
          <a:xfrm>
            <a:off x="9616173" y="5166487"/>
            <a:ext cx="567680" cy="38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CD991-1EFD-CB09-070A-55DF90E06DF6}"/>
              </a:ext>
            </a:extLst>
          </p:cNvPr>
          <p:cNvSpPr txBox="1"/>
          <p:nvPr/>
        </p:nvSpPr>
        <p:spPr>
          <a:xfrm>
            <a:off x="4972705" y="1573293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A036FD6-702A-A43F-7318-B4B0A847C140}"/>
              </a:ext>
            </a:extLst>
          </p:cNvPr>
          <p:cNvCxnSpPr>
            <a:cxnSpLocks/>
          </p:cNvCxnSpPr>
          <p:nvPr/>
        </p:nvCxnSpPr>
        <p:spPr>
          <a:xfrm flipV="1">
            <a:off x="4130567" y="3661003"/>
            <a:ext cx="33633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6857F1-8E38-06C8-6EF9-C79FD575F312}"/>
              </a:ext>
            </a:extLst>
          </p:cNvPr>
          <p:cNvSpPr txBox="1"/>
          <p:nvPr/>
        </p:nvSpPr>
        <p:spPr>
          <a:xfrm>
            <a:off x="5035767" y="3227609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AF106E-3EC7-3618-0437-3E88FAEB00A7}"/>
              </a:ext>
            </a:extLst>
          </p:cNvPr>
          <p:cNvSpPr/>
          <p:nvPr/>
        </p:nvSpPr>
        <p:spPr>
          <a:xfrm>
            <a:off x="2375340" y="4172165"/>
            <a:ext cx="1847720" cy="173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B83718-20EA-58B4-F56F-0E098CE69477}"/>
              </a:ext>
            </a:extLst>
          </p:cNvPr>
          <p:cNvCxnSpPr>
            <a:cxnSpLocks/>
          </p:cNvCxnSpPr>
          <p:nvPr/>
        </p:nvCxnSpPr>
        <p:spPr>
          <a:xfrm flipV="1">
            <a:off x="3867809" y="4274388"/>
            <a:ext cx="454218" cy="53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57AB3EE-6641-804D-050C-58B3C0F1C726}"/>
              </a:ext>
            </a:extLst>
          </p:cNvPr>
          <p:cNvSpPr txBox="1"/>
          <p:nvPr/>
        </p:nvSpPr>
        <p:spPr>
          <a:xfrm>
            <a:off x="1532889" y="13443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F1B458-A674-B5E8-32CE-6765E33A9FCA}"/>
              </a:ext>
            </a:extLst>
          </p:cNvPr>
          <p:cNvSpPr txBox="1"/>
          <p:nvPr/>
        </p:nvSpPr>
        <p:spPr>
          <a:xfrm>
            <a:off x="2723758" y="4321150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C000"/>
                </a:solidFill>
              </a:rPr>
              <a:t>CSS</a:t>
            </a:r>
            <a:endParaRPr lang="ja-JP" altLang="en-US" sz="2400" b="1">
              <a:solidFill>
                <a:srgbClr val="FFC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7495D-0DA2-6EA1-65A9-0FF5AE80DA02}"/>
              </a:ext>
            </a:extLst>
          </p:cNvPr>
          <p:cNvSpPr txBox="1"/>
          <p:nvPr/>
        </p:nvSpPr>
        <p:spPr>
          <a:xfrm>
            <a:off x="2723758" y="4799613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HTML</a:t>
            </a:r>
            <a:endParaRPr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8EDD65-A335-2B9A-2CBB-7330FCCBFE99}"/>
              </a:ext>
            </a:extLst>
          </p:cNvPr>
          <p:cNvSpPr txBox="1"/>
          <p:nvPr/>
        </p:nvSpPr>
        <p:spPr>
          <a:xfrm>
            <a:off x="2375339" y="5309926"/>
            <a:ext cx="184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err="1">
                <a:solidFill>
                  <a:schemeClr val="accent5">
                    <a:lumMod val="75000"/>
                  </a:schemeClr>
                </a:solidFill>
              </a:rPr>
              <a:t>JavaSrtipt</a:t>
            </a:r>
            <a:endParaRPr lang="ja-JP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6">
            <a:extLst>
              <a:ext uri="{FF2B5EF4-FFF2-40B4-BE49-F238E27FC236}">
                <a16:creationId xmlns:a16="http://schemas.microsoft.com/office/drawing/2014/main" id="{1F282523-3BF3-F8F6-ED15-6E34AE68E352}"/>
              </a:ext>
            </a:extLst>
          </p:cNvPr>
          <p:cNvSpPr/>
          <p:nvPr/>
        </p:nvSpPr>
        <p:spPr>
          <a:xfrm>
            <a:off x="6965209" y="3893800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8F36FFB-B6AD-7A70-4319-898D5FC1CF9B}"/>
              </a:ext>
            </a:extLst>
          </p:cNvPr>
          <p:cNvSpPr/>
          <p:nvPr/>
        </p:nvSpPr>
        <p:spPr>
          <a:xfrm>
            <a:off x="4316360" y="113241"/>
            <a:ext cx="3726427" cy="560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r>
              <a:rPr kumimoji="1" lang="ja-JP" altLang="en-US" dirty="0">
                <a:solidFill>
                  <a:schemeClr val="tx1"/>
                </a:solidFill>
              </a:rPr>
              <a:t>リポジトリ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概念図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5D9728A-5E51-ADFA-46A8-ABF860112E31}"/>
              </a:ext>
            </a:extLst>
          </p:cNvPr>
          <p:cNvSpPr/>
          <p:nvPr/>
        </p:nvSpPr>
        <p:spPr>
          <a:xfrm>
            <a:off x="588277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ワーキング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7819F4C-5C6E-E359-50EF-E7AB926DEF3A}"/>
              </a:ext>
            </a:extLst>
          </p:cNvPr>
          <p:cNvSpPr/>
          <p:nvPr/>
        </p:nvSpPr>
        <p:spPr>
          <a:xfrm>
            <a:off x="3407678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ステージングエリア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（インデックス）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27360EE-2D35-4FEC-C7C3-A59874E0D064}"/>
              </a:ext>
            </a:extLst>
          </p:cNvPr>
          <p:cNvSpPr/>
          <p:nvPr/>
        </p:nvSpPr>
        <p:spPr>
          <a:xfrm>
            <a:off x="6250724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ローカル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コミット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BEAF-E24D-E653-FF9F-796A4C91459E}"/>
              </a:ext>
            </a:extLst>
          </p:cNvPr>
          <p:cNvSpPr/>
          <p:nvPr/>
        </p:nvSpPr>
        <p:spPr>
          <a:xfrm>
            <a:off x="276454" y="1283515"/>
            <a:ext cx="8321064" cy="4141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1932DC-7F14-BF78-ED07-28A0ED06D38B}"/>
              </a:ext>
            </a:extLst>
          </p:cNvPr>
          <p:cNvSpPr txBox="1"/>
          <p:nvPr/>
        </p:nvSpPr>
        <p:spPr>
          <a:xfrm>
            <a:off x="105757" y="8890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pic>
        <p:nvPicPr>
          <p:cNvPr id="1026" name="Picture 2" descr="GitHub を無料でダウンロード。2023 年最新版">
            <a:extLst>
              <a:ext uri="{FF2B5EF4-FFF2-40B4-BE49-F238E27FC236}">
                <a16:creationId xmlns:a16="http://schemas.microsoft.com/office/drawing/2014/main" id="{290077C1-8451-C742-39BE-14A0C321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1" y="595440"/>
            <a:ext cx="2102839" cy="11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AEBA8D-9182-2121-DF96-0B5E8C710120}"/>
              </a:ext>
            </a:extLst>
          </p:cNvPr>
          <p:cNvSpPr txBox="1"/>
          <p:nvPr/>
        </p:nvSpPr>
        <p:spPr>
          <a:xfrm>
            <a:off x="9609688" y="2494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kumimoji="1" lang="ja-JP" altLang="en-US" dirty="0"/>
              <a:t>リポジトリ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6A17652-71B3-EB68-F4DB-09F68B004DCE}"/>
              </a:ext>
            </a:extLst>
          </p:cNvPr>
          <p:cNvSpPr/>
          <p:nvPr/>
        </p:nvSpPr>
        <p:spPr>
          <a:xfrm>
            <a:off x="250371" y="5787371"/>
            <a:ext cx="1001763" cy="1029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lang="ja-JP" altLang="en-US">
                <a:solidFill>
                  <a:schemeClr val="tx1"/>
                </a:solidFill>
              </a:rPr>
              <a:t>未管理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4C3E15-A55F-606B-1236-83E39FDF05ED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751253" y="3212493"/>
            <a:ext cx="726843" cy="25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4E011-D2D3-6CD1-18EC-FA1D761CBAB5}"/>
              </a:ext>
            </a:extLst>
          </p:cNvPr>
          <p:cNvSpPr txBox="1"/>
          <p:nvPr/>
        </p:nvSpPr>
        <p:spPr>
          <a:xfrm>
            <a:off x="632523" y="5534261"/>
            <a:ext cx="7825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</a:t>
            </a:r>
            <a:r>
              <a:rPr lang="en-US" altLang="ja-JP" sz="1600" dirty="0" err="1"/>
              <a:t>init</a:t>
            </a:r>
            <a:endParaRPr kumimoji="1"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A7D494D-59C8-70F9-59CA-57789B0DFB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67915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0FEC3-3EA4-7584-A619-BE63D17EA64A}"/>
              </a:ext>
            </a:extLst>
          </p:cNvPr>
          <p:cNvSpPr txBox="1"/>
          <p:nvPr/>
        </p:nvSpPr>
        <p:spPr>
          <a:xfrm>
            <a:off x="2470854" y="2497272"/>
            <a:ext cx="83388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add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87586E-ACE4-415D-1920-290577864A4B}"/>
              </a:ext>
            </a:extLst>
          </p:cNvPr>
          <p:cNvCxnSpPr>
            <a:cxnSpLocks/>
          </p:cNvCxnSpPr>
          <p:nvPr/>
        </p:nvCxnSpPr>
        <p:spPr>
          <a:xfrm>
            <a:off x="5187316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C18684-4491-DA29-4E4A-1CDFFF2EA7D7}"/>
              </a:ext>
            </a:extLst>
          </p:cNvPr>
          <p:cNvSpPr txBox="1"/>
          <p:nvPr/>
        </p:nvSpPr>
        <p:spPr>
          <a:xfrm>
            <a:off x="5203608" y="2497272"/>
            <a:ext cx="11833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commit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1ED4B2-CA1D-195A-39AA-8F19033AD0CB}"/>
              </a:ext>
            </a:extLst>
          </p:cNvPr>
          <p:cNvCxnSpPr>
            <a:cxnSpLocks/>
          </p:cNvCxnSpPr>
          <p:nvPr/>
        </p:nvCxnSpPr>
        <p:spPr>
          <a:xfrm flipV="1">
            <a:off x="7676277" y="1394847"/>
            <a:ext cx="2413120" cy="1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54B2E-07DB-A2A0-42B1-BD4B4449E079}"/>
              </a:ext>
            </a:extLst>
          </p:cNvPr>
          <p:cNvSpPr txBox="1"/>
          <p:nvPr/>
        </p:nvSpPr>
        <p:spPr>
          <a:xfrm>
            <a:off x="8784836" y="1681001"/>
            <a:ext cx="9428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push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FB9540-CAB8-BB1F-A15F-6018E3045B99}"/>
              </a:ext>
            </a:extLst>
          </p:cNvPr>
          <p:cNvSpPr txBox="1"/>
          <p:nvPr/>
        </p:nvSpPr>
        <p:spPr>
          <a:xfrm rot="5400000">
            <a:off x="6701961" y="339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8" name="円/楕円 6">
            <a:extLst>
              <a:ext uri="{FF2B5EF4-FFF2-40B4-BE49-F238E27FC236}">
                <a16:creationId xmlns:a16="http://schemas.microsoft.com/office/drawing/2014/main" id="{7FC93D59-4542-7572-5510-09ADBB8BA379}"/>
              </a:ext>
            </a:extLst>
          </p:cNvPr>
          <p:cNvSpPr/>
          <p:nvPr/>
        </p:nvSpPr>
        <p:spPr>
          <a:xfrm>
            <a:off x="6965209" y="431913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円/楕円 6">
            <a:extLst>
              <a:ext uri="{FF2B5EF4-FFF2-40B4-BE49-F238E27FC236}">
                <a16:creationId xmlns:a16="http://schemas.microsoft.com/office/drawing/2014/main" id="{108F24E2-46EE-4E65-6789-1F371CC9E4EF}"/>
              </a:ext>
            </a:extLst>
          </p:cNvPr>
          <p:cNvSpPr/>
          <p:nvPr/>
        </p:nvSpPr>
        <p:spPr>
          <a:xfrm>
            <a:off x="6967804" y="4759083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吹き出し: 折線 29">
            <a:extLst>
              <a:ext uri="{FF2B5EF4-FFF2-40B4-BE49-F238E27FC236}">
                <a16:creationId xmlns:a16="http://schemas.microsoft.com/office/drawing/2014/main" id="{01305DF0-EDF5-3BE3-2316-740D07C97F1E}"/>
              </a:ext>
            </a:extLst>
          </p:cNvPr>
          <p:cNvSpPr/>
          <p:nvPr/>
        </p:nvSpPr>
        <p:spPr>
          <a:xfrm>
            <a:off x="4714389" y="3477507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154247"/>
              <a:gd name="adj6" fmla="val 13417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6DBEEAE8-7907-C90F-A536-3AF7D8EB0335}"/>
              </a:ext>
            </a:extLst>
          </p:cNvPr>
          <p:cNvSpPr/>
          <p:nvPr/>
        </p:nvSpPr>
        <p:spPr>
          <a:xfrm>
            <a:off x="7943850" y="1394847"/>
            <a:ext cx="454375" cy="3884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E61C6BE6-D63B-007D-BD1E-4707F1749AC0}"/>
              </a:ext>
            </a:extLst>
          </p:cNvPr>
          <p:cNvSpPr txBox="1"/>
          <p:nvPr/>
        </p:nvSpPr>
        <p:spPr>
          <a:xfrm>
            <a:off x="11599977" y="1778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1030" name="吹き出し: 折線 1029">
            <a:extLst>
              <a:ext uri="{FF2B5EF4-FFF2-40B4-BE49-F238E27FC236}">
                <a16:creationId xmlns:a16="http://schemas.microsoft.com/office/drawing/2014/main" id="{3CB3C643-96AD-ACFE-FBAE-77A29B49358E}"/>
              </a:ext>
            </a:extLst>
          </p:cNvPr>
          <p:cNvSpPr/>
          <p:nvPr/>
        </p:nvSpPr>
        <p:spPr>
          <a:xfrm>
            <a:off x="4681267" y="4863692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81619"/>
              <a:gd name="adj6" fmla="val 16805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3" name="吹き出し: 折線 1032">
            <a:extLst>
              <a:ext uri="{FF2B5EF4-FFF2-40B4-BE49-F238E27FC236}">
                <a16:creationId xmlns:a16="http://schemas.microsoft.com/office/drawing/2014/main" id="{DD73DF20-0024-2FCA-46F7-BED503B936FC}"/>
              </a:ext>
            </a:extLst>
          </p:cNvPr>
          <p:cNvSpPr/>
          <p:nvPr/>
        </p:nvSpPr>
        <p:spPr>
          <a:xfrm>
            <a:off x="4715227" y="3973874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273275"/>
              <a:gd name="adj6" fmla="val 14428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feature/xxx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75BAD95-EF5C-E22A-BA6C-1E78405F338B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の追加設定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120022-ED02-77CD-C197-4156C8FD1B86}"/>
              </a:ext>
            </a:extLst>
          </p:cNvPr>
          <p:cNvSpPr txBox="1"/>
          <p:nvPr/>
        </p:nvSpPr>
        <p:spPr>
          <a:xfrm>
            <a:off x="861847" y="1691446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https://qiita.com/mikan3rd/items/d41a8ca26523f950ea9d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5895D-9606-351A-90C0-02B767E859D4}"/>
              </a:ext>
            </a:extLst>
          </p:cNvPr>
          <p:cNvSpPr txBox="1"/>
          <p:nvPr/>
        </p:nvSpPr>
        <p:spPr>
          <a:xfrm>
            <a:off x="105757" y="889074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>
                <a:solidFill>
                  <a:srgbClr val="FF0000"/>
                </a:solidFill>
              </a:rPr>
              <a:t>ターミナルにブランチ名表示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ja-JP" altLang="en-US">
                <a:solidFill>
                  <a:srgbClr val="FF0000"/>
                </a:solidFill>
              </a:rPr>
              <a:t>コマンド補間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816-FEFE-790E-C25A-779B53418ED0}"/>
              </a:ext>
            </a:extLst>
          </p:cNvPr>
          <p:cNvSpPr txBox="1"/>
          <p:nvPr/>
        </p:nvSpPr>
        <p:spPr>
          <a:xfrm>
            <a:off x="436833" y="1248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・参考：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EBEE6C-9E6F-1952-B2A7-2AA24A78351E}"/>
              </a:ext>
            </a:extLst>
          </p:cNvPr>
          <p:cNvSpPr txBox="1"/>
          <p:nvPr/>
        </p:nvSpPr>
        <p:spPr>
          <a:xfrm>
            <a:off x="105757" y="276249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【log</a:t>
            </a:r>
            <a:r>
              <a:rPr lang="ja-JP" altLang="en-US">
                <a:solidFill>
                  <a:srgbClr val="FF0000"/>
                </a:solidFill>
              </a:rPr>
              <a:t>一覧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表示項目追加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(git tree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エイリアス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6E9EA-89BE-4C04-EA72-13F011D2E479}"/>
              </a:ext>
            </a:extLst>
          </p:cNvPr>
          <p:cNvSpPr txBox="1"/>
          <p:nvPr/>
        </p:nvSpPr>
        <p:spPr>
          <a:xfrm>
            <a:off x="846886" y="3264510"/>
            <a:ext cx="1066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git config --global alias.tree "log --graph --pretty=format:'%x09%C(auto) %h %Cgreen %ad %Creset%x09%C(cyan)%an%Creset %x09%C(auto)%s %d' --date=format-local:'%Y/%m/%d %H:%M:%S'"</a:t>
            </a:r>
          </a:p>
        </p:txBody>
      </p:sp>
    </p:spTree>
    <p:extLst>
      <p:ext uri="{BB962C8B-B14F-4D97-AF65-F5344CB8AC3E}">
        <p14:creationId xmlns:p14="http://schemas.microsoft.com/office/powerpoint/2010/main" val="37150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86" y="163172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  <a:p>
            <a:r>
              <a:rPr kumimoji="1" lang="ja-JP" altLang="en-US" sz="1200" dirty="0"/>
              <a:t>通信</a:t>
            </a:r>
          </a:p>
        </p:txBody>
      </p:sp>
      <p:cxnSp>
        <p:nvCxnSpPr>
          <p:cNvPr id="6" name="直線コネクタ 5"/>
          <p:cNvCxnSpPr>
            <a:stCxn id="4" idx="3"/>
          </p:cNvCxnSpPr>
          <p:nvPr/>
        </p:nvCxnSpPr>
        <p:spPr>
          <a:xfrm flipV="1">
            <a:off x="705827" y="1862557"/>
            <a:ext cx="754345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478278" y="1275703"/>
            <a:ext cx="0" cy="128559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469050" y="1284756"/>
            <a:ext cx="2962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28176" y="1054825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パラレル通信：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複数のビットを並列に転送（</a:t>
            </a:r>
            <a:r>
              <a:rPr kumimoji="1" lang="en-US" altLang="ja-JP" sz="1200" dirty="0"/>
              <a:t>PCI,SCSI</a:t>
            </a:r>
            <a:r>
              <a:rPr kumimoji="1" lang="ja-JP" altLang="en-US" sz="1200" dirty="0"/>
              <a:t>等）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1478278" y="2541677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738266" y="2330753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シリアル通信：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１ビットずつ転送</a:t>
            </a:r>
          </a:p>
        </p:txBody>
      </p:sp>
      <p:cxnSp>
        <p:nvCxnSpPr>
          <p:cNvPr id="18" name="直線コネクタ 17"/>
          <p:cNvCxnSpPr/>
          <p:nvPr/>
        </p:nvCxnSpPr>
        <p:spPr>
          <a:xfrm>
            <a:off x="2956558" y="2537409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234652" y="2089123"/>
            <a:ext cx="0" cy="1025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216546" y="20981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630439" y="19596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同期通信</a:t>
            </a:r>
          </a:p>
        </p:txBody>
      </p:sp>
      <p:cxnSp>
        <p:nvCxnSpPr>
          <p:cNvPr id="25" name="直線コネクタ 24"/>
          <p:cNvCxnSpPr/>
          <p:nvPr/>
        </p:nvCxnSpPr>
        <p:spPr>
          <a:xfrm>
            <a:off x="3234652" y="310538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236492" y="295800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１対ｎ通信</a:t>
            </a:r>
          </a:p>
        </p:txBody>
      </p:sp>
      <p:cxnSp>
        <p:nvCxnSpPr>
          <p:cNvPr id="27" name="直線コネクタ 26"/>
          <p:cNvCxnSpPr/>
          <p:nvPr/>
        </p:nvCxnSpPr>
        <p:spPr>
          <a:xfrm>
            <a:off x="6049289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442974" y="3078396"/>
            <a:ext cx="0" cy="13893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433921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29708" y="2958002"/>
            <a:ext cx="158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RS485(</a:t>
            </a:r>
            <a:r>
              <a:rPr kumimoji="1" lang="ja-JP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産業機器接続</a:t>
            </a:r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6452027" y="3601350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829708" y="3453797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USB(PC</a:t>
            </a:r>
            <a:r>
              <a:rPr kumimoji="1" lang="ja-JP" altLang="en-US" sz="1200" dirty="0"/>
              <a:t>周辺機器接続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6452027" y="4058228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29708" y="3919728"/>
            <a:ext cx="238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Ethernet(</a:t>
            </a:r>
            <a:r>
              <a:rPr kumimoji="1" lang="ja-JP" altLang="en-US" sz="1200" dirty="0"/>
              <a:t>コンピュータネットワーク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6433921" y="4467784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829708" y="432928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CAN(</a:t>
            </a:r>
            <a:r>
              <a:rPr lang="ja-JP" altLang="en-US" sz="1200" dirty="0"/>
              <a:t>車載コントローラ通信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4406324" y="210571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850497" y="97528"/>
            <a:ext cx="2763898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代表的なデータ通信の種類と分類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612333" y="2975759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非同期通信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802111" y="1959675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SPI,I</a:t>
            </a:r>
            <a:r>
              <a:rPr kumimoji="1" lang="en-US" altLang="ja-JP" sz="1200" baseline="30000" dirty="0"/>
              <a:t>2</a:t>
            </a:r>
            <a:r>
              <a:rPr kumimoji="1" lang="en-US" altLang="ja-JP" sz="1200" dirty="0"/>
              <a:t>C</a:t>
            </a:r>
            <a:r>
              <a:rPr kumimoji="1" lang="ja-JP" altLang="en-US" sz="1200" dirty="0"/>
              <a:t>等</a:t>
            </a:r>
            <a:r>
              <a:rPr kumimoji="1" lang="en-US" altLang="ja-JP" sz="1200" dirty="0"/>
              <a:t>(IC</a:t>
            </a:r>
            <a:r>
              <a:rPr kumimoji="1" lang="ja-JP" altLang="en-US" sz="1200" dirty="0"/>
              <a:t>間通信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pic>
        <p:nvPicPr>
          <p:cNvPr id="1026" name="Picture 2" descr="http://www.hdl.co.jp/USB/mpsse_spi/m25_access_wavefor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7"/>
          <a:stretch/>
        </p:blipFill>
        <p:spPr bwMode="auto">
          <a:xfrm>
            <a:off x="6232446" y="1371474"/>
            <a:ext cx="2444436" cy="10940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8445856" y="5334216"/>
            <a:ext cx="363692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RS422, RS232C, TTL</a:t>
            </a:r>
            <a:r>
              <a:rPr kumimoji="1" lang="ja-JP" altLang="en-US" sz="1200" dirty="0"/>
              <a:t>通信方式の別名：</a:t>
            </a:r>
            <a:endParaRPr kumimoji="1" lang="en-US" altLang="ja-JP" sz="1200" dirty="0"/>
          </a:p>
          <a:p>
            <a:r>
              <a:rPr kumimoji="1" lang="ja-JP" altLang="en-US" sz="1200" dirty="0"/>
              <a:t>・調歩同期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UART (</a:t>
            </a:r>
            <a:r>
              <a:rPr lang="en-US" altLang="ja-JP" sz="1200" dirty="0"/>
              <a:t>Universal Asynchronous Receiver Transmitter ) </a:t>
            </a:r>
            <a:endParaRPr kumimoji="1" lang="ja-JP" altLang="en-US" sz="1200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4542272" y="3096502"/>
            <a:ext cx="729732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4937758" y="3087624"/>
            <a:ext cx="301" cy="183378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935983" y="4903655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5272004" y="476515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１対１通信</a:t>
            </a:r>
          </a:p>
        </p:txBody>
      </p:sp>
      <p:cxnSp>
        <p:nvCxnSpPr>
          <p:cNvPr id="65" name="直線コネクタ 64"/>
          <p:cNvCxnSpPr/>
          <p:nvPr/>
        </p:nvCxnSpPr>
        <p:spPr>
          <a:xfrm>
            <a:off x="6062364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446996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6825027" y="4756276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 ( 0 – 5V : </a:t>
            </a:r>
            <a:r>
              <a:rPr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Transistor-transistor-logic 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452027" y="4903655"/>
            <a:ext cx="0" cy="8220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446996" y="531469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42783" y="5195717"/>
            <a:ext cx="65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RS232C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6452027" y="571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847814" y="5597523"/>
            <a:ext cx="577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RS422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2198" y="4098451"/>
            <a:ext cx="1677062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実際には</a:t>
            </a:r>
            <a:r>
              <a:rPr kumimoji="1" lang="en-US" altLang="ja-JP" sz="1200" dirty="0"/>
              <a:t>CMOS(FET)</a:t>
            </a:r>
            <a:r>
              <a:rPr kumimoji="1" lang="ja-JP" altLang="en-US" sz="1200" dirty="0"/>
              <a:t>で</a:t>
            </a:r>
            <a:endParaRPr kumimoji="1" lang="en-US" altLang="ja-JP" sz="1200" dirty="0"/>
          </a:p>
          <a:p>
            <a:r>
              <a:rPr kumimoji="1" lang="ja-JP" altLang="en-US" sz="1200" dirty="0"/>
              <a:t>あるが・・・</a:t>
            </a:r>
            <a:r>
              <a:rPr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5" name="直線コネクタ 4"/>
          <p:cNvCxnSpPr>
            <a:stCxn id="67" idx="3"/>
            <a:endCxn id="44" idx="1"/>
          </p:cNvCxnSpPr>
          <p:nvPr/>
        </p:nvCxnSpPr>
        <p:spPr>
          <a:xfrm flipV="1">
            <a:off x="9569689" y="4329284"/>
            <a:ext cx="702509" cy="565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020810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通信の電気的特性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66598" y="888957"/>
          <a:ext cx="11074403" cy="471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TTL( 0 –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5V 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RS232C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RS422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3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回路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7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Ｈ／Ｌ認識電圧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+2.5V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以上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+1.5V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Ｖ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 －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-15V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＋とーとの差（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A/Y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B/Z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の差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Ｈ：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+5V</a:t>
                      </a: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Ｌ： －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-0.5V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価格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安い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通信距離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短い　　　　　　　　　　　　　　　　　　　　　　　　　　　　　　　　　　　　　　　　　　　　　　　　　　　　　　　　　　　　　　　　　　　　　　　　　長い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耐ノイズ性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低い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2896795" y="4442996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2896795" y="4821640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896795" y="5172004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ky.geocities.jp/hwmpx592/cir/cir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59" y="1549077"/>
            <a:ext cx="2601406" cy="13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ximintegrated.com/images/qv/1939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6" r="16351"/>
          <a:stretch/>
        </p:blipFill>
        <p:spPr bwMode="auto">
          <a:xfrm>
            <a:off x="9096868" y="1384107"/>
            <a:ext cx="1712036" cy="16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232446" y="292922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674800" y="308005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  <a:endParaRPr kumimoji="1" lang="en-US" altLang="ja-JP" sz="1200" dirty="0"/>
          </a:p>
          <a:p>
            <a:r>
              <a:rPr lang="ja-JP" altLang="en-US" sz="1200" dirty="0"/>
              <a:t>（差動方式）</a:t>
            </a:r>
            <a:endParaRPr kumimoji="1" lang="ja-JP" altLang="en-US" sz="1200" dirty="0"/>
          </a:p>
        </p:txBody>
      </p:sp>
      <p:sp>
        <p:nvSpPr>
          <p:cNvPr id="11" name="二等辺三角形 10"/>
          <p:cNvSpPr/>
          <p:nvPr/>
        </p:nvSpPr>
        <p:spPr>
          <a:xfrm rot="16200000">
            <a:off x="3456455" y="1781181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5400000" flipH="1">
            <a:off x="3456456" y="2608712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11" idx="0"/>
          </p:cNvCxnSpPr>
          <p:nvPr/>
        </p:nvCxnSpPr>
        <p:spPr>
          <a:xfrm flipH="1" flipV="1">
            <a:off x="2579761" y="1936723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 flipV="1">
            <a:off x="2579761" y="2764254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757548" y="1936722"/>
            <a:ext cx="500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3789983" y="2764253"/>
            <a:ext cx="4253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324256" y="135156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ﾏｲｺﾝ側</a:t>
            </a:r>
            <a:endParaRPr kumimoji="1" lang="en-US" altLang="ja-JP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77767" y="166993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TXD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42377" y="248725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RXD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01083" y="3008349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汎用ﾊﾞｯﾌｧ</a:t>
            </a:r>
            <a:r>
              <a:rPr kumimoji="1" lang="en-US" altLang="ja-JP" sz="1200" dirty="0"/>
              <a:t>IC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52891" y="6037779"/>
            <a:ext cx="407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ここまでＨ か </a:t>
            </a:r>
            <a:r>
              <a:rPr lang="ja-JP" altLang="en-US" dirty="0"/>
              <a:t>Ｌかを認識する電圧の違い</a:t>
            </a:r>
            <a:endParaRPr lang="en-US" altLang="ja-JP" dirty="0"/>
          </a:p>
          <a:p>
            <a:r>
              <a:rPr kumimoji="1" lang="ja-JP" altLang="en-US" dirty="0"/>
              <a:t>（１ビットの認識）</a:t>
            </a:r>
          </a:p>
        </p:txBody>
      </p:sp>
    </p:spTree>
    <p:extLst>
      <p:ext uri="{BB962C8B-B14F-4D97-AF65-F5344CB8AC3E}">
        <p14:creationId xmlns:p14="http://schemas.microsoft.com/office/powerpoint/2010/main" val="121156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713307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通信の１バイトデータの認識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296" y="734567"/>
            <a:ext cx="9435544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通信データとしてとしての最小単位：１バイト </a:t>
            </a:r>
            <a:r>
              <a:rPr kumimoji="1" lang="en-US" altLang="ja-JP" dirty="0"/>
              <a:t>= 7 or 8 </a:t>
            </a:r>
            <a:r>
              <a:rPr kumimoji="1" lang="ja-JP" altLang="en-US" dirty="0"/>
              <a:t>ビット</a:t>
            </a:r>
            <a:endParaRPr kumimoji="1" lang="en-US" altLang="ja-JP" dirty="0"/>
          </a:p>
          <a:p>
            <a:r>
              <a:rPr kumimoji="1" lang="ja-JP" altLang="en-US" dirty="0"/>
              <a:t>                                                                     （</a:t>
            </a:r>
            <a:r>
              <a:rPr lang="en-US" altLang="ja-JP" dirty="0"/>
              <a:t> 2</a:t>
            </a:r>
            <a:r>
              <a:rPr lang="en-US" altLang="ja-JP" baseline="30000" dirty="0"/>
              <a:t>7</a:t>
            </a:r>
            <a:r>
              <a:rPr lang="en-US" altLang="ja-JP" dirty="0"/>
              <a:t>-1</a:t>
            </a:r>
            <a:r>
              <a:rPr lang="ja-JP" altLang="en-US" dirty="0"/>
              <a:t>  ： </a:t>
            </a:r>
            <a:r>
              <a:rPr lang="en-US" altLang="ja-JP" dirty="0"/>
              <a:t>0 </a:t>
            </a:r>
            <a:r>
              <a:rPr lang="ja-JP" altLang="en-US" dirty="0"/>
              <a:t>～ </a:t>
            </a:r>
            <a:r>
              <a:rPr lang="en-US" altLang="ja-JP" dirty="0"/>
              <a:t>127 /</a:t>
            </a:r>
            <a:r>
              <a:rPr kumimoji="1" lang="ja-JP" altLang="en-US" dirty="0"/>
              <a:t>  </a:t>
            </a:r>
            <a:r>
              <a:rPr kumimoji="1" lang="en-US" altLang="ja-JP" dirty="0"/>
              <a:t>2</a:t>
            </a:r>
            <a:r>
              <a:rPr kumimoji="1" lang="en-US" altLang="ja-JP" baseline="30000" dirty="0"/>
              <a:t>8</a:t>
            </a:r>
            <a:r>
              <a:rPr lang="en-US" altLang="ja-JP" dirty="0"/>
              <a:t>-1</a:t>
            </a:r>
            <a:r>
              <a:rPr kumimoji="1" lang="ja-JP" altLang="en-US" dirty="0"/>
              <a:t>  ： </a:t>
            </a:r>
            <a:r>
              <a:rPr kumimoji="1" lang="en-US" altLang="ja-JP" dirty="0"/>
              <a:t>0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255</a:t>
            </a:r>
            <a:r>
              <a:rPr kumimoji="1" lang="ja-JP" altLang="en-US" dirty="0"/>
              <a:t>）</a:t>
            </a:r>
          </a:p>
        </p:txBody>
      </p:sp>
      <p:grpSp>
        <p:nvGrpSpPr>
          <p:cNvPr id="542" name="グループ化 541"/>
          <p:cNvGrpSpPr/>
          <p:nvPr/>
        </p:nvGrpSpPr>
        <p:grpSpPr>
          <a:xfrm>
            <a:off x="2674068" y="2363263"/>
            <a:ext cx="2872740" cy="824429"/>
            <a:chOff x="1303020" y="2127043"/>
            <a:chExt cx="2872740" cy="824429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303020" y="2127043"/>
              <a:ext cx="328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63134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163134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1867555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867555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2121487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1487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235770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357701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2598018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98018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834232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834232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3074550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074550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3310763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3310763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355108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55108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3787294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787294" y="2127043"/>
              <a:ext cx="3884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1" name="グループ化 520"/>
          <p:cNvGrpSpPr/>
          <p:nvPr/>
        </p:nvGrpSpPr>
        <p:grpSpPr>
          <a:xfrm>
            <a:off x="8118421" y="3070536"/>
            <a:ext cx="2396272" cy="564506"/>
            <a:chOff x="2411040" y="4083694"/>
            <a:chExt cx="2717219" cy="564506"/>
          </a:xfrm>
        </p:grpSpPr>
        <p:grpSp>
          <p:nvGrpSpPr>
            <p:cNvPr id="98" name="グループ化 97"/>
            <p:cNvGrpSpPr/>
            <p:nvPr/>
          </p:nvGrpSpPr>
          <p:grpSpPr>
            <a:xfrm>
              <a:off x="2411040" y="4102956"/>
              <a:ext cx="539863" cy="545244"/>
              <a:chOff x="1200839" y="2118910"/>
              <a:chExt cx="5190436" cy="831774"/>
            </a:xfrm>
          </p:grpSpPr>
          <p:cxnSp>
            <p:nvCxnSpPr>
              <p:cNvPr id="99" name="直線コネクタ 98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グループ化 139"/>
            <p:cNvGrpSpPr/>
            <p:nvPr/>
          </p:nvGrpSpPr>
          <p:grpSpPr>
            <a:xfrm>
              <a:off x="2955379" y="4098140"/>
              <a:ext cx="539863" cy="545244"/>
              <a:chOff x="1200839" y="2118910"/>
              <a:chExt cx="5190436" cy="831774"/>
            </a:xfrm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グループ化 223"/>
            <p:cNvGrpSpPr/>
            <p:nvPr/>
          </p:nvGrpSpPr>
          <p:grpSpPr>
            <a:xfrm>
              <a:off x="4044057" y="4088509"/>
              <a:ext cx="539863" cy="545244"/>
              <a:chOff x="1200839" y="2118910"/>
              <a:chExt cx="5190436" cy="831774"/>
            </a:xfrm>
          </p:grpSpPr>
          <p:cxnSp>
            <p:nvCxnSpPr>
              <p:cNvPr id="225" name="直線コネクタ 224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直線コネクタ 226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直線コネクタ 227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コネクタ 228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直線コネクタ 237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直線コネクタ 238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直線コネクタ 246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直線コネクタ 247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直線コネクタ 251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直線コネクタ 252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直線コネクタ 261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直線コネクタ 262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グループ化 265"/>
            <p:cNvGrpSpPr/>
            <p:nvPr/>
          </p:nvGrpSpPr>
          <p:grpSpPr>
            <a:xfrm>
              <a:off x="4588396" y="4083694"/>
              <a:ext cx="539863" cy="545244"/>
              <a:chOff x="1200839" y="2118910"/>
              <a:chExt cx="5190436" cy="831774"/>
            </a:xfrm>
          </p:grpSpPr>
          <p:cxnSp>
            <p:nvCxnSpPr>
              <p:cNvPr id="267" name="直線コネクタ 266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直線コネクタ 271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線コネクタ 272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直線コネクタ 273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直線コネクタ 274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直線コネクタ 275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線コネクタ 276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直線コネクタ 277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直線コネクタ 278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直線コネクタ 280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線コネクタ 281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直線コネクタ 282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直線コネクタ 304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直線コネクタ 305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0" name="テキスト ボックス 519"/>
            <p:cNvSpPr txBox="1"/>
            <p:nvPr/>
          </p:nvSpPr>
          <p:spPr>
            <a:xfrm>
              <a:off x="3496691" y="416924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・・・</a:t>
              </a:r>
            </a:p>
          </p:txBody>
        </p:sp>
      </p:grpSp>
      <p:cxnSp>
        <p:nvCxnSpPr>
          <p:cNvPr id="523" name="直線コネクタ 522"/>
          <p:cNvCxnSpPr/>
          <p:nvPr/>
        </p:nvCxnSpPr>
        <p:spPr>
          <a:xfrm flipV="1">
            <a:off x="8209369" y="2574003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/>
          <p:cNvCxnSpPr/>
          <p:nvPr/>
        </p:nvCxnSpPr>
        <p:spPr>
          <a:xfrm flipV="1">
            <a:off x="10441636" y="2558762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矢印コネクタ 525"/>
          <p:cNvCxnSpPr/>
          <p:nvPr/>
        </p:nvCxnSpPr>
        <p:spPr>
          <a:xfrm>
            <a:off x="8224527" y="2810838"/>
            <a:ext cx="2217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/>
          <p:cNvSpPr txBox="1"/>
          <p:nvPr/>
        </p:nvSpPr>
        <p:spPr>
          <a:xfrm>
            <a:off x="8255980" y="2193266"/>
            <a:ext cx="25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ボーレート　：　</a:t>
            </a:r>
            <a:r>
              <a:rPr lang="ja-JP" altLang="en-US" sz="1200" dirty="0"/>
              <a:t>単位 </a:t>
            </a:r>
            <a:r>
              <a:rPr lang="en-US" altLang="ja-JP" sz="1200" dirty="0"/>
              <a:t>bps( bit per sec )</a:t>
            </a:r>
            <a:endParaRPr kumimoji="1" lang="en-US" altLang="ja-JP" sz="1200" dirty="0"/>
          </a:p>
          <a:p>
            <a:r>
              <a:rPr lang="ja-JP" altLang="en-US" sz="1200" dirty="0"/>
              <a:t>１秒間に何ビット送信するか</a:t>
            </a:r>
            <a:endParaRPr kumimoji="1" lang="ja-JP" altLang="en-US" sz="1200" dirty="0"/>
          </a:p>
        </p:txBody>
      </p:sp>
      <p:sp>
        <p:nvSpPr>
          <p:cNvPr id="530" name="テキスト ボックス 529"/>
          <p:cNvSpPr txBox="1"/>
          <p:nvPr/>
        </p:nvSpPr>
        <p:spPr>
          <a:xfrm>
            <a:off x="8130843" y="3865440"/>
            <a:ext cx="151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ﾃﾞﾌｫﾙﾄ通信ﾎﾞｰﾚｰﾄ</a:t>
            </a:r>
          </a:p>
        </p:txBody>
      </p:sp>
      <p:cxnSp>
        <p:nvCxnSpPr>
          <p:cNvPr id="535" name="直線コネクタ 534"/>
          <p:cNvCxnSpPr/>
          <p:nvPr/>
        </p:nvCxnSpPr>
        <p:spPr>
          <a:xfrm>
            <a:off x="3238603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/>
          <p:cNvCxnSpPr/>
          <p:nvPr/>
        </p:nvCxnSpPr>
        <p:spPr>
          <a:xfrm>
            <a:off x="5158342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/>
          <p:cNvCxnSpPr/>
          <p:nvPr/>
        </p:nvCxnSpPr>
        <p:spPr>
          <a:xfrm>
            <a:off x="3002389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/>
          <p:cNvCxnSpPr/>
          <p:nvPr/>
        </p:nvCxnSpPr>
        <p:spPr>
          <a:xfrm>
            <a:off x="5410303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矢印コネクタ 543"/>
          <p:cNvCxnSpPr/>
          <p:nvPr/>
        </p:nvCxnSpPr>
        <p:spPr>
          <a:xfrm>
            <a:off x="3238603" y="3413760"/>
            <a:ext cx="1919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テキスト ボックス 545"/>
          <p:cNvSpPr txBox="1"/>
          <p:nvPr/>
        </p:nvSpPr>
        <p:spPr>
          <a:xfrm>
            <a:off x="3682652" y="3461406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ﾃﾞｰﾀﾋﾞｯﾄ部</a:t>
            </a:r>
            <a:endParaRPr lang="en-US" altLang="ja-JP" sz="1200" dirty="0"/>
          </a:p>
          <a:p>
            <a:r>
              <a:rPr kumimoji="1" lang="en-US" altLang="ja-JP" sz="1200" dirty="0"/>
              <a:t>( 7 or 8 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47" name="直線矢印コネクタ 546"/>
          <p:cNvCxnSpPr/>
          <p:nvPr/>
        </p:nvCxnSpPr>
        <p:spPr>
          <a:xfrm>
            <a:off x="3002389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テキスト ボックス 549"/>
          <p:cNvSpPr txBox="1"/>
          <p:nvPr/>
        </p:nvSpPr>
        <p:spPr>
          <a:xfrm>
            <a:off x="1970750" y="3980577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ｽﾀｰﾄﾋﾞｯﾄ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52" name="直線コネクタ 551"/>
          <p:cNvCxnSpPr>
            <a:stCxn id="550" idx="0"/>
          </p:cNvCxnSpPr>
          <p:nvPr/>
        </p:nvCxnSpPr>
        <p:spPr>
          <a:xfrm flipV="1">
            <a:off x="2486570" y="3497580"/>
            <a:ext cx="633926" cy="48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/>
          <p:cNvCxnSpPr/>
          <p:nvPr/>
        </p:nvCxnSpPr>
        <p:spPr>
          <a:xfrm flipH="1" flipV="1">
            <a:off x="5303194" y="3480964"/>
            <a:ext cx="122857" cy="4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矢印コネクタ 553"/>
          <p:cNvCxnSpPr/>
          <p:nvPr/>
        </p:nvCxnSpPr>
        <p:spPr>
          <a:xfrm>
            <a:off x="5158342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テキスト ボックス 555"/>
          <p:cNvSpPr txBox="1"/>
          <p:nvPr/>
        </p:nvSpPr>
        <p:spPr>
          <a:xfrm>
            <a:off x="4803796" y="3980577"/>
            <a:ext cx="14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ｽﾄｯﾌﾟﾋﾞｯﾄ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 or 1.5 or 2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557" name="テキスト ボックス 556"/>
          <p:cNvSpPr txBox="1"/>
          <p:nvPr/>
        </p:nvSpPr>
        <p:spPr>
          <a:xfrm>
            <a:off x="1609499" y="1803569"/>
            <a:ext cx="151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１バイト送信時のデータビット構成</a:t>
            </a:r>
          </a:p>
        </p:txBody>
      </p:sp>
      <p:sp>
        <p:nvSpPr>
          <p:cNvPr id="559" name="テキスト ボックス 558"/>
          <p:cNvSpPr txBox="1"/>
          <p:nvPr/>
        </p:nvSpPr>
        <p:spPr>
          <a:xfrm>
            <a:off x="7152891" y="6037779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ここまで１バイトを認識するための通信書式</a:t>
            </a:r>
          </a:p>
        </p:txBody>
      </p:sp>
    </p:spTree>
    <p:extLst>
      <p:ext uri="{BB962C8B-B14F-4D97-AF65-F5344CB8AC3E}">
        <p14:creationId xmlns:p14="http://schemas.microsoft.com/office/powerpoint/2010/main" val="353066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3034805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１バイトデータ： バイナリと</a:t>
            </a:r>
            <a:r>
              <a:rPr kumimoji="1" lang="en-US" altLang="ja-JP" sz="1400" dirty="0"/>
              <a:t>ASCII</a:t>
            </a:r>
            <a:r>
              <a:rPr kumimoji="1" lang="ja-JP" altLang="en-US" sz="1400" dirty="0"/>
              <a:t>の違い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7752" y="634312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・例：文字 </a:t>
            </a:r>
            <a:r>
              <a:rPr lang="en-US" altLang="ja-JP" dirty="0"/>
              <a:t>A </a:t>
            </a:r>
            <a:r>
              <a:rPr lang="ja-JP" altLang="en-US" dirty="0"/>
              <a:t>を送る時実際には何を送信しているか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529" y="1771164"/>
            <a:ext cx="48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データビットが８ビットの時、 </a:t>
            </a:r>
            <a:r>
              <a:rPr kumimoji="1" lang="en-US" altLang="ja-JP" sz="1400" dirty="0"/>
              <a:t>0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255 </a:t>
            </a:r>
            <a:r>
              <a:rPr lang="ja-JP" altLang="en-US" sz="1400" dirty="0"/>
              <a:t>の数値 として認識できる。</a:t>
            </a:r>
            <a:endParaRPr kumimoji="1" lang="ja-JP" altLang="en-US" sz="1400" dirty="0"/>
          </a:p>
        </p:txBody>
      </p:sp>
      <p:sp>
        <p:nvSpPr>
          <p:cNvPr id="7" name="下矢印 6"/>
          <p:cNvSpPr/>
          <p:nvPr/>
        </p:nvSpPr>
        <p:spPr>
          <a:xfrm>
            <a:off x="2480544" y="1063777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2480544" y="220806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0785" y="2855209"/>
            <a:ext cx="493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『 </a:t>
            </a:r>
            <a:r>
              <a:rPr lang="ja-JP" altLang="en-US" sz="1400" dirty="0"/>
              <a:t>文字</a:t>
            </a:r>
            <a:r>
              <a:rPr lang="en-US" altLang="ja-JP" sz="1400" dirty="0"/>
              <a:t>A</a:t>
            </a:r>
            <a:r>
              <a:rPr lang="ja-JP" altLang="en-US" sz="1400" dirty="0"/>
              <a:t>を意味する数値を全世界で共通にすれば、その数値が</a:t>
            </a:r>
            <a:endParaRPr lang="en-US" altLang="ja-JP" sz="1400" dirty="0"/>
          </a:p>
          <a:p>
            <a:r>
              <a:rPr lang="ja-JP" altLang="en-US" sz="1400" dirty="0"/>
              <a:t>  文字であると認識できる </a:t>
            </a:r>
            <a:r>
              <a:rPr lang="en-US" altLang="ja-JP" sz="1400" dirty="0"/>
              <a:t>』 </a:t>
            </a:r>
            <a:r>
              <a:rPr lang="ja-JP" altLang="en-US" sz="1400" dirty="0"/>
              <a:t>とアメリカ人が考えた</a:t>
            </a:r>
            <a:endParaRPr kumimoji="1" lang="ja-JP" altLang="en-US" sz="1400" dirty="0"/>
          </a:p>
        </p:txBody>
      </p:sp>
      <p:sp>
        <p:nvSpPr>
          <p:cNvPr id="10" name="下矢印 9"/>
          <p:cNvSpPr/>
          <p:nvPr/>
        </p:nvSpPr>
        <p:spPr>
          <a:xfrm>
            <a:off x="2480544" y="342645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0785" y="4045666"/>
            <a:ext cx="459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Z , a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z, </a:t>
            </a:r>
            <a:r>
              <a:rPr lang="en-US" altLang="ja-JP" sz="1400" dirty="0"/>
              <a:t>0</a:t>
            </a:r>
            <a:r>
              <a:rPr lang="ja-JP" altLang="en-US" sz="1400" dirty="0"/>
              <a:t>～</a:t>
            </a:r>
            <a:r>
              <a:rPr lang="en-US" altLang="ja-JP" sz="1400" dirty="0"/>
              <a:t>9(</a:t>
            </a:r>
            <a:r>
              <a:rPr lang="ja-JP" altLang="en-US" sz="1400" dirty="0"/>
              <a:t>文字としての</a:t>
            </a:r>
            <a:r>
              <a:rPr lang="en-US" altLang="ja-JP" sz="1400" dirty="0"/>
              <a:t>) </a:t>
            </a:r>
            <a:r>
              <a:rPr lang="ja-JP" altLang="en-US" sz="1400" dirty="0"/>
              <a:t>及び 制御文字</a:t>
            </a:r>
            <a:r>
              <a:rPr lang="en-US" altLang="ja-JP" sz="1400" dirty="0"/>
              <a:t>(</a:t>
            </a:r>
            <a:r>
              <a:rPr lang="ja-JP" altLang="en-US" sz="1400" dirty="0"/>
              <a:t>改行等</a:t>
            </a:r>
            <a:r>
              <a:rPr lang="en-US" altLang="ja-JP" sz="1400" dirty="0"/>
              <a:t>)</a:t>
            </a:r>
            <a:r>
              <a:rPr lang="ja-JP" altLang="en-US" sz="1400" dirty="0"/>
              <a:t>を</a:t>
            </a:r>
            <a:endParaRPr lang="en-US" altLang="ja-JP" sz="1400" dirty="0"/>
          </a:p>
          <a:p>
            <a:r>
              <a:rPr kumimoji="1" lang="ja-JP" altLang="en-US" sz="1400" dirty="0"/>
              <a:t>アメリカ人が標準化した</a:t>
            </a:r>
          </a:p>
        </p:txBody>
      </p:sp>
      <p:sp>
        <p:nvSpPr>
          <p:cNvPr id="12" name="下矢印 11"/>
          <p:cNvSpPr/>
          <p:nvPr/>
        </p:nvSpPr>
        <p:spPr>
          <a:xfrm rot="16200000">
            <a:off x="5435958" y="3744228"/>
            <a:ext cx="923591" cy="940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http://cdn-ak.f.st-hatena.com/images/fotolife/e/eyesjapan/20141115/201411150211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99" y="1815318"/>
            <a:ext cx="5272525" cy="37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288239" y="1130365"/>
            <a:ext cx="51822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merican 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tandard </a:t>
            </a:r>
            <a:r>
              <a:rPr lang="en-US" altLang="ja-JP" b="1" dirty="0">
                <a:solidFill>
                  <a:srgbClr val="FF0000"/>
                </a:solidFill>
              </a:rPr>
              <a:t>C</a:t>
            </a:r>
            <a:r>
              <a:rPr lang="en-US" altLang="ja-JP" dirty="0"/>
              <a:t>ode for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nformation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nterchange</a:t>
            </a:r>
          </a:p>
          <a:p>
            <a:r>
              <a:rPr lang="ja-JP" altLang="en-US" sz="1200" dirty="0"/>
              <a:t>（発音：アスキー）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2137" y="5791296"/>
            <a:ext cx="5517444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0(</a:t>
            </a:r>
            <a:r>
              <a:rPr kumimoji="1" lang="ja-JP" altLang="en-US" sz="1600" dirty="0"/>
              <a:t>ゼロ</a:t>
            </a:r>
            <a:r>
              <a:rPr kumimoji="1" lang="en-US" altLang="ja-JP" sz="1600" dirty="0"/>
              <a:t>) </a:t>
            </a:r>
            <a:r>
              <a:rPr kumimoji="1" lang="ja-JP" altLang="en-US" sz="1600" dirty="0"/>
              <a:t>を数値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として送信する：バイナリ送信</a:t>
            </a:r>
            <a:endParaRPr kumimoji="1" lang="en-US" altLang="ja-JP" sz="1600" dirty="0"/>
          </a:p>
          <a:p>
            <a:r>
              <a:rPr lang="en-US" altLang="ja-JP" sz="1600" dirty="0"/>
              <a:t>0(</a:t>
            </a:r>
            <a:r>
              <a:rPr lang="ja-JP" altLang="en-US" sz="1600" dirty="0"/>
              <a:t>ゼロ</a:t>
            </a:r>
            <a:r>
              <a:rPr lang="en-US" altLang="ja-JP" sz="1600" dirty="0"/>
              <a:t>)</a:t>
            </a:r>
            <a:r>
              <a:rPr lang="ja-JP" altLang="en-US" sz="1600" dirty="0"/>
              <a:t>を文字</a:t>
            </a:r>
            <a:r>
              <a:rPr lang="en-US" altLang="ja-JP" sz="1600" dirty="0"/>
              <a:t>‘0’( </a:t>
            </a:r>
            <a:r>
              <a:rPr lang="ja-JP" altLang="en-US" sz="1600" dirty="0"/>
              <a:t>数値</a:t>
            </a:r>
            <a:r>
              <a:rPr lang="en-US" altLang="ja-JP" sz="1600" dirty="0"/>
              <a:t>48)</a:t>
            </a:r>
            <a:r>
              <a:rPr lang="ja-JP" altLang="en-US" sz="1600" dirty="0"/>
              <a:t>として送信する：</a:t>
            </a:r>
            <a:r>
              <a:rPr lang="en-US" altLang="ja-JP" sz="1600" dirty="0"/>
              <a:t>ASCII</a:t>
            </a:r>
            <a:r>
              <a:rPr lang="ja-JP" altLang="en-US" sz="1600" dirty="0"/>
              <a:t>送信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64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4321" y="172273"/>
            <a:ext cx="5809412" cy="369332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１バイトデータ： バイナリと</a:t>
            </a:r>
            <a:r>
              <a:rPr kumimoji="1" lang="en-US" altLang="ja-JP" dirty="0"/>
              <a:t>ASCII</a:t>
            </a:r>
            <a:r>
              <a:rPr kumimoji="1" lang="ja-JP" altLang="en-US" dirty="0"/>
              <a:t>の違い（メリットデメリット）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3586" y="1296643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バイナリ送信のメリット　</a:t>
            </a:r>
            <a:r>
              <a:rPr kumimoji="1" lang="ja-JP" altLang="en-US" sz="2000" dirty="0"/>
              <a:t>：　転送効率が良い　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</a:t>
            </a:r>
            <a:r>
              <a:rPr kumimoji="1" lang="ja-JP" altLang="en-US" sz="2000" dirty="0"/>
              <a:t>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を送信するときは</a:t>
            </a:r>
            <a:r>
              <a:rPr kumimoji="1" lang="en-US" altLang="ja-JP" sz="2000" dirty="0"/>
              <a:t>1</a:t>
            </a:r>
            <a:r>
              <a:rPr lang="ja-JP" altLang="en-US" sz="2000" dirty="0"/>
              <a:t>バイトデータの</a:t>
            </a:r>
            <a:r>
              <a:rPr lang="en-US" altLang="ja-JP" sz="2000" dirty="0"/>
              <a:t>100</a:t>
            </a:r>
            <a:r>
              <a:rPr lang="ja-JP" altLang="en-US" sz="2000" dirty="0"/>
              <a:t>を送信すればよい）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86" y="3293656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送信のメリット　</a:t>
            </a:r>
            <a:r>
              <a:rPr kumimoji="1" lang="ja-JP" altLang="en-US" sz="2000" dirty="0"/>
              <a:t>：　数値と文字が混在して送信できる。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制御文字（改行，</a:t>
            </a:r>
            <a:r>
              <a:rPr lang="en-US" altLang="ja-JP" sz="2000" dirty="0"/>
              <a:t>STX(</a:t>
            </a:r>
            <a:r>
              <a:rPr lang="ja-JP" altLang="en-US" sz="2000" dirty="0"/>
              <a:t>通信開始</a:t>
            </a:r>
            <a:r>
              <a:rPr lang="en-US" altLang="ja-JP" sz="2000" dirty="0"/>
              <a:t>), ETX(</a:t>
            </a:r>
            <a:r>
              <a:rPr lang="ja-JP" altLang="en-US" sz="2000" dirty="0"/>
              <a:t>通信終了</a:t>
            </a:r>
            <a:r>
              <a:rPr lang="en-US" altLang="ja-JP" sz="2000" dirty="0"/>
              <a:t>) </a:t>
            </a:r>
            <a:r>
              <a:rPr lang="ja-JP" altLang="en-US" sz="2000" dirty="0"/>
              <a:t>等）が送信できる。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586" y="4275006"/>
            <a:ext cx="9624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送信のデメリット　</a:t>
            </a:r>
            <a:r>
              <a:rPr kumimoji="1" lang="ja-JP" altLang="en-US" sz="2000" dirty="0"/>
              <a:t>：　転送効率が悪い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kumimoji="1" lang="ja-JP" altLang="en-US" sz="2000" dirty="0"/>
              <a:t>　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を送信したい場合は、 文字 </a:t>
            </a:r>
            <a:r>
              <a:rPr lang="en-US" altLang="ja-JP" sz="2000" dirty="0"/>
              <a:t>‘6’ , ‘4’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 ( 10</a:t>
            </a:r>
            <a:r>
              <a:rPr lang="ja-JP" altLang="en-US" sz="2000" dirty="0"/>
              <a:t>進数の</a:t>
            </a:r>
            <a:r>
              <a:rPr lang="en-US" altLang="ja-JP" sz="2000" dirty="0"/>
              <a:t>100</a:t>
            </a:r>
            <a:r>
              <a:rPr lang="ja-JP" altLang="en-US" sz="2000" dirty="0"/>
              <a:t>は</a:t>
            </a:r>
            <a:r>
              <a:rPr lang="en-US" altLang="ja-JP" sz="2000" dirty="0"/>
              <a:t>16</a:t>
            </a:r>
            <a:r>
              <a:rPr lang="ja-JP" altLang="en-US" sz="2000" dirty="0"/>
              <a:t>進数で</a:t>
            </a:r>
            <a:r>
              <a:rPr lang="en-US" altLang="ja-JP" sz="2000" dirty="0"/>
              <a:t>0x64) </a:t>
            </a:r>
            <a:r>
              <a:rPr lang="ja-JP" altLang="en-US" sz="2000" dirty="0"/>
              <a:t>の</a:t>
            </a:r>
            <a:r>
              <a:rPr lang="en-US" altLang="ja-JP" sz="2000" dirty="0"/>
              <a:t>2</a:t>
            </a:r>
            <a:r>
              <a:rPr lang="ja-JP" altLang="en-US" sz="2000" dirty="0"/>
              <a:t>バイト送信必要）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214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50941" y="148342"/>
            <a:ext cx="1789604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prstClr val="black"/>
                </a:solidFill>
              </a:rPr>
              <a:t>まとめ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3357" y="592797"/>
            <a:ext cx="10275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通信ができるためには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algn="ctr"/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① 電気的特性</a:t>
            </a:r>
            <a:r>
              <a:rPr lang="en-US" altLang="ja-JP" sz="1600" dirty="0">
                <a:solidFill>
                  <a:prstClr val="black"/>
                </a:solidFill>
              </a:rPr>
              <a:t>( TTL / RS232C / RS422 )</a:t>
            </a:r>
            <a:r>
              <a:rPr lang="ja-JP" altLang="en-US" sz="1600" dirty="0">
                <a:solidFill>
                  <a:prstClr val="black"/>
                </a:solidFill>
              </a:rPr>
              <a:t>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② 通信書式 （ １バイトのデータ構成：ボーレート</a:t>
            </a:r>
            <a:r>
              <a:rPr lang="en-US" altLang="ja-JP" sz="1600" dirty="0">
                <a:solidFill>
                  <a:prstClr val="black"/>
                </a:solidFill>
              </a:rPr>
              <a:t>, </a:t>
            </a:r>
            <a:r>
              <a:rPr lang="ja-JP" altLang="en-US" sz="1600" dirty="0">
                <a:solidFill>
                  <a:prstClr val="black"/>
                </a:solidFill>
              </a:rPr>
              <a:t>ﾃﾞｰﾀﾋﾞｯﾄ数</a:t>
            </a:r>
            <a:r>
              <a:rPr lang="en-US" altLang="ja-JP" sz="1600" dirty="0">
                <a:solidFill>
                  <a:prstClr val="black"/>
                </a:solidFill>
              </a:rPr>
              <a:t>,</a:t>
            </a:r>
            <a:r>
              <a:rPr lang="ja-JP" altLang="en-US" sz="1600" dirty="0">
                <a:solidFill>
                  <a:prstClr val="black"/>
                </a:solidFill>
              </a:rPr>
              <a:t>ｽﾄｯﾌﾟﾋﾞｯﾄ数，ﾊﾟﾘﾃｨ）が一致している必要がある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③ 通信手順 </a:t>
            </a:r>
            <a:r>
              <a:rPr lang="en-US" altLang="ja-JP" sz="1600" dirty="0">
                <a:solidFill>
                  <a:prstClr val="black"/>
                </a:solidFill>
              </a:rPr>
              <a:t>( </a:t>
            </a:r>
            <a:r>
              <a:rPr lang="ja-JP" altLang="en-US" sz="1600" dirty="0">
                <a:solidFill>
                  <a:prstClr val="black"/>
                </a:solidFill>
              </a:rPr>
              <a:t>データの始まり、終わりの認識方法（</a:t>
            </a:r>
            <a:r>
              <a:rPr lang="en-US" altLang="ja-JP" sz="1600" dirty="0">
                <a:solidFill>
                  <a:prstClr val="black"/>
                </a:solidFill>
              </a:rPr>
              <a:t>STX,ETX)</a:t>
            </a:r>
            <a:r>
              <a:rPr lang="ja-JP" altLang="en-US" sz="1600" dirty="0" err="1">
                <a:solidFill>
                  <a:prstClr val="black"/>
                </a:solidFill>
              </a:rPr>
              <a:t>、</a:t>
            </a:r>
            <a:r>
              <a:rPr lang="ja-JP" altLang="en-US" sz="1600" dirty="0">
                <a:solidFill>
                  <a:prstClr val="black"/>
                </a:solidFill>
              </a:rPr>
              <a:t>データ整合性のチェック方法</a:t>
            </a:r>
            <a:r>
              <a:rPr lang="en-US" altLang="ja-JP" sz="1600" dirty="0">
                <a:solidFill>
                  <a:prstClr val="black"/>
                </a:solidFill>
              </a:rPr>
              <a:t>(BCC),</a:t>
            </a:r>
            <a:r>
              <a:rPr lang="ja-JP" altLang="en-US" dirty="0">
                <a:solidFill>
                  <a:prstClr val="black"/>
                </a:solidFill>
              </a:rPr>
              <a:t>その位置）が</a:t>
            </a:r>
            <a:endParaRPr lang="en-US" altLang="ja-JP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　　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④ 通信コマンドの認識が一致している必要がある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⑤ 引数、データの意味合いの認識が一致している必要がある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</p:txBody>
      </p:sp>
      <p:pic>
        <p:nvPicPr>
          <p:cNvPr id="9218" name="Picture 2" descr="http://itpro.nikkeibp.co.jp/article/COLUMN/20070914/281963/hyo1.jpg?ST=self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45" y="4361280"/>
            <a:ext cx="4835611" cy="21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740545" y="4113528"/>
            <a:ext cx="173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OSI</a:t>
            </a:r>
            <a:r>
              <a:rPr lang="ja-JP" altLang="en-US" sz="1400" dirty="0"/>
              <a:t>参照モデル</a:t>
            </a:r>
            <a:endParaRPr lang="en-US" altLang="ja-JP" sz="1400" dirty="0"/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5845743" y="6277232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99412" y="6096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①②</a:t>
            </a: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5480965" y="4938584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07079" y="4753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5782962" y="4421305"/>
            <a:ext cx="1696995" cy="25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199411" y="4232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  <a:r>
              <a:rPr lang="ja-JP" altLang="en-US" dirty="0"/>
              <a:t>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38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1208251"/>
            <a:ext cx="1106849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F5CE95-67E8-D78C-D6DF-2DD40E449A36}"/>
              </a:ext>
            </a:extLst>
          </p:cNvPr>
          <p:cNvSpPr txBox="1"/>
          <p:nvPr/>
        </p:nvSpPr>
        <p:spPr>
          <a:xfrm>
            <a:off x="5720319" y="1226875"/>
            <a:ext cx="17908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C#</a:t>
            </a:r>
            <a:r>
              <a:rPr kumimoji="1" lang="ja-JP" altLang="en-US" sz="2000"/>
              <a:t>を優先的に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E8C225-E4ED-8674-5781-E55DAB6F5758}"/>
              </a:ext>
            </a:extLst>
          </p:cNvPr>
          <p:cNvCxnSpPr>
            <a:cxnSpLocks/>
          </p:cNvCxnSpPr>
          <p:nvPr/>
        </p:nvCxnSpPr>
        <p:spPr>
          <a:xfrm flipH="1">
            <a:off x="4702179" y="1527803"/>
            <a:ext cx="1018140" cy="99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089A4-3C33-9285-7C0C-5725C4336399}"/>
              </a:ext>
            </a:extLst>
          </p:cNvPr>
          <p:cNvSpPr txBox="1"/>
          <p:nvPr/>
        </p:nvSpPr>
        <p:spPr>
          <a:xfrm>
            <a:off x="8380092" y="919099"/>
            <a:ext cx="35189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外部ライブラリを使用しない</a:t>
            </a:r>
            <a:endParaRPr lang="en-US" altLang="ja-JP" sz="2000" dirty="0"/>
          </a:p>
          <a:p>
            <a:r>
              <a:rPr kumimoji="1" lang="ja-JP" altLang="en-US" sz="2000"/>
              <a:t>シリアル通信から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A1BB50-4FA8-6346-4915-7F7A3A435B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620533" y="1273042"/>
            <a:ext cx="759559" cy="64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学習項目と順序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solidFill>
                  <a:srgbClr val="FF0000"/>
                </a:solidFill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solidFill>
                  <a:srgbClr val="FF0000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1125696" y="4136538"/>
          <a:ext cx="1023797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15840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2275</Words>
  <Application>Microsoft Office PowerPoint</Application>
  <PresentationFormat>ワイド画面</PresentationFormat>
  <Paragraphs>271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Google Sans</vt:lpstr>
      <vt:lpstr>Helvetica Neue</vt:lpstr>
      <vt:lpstr>Monaco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82</cp:revision>
  <dcterms:created xsi:type="dcterms:W3CDTF">2023-08-26T05:23:07Z</dcterms:created>
  <dcterms:modified xsi:type="dcterms:W3CDTF">2025-01-11T13:34:06Z</dcterms:modified>
</cp:coreProperties>
</file>