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7" r:id="rId2"/>
    <p:sldId id="317" r:id="rId3"/>
    <p:sldId id="329" r:id="rId4"/>
    <p:sldId id="330" r:id="rId5"/>
    <p:sldId id="256" r:id="rId6"/>
    <p:sldId id="314" r:id="rId7"/>
    <p:sldId id="258" r:id="rId8"/>
    <p:sldId id="315" r:id="rId9"/>
    <p:sldId id="316" r:id="rId10"/>
    <p:sldId id="265" r:id="rId11"/>
    <p:sldId id="308" r:id="rId12"/>
    <p:sldId id="309" r:id="rId13"/>
    <p:sldId id="310" r:id="rId14"/>
    <p:sldId id="311" r:id="rId15"/>
    <p:sldId id="261" r:id="rId16"/>
    <p:sldId id="312" r:id="rId17"/>
    <p:sldId id="313" r:id="rId18"/>
    <p:sldId id="264" r:id="rId19"/>
    <p:sldId id="259" r:id="rId20"/>
    <p:sldId id="260" r:id="rId21"/>
    <p:sldId id="290"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64"/>
    <p:restoredTop sz="94658"/>
  </p:normalViewPr>
  <p:slideViewPr>
    <p:cSldViewPr snapToGrid="0">
      <p:cViewPr varScale="1">
        <p:scale>
          <a:sx n="113" d="100"/>
          <a:sy n="113" d="100"/>
        </p:scale>
        <p:origin x="132" y="546"/>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D93D3-8031-EC47-A989-ABEE3F7FC930}" type="datetimeFigureOut">
              <a:rPr kumimoji="1" lang="ja-JP" altLang="en-US" smtClean="0"/>
              <a:t>2025/1/13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B56E6-2C23-844C-BFCA-760EF45D2912}" type="slidenum">
              <a:rPr kumimoji="1" lang="ja-JP" altLang="en-US" smtClean="0"/>
              <a:t>‹#›</a:t>
            </a:fld>
            <a:endParaRPr kumimoji="1" lang="ja-JP" altLang="en-US"/>
          </a:p>
        </p:txBody>
      </p:sp>
    </p:spTree>
    <p:extLst>
      <p:ext uri="{BB962C8B-B14F-4D97-AF65-F5344CB8AC3E}">
        <p14:creationId xmlns:p14="http://schemas.microsoft.com/office/powerpoint/2010/main" val="2783108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85D3DAD-8B9C-E64B-AE2A-86404BBFDE1E}" type="slidenum">
              <a:rPr kumimoji="1" lang="ja-JP" altLang="en-US" smtClean="0"/>
              <a:t>1</a:t>
            </a:fld>
            <a:endParaRPr kumimoji="1" lang="ja-JP" altLang="en-US"/>
          </a:p>
        </p:txBody>
      </p:sp>
    </p:spTree>
    <p:extLst>
      <p:ext uri="{BB962C8B-B14F-4D97-AF65-F5344CB8AC3E}">
        <p14:creationId xmlns:p14="http://schemas.microsoft.com/office/powerpoint/2010/main" val="364707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E8E57E-F6E1-C9D9-F0A2-E2367419BCB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C69D967-6B8E-EE68-CB94-34E445F05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7882835-CF29-89FC-3A72-CC2141250C6F}"/>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5788C3EF-4575-ED00-63B8-3C37512AEC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0261EE-99F5-EB9F-1B5E-2CB075250EB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18612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AA87A0-FE8B-2A5F-CFD0-5B87CD0B772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51D74F5-6551-66E2-2F02-E748FECAE9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94A01-B0FC-1B5C-580A-3A0B96AB28DF}"/>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5AA21572-6181-CC4A-3704-5C884AC9D1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62EBCB8-32E7-8AAF-8C40-74F1EAAFB22C}"/>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41554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380B6BA-CD2A-0778-9BB7-28CFBF3524C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EA17F8-EC45-BDBC-E593-B169221219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21DE28-83E7-90F9-DBBB-DA197F40BB32}"/>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3D7A7BCA-6D89-461A-3295-CB7EE449B4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929869D-2AEB-9CB6-2777-D8E813882A0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9675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8E2C7A-9242-47F2-49CF-FB563AC053B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0A4093B-6777-E8A1-FEBA-C56E538FDF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985117-B6CA-C1CB-6462-3E6024E7C46E}"/>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5154EAC4-FBAC-DB3D-CB10-2B303E405E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9F5980-DE54-1BE8-2F1E-23F65FAE473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44745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57294C-E976-205E-BC19-6C2DBF14E27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9D647F-ECBB-EF88-863E-C9A35575E5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0170643-48E6-E3F0-08DE-90AC6FF9D222}"/>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31A3A187-295E-04EA-1D74-0256B1283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52A53C-D5FE-D61F-C514-EAC562F72CD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05683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998EFA-28FA-1401-A63F-80E276D24AC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07EA1A-0094-8348-E01B-B05738CF1FE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6DDAAC0-A8DC-E1F2-9126-252C53AF4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6D47EFF-95F2-0061-1F82-2CE87B24D758}"/>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E280311F-7352-FB8C-6F6B-9034912E8F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4588F8-AB52-FEB4-7832-1A91A769119E}"/>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55830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4394E-0E38-D2B4-92AF-EC369E37989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B0EAE9-A136-FC24-97EC-510DE8CE3A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BB41394-CEA5-BD28-F89A-A584C230C4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1246974-70B6-B00E-2684-312813752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48A5726-E928-076A-D14A-721ECB991BD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A18DDBA-5C56-5B9E-CFB4-B59B2ACA68AE}"/>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8" name="フッター プレースホルダー 7">
            <a:extLst>
              <a:ext uri="{FF2B5EF4-FFF2-40B4-BE49-F238E27FC236}">
                <a16:creationId xmlns:a16="http://schemas.microsoft.com/office/drawing/2014/main" id="{14FCF0DA-055F-9189-6316-0EA6D083A26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9D4E083-1C4D-C15E-9572-5D63298B646F}"/>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670487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8BFB6-EB36-30B8-566B-3C183B5E30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A30CE1F-561E-538C-D1E1-848E99618CC5}"/>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4" name="フッター プレースホルダー 3">
            <a:extLst>
              <a:ext uri="{FF2B5EF4-FFF2-40B4-BE49-F238E27FC236}">
                <a16:creationId xmlns:a16="http://schemas.microsoft.com/office/drawing/2014/main" id="{8FA321F5-35BA-0328-C78E-DA52C8E5CC1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4CA0E60-3F08-C460-2CFD-3C2D309722E0}"/>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286847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1C40B3A-414C-2DE8-5960-F85450B8AE15}"/>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3" name="フッター プレースホルダー 2">
            <a:extLst>
              <a:ext uri="{FF2B5EF4-FFF2-40B4-BE49-F238E27FC236}">
                <a16:creationId xmlns:a16="http://schemas.microsoft.com/office/drawing/2014/main" id="{F10E5DDA-CA82-6D49-99A8-FEBAFD58B9E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8D75B0D-5E90-C728-FD9D-F6D8AC551F42}"/>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362249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F5135B-A59D-70E4-B458-2208B7B7894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CBEB34-99B1-4594-868D-C06D9E7F20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3ACDE6-6E42-7F08-9A70-E61D474F29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5D351C-86BB-7D67-6C95-CF98388E3B63}"/>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E027DF4A-CB6C-0B84-ED22-252C2A79E3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8127CCF-A761-8781-6F1D-D3FEE5840D1D}"/>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647667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D51F1-0BF5-B54F-230F-38F73C309D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A4F03C-9F15-6184-1A28-DD13E68365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E18760E-D4B4-E0C8-58D2-A6C182A5C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3ED77F-E745-FC8B-5C57-398883FF1BB9}"/>
              </a:ext>
            </a:extLst>
          </p:cNvPr>
          <p:cNvSpPr>
            <a:spLocks noGrp="1"/>
          </p:cNvSpPr>
          <p:nvPr>
            <p:ph type="dt" sz="half" idx="10"/>
          </p:nvPr>
        </p:nvSpPr>
        <p:spPr/>
        <p:txBody>
          <a:bodyPr/>
          <a:lstStyle/>
          <a:p>
            <a:fld id="{7BD44835-5721-2044-847C-113CE0FA57E0}" type="datetimeFigureOut">
              <a:rPr kumimoji="1" lang="ja-JP" altLang="en-US" smtClean="0"/>
              <a:t>2025/1/13</a:t>
            </a:fld>
            <a:endParaRPr kumimoji="1" lang="ja-JP" altLang="en-US"/>
          </a:p>
        </p:txBody>
      </p:sp>
      <p:sp>
        <p:nvSpPr>
          <p:cNvPr id="6" name="フッター プレースホルダー 5">
            <a:extLst>
              <a:ext uri="{FF2B5EF4-FFF2-40B4-BE49-F238E27FC236}">
                <a16:creationId xmlns:a16="http://schemas.microsoft.com/office/drawing/2014/main" id="{52D99E1C-ECFF-84BE-58EB-132B98D76D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3E4D044-6E6D-DC31-902D-847B647F6A45}"/>
              </a:ext>
            </a:extLst>
          </p:cNvPr>
          <p:cNvSpPr>
            <a:spLocks noGrp="1"/>
          </p:cNvSpPr>
          <p:nvPr>
            <p:ph type="sldNum" sz="quarter" idx="12"/>
          </p:nvPr>
        </p:nvSpPr>
        <p:spPr/>
        <p:txBody>
          <a:body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3629421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80C2280-2145-B362-8AFF-AD578CC2FD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C33AE6-4189-375D-BE26-E2F96D766F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EC8F86-7301-FA51-F214-A07E34196F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D44835-5721-2044-847C-113CE0FA57E0}" type="datetimeFigureOut">
              <a:rPr kumimoji="1" lang="ja-JP" altLang="en-US" smtClean="0"/>
              <a:t>2025/1/13</a:t>
            </a:fld>
            <a:endParaRPr kumimoji="1" lang="ja-JP" altLang="en-US"/>
          </a:p>
        </p:txBody>
      </p:sp>
      <p:sp>
        <p:nvSpPr>
          <p:cNvPr id="5" name="フッター プレースホルダー 4">
            <a:extLst>
              <a:ext uri="{FF2B5EF4-FFF2-40B4-BE49-F238E27FC236}">
                <a16:creationId xmlns:a16="http://schemas.microsoft.com/office/drawing/2014/main" id="{963D4381-EEE7-14BD-89F7-5926D34223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FD886DF-0690-78A8-96C7-1FD8BB7236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E7418-91F9-8F43-AFE7-F03A79857179}" type="slidenum">
              <a:rPr kumimoji="1" lang="ja-JP" altLang="en-US" smtClean="0"/>
              <a:t>‹#›</a:t>
            </a:fld>
            <a:endParaRPr kumimoji="1" lang="ja-JP" altLang="en-US"/>
          </a:p>
        </p:txBody>
      </p:sp>
    </p:spTree>
    <p:extLst>
      <p:ext uri="{BB962C8B-B14F-4D97-AF65-F5344CB8AC3E}">
        <p14:creationId xmlns:p14="http://schemas.microsoft.com/office/powerpoint/2010/main" val="1737011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5672C274-ECC6-23A1-38C5-BAB27F07E4D3}"/>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Agenda</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7840B808-520F-CA2D-0409-A116B2F2F830}"/>
              </a:ext>
            </a:extLst>
          </p:cNvPr>
          <p:cNvSpPr txBox="1"/>
          <p:nvPr/>
        </p:nvSpPr>
        <p:spPr>
          <a:xfrm>
            <a:off x="204388" y="1027215"/>
            <a:ext cx="11783223" cy="3185359"/>
          </a:xfrm>
          <a:prstGeom prst="rect">
            <a:avLst/>
          </a:prstGeom>
          <a:noFill/>
          <a:ln>
            <a:solidFill>
              <a:schemeClr val="accent1"/>
            </a:solidFill>
          </a:ln>
        </p:spPr>
        <p:txBody>
          <a:bodyPr wrap="square">
            <a:spAutoFit/>
          </a:bodyPr>
          <a:lstStyle/>
          <a:p>
            <a:pPr fontAlgn="base">
              <a:lnSpc>
                <a:spcPct val="150000"/>
              </a:lnSpc>
            </a:pPr>
            <a:r>
              <a:rPr lang="en-US" altLang="ja-JP" sz="2400" b="0" i="0" dirty="0">
                <a:solidFill>
                  <a:srgbClr val="333333"/>
                </a:solidFill>
                <a:effectLst/>
                <a:latin typeface="Helvetica Neue" panose="02000503000000020004" pitchFamily="2" charset="0"/>
              </a:rPr>
              <a:t>【</a:t>
            </a:r>
            <a:r>
              <a:rPr lang="ja-JP" altLang="en-US" sz="2400" b="0" i="0" dirty="0">
                <a:solidFill>
                  <a:srgbClr val="333333"/>
                </a:solidFill>
                <a:effectLst/>
                <a:latin typeface="Helvetica Neue" panose="02000503000000020004" pitchFamily="2" charset="0"/>
              </a:rPr>
              <a:t>鈴木様</a:t>
            </a:r>
            <a:r>
              <a:rPr lang="en-US" altLang="ja-JP" sz="2400" b="0" i="0" dirty="0">
                <a:solidFill>
                  <a:srgbClr val="333333"/>
                </a:solidFill>
                <a:effectLst/>
                <a:latin typeface="Helvetica Neue" panose="02000503000000020004" pitchFamily="2" charset="0"/>
              </a:rPr>
              <a:t> 14</a:t>
            </a:r>
            <a:r>
              <a:rPr lang="ja-JP" altLang="en-US" sz="2400" dirty="0">
                <a:solidFill>
                  <a:srgbClr val="333333"/>
                </a:solidFill>
                <a:latin typeface="Helvetica Neue" panose="02000503000000020004" pitchFamily="2" charset="0"/>
              </a:rPr>
              <a:t>回目</a:t>
            </a:r>
            <a:r>
              <a:rPr lang="ja-JP" altLang="en-US" sz="2400" b="0" i="0" dirty="0">
                <a:solidFill>
                  <a:srgbClr val="333333"/>
                </a:solidFill>
                <a:effectLst/>
                <a:latin typeface="Helvetica Neue" panose="02000503000000020004" pitchFamily="2" charset="0"/>
              </a:rPr>
              <a:t>レッスンの実施内容</a:t>
            </a:r>
            <a:r>
              <a:rPr lang="en-US" altLang="ja-JP" sz="2400" b="0" i="0" dirty="0">
                <a:solidFill>
                  <a:srgbClr val="333333"/>
                </a:solidFill>
                <a:effectLst/>
                <a:latin typeface="Helvetica Neue" panose="02000503000000020004" pitchFamily="2" charset="0"/>
              </a:rPr>
              <a:t>】</a:t>
            </a:r>
            <a:endParaRPr lang="en-US" altLang="ja-JP" sz="2400" dirty="0">
              <a:solidFill>
                <a:srgbClr val="333333"/>
              </a:solidFill>
              <a:latin typeface="Helvetica Neue" panose="02000503000000020004" pitchFamily="2" charset="0"/>
            </a:endParaRPr>
          </a:p>
          <a:p>
            <a:pPr fontAlgn="base">
              <a:lnSpc>
                <a:spcPct val="150000"/>
              </a:lnSpc>
            </a:pPr>
            <a:r>
              <a:rPr lang="ja-JP" altLang="en-US" sz="2400" b="0" i="0" dirty="0">
                <a:solidFill>
                  <a:srgbClr val="333333"/>
                </a:solidFill>
                <a:effectLst/>
                <a:latin typeface="Helvetica Neue" panose="02000503000000020004" pitchFamily="2" charset="0"/>
              </a:rPr>
              <a:t>・</a:t>
            </a:r>
            <a:r>
              <a:rPr lang="en-US" altLang="ja-JP" sz="2400" dirty="0" err="1">
                <a:solidFill>
                  <a:srgbClr val="333333"/>
                </a:solidFill>
                <a:latin typeface="Helvetica Neue" panose="02000503000000020004" pitchFamily="2" charset="0"/>
              </a:rPr>
              <a:t>influxdb</a:t>
            </a:r>
            <a:r>
              <a:rPr lang="en-US" altLang="ja-JP" sz="2400" dirty="0">
                <a:solidFill>
                  <a:srgbClr val="333333"/>
                </a:solidFill>
                <a:latin typeface="Helvetica Neue" panose="02000503000000020004" pitchFamily="2" charset="0"/>
              </a:rPr>
              <a:t>,</a:t>
            </a:r>
            <a:r>
              <a:rPr lang="ja-JP" altLang="en-US" sz="2400" dirty="0">
                <a:solidFill>
                  <a:srgbClr val="333333"/>
                </a:solidFill>
                <a:latin typeface="Helvetica Neue" panose="02000503000000020004" pitchFamily="2" charset="0"/>
              </a:rPr>
              <a:t> コードレビュー</a:t>
            </a:r>
            <a:endParaRPr lang="en-US" altLang="ja-JP" sz="2400" b="0" i="0" dirty="0">
              <a:solidFill>
                <a:srgbClr val="333333"/>
              </a:solidFill>
              <a:effectLst/>
              <a:latin typeface="Helvetica Neue" panose="02000503000000020004" pitchFamily="2" charset="0"/>
            </a:endParaRPr>
          </a:p>
          <a:p>
            <a:pPr fontAlgn="base">
              <a:lnSpc>
                <a:spcPct val="150000"/>
              </a:lnSpc>
            </a:pPr>
            <a:r>
              <a:rPr lang="ja-JP" altLang="en-US" sz="2400" dirty="0">
                <a:solidFill>
                  <a:srgbClr val="333333"/>
                </a:solidFill>
                <a:latin typeface="Helvetica Neue" panose="02000503000000020004" pitchFamily="2" charset="0"/>
              </a:rPr>
              <a:t>・次回までの宿題</a:t>
            </a:r>
            <a:endParaRPr lang="en-US" altLang="ja-JP" sz="2400" dirty="0">
              <a:solidFill>
                <a:srgbClr val="333333"/>
              </a:solidFill>
              <a:latin typeface="Helvetica Neue" panose="02000503000000020004" pitchFamily="2" charset="0"/>
            </a:endParaRPr>
          </a:p>
          <a:p>
            <a:pPr fontAlgn="base">
              <a:lnSpc>
                <a:spcPct val="150000"/>
              </a:lnSpc>
            </a:pPr>
            <a:r>
              <a:rPr lang="en-US" altLang="ja-JP" sz="2000" dirty="0">
                <a:solidFill>
                  <a:srgbClr val="333333"/>
                </a:solidFill>
                <a:latin typeface="Helvetica Neue" panose="02000503000000020004" pitchFamily="2" charset="0"/>
              </a:rPr>
              <a:t>  </a:t>
            </a:r>
            <a:r>
              <a:rPr lang="ja-JP" altLang="en-US" sz="2000" dirty="0">
                <a:solidFill>
                  <a:srgbClr val="333333"/>
                </a:solidFill>
                <a:latin typeface="Helvetica Neue" panose="02000503000000020004" pitchFamily="2" charset="0"/>
              </a:rPr>
              <a:t>・コーディング進める、</a:t>
            </a:r>
            <a:r>
              <a:rPr lang="en-US" altLang="ja-JP" sz="2000" dirty="0">
                <a:solidFill>
                  <a:srgbClr val="333333"/>
                </a:solidFill>
                <a:latin typeface="Helvetica Neue" panose="02000503000000020004" pitchFamily="2" charset="0"/>
              </a:rPr>
              <a:t>docker</a:t>
            </a:r>
            <a:r>
              <a:rPr lang="ja-JP" altLang="en-US" sz="2000" dirty="0">
                <a:solidFill>
                  <a:srgbClr val="333333"/>
                </a:solidFill>
                <a:latin typeface="Helvetica Neue" panose="02000503000000020004" pitchFamily="2" charset="0"/>
              </a:rPr>
              <a:t>コマンド復習</a:t>
            </a:r>
            <a:endParaRPr lang="en-US" altLang="ja-JP" sz="2000" dirty="0">
              <a:solidFill>
                <a:srgbClr val="333333"/>
              </a:solidFill>
              <a:latin typeface="Helvetica Neue" panose="02000503000000020004" pitchFamily="2" charset="0"/>
            </a:endParaRPr>
          </a:p>
          <a:p>
            <a:pPr fontAlgn="base">
              <a:lnSpc>
                <a:spcPct val="150000"/>
              </a:lnSpc>
            </a:pPr>
            <a:r>
              <a:rPr lang="ja-JP" altLang="en-US" sz="2400" dirty="0">
                <a:solidFill>
                  <a:srgbClr val="333333"/>
                </a:solidFill>
                <a:latin typeface="Helvetica Neue" panose="02000503000000020004" pitchFamily="2" charset="0"/>
              </a:rPr>
              <a:t>・次回レッスン</a:t>
            </a:r>
            <a:r>
              <a:rPr lang="en-US" altLang="ja-JP" sz="2400" dirty="0">
                <a:solidFill>
                  <a:srgbClr val="333333"/>
                </a:solidFill>
                <a:latin typeface="Helvetica Neue" panose="02000503000000020004" pitchFamily="2" charset="0"/>
              </a:rPr>
              <a:t>1/18(</a:t>
            </a:r>
            <a:r>
              <a:rPr lang="ja-JP" altLang="en-US" sz="2400" dirty="0">
                <a:solidFill>
                  <a:srgbClr val="333333"/>
                </a:solidFill>
                <a:latin typeface="Helvetica Neue" panose="02000503000000020004" pitchFamily="2" charset="0"/>
              </a:rPr>
              <a:t>土</a:t>
            </a:r>
            <a:r>
              <a:rPr lang="en-US" altLang="ja-JP" sz="2400" dirty="0">
                <a:solidFill>
                  <a:srgbClr val="333333"/>
                </a:solidFill>
                <a:latin typeface="Helvetica Neue" panose="02000503000000020004" pitchFamily="2" charset="0"/>
              </a:rPr>
              <a:t>) </a:t>
            </a:r>
            <a:r>
              <a:rPr lang="ja-JP" altLang="en-US" sz="2400" dirty="0">
                <a:solidFill>
                  <a:srgbClr val="333333"/>
                </a:solidFill>
                <a:latin typeface="Helvetica Neue" panose="02000503000000020004" pitchFamily="2" charset="0"/>
              </a:rPr>
              <a:t> </a:t>
            </a:r>
            <a:r>
              <a:rPr lang="en-US" altLang="ja-JP" sz="2400" dirty="0">
                <a:solidFill>
                  <a:srgbClr val="333333"/>
                </a:solidFill>
                <a:latin typeface="Helvetica Neue" panose="02000503000000020004" pitchFamily="2" charset="0"/>
              </a:rPr>
              <a:t>21:30-</a:t>
            </a:r>
          </a:p>
          <a:p>
            <a:pPr fontAlgn="base">
              <a:lnSpc>
                <a:spcPct val="150000"/>
              </a:lnSpc>
            </a:pPr>
            <a:r>
              <a:rPr lang="en-US" altLang="ja-JP" sz="2000" dirty="0">
                <a:solidFill>
                  <a:schemeClr val="accent1">
                    <a:lumMod val="60000"/>
                    <a:lumOff val="40000"/>
                  </a:schemeClr>
                </a:solidFill>
                <a:latin typeface="Helvetica Neue" panose="02000503000000020004" pitchFamily="2" charset="0"/>
              </a:rPr>
              <a:t>(2</a:t>
            </a:r>
            <a:r>
              <a:rPr lang="ja-JP" altLang="en-US" sz="2000" dirty="0">
                <a:solidFill>
                  <a:schemeClr val="accent1">
                    <a:lumMod val="60000"/>
                    <a:lumOff val="40000"/>
                  </a:schemeClr>
                </a:solidFill>
                <a:latin typeface="Helvetica Neue" panose="02000503000000020004" pitchFamily="2" charset="0"/>
              </a:rPr>
              <a:t>回目レッスン以降</a:t>
            </a:r>
            <a:r>
              <a:rPr lang="en-US" altLang="ja-JP" sz="2000" dirty="0">
                <a:solidFill>
                  <a:schemeClr val="accent1">
                    <a:lumMod val="60000"/>
                    <a:lumOff val="40000"/>
                  </a:schemeClr>
                </a:solidFill>
                <a:latin typeface="Helvetica Neue" panose="02000503000000020004" pitchFamily="2" charset="0"/>
              </a:rPr>
              <a:t> </a:t>
            </a:r>
            <a:r>
              <a:rPr lang="ja-JP" altLang="en-US" sz="2000" dirty="0">
                <a:solidFill>
                  <a:schemeClr val="accent1">
                    <a:lumMod val="60000"/>
                    <a:lumOff val="40000"/>
                  </a:schemeClr>
                </a:solidFill>
                <a:latin typeface="Helvetica Neue" panose="02000503000000020004" pitchFamily="2" charset="0"/>
              </a:rPr>
              <a:t>基本的に</a:t>
            </a:r>
            <a:r>
              <a:rPr lang="en-US" altLang="ja-JP" sz="2000" dirty="0">
                <a:solidFill>
                  <a:schemeClr val="accent1">
                    <a:lumMod val="60000"/>
                    <a:lumOff val="40000"/>
                  </a:schemeClr>
                </a:solidFill>
                <a:latin typeface="Helvetica Neue" panose="02000503000000020004" pitchFamily="2" charset="0"/>
              </a:rPr>
              <a:t> </a:t>
            </a:r>
            <a:r>
              <a:rPr lang="ja-JP" altLang="en-US" sz="2000" dirty="0">
                <a:solidFill>
                  <a:schemeClr val="accent1">
                    <a:lumMod val="60000"/>
                    <a:lumOff val="40000"/>
                  </a:schemeClr>
                </a:solidFill>
                <a:latin typeface="Helvetica Neue" panose="02000503000000020004" pitchFamily="2" charset="0"/>
              </a:rPr>
              <a:t>土曜日</a:t>
            </a:r>
            <a:r>
              <a:rPr lang="en-US" altLang="ja-JP" sz="2000" dirty="0">
                <a:solidFill>
                  <a:schemeClr val="accent1">
                    <a:lumMod val="60000"/>
                    <a:lumOff val="40000"/>
                  </a:schemeClr>
                </a:solidFill>
                <a:latin typeface="Helvetica Neue" panose="02000503000000020004" pitchFamily="2" charset="0"/>
              </a:rPr>
              <a:t> 21:30-) </a:t>
            </a:r>
          </a:p>
        </p:txBody>
      </p:sp>
      <p:sp>
        <p:nvSpPr>
          <p:cNvPr id="6" name="テキスト ボックス 5">
            <a:extLst>
              <a:ext uri="{FF2B5EF4-FFF2-40B4-BE49-F238E27FC236}">
                <a16:creationId xmlns:a16="http://schemas.microsoft.com/office/drawing/2014/main" id="{80358C19-B551-9457-F4DD-0FD4707AC8BC}"/>
              </a:ext>
            </a:extLst>
          </p:cNvPr>
          <p:cNvSpPr txBox="1"/>
          <p:nvPr/>
        </p:nvSpPr>
        <p:spPr>
          <a:xfrm>
            <a:off x="4734909" y="5934078"/>
            <a:ext cx="7273722" cy="742767"/>
          </a:xfrm>
          <a:prstGeom prst="rect">
            <a:avLst/>
          </a:prstGeom>
          <a:solidFill>
            <a:schemeClr val="accent4">
              <a:lumMod val="20000"/>
              <a:lumOff val="80000"/>
            </a:schemeClr>
          </a:solidFill>
        </p:spPr>
        <p:txBody>
          <a:bodyPr wrap="square">
            <a:spAutoFit/>
          </a:bodyPr>
          <a:lstStyle/>
          <a:p>
            <a:r>
              <a:rPr lang="ja-JP" altLang="en-US" dirty="0"/>
              <a:t>前回の宿題</a:t>
            </a:r>
            <a:endParaRPr lang="en-US" altLang="ja-JP" dirty="0"/>
          </a:p>
          <a:p>
            <a:pPr fontAlgn="base">
              <a:lnSpc>
                <a:spcPct val="150000"/>
              </a:lnSpc>
            </a:pPr>
            <a:r>
              <a:rPr lang="ja-JP" altLang="en" sz="1800" b="0" i="0" dirty="0">
                <a:solidFill>
                  <a:srgbClr val="1F1F1F"/>
                </a:solidFill>
                <a:effectLst/>
                <a:latin typeface="Google Sans"/>
              </a:rPr>
              <a:t>・</a:t>
            </a:r>
            <a:r>
              <a:rPr lang="en-US" altLang="ja-JP" sz="1800" dirty="0">
                <a:solidFill>
                  <a:srgbClr val="333333"/>
                </a:solidFill>
                <a:latin typeface="Helvetica Neue" panose="02000503000000020004" pitchFamily="2" charset="0"/>
              </a:rPr>
              <a:t> Docker </a:t>
            </a:r>
            <a:r>
              <a:rPr lang="ja-JP" altLang="en-US" sz="1800" dirty="0">
                <a:solidFill>
                  <a:srgbClr val="333333"/>
                </a:solidFill>
                <a:latin typeface="Helvetica Neue" panose="02000503000000020004" pitchFamily="2" charset="0"/>
              </a:rPr>
              <a:t>インストール</a:t>
            </a:r>
            <a:r>
              <a:rPr lang="en-US" altLang="ja-JP" sz="1800" dirty="0">
                <a:solidFill>
                  <a:srgbClr val="333333"/>
                </a:solidFill>
                <a:latin typeface="Helvetica Neue" panose="02000503000000020004" pitchFamily="2" charset="0"/>
              </a:rPr>
              <a:t>, </a:t>
            </a:r>
            <a:r>
              <a:rPr lang="ja-JP" altLang="en-US" sz="1800" dirty="0">
                <a:solidFill>
                  <a:srgbClr val="333333"/>
                </a:solidFill>
                <a:latin typeface="Helvetica Neue" panose="02000503000000020004" pitchFamily="2" charset="0"/>
              </a:rPr>
              <a:t>コーディング進める</a:t>
            </a:r>
            <a:endParaRPr lang="en-US" altLang="ja-JP" sz="1800" dirty="0">
              <a:solidFill>
                <a:srgbClr val="333333"/>
              </a:solidFill>
              <a:latin typeface="Helvetica Neue" panose="02000503000000020004" pitchFamily="2" charset="0"/>
            </a:endParaRPr>
          </a:p>
        </p:txBody>
      </p:sp>
    </p:spTree>
    <p:extLst>
      <p:ext uri="{BB962C8B-B14F-4D97-AF65-F5344CB8AC3E}">
        <p14:creationId xmlns:p14="http://schemas.microsoft.com/office/powerpoint/2010/main" val="272452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950941" y="148342"/>
            <a:ext cx="1789604"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ja-JP" altLang="en-US" sz="1400" dirty="0">
                <a:solidFill>
                  <a:prstClr val="black"/>
                </a:solidFill>
              </a:rPr>
              <a:t>まとめ</a:t>
            </a:r>
          </a:p>
        </p:txBody>
      </p:sp>
      <p:sp>
        <p:nvSpPr>
          <p:cNvPr id="5" name="テキスト ボックス 4"/>
          <p:cNvSpPr txBox="1"/>
          <p:nvPr/>
        </p:nvSpPr>
        <p:spPr>
          <a:xfrm>
            <a:off x="343357" y="592797"/>
            <a:ext cx="10275216" cy="3108543"/>
          </a:xfrm>
          <a:prstGeom prst="rect">
            <a:avLst/>
          </a:prstGeom>
          <a:noFill/>
        </p:spPr>
        <p:txBody>
          <a:bodyPr wrap="square" rtlCol="0">
            <a:spAutoFit/>
          </a:bodyPr>
          <a:lstStyle/>
          <a:p>
            <a:r>
              <a:rPr lang="ja-JP" altLang="en-US" dirty="0">
                <a:solidFill>
                  <a:prstClr val="black"/>
                </a:solidFill>
              </a:rPr>
              <a:t>通信ができるためには</a:t>
            </a:r>
            <a:endParaRPr lang="en-US" altLang="ja-JP" sz="1600" dirty="0">
              <a:solidFill>
                <a:prstClr val="black"/>
              </a:solidFill>
            </a:endParaRPr>
          </a:p>
          <a:p>
            <a:pPr algn="ctr"/>
            <a:endParaRPr lang="en-US" altLang="ja-JP" sz="1600" dirty="0">
              <a:solidFill>
                <a:prstClr val="black"/>
              </a:solidFill>
            </a:endParaRPr>
          </a:p>
          <a:p>
            <a:r>
              <a:rPr lang="ja-JP" altLang="en-US" sz="1600" dirty="0">
                <a:solidFill>
                  <a:prstClr val="black"/>
                </a:solidFill>
              </a:rPr>
              <a:t>① 電気的特性</a:t>
            </a:r>
            <a:r>
              <a:rPr lang="en-US" altLang="ja-JP" sz="1600" dirty="0">
                <a:solidFill>
                  <a:prstClr val="black"/>
                </a:solidFill>
              </a:rPr>
              <a:t>( TTL / RS232C / RS422 )</a:t>
            </a:r>
            <a:r>
              <a:rPr lang="ja-JP" altLang="en-US" sz="1600" dirty="0">
                <a:solidFill>
                  <a:prstClr val="black"/>
                </a:solidFill>
              </a:rPr>
              <a:t>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② 通信書式 （ １バイトのデータ構成：ボーレート</a:t>
            </a:r>
            <a:r>
              <a:rPr lang="en-US" altLang="ja-JP" sz="1600" dirty="0">
                <a:solidFill>
                  <a:prstClr val="black"/>
                </a:solidFill>
              </a:rPr>
              <a:t>, </a:t>
            </a:r>
            <a:r>
              <a:rPr lang="ja-JP" altLang="en-US" sz="1600" dirty="0">
                <a:solidFill>
                  <a:prstClr val="black"/>
                </a:solidFill>
              </a:rPr>
              <a:t>ﾃﾞｰﾀﾋﾞｯﾄ数</a:t>
            </a:r>
            <a:r>
              <a:rPr lang="en-US" altLang="ja-JP" sz="1600" dirty="0">
                <a:solidFill>
                  <a:prstClr val="black"/>
                </a:solidFill>
              </a:rPr>
              <a:t>,</a:t>
            </a:r>
            <a:r>
              <a:rPr lang="ja-JP" altLang="en-US" sz="1600" dirty="0">
                <a:solidFill>
                  <a:prstClr val="black"/>
                </a:solidFill>
              </a:rPr>
              <a:t>ｽﾄｯﾌﾟﾋﾞｯﾄ数，ﾊﾟﾘﾃｨ）が一致している必要がある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③ 通信手順 </a:t>
            </a:r>
            <a:r>
              <a:rPr lang="en-US" altLang="ja-JP" sz="1600" dirty="0">
                <a:solidFill>
                  <a:prstClr val="black"/>
                </a:solidFill>
              </a:rPr>
              <a:t>( </a:t>
            </a:r>
            <a:r>
              <a:rPr lang="ja-JP" altLang="en-US" sz="1600" dirty="0">
                <a:solidFill>
                  <a:prstClr val="black"/>
                </a:solidFill>
              </a:rPr>
              <a:t>データの始まり、終わりの認識方法（</a:t>
            </a:r>
            <a:r>
              <a:rPr lang="en-US" altLang="ja-JP" sz="1600" dirty="0">
                <a:solidFill>
                  <a:prstClr val="black"/>
                </a:solidFill>
              </a:rPr>
              <a:t>STX,ETX)</a:t>
            </a:r>
            <a:r>
              <a:rPr lang="ja-JP" altLang="en-US" sz="1600" dirty="0" err="1">
                <a:solidFill>
                  <a:prstClr val="black"/>
                </a:solidFill>
              </a:rPr>
              <a:t>、</a:t>
            </a:r>
            <a:r>
              <a:rPr lang="ja-JP" altLang="en-US" sz="1600" dirty="0">
                <a:solidFill>
                  <a:prstClr val="black"/>
                </a:solidFill>
              </a:rPr>
              <a:t>データ整合性のチェック方法</a:t>
            </a:r>
            <a:r>
              <a:rPr lang="en-US" altLang="ja-JP" sz="1600" dirty="0">
                <a:solidFill>
                  <a:prstClr val="black"/>
                </a:solidFill>
              </a:rPr>
              <a:t>(BCC),</a:t>
            </a:r>
            <a:r>
              <a:rPr lang="ja-JP" altLang="en-US" dirty="0">
                <a:solidFill>
                  <a:prstClr val="black"/>
                </a:solidFill>
              </a:rPr>
              <a:t>その位置）が</a:t>
            </a:r>
            <a:endParaRPr lang="en-US" altLang="ja-JP" dirty="0">
              <a:solidFill>
                <a:prstClr val="black"/>
              </a:solidFill>
            </a:endParaRPr>
          </a:p>
          <a:p>
            <a:r>
              <a:rPr lang="ja-JP" altLang="en-US" sz="1600" dirty="0">
                <a:solidFill>
                  <a:prstClr val="black"/>
                </a:solidFill>
              </a:rPr>
              <a:t>　　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④ 通信コマンドの認識が一致している必要がある</a:t>
            </a:r>
            <a:endParaRPr lang="en-US" altLang="ja-JP" sz="1600" dirty="0">
              <a:solidFill>
                <a:prstClr val="black"/>
              </a:solidFill>
            </a:endParaRPr>
          </a:p>
          <a:p>
            <a:endParaRPr lang="en-US" altLang="ja-JP" sz="1600" dirty="0">
              <a:solidFill>
                <a:prstClr val="black"/>
              </a:solidFill>
            </a:endParaRPr>
          </a:p>
          <a:p>
            <a:r>
              <a:rPr lang="ja-JP" altLang="en-US" sz="1600" dirty="0">
                <a:solidFill>
                  <a:prstClr val="black"/>
                </a:solidFill>
              </a:rPr>
              <a:t>⑤ 引数、データの意味合いの認識が一致している必要がある</a:t>
            </a:r>
            <a:endParaRPr lang="en-US" altLang="ja-JP" sz="1600" dirty="0">
              <a:solidFill>
                <a:prstClr val="black"/>
              </a:solidFill>
            </a:endParaRPr>
          </a:p>
        </p:txBody>
      </p:sp>
      <p:pic>
        <p:nvPicPr>
          <p:cNvPr id="9218" name="Picture 2" descr="http://itpro.nikkeibp.co.jp/article/COLUMN/20070914/281963/hyo1.jpg?ST=self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0545" y="4361280"/>
            <a:ext cx="4835611" cy="2104914"/>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p:nvSpPr>
        <p:spPr>
          <a:xfrm>
            <a:off x="6740545" y="4113528"/>
            <a:ext cx="1736524" cy="307777"/>
          </a:xfrm>
          <a:prstGeom prst="rect">
            <a:avLst/>
          </a:prstGeom>
          <a:noFill/>
        </p:spPr>
        <p:txBody>
          <a:bodyPr wrap="square" rtlCol="0">
            <a:spAutoFit/>
          </a:bodyPr>
          <a:lstStyle/>
          <a:p>
            <a:r>
              <a:rPr lang="en-US" altLang="ja-JP" sz="1400" dirty="0"/>
              <a:t>OSI</a:t>
            </a:r>
            <a:r>
              <a:rPr lang="ja-JP" altLang="en-US" sz="1400" dirty="0"/>
              <a:t>参照モデル</a:t>
            </a:r>
            <a:endParaRPr lang="en-US" altLang="ja-JP" sz="1400" dirty="0"/>
          </a:p>
        </p:txBody>
      </p:sp>
      <p:cxnSp>
        <p:nvCxnSpPr>
          <p:cNvPr id="8" name="直線コネクタ 7"/>
          <p:cNvCxnSpPr/>
          <p:nvPr/>
        </p:nvCxnSpPr>
        <p:spPr>
          <a:xfrm flipH="1">
            <a:off x="5845743" y="6277232"/>
            <a:ext cx="163421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199412" y="6096862"/>
            <a:ext cx="646331" cy="369332"/>
          </a:xfrm>
          <a:prstGeom prst="rect">
            <a:avLst/>
          </a:prstGeom>
          <a:noFill/>
        </p:spPr>
        <p:txBody>
          <a:bodyPr wrap="none" rtlCol="0">
            <a:spAutoFit/>
          </a:bodyPr>
          <a:lstStyle/>
          <a:p>
            <a:r>
              <a:rPr kumimoji="1" lang="ja-JP" altLang="en-US" dirty="0"/>
              <a:t>①②</a:t>
            </a:r>
          </a:p>
        </p:txBody>
      </p:sp>
      <p:cxnSp>
        <p:nvCxnSpPr>
          <p:cNvPr id="11" name="直線コネクタ 10"/>
          <p:cNvCxnSpPr/>
          <p:nvPr/>
        </p:nvCxnSpPr>
        <p:spPr>
          <a:xfrm flipH="1">
            <a:off x="5480965" y="4938584"/>
            <a:ext cx="1634214"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5107079" y="4753918"/>
            <a:ext cx="415498" cy="369332"/>
          </a:xfrm>
          <a:prstGeom prst="rect">
            <a:avLst/>
          </a:prstGeom>
          <a:noFill/>
        </p:spPr>
        <p:txBody>
          <a:bodyPr wrap="none" rtlCol="0">
            <a:spAutoFit/>
          </a:bodyPr>
          <a:lstStyle/>
          <a:p>
            <a:r>
              <a:rPr lang="ja-JP" altLang="en-US" dirty="0"/>
              <a:t>③</a:t>
            </a:r>
            <a:endParaRPr kumimoji="1" lang="ja-JP" altLang="en-US" dirty="0"/>
          </a:p>
        </p:txBody>
      </p:sp>
      <p:cxnSp>
        <p:nvCxnSpPr>
          <p:cNvPr id="13" name="直線コネクタ 12"/>
          <p:cNvCxnSpPr/>
          <p:nvPr/>
        </p:nvCxnSpPr>
        <p:spPr>
          <a:xfrm flipH="1" flipV="1">
            <a:off x="5782962" y="4421305"/>
            <a:ext cx="1696995" cy="257787"/>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199411" y="4232344"/>
            <a:ext cx="646331" cy="369332"/>
          </a:xfrm>
          <a:prstGeom prst="rect">
            <a:avLst/>
          </a:prstGeom>
          <a:noFill/>
        </p:spPr>
        <p:txBody>
          <a:bodyPr wrap="none" rtlCol="0">
            <a:spAutoFit/>
          </a:bodyPr>
          <a:lstStyle/>
          <a:p>
            <a:r>
              <a:rPr kumimoji="1" lang="ja-JP" altLang="en-US" dirty="0"/>
              <a:t>④</a:t>
            </a:r>
            <a:r>
              <a:rPr lang="ja-JP" altLang="en-US" dirty="0"/>
              <a:t>⑤</a:t>
            </a:r>
            <a:endParaRPr kumimoji="1" lang="ja-JP" altLang="en-US" dirty="0"/>
          </a:p>
        </p:txBody>
      </p:sp>
    </p:spTree>
    <p:extLst>
      <p:ext uri="{BB962C8B-B14F-4D97-AF65-F5344CB8AC3E}">
        <p14:creationId xmlns:p14="http://schemas.microsoft.com/office/powerpoint/2010/main" val="357638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1208251"/>
            <a:ext cx="11068494" cy="2862322"/>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b="0" i="0" dirty="0">
                <a:solidFill>
                  <a:srgbClr val="1D1C1D"/>
                </a:solidFill>
                <a:effectLst/>
                <a:latin typeface="Monaco" pitchFamily="2" charset="0"/>
              </a:rPr>
              <a:t>C#</a:t>
            </a:r>
            <a:r>
              <a:rPr lang="ja-JP" altLang="en-US" b="0" i="0">
                <a:solidFill>
                  <a:srgbClr val="1D1C1D"/>
                </a:solidFill>
                <a:effectLst/>
                <a:latin typeface="Monaco" pitchFamily="2" charset="0"/>
              </a:rPr>
              <a:t>言語の学習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1, </a:t>
            </a:r>
            <a:r>
              <a:rPr lang="en" altLang="ja-JP" b="0" i="0" dirty="0">
                <a:solidFill>
                  <a:srgbClr val="1D1C1D"/>
                </a:solidFill>
                <a:effectLst/>
                <a:latin typeface="Monaco" pitchFamily="2" charset="0"/>
              </a:rPr>
              <a:t>C# WINDOWS</a:t>
            </a:r>
            <a:r>
              <a:rPr lang="ja-JP" altLang="en-US" b="0" i="0">
                <a:solidFill>
                  <a:srgbClr val="1D1C1D"/>
                </a:solidFill>
                <a:effectLst/>
                <a:latin typeface="Monaco" pitchFamily="2" charset="0"/>
              </a:rPr>
              <a:t>ネイティブアプリケーションの開発</a:t>
            </a:r>
            <a:endParaRPr lang="en-US" altLang="ja-JP" b="0" i="0" dirty="0">
              <a:solidFill>
                <a:srgbClr val="1D1C1D"/>
              </a:solidFill>
              <a:effectLst/>
              <a:latin typeface="Monaco" pitchFamily="2" charset="0"/>
            </a:endParaRPr>
          </a:p>
          <a:p>
            <a:r>
              <a:rPr lang="en-US" altLang="ja-JP" dirty="0">
                <a:solidFill>
                  <a:schemeClr val="accent5">
                    <a:lumMod val="60000"/>
                    <a:lumOff val="40000"/>
                  </a:schemeClr>
                </a:solidFill>
                <a:latin typeface="Monaco" pitchFamily="2" charset="0"/>
              </a:rPr>
              <a:t>2</a:t>
            </a:r>
            <a:r>
              <a:rPr lang="en-US" altLang="ja-JP" b="0" i="0" dirty="0">
                <a:solidFill>
                  <a:schemeClr val="accent5">
                    <a:lumMod val="60000"/>
                    <a:lumOff val="40000"/>
                  </a:schemeClr>
                </a:solidFill>
                <a:effectLst/>
                <a:latin typeface="Monaco" pitchFamily="2" charset="0"/>
              </a:rPr>
              <a:t>, </a:t>
            </a:r>
            <a:r>
              <a:rPr lang="en" altLang="ja-JP" b="0" i="0" dirty="0">
                <a:solidFill>
                  <a:schemeClr val="accent5">
                    <a:lumMod val="60000"/>
                    <a:lumOff val="40000"/>
                  </a:schemeClr>
                </a:solidFill>
                <a:effectLst/>
                <a:latin typeface="Monaco" pitchFamily="2" charset="0"/>
              </a:rPr>
              <a:t>UART(RS232C, RS422</a:t>
            </a:r>
            <a:r>
              <a:rPr lang="ja-JP" altLang="en-US" b="0" i="0">
                <a:solidFill>
                  <a:schemeClr val="accent5">
                    <a:lumMod val="60000"/>
                    <a:lumOff val="40000"/>
                  </a:schemeClr>
                </a:solidFill>
                <a:effectLst/>
                <a:latin typeface="Monaco" pitchFamily="2" charset="0"/>
              </a:rPr>
              <a:t>等</a:t>
            </a:r>
            <a:r>
              <a:rPr lang="en-US" altLang="ja-JP" b="0" i="0" dirty="0">
                <a:solidFill>
                  <a:schemeClr val="accent5">
                    <a:lumMod val="60000"/>
                    <a:lumOff val="40000"/>
                  </a:schemeClr>
                </a:solidFill>
                <a:effectLst/>
                <a:latin typeface="Monaco" pitchFamily="2" charset="0"/>
              </a:rPr>
              <a:t>)</a:t>
            </a:r>
            <a:r>
              <a:rPr lang="ja-JP" altLang="en-US" b="0" i="0">
                <a:solidFill>
                  <a:schemeClr val="accent5">
                    <a:lumMod val="60000"/>
                    <a:lumOff val="40000"/>
                  </a:schemeClr>
                </a:solidFill>
                <a:effectLst/>
                <a:latin typeface="Monaco" pitchFamily="2" charset="0"/>
              </a:rPr>
              <a:t>で</a:t>
            </a:r>
            <a:r>
              <a:rPr lang="en" altLang="ja-JP" b="0" i="0" dirty="0">
                <a:solidFill>
                  <a:schemeClr val="accent5">
                    <a:lumMod val="60000"/>
                    <a:lumOff val="40000"/>
                  </a:schemeClr>
                </a:solidFill>
                <a:effectLst/>
                <a:latin typeface="Monaco" pitchFamily="2" charset="0"/>
              </a:rPr>
              <a:t>PC</a:t>
            </a:r>
            <a:r>
              <a:rPr lang="ja-JP" altLang="en-US" b="0" i="0">
                <a:solidFill>
                  <a:schemeClr val="accent5">
                    <a:lumMod val="60000"/>
                    <a:lumOff val="40000"/>
                  </a:schemeClr>
                </a:solidFill>
                <a:effectLst/>
                <a:latin typeface="Monaco" pitchFamily="2" charset="0"/>
              </a:rPr>
              <a:t>に接続した機器を</a:t>
            </a:r>
            <a:r>
              <a:rPr lang="en" altLang="ja-JP" b="0" i="0" dirty="0">
                <a:solidFill>
                  <a:schemeClr val="accent5">
                    <a:lumMod val="60000"/>
                    <a:lumOff val="40000"/>
                  </a:schemeClr>
                </a:solidFill>
                <a:effectLst/>
                <a:latin typeface="Monaco" pitchFamily="2" charset="0"/>
              </a:rPr>
              <a:t>WINDOWS</a:t>
            </a:r>
            <a:r>
              <a:rPr lang="ja-JP" altLang="en-US" b="0" i="0">
                <a:solidFill>
                  <a:schemeClr val="accent5">
                    <a:lumMod val="60000"/>
                    <a:lumOff val="40000"/>
                  </a:schemeClr>
                </a:solidFill>
                <a:effectLst/>
                <a:latin typeface="Monaco" pitchFamily="2" charset="0"/>
              </a:rPr>
              <a:t>ネイティブアプリケーションから制御 </a:t>
            </a:r>
            <a:endParaRPr lang="en-US" altLang="ja-JP" b="0" i="0" dirty="0">
              <a:solidFill>
                <a:schemeClr val="accent5">
                  <a:lumMod val="60000"/>
                  <a:lumOff val="40000"/>
                </a:schemeClr>
              </a:solidFill>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2" name="テキスト ボックス 1">
            <a:extLst>
              <a:ext uri="{FF2B5EF4-FFF2-40B4-BE49-F238E27FC236}">
                <a16:creationId xmlns:a16="http://schemas.microsoft.com/office/drawing/2014/main" id="{10F5CE95-67E8-D78C-D6DF-2DD40E449A36}"/>
              </a:ext>
            </a:extLst>
          </p:cNvPr>
          <p:cNvSpPr txBox="1"/>
          <p:nvPr/>
        </p:nvSpPr>
        <p:spPr>
          <a:xfrm>
            <a:off x="5720319" y="1226875"/>
            <a:ext cx="1790875" cy="400110"/>
          </a:xfrm>
          <a:prstGeom prst="rect">
            <a:avLst/>
          </a:prstGeom>
          <a:solidFill>
            <a:schemeClr val="bg1"/>
          </a:solidFill>
          <a:ln>
            <a:solidFill>
              <a:schemeClr val="bg1">
                <a:lumMod val="65000"/>
              </a:schemeClr>
            </a:solidFill>
          </a:ln>
        </p:spPr>
        <p:txBody>
          <a:bodyPr wrap="none" rtlCol="0">
            <a:spAutoFit/>
          </a:bodyPr>
          <a:lstStyle/>
          <a:p>
            <a:r>
              <a:rPr kumimoji="1" lang="en-US" altLang="ja-JP" sz="2000" dirty="0"/>
              <a:t>C#</a:t>
            </a:r>
            <a:r>
              <a:rPr kumimoji="1" lang="ja-JP" altLang="en-US" sz="2000"/>
              <a:t>を優先的に</a:t>
            </a:r>
          </a:p>
        </p:txBody>
      </p:sp>
      <p:cxnSp>
        <p:nvCxnSpPr>
          <p:cNvPr id="4" name="直線矢印コネクタ 3">
            <a:extLst>
              <a:ext uri="{FF2B5EF4-FFF2-40B4-BE49-F238E27FC236}">
                <a16:creationId xmlns:a16="http://schemas.microsoft.com/office/drawing/2014/main" id="{3DE8C225-E4ED-8674-5781-E55DAB6F5758}"/>
              </a:ext>
            </a:extLst>
          </p:cNvPr>
          <p:cNvCxnSpPr>
            <a:cxnSpLocks/>
          </p:cNvCxnSpPr>
          <p:nvPr/>
        </p:nvCxnSpPr>
        <p:spPr>
          <a:xfrm flipH="1">
            <a:off x="4702179" y="1527803"/>
            <a:ext cx="1018140" cy="991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テキスト ボックス 6">
            <a:extLst>
              <a:ext uri="{FF2B5EF4-FFF2-40B4-BE49-F238E27FC236}">
                <a16:creationId xmlns:a16="http://schemas.microsoft.com/office/drawing/2014/main" id="{3C2089A4-3C33-9285-7C0C-5725C4336399}"/>
              </a:ext>
            </a:extLst>
          </p:cNvPr>
          <p:cNvSpPr txBox="1"/>
          <p:nvPr/>
        </p:nvSpPr>
        <p:spPr>
          <a:xfrm>
            <a:off x="8380092" y="919099"/>
            <a:ext cx="3518912" cy="707886"/>
          </a:xfrm>
          <a:prstGeom prst="rect">
            <a:avLst/>
          </a:prstGeom>
          <a:solidFill>
            <a:schemeClr val="bg1"/>
          </a:solidFill>
          <a:ln>
            <a:solidFill>
              <a:schemeClr val="bg1">
                <a:lumMod val="65000"/>
              </a:schemeClr>
            </a:solidFill>
          </a:ln>
        </p:spPr>
        <p:txBody>
          <a:bodyPr wrap="none" rtlCol="0">
            <a:spAutoFit/>
          </a:bodyPr>
          <a:lstStyle/>
          <a:p>
            <a:r>
              <a:rPr lang="ja-JP" altLang="en-US" sz="2000"/>
              <a:t>外部ライブラリを使用しない</a:t>
            </a:r>
            <a:endParaRPr lang="en-US" altLang="ja-JP" sz="2000" dirty="0"/>
          </a:p>
          <a:p>
            <a:r>
              <a:rPr kumimoji="1" lang="ja-JP" altLang="en-US" sz="2000"/>
              <a:t>シリアル通信から</a:t>
            </a:r>
          </a:p>
        </p:txBody>
      </p:sp>
      <p:cxnSp>
        <p:nvCxnSpPr>
          <p:cNvPr id="9" name="直線矢印コネクタ 8">
            <a:extLst>
              <a:ext uri="{FF2B5EF4-FFF2-40B4-BE49-F238E27FC236}">
                <a16:creationId xmlns:a16="http://schemas.microsoft.com/office/drawing/2014/main" id="{18A1BB50-4FA8-6346-4915-7F7A3A435BA6}"/>
              </a:ext>
            </a:extLst>
          </p:cNvPr>
          <p:cNvCxnSpPr>
            <a:cxnSpLocks/>
            <a:stCxn id="7" idx="1"/>
          </p:cNvCxnSpPr>
          <p:nvPr/>
        </p:nvCxnSpPr>
        <p:spPr>
          <a:xfrm flipH="1">
            <a:off x="7620533" y="1273042"/>
            <a:ext cx="759559" cy="6430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学習項目と順序</a:t>
            </a:r>
            <a:r>
              <a:rPr lang="en-US" altLang="ja-JP" dirty="0">
                <a:solidFill>
                  <a:schemeClr val="tx1"/>
                </a:solidFill>
              </a:rPr>
              <a:t> </a:t>
            </a:r>
            <a:r>
              <a:rPr kumimoji="1" lang="ja-JP" altLang="en-US">
                <a:solidFill>
                  <a:schemeClr val="tx1"/>
                </a:solidFill>
              </a:rPr>
              <a:t> </a:t>
            </a:r>
            <a:endParaRPr kumimoji="1" lang="ja-JP" altLang="en-US" dirty="0">
              <a:solidFill>
                <a:schemeClr val="tx1"/>
              </a:solidFill>
            </a:endParaRPr>
          </a:p>
        </p:txBody>
      </p:sp>
    </p:spTree>
    <p:extLst>
      <p:ext uri="{BB962C8B-B14F-4D97-AF65-F5344CB8AC3E}">
        <p14:creationId xmlns:p14="http://schemas.microsoft.com/office/powerpoint/2010/main" val="278983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solidFill>
                  <a:srgbClr val="FF0000"/>
                </a:solidFill>
                <a:effectLst/>
                <a:latin typeface="Monaco" pitchFamily="2" charset="0"/>
              </a:rPr>
              <a:t>C#</a:t>
            </a:r>
            <a:r>
              <a:rPr lang="ja-JP" altLang="en-US" sz="2000" b="1" i="0">
                <a:solidFill>
                  <a:srgbClr val="FF0000"/>
                </a:solidFill>
                <a:effectLst/>
                <a:latin typeface="Monaco" pitchFamily="2" charset="0"/>
              </a:rPr>
              <a:t>言語の学習 </a:t>
            </a:r>
            <a:endParaRPr lang="en-US" altLang="ja-JP" b="1" i="0" dirty="0">
              <a:solidFill>
                <a:srgbClr val="FF0000"/>
              </a:solidFill>
              <a:effectLst/>
              <a:latin typeface="Monaco" pitchFamily="2" charset="0"/>
            </a:endParaRPr>
          </a:p>
          <a:p>
            <a:r>
              <a:rPr lang="en-US" altLang="ja-JP" b="0" i="0" dirty="0">
                <a:solidFill>
                  <a:srgbClr val="FF0000"/>
                </a:solidFill>
                <a:effectLst/>
                <a:latin typeface="Monaco" pitchFamily="2" charset="0"/>
              </a:rPr>
              <a:t>1, </a:t>
            </a:r>
            <a:r>
              <a:rPr lang="en" altLang="ja-JP" b="0" i="0" dirty="0">
                <a:solidFill>
                  <a:srgbClr val="FF0000"/>
                </a:solidFill>
                <a:effectLst/>
                <a:latin typeface="Monaco" pitchFamily="2" charset="0"/>
              </a:rPr>
              <a:t>C# WINDOWS</a:t>
            </a:r>
            <a:r>
              <a:rPr lang="ja-JP" altLang="en-US" b="0" i="0">
                <a:solidFill>
                  <a:srgbClr val="FF0000"/>
                </a:solidFill>
                <a:effectLst/>
                <a:latin typeface="Monaco" pitchFamily="2" charset="0"/>
              </a:rPr>
              <a:t>ネイティブアプリケーションの開発</a:t>
            </a:r>
            <a:endParaRPr lang="en-US" altLang="ja-JP" b="0" i="0" dirty="0">
              <a:solidFill>
                <a:srgbClr val="FF0000"/>
              </a:solidFill>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  C#</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EFF8AA1B-6C4B-4E38-FA9D-64B1CE80BE16}"/>
              </a:ext>
            </a:extLst>
          </p:cNvPr>
          <p:cNvGraphicFramePr>
            <a:graphicFrameLocks noGrp="1"/>
          </p:cNvGraphicFramePr>
          <p:nvPr/>
        </p:nvGraphicFramePr>
        <p:xfrm>
          <a:off x="1125696" y="4136538"/>
          <a:ext cx="10237971" cy="1651000"/>
        </p:xfrm>
        <a:graphic>
          <a:graphicData uri="http://schemas.openxmlformats.org/drawingml/2006/table">
            <a:tbl>
              <a:tblPr firstRow="1" bandRow="1">
                <a:tableStyleId>{5C22544A-7EE6-4342-B048-85BDC9FD1C3A}</a:tableStyleId>
              </a:tblPr>
              <a:tblGrid>
                <a:gridCol w="1923311">
                  <a:extLst>
                    <a:ext uri="{9D8B030D-6E8A-4147-A177-3AD203B41FA5}">
                      <a16:colId xmlns:a16="http://schemas.microsoft.com/office/drawing/2014/main" val="1051826531"/>
                    </a:ext>
                  </a:extLst>
                </a:gridCol>
                <a:gridCol w="6156251">
                  <a:extLst>
                    <a:ext uri="{9D8B030D-6E8A-4147-A177-3AD203B41FA5}">
                      <a16:colId xmlns:a16="http://schemas.microsoft.com/office/drawing/2014/main" val="976270873"/>
                    </a:ext>
                  </a:extLst>
                </a:gridCol>
                <a:gridCol w="2158409">
                  <a:extLst>
                    <a:ext uri="{9D8B030D-6E8A-4147-A177-3AD203B41FA5}">
                      <a16:colId xmlns:a16="http://schemas.microsoft.com/office/drawing/2014/main" val="4180803946"/>
                    </a:ext>
                  </a:extLst>
                </a:gridCol>
              </a:tblGrid>
              <a:tr h="370840">
                <a:tc>
                  <a:txBody>
                    <a:bodyPr/>
                    <a:lstStyle/>
                    <a:p>
                      <a:pPr algn="ctr"/>
                      <a:r>
                        <a:rPr kumimoji="1" lang="ja-JP" altLang="en-US" b="0">
                          <a:solidFill>
                            <a:schemeClr val="tx1"/>
                          </a:solidFill>
                        </a:rPr>
                        <a:t>分類</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4654360"/>
                  </a:ext>
                </a:extLst>
              </a:tr>
              <a:tr h="370840">
                <a:tc>
                  <a:txBody>
                    <a:bodyPr/>
                    <a:lstStyle/>
                    <a:p>
                      <a:r>
                        <a:rPr kumimoji="1" lang="ja-JP" altLang="en-US" b="0">
                          <a:solidFill>
                            <a:schemeClr val="tx1"/>
                          </a:solidFill>
                        </a:rPr>
                        <a:t>入門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b="0">
                          <a:solidFill>
                            <a:schemeClr val="tx1"/>
                          </a:solidFill>
                        </a:rPr>
                        <a:t>ビルド環境</a:t>
                      </a:r>
                      <a:r>
                        <a:rPr kumimoji="1" lang="en-US" altLang="ja-JP" b="0" dirty="0">
                          <a:solidFill>
                            <a:schemeClr val="tx1"/>
                          </a:solidFill>
                        </a:rPr>
                        <a:t>, </a:t>
                      </a:r>
                      <a:r>
                        <a:rPr kumimoji="1" lang="ja-JP" altLang="en-US" b="0">
                          <a:solidFill>
                            <a:schemeClr val="tx1"/>
                          </a:solidFill>
                        </a:rPr>
                        <a:t>クラス基本</a:t>
                      </a:r>
                      <a:r>
                        <a:rPr kumimoji="1" lang="en-US" altLang="ja-JP" b="0" dirty="0">
                          <a:solidFill>
                            <a:schemeClr val="tx1"/>
                          </a:solidFill>
                        </a:rPr>
                        <a:t>, </a:t>
                      </a:r>
                      <a:r>
                        <a:rPr kumimoji="1" lang="ja-JP" altLang="en-US" b="0">
                          <a:solidFill>
                            <a:schemeClr val="tx1"/>
                          </a:solidFill>
                        </a:rPr>
                        <a:t>メソッド</a:t>
                      </a:r>
                      <a:r>
                        <a:rPr kumimoji="1" lang="en-US" altLang="ja-JP" b="0" dirty="0">
                          <a:solidFill>
                            <a:schemeClr val="tx1"/>
                          </a:solidFill>
                        </a:rPr>
                        <a:t>, </a:t>
                      </a:r>
                      <a:r>
                        <a:rPr kumimoji="1" lang="ja-JP" altLang="en-US" b="0">
                          <a:solidFill>
                            <a:schemeClr val="tx1"/>
                          </a:solidFill>
                        </a:rPr>
                        <a:t>条件分岐</a:t>
                      </a:r>
                      <a:r>
                        <a:rPr kumimoji="1" lang="en-US" altLang="ja-JP" b="0" dirty="0">
                          <a:solidFill>
                            <a:schemeClr val="tx1"/>
                          </a:solidFill>
                        </a:rPr>
                        <a:t>, </a:t>
                      </a:r>
                      <a:r>
                        <a:rPr kumimoji="1" lang="ja-JP" altLang="en-US" b="0">
                          <a:solidFill>
                            <a:schemeClr val="tx1"/>
                          </a:solidFill>
                        </a:rPr>
                        <a:t>繰り返し</a:t>
                      </a:r>
                      <a:endParaRPr kumimoji="1" lang="en-US" altLang="ja-JP" b="0" dirty="0">
                        <a:solidFill>
                          <a:schemeClr val="tx1"/>
                        </a:solidFill>
                      </a:endParaRPr>
                    </a:p>
                    <a:p>
                      <a:r>
                        <a:rPr kumimoji="1" lang="ja-JP" altLang="en-US" b="0">
                          <a:solidFill>
                            <a:schemeClr val="tx1"/>
                          </a:solidFill>
                        </a:rPr>
                        <a:t>コレクション</a:t>
                      </a:r>
                      <a:r>
                        <a:rPr kumimoji="1" lang="en-US" altLang="ja-JP" b="0" dirty="0">
                          <a:solidFill>
                            <a:schemeClr val="tx1"/>
                          </a:solidFill>
                        </a:rPr>
                        <a:t>, </a:t>
                      </a:r>
                      <a:r>
                        <a:rPr kumimoji="1" lang="ja-JP" altLang="en-US" b="0">
                          <a:solidFill>
                            <a:schemeClr val="tx1"/>
                          </a:solidFill>
                        </a:rPr>
                        <a:t>スコープ</a:t>
                      </a:r>
                      <a:r>
                        <a:rPr kumimoji="1" lang="en-US" altLang="ja-JP" b="0" dirty="0">
                          <a:solidFill>
                            <a:schemeClr val="tx1"/>
                          </a:solidFill>
                        </a:rPr>
                        <a:t>, </a:t>
                      </a:r>
                      <a:r>
                        <a:rPr kumimoji="1" lang="ja-JP" altLang="en-US" b="0">
                          <a:solidFill>
                            <a:schemeClr val="tx1"/>
                          </a:solidFill>
                        </a:rPr>
                        <a:t>名前空間</a:t>
                      </a:r>
                      <a:r>
                        <a:rPr kumimoji="1" lang="en-US" altLang="ja-JP" b="0" dirty="0">
                          <a:solidFill>
                            <a:schemeClr val="tx1"/>
                          </a:solidFill>
                        </a:rPr>
                        <a:t>, </a:t>
                      </a:r>
                      <a:r>
                        <a:rPr kumimoji="1" lang="ja-JP" altLang="en-US" b="0">
                          <a:solidFill>
                            <a:schemeClr val="tx1"/>
                          </a:solidFill>
                        </a:rPr>
                        <a:t>例外処理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1912517"/>
                  </a:ext>
                </a:extLst>
              </a:tr>
              <a:tr h="370840">
                <a:tc>
                  <a:txBody>
                    <a:bodyPr/>
                    <a:lstStyle/>
                    <a:p>
                      <a:r>
                        <a:rPr kumimoji="1" lang="ja-JP" altLang="en-US" b="0">
                          <a:solidFill>
                            <a:schemeClr val="tx1"/>
                          </a:solidFill>
                        </a:rPr>
                        <a:t>基礎</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b="0" dirty="0">
                          <a:solidFill>
                            <a:schemeClr val="tx1"/>
                          </a:solidFill>
                        </a:rPr>
                        <a:t>DLL</a:t>
                      </a:r>
                      <a:r>
                        <a:rPr kumimoji="1" lang="ja-JP" altLang="en-US" b="0">
                          <a:solidFill>
                            <a:schemeClr val="tx1"/>
                          </a:solidFill>
                        </a:rPr>
                        <a:t>分割</a:t>
                      </a:r>
                      <a:r>
                        <a:rPr kumimoji="1" lang="en-US" altLang="ja-JP" b="0" dirty="0">
                          <a:solidFill>
                            <a:schemeClr val="tx1"/>
                          </a:solidFill>
                        </a:rPr>
                        <a:t>, </a:t>
                      </a:r>
                      <a:r>
                        <a:rPr kumimoji="1" lang="ja-JP" altLang="en-US" b="0">
                          <a:solidFill>
                            <a:schemeClr val="tx1"/>
                          </a:solidFill>
                        </a:rPr>
                        <a:t>継承</a:t>
                      </a:r>
                      <a:r>
                        <a:rPr kumimoji="1" lang="en-US" altLang="ja-JP" b="0" dirty="0">
                          <a:solidFill>
                            <a:schemeClr val="tx1"/>
                          </a:solidFill>
                        </a:rPr>
                        <a:t>, </a:t>
                      </a:r>
                      <a:r>
                        <a:rPr kumimoji="1" lang="ja-JP" altLang="en-US" b="0">
                          <a:solidFill>
                            <a:schemeClr val="tx1"/>
                          </a:solidFill>
                        </a:rPr>
                        <a:t>インターフェース</a:t>
                      </a:r>
                      <a:r>
                        <a:rPr kumimoji="1" lang="en-US" altLang="ja-JP" b="0" dirty="0">
                          <a:solidFill>
                            <a:schemeClr val="tx1"/>
                          </a:solidFill>
                        </a:rPr>
                        <a:t>, LINQ, </a:t>
                      </a:r>
                      <a:r>
                        <a:rPr kumimoji="1" lang="ja-JP" altLang="en-US" b="0">
                          <a:solidFill>
                            <a:schemeClr val="tx1"/>
                          </a:solidFill>
                        </a:rPr>
                        <a:t>ラムダ式</a:t>
                      </a:r>
                      <a:r>
                        <a:rPr kumimoji="1" lang="en-US" altLang="ja-JP" b="0" dirty="0">
                          <a:solidFill>
                            <a:schemeClr val="tx1"/>
                          </a:solidFill>
                        </a:rPr>
                        <a:t>, </a:t>
                      </a:r>
                    </a:p>
                    <a:p>
                      <a:r>
                        <a:rPr kumimoji="1" lang="ja-JP" altLang="en-US" b="0">
                          <a:solidFill>
                            <a:schemeClr val="tx1"/>
                          </a:solidFill>
                        </a:rPr>
                        <a:t>非同期処理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01748"/>
                  </a:ext>
                </a:extLst>
              </a:tr>
            </a:tbl>
          </a:graphicData>
        </a:graphic>
      </p:graphicFrame>
    </p:spTree>
    <p:extLst>
      <p:ext uri="{BB962C8B-B14F-4D97-AF65-F5344CB8AC3E}">
        <p14:creationId xmlns:p14="http://schemas.microsoft.com/office/powerpoint/2010/main" val="360423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35">
            <a:extLst>
              <a:ext uri="{FF2B5EF4-FFF2-40B4-BE49-F238E27FC236}">
                <a16:creationId xmlns:a16="http://schemas.microsoft.com/office/drawing/2014/main" id="{088AE261-0016-708A-0971-6D6F8FFD1EE4}"/>
              </a:ext>
            </a:extLst>
          </p:cNvPr>
          <p:cNvSpPr/>
          <p:nvPr/>
        </p:nvSpPr>
        <p:spPr>
          <a:xfrm>
            <a:off x="2502817" y="143462"/>
            <a:ext cx="8012772"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0.  C#, 1. </a:t>
            </a:r>
            <a:r>
              <a:rPr lang="en" altLang="ja-JP" b="0" i="0" dirty="0">
                <a:solidFill>
                  <a:schemeClr val="tx1"/>
                </a:solidFill>
                <a:effectLst/>
                <a:latin typeface="Monaco" pitchFamily="2" charset="0"/>
              </a:rPr>
              <a:t>C# WINDOWS</a:t>
            </a:r>
            <a:r>
              <a:rPr lang="ja-JP" altLang="en-US" b="0" i="0">
                <a:solidFill>
                  <a:schemeClr val="tx1"/>
                </a:solidFill>
                <a:effectLst/>
                <a:latin typeface="Monaco" pitchFamily="2" charset="0"/>
              </a:rPr>
              <a:t>ネイティブアプリケーションの開発</a:t>
            </a:r>
            <a:endParaRPr kumimoji="1" lang="ja-JP" altLang="en-US" dirty="0">
              <a:solidFill>
                <a:schemeClr val="tx1"/>
              </a:solidFill>
            </a:endParaRPr>
          </a:p>
        </p:txBody>
      </p:sp>
      <p:graphicFrame>
        <p:nvGraphicFramePr>
          <p:cNvPr id="3" name="表 2">
            <a:extLst>
              <a:ext uri="{FF2B5EF4-FFF2-40B4-BE49-F238E27FC236}">
                <a16:creationId xmlns:a16="http://schemas.microsoft.com/office/drawing/2014/main" id="{EFF8AA1B-6C4B-4E38-FA9D-64B1CE80BE16}"/>
              </a:ext>
            </a:extLst>
          </p:cNvPr>
          <p:cNvGraphicFramePr>
            <a:graphicFrameLocks noGrp="1"/>
          </p:cNvGraphicFramePr>
          <p:nvPr/>
        </p:nvGraphicFramePr>
        <p:xfrm>
          <a:off x="800217" y="803232"/>
          <a:ext cx="10888921" cy="1651000"/>
        </p:xfrm>
        <a:graphic>
          <a:graphicData uri="http://schemas.openxmlformats.org/drawingml/2006/table">
            <a:tbl>
              <a:tblPr firstRow="1" bandRow="1">
                <a:tableStyleId>{5C22544A-7EE6-4342-B048-85BDC9FD1C3A}</a:tableStyleId>
              </a:tblPr>
              <a:tblGrid>
                <a:gridCol w="1923311">
                  <a:extLst>
                    <a:ext uri="{9D8B030D-6E8A-4147-A177-3AD203B41FA5}">
                      <a16:colId xmlns:a16="http://schemas.microsoft.com/office/drawing/2014/main" val="1051826531"/>
                    </a:ext>
                  </a:extLst>
                </a:gridCol>
                <a:gridCol w="6156251">
                  <a:extLst>
                    <a:ext uri="{9D8B030D-6E8A-4147-A177-3AD203B41FA5}">
                      <a16:colId xmlns:a16="http://schemas.microsoft.com/office/drawing/2014/main" val="976270873"/>
                    </a:ext>
                  </a:extLst>
                </a:gridCol>
                <a:gridCol w="2809359">
                  <a:extLst>
                    <a:ext uri="{9D8B030D-6E8A-4147-A177-3AD203B41FA5}">
                      <a16:colId xmlns:a16="http://schemas.microsoft.com/office/drawing/2014/main" val="4180803946"/>
                    </a:ext>
                  </a:extLst>
                </a:gridCol>
              </a:tblGrid>
              <a:tr h="370840">
                <a:tc>
                  <a:txBody>
                    <a:bodyPr/>
                    <a:lstStyle/>
                    <a:p>
                      <a:pPr algn="ctr"/>
                      <a:r>
                        <a:rPr kumimoji="1" lang="ja-JP" altLang="en-US" b="0">
                          <a:solidFill>
                            <a:schemeClr val="tx1"/>
                          </a:solidFill>
                        </a:rPr>
                        <a:t>分類</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tc>
                  <a:txBody>
                    <a:bodyPr/>
                    <a:lstStyle/>
                    <a:p>
                      <a:pPr algn="ctr"/>
                      <a:r>
                        <a:rPr kumimoji="1" lang="ja-JP" altLang="en-US" b="0">
                          <a:solidFill>
                            <a:schemeClr val="tx1"/>
                          </a:solidFill>
                        </a:rPr>
                        <a:t>備考</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644654360"/>
                  </a:ext>
                </a:extLst>
              </a:tr>
              <a:tr h="370840">
                <a:tc>
                  <a:txBody>
                    <a:bodyPr/>
                    <a:lstStyle/>
                    <a:p>
                      <a:r>
                        <a:rPr kumimoji="1" lang="ja-JP" altLang="en-US" b="0">
                          <a:solidFill>
                            <a:schemeClr val="tx1"/>
                          </a:solidFill>
                        </a:rPr>
                        <a:t>入門</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ja-JP" altLang="en-US" b="0">
                          <a:solidFill>
                            <a:schemeClr val="tx1"/>
                          </a:solidFill>
                        </a:rPr>
                        <a:t>ビルド環境</a:t>
                      </a:r>
                      <a:r>
                        <a:rPr kumimoji="1" lang="en-US" altLang="ja-JP" b="0" dirty="0">
                          <a:solidFill>
                            <a:schemeClr val="tx1"/>
                          </a:solidFill>
                        </a:rPr>
                        <a:t>, </a:t>
                      </a:r>
                      <a:r>
                        <a:rPr kumimoji="1" lang="ja-JP" altLang="en-US" b="0">
                          <a:solidFill>
                            <a:schemeClr val="tx1"/>
                          </a:solidFill>
                        </a:rPr>
                        <a:t>クラス基本</a:t>
                      </a:r>
                      <a:r>
                        <a:rPr kumimoji="1" lang="en-US" altLang="ja-JP" b="0" dirty="0">
                          <a:solidFill>
                            <a:schemeClr val="tx1"/>
                          </a:solidFill>
                        </a:rPr>
                        <a:t>, </a:t>
                      </a:r>
                      <a:r>
                        <a:rPr kumimoji="1" lang="ja-JP" altLang="en-US" b="0">
                          <a:solidFill>
                            <a:schemeClr val="tx1"/>
                          </a:solidFill>
                        </a:rPr>
                        <a:t>メソッド</a:t>
                      </a:r>
                      <a:r>
                        <a:rPr kumimoji="1" lang="en-US" altLang="ja-JP" b="0" dirty="0">
                          <a:solidFill>
                            <a:schemeClr val="tx1"/>
                          </a:solidFill>
                        </a:rPr>
                        <a:t>, </a:t>
                      </a:r>
                      <a:r>
                        <a:rPr kumimoji="1" lang="ja-JP" altLang="en-US" b="0">
                          <a:solidFill>
                            <a:schemeClr val="tx1"/>
                          </a:solidFill>
                        </a:rPr>
                        <a:t>条件分岐</a:t>
                      </a:r>
                      <a:r>
                        <a:rPr kumimoji="1" lang="en-US" altLang="ja-JP" b="0" dirty="0">
                          <a:solidFill>
                            <a:schemeClr val="tx1"/>
                          </a:solidFill>
                        </a:rPr>
                        <a:t>, </a:t>
                      </a:r>
                      <a:r>
                        <a:rPr kumimoji="1" lang="ja-JP" altLang="en-US" b="0">
                          <a:solidFill>
                            <a:schemeClr val="tx1"/>
                          </a:solidFill>
                        </a:rPr>
                        <a:t>繰り返し</a:t>
                      </a:r>
                      <a:endParaRPr kumimoji="1" lang="en-US" altLang="ja-JP" b="0" dirty="0">
                        <a:solidFill>
                          <a:schemeClr val="tx1"/>
                        </a:solidFill>
                      </a:endParaRPr>
                    </a:p>
                    <a:p>
                      <a:r>
                        <a:rPr kumimoji="1" lang="ja-JP" altLang="en-US" b="0">
                          <a:solidFill>
                            <a:schemeClr val="tx1"/>
                          </a:solidFill>
                        </a:rPr>
                        <a:t>コレクション</a:t>
                      </a:r>
                      <a:r>
                        <a:rPr kumimoji="1" lang="en-US" altLang="ja-JP" b="0" dirty="0">
                          <a:solidFill>
                            <a:schemeClr val="tx1"/>
                          </a:solidFill>
                        </a:rPr>
                        <a:t>, </a:t>
                      </a:r>
                      <a:r>
                        <a:rPr kumimoji="1" lang="ja-JP" altLang="en-US" b="0">
                          <a:solidFill>
                            <a:schemeClr val="tx1"/>
                          </a:solidFill>
                        </a:rPr>
                        <a:t>スコープ</a:t>
                      </a:r>
                      <a:r>
                        <a:rPr kumimoji="1" lang="en-US" altLang="ja-JP" b="0" dirty="0">
                          <a:solidFill>
                            <a:schemeClr val="tx1"/>
                          </a:solidFill>
                        </a:rPr>
                        <a:t>, </a:t>
                      </a:r>
                      <a:r>
                        <a:rPr kumimoji="1" lang="ja-JP" altLang="en-US" b="0">
                          <a:solidFill>
                            <a:schemeClr val="tx1"/>
                          </a:solidFill>
                        </a:rPr>
                        <a:t>名前空間</a:t>
                      </a:r>
                      <a:r>
                        <a:rPr kumimoji="1" lang="en-US" altLang="ja-JP" b="0" dirty="0">
                          <a:solidFill>
                            <a:schemeClr val="tx1"/>
                          </a:solidFill>
                        </a:rPr>
                        <a:t>, </a:t>
                      </a:r>
                      <a:r>
                        <a:rPr kumimoji="1" lang="ja-JP" altLang="en-US" b="0">
                          <a:solidFill>
                            <a:schemeClr val="tx1"/>
                          </a:solidFill>
                        </a:rPr>
                        <a:t>例外処理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1912517"/>
                  </a:ext>
                </a:extLst>
              </a:tr>
              <a:tr h="370840">
                <a:tc>
                  <a:txBody>
                    <a:bodyPr/>
                    <a:lstStyle/>
                    <a:p>
                      <a:r>
                        <a:rPr kumimoji="1" lang="ja-JP" altLang="en-US" b="0">
                          <a:solidFill>
                            <a:schemeClr val="tx1"/>
                          </a:solidFill>
                        </a:rPr>
                        <a:t>基礎</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kumimoji="1" lang="en-US" altLang="ja-JP" b="0" dirty="0">
                          <a:solidFill>
                            <a:schemeClr val="tx1"/>
                          </a:solidFill>
                        </a:rPr>
                        <a:t>DLL</a:t>
                      </a:r>
                      <a:r>
                        <a:rPr kumimoji="1" lang="ja-JP" altLang="en-US" b="0">
                          <a:solidFill>
                            <a:schemeClr val="tx1"/>
                          </a:solidFill>
                        </a:rPr>
                        <a:t>分割</a:t>
                      </a:r>
                      <a:r>
                        <a:rPr kumimoji="1" lang="en-US" altLang="ja-JP" b="0" dirty="0">
                          <a:solidFill>
                            <a:schemeClr val="tx1"/>
                          </a:solidFill>
                        </a:rPr>
                        <a:t>, </a:t>
                      </a:r>
                      <a:r>
                        <a:rPr kumimoji="1" lang="ja-JP" altLang="en-US" b="0">
                          <a:solidFill>
                            <a:schemeClr val="tx1"/>
                          </a:solidFill>
                        </a:rPr>
                        <a:t>継承</a:t>
                      </a:r>
                      <a:r>
                        <a:rPr kumimoji="1" lang="en-US" altLang="ja-JP" b="0" dirty="0">
                          <a:solidFill>
                            <a:schemeClr val="tx1"/>
                          </a:solidFill>
                        </a:rPr>
                        <a:t>, </a:t>
                      </a:r>
                      <a:r>
                        <a:rPr kumimoji="1" lang="ja-JP" altLang="en-US" b="0">
                          <a:solidFill>
                            <a:schemeClr val="tx1"/>
                          </a:solidFill>
                        </a:rPr>
                        <a:t>インターフェース</a:t>
                      </a:r>
                      <a:r>
                        <a:rPr kumimoji="1" lang="en-US" altLang="ja-JP" b="0" dirty="0">
                          <a:solidFill>
                            <a:schemeClr val="tx1"/>
                          </a:solidFill>
                        </a:rPr>
                        <a:t>, LINQ, </a:t>
                      </a:r>
                      <a:r>
                        <a:rPr kumimoji="1" lang="ja-JP" altLang="en-US" b="0">
                          <a:solidFill>
                            <a:schemeClr val="tx1"/>
                          </a:solidFill>
                        </a:rPr>
                        <a:t>ラムダ式</a:t>
                      </a:r>
                      <a:r>
                        <a:rPr kumimoji="1" lang="en-US" altLang="ja-JP" b="0" dirty="0">
                          <a:solidFill>
                            <a:schemeClr val="tx1"/>
                          </a:solidFill>
                        </a:rPr>
                        <a:t>, </a:t>
                      </a:r>
                    </a:p>
                    <a:p>
                      <a:r>
                        <a:rPr kumimoji="1" lang="ja-JP" altLang="en-US" b="0">
                          <a:solidFill>
                            <a:schemeClr val="tx1"/>
                          </a:solidFill>
                        </a:rPr>
                        <a:t>非同期処理</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a:solidFill>
                          <a:schemeClr val="tx1"/>
                        </a:solidFill>
                      </a:endParaRP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901748"/>
                  </a:ext>
                </a:extLst>
              </a:tr>
            </a:tbl>
          </a:graphicData>
        </a:graphic>
      </p:graphicFrame>
      <p:pic>
        <p:nvPicPr>
          <p:cNvPr id="1026" name="Picture 2">
            <a:extLst>
              <a:ext uri="{FF2B5EF4-FFF2-40B4-BE49-F238E27FC236}">
                <a16:creationId xmlns:a16="http://schemas.microsoft.com/office/drawing/2014/main" id="{B3721DBC-F42B-E24C-EC84-5A811969E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598" y="2828677"/>
            <a:ext cx="1808892" cy="23347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42E7695-CA8B-12DD-8F3E-D31DC35F5D56}"/>
              </a:ext>
            </a:extLst>
          </p:cNvPr>
          <p:cNvSpPr txBox="1"/>
          <p:nvPr/>
        </p:nvSpPr>
        <p:spPr>
          <a:xfrm>
            <a:off x="146906" y="5358285"/>
            <a:ext cx="6097772" cy="938719"/>
          </a:xfrm>
          <a:prstGeom prst="rect">
            <a:avLst/>
          </a:prstGeom>
          <a:noFill/>
        </p:spPr>
        <p:txBody>
          <a:bodyPr wrap="square">
            <a:spAutoFit/>
          </a:bodyPr>
          <a:lstStyle/>
          <a:p>
            <a:r>
              <a:rPr lang="ja-JP" altLang="en-US" sz="1100"/>
              <a:t>https://www.amazon.co.jp/dp/4798068330/ref=sspa_dk_detail_4?psc=1&amp;pd_rd_i=4798068330&amp;pd_rd_w=ImyoR&amp;content-id=amzn1.sym.f293be60-50b7-49bc-95e8-931faf86ed1e&amp;pf_rd_p=f293be60-50b7-49bc-95e8-931faf86ed1e&amp;pf_rd_r=M4E58164FK419A1HWX07&amp;pd_rd_wg=Voomt&amp;pd_rd_r=407ab2f4-2efc-429e-822b-54b79e44e096&amp;s=books&amp;sp_csd=d2lkZ2V0TmFtZT1zcF9kZXRhaWw</a:t>
            </a:r>
          </a:p>
        </p:txBody>
      </p:sp>
      <p:pic>
        <p:nvPicPr>
          <p:cNvPr id="1028" name="Picture 4">
            <a:extLst>
              <a:ext uri="{FF2B5EF4-FFF2-40B4-BE49-F238E27FC236}">
                <a16:creationId xmlns:a16="http://schemas.microsoft.com/office/drawing/2014/main" id="{2E455BBE-3C6F-2F94-63A9-10B427168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0369" y="2828677"/>
            <a:ext cx="1808891" cy="228558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A0D14CFE-DABF-6502-DC86-B555BC47F15B}"/>
              </a:ext>
            </a:extLst>
          </p:cNvPr>
          <p:cNvSpPr txBox="1"/>
          <p:nvPr/>
        </p:nvSpPr>
        <p:spPr>
          <a:xfrm>
            <a:off x="6464595" y="5348446"/>
            <a:ext cx="5187094" cy="1446550"/>
          </a:xfrm>
          <a:prstGeom prst="rect">
            <a:avLst/>
          </a:prstGeom>
          <a:noFill/>
        </p:spPr>
        <p:txBody>
          <a:bodyPr wrap="square">
            <a:spAutoFit/>
          </a:bodyPr>
          <a:lstStyle/>
          <a:p>
            <a:r>
              <a:rPr lang="ja-JP" altLang="en-US" sz="800"/>
              <a:t>https://www.amazon.co.jp/%E7%8B%AC%E7%BF%92C-%E7%AC%AC5%E7%89%88-%E5%B1%B1%E7%94%B0-%E7%A5%A5%E5%AF%9B/dp/4798175560/ref=sr_1_1?__mk_ja_JP=%E3%82%AB%E3%82%BF%E3%82%AB%E3%83%8A&amp;crid=14SDVRZ44VTI1&amp;dib=eyJ2IjoiMSJ9.KLbcJQ5w4wKhILB0rzBvvtrszgirFMhCQFwsUVfkqq2q27CnI86VQLzdjSvJJUboTUNApn87RRsDeNs9hLegTrvLp1UInRv-XkhawVatQcojKTuk4Bpt3nnFbKFP16gGhKqW22PNdCaho03szgHJI5GkSGrb8kCsPeoUjVJ2vGjE_8i5fmHH7M69V4TVztXH_VmZbv00KeiNdFtOL-tejti5X8VlVAS_YupsmX_Y8bSRdJ_80leDSFUHpwaFTlfvvhihDRHuVuNhs5O0chSLwh07v8Iysch4pF65BYVKzKU.crq0fsCfNRZJPuzvPtyRHlO3S8-BZyqkvzI6UIyMgXs&amp;dib_tag=se&amp;keywords=C%23+%E7%8B%AC%E7%BF%92&amp;qid=1726448554&amp;sprefix=c+%E7%8B%AC%E7%BF%92%2Caps%2C212&amp;sr=8-1</a:t>
            </a:r>
          </a:p>
        </p:txBody>
      </p:sp>
    </p:spTree>
    <p:extLst>
      <p:ext uri="{BB962C8B-B14F-4D97-AF65-F5344CB8AC3E}">
        <p14:creationId xmlns:p14="http://schemas.microsoft.com/office/powerpoint/2010/main" val="95835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solidFill>
                  <a:srgbClr val="FF0000"/>
                </a:solidFill>
                <a:latin typeface="Monaco" pitchFamily="2" charset="0"/>
              </a:rPr>
              <a:t>2</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UART(RS232C, RS422</a:t>
            </a:r>
            <a:r>
              <a:rPr lang="ja-JP" altLang="en-US" b="0" i="0">
                <a:solidFill>
                  <a:srgbClr val="FF0000"/>
                </a:solidFill>
                <a:effectLst/>
                <a:latin typeface="Monaco" pitchFamily="2" charset="0"/>
              </a:rPr>
              <a:t>等</a:t>
            </a:r>
            <a:r>
              <a:rPr lang="en-US" altLang="ja-JP" b="0" i="0" dirty="0">
                <a:solidFill>
                  <a:srgbClr val="FF0000"/>
                </a:solidFill>
                <a:effectLst/>
                <a:latin typeface="Monaco" pitchFamily="2" charset="0"/>
              </a:rPr>
              <a:t>)</a:t>
            </a:r>
            <a:r>
              <a:rPr lang="ja-JP" altLang="en-US" b="0" i="0">
                <a:solidFill>
                  <a:srgbClr val="FF0000"/>
                </a:solidFill>
                <a:effectLst/>
                <a:latin typeface="Monaco" pitchFamily="2" charset="0"/>
              </a:rPr>
              <a:t>で</a:t>
            </a:r>
            <a:r>
              <a:rPr lang="en" altLang="ja-JP" b="0" i="0" dirty="0">
                <a:solidFill>
                  <a:srgbClr val="FF0000"/>
                </a:solidFill>
                <a:effectLst/>
                <a:latin typeface="Monaco" pitchFamily="2" charset="0"/>
              </a:rPr>
              <a:t>PC</a:t>
            </a:r>
            <a:r>
              <a:rPr lang="ja-JP" altLang="en-US" b="0" i="0">
                <a:solidFill>
                  <a:srgbClr val="FF0000"/>
                </a:solidFill>
                <a:effectLst/>
                <a:latin typeface="Monaco" pitchFamily="2" charset="0"/>
              </a:rPr>
              <a:t>に接続した機器を</a:t>
            </a:r>
            <a:r>
              <a:rPr lang="en" altLang="ja-JP" b="0" i="0" dirty="0">
                <a:solidFill>
                  <a:srgbClr val="FF0000"/>
                </a:solidFill>
                <a:effectLst/>
                <a:latin typeface="Monaco" pitchFamily="2" charset="0"/>
              </a:rPr>
              <a:t>WINDOWS</a:t>
            </a:r>
            <a:r>
              <a:rPr lang="ja-JP" altLang="en-US" b="0" i="0">
                <a:solidFill>
                  <a:srgbClr val="FF0000"/>
                </a:solidFill>
                <a:effectLst/>
                <a:latin typeface="Monaco" pitchFamily="2" charset="0"/>
              </a:rPr>
              <a:t>ネイティブアプリケーションから制御 </a:t>
            </a:r>
            <a:endParaRPr lang="en-US" altLang="ja-JP" b="0" i="0" dirty="0">
              <a:solidFill>
                <a:srgbClr val="FF0000"/>
              </a:solidFill>
              <a:effectLst/>
              <a:latin typeface="Monaco" pitchFamily="2" charset="0"/>
            </a:endParaRPr>
          </a:p>
          <a:p>
            <a:r>
              <a:rPr lang="en-US" altLang="ja-JP" dirty="0">
                <a:solidFill>
                  <a:srgbClr val="1D1C1D"/>
                </a:solidFill>
                <a:latin typeface="Monaco" pitchFamily="2" charset="0"/>
              </a:rPr>
              <a:t>3</a:t>
            </a:r>
            <a:r>
              <a:rPr lang="en-US" altLang="ja-JP" b="0" i="0" dirty="0">
                <a:solidFill>
                  <a:srgbClr val="1D1C1D"/>
                </a:solidFill>
                <a:effectLst/>
                <a:latin typeface="Monaco" pitchFamily="2" charset="0"/>
              </a:rPr>
              <a:t>, </a:t>
            </a:r>
            <a:r>
              <a:rPr lang="ja-JP" altLang="en-US" b="0" i="0">
                <a:solidFill>
                  <a:srgbClr val="1D1C1D"/>
                </a:solidFill>
                <a:effectLst/>
                <a:latin typeface="Monaco" pitchFamily="2" charset="0"/>
              </a:rPr>
              <a:t>計測器ライブラリ</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の使い方 </a:t>
            </a:r>
            <a:endParaRPr lang="en-US" altLang="ja-JP" b="0" i="0" dirty="0">
              <a:solidFill>
                <a:srgbClr val="1D1C1D"/>
              </a:solidFill>
              <a:effectLst/>
              <a:latin typeface="Monaco" pitchFamily="2" charset="0"/>
            </a:endParaRPr>
          </a:p>
          <a:p>
            <a:r>
              <a:rPr lang="en-US" altLang="ja-JP" dirty="0">
                <a:solidFill>
                  <a:srgbClr val="1D1C1D"/>
                </a:solidFill>
                <a:latin typeface="Monaco" pitchFamily="2" charset="0"/>
              </a:rPr>
              <a:t>4</a:t>
            </a:r>
            <a:r>
              <a:rPr lang="en-US" altLang="ja-JP" b="0" i="0" dirty="0">
                <a:solidFill>
                  <a:srgbClr val="1D1C1D"/>
                </a:solidFill>
                <a:effectLst/>
                <a:latin typeface="Monaco" pitchFamily="2" charset="0"/>
              </a:rPr>
              <a:t>, </a:t>
            </a:r>
            <a:r>
              <a:rPr lang="en" altLang="ja-JP" b="0" i="0" dirty="0">
                <a:solidFill>
                  <a:srgbClr val="1D1C1D"/>
                </a:solidFill>
                <a:effectLst/>
                <a:latin typeface="Monaco" pitchFamily="2" charset="0"/>
              </a:rPr>
              <a:t>LAN</a:t>
            </a:r>
            <a:r>
              <a:rPr lang="ja-JP" altLang="en-US" b="0" i="0">
                <a:solidFill>
                  <a:srgbClr val="1D1C1D"/>
                </a:solidFill>
                <a:effectLst/>
                <a:latin typeface="Monaco" pitchFamily="2" charset="0"/>
              </a:rPr>
              <a:t>で</a:t>
            </a:r>
            <a:r>
              <a:rPr lang="en" altLang="ja-JP" b="0" i="0" dirty="0">
                <a:solidFill>
                  <a:srgbClr val="1D1C1D"/>
                </a:solidFill>
                <a:effectLst/>
                <a:latin typeface="Monaco" pitchFamily="2" charset="0"/>
              </a:rPr>
              <a:t>PC</a:t>
            </a:r>
            <a:r>
              <a:rPr lang="ja-JP" altLang="en-US" b="0" i="0">
                <a:solidFill>
                  <a:srgbClr val="1D1C1D"/>
                </a:solidFill>
                <a:effectLst/>
                <a:latin typeface="Monaco" pitchFamily="2" charset="0"/>
              </a:rPr>
              <a:t>に接続した計測器（電源、オシロスコープ、ロガー、電子負荷等）を</a:t>
            </a:r>
            <a:r>
              <a:rPr lang="en" altLang="ja-JP" b="0" i="0" dirty="0">
                <a:solidFill>
                  <a:srgbClr val="1D1C1D"/>
                </a:solidFill>
                <a:effectLst/>
                <a:latin typeface="Monaco" pitchFamily="2" charset="0"/>
              </a:rPr>
              <a:t>WINDOWS</a:t>
            </a:r>
            <a:r>
              <a:rPr lang="ja-JP" altLang="en-US" b="0" i="0">
                <a:solidFill>
                  <a:srgbClr val="1D1C1D"/>
                </a:solidFill>
                <a:effectLst/>
                <a:latin typeface="Monaco" pitchFamily="2" charset="0"/>
              </a:rPr>
              <a:t>ネイティブアプリケーションから自動測定</a:t>
            </a:r>
            <a:r>
              <a:rPr lang="en-US" altLang="ja-JP" b="0" i="0" dirty="0">
                <a:solidFill>
                  <a:srgbClr val="1D1C1D"/>
                </a:solidFill>
                <a:effectLst/>
                <a:latin typeface="Monaco" pitchFamily="2" charset="0"/>
              </a:rPr>
              <a:t>(</a:t>
            </a:r>
            <a:r>
              <a:rPr lang="en" altLang="ja-JP" b="0" i="0" dirty="0">
                <a:solidFill>
                  <a:srgbClr val="1D1C1D"/>
                </a:solidFill>
                <a:effectLst/>
                <a:latin typeface="Monaco" pitchFamily="2" charset="0"/>
              </a:rPr>
              <a:t>VISA</a:t>
            </a:r>
            <a:r>
              <a:rPr lang="ja-JP" altLang="en-US" b="0" i="0">
                <a:solidFill>
                  <a:srgbClr val="1D1C1D"/>
                </a:solidFill>
                <a:effectLst/>
                <a:latin typeface="Monaco" pitchFamily="2" charset="0"/>
              </a:rPr>
              <a:t>ライブラリを使って</a:t>
            </a:r>
            <a:r>
              <a:rPr lang="en-US" altLang="ja-JP" b="0" i="0" dirty="0">
                <a:solidFill>
                  <a:srgbClr val="1D1C1D"/>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2</a:t>
            </a:r>
            <a:r>
              <a:rPr kumimoji="1" lang="en-US" altLang="ja-JP" dirty="0">
                <a:solidFill>
                  <a:schemeClr val="tx1"/>
                </a:solidFill>
              </a:rPr>
              <a:t>.  UART</a:t>
            </a:r>
            <a:endParaRPr kumimoji="1" lang="ja-JP" altLang="en-US" dirty="0">
              <a:solidFill>
                <a:schemeClr val="tx1"/>
              </a:solidFill>
            </a:endParaRPr>
          </a:p>
        </p:txBody>
      </p:sp>
      <p:pic>
        <p:nvPicPr>
          <p:cNvPr id="2050"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514832A5-3F63-F7FA-27FB-6FD9120DD79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125819" y="4433777"/>
            <a:ext cx="2479158" cy="1601972"/>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E88866C3-29FE-32BE-00F5-90748065A680}"/>
              </a:ext>
            </a:extLst>
          </p:cNvPr>
          <p:cNvCxnSpPr/>
          <p:nvPr/>
        </p:nvCxnSpPr>
        <p:spPr>
          <a:xfrm>
            <a:off x="6443330" y="3788735"/>
            <a:ext cx="0" cy="2913321"/>
          </a:xfrm>
          <a:prstGeom prst="line">
            <a:avLst/>
          </a:prstGeom>
        </p:spPr>
        <p:style>
          <a:lnRef idx="2">
            <a:schemeClr val="accent1"/>
          </a:lnRef>
          <a:fillRef idx="0">
            <a:schemeClr val="accent1"/>
          </a:fillRef>
          <a:effectRef idx="1">
            <a:schemeClr val="accent1"/>
          </a:effectRef>
          <a:fontRef idx="minor">
            <a:schemeClr val="tx1"/>
          </a:fontRef>
        </p:style>
      </p:cxnSp>
      <p:pic>
        <p:nvPicPr>
          <p:cNvPr id="2054" name="Picture 6" descr="サンワサプライ(Sanwa Supply) USB-RS232Cコンバータ(0.3m) USB-CVRS9HN">
            <a:extLst>
              <a:ext uri="{FF2B5EF4-FFF2-40B4-BE49-F238E27FC236}">
                <a16:creationId xmlns:a16="http://schemas.microsoft.com/office/drawing/2014/main" id="{83BA2A77-367F-4EC0-969F-E323DADBA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7511" y="3763487"/>
            <a:ext cx="1182092" cy="11769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サンワサプライ(Sanwa Supply) USB-RS232Cコンバータ(0.3m) USB-CVRS9HN">
            <a:extLst>
              <a:ext uri="{FF2B5EF4-FFF2-40B4-BE49-F238E27FC236}">
                <a16:creationId xmlns:a16="http://schemas.microsoft.com/office/drawing/2014/main" id="{C955AA3B-A84D-F6C8-9FD7-3848CCB7B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V="1">
            <a:off x="2547511" y="5529123"/>
            <a:ext cx="1182092" cy="117691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9C3CB21F-29B8-5FE5-F761-7D283C304854}"/>
              </a:ext>
            </a:extLst>
          </p:cNvPr>
          <p:cNvCxnSpPr/>
          <p:nvPr/>
        </p:nvCxnSpPr>
        <p:spPr>
          <a:xfrm flipV="1">
            <a:off x="3338623" y="4940403"/>
            <a:ext cx="0" cy="588720"/>
          </a:xfrm>
          <a:prstGeom prst="line">
            <a:avLst/>
          </a:prstGeom>
          <a:ln w="63500"/>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DE7B5439-1490-C315-BAC9-3D4E2ECCBBA8}"/>
              </a:ext>
            </a:extLst>
          </p:cNvPr>
          <p:cNvSpPr txBox="1"/>
          <p:nvPr/>
        </p:nvSpPr>
        <p:spPr>
          <a:xfrm>
            <a:off x="4295507" y="4940403"/>
            <a:ext cx="1800493" cy="369332"/>
          </a:xfrm>
          <a:prstGeom prst="rect">
            <a:avLst/>
          </a:prstGeom>
          <a:noFill/>
        </p:spPr>
        <p:txBody>
          <a:bodyPr wrap="none" rtlCol="0">
            <a:spAutoFit/>
          </a:bodyPr>
          <a:lstStyle/>
          <a:p>
            <a:r>
              <a:rPr kumimoji="1" lang="ja-JP" altLang="en-US"/>
              <a:t>クロスケーブル</a:t>
            </a:r>
          </a:p>
        </p:txBody>
      </p:sp>
      <p:cxnSp>
        <p:nvCxnSpPr>
          <p:cNvPr id="11" name="直線コネクタ 10">
            <a:extLst>
              <a:ext uri="{FF2B5EF4-FFF2-40B4-BE49-F238E27FC236}">
                <a16:creationId xmlns:a16="http://schemas.microsoft.com/office/drawing/2014/main" id="{557D6B3F-601B-31C9-CF5D-6C2A612CDAD1}"/>
              </a:ext>
            </a:extLst>
          </p:cNvPr>
          <p:cNvCxnSpPr>
            <a:endCxn id="9" idx="1"/>
          </p:cNvCxnSpPr>
          <p:nvPr/>
        </p:nvCxnSpPr>
        <p:spPr>
          <a:xfrm flipV="1">
            <a:off x="3509319" y="5125069"/>
            <a:ext cx="786188" cy="184666"/>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7D60ACCB-2838-E123-FFBC-1D35DEC76750}"/>
              </a:ext>
            </a:extLst>
          </p:cNvPr>
          <p:cNvSpPr txBox="1"/>
          <p:nvPr/>
        </p:nvSpPr>
        <p:spPr>
          <a:xfrm>
            <a:off x="4390651" y="5970288"/>
            <a:ext cx="1800493" cy="646331"/>
          </a:xfrm>
          <a:prstGeom prst="rect">
            <a:avLst/>
          </a:prstGeom>
          <a:noFill/>
        </p:spPr>
        <p:txBody>
          <a:bodyPr wrap="none" rtlCol="0">
            <a:spAutoFit/>
          </a:bodyPr>
          <a:lstStyle/>
          <a:p>
            <a:r>
              <a:rPr kumimoji="1" lang="ja-JP" altLang="en-US"/>
              <a:t>自作アプリから</a:t>
            </a:r>
            <a:endParaRPr kumimoji="1" lang="en-US" altLang="ja-JP" dirty="0"/>
          </a:p>
          <a:p>
            <a:r>
              <a:rPr kumimoji="1" lang="ja-JP" altLang="en-US"/>
              <a:t>送受信を確認</a:t>
            </a:r>
          </a:p>
        </p:txBody>
      </p:sp>
      <p:pic>
        <p:nvPicPr>
          <p:cNvPr id="14"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B676FF70-E374-D3D2-FFE1-85FC3AD81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6538474" y="4444409"/>
            <a:ext cx="2479158" cy="160197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サンワサプライ(Sanwa Supply) USB-RS232Cコンバータ(0.3m) USB-CVRS9HN">
            <a:extLst>
              <a:ext uri="{FF2B5EF4-FFF2-40B4-BE49-F238E27FC236}">
                <a16:creationId xmlns:a16="http://schemas.microsoft.com/office/drawing/2014/main" id="{C0B4AF51-C7C4-946A-9501-61D68617F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53443" y="3855951"/>
            <a:ext cx="1182092" cy="1176916"/>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6D5522BE-55A3-C37D-B6AC-FDC75B89092F}"/>
              </a:ext>
            </a:extLst>
          </p:cNvPr>
          <p:cNvSpPr/>
          <p:nvPr/>
        </p:nvSpPr>
        <p:spPr>
          <a:xfrm>
            <a:off x="9548037" y="5973007"/>
            <a:ext cx="2300896" cy="7290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計測器</a:t>
            </a:r>
          </a:p>
        </p:txBody>
      </p:sp>
      <p:cxnSp>
        <p:nvCxnSpPr>
          <p:cNvPr id="18" name="直線コネクタ 17">
            <a:extLst>
              <a:ext uri="{FF2B5EF4-FFF2-40B4-BE49-F238E27FC236}">
                <a16:creationId xmlns:a16="http://schemas.microsoft.com/office/drawing/2014/main" id="{8FDA3656-23BD-BEF0-F412-093988A5D25A}"/>
              </a:ext>
            </a:extLst>
          </p:cNvPr>
          <p:cNvCxnSpPr>
            <a:cxnSpLocks/>
          </p:cNvCxnSpPr>
          <p:nvPr/>
        </p:nvCxnSpPr>
        <p:spPr>
          <a:xfrm>
            <a:off x="9951078" y="5043232"/>
            <a:ext cx="320268" cy="878679"/>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6E38E782-64EF-8AEB-101C-A2E252863B84}"/>
              </a:ext>
            </a:extLst>
          </p:cNvPr>
          <p:cNvSpPr txBox="1"/>
          <p:nvPr/>
        </p:nvSpPr>
        <p:spPr>
          <a:xfrm>
            <a:off x="6973736" y="6363398"/>
            <a:ext cx="2492990" cy="369332"/>
          </a:xfrm>
          <a:prstGeom prst="rect">
            <a:avLst/>
          </a:prstGeom>
          <a:noFill/>
        </p:spPr>
        <p:txBody>
          <a:bodyPr wrap="none" rtlCol="0">
            <a:spAutoFit/>
          </a:bodyPr>
          <a:lstStyle/>
          <a:p>
            <a:r>
              <a:rPr kumimoji="1" lang="ja-JP" altLang="en-US">
                <a:solidFill>
                  <a:srgbClr val="FF0000"/>
                </a:solidFill>
              </a:rPr>
              <a:t>レッスンはどう行う？</a:t>
            </a:r>
          </a:p>
        </p:txBody>
      </p:sp>
    </p:spTree>
    <p:extLst>
      <p:ext uri="{BB962C8B-B14F-4D97-AF65-F5344CB8AC3E}">
        <p14:creationId xmlns:p14="http://schemas.microsoft.com/office/powerpoint/2010/main" val="1624673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solidFill>
                  <a:srgbClr val="FF0000"/>
                </a:solidFill>
                <a:latin typeface="Monaco" pitchFamily="2" charset="0"/>
              </a:rPr>
              <a:t>3</a:t>
            </a:r>
            <a:r>
              <a:rPr lang="en-US" altLang="ja-JP" b="0" i="0" dirty="0">
                <a:solidFill>
                  <a:srgbClr val="FF0000"/>
                </a:solidFill>
                <a:effectLst/>
                <a:latin typeface="Monaco" pitchFamily="2" charset="0"/>
              </a:rPr>
              <a:t>, </a:t>
            </a:r>
            <a:r>
              <a:rPr lang="ja-JP" altLang="en-US" b="0" i="0">
                <a:solidFill>
                  <a:srgbClr val="FF0000"/>
                </a:solidFill>
                <a:effectLst/>
                <a:latin typeface="Monaco" pitchFamily="2" charset="0"/>
              </a:rPr>
              <a:t>計測器ライブラリ</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VISA</a:t>
            </a:r>
            <a:r>
              <a:rPr lang="ja-JP" altLang="en-US" b="0" i="0">
                <a:solidFill>
                  <a:srgbClr val="FF0000"/>
                </a:solidFill>
                <a:effectLst/>
                <a:latin typeface="Monaco" pitchFamily="2" charset="0"/>
              </a:rPr>
              <a:t>の使い方 </a:t>
            </a:r>
            <a:endParaRPr lang="en-US" altLang="ja-JP" b="0" i="0" dirty="0">
              <a:solidFill>
                <a:srgbClr val="FF0000"/>
              </a:solidFill>
              <a:effectLst/>
              <a:latin typeface="Monaco" pitchFamily="2" charset="0"/>
            </a:endParaRPr>
          </a:p>
          <a:p>
            <a:r>
              <a:rPr lang="en-US" altLang="ja-JP" dirty="0">
                <a:solidFill>
                  <a:srgbClr val="FF0000"/>
                </a:solidFill>
                <a:latin typeface="Monaco" pitchFamily="2" charset="0"/>
              </a:rPr>
              <a:t>4</a:t>
            </a:r>
            <a:r>
              <a:rPr lang="en-US" altLang="ja-JP" b="0" i="0" dirty="0">
                <a:solidFill>
                  <a:srgbClr val="FF0000"/>
                </a:solidFill>
                <a:effectLst/>
                <a:latin typeface="Monaco" pitchFamily="2" charset="0"/>
              </a:rPr>
              <a:t>, </a:t>
            </a:r>
            <a:r>
              <a:rPr lang="en" altLang="ja-JP" b="0" i="0" dirty="0">
                <a:solidFill>
                  <a:srgbClr val="FF0000"/>
                </a:solidFill>
                <a:effectLst/>
                <a:latin typeface="Monaco" pitchFamily="2" charset="0"/>
              </a:rPr>
              <a:t>LAN</a:t>
            </a:r>
            <a:r>
              <a:rPr lang="ja-JP" altLang="en-US" b="0" i="0">
                <a:solidFill>
                  <a:srgbClr val="FF0000"/>
                </a:solidFill>
                <a:effectLst/>
                <a:latin typeface="Monaco" pitchFamily="2" charset="0"/>
              </a:rPr>
              <a:t>で</a:t>
            </a:r>
            <a:r>
              <a:rPr lang="en" altLang="ja-JP" b="0" i="0" dirty="0">
                <a:solidFill>
                  <a:srgbClr val="FF0000"/>
                </a:solidFill>
                <a:effectLst/>
                <a:latin typeface="Monaco" pitchFamily="2" charset="0"/>
              </a:rPr>
              <a:t>PC</a:t>
            </a:r>
            <a:r>
              <a:rPr lang="ja-JP" altLang="en-US" b="0" i="0">
                <a:solidFill>
                  <a:srgbClr val="FF0000"/>
                </a:solidFill>
                <a:effectLst/>
                <a:latin typeface="Monaco" pitchFamily="2" charset="0"/>
              </a:rPr>
              <a:t>に接続した計測器（電源、オシロスコープ、ロガー、電子負荷等）を</a:t>
            </a:r>
            <a:r>
              <a:rPr lang="en" altLang="ja-JP" b="0" i="0" dirty="0">
                <a:solidFill>
                  <a:srgbClr val="FF0000"/>
                </a:solidFill>
                <a:effectLst/>
                <a:latin typeface="Monaco" pitchFamily="2" charset="0"/>
              </a:rPr>
              <a:t>WINDOWS</a:t>
            </a:r>
            <a:r>
              <a:rPr lang="ja-JP" altLang="en-US" b="0" i="0">
                <a:solidFill>
                  <a:srgbClr val="FF0000"/>
                </a:solidFill>
                <a:effectLst/>
                <a:latin typeface="Monaco" pitchFamily="2" charset="0"/>
              </a:rPr>
              <a:t>ネイティブアプリケーションから自動測定</a:t>
            </a:r>
            <a:r>
              <a:rPr lang="en-US" altLang="ja-JP" b="0" i="0" dirty="0">
                <a:solidFill>
                  <a:srgbClr val="FF0000"/>
                </a:solidFill>
                <a:effectLst/>
                <a:latin typeface="Monaco" pitchFamily="2" charset="0"/>
              </a:rPr>
              <a:t>(</a:t>
            </a:r>
            <a:r>
              <a:rPr lang="en" altLang="ja-JP" b="0" i="0" dirty="0">
                <a:solidFill>
                  <a:srgbClr val="FF0000"/>
                </a:solidFill>
                <a:effectLst/>
                <a:latin typeface="Monaco" pitchFamily="2" charset="0"/>
              </a:rPr>
              <a:t>VISA</a:t>
            </a:r>
            <a:r>
              <a:rPr lang="ja-JP" altLang="en-US" b="0" i="0">
                <a:solidFill>
                  <a:srgbClr val="FF0000"/>
                </a:solidFill>
                <a:effectLst/>
                <a:latin typeface="Monaco" pitchFamily="2" charset="0"/>
              </a:rPr>
              <a:t>ライブラリを使って</a:t>
            </a:r>
            <a:r>
              <a:rPr lang="en-US" altLang="ja-JP" b="0" i="0" dirty="0">
                <a:solidFill>
                  <a:srgbClr val="FF0000"/>
                </a:solidFill>
                <a:effectLst/>
                <a:latin typeface="Monaco" pitchFamily="2" charset="0"/>
              </a:rPr>
              <a:t>) </a:t>
            </a:r>
          </a:p>
          <a:p>
            <a:r>
              <a:rPr lang="en-US" altLang="ja-JP" b="0" i="0" dirty="0">
                <a:solidFill>
                  <a:srgbClr val="1D1C1D"/>
                </a:solidFill>
                <a:effectLst/>
                <a:latin typeface="Monaco" pitchFamily="2" charset="0"/>
              </a:rPr>
              <a:t>5, </a:t>
            </a:r>
            <a:r>
              <a:rPr lang="ja-JP" altLang="en-US" b="0" i="0">
                <a:solidFill>
                  <a:srgbClr val="1D1C1D"/>
                </a:solidFill>
                <a:effectLst/>
                <a:latin typeface="Monaco" pitchFamily="2" charset="0"/>
              </a:rPr>
              <a:t>それぞれ別々のインターフェースから測定したデータをデータベース</a:t>
            </a:r>
            <a:r>
              <a:rPr lang="en-US" altLang="ja-JP" b="0" i="0" dirty="0">
                <a:solidFill>
                  <a:srgbClr val="1D1C1D"/>
                </a:solidFill>
                <a:effectLst/>
                <a:latin typeface="Monaco" pitchFamily="2" charset="0"/>
              </a:rPr>
              <a:t>(</a:t>
            </a:r>
            <a:r>
              <a:rPr lang="en" altLang="ja-JP" b="0" i="0" dirty="0" err="1">
                <a:solidFill>
                  <a:srgbClr val="1D1C1D"/>
                </a:solidFill>
                <a:effectLst/>
                <a:latin typeface="Monaco" pitchFamily="2" charset="0"/>
              </a:rPr>
              <a:t>influxDB</a:t>
            </a:r>
            <a:r>
              <a:rPr lang="en" altLang="ja-JP" b="0" i="0" dirty="0">
                <a:solidFill>
                  <a:srgbClr val="1D1C1D"/>
                </a:solidFill>
                <a:effectLst/>
                <a:latin typeface="Monaco" pitchFamily="2" charset="0"/>
              </a:rPr>
              <a:t>)</a:t>
            </a:r>
            <a:r>
              <a:rPr lang="ja-JP" altLang="en-US" b="0" i="0">
                <a:solidFill>
                  <a:srgbClr val="1D1C1D"/>
                </a:solidFill>
                <a:effectLst/>
                <a:latin typeface="Monaco" pitchFamily="2" charset="0"/>
              </a:rPr>
              <a:t>に保存し、</a:t>
            </a:r>
            <a:r>
              <a:rPr lang="en" altLang="ja-JP" b="0" i="0" dirty="0">
                <a:solidFill>
                  <a:srgbClr val="1D1C1D"/>
                </a:solidFill>
                <a:effectLst/>
                <a:latin typeface="Monaco" pitchFamily="2" charset="0"/>
              </a:rPr>
              <a:t>Grafana</a:t>
            </a:r>
            <a:r>
              <a:rPr lang="ja-JP" altLang="en-US" b="0" i="0">
                <a:solidFill>
                  <a:srgbClr val="1D1C1D"/>
                </a:solidFill>
                <a:effectLst/>
                <a:latin typeface="Monaco" pitchFamily="2" charset="0"/>
              </a:rPr>
              <a:t>で表示する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3. 4.  VISA</a:t>
            </a:r>
            <a:endParaRPr kumimoji="1" lang="ja-JP" altLang="en-US" dirty="0">
              <a:solidFill>
                <a:schemeClr val="tx1"/>
              </a:solidFill>
            </a:endParaRPr>
          </a:p>
        </p:txBody>
      </p:sp>
      <p:pic>
        <p:nvPicPr>
          <p:cNvPr id="14" name="Picture 2" descr="DAIV Z4-I7I01SR-A Windows 11 Iris Xe グラフィックス搭載 高性能 軽量ノートパソコン│パソコン(PC )通販のマウスコンピューター【公式】">
            <a:extLst>
              <a:ext uri="{FF2B5EF4-FFF2-40B4-BE49-F238E27FC236}">
                <a16:creationId xmlns:a16="http://schemas.microsoft.com/office/drawing/2014/main" id="{B676FF70-E374-D3D2-FFE1-85FC3AD81A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871" b="16512"/>
          <a:stretch/>
        </p:blipFill>
        <p:spPr bwMode="auto">
          <a:xfrm>
            <a:off x="1169031" y="4224458"/>
            <a:ext cx="2479158" cy="1601972"/>
          </a:xfrm>
          <a:prstGeom prst="rect">
            <a:avLst/>
          </a:prstGeom>
          <a:noFill/>
          <a:extLst>
            <a:ext uri="{909E8E84-426E-40DD-AFC4-6F175D3DCCD1}">
              <a14:hiddenFill xmlns:a14="http://schemas.microsoft.com/office/drawing/2010/main">
                <a:solidFill>
                  <a:srgbClr val="FFFFFF"/>
                </a:solidFill>
              </a14:hiddenFill>
            </a:ext>
          </a:extLst>
        </p:spPr>
      </p:pic>
      <p:sp>
        <p:nvSpPr>
          <p:cNvPr id="17" name="正方形/長方形 16">
            <a:extLst>
              <a:ext uri="{FF2B5EF4-FFF2-40B4-BE49-F238E27FC236}">
                <a16:creationId xmlns:a16="http://schemas.microsoft.com/office/drawing/2014/main" id="{6D5522BE-55A3-C37D-B6AC-FDC75B89092F}"/>
              </a:ext>
            </a:extLst>
          </p:cNvPr>
          <p:cNvSpPr/>
          <p:nvPr/>
        </p:nvSpPr>
        <p:spPr>
          <a:xfrm>
            <a:off x="4178594" y="5753056"/>
            <a:ext cx="2300896" cy="7290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計測器</a:t>
            </a:r>
          </a:p>
        </p:txBody>
      </p:sp>
      <p:cxnSp>
        <p:nvCxnSpPr>
          <p:cNvPr id="18" name="直線コネクタ 17">
            <a:extLst>
              <a:ext uri="{FF2B5EF4-FFF2-40B4-BE49-F238E27FC236}">
                <a16:creationId xmlns:a16="http://schemas.microsoft.com/office/drawing/2014/main" id="{8FDA3656-23BD-BEF0-F412-093988A5D25A}"/>
              </a:ext>
            </a:extLst>
          </p:cNvPr>
          <p:cNvCxnSpPr>
            <a:cxnSpLocks/>
            <a:stCxn id="14" idx="3"/>
          </p:cNvCxnSpPr>
          <p:nvPr/>
        </p:nvCxnSpPr>
        <p:spPr>
          <a:xfrm>
            <a:off x="3648189" y="5025444"/>
            <a:ext cx="1253714" cy="676516"/>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0" name="テキスト ボックス 19">
            <a:extLst>
              <a:ext uri="{FF2B5EF4-FFF2-40B4-BE49-F238E27FC236}">
                <a16:creationId xmlns:a16="http://schemas.microsoft.com/office/drawing/2014/main" id="{6E38E782-64EF-8AEB-101C-A2E252863B84}"/>
              </a:ext>
            </a:extLst>
          </p:cNvPr>
          <p:cNvSpPr txBox="1"/>
          <p:nvPr/>
        </p:nvSpPr>
        <p:spPr>
          <a:xfrm>
            <a:off x="1604293" y="6143447"/>
            <a:ext cx="2492990" cy="369332"/>
          </a:xfrm>
          <a:prstGeom prst="rect">
            <a:avLst/>
          </a:prstGeom>
          <a:noFill/>
        </p:spPr>
        <p:txBody>
          <a:bodyPr wrap="none" rtlCol="0">
            <a:spAutoFit/>
          </a:bodyPr>
          <a:lstStyle/>
          <a:p>
            <a:r>
              <a:rPr kumimoji="1" lang="ja-JP" altLang="en-US">
                <a:solidFill>
                  <a:srgbClr val="FF0000"/>
                </a:solidFill>
              </a:rPr>
              <a:t>レッスンはどう行う？</a:t>
            </a:r>
          </a:p>
        </p:txBody>
      </p:sp>
      <p:sp>
        <p:nvSpPr>
          <p:cNvPr id="7" name="テキスト ボックス 6">
            <a:extLst>
              <a:ext uri="{FF2B5EF4-FFF2-40B4-BE49-F238E27FC236}">
                <a16:creationId xmlns:a16="http://schemas.microsoft.com/office/drawing/2014/main" id="{8766FFF0-2339-B19A-F3C8-1EB3CFED7675}"/>
              </a:ext>
            </a:extLst>
          </p:cNvPr>
          <p:cNvSpPr txBox="1"/>
          <p:nvPr/>
        </p:nvSpPr>
        <p:spPr>
          <a:xfrm>
            <a:off x="3073946" y="4166859"/>
            <a:ext cx="2402200" cy="369332"/>
          </a:xfrm>
          <a:prstGeom prst="rect">
            <a:avLst/>
          </a:prstGeom>
          <a:noFill/>
        </p:spPr>
        <p:txBody>
          <a:bodyPr wrap="square">
            <a:spAutoFit/>
          </a:bodyPr>
          <a:lstStyle/>
          <a:p>
            <a:pPr algn="ctr"/>
            <a:r>
              <a:rPr lang="en-US" altLang="ja-JP" dirty="0"/>
              <a:t>VISA</a:t>
            </a:r>
            <a:r>
              <a:rPr lang="ja-JP" altLang="en-US"/>
              <a:t>ドライバ</a:t>
            </a: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E87FC84-9BAC-444E-0555-81BF0A924D55}"/>
              </a:ext>
            </a:extLst>
          </p:cNvPr>
          <p:cNvSpPr txBox="1"/>
          <p:nvPr/>
        </p:nvSpPr>
        <p:spPr>
          <a:xfrm>
            <a:off x="4328209" y="5097467"/>
            <a:ext cx="2402200" cy="369332"/>
          </a:xfrm>
          <a:prstGeom prst="rect">
            <a:avLst/>
          </a:prstGeom>
          <a:noFill/>
        </p:spPr>
        <p:txBody>
          <a:bodyPr wrap="square">
            <a:spAutoFit/>
          </a:bodyPr>
          <a:lstStyle/>
          <a:p>
            <a:r>
              <a:rPr kumimoji="1" lang="en-US" altLang="ja-JP" dirty="0">
                <a:solidFill>
                  <a:schemeClr val="tx1"/>
                </a:solidFill>
              </a:rPr>
              <a:t>LAN</a:t>
            </a:r>
            <a:r>
              <a:rPr kumimoji="1" lang="ja-JP" altLang="en-US">
                <a:solidFill>
                  <a:schemeClr val="tx1"/>
                </a:solidFill>
              </a:rPr>
              <a:t>接続</a:t>
            </a:r>
          </a:p>
        </p:txBody>
      </p:sp>
    </p:spTree>
    <p:extLst>
      <p:ext uri="{BB962C8B-B14F-4D97-AF65-F5344CB8AC3E}">
        <p14:creationId xmlns:p14="http://schemas.microsoft.com/office/powerpoint/2010/main" val="1136527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dirty="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dirty="0">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dirty="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dirty="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dirty="0">
                <a:effectLst/>
                <a:latin typeface="Monaco" pitchFamily="2" charset="0"/>
              </a:rPr>
              <a:t>等</a:t>
            </a:r>
            <a:r>
              <a:rPr lang="en-US" altLang="ja-JP" b="0" i="0" dirty="0">
                <a:effectLst/>
                <a:latin typeface="Monaco" pitchFamily="2" charset="0"/>
              </a:rPr>
              <a:t>)</a:t>
            </a:r>
            <a:r>
              <a:rPr lang="ja-JP" altLang="en-US" b="0" i="0" dirty="0">
                <a:effectLst/>
                <a:latin typeface="Monaco" pitchFamily="2" charset="0"/>
              </a:rPr>
              <a:t>で</a:t>
            </a:r>
            <a:r>
              <a:rPr lang="en" altLang="ja-JP" b="0" i="0" dirty="0">
                <a:effectLst/>
                <a:latin typeface="Monaco" pitchFamily="2" charset="0"/>
              </a:rPr>
              <a:t>PC</a:t>
            </a:r>
            <a:r>
              <a:rPr lang="ja-JP" altLang="en-US" b="0" i="0" dirty="0">
                <a:effectLst/>
                <a:latin typeface="Monaco" pitchFamily="2" charset="0"/>
              </a:rPr>
              <a:t>に接続した機器を</a:t>
            </a:r>
            <a:r>
              <a:rPr lang="en" altLang="ja-JP" b="0" i="0" dirty="0">
                <a:effectLst/>
                <a:latin typeface="Monaco" pitchFamily="2" charset="0"/>
              </a:rPr>
              <a:t>WINDOWS</a:t>
            </a:r>
            <a:r>
              <a:rPr lang="ja-JP" altLang="en-US" b="0" i="0" dirty="0">
                <a:effectLst/>
                <a:latin typeface="Monaco" pitchFamily="2" charset="0"/>
              </a:rPr>
              <a:t>ネイティブアプリケーションから制御 </a:t>
            </a:r>
            <a:endParaRPr lang="en-US" altLang="ja-JP" b="0" i="0" dirty="0">
              <a:effectLst/>
              <a:latin typeface="Monaco" pitchFamily="2" charset="0"/>
            </a:endParaRPr>
          </a:p>
          <a:p>
            <a:r>
              <a:rPr lang="en-US" altLang="ja-JP" dirty="0">
                <a:latin typeface="Monaco" pitchFamily="2" charset="0"/>
              </a:rPr>
              <a:t>3</a:t>
            </a:r>
            <a:r>
              <a:rPr lang="en-US" altLang="ja-JP" b="0" i="0" dirty="0">
                <a:effectLst/>
                <a:latin typeface="Monaco" pitchFamily="2" charset="0"/>
              </a:rPr>
              <a:t>, </a:t>
            </a:r>
            <a:r>
              <a:rPr lang="ja-JP" altLang="en-US" b="0" i="0" dirty="0">
                <a:effectLst/>
                <a:latin typeface="Monaco" pitchFamily="2" charset="0"/>
              </a:rPr>
              <a:t>計測器ライブラリ</a:t>
            </a:r>
            <a:r>
              <a:rPr lang="en-US" altLang="ja-JP" b="0" i="0" dirty="0">
                <a:effectLst/>
                <a:latin typeface="Monaco" pitchFamily="2" charset="0"/>
              </a:rPr>
              <a:t>: </a:t>
            </a:r>
            <a:r>
              <a:rPr lang="en" altLang="ja-JP" b="0" i="0" dirty="0">
                <a:effectLst/>
                <a:latin typeface="Monaco" pitchFamily="2" charset="0"/>
              </a:rPr>
              <a:t>VISA</a:t>
            </a:r>
            <a:r>
              <a:rPr lang="ja-JP" altLang="en-US" b="0" i="0" dirty="0">
                <a:effectLst/>
                <a:latin typeface="Monaco" pitchFamily="2" charset="0"/>
              </a:rPr>
              <a:t>の使い方 </a:t>
            </a:r>
            <a:endParaRPr lang="en-US" altLang="ja-JP" b="0" i="0" dirty="0">
              <a:effectLst/>
              <a:latin typeface="Monaco" pitchFamily="2" charset="0"/>
            </a:endParaRPr>
          </a:p>
          <a:p>
            <a:r>
              <a:rPr lang="en-US" altLang="ja-JP" dirty="0">
                <a:latin typeface="Monaco" pitchFamily="2" charset="0"/>
              </a:rPr>
              <a:t>4</a:t>
            </a:r>
            <a:r>
              <a:rPr lang="en-US" altLang="ja-JP" b="0" i="0" dirty="0">
                <a:effectLst/>
                <a:latin typeface="Monaco" pitchFamily="2" charset="0"/>
              </a:rPr>
              <a:t>, </a:t>
            </a:r>
            <a:r>
              <a:rPr lang="en" altLang="ja-JP" b="0" i="0" dirty="0">
                <a:effectLst/>
                <a:latin typeface="Monaco" pitchFamily="2" charset="0"/>
              </a:rPr>
              <a:t>LAN</a:t>
            </a:r>
            <a:r>
              <a:rPr lang="ja-JP" altLang="en-US" b="0" i="0" dirty="0">
                <a:effectLst/>
                <a:latin typeface="Monaco" pitchFamily="2" charset="0"/>
              </a:rPr>
              <a:t>で</a:t>
            </a:r>
            <a:r>
              <a:rPr lang="en" altLang="ja-JP" b="0" i="0" dirty="0">
                <a:effectLst/>
                <a:latin typeface="Monaco" pitchFamily="2" charset="0"/>
              </a:rPr>
              <a:t>PC</a:t>
            </a:r>
            <a:r>
              <a:rPr lang="ja-JP" altLang="en-US" b="0" i="0" dirty="0">
                <a:effectLst/>
                <a:latin typeface="Monaco" pitchFamily="2" charset="0"/>
              </a:rPr>
              <a:t>に接続した計測器（電源、オシロスコープ、ロガー、電子負荷等）を</a:t>
            </a:r>
            <a:r>
              <a:rPr lang="en" altLang="ja-JP" b="0" i="0" dirty="0">
                <a:effectLst/>
                <a:latin typeface="Monaco" pitchFamily="2" charset="0"/>
              </a:rPr>
              <a:t>WINDOWS</a:t>
            </a:r>
            <a:r>
              <a:rPr lang="ja-JP" altLang="en-US" b="0" i="0" dirty="0">
                <a:effectLst/>
                <a:latin typeface="Monaco" pitchFamily="2" charset="0"/>
              </a:rPr>
              <a:t>ネイティブアプリケーションから自動測定</a:t>
            </a:r>
            <a:r>
              <a:rPr lang="en-US" altLang="ja-JP" b="0" i="0" dirty="0">
                <a:effectLst/>
                <a:latin typeface="Monaco" pitchFamily="2" charset="0"/>
              </a:rPr>
              <a:t>(</a:t>
            </a:r>
            <a:r>
              <a:rPr lang="en" altLang="ja-JP" b="0" i="0" dirty="0">
                <a:effectLst/>
                <a:latin typeface="Monaco" pitchFamily="2" charset="0"/>
              </a:rPr>
              <a:t>VISA</a:t>
            </a:r>
            <a:r>
              <a:rPr lang="ja-JP" altLang="en-US" b="0" i="0" dirty="0">
                <a:effectLst/>
                <a:latin typeface="Monaco" pitchFamily="2" charset="0"/>
              </a:rPr>
              <a:t>ライブラリを使って</a:t>
            </a:r>
            <a:r>
              <a:rPr lang="en-US" altLang="ja-JP" b="0" i="0" dirty="0">
                <a:effectLst/>
                <a:latin typeface="Monaco" pitchFamily="2" charset="0"/>
              </a:rPr>
              <a:t>) </a:t>
            </a:r>
          </a:p>
          <a:p>
            <a:r>
              <a:rPr lang="en-US" altLang="ja-JP" b="0" i="0" dirty="0">
                <a:solidFill>
                  <a:srgbClr val="FF0000"/>
                </a:solidFill>
                <a:effectLst/>
                <a:latin typeface="Monaco" pitchFamily="2" charset="0"/>
              </a:rPr>
              <a:t>5, </a:t>
            </a:r>
            <a:r>
              <a:rPr lang="ja-JP" altLang="en-US" b="0" i="0" dirty="0">
                <a:solidFill>
                  <a:srgbClr val="FF0000"/>
                </a:solidFill>
                <a:effectLst/>
                <a:latin typeface="Monaco" pitchFamily="2" charset="0"/>
              </a:rPr>
              <a:t>それぞれ別々のインターフェースから測定したデータをデータベース</a:t>
            </a:r>
            <a:r>
              <a:rPr lang="en-US" altLang="ja-JP" b="0" i="0" dirty="0">
                <a:solidFill>
                  <a:srgbClr val="FF0000"/>
                </a:solidFill>
                <a:effectLst/>
                <a:latin typeface="Monaco" pitchFamily="2" charset="0"/>
              </a:rPr>
              <a:t>(</a:t>
            </a:r>
            <a:r>
              <a:rPr lang="en" altLang="ja-JP" b="0" i="0" dirty="0" err="1">
                <a:solidFill>
                  <a:srgbClr val="FF0000"/>
                </a:solidFill>
                <a:effectLst/>
                <a:latin typeface="Monaco" pitchFamily="2" charset="0"/>
              </a:rPr>
              <a:t>influxDB</a:t>
            </a:r>
            <a:r>
              <a:rPr lang="en" altLang="ja-JP" b="0" i="0" dirty="0">
                <a:solidFill>
                  <a:srgbClr val="FF0000"/>
                </a:solidFill>
                <a:effectLst/>
                <a:latin typeface="Monaco" pitchFamily="2" charset="0"/>
              </a:rPr>
              <a:t>)</a:t>
            </a:r>
            <a:r>
              <a:rPr lang="ja-JP" altLang="en-US" b="0" i="0" dirty="0">
                <a:solidFill>
                  <a:srgbClr val="FF0000"/>
                </a:solidFill>
                <a:effectLst/>
                <a:latin typeface="Monaco" pitchFamily="2" charset="0"/>
              </a:rPr>
              <a:t>に保存し、</a:t>
            </a:r>
            <a:r>
              <a:rPr lang="en" altLang="ja-JP" b="0" i="0" dirty="0">
                <a:solidFill>
                  <a:srgbClr val="FF0000"/>
                </a:solidFill>
                <a:effectLst/>
                <a:latin typeface="Monaco" pitchFamily="2" charset="0"/>
              </a:rPr>
              <a:t>Grafana</a:t>
            </a:r>
            <a:r>
              <a:rPr lang="ja-JP" altLang="en-US" b="0" i="0" dirty="0">
                <a:solidFill>
                  <a:srgbClr val="FF0000"/>
                </a:solidFill>
                <a:effectLst/>
                <a:latin typeface="Monaco" pitchFamily="2" charset="0"/>
              </a:rPr>
              <a:t>で表示する </a:t>
            </a:r>
            <a:endParaRPr lang="en-US" altLang="ja-JP" b="0" i="0" dirty="0">
              <a:solidFill>
                <a:srgbClr val="FF0000"/>
              </a:solidFill>
              <a:effectLst/>
              <a:latin typeface="Monaco" pitchFamily="2" charset="0"/>
            </a:endParaRPr>
          </a:p>
          <a:p>
            <a:r>
              <a:rPr lang="en-US" altLang="ja-JP" b="0" i="0" dirty="0">
                <a:solidFill>
                  <a:srgbClr val="1D1C1D"/>
                </a:solidFill>
                <a:effectLst/>
                <a:latin typeface="Monaco" pitchFamily="2" charset="0"/>
              </a:rPr>
              <a:t>6, </a:t>
            </a:r>
            <a:r>
              <a:rPr lang="en" altLang="ja-JP" b="0" i="0" dirty="0">
                <a:solidFill>
                  <a:srgbClr val="1D1C1D"/>
                </a:solidFill>
                <a:effectLst/>
                <a:latin typeface="Monaco" pitchFamily="2" charset="0"/>
              </a:rPr>
              <a:t>Git/Git lab</a:t>
            </a:r>
            <a:r>
              <a:rPr lang="ja-JP" altLang="en-US" b="0" i="0" dirty="0">
                <a:solidFill>
                  <a:srgbClr val="1D1C1D"/>
                </a:solidFill>
                <a:effectLst/>
                <a:latin typeface="Monaco" pitchFamily="2" charset="0"/>
              </a:rPr>
              <a:t>での</a:t>
            </a:r>
            <a:r>
              <a:rPr lang="en" altLang="ja-JP" b="0" i="0" dirty="0">
                <a:solidFill>
                  <a:srgbClr val="1D1C1D"/>
                </a:solidFill>
                <a:effectLst/>
                <a:latin typeface="Monaco" pitchFamily="2" charset="0"/>
              </a:rPr>
              <a:t>version</a:t>
            </a:r>
            <a:r>
              <a:rPr lang="ja-JP" altLang="en-US" b="0" i="0" dirty="0">
                <a:solidFill>
                  <a:srgbClr val="1D1C1D"/>
                </a:solidFill>
                <a:effectLst/>
                <a:latin typeface="Monaco" pitchFamily="2" charset="0"/>
              </a:rPr>
              <a:t>管理方法 </a:t>
            </a:r>
            <a:endParaRPr lang="en-US" altLang="ja-JP" b="0" i="0" dirty="0">
              <a:solidFill>
                <a:srgbClr val="1D1C1D"/>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5 </a:t>
            </a:r>
            <a:r>
              <a:rPr kumimoji="1" lang="en-US" altLang="ja-JP" dirty="0" err="1">
                <a:solidFill>
                  <a:schemeClr val="tx1"/>
                </a:solidFill>
              </a:rPr>
              <a:t>influxDB</a:t>
            </a:r>
            <a:r>
              <a:rPr kumimoji="1" lang="en-US" altLang="ja-JP" dirty="0">
                <a:solidFill>
                  <a:schemeClr val="tx1"/>
                </a:solidFill>
              </a:rPr>
              <a:t>, Grafana</a:t>
            </a:r>
            <a:endParaRPr kumimoji="1" lang="ja-JP" altLang="en-US" dirty="0">
              <a:solidFill>
                <a:schemeClr val="tx1"/>
              </a:solidFill>
            </a:endParaRPr>
          </a:p>
        </p:txBody>
      </p:sp>
      <p:pic>
        <p:nvPicPr>
          <p:cNvPr id="4098" name="Picture 2" descr="Grafana（グラファナ）｜クエリ、可視化、アラートのオブザーバビリティ・プラットフォーム">
            <a:extLst>
              <a:ext uri="{FF2B5EF4-FFF2-40B4-BE49-F238E27FC236}">
                <a16:creationId xmlns:a16="http://schemas.microsoft.com/office/drawing/2014/main" id="{100424DD-BCF8-5D37-8A4B-96B2F55509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470" y="4317843"/>
            <a:ext cx="3251791" cy="182100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83455F1-E238-BE9F-1BC9-413D92065901}"/>
              </a:ext>
            </a:extLst>
          </p:cNvPr>
          <p:cNvSpPr txBox="1"/>
          <p:nvPr/>
        </p:nvSpPr>
        <p:spPr>
          <a:xfrm>
            <a:off x="4756423" y="6226714"/>
            <a:ext cx="1253884" cy="369332"/>
          </a:xfrm>
          <a:prstGeom prst="rect">
            <a:avLst/>
          </a:prstGeom>
          <a:noFill/>
        </p:spPr>
        <p:txBody>
          <a:bodyPr wrap="square">
            <a:spAutoFit/>
          </a:bodyPr>
          <a:lstStyle/>
          <a:p>
            <a:r>
              <a:rPr lang="en-US" altLang="ja-JP" dirty="0"/>
              <a:t>Grafana</a:t>
            </a:r>
            <a:endParaRPr kumimoji="1" lang="ja-JP" altLang="en-US">
              <a:solidFill>
                <a:schemeClr val="tx1"/>
              </a:solidFill>
            </a:endParaRPr>
          </a:p>
        </p:txBody>
      </p:sp>
      <p:sp>
        <p:nvSpPr>
          <p:cNvPr id="3" name="右矢印 2">
            <a:extLst>
              <a:ext uri="{FF2B5EF4-FFF2-40B4-BE49-F238E27FC236}">
                <a16:creationId xmlns:a16="http://schemas.microsoft.com/office/drawing/2014/main" id="{258FE346-DFC5-FE87-5CAB-864E312E13DA}"/>
              </a:ext>
            </a:extLst>
          </p:cNvPr>
          <p:cNvSpPr/>
          <p:nvPr/>
        </p:nvSpPr>
        <p:spPr>
          <a:xfrm>
            <a:off x="7253810" y="4646428"/>
            <a:ext cx="531628" cy="1471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100" name="Picture 4" descr="InfluxDB Driver for Tridium Niagara N4 | NiagaraMarketplace">
            <a:extLst>
              <a:ext uri="{FF2B5EF4-FFF2-40B4-BE49-F238E27FC236}">
                <a16:creationId xmlns:a16="http://schemas.microsoft.com/office/drawing/2014/main" id="{8B7F7522-ACB9-154F-79D5-02C1CE941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67" y="4265153"/>
            <a:ext cx="1821004" cy="182100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CF58727-FF52-10A2-B5A9-1C79D2164E73}"/>
              </a:ext>
            </a:extLst>
          </p:cNvPr>
          <p:cNvSpPr txBox="1"/>
          <p:nvPr/>
        </p:nvSpPr>
        <p:spPr>
          <a:xfrm>
            <a:off x="1145227" y="6255679"/>
            <a:ext cx="1253884" cy="369332"/>
          </a:xfrm>
          <a:prstGeom prst="rect">
            <a:avLst/>
          </a:prstGeom>
          <a:noFill/>
        </p:spPr>
        <p:txBody>
          <a:bodyPr wrap="square">
            <a:spAutoFit/>
          </a:bodyPr>
          <a:lstStyle/>
          <a:p>
            <a:r>
              <a:rPr kumimoji="1" lang="en-US" altLang="ja-JP" dirty="0" err="1">
                <a:solidFill>
                  <a:schemeClr val="tx1"/>
                </a:solidFill>
              </a:rPr>
              <a:t>InfluxDB</a:t>
            </a:r>
            <a:endParaRPr kumimoji="1" lang="ja-JP" altLang="en-US">
              <a:solidFill>
                <a:schemeClr val="tx1"/>
              </a:solidFill>
            </a:endParaRPr>
          </a:p>
        </p:txBody>
      </p:sp>
      <p:pic>
        <p:nvPicPr>
          <p:cNvPr id="4102" name="Picture 6" descr="Docker | DevOps Hub | SB C&amp;S">
            <a:extLst>
              <a:ext uri="{FF2B5EF4-FFF2-40B4-BE49-F238E27FC236}">
                <a16:creationId xmlns:a16="http://schemas.microsoft.com/office/drawing/2014/main" id="{F647AB26-EAF4-A261-5729-433167DAD5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4690" y="3806929"/>
            <a:ext cx="2335172" cy="1720184"/>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E42FBA1-30CE-5C00-4F24-7284D4D0829A}"/>
              </a:ext>
            </a:extLst>
          </p:cNvPr>
          <p:cNvSpPr txBox="1"/>
          <p:nvPr/>
        </p:nvSpPr>
        <p:spPr>
          <a:xfrm>
            <a:off x="7828538" y="5726122"/>
            <a:ext cx="3928112" cy="884473"/>
          </a:xfrm>
          <a:prstGeom prst="rect">
            <a:avLst/>
          </a:prstGeom>
          <a:noFill/>
        </p:spPr>
        <p:txBody>
          <a:bodyPr wrap="square">
            <a:spAutoFit/>
          </a:bodyPr>
          <a:lstStyle/>
          <a:p>
            <a:pPr>
              <a:lnSpc>
                <a:spcPct val="150000"/>
              </a:lnSpc>
            </a:pPr>
            <a:r>
              <a:rPr kumimoji="1" lang="ja-JP" altLang="en-US">
                <a:solidFill>
                  <a:schemeClr val="tx1"/>
                </a:solidFill>
              </a:rPr>
              <a:t>・</a:t>
            </a:r>
            <a:r>
              <a:rPr kumimoji="1" lang="en-US" altLang="ja-JP" dirty="0">
                <a:solidFill>
                  <a:schemeClr val="tx1"/>
                </a:solidFill>
              </a:rPr>
              <a:t>Windows</a:t>
            </a:r>
            <a:r>
              <a:rPr kumimoji="1" lang="ja-JP" altLang="en-US">
                <a:solidFill>
                  <a:schemeClr val="tx1"/>
                </a:solidFill>
              </a:rPr>
              <a:t>ローカルに</a:t>
            </a:r>
            <a:r>
              <a:rPr kumimoji="1" lang="en-US" altLang="ja-JP" dirty="0">
                <a:solidFill>
                  <a:schemeClr val="tx1"/>
                </a:solidFill>
              </a:rPr>
              <a:t>docker</a:t>
            </a:r>
            <a:r>
              <a:rPr kumimoji="1" lang="ja-JP" altLang="en-US">
                <a:solidFill>
                  <a:schemeClr val="tx1"/>
                </a:solidFill>
              </a:rPr>
              <a:t>で構築</a:t>
            </a:r>
            <a:endParaRPr kumimoji="1" lang="en-US" altLang="ja-JP" dirty="0">
              <a:solidFill>
                <a:schemeClr val="tx1"/>
              </a:solidFill>
            </a:endParaRPr>
          </a:p>
          <a:p>
            <a:pPr>
              <a:lnSpc>
                <a:spcPct val="150000"/>
              </a:lnSpc>
            </a:pPr>
            <a:r>
              <a:rPr kumimoji="1" lang="ja-JP" altLang="en-US">
                <a:solidFill>
                  <a:schemeClr val="tx1"/>
                </a:solidFill>
              </a:rPr>
              <a:t>・</a:t>
            </a:r>
            <a:r>
              <a:rPr kumimoji="1" lang="en-US" altLang="ja-JP" dirty="0" err="1">
                <a:solidFill>
                  <a:schemeClr val="tx1"/>
                </a:solidFill>
              </a:rPr>
              <a:t>InfluxDB</a:t>
            </a:r>
            <a:r>
              <a:rPr kumimoji="1" lang="ja-JP" altLang="en-US">
                <a:solidFill>
                  <a:schemeClr val="tx1"/>
                </a:solidFill>
              </a:rPr>
              <a:t>には</a:t>
            </a:r>
            <a:r>
              <a:rPr kumimoji="1" lang="en-US" altLang="ja-JP" dirty="0">
                <a:solidFill>
                  <a:schemeClr val="tx1"/>
                </a:solidFill>
              </a:rPr>
              <a:t>.NET</a:t>
            </a:r>
            <a:r>
              <a:rPr kumimoji="1" lang="ja-JP" altLang="en-US">
                <a:solidFill>
                  <a:schemeClr val="tx1"/>
                </a:solidFill>
              </a:rPr>
              <a:t>ドライバ有り</a:t>
            </a:r>
          </a:p>
        </p:txBody>
      </p:sp>
    </p:spTree>
    <p:extLst>
      <p:ext uri="{BB962C8B-B14F-4D97-AF65-F5344CB8AC3E}">
        <p14:creationId xmlns:p14="http://schemas.microsoft.com/office/powerpoint/2010/main" val="3926094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C26E252-9D89-FC82-DABB-7CC0BC0ADDEF}"/>
              </a:ext>
            </a:extLst>
          </p:cNvPr>
          <p:cNvSpPr txBox="1"/>
          <p:nvPr/>
        </p:nvSpPr>
        <p:spPr>
          <a:xfrm>
            <a:off x="561753" y="740419"/>
            <a:ext cx="11068494" cy="2893100"/>
          </a:xfrm>
          <a:prstGeom prst="rect">
            <a:avLst/>
          </a:prstGeom>
          <a:solidFill>
            <a:schemeClr val="accent2">
              <a:lumMod val="20000"/>
              <a:lumOff val="80000"/>
            </a:schemeClr>
          </a:solidFill>
        </p:spPr>
        <p:txBody>
          <a:bodyPr wrap="square">
            <a:spAutoFit/>
          </a:bodyPr>
          <a:lstStyle/>
          <a:p>
            <a:r>
              <a:rPr lang="ja-JP" altLang="en-US" b="0" i="0">
                <a:solidFill>
                  <a:srgbClr val="1D1C1D"/>
                </a:solidFill>
                <a:effectLst/>
                <a:latin typeface="Monaco" pitchFamily="2" charset="0"/>
              </a:rPr>
              <a:t>▼やりたいこと </a:t>
            </a:r>
            <a:endParaRPr lang="en-US" altLang="ja-JP" b="0" i="0" dirty="0">
              <a:solidFill>
                <a:srgbClr val="1D1C1D"/>
              </a:solidFill>
              <a:effectLst/>
              <a:latin typeface="Monaco" pitchFamily="2" charset="0"/>
            </a:endParaRPr>
          </a:p>
          <a:p>
            <a:r>
              <a:rPr lang="en-US" altLang="ja-JP" b="0" i="0" dirty="0">
                <a:solidFill>
                  <a:srgbClr val="1D1C1D"/>
                </a:solidFill>
                <a:effectLst/>
                <a:latin typeface="Monaco" pitchFamily="2" charset="0"/>
              </a:rPr>
              <a:t>0, </a:t>
            </a:r>
            <a:r>
              <a:rPr lang="en" altLang="ja-JP" b="0" i="0" strike="sngStrike" dirty="0">
                <a:solidFill>
                  <a:srgbClr val="1D1C1D"/>
                </a:solidFill>
                <a:effectLst/>
                <a:latin typeface="Monaco" pitchFamily="2" charset="0"/>
              </a:rPr>
              <a:t>C</a:t>
            </a:r>
            <a:r>
              <a:rPr lang="ja-JP" altLang="en-US" b="0" i="0" strike="sngStrike">
                <a:solidFill>
                  <a:srgbClr val="1D1C1D"/>
                </a:solidFill>
                <a:effectLst/>
                <a:latin typeface="Monaco" pitchFamily="2" charset="0"/>
              </a:rPr>
              <a:t>言語の復習、</a:t>
            </a:r>
            <a:r>
              <a:rPr lang="en" altLang="ja-JP" b="0" i="0" strike="sngStrike" dirty="0">
                <a:solidFill>
                  <a:srgbClr val="1D1C1D"/>
                </a:solidFill>
                <a:effectLst/>
                <a:latin typeface="Monaco" pitchFamily="2" charset="0"/>
              </a:rPr>
              <a:t>C++/ </a:t>
            </a:r>
            <a:r>
              <a:rPr lang="en" altLang="ja-JP" sz="2000" b="1" i="0" dirty="0">
                <a:effectLst/>
                <a:latin typeface="Monaco" pitchFamily="2" charset="0"/>
              </a:rPr>
              <a:t>C#</a:t>
            </a:r>
            <a:r>
              <a:rPr lang="ja-JP" altLang="en-US" sz="2000" b="1" i="0">
                <a:effectLst/>
                <a:latin typeface="Monaco" pitchFamily="2" charset="0"/>
              </a:rPr>
              <a:t>言語の学習 </a:t>
            </a:r>
            <a:endParaRPr lang="en-US" altLang="ja-JP" b="1" i="0" dirty="0">
              <a:effectLst/>
              <a:latin typeface="Monaco" pitchFamily="2" charset="0"/>
            </a:endParaRPr>
          </a:p>
          <a:p>
            <a:r>
              <a:rPr lang="en-US" altLang="ja-JP" b="0" i="0" dirty="0">
                <a:effectLst/>
                <a:latin typeface="Monaco" pitchFamily="2" charset="0"/>
              </a:rPr>
              <a:t>1, </a:t>
            </a:r>
            <a:r>
              <a:rPr lang="en" altLang="ja-JP" b="0" i="0" dirty="0">
                <a:effectLst/>
                <a:latin typeface="Monaco" pitchFamily="2" charset="0"/>
              </a:rPr>
              <a:t>C# WINDOWS</a:t>
            </a:r>
            <a:r>
              <a:rPr lang="ja-JP" altLang="en-US" b="0" i="0">
                <a:effectLst/>
                <a:latin typeface="Monaco" pitchFamily="2" charset="0"/>
              </a:rPr>
              <a:t>ネイティブアプリケーションの開発</a:t>
            </a:r>
            <a:endParaRPr lang="en-US" altLang="ja-JP" b="0" i="0" dirty="0">
              <a:effectLst/>
              <a:latin typeface="Monaco" pitchFamily="2" charset="0"/>
            </a:endParaRPr>
          </a:p>
          <a:p>
            <a:r>
              <a:rPr lang="en-US" altLang="ja-JP" dirty="0">
                <a:latin typeface="Monaco" pitchFamily="2" charset="0"/>
              </a:rPr>
              <a:t>2</a:t>
            </a:r>
            <a:r>
              <a:rPr lang="en-US" altLang="ja-JP" b="0" i="0" dirty="0">
                <a:effectLst/>
                <a:latin typeface="Monaco" pitchFamily="2" charset="0"/>
              </a:rPr>
              <a:t>, </a:t>
            </a:r>
            <a:r>
              <a:rPr lang="en" altLang="ja-JP" b="0" i="0" dirty="0">
                <a:effectLst/>
                <a:latin typeface="Monaco" pitchFamily="2" charset="0"/>
              </a:rPr>
              <a:t>UART(RS232C, RS422</a:t>
            </a:r>
            <a:r>
              <a:rPr lang="ja-JP" altLang="en-US" b="0" i="0">
                <a:effectLst/>
                <a:latin typeface="Monaco" pitchFamily="2" charset="0"/>
              </a:rPr>
              <a:t>等</a:t>
            </a:r>
            <a:r>
              <a:rPr lang="en-US" altLang="ja-JP" b="0" i="0" dirty="0">
                <a:effectLst/>
                <a:latin typeface="Monaco" pitchFamily="2" charset="0"/>
              </a:rPr>
              <a:t>)</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に接続した機器を</a:t>
            </a:r>
            <a:r>
              <a:rPr lang="en" altLang="ja-JP" b="0" i="0" dirty="0">
                <a:effectLst/>
                <a:latin typeface="Monaco" pitchFamily="2" charset="0"/>
              </a:rPr>
              <a:t>WINDOWS</a:t>
            </a:r>
            <a:r>
              <a:rPr lang="ja-JP" altLang="en-US" b="0" i="0">
                <a:effectLst/>
                <a:latin typeface="Monaco" pitchFamily="2" charset="0"/>
              </a:rPr>
              <a:t>ネイティブアプリケーションから制御 </a:t>
            </a:r>
            <a:endParaRPr lang="en-US" altLang="ja-JP" b="0" i="0" dirty="0">
              <a:effectLst/>
              <a:latin typeface="Monaco" pitchFamily="2" charset="0"/>
            </a:endParaRPr>
          </a:p>
          <a:p>
            <a:r>
              <a:rPr lang="en-US" altLang="ja-JP" dirty="0">
                <a:latin typeface="Monaco" pitchFamily="2" charset="0"/>
              </a:rPr>
              <a:t>3</a:t>
            </a:r>
            <a:r>
              <a:rPr lang="en-US" altLang="ja-JP" b="0" i="0" dirty="0">
                <a:effectLst/>
                <a:latin typeface="Monaco" pitchFamily="2" charset="0"/>
              </a:rPr>
              <a:t>, </a:t>
            </a:r>
            <a:r>
              <a:rPr lang="ja-JP" altLang="en-US" b="0" i="0">
                <a:effectLst/>
                <a:latin typeface="Monaco" pitchFamily="2" charset="0"/>
              </a:rPr>
              <a:t>計測器ライブラリ</a:t>
            </a:r>
            <a:r>
              <a:rPr lang="en-US" altLang="ja-JP" b="0" i="0" dirty="0">
                <a:effectLst/>
                <a:latin typeface="Monaco" pitchFamily="2" charset="0"/>
              </a:rPr>
              <a:t>: </a:t>
            </a:r>
            <a:r>
              <a:rPr lang="en" altLang="ja-JP" b="0" i="0" dirty="0">
                <a:effectLst/>
                <a:latin typeface="Monaco" pitchFamily="2" charset="0"/>
              </a:rPr>
              <a:t>VISA</a:t>
            </a:r>
            <a:r>
              <a:rPr lang="ja-JP" altLang="en-US" b="0" i="0">
                <a:effectLst/>
                <a:latin typeface="Monaco" pitchFamily="2" charset="0"/>
              </a:rPr>
              <a:t>の使い方 </a:t>
            </a:r>
            <a:endParaRPr lang="en-US" altLang="ja-JP" b="0" i="0" dirty="0">
              <a:effectLst/>
              <a:latin typeface="Monaco" pitchFamily="2" charset="0"/>
            </a:endParaRPr>
          </a:p>
          <a:p>
            <a:r>
              <a:rPr lang="en-US" altLang="ja-JP" dirty="0">
                <a:latin typeface="Monaco" pitchFamily="2" charset="0"/>
              </a:rPr>
              <a:t>4</a:t>
            </a:r>
            <a:r>
              <a:rPr lang="en-US" altLang="ja-JP" b="0" i="0" dirty="0">
                <a:effectLst/>
                <a:latin typeface="Monaco" pitchFamily="2" charset="0"/>
              </a:rPr>
              <a:t>, </a:t>
            </a:r>
            <a:r>
              <a:rPr lang="en" altLang="ja-JP" b="0" i="0" dirty="0">
                <a:effectLst/>
                <a:latin typeface="Monaco" pitchFamily="2" charset="0"/>
              </a:rPr>
              <a:t>LAN</a:t>
            </a:r>
            <a:r>
              <a:rPr lang="ja-JP" altLang="en-US" b="0" i="0">
                <a:effectLst/>
                <a:latin typeface="Monaco" pitchFamily="2" charset="0"/>
              </a:rPr>
              <a:t>で</a:t>
            </a:r>
            <a:r>
              <a:rPr lang="en" altLang="ja-JP" b="0" i="0" dirty="0">
                <a:effectLst/>
                <a:latin typeface="Monaco" pitchFamily="2" charset="0"/>
              </a:rPr>
              <a:t>PC</a:t>
            </a:r>
            <a:r>
              <a:rPr lang="ja-JP" altLang="en-US" b="0" i="0">
                <a:effectLst/>
                <a:latin typeface="Monaco" pitchFamily="2" charset="0"/>
              </a:rPr>
              <a:t>に接続した計測器（電源、オシロスコープ、ロガー、電子負荷等）を</a:t>
            </a:r>
            <a:r>
              <a:rPr lang="en" altLang="ja-JP" b="0" i="0" dirty="0">
                <a:effectLst/>
                <a:latin typeface="Monaco" pitchFamily="2" charset="0"/>
              </a:rPr>
              <a:t>WINDOWS</a:t>
            </a:r>
            <a:r>
              <a:rPr lang="ja-JP" altLang="en-US" b="0" i="0">
                <a:effectLst/>
                <a:latin typeface="Monaco" pitchFamily="2" charset="0"/>
              </a:rPr>
              <a:t>ネイティブアプリケーションから自動測定</a:t>
            </a:r>
            <a:r>
              <a:rPr lang="en-US" altLang="ja-JP" b="0" i="0" dirty="0">
                <a:effectLst/>
                <a:latin typeface="Monaco" pitchFamily="2" charset="0"/>
              </a:rPr>
              <a:t>(</a:t>
            </a:r>
            <a:r>
              <a:rPr lang="en" altLang="ja-JP" b="0" i="0" dirty="0">
                <a:effectLst/>
                <a:latin typeface="Monaco" pitchFamily="2" charset="0"/>
              </a:rPr>
              <a:t>VISA</a:t>
            </a:r>
            <a:r>
              <a:rPr lang="ja-JP" altLang="en-US" b="0" i="0">
                <a:effectLst/>
                <a:latin typeface="Monaco" pitchFamily="2" charset="0"/>
              </a:rPr>
              <a:t>ライブラリを使って</a:t>
            </a:r>
            <a:r>
              <a:rPr lang="en-US" altLang="ja-JP" b="0" i="0" dirty="0">
                <a:effectLst/>
                <a:latin typeface="Monaco" pitchFamily="2" charset="0"/>
              </a:rPr>
              <a:t>) </a:t>
            </a:r>
          </a:p>
          <a:p>
            <a:r>
              <a:rPr lang="en-US" altLang="ja-JP" b="0" i="0" dirty="0">
                <a:effectLst/>
                <a:latin typeface="Monaco" pitchFamily="2" charset="0"/>
              </a:rPr>
              <a:t>5, </a:t>
            </a:r>
            <a:r>
              <a:rPr lang="ja-JP" altLang="en-US" b="0" i="0">
                <a:effectLst/>
                <a:latin typeface="Monaco" pitchFamily="2" charset="0"/>
              </a:rPr>
              <a:t>それぞれ別々のインターフェースから測定したデータをデータベース</a:t>
            </a:r>
            <a:r>
              <a:rPr lang="en-US" altLang="ja-JP" b="0" i="0" dirty="0">
                <a:effectLst/>
                <a:latin typeface="Monaco" pitchFamily="2" charset="0"/>
              </a:rPr>
              <a:t>(</a:t>
            </a:r>
            <a:r>
              <a:rPr lang="en" altLang="ja-JP" b="0" i="0" dirty="0" err="1">
                <a:effectLst/>
                <a:latin typeface="Monaco" pitchFamily="2" charset="0"/>
              </a:rPr>
              <a:t>influxDB</a:t>
            </a:r>
            <a:r>
              <a:rPr lang="en" altLang="ja-JP" b="0" i="0" dirty="0">
                <a:effectLst/>
                <a:latin typeface="Monaco" pitchFamily="2" charset="0"/>
              </a:rPr>
              <a:t>)</a:t>
            </a:r>
            <a:r>
              <a:rPr lang="ja-JP" altLang="en-US" b="0" i="0">
                <a:effectLst/>
                <a:latin typeface="Monaco" pitchFamily="2" charset="0"/>
              </a:rPr>
              <a:t>に保存し、</a:t>
            </a:r>
            <a:r>
              <a:rPr lang="en" altLang="ja-JP" b="0" i="0" dirty="0">
                <a:effectLst/>
                <a:latin typeface="Monaco" pitchFamily="2" charset="0"/>
              </a:rPr>
              <a:t>Grafana</a:t>
            </a:r>
            <a:r>
              <a:rPr lang="ja-JP" altLang="en-US" b="0" i="0">
                <a:effectLst/>
                <a:latin typeface="Monaco" pitchFamily="2" charset="0"/>
              </a:rPr>
              <a:t>で表示する </a:t>
            </a:r>
            <a:endParaRPr lang="en-US" altLang="ja-JP" b="0" i="0" dirty="0">
              <a:effectLst/>
              <a:latin typeface="Monaco" pitchFamily="2" charset="0"/>
            </a:endParaRPr>
          </a:p>
          <a:p>
            <a:r>
              <a:rPr lang="en-US" altLang="ja-JP" b="0" i="0" dirty="0">
                <a:solidFill>
                  <a:srgbClr val="FF0000"/>
                </a:solidFill>
                <a:effectLst/>
                <a:latin typeface="Monaco" pitchFamily="2" charset="0"/>
              </a:rPr>
              <a:t>6, </a:t>
            </a:r>
            <a:r>
              <a:rPr lang="en" altLang="ja-JP" b="0" i="0" dirty="0">
                <a:solidFill>
                  <a:srgbClr val="FF0000"/>
                </a:solidFill>
                <a:effectLst/>
                <a:latin typeface="Monaco" pitchFamily="2" charset="0"/>
              </a:rPr>
              <a:t>Git/Git lab</a:t>
            </a:r>
            <a:r>
              <a:rPr lang="ja-JP" altLang="en-US" b="0" i="0">
                <a:solidFill>
                  <a:srgbClr val="FF0000"/>
                </a:solidFill>
                <a:effectLst/>
                <a:latin typeface="Monaco" pitchFamily="2" charset="0"/>
              </a:rPr>
              <a:t>での</a:t>
            </a:r>
            <a:r>
              <a:rPr lang="en" altLang="ja-JP" b="0" i="0" dirty="0">
                <a:solidFill>
                  <a:srgbClr val="FF0000"/>
                </a:solidFill>
                <a:effectLst/>
                <a:latin typeface="Monaco" pitchFamily="2" charset="0"/>
              </a:rPr>
              <a:t>version</a:t>
            </a:r>
            <a:r>
              <a:rPr lang="ja-JP" altLang="en-US" b="0" i="0">
                <a:solidFill>
                  <a:srgbClr val="FF0000"/>
                </a:solidFill>
                <a:effectLst/>
                <a:latin typeface="Monaco" pitchFamily="2" charset="0"/>
              </a:rPr>
              <a:t>管理方法 </a:t>
            </a:r>
            <a:endParaRPr lang="en-US" altLang="ja-JP" b="0" i="0" dirty="0">
              <a:solidFill>
                <a:srgbClr val="FF0000"/>
              </a:solidFill>
              <a:effectLst/>
              <a:latin typeface="Monaco" pitchFamily="2" charset="0"/>
            </a:endParaRPr>
          </a:p>
        </p:txBody>
      </p:sp>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6. Git</a:t>
            </a:r>
            <a:endParaRPr kumimoji="1" lang="ja-JP" altLang="en-US" dirty="0">
              <a:solidFill>
                <a:schemeClr val="tx1"/>
              </a:solidFill>
            </a:endParaRPr>
          </a:p>
        </p:txBody>
      </p:sp>
      <p:pic>
        <p:nvPicPr>
          <p:cNvPr id="5122" name="Picture 2" descr="Gitとは？できることやGitに関する用語を解説">
            <a:extLst>
              <a:ext uri="{FF2B5EF4-FFF2-40B4-BE49-F238E27FC236}">
                <a16:creationId xmlns:a16="http://schemas.microsoft.com/office/drawing/2014/main" id="{20D30547-BEB8-B585-1179-AF7215994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114" y="4576295"/>
            <a:ext cx="3340844" cy="139201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0FC2B55-6C0C-A0A9-C163-B6B508F21271}"/>
              </a:ext>
            </a:extLst>
          </p:cNvPr>
          <p:cNvSpPr txBox="1"/>
          <p:nvPr/>
        </p:nvSpPr>
        <p:spPr>
          <a:xfrm>
            <a:off x="5201930" y="3999071"/>
            <a:ext cx="5865071" cy="2546466"/>
          </a:xfrm>
          <a:prstGeom prst="rect">
            <a:avLst/>
          </a:prstGeom>
          <a:noFill/>
        </p:spPr>
        <p:txBody>
          <a:bodyPr wrap="square">
            <a:spAutoFit/>
          </a:bodyPr>
          <a:lstStyle/>
          <a:p>
            <a:pPr>
              <a:lnSpc>
                <a:spcPct val="150000"/>
              </a:lnSpc>
            </a:pPr>
            <a:r>
              <a:rPr lang="ja-JP" altLang="en-US"/>
              <a:t>・</a:t>
            </a:r>
            <a:r>
              <a:rPr lang="en-US" altLang="ja-JP" dirty="0"/>
              <a:t>『g</a:t>
            </a:r>
            <a:r>
              <a:rPr kumimoji="1" lang="en-US" altLang="ja-JP" dirty="0">
                <a:solidFill>
                  <a:schemeClr val="tx1"/>
                </a:solidFill>
              </a:rPr>
              <a:t>it</a:t>
            </a:r>
            <a:r>
              <a:rPr kumimoji="1" lang="ja-JP" altLang="en-US">
                <a:solidFill>
                  <a:schemeClr val="tx1"/>
                </a:solidFill>
              </a:rPr>
              <a:t>によるソースコード管理</a:t>
            </a:r>
            <a:r>
              <a:rPr kumimoji="1" lang="en-US" altLang="ja-JP" dirty="0">
                <a:solidFill>
                  <a:schemeClr val="tx1"/>
                </a:solidFill>
              </a:rPr>
              <a:t>』</a:t>
            </a:r>
            <a:r>
              <a:rPr kumimoji="1" lang="ja-JP" altLang="en-US">
                <a:solidFill>
                  <a:schemeClr val="tx1"/>
                </a:solidFill>
              </a:rPr>
              <a:t>手法を学習したいか</a:t>
            </a:r>
            <a:endParaRPr kumimoji="1" lang="en-US" altLang="ja-JP" dirty="0">
              <a:solidFill>
                <a:schemeClr val="tx1"/>
              </a:solidFill>
            </a:endParaRPr>
          </a:p>
          <a:p>
            <a:pPr>
              <a:lnSpc>
                <a:spcPct val="150000"/>
              </a:lnSpc>
            </a:pPr>
            <a:r>
              <a:rPr lang="ja-JP" altLang="en-US"/>
              <a:t>　</a:t>
            </a:r>
            <a:r>
              <a:rPr lang="en-US" altLang="ja-JP" dirty="0"/>
              <a:t>『</a:t>
            </a:r>
            <a:r>
              <a:rPr lang="ja-JP" altLang="en-US"/>
              <a:t>ソフトウェア開発フロー</a:t>
            </a:r>
            <a:r>
              <a:rPr lang="en-US" altLang="ja-JP" dirty="0"/>
              <a:t>』</a:t>
            </a:r>
            <a:r>
              <a:rPr lang="ja-JP" altLang="en-US"/>
              <a:t>を学びたいかで</a:t>
            </a:r>
            <a:r>
              <a:rPr lang="en-US" altLang="ja-JP" dirty="0"/>
              <a:t>GitLab</a:t>
            </a:r>
            <a:r>
              <a:rPr lang="ja-JP" altLang="en-US"/>
              <a:t>である必要であるかが変わる。</a:t>
            </a:r>
            <a:endParaRPr lang="en-US" altLang="ja-JP" dirty="0"/>
          </a:p>
          <a:p>
            <a:pPr>
              <a:lnSpc>
                <a:spcPct val="150000"/>
              </a:lnSpc>
            </a:pPr>
            <a:endParaRPr kumimoji="1" lang="en-US" altLang="ja-JP" dirty="0">
              <a:solidFill>
                <a:schemeClr val="tx1"/>
              </a:solidFill>
            </a:endParaRPr>
          </a:p>
          <a:p>
            <a:pPr>
              <a:lnSpc>
                <a:spcPct val="150000"/>
              </a:lnSpc>
            </a:pPr>
            <a:r>
              <a:rPr lang="ja-JP" altLang="en-US"/>
              <a:t>前者であれば</a:t>
            </a:r>
            <a:r>
              <a:rPr lang="en-US" altLang="ja-JP" dirty="0"/>
              <a:t>GitLab</a:t>
            </a:r>
            <a:r>
              <a:rPr lang="ja-JP" altLang="en-US"/>
              <a:t>は単なるリモートリポジトリなので</a:t>
            </a:r>
            <a:r>
              <a:rPr lang="en-US" altLang="ja-JP" dirty="0"/>
              <a:t>SAMURAI</a:t>
            </a:r>
            <a:r>
              <a:rPr lang="ja-JP" altLang="en-US"/>
              <a:t>教材ベースの</a:t>
            </a:r>
            <a:r>
              <a:rPr lang="en-US" altLang="ja-JP" dirty="0"/>
              <a:t>GitHub</a:t>
            </a:r>
            <a:r>
              <a:rPr lang="ja-JP" altLang="en-US"/>
              <a:t>でよいのでは？</a:t>
            </a:r>
            <a:endParaRPr kumimoji="1" lang="ja-JP" altLang="en-US">
              <a:solidFill>
                <a:schemeClr val="tx1"/>
              </a:solidFill>
            </a:endParaRPr>
          </a:p>
        </p:txBody>
      </p:sp>
    </p:spTree>
    <p:extLst>
      <p:ext uri="{BB962C8B-B14F-4D97-AF65-F5344CB8AC3E}">
        <p14:creationId xmlns:p14="http://schemas.microsoft.com/office/powerpoint/2010/main" val="3458519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35">
            <a:extLst>
              <a:ext uri="{FF2B5EF4-FFF2-40B4-BE49-F238E27FC236}">
                <a16:creationId xmlns:a16="http://schemas.microsoft.com/office/drawing/2014/main" id="{088AE261-0016-708A-0971-6D6F8FFD1EE4}"/>
              </a:ext>
            </a:extLst>
          </p:cNvPr>
          <p:cNvSpPr/>
          <p:nvPr/>
        </p:nvSpPr>
        <p:spPr>
          <a:xfrm>
            <a:off x="3757470" y="125270"/>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期間</a:t>
            </a:r>
            <a:endParaRPr kumimoji="1" lang="ja-JP" altLang="en-US" dirty="0">
              <a:solidFill>
                <a:schemeClr val="tx1"/>
              </a:solidFill>
            </a:endParaRPr>
          </a:p>
        </p:txBody>
      </p:sp>
      <p:sp>
        <p:nvSpPr>
          <p:cNvPr id="2" name="テキスト ボックス 1">
            <a:extLst>
              <a:ext uri="{FF2B5EF4-FFF2-40B4-BE49-F238E27FC236}">
                <a16:creationId xmlns:a16="http://schemas.microsoft.com/office/drawing/2014/main" id="{7ABBF6D8-A77A-E2B5-238E-583DA22F14FC}"/>
              </a:ext>
            </a:extLst>
          </p:cNvPr>
          <p:cNvSpPr txBox="1"/>
          <p:nvPr/>
        </p:nvSpPr>
        <p:spPr>
          <a:xfrm>
            <a:off x="561753" y="641151"/>
            <a:ext cx="11068494" cy="2369880"/>
          </a:xfrm>
          <a:prstGeom prst="rect">
            <a:avLst/>
          </a:prstGeom>
          <a:solidFill>
            <a:schemeClr val="accent2">
              <a:lumMod val="20000"/>
              <a:lumOff val="80000"/>
            </a:schemeClr>
          </a:solidFill>
        </p:spPr>
        <p:txBody>
          <a:bodyPr wrap="square">
            <a:spAutoFit/>
          </a:bodyPr>
          <a:lstStyle/>
          <a:p>
            <a:r>
              <a:rPr lang="ja-JP" altLang="en-US" sz="1600" b="0" i="0">
                <a:effectLst/>
                <a:latin typeface="Monaco" pitchFamily="2" charset="0"/>
              </a:rPr>
              <a:t>▼やりたいこと </a:t>
            </a:r>
            <a:endParaRPr lang="en-US" altLang="ja-JP" sz="1600" b="0" i="0" dirty="0">
              <a:effectLst/>
              <a:latin typeface="Monaco" pitchFamily="2" charset="0"/>
            </a:endParaRPr>
          </a:p>
          <a:p>
            <a:r>
              <a:rPr lang="en-US" altLang="ja-JP" sz="1600" b="0" i="0" dirty="0">
                <a:effectLst/>
                <a:latin typeface="Monaco" pitchFamily="2" charset="0"/>
              </a:rPr>
              <a:t>0, </a:t>
            </a:r>
            <a:r>
              <a:rPr lang="en" altLang="ja-JP" sz="1600" b="0" i="0" strike="sngStrike" dirty="0">
                <a:effectLst/>
                <a:latin typeface="Monaco" pitchFamily="2" charset="0"/>
              </a:rPr>
              <a:t>C</a:t>
            </a:r>
            <a:r>
              <a:rPr lang="ja-JP" altLang="en-US" sz="1600" b="0" i="0" strike="sngStrike">
                <a:effectLst/>
                <a:latin typeface="Monaco" pitchFamily="2" charset="0"/>
              </a:rPr>
              <a:t>言語の復習、</a:t>
            </a:r>
            <a:r>
              <a:rPr lang="en" altLang="ja-JP" sz="1600" b="0" i="0" strike="sngStrike" dirty="0">
                <a:effectLst/>
                <a:latin typeface="Monaco" pitchFamily="2" charset="0"/>
              </a:rPr>
              <a:t>C++/ </a:t>
            </a:r>
            <a:r>
              <a:rPr lang="en" altLang="ja-JP" b="1" i="0" dirty="0">
                <a:effectLst/>
                <a:latin typeface="Monaco" pitchFamily="2" charset="0"/>
              </a:rPr>
              <a:t>C#</a:t>
            </a:r>
            <a:r>
              <a:rPr lang="ja-JP" altLang="en-US" b="1" i="0">
                <a:effectLst/>
                <a:latin typeface="Monaco" pitchFamily="2" charset="0"/>
              </a:rPr>
              <a:t>言語の学習 </a:t>
            </a:r>
            <a:endParaRPr lang="en-US" altLang="ja-JP" sz="1600" b="1" i="0" dirty="0">
              <a:effectLst/>
              <a:latin typeface="Monaco" pitchFamily="2" charset="0"/>
            </a:endParaRPr>
          </a:p>
          <a:p>
            <a:r>
              <a:rPr lang="en-US" altLang="ja-JP" sz="1600" b="0" i="0" dirty="0">
                <a:effectLst/>
                <a:latin typeface="Monaco" pitchFamily="2" charset="0"/>
              </a:rPr>
              <a:t>1, </a:t>
            </a:r>
            <a:r>
              <a:rPr lang="en" altLang="ja-JP" sz="1600" b="0" i="0" dirty="0">
                <a:effectLst/>
                <a:latin typeface="Monaco" pitchFamily="2" charset="0"/>
              </a:rPr>
              <a:t>C# WINDOWS</a:t>
            </a:r>
            <a:r>
              <a:rPr lang="ja-JP" altLang="en-US" sz="1600" b="0" i="0">
                <a:effectLst/>
                <a:latin typeface="Monaco" pitchFamily="2" charset="0"/>
              </a:rPr>
              <a:t>ネイティブアプリケーションの開発</a:t>
            </a:r>
            <a:endParaRPr lang="en-US" altLang="ja-JP" sz="1600" b="0" i="0" dirty="0">
              <a:effectLst/>
              <a:latin typeface="Monaco" pitchFamily="2" charset="0"/>
            </a:endParaRPr>
          </a:p>
          <a:p>
            <a:r>
              <a:rPr lang="en-US" altLang="ja-JP" sz="1600" dirty="0">
                <a:latin typeface="Monaco" pitchFamily="2" charset="0"/>
              </a:rPr>
              <a:t>2</a:t>
            </a:r>
            <a:r>
              <a:rPr lang="en-US" altLang="ja-JP" sz="1600" b="0" i="0" dirty="0">
                <a:effectLst/>
                <a:latin typeface="Monaco" pitchFamily="2" charset="0"/>
              </a:rPr>
              <a:t>, </a:t>
            </a:r>
            <a:r>
              <a:rPr lang="en" altLang="ja-JP" sz="1600" b="0" i="0" dirty="0">
                <a:effectLst/>
                <a:latin typeface="Monaco" pitchFamily="2" charset="0"/>
              </a:rPr>
              <a:t>UART(RS232C, RS422</a:t>
            </a:r>
            <a:r>
              <a:rPr lang="ja-JP" altLang="en-US" sz="1600" b="0" i="0">
                <a:effectLst/>
                <a:latin typeface="Monaco" pitchFamily="2" charset="0"/>
              </a:rPr>
              <a:t>等</a:t>
            </a:r>
            <a:r>
              <a:rPr lang="en-US" altLang="ja-JP" sz="1600" b="0" i="0" dirty="0">
                <a:effectLst/>
                <a:latin typeface="Monaco" pitchFamily="2" charset="0"/>
              </a:rPr>
              <a:t>)</a:t>
            </a:r>
            <a:r>
              <a:rPr lang="ja-JP" altLang="en-US" sz="1600" b="0" i="0">
                <a:effectLst/>
                <a:latin typeface="Monaco" pitchFamily="2" charset="0"/>
              </a:rPr>
              <a:t>で</a:t>
            </a:r>
            <a:r>
              <a:rPr lang="en" altLang="ja-JP" sz="1600" b="0" i="0" dirty="0">
                <a:effectLst/>
                <a:latin typeface="Monaco" pitchFamily="2" charset="0"/>
              </a:rPr>
              <a:t>PC</a:t>
            </a:r>
            <a:r>
              <a:rPr lang="ja-JP" altLang="en-US" sz="1600" b="0" i="0">
                <a:effectLst/>
                <a:latin typeface="Monaco" pitchFamily="2" charset="0"/>
              </a:rPr>
              <a:t>に接続した機器を</a:t>
            </a:r>
            <a:r>
              <a:rPr lang="en" altLang="ja-JP" sz="1600" b="0" i="0" dirty="0">
                <a:effectLst/>
                <a:latin typeface="Monaco" pitchFamily="2" charset="0"/>
              </a:rPr>
              <a:t>WINDOWS</a:t>
            </a:r>
            <a:r>
              <a:rPr lang="ja-JP" altLang="en-US" sz="1600" b="0" i="0">
                <a:effectLst/>
                <a:latin typeface="Monaco" pitchFamily="2" charset="0"/>
              </a:rPr>
              <a:t>ネイティブアプリケーションから制御 </a:t>
            </a:r>
            <a:endParaRPr lang="en-US" altLang="ja-JP" sz="1600" b="0" i="0" dirty="0">
              <a:effectLst/>
              <a:latin typeface="Monaco" pitchFamily="2" charset="0"/>
            </a:endParaRPr>
          </a:p>
          <a:p>
            <a:r>
              <a:rPr lang="en-US" altLang="ja-JP" sz="1600" dirty="0">
                <a:latin typeface="Monaco" pitchFamily="2" charset="0"/>
              </a:rPr>
              <a:t>3</a:t>
            </a:r>
            <a:r>
              <a:rPr lang="en-US" altLang="ja-JP" sz="1600" b="0" i="0" dirty="0">
                <a:effectLst/>
                <a:latin typeface="Monaco" pitchFamily="2" charset="0"/>
              </a:rPr>
              <a:t>, </a:t>
            </a:r>
            <a:r>
              <a:rPr lang="ja-JP" altLang="en-US" sz="1600" b="0" i="0">
                <a:effectLst/>
                <a:latin typeface="Monaco" pitchFamily="2" charset="0"/>
              </a:rPr>
              <a:t>計測器ライブラリ</a:t>
            </a:r>
            <a:r>
              <a:rPr lang="en-US" altLang="ja-JP" sz="1600" b="0" i="0" dirty="0">
                <a:effectLst/>
                <a:latin typeface="Monaco" pitchFamily="2" charset="0"/>
              </a:rPr>
              <a:t>: </a:t>
            </a:r>
            <a:r>
              <a:rPr lang="en" altLang="ja-JP" sz="1600" b="0" i="0" dirty="0">
                <a:effectLst/>
                <a:latin typeface="Monaco" pitchFamily="2" charset="0"/>
              </a:rPr>
              <a:t>VISA</a:t>
            </a:r>
            <a:r>
              <a:rPr lang="ja-JP" altLang="en-US" sz="1600" b="0" i="0">
                <a:effectLst/>
                <a:latin typeface="Monaco" pitchFamily="2" charset="0"/>
              </a:rPr>
              <a:t>の使い方 </a:t>
            </a:r>
            <a:endParaRPr lang="en-US" altLang="ja-JP" sz="1600" b="0" i="0" dirty="0">
              <a:effectLst/>
              <a:latin typeface="Monaco" pitchFamily="2" charset="0"/>
            </a:endParaRPr>
          </a:p>
          <a:p>
            <a:r>
              <a:rPr lang="en-US" altLang="ja-JP" sz="1600" dirty="0">
                <a:latin typeface="Monaco" pitchFamily="2" charset="0"/>
              </a:rPr>
              <a:t>4</a:t>
            </a:r>
            <a:r>
              <a:rPr lang="en-US" altLang="ja-JP" sz="1600" b="0" i="0" dirty="0">
                <a:effectLst/>
                <a:latin typeface="Monaco" pitchFamily="2" charset="0"/>
              </a:rPr>
              <a:t>, </a:t>
            </a:r>
            <a:r>
              <a:rPr lang="en" altLang="ja-JP" sz="1600" b="0" i="0" dirty="0">
                <a:effectLst/>
                <a:latin typeface="Monaco" pitchFamily="2" charset="0"/>
              </a:rPr>
              <a:t>LAN</a:t>
            </a:r>
            <a:r>
              <a:rPr lang="ja-JP" altLang="en-US" sz="1600" b="0" i="0">
                <a:effectLst/>
                <a:latin typeface="Monaco" pitchFamily="2" charset="0"/>
              </a:rPr>
              <a:t>で</a:t>
            </a:r>
            <a:r>
              <a:rPr lang="en" altLang="ja-JP" sz="1600" b="0" i="0" dirty="0">
                <a:effectLst/>
                <a:latin typeface="Monaco" pitchFamily="2" charset="0"/>
              </a:rPr>
              <a:t>PC</a:t>
            </a:r>
            <a:r>
              <a:rPr lang="ja-JP" altLang="en-US" sz="1600" b="0" i="0">
                <a:effectLst/>
                <a:latin typeface="Monaco" pitchFamily="2" charset="0"/>
              </a:rPr>
              <a:t>に接続した計測器（電源、オシロスコープ、ロガー、電子負荷等）を</a:t>
            </a:r>
            <a:r>
              <a:rPr lang="en" altLang="ja-JP" sz="1600" b="0" i="0" dirty="0">
                <a:effectLst/>
                <a:latin typeface="Monaco" pitchFamily="2" charset="0"/>
              </a:rPr>
              <a:t>WINDOWS</a:t>
            </a:r>
            <a:r>
              <a:rPr lang="ja-JP" altLang="en-US" sz="1600" b="0" i="0">
                <a:effectLst/>
                <a:latin typeface="Monaco" pitchFamily="2" charset="0"/>
              </a:rPr>
              <a:t>ネイティブアプリケーションから自動測定</a:t>
            </a:r>
            <a:r>
              <a:rPr lang="en-US" altLang="ja-JP" sz="1600" b="0" i="0" dirty="0">
                <a:effectLst/>
                <a:latin typeface="Monaco" pitchFamily="2" charset="0"/>
              </a:rPr>
              <a:t>(</a:t>
            </a:r>
            <a:r>
              <a:rPr lang="en" altLang="ja-JP" sz="1600" b="0" i="0" dirty="0">
                <a:effectLst/>
                <a:latin typeface="Monaco" pitchFamily="2" charset="0"/>
              </a:rPr>
              <a:t>VISA</a:t>
            </a:r>
            <a:r>
              <a:rPr lang="ja-JP" altLang="en-US" sz="1600" b="0" i="0">
                <a:effectLst/>
                <a:latin typeface="Monaco" pitchFamily="2" charset="0"/>
              </a:rPr>
              <a:t>ライブラリを使って</a:t>
            </a:r>
            <a:r>
              <a:rPr lang="en-US" altLang="ja-JP" sz="1600" b="0" i="0" dirty="0">
                <a:effectLst/>
                <a:latin typeface="Monaco" pitchFamily="2" charset="0"/>
              </a:rPr>
              <a:t>) </a:t>
            </a:r>
          </a:p>
          <a:p>
            <a:r>
              <a:rPr lang="en-US" altLang="ja-JP" sz="1600" b="0" i="0" dirty="0">
                <a:effectLst/>
                <a:latin typeface="Monaco" pitchFamily="2" charset="0"/>
              </a:rPr>
              <a:t>5, </a:t>
            </a:r>
            <a:r>
              <a:rPr lang="ja-JP" altLang="en-US" sz="1600" b="0" i="0">
                <a:effectLst/>
                <a:latin typeface="Monaco" pitchFamily="2" charset="0"/>
              </a:rPr>
              <a:t>それぞれ別々のインターフェースから測定したデータをデータベース</a:t>
            </a:r>
            <a:r>
              <a:rPr lang="en-US" altLang="ja-JP" sz="1600" b="0" i="0" dirty="0">
                <a:effectLst/>
                <a:latin typeface="Monaco" pitchFamily="2" charset="0"/>
              </a:rPr>
              <a:t>(</a:t>
            </a:r>
            <a:r>
              <a:rPr lang="en" altLang="ja-JP" sz="1600" b="0" i="0" dirty="0" err="1">
                <a:effectLst/>
                <a:latin typeface="Monaco" pitchFamily="2" charset="0"/>
              </a:rPr>
              <a:t>influxDB</a:t>
            </a:r>
            <a:r>
              <a:rPr lang="en" altLang="ja-JP" sz="1600" b="0" i="0" dirty="0">
                <a:effectLst/>
                <a:latin typeface="Monaco" pitchFamily="2" charset="0"/>
              </a:rPr>
              <a:t>)</a:t>
            </a:r>
            <a:r>
              <a:rPr lang="ja-JP" altLang="en-US" sz="1600" b="0" i="0">
                <a:effectLst/>
                <a:latin typeface="Monaco" pitchFamily="2" charset="0"/>
              </a:rPr>
              <a:t>に保存し、</a:t>
            </a:r>
            <a:r>
              <a:rPr lang="en" altLang="ja-JP" sz="1600" b="0" i="0" dirty="0">
                <a:effectLst/>
                <a:latin typeface="Monaco" pitchFamily="2" charset="0"/>
              </a:rPr>
              <a:t>Grafana</a:t>
            </a:r>
            <a:r>
              <a:rPr lang="ja-JP" altLang="en-US" sz="1600" b="0" i="0">
                <a:effectLst/>
                <a:latin typeface="Monaco" pitchFamily="2" charset="0"/>
              </a:rPr>
              <a:t>で表示する </a:t>
            </a:r>
            <a:endParaRPr lang="en-US" altLang="ja-JP" sz="1600" b="0" i="0" dirty="0">
              <a:effectLst/>
              <a:latin typeface="Monaco" pitchFamily="2" charset="0"/>
            </a:endParaRPr>
          </a:p>
          <a:p>
            <a:r>
              <a:rPr lang="en-US" altLang="ja-JP" sz="1600" b="0" i="0" dirty="0">
                <a:effectLst/>
                <a:latin typeface="Monaco" pitchFamily="2" charset="0"/>
              </a:rPr>
              <a:t>6, </a:t>
            </a:r>
            <a:r>
              <a:rPr lang="en" altLang="ja-JP" sz="1600" b="0" i="0" dirty="0">
                <a:effectLst/>
                <a:latin typeface="Monaco" pitchFamily="2" charset="0"/>
              </a:rPr>
              <a:t>Git/Git lab</a:t>
            </a:r>
            <a:r>
              <a:rPr lang="ja-JP" altLang="en-US" sz="1600" b="0" i="0">
                <a:effectLst/>
                <a:latin typeface="Monaco" pitchFamily="2" charset="0"/>
              </a:rPr>
              <a:t>での</a:t>
            </a:r>
            <a:r>
              <a:rPr lang="en" altLang="ja-JP" sz="1600" b="0" i="0" dirty="0">
                <a:effectLst/>
                <a:latin typeface="Monaco" pitchFamily="2" charset="0"/>
              </a:rPr>
              <a:t>version</a:t>
            </a:r>
            <a:r>
              <a:rPr lang="ja-JP" altLang="en-US" sz="1600" b="0" i="0">
                <a:effectLst/>
                <a:latin typeface="Monaco" pitchFamily="2" charset="0"/>
              </a:rPr>
              <a:t>管理方法 </a:t>
            </a:r>
            <a:endParaRPr lang="en-US" altLang="ja-JP" sz="1600" b="0" i="0" dirty="0">
              <a:effectLst/>
              <a:latin typeface="Monaco" pitchFamily="2" charset="0"/>
            </a:endParaRPr>
          </a:p>
        </p:txBody>
      </p:sp>
      <p:sp>
        <p:nvSpPr>
          <p:cNvPr id="4" name="テキスト ボックス 3">
            <a:extLst>
              <a:ext uri="{FF2B5EF4-FFF2-40B4-BE49-F238E27FC236}">
                <a16:creationId xmlns:a16="http://schemas.microsoft.com/office/drawing/2014/main" id="{C7BD951D-289D-930D-1635-83A02D2C8470}"/>
              </a:ext>
            </a:extLst>
          </p:cNvPr>
          <p:cNvSpPr txBox="1"/>
          <p:nvPr/>
        </p:nvSpPr>
        <p:spPr>
          <a:xfrm>
            <a:off x="96483" y="3183908"/>
            <a:ext cx="11677758" cy="1015663"/>
          </a:xfrm>
          <a:prstGeom prst="rect">
            <a:avLst/>
          </a:prstGeom>
          <a:solidFill>
            <a:schemeClr val="accent6">
              <a:lumMod val="20000"/>
              <a:lumOff val="80000"/>
            </a:schemeClr>
          </a:solidFill>
        </p:spPr>
        <p:txBody>
          <a:bodyPr wrap="square">
            <a:spAutoFit/>
          </a:bodyPr>
          <a:lstStyle/>
          <a:p>
            <a:r>
              <a:rPr kumimoji="1" lang="ja-JP" altLang="en-US" sz="2000"/>
              <a:t>・必要な学習期間は現在の知識</a:t>
            </a:r>
            <a:r>
              <a:rPr kumimoji="1" lang="en-US" altLang="ja-JP" sz="2000" dirty="0"/>
              <a:t>, </a:t>
            </a:r>
            <a:r>
              <a:rPr kumimoji="1" lang="ja-JP" altLang="en-US" sz="2000"/>
              <a:t>ポテンシャル</a:t>
            </a:r>
            <a:r>
              <a:rPr kumimoji="1" lang="en-US" altLang="ja-JP" sz="2000" dirty="0"/>
              <a:t>, </a:t>
            </a:r>
            <a:r>
              <a:rPr kumimoji="1" lang="ja-JP" altLang="en-US" sz="2000"/>
              <a:t>どこまで深く学習するかで変わってくる</a:t>
            </a:r>
            <a:endParaRPr kumimoji="1" lang="en-US" altLang="ja-JP" sz="2000" dirty="0"/>
          </a:p>
          <a:p>
            <a:r>
              <a:rPr lang="ja-JP" altLang="en-US" sz="2000">
                <a:solidFill>
                  <a:schemeClr val="tx1"/>
                </a:solidFill>
              </a:rPr>
              <a:t>・</a:t>
            </a:r>
            <a:r>
              <a:rPr lang="en-US" altLang="ja-JP" sz="2000" dirty="0">
                <a:solidFill>
                  <a:schemeClr val="tx1"/>
                </a:solidFill>
              </a:rPr>
              <a:t>1〜2</a:t>
            </a:r>
            <a:r>
              <a:rPr lang="ja-JP" altLang="en-US" sz="2000">
                <a:solidFill>
                  <a:schemeClr val="tx1"/>
                </a:solidFill>
              </a:rPr>
              <a:t>時間</a:t>
            </a:r>
            <a:r>
              <a:rPr lang="en-US" altLang="ja-JP" sz="2000" dirty="0">
                <a:solidFill>
                  <a:schemeClr val="tx1"/>
                </a:solidFill>
              </a:rPr>
              <a:t>/</a:t>
            </a:r>
            <a:r>
              <a:rPr lang="ja-JP" altLang="en-US" sz="2000">
                <a:solidFill>
                  <a:schemeClr val="tx1"/>
                </a:solidFill>
              </a:rPr>
              <a:t>日</a:t>
            </a:r>
            <a:r>
              <a:rPr lang="en-US" altLang="ja-JP" sz="2000" dirty="0">
                <a:solidFill>
                  <a:schemeClr val="tx1"/>
                </a:solidFill>
              </a:rPr>
              <a:t> =&gt; </a:t>
            </a:r>
            <a:r>
              <a:rPr lang="ja-JP" altLang="en-US" sz="2000">
                <a:solidFill>
                  <a:schemeClr val="tx1"/>
                </a:solidFill>
              </a:rPr>
              <a:t>約</a:t>
            </a:r>
            <a:r>
              <a:rPr lang="en-US" altLang="ja-JP" sz="2000" dirty="0">
                <a:solidFill>
                  <a:schemeClr val="tx1"/>
                </a:solidFill>
              </a:rPr>
              <a:t>10</a:t>
            </a:r>
            <a:r>
              <a:rPr lang="ja-JP" altLang="en-US" sz="2000">
                <a:solidFill>
                  <a:schemeClr val="tx1"/>
                </a:solidFill>
              </a:rPr>
              <a:t>時間</a:t>
            </a:r>
            <a:r>
              <a:rPr lang="en-US" altLang="ja-JP" sz="2000" dirty="0">
                <a:solidFill>
                  <a:schemeClr val="tx1"/>
                </a:solidFill>
              </a:rPr>
              <a:t>/</a:t>
            </a:r>
            <a:r>
              <a:rPr lang="ja-JP" altLang="en-US" sz="2000">
                <a:solidFill>
                  <a:schemeClr val="tx1"/>
                </a:solidFill>
              </a:rPr>
              <a:t>週</a:t>
            </a:r>
            <a:r>
              <a:rPr lang="en-US" altLang="ja-JP" sz="2000" dirty="0">
                <a:solidFill>
                  <a:schemeClr val="tx1"/>
                </a:solidFill>
              </a:rPr>
              <a:t> </a:t>
            </a:r>
            <a:r>
              <a:rPr lang="ja-JP" altLang="en-US" sz="2000">
                <a:solidFill>
                  <a:schemeClr val="tx1"/>
                </a:solidFill>
              </a:rPr>
              <a:t>でプログラミング経験が少ない場合、一般論として</a:t>
            </a:r>
            <a:r>
              <a:rPr lang="en-US" altLang="ja-JP" sz="2000" dirty="0">
                <a:solidFill>
                  <a:schemeClr val="tx1"/>
                </a:solidFill>
              </a:rPr>
              <a:t>3〜4</a:t>
            </a:r>
            <a:r>
              <a:rPr lang="ja-JP" altLang="en-US" sz="2000">
                <a:solidFill>
                  <a:schemeClr val="tx1"/>
                </a:solidFill>
              </a:rPr>
              <a:t>ヶ月で</a:t>
            </a:r>
            <a:endParaRPr lang="en-US" altLang="ja-JP" sz="2000" dirty="0">
              <a:solidFill>
                <a:schemeClr val="tx1"/>
              </a:solidFill>
            </a:endParaRPr>
          </a:p>
          <a:p>
            <a:r>
              <a:rPr lang="ja-JP" altLang="en-US" sz="2000"/>
              <a:t>　</a:t>
            </a:r>
            <a:r>
              <a:rPr lang="ja-JP" altLang="en-US" sz="2000">
                <a:solidFill>
                  <a:schemeClr val="tx1"/>
                </a:solidFill>
              </a:rPr>
              <a:t>終わらせるのは困難。</a:t>
            </a:r>
            <a:endParaRPr lang="en-US" altLang="ja-JP" sz="2000" dirty="0">
              <a:solidFill>
                <a:schemeClr val="tx1"/>
              </a:solidFill>
            </a:endParaRPr>
          </a:p>
        </p:txBody>
      </p:sp>
      <p:graphicFrame>
        <p:nvGraphicFramePr>
          <p:cNvPr id="6" name="表 5">
            <a:extLst>
              <a:ext uri="{FF2B5EF4-FFF2-40B4-BE49-F238E27FC236}">
                <a16:creationId xmlns:a16="http://schemas.microsoft.com/office/drawing/2014/main" id="{0D742027-9DBC-E66C-369D-4C36762333A3}"/>
              </a:ext>
            </a:extLst>
          </p:cNvPr>
          <p:cNvGraphicFramePr>
            <a:graphicFrameLocks noGrp="1"/>
          </p:cNvGraphicFramePr>
          <p:nvPr/>
        </p:nvGraphicFramePr>
        <p:xfrm>
          <a:off x="561753" y="4372448"/>
          <a:ext cx="4308738" cy="2225040"/>
        </p:xfrm>
        <a:graphic>
          <a:graphicData uri="http://schemas.openxmlformats.org/drawingml/2006/table">
            <a:tbl>
              <a:tblPr firstRow="1" bandRow="1">
                <a:tableStyleId>{5C22544A-7EE6-4342-B048-85BDC9FD1C3A}</a:tableStyleId>
              </a:tblPr>
              <a:tblGrid>
                <a:gridCol w="2503119">
                  <a:extLst>
                    <a:ext uri="{9D8B030D-6E8A-4147-A177-3AD203B41FA5}">
                      <a16:colId xmlns:a16="http://schemas.microsoft.com/office/drawing/2014/main" val="4100391560"/>
                    </a:ext>
                  </a:extLst>
                </a:gridCol>
                <a:gridCol w="1805619">
                  <a:extLst>
                    <a:ext uri="{9D8B030D-6E8A-4147-A177-3AD203B41FA5}">
                      <a16:colId xmlns:a16="http://schemas.microsoft.com/office/drawing/2014/main" val="2434402218"/>
                    </a:ext>
                  </a:extLst>
                </a:gridCol>
              </a:tblGrid>
              <a:tr h="370840">
                <a:tc>
                  <a:txBody>
                    <a:bodyPr/>
                    <a:lstStyle/>
                    <a:p>
                      <a:pPr algn="ctr"/>
                      <a:r>
                        <a:rPr kumimoji="1" lang="ja-JP" altLang="en-US" sz="1600" b="0">
                          <a:solidFill>
                            <a:schemeClr val="tx1"/>
                          </a:solidFill>
                        </a:rPr>
                        <a:t>項目</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tc>
                  <a:txBody>
                    <a:bodyPr/>
                    <a:lstStyle/>
                    <a:p>
                      <a:pPr algn="ctr"/>
                      <a:r>
                        <a:rPr kumimoji="1" lang="ja-JP" altLang="en-US" sz="1600" b="0">
                          <a:solidFill>
                            <a:schemeClr val="tx1"/>
                          </a:solidFill>
                        </a:rPr>
                        <a:t>推定学習時間</a:t>
                      </a:r>
                    </a:p>
                  </a:txBody>
                  <a:tcP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643919335"/>
                  </a:ext>
                </a:extLst>
              </a:tr>
              <a:tr h="370840">
                <a:tc>
                  <a:txBody>
                    <a:bodyPr/>
                    <a:lstStyle/>
                    <a:p>
                      <a:r>
                        <a:rPr kumimoji="1" lang="en-US" altLang="ja-JP" sz="1600" b="0" dirty="0">
                          <a:solidFill>
                            <a:schemeClr val="tx1"/>
                          </a:solidFill>
                        </a:rPr>
                        <a:t>C#</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100H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38686521"/>
                  </a:ext>
                </a:extLst>
              </a:tr>
              <a:tr h="370840">
                <a:tc>
                  <a:txBody>
                    <a:bodyPr/>
                    <a:lstStyle/>
                    <a:p>
                      <a:r>
                        <a:rPr kumimoji="1" lang="en-US" altLang="ja-JP" sz="1600" b="0" dirty="0">
                          <a:solidFill>
                            <a:schemeClr val="tx1"/>
                          </a:solidFill>
                        </a:rPr>
                        <a:t>UART</a:t>
                      </a:r>
                      <a:r>
                        <a:rPr kumimoji="1" lang="ja-JP" altLang="en-US" sz="1600" b="0">
                          <a:solidFill>
                            <a:schemeClr val="tx1"/>
                          </a:solidFill>
                        </a:rPr>
                        <a:t>とそのアプリ</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40881022"/>
                  </a:ext>
                </a:extLst>
              </a:tr>
              <a:tr h="370840">
                <a:tc>
                  <a:txBody>
                    <a:bodyPr/>
                    <a:lstStyle/>
                    <a:p>
                      <a:r>
                        <a:rPr kumimoji="1" lang="en-US" altLang="ja-JP" sz="1600" b="0" dirty="0">
                          <a:solidFill>
                            <a:schemeClr val="tx1"/>
                          </a:solidFill>
                        </a:rPr>
                        <a:t>VISA</a:t>
                      </a:r>
                      <a:r>
                        <a:rPr kumimoji="1" lang="ja-JP" altLang="en-US" sz="1600" b="0">
                          <a:solidFill>
                            <a:schemeClr val="tx1"/>
                          </a:solidFill>
                        </a:rPr>
                        <a:t>とそのアプリ</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0268733"/>
                  </a:ext>
                </a:extLst>
              </a:tr>
              <a:tr h="370840">
                <a:tc>
                  <a:txBody>
                    <a:bodyPr/>
                    <a:lstStyle/>
                    <a:p>
                      <a:r>
                        <a:rPr kumimoji="1" lang="en-US" altLang="ja-JP" sz="1600" b="0" dirty="0" err="1">
                          <a:solidFill>
                            <a:schemeClr val="tx1"/>
                          </a:solidFill>
                        </a:rPr>
                        <a:t>influxDB</a:t>
                      </a:r>
                      <a:r>
                        <a:rPr kumimoji="1" lang="en-US" altLang="ja-JP" sz="1600" b="0" dirty="0">
                          <a:solidFill>
                            <a:schemeClr val="tx1"/>
                          </a:solidFill>
                        </a:rPr>
                        <a:t>, Grafana</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50H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99037529"/>
                  </a:ext>
                </a:extLst>
              </a:tr>
              <a:tr h="370840">
                <a:tc>
                  <a:txBody>
                    <a:bodyPr/>
                    <a:lstStyle/>
                    <a:p>
                      <a:r>
                        <a:rPr kumimoji="1" lang="en-US" altLang="ja-JP" sz="1600" b="0" dirty="0">
                          <a:solidFill>
                            <a:schemeClr val="tx1"/>
                          </a:solidFill>
                        </a:rPr>
                        <a:t>Git</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kumimoji="1" lang="en-US" altLang="ja-JP" sz="1600" b="0" dirty="0">
                          <a:solidFill>
                            <a:schemeClr val="tx1"/>
                          </a:solidFill>
                        </a:rPr>
                        <a:t>20H</a:t>
                      </a:r>
                      <a:endParaRPr kumimoji="1" lang="ja-JP" altLang="en-US" sz="1600" b="0">
                        <a:solidFill>
                          <a:schemeClr val="tx1"/>
                        </a:solidFill>
                      </a:endParaRP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13858784"/>
                  </a:ext>
                </a:extLst>
              </a:tr>
            </a:tbl>
          </a:graphicData>
        </a:graphic>
      </p:graphicFrame>
      <p:sp>
        <p:nvSpPr>
          <p:cNvPr id="8" name="右中かっこ 7">
            <a:extLst>
              <a:ext uri="{FF2B5EF4-FFF2-40B4-BE49-F238E27FC236}">
                <a16:creationId xmlns:a16="http://schemas.microsoft.com/office/drawing/2014/main" id="{63F7E8E5-C079-2B82-BB84-165999345BDE}"/>
              </a:ext>
            </a:extLst>
          </p:cNvPr>
          <p:cNvSpPr/>
          <p:nvPr/>
        </p:nvSpPr>
        <p:spPr>
          <a:xfrm>
            <a:off x="5239265" y="4497859"/>
            <a:ext cx="234778" cy="209962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8D589E9-7956-CEC1-D6B5-FF575F7E08AF}"/>
              </a:ext>
            </a:extLst>
          </p:cNvPr>
          <p:cNvSpPr txBox="1"/>
          <p:nvPr/>
        </p:nvSpPr>
        <p:spPr>
          <a:xfrm>
            <a:off x="5521569" y="5363007"/>
            <a:ext cx="5228809" cy="461665"/>
          </a:xfrm>
          <a:prstGeom prst="rect">
            <a:avLst/>
          </a:prstGeom>
          <a:noFill/>
        </p:spPr>
        <p:txBody>
          <a:bodyPr wrap="square">
            <a:spAutoFit/>
          </a:bodyPr>
          <a:lstStyle/>
          <a:p>
            <a:r>
              <a:rPr lang="ja-JP" altLang="en-US" sz="2400"/>
              <a:t>約</a:t>
            </a:r>
            <a:r>
              <a:rPr lang="en-US" altLang="ja-JP" sz="2400" dirty="0"/>
              <a:t>270H : 270 / 40 = 6.7</a:t>
            </a:r>
            <a:r>
              <a:rPr lang="ja-JP" altLang="en-US" sz="2400"/>
              <a:t>ヶ月</a:t>
            </a:r>
            <a:endParaRPr kumimoji="1" lang="ja-JP" altLang="en-US" sz="2400" b="0">
              <a:solidFill>
                <a:schemeClr val="tx1"/>
              </a:solidFill>
            </a:endParaRPr>
          </a:p>
        </p:txBody>
      </p:sp>
    </p:spTree>
    <p:extLst>
      <p:ext uri="{BB962C8B-B14F-4D97-AF65-F5344CB8AC3E}">
        <p14:creationId xmlns:p14="http://schemas.microsoft.com/office/powerpoint/2010/main" val="184821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6859353-E719-71D5-0D24-7E3EAB3B1A43}"/>
              </a:ext>
            </a:extLst>
          </p:cNvPr>
          <p:cNvSpPr txBox="1"/>
          <p:nvPr/>
        </p:nvSpPr>
        <p:spPr>
          <a:xfrm>
            <a:off x="0" y="6488668"/>
            <a:ext cx="6099242" cy="369332"/>
          </a:xfrm>
          <a:prstGeom prst="rect">
            <a:avLst/>
          </a:prstGeom>
          <a:noFill/>
        </p:spPr>
        <p:txBody>
          <a:bodyPr wrap="square">
            <a:spAutoFit/>
          </a:bodyPr>
          <a:lstStyle/>
          <a:p>
            <a:r>
              <a:rPr lang="ja-JP" altLang="en-US"/>
              <a:t>https://terakoya.sejuku.net/programs/37/chapters/441</a:t>
            </a:r>
          </a:p>
        </p:txBody>
      </p:sp>
      <p:pic>
        <p:nvPicPr>
          <p:cNvPr id="1026" name="Picture 2" descr="05_01">
            <a:extLst>
              <a:ext uri="{FF2B5EF4-FFF2-40B4-BE49-F238E27FC236}">
                <a16:creationId xmlns:a16="http://schemas.microsoft.com/office/drawing/2014/main" id="{224EA622-32EC-72E1-A1BE-8951A58B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772" y="472975"/>
            <a:ext cx="9498295" cy="517088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6AF77F1-9BB0-C358-653E-D4358935CB48}"/>
              </a:ext>
            </a:extLst>
          </p:cNvPr>
          <p:cNvSpPr txBox="1"/>
          <p:nvPr/>
        </p:nvSpPr>
        <p:spPr>
          <a:xfrm>
            <a:off x="7796404" y="3927506"/>
            <a:ext cx="1622560" cy="369332"/>
          </a:xfrm>
          <a:prstGeom prst="rect">
            <a:avLst/>
          </a:prstGeom>
          <a:solidFill>
            <a:schemeClr val="accent4">
              <a:lumMod val="40000"/>
              <a:lumOff val="60000"/>
            </a:schemeClr>
          </a:solidFill>
        </p:spPr>
        <p:txBody>
          <a:bodyPr wrap="none" rtlCol="0">
            <a:spAutoFit/>
          </a:bodyPr>
          <a:lstStyle/>
          <a:p>
            <a:r>
              <a:rPr lang="en-US" altLang="ja-JP" dirty="0"/>
              <a:t>WEB</a:t>
            </a:r>
            <a:r>
              <a:rPr lang="ja-JP" altLang="en-US"/>
              <a:t>サーバー</a:t>
            </a:r>
            <a:endParaRPr kumimoji="1" lang="ja-JP" altLang="en-US"/>
          </a:p>
        </p:txBody>
      </p:sp>
      <p:sp>
        <p:nvSpPr>
          <p:cNvPr id="5" name="テキスト ボックス 4">
            <a:extLst>
              <a:ext uri="{FF2B5EF4-FFF2-40B4-BE49-F238E27FC236}">
                <a16:creationId xmlns:a16="http://schemas.microsoft.com/office/drawing/2014/main" id="{13F9DADD-2CD4-5246-5AE3-AC600CB69313}"/>
              </a:ext>
            </a:extLst>
          </p:cNvPr>
          <p:cNvSpPr txBox="1"/>
          <p:nvPr/>
        </p:nvSpPr>
        <p:spPr>
          <a:xfrm>
            <a:off x="9692233" y="2873749"/>
            <a:ext cx="1436612" cy="369332"/>
          </a:xfrm>
          <a:prstGeom prst="rect">
            <a:avLst/>
          </a:prstGeom>
          <a:solidFill>
            <a:schemeClr val="accent4">
              <a:lumMod val="40000"/>
              <a:lumOff val="60000"/>
            </a:schemeClr>
          </a:solidFill>
        </p:spPr>
        <p:txBody>
          <a:bodyPr wrap="none" rtlCol="0">
            <a:spAutoFit/>
          </a:bodyPr>
          <a:lstStyle/>
          <a:p>
            <a:r>
              <a:rPr lang="en-US" altLang="ja-JP" dirty="0"/>
              <a:t>DB</a:t>
            </a:r>
            <a:r>
              <a:rPr lang="ja-JP" altLang="en-US"/>
              <a:t>サーバー</a:t>
            </a:r>
            <a:endParaRPr kumimoji="1" lang="ja-JP" altLang="en-US"/>
          </a:p>
        </p:txBody>
      </p:sp>
      <p:sp>
        <p:nvSpPr>
          <p:cNvPr id="6" name="四角形吹き出し 5">
            <a:extLst>
              <a:ext uri="{FF2B5EF4-FFF2-40B4-BE49-F238E27FC236}">
                <a16:creationId xmlns:a16="http://schemas.microsoft.com/office/drawing/2014/main" id="{C6F00E74-5B76-5C31-C21B-C8A8546AC123}"/>
              </a:ext>
            </a:extLst>
          </p:cNvPr>
          <p:cNvSpPr/>
          <p:nvPr/>
        </p:nvSpPr>
        <p:spPr>
          <a:xfrm>
            <a:off x="8905949" y="4824251"/>
            <a:ext cx="2718495" cy="1559317"/>
          </a:xfrm>
          <a:prstGeom prst="wedgeRectCallout">
            <a:avLst>
              <a:gd name="adj1" fmla="val -53800"/>
              <a:gd name="adj2" fmla="val -8975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D7AEB3-DE49-3FC2-0173-C3F79809A959}"/>
              </a:ext>
            </a:extLst>
          </p:cNvPr>
          <p:cNvSpPr txBox="1"/>
          <p:nvPr/>
        </p:nvSpPr>
        <p:spPr>
          <a:xfrm>
            <a:off x="8843522" y="4845278"/>
            <a:ext cx="1150883" cy="369332"/>
          </a:xfrm>
          <a:prstGeom prst="rect">
            <a:avLst/>
          </a:prstGeom>
          <a:noFill/>
        </p:spPr>
        <p:txBody>
          <a:bodyPr wrap="square">
            <a:spAutoFit/>
          </a:bodyPr>
          <a:lstStyle/>
          <a:p>
            <a:pPr algn="ctr"/>
            <a:r>
              <a:rPr lang="en-US" altLang="ja-JP" dirty="0"/>
              <a:t>Apache</a:t>
            </a:r>
            <a:endParaRPr lang="ja-JP" altLang="en-US"/>
          </a:p>
        </p:txBody>
      </p:sp>
      <p:sp>
        <p:nvSpPr>
          <p:cNvPr id="8" name="テキスト ボックス 7">
            <a:extLst>
              <a:ext uri="{FF2B5EF4-FFF2-40B4-BE49-F238E27FC236}">
                <a16:creationId xmlns:a16="http://schemas.microsoft.com/office/drawing/2014/main" id="{A5208C7B-2635-BAF6-203D-C5A625DD3DA5}"/>
              </a:ext>
            </a:extLst>
          </p:cNvPr>
          <p:cNvSpPr txBox="1"/>
          <p:nvPr/>
        </p:nvSpPr>
        <p:spPr>
          <a:xfrm>
            <a:off x="9835097" y="5464944"/>
            <a:ext cx="1387869" cy="646331"/>
          </a:xfrm>
          <a:prstGeom prst="rect">
            <a:avLst/>
          </a:prstGeom>
          <a:noFill/>
        </p:spPr>
        <p:txBody>
          <a:bodyPr wrap="square">
            <a:spAutoFit/>
          </a:bodyPr>
          <a:lstStyle/>
          <a:p>
            <a:r>
              <a:rPr lang="en-US" altLang="ja-JP" b="1" dirty="0">
                <a:solidFill>
                  <a:srgbClr val="FF0000"/>
                </a:solidFill>
              </a:rPr>
              <a:t>Python</a:t>
            </a:r>
          </a:p>
          <a:p>
            <a:r>
              <a:rPr lang="en-US" altLang="ja-JP" dirty="0"/>
              <a:t>   </a:t>
            </a:r>
            <a:r>
              <a:rPr lang="en-US" altLang="ja-JP" dirty="0" err="1"/>
              <a:t>Ddango</a:t>
            </a:r>
            <a:endParaRPr lang="ja-JP" altLang="en-US"/>
          </a:p>
        </p:txBody>
      </p:sp>
      <p:sp>
        <p:nvSpPr>
          <p:cNvPr id="9" name="四角形吹き出し 8">
            <a:extLst>
              <a:ext uri="{FF2B5EF4-FFF2-40B4-BE49-F238E27FC236}">
                <a16:creationId xmlns:a16="http://schemas.microsoft.com/office/drawing/2014/main" id="{1711AD6F-C6E0-3709-4B6D-A23462E43A92}"/>
              </a:ext>
            </a:extLst>
          </p:cNvPr>
          <p:cNvSpPr/>
          <p:nvPr/>
        </p:nvSpPr>
        <p:spPr>
          <a:xfrm>
            <a:off x="10324623" y="3341314"/>
            <a:ext cx="1639614" cy="429180"/>
          </a:xfrm>
          <a:prstGeom prst="wedgeRectCallout">
            <a:avLst>
              <a:gd name="adj1" fmla="val -44719"/>
              <a:gd name="adj2" fmla="val -9378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16DD55C-81CA-7225-C02E-96BB1F64B5C7}"/>
              </a:ext>
            </a:extLst>
          </p:cNvPr>
          <p:cNvSpPr txBox="1"/>
          <p:nvPr/>
        </p:nvSpPr>
        <p:spPr>
          <a:xfrm>
            <a:off x="8541350" y="1567202"/>
            <a:ext cx="1150883" cy="369332"/>
          </a:xfrm>
          <a:prstGeom prst="rect">
            <a:avLst/>
          </a:prstGeom>
          <a:noFill/>
        </p:spPr>
        <p:txBody>
          <a:bodyPr wrap="square">
            <a:spAutoFit/>
          </a:bodyPr>
          <a:lstStyle/>
          <a:p>
            <a:pPr algn="ctr"/>
            <a:r>
              <a:rPr lang="en-US" altLang="ja-JP" b="1" dirty="0">
                <a:solidFill>
                  <a:schemeClr val="accent6">
                    <a:lumMod val="75000"/>
                  </a:schemeClr>
                </a:solidFill>
              </a:rPr>
              <a:t>Linux</a:t>
            </a:r>
            <a:endParaRPr lang="ja-JP" altLang="en-US" b="1">
              <a:solidFill>
                <a:schemeClr val="accent6">
                  <a:lumMod val="75000"/>
                </a:schemeClr>
              </a:solidFill>
            </a:endParaRPr>
          </a:p>
        </p:txBody>
      </p:sp>
      <p:sp>
        <p:nvSpPr>
          <p:cNvPr id="11" name="テキスト ボックス 10">
            <a:extLst>
              <a:ext uri="{FF2B5EF4-FFF2-40B4-BE49-F238E27FC236}">
                <a16:creationId xmlns:a16="http://schemas.microsoft.com/office/drawing/2014/main" id="{E9B74392-1F49-91B3-E2FE-2D061D69FDB9}"/>
              </a:ext>
            </a:extLst>
          </p:cNvPr>
          <p:cNvSpPr txBox="1"/>
          <p:nvPr/>
        </p:nvSpPr>
        <p:spPr>
          <a:xfrm>
            <a:off x="10227971" y="3394508"/>
            <a:ext cx="1150883" cy="369332"/>
          </a:xfrm>
          <a:prstGeom prst="rect">
            <a:avLst/>
          </a:prstGeom>
          <a:noFill/>
        </p:spPr>
        <p:txBody>
          <a:bodyPr wrap="square">
            <a:spAutoFit/>
          </a:bodyPr>
          <a:lstStyle/>
          <a:p>
            <a:pPr algn="ctr"/>
            <a:r>
              <a:rPr lang="en-US" altLang="ja-JP" dirty="0"/>
              <a:t>MySQL</a:t>
            </a:r>
            <a:endParaRPr lang="ja-JP" altLang="en-US"/>
          </a:p>
        </p:txBody>
      </p:sp>
      <p:cxnSp>
        <p:nvCxnSpPr>
          <p:cNvPr id="13" name="直線矢印コネクタ 12">
            <a:extLst>
              <a:ext uri="{FF2B5EF4-FFF2-40B4-BE49-F238E27FC236}">
                <a16:creationId xmlns:a16="http://schemas.microsoft.com/office/drawing/2014/main" id="{C070FB76-0F9A-E427-7BEC-F1C70293F08A}"/>
              </a:ext>
            </a:extLst>
          </p:cNvPr>
          <p:cNvCxnSpPr/>
          <p:nvPr/>
        </p:nvCxnSpPr>
        <p:spPr>
          <a:xfrm flipV="1">
            <a:off x="10594430" y="3770494"/>
            <a:ext cx="391550" cy="16944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87143C5C-59E4-6307-BCCF-E9C893290877}"/>
              </a:ext>
            </a:extLst>
          </p:cNvPr>
          <p:cNvSpPr txBox="1"/>
          <p:nvPr/>
        </p:nvSpPr>
        <p:spPr>
          <a:xfrm>
            <a:off x="10761067" y="4172166"/>
            <a:ext cx="799722" cy="369332"/>
          </a:xfrm>
          <a:prstGeom prst="rect">
            <a:avLst/>
          </a:prstGeom>
          <a:noFill/>
        </p:spPr>
        <p:txBody>
          <a:bodyPr wrap="square">
            <a:spAutoFit/>
          </a:bodyPr>
          <a:lstStyle/>
          <a:p>
            <a:pPr algn="ctr"/>
            <a:r>
              <a:rPr lang="en-US" altLang="ja-JP" b="1" dirty="0">
                <a:solidFill>
                  <a:schemeClr val="accent5"/>
                </a:solidFill>
              </a:rPr>
              <a:t>SQL</a:t>
            </a:r>
            <a:endParaRPr lang="ja-JP" altLang="en-US" b="1">
              <a:solidFill>
                <a:schemeClr val="accent5"/>
              </a:solidFill>
            </a:endParaRPr>
          </a:p>
        </p:txBody>
      </p:sp>
      <p:cxnSp>
        <p:nvCxnSpPr>
          <p:cNvPr id="15" name="直線矢印コネクタ 14">
            <a:extLst>
              <a:ext uri="{FF2B5EF4-FFF2-40B4-BE49-F238E27FC236}">
                <a16:creationId xmlns:a16="http://schemas.microsoft.com/office/drawing/2014/main" id="{CBB94A51-E992-B34E-1C2A-D0D13BA9A018}"/>
              </a:ext>
            </a:extLst>
          </p:cNvPr>
          <p:cNvCxnSpPr>
            <a:cxnSpLocks/>
          </p:cNvCxnSpPr>
          <p:nvPr/>
        </p:nvCxnSpPr>
        <p:spPr>
          <a:xfrm>
            <a:off x="9616173" y="5166487"/>
            <a:ext cx="567680" cy="3824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35CD991-1EFD-CB09-070A-55DF90E06DF6}"/>
              </a:ext>
            </a:extLst>
          </p:cNvPr>
          <p:cNvSpPr txBox="1"/>
          <p:nvPr/>
        </p:nvSpPr>
        <p:spPr>
          <a:xfrm>
            <a:off x="4972705" y="1573293"/>
            <a:ext cx="1601256" cy="276999"/>
          </a:xfrm>
          <a:prstGeom prst="rect">
            <a:avLst/>
          </a:prstGeom>
          <a:noFill/>
        </p:spPr>
        <p:txBody>
          <a:bodyPr wrap="square">
            <a:spAutoFit/>
          </a:bodyPr>
          <a:lstStyle/>
          <a:p>
            <a:r>
              <a:rPr lang="en-US" altLang="ja-JP" sz="1200" b="1" dirty="0">
                <a:solidFill>
                  <a:srgbClr val="FF0000"/>
                </a:solidFill>
              </a:rPr>
              <a:t>[HTTP</a:t>
            </a:r>
            <a:r>
              <a:rPr lang="ja-JP" altLang="en-US" sz="1200" b="1">
                <a:solidFill>
                  <a:srgbClr val="FF0000"/>
                </a:solidFill>
              </a:rPr>
              <a:t>プロトコル</a:t>
            </a:r>
            <a:r>
              <a:rPr lang="en-US" altLang="ja-JP" sz="1200" b="1" dirty="0">
                <a:solidFill>
                  <a:srgbClr val="FF0000"/>
                </a:solidFill>
              </a:rPr>
              <a:t>]</a:t>
            </a:r>
            <a:endParaRPr lang="ja-JP" altLang="en-US" sz="1200" b="1">
              <a:solidFill>
                <a:srgbClr val="FF0000"/>
              </a:solidFill>
            </a:endParaRPr>
          </a:p>
        </p:txBody>
      </p:sp>
      <p:cxnSp>
        <p:nvCxnSpPr>
          <p:cNvPr id="20" name="直線コネクタ 19">
            <a:extLst>
              <a:ext uri="{FF2B5EF4-FFF2-40B4-BE49-F238E27FC236}">
                <a16:creationId xmlns:a16="http://schemas.microsoft.com/office/drawing/2014/main" id="{DA036FD6-702A-A43F-7318-B4B0A847C140}"/>
              </a:ext>
            </a:extLst>
          </p:cNvPr>
          <p:cNvCxnSpPr>
            <a:cxnSpLocks/>
          </p:cNvCxnSpPr>
          <p:nvPr/>
        </p:nvCxnSpPr>
        <p:spPr>
          <a:xfrm flipV="1">
            <a:off x="4130567" y="3661003"/>
            <a:ext cx="3363311"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6B6857F1-8E38-06C8-6EF9-C79FD575F312}"/>
              </a:ext>
            </a:extLst>
          </p:cNvPr>
          <p:cNvSpPr txBox="1"/>
          <p:nvPr/>
        </p:nvSpPr>
        <p:spPr>
          <a:xfrm>
            <a:off x="5035767" y="3227609"/>
            <a:ext cx="1601256" cy="276999"/>
          </a:xfrm>
          <a:prstGeom prst="rect">
            <a:avLst/>
          </a:prstGeom>
          <a:noFill/>
        </p:spPr>
        <p:txBody>
          <a:bodyPr wrap="square">
            <a:spAutoFit/>
          </a:bodyPr>
          <a:lstStyle/>
          <a:p>
            <a:r>
              <a:rPr lang="en-US" altLang="ja-JP" sz="1200" b="1" dirty="0">
                <a:solidFill>
                  <a:srgbClr val="FF0000"/>
                </a:solidFill>
              </a:rPr>
              <a:t>[HTTP</a:t>
            </a:r>
            <a:r>
              <a:rPr lang="ja-JP" altLang="en-US" sz="1200" b="1">
                <a:solidFill>
                  <a:srgbClr val="FF0000"/>
                </a:solidFill>
              </a:rPr>
              <a:t>プロトコル</a:t>
            </a:r>
            <a:r>
              <a:rPr lang="en-US" altLang="ja-JP" sz="1200" b="1" dirty="0">
                <a:solidFill>
                  <a:srgbClr val="FF0000"/>
                </a:solidFill>
              </a:rPr>
              <a:t>]</a:t>
            </a:r>
            <a:endParaRPr lang="ja-JP" altLang="en-US" sz="1200" b="1">
              <a:solidFill>
                <a:srgbClr val="FF0000"/>
              </a:solidFill>
            </a:endParaRPr>
          </a:p>
        </p:txBody>
      </p:sp>
      <p:sp>
        <p:nvSpPr>
          <p:cNvPr id="23" name="正方形/長方形 22">
            <a:extLst>
              <a:ext uri="{FF2B5EF4-FFF2-40B4-BE49-F238E27FC236}">
                <a16:creationId xmlns:a16="http://schemas.microsoft.com/office/drawing/2014/main" id="{B5AF106E-3EC7-3618-0437-3E88FAEB00A7}"/>
              </a:ext>
            </a:extLst>
          </p:cNvPr>
          <p:cNvSpPr/>
          <p:nvPr/>
        </p:nvSpPr>
        <p:spPr>
          <a:xfrm>
            <a:off x="2375340" y="4172165"/>
            <a:ext cx="1847720" cy="17346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a:extLst>
              <a:ext uri="{FF2B5EF4-FFF2-40B4-BE49-F238E27FC236}">
                <a16:creationId xmlns:a16="http://schemas.microsoft.com/office/drawing/2014/main" id="{B0B83718-20EA-58B4-F56F-0E098CE69477}"/>
              </a:ext>
            </a:extLst>
          </p:cNvPr>
          <p:cNvCxnSpPr>
            <a:cxnSpLocks/>
          </p:cNvCxnSpPr>
          <p:nvPr/>
        </p:nvCxnSpPr>
        <p:spPr>
          <a:xfrm flipV="1">
            <a:off x="3867809" y="4274388"/>
            <a:ext cx="454218" cy="5398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657AB3EE-6641-804D-050C-58B3C0F1C726}"/>
              </a:ext>
            </a:extLst>
          </p:cNvPr>
          <p:cNvSpPr txBox="1"/>
          <p:nvPr/>
        </p:nvSpPr>
        <p:spPr>
          <a:xfrm>
            <a:off x="1532889" y="134439"/>
            <a:ext cx="6099242" cy="369332"/>
          </a:xfrm>
          <a:prstGeom prst="rect">
            <a:avLst/>
          </a:prstGeom>
          <a:noFill/>
        </p:spPr>
        <p:txBody>
          <a:bodyPr wrap="square">
            <a:spAutoFit/>
          </a:bodyPr>
          <a:lstStyle/>
          <a:p>
            <a:r>
              <a:rPr lang="ja-JP" altLang="en-US"/>
              <a:t>https://terakoya.sejuku.net/programs/37/chapters/441</a:t>
            </a:r>
          </a:p>
        </p:txBody>
      </p:sp>
      <p:sp>
        <p:nvSpPr>
          <p:cNvPr id="28" name="テキスト ボックス 27">
            <a:extLst>
              <a:ext uri="{FF2B5EF4-FFF2-40B4-BE49-F238E27FC236}">
                <a16:creationId xmlns:a16="http://schemas.microsoft.com/office/drawing/2014/main" id="{A3F1B458-A674-B5E8-32CE-6765E33A9FCA}"/>
              </a:ext>
            </a:extLst>
          </p:cNvPr>
          <p:cNvSpPr txBox="1"/>
          <p:nvPr/>
        </p:nvSpPr>
        <p:spPr>
          <a:xfrm>
            <a:off x="2723758" y="4321150"/>
            <a:ext cx="1150883" cy="461665"/>
          </a:xfrm>
          <a:prstGeom prst="rect">
            <a:avLst/>
          </a:prstGeom>
          <a:noFill/>
        </p:spPr>
        <p:txBody>
          <a:bodyPr wrap="square">
            <a:spAutoFit/>
          </a:bodyPr>
          <a:lstStyle/>
          <a:p>
            <a:pPr algn="ctr"/>
            <a:r>
              <a:rPr lang="en-US" altLang="ja-JP" sz="2400" b="1" dirty="0">
                <a:solidFill>
                  <a:srgbClr val="FFC000"/>
                </a:solidFill>
              </a:rPr>
              <a:t>CSS</a:t>
            </a:r>
            <a:endParaRPr lang="ja-JP" altLang="en-US" sz="2400" b="1">
              <a:solidFill>
                <a:srgbClr val="FFC000"/>
              </a:solidFill>
            </a:endParaRPr>
          </a:p>
        </p:txBody>
      </p:sp>
      <p:sp>
        <p:nvSpPr>
          <p:cNvPr id="29" name="テキスト ボックス 28">
            <a:extLst>
              <a:ext uri="{FF2B5EF4-FFF2-40B4-BE49-F238E27FC236}">
                <a16:creationId xmlns:a16="http://schemas.microsoft.com/office/drawing/2014/main" id="{A327495D-0DA2-6EA1-65A9-0FF5AE80DA02}"/>
              </a:ext>
            </a:extLst>
          </p:cNvPr>
          <p:cNvSpPr txBox="1"/>
          <p:nvPr/>
        </p:nvSpPr>
        <p:spPr>
          <a:xfrm>
            <a:off x="2723758" y="4799613"/>
            <a:ext cx="1150883" cy="461665"/>
          </a:xfrm>
          <a:prstGeom prst="rect">
            <a:avLst/>
          </a:prstGeom>
          <a:noFill/>
        </p:spPr>
        <p:txBody>
          <a:bodyPr wrap="square">
            <a:spAutoFit/>
          </a:bodyPr>
          <a:lstStyle/>
          <a:p>
            <a:pPr algn="ctr"/>
            <a:r>
              <a:rPr lang="en-US" altLang="ja-JP" sz="2400" b="1" dirty="0"/>
              <a:t>HTML</a:t>
            </a:r>
            <a:endParaRPr lang="ja-JP" altLang="en-US" sz="2400" b="1"/>
          </a:p>
        </p:txBody>
      </p:sp>
      <p:sp>
        <p:nvSpPr>
          <p:cNvPr id="30" name="テキスト ボックス 29">
            <a:extLst>
              <a:ext uri="{FF2B5EF4-FFF2-40B4-BE49-F238E27FC236}">
                <a16:creationId xmlns:a16="http://schemas.microsoft.com/office/drawing/2014/main" id="{5C8EDD65-A335-2B9A-2CBB-7330FCCBFE99}"/>
              </a:ext>
            </a:extLst>
          </p:cNvPr>
          <p:cNvSpPr txBox="1"/>
          <p:nvPr/>
        </p:nvSpPr>
        <p:spPr>
          <a:xfrm>
            <a:off x="2375339" y="5309926"/>
            <a:ext cx="1847720" cy="461665"/>
          </a:xfrm>
          <a:prstGeom prst="rect">
            <a:avLst/>
          </a:prstGeom>
          <a:noFill/>
        </p:spPr>
        <p:txBody>
          <a:bodyPr wrap="square">
            <a:spAutoFit/>
          </a:bodyPr>
          <a:lstStyle/>
          <a:p>
            <a:pPr algn="ctr"/>
            <a:r>
              <a:rPr lang="en-US" altLang="ja-JP" sz="2400" b="1" dirty="0" err="1">
                <a:solidFill>
                  <a:schemeClr val="accent5">
                    <a:lumMod val="75000"/>
                  </a:schemeClr>
                </a:solidFill>
              </a:rPr>
              <a:t>JavaSrtipt</a:t>
            </a:r>
            <a:endParaRPr lang="ja-JP" altLang="en-US" sz="2400" b="1">
              <a:solidFill>
                <a:schemeClr val="accent5">
                  <a:lumMod val="75000"/>
                </a:schemeClr>
              </a:solidFill>
            </a:endParaRPr>
          </a:p>
        </p:txBody>
      </p:sp>
    </p:spTree>
    <p:extLst>
      <p:ext uri="{BB962C8B-B14F-4D97-AF65-F5344CB8AC3E}">
        <p14:creationId xmlns:p14="http://schemas.microsoft.com/office/powerpoint/2010/main" val="850424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1026" name="Picture 2" descr="VMとコンテナ比較">
            <a:extLst>
              <a:ext uri="{FF2B5EF4-FFF2-40B4-BE49-F238E27FC236}">
                <a16:creationId xmlns:a16="http://schemas.microsoft.com/office/drawing/2014/main" id="{5D50790B-9E69-1A9F-B250-67DD270FFA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30" y="1695683"/>
            <a:ext cx="6091243" cy="3466634"/>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2C079A59-B671-17B8-BF7E-10F2BCEDF579}"/>
              </a:ext>
            </a:extLst>
          </p:cNvPr>
          <p:cNvSpPr/>
          <p:nvPr/>
        </p:nvSpPr>
        <p:spPr>
          <a:xfrm>
            <a:off x="3334215" y="1126273"/>
            <a:ext cx="3780263" cy="44716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DB01A593-6507-5CC6-DE8E-E1EFD0CAB7DA}"/>
              </a:ext>
            </a:extLst>
          </p:cNvPr>
          <p:cNvSpPr txBox="1"/>
          <p:nvPr/>
        </p:nvSpPr>
        <p:spPr>
          <a:xfrm>
            <a:off x="3475882" y="1259524"/>
            <a:ext cx="1972015" cy="369332"/>
          </a:xfrm>
          <a:prstGeom prst="rect">
            <a:avLst/>
          </a:prstGeom>
          <a:noFill/>
        </p:spPr>
        <p:txBody>
          <a:bodyPr wrap="none" rtlCol="0">
            <a:spAutoFit/>
          </a:bodyPr>
          <a:lstStyle/>
          <a:p>
            <a:r>
              <a:rPr kumimoji="1" lang="en-US" altLang="ja-JP" b="1" dirty="0">
                <a:solidFill>
                  <a:srgbClr val="FF0000"/>
                </a:solidFill>
              </a:rPr>
              <a:t>Docker </a:t>
            </a:r>
            <a:r>
              <a:rPr kumimoji="1" lang="ja-JP" altLang="en-US" b="1">
                <a:solidFill>
                  <a:srgbClr val="FF0000"/>
                </a:solidFill>
              </a:rPr>
              <a:t>コンテナ</a:t>
            </a:r>
          </a:p>
        </p:txBody>
      </p:sp>
      <p:sp>
        <p:nvSpPr>
          <p:cNvPr id="8" name="テキスト ボックス 7">
            <a:extLst>
              <a:ext uri="{FF2B5EF4-FFF2-40B4-BE49-F238E27FC236}">
                <a16:creationId xmlns:a16="http://schemas.microsoft.com/office/drawing/2014/main" id="{AC027254-68C3-EF59-2CC1-40DE74D68550}"/>
              </a:ext>
            </a:extLst>
          </p:cNvPr>
          <p:cNvSpPr txBox="1"/>
          <p:nvPr/>
        </p:nvSpPr>
        <p:spPr>
          <a:xfrm>
            <a:off x="7268739" y="1126273"/>
            <a:ext cx="4811751" cy="2554545"/>
          </a:xfrm>
          <a:prstGeom prst="rect">
            <a:avLst/>
          </a:prstGeom>
          <a:noFill/>
        </p:spPr>
        <p:txBody>
          <a:bodyPr wrap="square">
            <a:spAutoFit/>
          </a:bodyPr>
          <a:lstStyle/>
          <a:p>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a:t>
            </a:r>
            <a:r>
              <a:rPr lang="en" altLang="ja-JP" sz="1600" b="1" i="0" dirty="0">
                <a:solidFill>
                  <a:srgbClr val="FF0000"/>
                </a:solidFill>
                <a:effectLst/>
                <a:latin typeface="Arial" panose="020B0604020202020204" pitchFamily="34" charset="0"/>
              </a:rPr>
              <a:t>Linux</a:t>
            </a:r>
            <a:r>
              <a:rPr lang="ja-JP" altLang="en-US" sz="1600" b="1" i="0">
                <a:solidFill>
                  <a:srgbClr val="FF0000"/>
                </a:solidFill>
                <a:effectLst/>
                <a:latin typeface="Arial" panose="020B0604020202020204" pitchFamily="34" charset="0"/>
              </a:rPr>
              <a:t>のコンテナ技術</a:t>
            </a:r>
            <a:r>
              <a:rPr lang="ja-JP" altLang="en-US" sz="1600" b="0" i="0">
                <a:solidFill>
                  <a:srgbClr val="202022"/>
                </a:solidFill>
                <a:effectLst/>
                <a:latin typeface="Arial" panose="020B0604020202020204" pitchFamily="34" charset="0"/>
              </a:rPr>
              <a:t>を使ったもので、よく仮想マシンと比較されます。</a:t>
            </a:r>
            <a:r>
              <a:rPr lang="en" altLang="ja-JP" sz="1600" b="0" i="0" dirty="0">
                <a:solidFill>
                  <a:srgbClr val="202022"/>
                </a:solidFill>
                <a:effectLst/>
                <a:latin typeface="Arial" panose="020B0604020202020204" pitchFamily="34" charset="0"/>
              </a:rPr>
              <a:t>VirtualBox</a:t>
            </a:r>
            <a:r>
              <a:rPr lang="ja-JP" altLang="en-US" sz="1600" b="0" i="0">
                <a:solidFill>
                  <a:srgbClr val="202022"/>
                </a:solidFill>
                <a:effectLst/>
                <a:latin typeface="Arial" panose="020B0604020202020204" pitchFamily="34" charset="0"/>
              </a:rPr>
              <a:t>などの仮想マシンでは、ホストマシン上でハイパーバイザを利用しゲスト</a:t>
            </a:r>
            <a:r>
              <a:rPr lang="en" altLang="ja-JP" sz="1600" b="0" i="0" dirty="0">
                <a:solidFill>
                  <a:srgbClr val="202022"/>
                </a:solidFill>
                <a:effectLst/>
                <a:latin typeface="Arial" panose="020B0604020202020204" pitchFamily="34" charset="0"/>
              </a:rPr>
              <a:t>OS</a:t>
            </a:r>
            <a:r>
              <a:rPr lang="ja-JP" altLang="en-US" sz="1600" b="0" i="0">
                <a:solidFill>
                  <a:srgbClr val="202022"/>
                </a:solidFill>
                <a:effectLst/>
                <a:latin typeface="Arial" panose="020B0604020202020204" pitchFamily="34" charset="0"/>
              </a:rPr>
              <a:t>を動かし、その上でミドルウェアなどを動かします。それに対し、コンテナはホストマシンのカーネルを利用し、プロセスやユーザなどを隔離することで、あたかも別のマシンが動いているかのように動かすことができます。そのため、</a:t>
            </a:r>
            <a:r>
              <a:rPr lang="ja-JP" altLang="en-US" sz="1600" b="1" i="0">
                <a:solidFill>
                  <a:srgbClr val="FF0000"/>
                </a:solidFill>
                <a:effectLst/>
                <a:latin typeface="Arial" panose="020B0604020202020204" pitchFamily="34" charset="0"/>
              </a:rPr>
              <a:t>軽量で高速に起動、停止などが可能</a:t>
            </a:r>
            <a:r>
              <a:rPr lang="ja-JP" altLang="en-US" sz="1600" b="0" i="0">
                <a:solidFill>
                  <a:srgbClr val="202022"/>
                </a:solidFill>
                <a:effectLst/>
                <a:latin typeface="Arial" panose="020B0604020202020204" pitchFamily="34" charset="0"/>
              </a:rPr>
              <a:t>です。</a:t>
            </a:r>
            <a:endParaRPr lang="ja-JP" altLang="en-US" sz="1600"/>
          </a:p>
        </p:txBody>
      </p:sp>
      <p:sp>
        <p:nvSpPr>
          <p:cNvPr id="10" name="テキスト ボックス 9">
            <a:extLst>
              <a:ext uri="{FF2B5EF4-FFF2-40B4-BE49-F238E27FC236}">
                <a16:creationId xmlns:a16="http://schemas.microsoft.com/office/drawing/2014/main" id="{F976519C-FAD2-5432-BFE7-DEC5C412DEA9}"/>
              </a:ext>
            </a:extLst>
          </p:cNvPr>
          <p:cNvSpPr txBox="1"/>
          <p:nvPr/>
        </p:nvSpPr>
        <p:spPr>
          <a:xfrm>
            <a:off x="7268738" y="3782030"/>
            <a:ext cx="4811751" cy="1815882"/>
          </a:xfrm>
          <a:prstGeom prst="rect">
            <a:avLst/>
          </a:prstGeom>
          <a:noFill/>
        </p:spPr>
        <p:txBody>
          <a:bodyPr wrap="square">
            <a:spAutoFit/>
          </a:bodyPr>
          <a:lstStyle/>
          <a:p>
            <a:pPr algn="l"/>
            <a:r>
              <a:rPr lang="ja-JP" altLang="en-US" sz="1600" b="0" i="0">
                <a:solidFill>
                  <a:srgbClr val="202022"/>
                </a:solidFill>
                <a:effectLst/>
                <a:latin typeface="Arial" panose="020B0604020202020204" pitchFamily="34" charset="0"/>
              </a:rPr>
              <a:t>また、</a:t>
            </a:r>
            <a:r>
              <a:rPr lang="en" altLang="ja-JP" sz="1600" b="0" i="0" dirty="0">
                <a:solidFill>
                  <a:srgbClr val="202022"/>
                </a:solidFill>
                <a:effectLst/>
                <a:latin typeface="Arial" panose="020B0604020202020204" pitchFamily="34" charset="0"/>
              </a:rPr>
              <a:t>Docker</a:t>
            </a:r>
            <a:r>
              <a:rPr lang="ja-JP" altLang="en-US" sz="1600" b="0" i="0">
                <a:solidFill>
                  <a:srgbClr val="202022"/>
                </a:solidFill>
                <a:effectLst/>
                <a:latin typeface="Arial" panose="020B0604020202020204" pitchFamily="34" charset="0"/>
              </a:rPr>
              <a:t>はミドルウェアのインストールや各種環境設定をコード化して管理します。</a:t>
            </a:r>
            <a:endParaRPr lang="en-US" altLang="ja-JP" sz="1600" b="0" i="0" dirty="0">
              <a:solidFill>
                <a:srgbClr val="202022"/>
              </a:solidFill>
              <a:effectLst/>
              <a:latin typeface="Arial" panose="020B0604020202020204" pitchFamily="34" charset="0"/>
            </a:endParaRPr>
          </a:p>
          <a:p>
            <a:pPr algn="l"/>
            <a:endParaRPr lang="ja-JP" altLang="en-US" sz="1600" b="0" i="0">
              <a:solidFill>
                <a:srgbClr val="202022"/>
              </a:solidFill>
              <a:effectLst/>
              <a:latin typeface="Arial" panose="020B0604020202020204" pitchFamily="34" charset="0"/>
            </a:endParaRPr>
          </a:p>
          <a:p>
            <a:pPr algn="l">
              <a:buFont typeface="+mj-lt"/>
              <a:buAutoNum type="arabicPeriod"/>
            </a:pPr>
            <a:r>
              <a:rPr lang="ja-JP" altLang="en-US" sz="1600" b="1" i="0">
                <a:solidFill>
                  <a:srgbClr val="FF0000"/>
                </a:solidFill>
                <a:effectLst/>
                <a:latin typeface="Arial" panose="020B0604020202020204" pitchFamily="34" charset="0"/>
              </a:rPr>
              <a:t>コード化されたファイルを共有することで、</a:t>
            </a:r>
            <a:endParaRPr lang="en-US" altLang="ja-JP" sz="1600" b="1" i="0" dirty="0">
              <a:solidFill>
                <a:srgbClr val="FF0000"/>
              </a:solidFill>
              <a:effectLst/>
              <a:latin typeface="Arial" panose="020B0604020202020204" pitchFamily="34" charset="0"/>
            </a:endParaRPr>
          </a:p>
          <a:p>
            <a:pPr algn="l"/>
            <a:r>
              <a:rPr lang="ja-JP" altLang="en-US" sz="1600" b="1" i="0">
                <a:solidFill>
                  <a:srgbClr val="FF0000"/>
                </a:solidFill>
                <a:effectLst/>
                <a:latin typeface="Arial" panose="020B0604020202020204" pitchFamily="34" charset="0"/>
              </a:rPr>
              <a:t>　どこでも誰でも同じ環境が作れる。</a:t>
            </a:r>
          </a:p>
          <a:p>
            <a:pPr algn="l"/>
            <a:r>
              <a:rPr lang="en-US" altLang="ja-JP" sz="1600" b="1" i="0" dirty="0">
                <a:solidFill>
                  <a:srgbClr val="FF0000"/>
                </a:solidFill>
                <a:effectLst/>
                <a:latin typeface="Arial" panose="020B0604020202020204" pitchFamily="34" charset="0"/>
              </a:rPr>
              <a:t>2.</a:t>
            </a:r>
            <a:r>
              <a:rPr lang="ja-JP" altLang="en-US" sz="1600" b="1" i="0">
                <a:solidFill>
                  <a:srgbClr val="FF0000"/>
                </a:solidFill>
                <a:effectLst/>
                <a:latin typeface="Arial" panose="020B0604020202020204" pitchFamily="34" charset="0"/>
              </a:rPr>
              <a:t>作成した環境を配布しやすい。</a:t>
            </a:r>
          </a:p>
          <a:p>
            <a:pPr algn="l"/>
            <a:r>
              <a:rPr lang="en-US" altLang="ja-JP" sz="1600" b="1" i="0" dirty="0">
                <a:solidFill>
                  <a:srgbClr val="FF0000"/>
                </a:solidFill>
                <a:effectLst/>
                <a:latin typeface="Arial" panose="020B0604020202020204" pitchFamily="34" charset="0"/>
              </a:rPr>
              <a:t>3.</a:t>
            </a:r>
            <a:r>
              <a:rPr lang="ja-JP" altLang="en-US" sz="1600" b="1" i="0">
                <a:solidFill>
                  <a:srgbClr val="FF0000"/>
                </a:solidFill>
                <a:effectLst/>
                <a:latin typeface="Arial" panose="020B0604020202020204" pitchFamily="34" charset="0"/>
              </a:rPr>
              <a:t>スクラップ＆ビルドが容易にできる。</a:t>
            </a:r>
          </a:p>
        </p:txBody>
      </p:sp>
    </p:spTree>
    <p:extLst>
      <p:ext uri="{BB962C8B-B14F-4D97-AF65-F5344CB8AC3E}">
        <p14:creationId xmlns:p14="http://schemas.microsoft.com/office/powerpoint/2010/main" val="262509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円/楕円 6">
            <a:extLst>
              <a:ext uri="{FF2B5EF4-FFF2-40B4-BE49-F238E27FC236}">
                <a16:creationId xmlns:a16="http://schemas.microsoft.com/office/drawing/2014/main" id="{1F282523-3BF3-F8F6-ED15-6E34AE68E352}"/>
              </a:ext>
            </a:extLst>
          </p:cNvPr>
          <p:cNvSpPr/>
          <p:nvPr/>
        </p:nvSpPr>
        <p:spPr>
          <a:xfrm>
            <a:off x="6965209" y="3893800"/>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4" name="角丸四角形 3">
            <a:extLst>
              <a:ext uri="{FF2B5EF4-FFF2-40B4-BE49-F238E27FC236}">
                <a16:creationId xmlns:a16="http://schemas.microsoft.com/office/drawing/2014/main" id="{28F36FFB-B6AD-7A70-4319-898D5FC1CF9B}"/>
              </a:ext>
            </a:extLst>
          </p:cNvPr>
          <p:cNvSpPr/>
          <p:nvPr/>
        </p:nvSpPr>
        <p:spPr>
          <a:xfrm>
            <a:off x="4316360" y="113241"/>
            <a:ext cx="3726427" cy="56043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Git</a:t>
            </a:r>
            <a:r>
              <a:rPr kumimoji="1" lang="ja-JP" altLang="en-US" dirty="0">
                <a:solidFill>
                  <a:schemeClr val="tx1"/>
                </a:solidFill>
              </a:rPr>
              <a:t>リポジトリ</a:t>
            </a:r>
            <a:r>
              <a:rPr kumimoji="1" lang="en-US" altLang="ja-JP" dirty="0">
                <a:solidFill>
                  <a:schemeClr val="tx1"/>
                </a:solidFill>
              </a:rPr>
              <a:t> </a:t>
            </a:r>
            <a:r>
              <a:rPr kumimoji="1" lang="ja-JP" altLang="en-US" dirty="0">
                <a:solidFill>
                  <a:schemeClr val="tx1"/>
                </a:solidFill>
              </a:rPr>
              <a:t>概念図</a:t>
            </a:r>
          </a:p>
        </p:txBody>
      </p:sp>
      <p:sp>
        <p:nvSpPr>
          <p:cNvPr id="5" name="円/楕円 4">
            <a:extLst>
              <a:ext uri="{FF2B5EF4-FFF2-40B4-BE49-F238E27FC236}">
                <a16:creationId xmlns:a16="http://schemas.microsoft.com/office/drawing/2014/main" id="{65D9728A-5E51-ADFA-46A8-ABF860112E31}"/>
              </a:ext>
            </a:extLst>
          </p:cNvPr>
          <p:cNvSpPr/>
          <p:nvPr/>
        </p:nvSpPr>
        <p:spPr>
          <a:xfrm>
            <a:off x="588277"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a:solidFill>
                  <a:schemeClr val="tx1"/>
                </a:solidFill>
              </a:rPr>
              <a:t>ワーキング</a:t>
            </a:r>
            <a:endParaRPr kumimoji="1" lang="en-US" altLang="ja-JP" dirty="0">
              <a:solidFill>
                <a:schemeClr val="tx1"/>
              </a:solidFill>
            </a:endParaRPr>
          </a:p>
          <a:p>
            <a:pPr algn="ctr"/>
            <a:r>
              <a:rPr kumimoji="1" lang="ja-JP" altLang="en-US">
                <a:solidFill>
                  <a:schemeClr val="tx1"/>
                </a:solidFill>
              </a:rPr>
              <a:t>ディレクトリ</a:t>
            </a:r>
          </a:p>
        </p:txBody>
      </p:sp>
      <p:sp>
        <p:nvSpPr>
          <p:cNvPr id="6" name="円/楕円 5">
            <a:extLst>
              <a:ext uri="{FF2B5EF4-FFF2-40B4-BE49-F238E27FC236}">
                <a16:creationId xmlns:a16="http://schemas.microsoft.com/office/drawing/2014/main" id="{A7819F4C-5C6E-E359-50EF-E7AB926DEF3A}"/>
              </a:ext>
            </a:extLst>
          </p:cNvPr>
          <p:cNvSpPr/>
          <p:nvPr/>
        </p:nvSpPr>
        <p:spPr>
          <a:xfrm>
            <a:off x="3407678"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kumimoji="1" lang="ja-JP" altLang="en-US">
                <a:solidFill>
                  <a:schemeClr val="tx1"/>
                </a:solidFill>
              </a:rPr>
              <a:t>ステージングエリア</a:t>
            </a:r>
            <a:endParaRPr kumimoji="1" lang="en-US" altLang="ja-JP" dirty="0">
              <a:solidFill>
                <a:schemeClr val="tx1"/>
              </a:solidFill>
            </a:endParaRPr>
          </a:p>
          <a:p>
            <a:pPr algn="ctr"/>
            <a:r>
              <a:rPr lang="ja-JP" altLang="en-US">
                <a:solidFill>
                  <a:schemeClr val="tx1"/>
                </a:solidFill>
              </a:rPr>
              <a:t>（インデックス）</a:t>
            </a:r>
            <a:endParaRPr kumimoji="1" lang="ja-JP" altLang="en-US">
              <a:solidFill>
                <a:schemeClr val="tx1"/>
              </a:solidFill>
            </a:endParaRPr>
          </a:p>
        </p:txBody>
      </p:sp>
      <p:sp>
        <p:nvSpPr>
          <p:cNvPr id="7" name="円/楕円 6">
            <a:extLst>
              <a:ext uri="{FF2B5EF4-FFF2-40B4-BE49-F238E27FC236}">
                <a16:creationId xmlns:a16="http://schemas.microsoft.com/office/drawing/2014/main" id="{A27360EE-2D35-4FEC-C7C3-A59874E0D064}"/>
              </a:ext>
            </a:extLst>
          </p:cNvPr>
          <p:cNvSpPr/>
          <p:nvPr/>
        </p:nvSpPr>
        <p:spPr>
          <a:xfrm>
            <a:off x="6250724" y="1432855"/>
            <a:ext cx="1779638" cy="1779638"/>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ja-JP" altLang="en-US">
                <a:solidFill>
                  <a:schemeClr val="tx1"/>
                </a:solidFill>
              </a:rPr>
              <a:t>ローカル</a:t>
            </a:r>
            <a:endParaRPr lang="en-US" altLang="ja-JP" dirty="0">
              <a:solidFill>
                <a:schemeClr val="tx1"/>
              </a:solidFill>
            </a:endParaRPr>
          </a:p>
          <a:p>
            <a:pPr algn="ctr"/>
            <a:r>
              <a:rPr kumimoji="1" lang="ja-JP" altLang="en-US">
                <a:solidFill>
                  <a:schemeClr val="tx1"/>
                </a:solidFill>
              </a:rPr>
              <a:t>コミット</a:t>
            </a:r>
            <a:endParaRPr kumimoji="1" lang="en-US" altLang="ja-JP" dirty="0">
              <a:solidFill>
                <a:schemeClr val="tx1"/>
              </a:solidFill>
            </a:endParaRPr>
          </a:p>
        </p:txBody>
      </p:sp>
      <p:sp>
        <p:nvSpPr>
          <p:cNvPr id="8" name="正方形/長方形 7">
            <a:extLst>
              <a:ext uri="{FF2B5EF4-FFF2-40B4-BE49-F238E27FC236}">
                <a16:creationId xmlns:a16="http://schemas.microsoft.com/office/drawing/2014/main" id="{4244BEAF-E24D-E653-FF9F-796A4C91459E}"/>
              </a:ext>
            </a:extLst>
          </p:cNvPr>
          <p:cNvSpPr/>
          <p:nvPr/>
        </p:nvSpPr>
        <p:spPr>
          <a:xfrm>
            <a:off x="276454" y="1283515"/>
            <a:ext cx="8321064" cy="41416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41932DC-7F14-BF78-ED07-28A0ED06D38B}"/>
              </a:ext>
            </a:extLst>
          </p:cNvPr>
          <p:cNvSpPr txBox="1"/>
          <p:nvPr/>
        </p:nvSpPr>
        <p:spPr>
          <a:xfrm>
            <a:off x="105757" y="889074"/>
            <a:ext cx="2262158" cy="369332"/>
          </a:xfrm>
          <a:prstGeom prst="rect">
            <a:avLst/>
          </a:prstGeom>
          <a:noFill/>
        </p:spPr>
        <p:txBody>
          <a:bodyPr wrap="none" rtlCol="0">
            <a:spAutoFit/>
          </a:bodyPr>
          <a:lstStyle/>
          <a:p>
            <a:r>
              <a:rPr kumimoji="1" lang="ja-JP" altLang="en-US" dirty="0"/>
              <a:t>ローカルリポジトリ</a:t>
            </a:r>
          </a:p>
        </p:txBody>
      </p:sp>
      <p:pic>
        <p:nvPicPr>
          <p:cNvPr id="1026" name="Picture 2" descr="GitHub を無料でダウンロード。2023 年最新版">
            <a:extLst>
              <a:ext uri="{FF2B5EF4-FFF2-40B4-BE49-F238E27FC236}">
                <a16:creationId xmlns:a16="http://schemas.microsoft.com/office/drawing/2014/main" id="{290077C1-8451-C742-39BE-14A0C3211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5041" y="595440"/>
            <a:ext cx="2102839" cy="118284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19AEBA8D-9182-2121-DF96-0B5E8C710120}"/>
              </a:ext>
            </a:extLst>
          </p:cNvPr>
          <p:cNvSpPr txBox="1"/>
          <p:nvPr/>
        </p:nvSpPr>
        <p:spPr>
          <a:xfrm>
            <a:off x="9609688" y="249426"/>
            <a:ext cx="2262158" cy="369332"/>
          </a:xfrm>
          <a:prstGeom prst="rect">
            <a:avLst/>
          </a:prstGeom>
          <a:noFill/>
        </p:spPr>
        <p:txBody>
          <a:bodyPr wrap="none" rtlCol="0">
            <a:spAutoFit/>
          </a:bodyPr>
          <a:lstStyle/>
          <a:p>
            <a:r>
              <a:rPr lang="ja-JP" altLang="en-US" dirty="0"/>
              <a:t>リモート</a:t>
            </a:r>
            <a:r>
              <a:rPr kumimoji="1" lang="ja-JP" altLang="en-US" dirty="0"/>
              <a:t>リポジトリ</a:t>
            </a:r>
          </a:p>
        </p:txBody>
      </p:sp>
      <p:sp>
        <p:nvSpPr>
          <p:cNvPr id="11" name="円/楕円 10">
            <a:extLst>
              <a:ext uri="{FF2B5EF4-FFF2-40B4-BE49-F238E27FC236}">
                <a16:creationId xmlns:a16="http://schemas.microsoft.com/office/drawing/2014/main" id="{E6A17652-71B3-EB68-F4DB-09F68B004DCE}"/>
              </a:ext>
            </a:extLst>
          </p:cNvPr>
          <p:cNvSpPr/>
          <p:nvPr/>
        </p:nvSpPr>
        <p:spPr>
          <a:xfrm>
            <a:off x="250371" y="5787371"/>
            <a:ext cx="1001763" cy="1029705"/>
          </a:xfrm>
          <a:prstGeom prst="ellipse">
            <a:avLst/>
          </a:prstGeom>
          <a:solidFill>
            <a:schemeClr val="accent2">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altLang="ja-JP" dirty="0">
                <a:solidFill>
                  <a:schemeClr val="tx1"/>
                </a:solidFill>
              </a:rPr>
              <a:t>g</a:t>
            </a:r>
            <a:r>
              <a:rPr kumimoji="1" lang="en-US" altLang="ja-JP" dirty="0">
                <a:solidFill>
                  <a:schemeClr val="tx1"/>
                </a:solidFill>
              </a:rPr>
              <a:t>it</a:t>
            </a:r>
            <a:r>
              <a:rPr lang="ja-JP" altLang="en-US">
                <a:solidFill>
                  <a:schemeClr val="tx1"/>
                </a:solidFill>
              </a:rPr>
              <a:t>未管理</a:t>
            </a:r>
            <a:endParaRPr lang="en-US" altLang="ja-JP" dirty="0">
              <a:solidFill>
                <a:schemeClr val="tx1"/>
              </a:solidFill>
            </a:endParaRPr>
          </a:p>
          <a:p>
            <a:pPr algn="ctr"/>
            <a:r>
              <a:rPr kumimoji="1" lang="ja-JP" altLang="en-US">
                <a:solidFill>
                  <a:schemeClr val="tx1"/>
                </a:solidFill>
              </a:rPr>
              <a:t>ディレクトリ</a:t>
            </a:r>
            <a:endParaRPr kumimoji="1" lang="en-US" altLang="ja-JP" dirty="0">
              <a:solidFill>
                <a:schemeClr val="tx1"/>
              </a:solidFill>
            </a:endParaRPr>
          </a:p>
        </p:txBody>
      </p:sp>
      <p:cxnSp>
        <p:nvCxnSpPr>
          <p:cNvPr id="13" name="直線矢印コネクタ 12">
            <a:extLst>
              <a:ext uri="{FF2B5EF4-FFF2-40B4-BE49-F238E27FC236}">
                <a16:creationId xmlns:a16="http://schemas.microsoft.com/office/drawing/2014/main" id="{5A4C3E15-A55F-606B-1236-83E39FDF05ED}"/>
              </a:ext>
            </a:extLst>
          </p:cNvPr>
          <p:cNvCxnSpPr>
            <a:cxnSpLocks/>
            <a:stCxn id="11" idx="0"/>
            <a:endCxn id="5" idx="4"/>
          </p:cNvCxnSpPr>
          <p:nvPr/>
        </p:nvCxnSpPr>
        <p:spPr>
          <a:xfrm flipV="1">
            <a:off x="751253" y="3212493"/>
            <a:ext cx="726843" cy="257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AE4E011-D2D3-6CD1-18EC-FA1D761CBAB5}"/>
              </a:ext>
            </a:extLst>
          </p:cNvPr>
          <p:cNvSpPr txBox="1"/>
          <p:nvPr/>
        </p:nvSpPr>
        <p:spPr>
          <a:xfrm>
            <a:off x="632523" y="5534261"/>
            <a:ext cx="782587" cy="338554"/>
          </a:xfrm>
          <a:prstGeom prst="rect">
            <a:avLst/>
          </a:prstGeom>
          <a:solidFill>
            <a:schemeClr val="bg1">
              <a:lumMod val="85000"/>
            </a:schemeClr>
          </a:solidFill>
        </p:spPr>
        <p:txBody>
          <a:bodyPr wrap="none" rtlCol="0">
            <a:spAutoFit/>
          </a:bodyPr>
          <a:lstStyle/>
          <a:p>
            <a:r>
              <a:rPr lang="en-US" altLang="ja-JP" sz="1600" dirty="0"/>
              <a:t>git </a:t>
            </a:r>
            <a:r>
              <a:rPr lang="en-US" altLang="ja-JP" sz="1600" dirty="0" err="1"/>
              <a:t>init</a:t>
            </a:r>
            <a:endParaRPr kumimoji="1" lang="ja-JP" altLang="en-US" sz="1600" dirty="0"/>
          </a:p>
        </p:txBody>
      </p:sp>
      <p:cxnSp>
        <p:nvCxnSpPr>
          <p:cNvPr id="15" name="直線矢印コネクタ 14">
            <a:extLst>
              <a:ext uri="{FF2B5EF4-FFF2-40B4-BE49-F238E27FC236}">
                <a16:creationId xmlns:a16="http://schemas.microsoft.com/office/drawing/2014/main" id="{BA7D494D-59C8-70F9-59CA-57789B0DFBC7}"/>
              </a:ext>
            </a:extLst>
          </p:cNvPr>
          <p:cNvCxnSpPr>
            <a:cxnSpLocks/>
            <a:stCxn id="5" idx="6"/>
            <a:endCxn id="6" idx="2"/>
          </p:cNvCxnSpPr>
          <p:nvPr/>
        </p:nvCxnSpPr>
        <p:spPr>
          <a:xfrm>
            <a:off x="2367915" y="2322674"/>
            <a:ext cx="103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680FEC3-3EA4-7584-A619-BE63D17EA64A}"/>
              </a:ext>
            </a:extLst>
          </p:cNvPr>
          <p:cNvSpPr txBox="1"/>
          <p:nvPr/>
        </p:nvSpPr>
        <p:spPr>
          <a:xfrm>
            <a:off x="2470854" y="2497272"/>
            <a:ext cx="833883" cy="338554"/>
          </a:xfrm>
          <a:prstGeom prst="rect">
            <a:avLst/>
          </a:prstGeom>
          <a:solidFill>
            <a:schemeClr val="bg1">
              <a:lumMod val="85000"/>
            </a:schemeClr>
          </a:solidFill>
        </p:spPr>
        <p:txBody>
          <a:bodyPr wrap="none" rtlCol="0">
            <a:spAutoFit/>
          </a:bodyPr>
          <a:lstStyle/>
          <a:p>
            <a:r>
              <a:rPr lang="en-US" altLang="ja-JP" sz="1600" dirty="0"/>
              <a:t>git add</a:t>
            </a:r>
            <a:endParaRPr kumimoji="1" lang="ja-JP" altLang="en-US" sz="1600"/>
          </a:p>
        </p:txBody>
      </p:sp>
      <p:cxnSp>
        <p:nvCxnSpPr>
          <p:cNvPr id="19" name="直線矢印コネクタ 18">
            <a:extLst>
              <a:ext uri="{FF2B5EF4-FFF2-40B4-BE49-F238E27FC236}">
                <a16:creationId xmlns:a16="http://schemas.microsoft.com/office/drawing/2014/main" id="{CC87586E-ACE4-415D-1920-290577864A4B}"/>
              </a:ext>
            </a:extLst>
          </p:cNvPr>
          <p:cNvCxnSpPr>
            <a:cxnSpLocks/>
          </p:cNvCxnSpPr>
          <p:nvPr/>
        </p:nvCxnSpPr>
        <p:spPr>
          <a:xfrm>
            <a:off x="5187316" y="2322674"/>
            <a:ext cx="10397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BC18684-4491-DA29-4E4A-1CDFFF2EA7D7}"/>
              </a:ext>
            </a:extLst>
          </p:cNvPr>
          <p:cNvSpPr txBox="1"/>
          <p:nvPr/>
        </p:nvSpPr>
        <p:spPr>
          <a:xfrm>
            <a:off x="5203608" y="2497272"/>
            <a:ext cx="1183337" cy="338554"/>
          </a:xfrm>
          <a:prstGeom prst="rect">
            <a:avLst/>
          </a:prstGeom>
          <a:solidFill>
            <a:schemeClr val="bg1">
              <a:lumMod val="85000"/>
            </a:schemeClr>
          </a:solidFill>
        </p:spPr>
        <p:txBody>
          <a:bodyPr wrap="none" rtlCol="0">
            <a:spAutoFit/>
          </a:bodyPr>
          <a:lstStyle/>
          <a:p>
            <a:r>
              <a:rPr lang="en-US" altLang="ja-JP" sz="1600" dirty="0"/>
              <a:t>git commit</a:t>
            </a:r>
            <a:endParaRPr kumimoji="1" lang="ja-JP" altLang="en-US" sz="1600"/>
          </a:p>
        </p:txBody>
      </p:sp>
      <p:cxnSp>
        <p:nvCxnSpPr>
          <p:cNvPr id="21" name="直線矢印コネクタ 20">
            <a:extLst>
              <a:ext uri="{FF2B5EF4-FFF2-40B4-BE49-F238E27FC236}">
                <a16:creationId xmlns:a16="http://schemas.microsoft.com/office/drawing/2014/main" id="{921ED4B2-CA1D-195A-39AA-8F19033AD0CB}"/>
              </a:ext>
            </a:extLst>
          </p:cNvPr>
          <p:cNvCxnSpPr>
            <a:cxnSpLocks/>
          </p:cNvCxnSpPr>
          <p:nvPr/>
        </p:nvCxnSpPr>
        <p:spPr>
          <a:xfrm flipV="1">
            <a:off x="7676277" y="1394847"/>
            <a:ext cx="2413120" cy="1318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31A54B2E-07DB-A2A0-42B1-BD4B4449E079}"/>
              </a:ext>
            </a:extLst>
          </p:cNvPr>
          <p:cNvSpPr txBox="1"/>
          <p:nvPr/>
        </p:nvSpPr>
        <p:spPr>
          <a:xfrm>
            <a:off x="8784836" y="1681001"/>
            <a:ext cx="942887" cy="338554"/>
          </a:xfrm>
          <a:prstGeom prst="rect">
            <a:avLst/>
          </a:prstGeom>
          <a:solidFill>
            <a:schemeClr val="bg1">
              <a:lumMod val="85000"/>
            </a:schemeClr>
          </a:solidFill>
        </p:spPr>
        <p:txBody>
          <a:bodyPr wrap="none" rtlCol="0">
            <a:spAutoFit/>
          </a:bodyPr>
          <a:lstStyle/>
          <a:p>
            <a:r>
              <a:rPr lang="en-US" altLang="ja-JP" sz="1600" dirty="0"/>
              <a:t>git push</a:t>
            </a:r>
            <a:endParaRPr kumimoji="1" lang="ja-JP" altLang="en-US" sz="1600"/>
          </a:p>
        </p:txBody>
      </p:sp>
      <p:sp>
        <p:nvSpPr>
          <p:cNvPr id="16" name="テキスト ボックス 15">
            <a:extLst>
              <a:ext uri="{FF2B5EF4-FFF2-40B4-BE49-F238E27FC236}">
                <a16:creationId xmlns:a16="http://schemas.microsoft.com/office/drawing/2014/main" id="{70FB9540-CAB8-BB1F-A15F-6018E3045B99}"/>
              </a:ext>
            </a:extLst>
          </p:cNvPr>
          <p:cNvSpPr txBox="1"/>
          <p:nvPr/>
        </p:nvSpPr>
        <p:spPr>
          <a:xfrm rot="5400000">
            <a:off x="6701961" y="3397344"/>
            <a:ext cx="877163" cy="369332"/>
          </a:xfrm>
          <a:prstGeom prst="rect">
            <a:avLst/>
          </a:prstGeom>
          <a:noFill/>
        </p:spPr>
        <p:txBody>
          <a:bodyPr wrap="none" rtlCol="0">
            <a:spAutoFit/>
          </a:bodyPr>
          <a:lstStyle/>
          <a:p>
            <a:r>
              <a:rPr kumimoji="1" lang="ja-JP" altLang="en-US" dirty="0"/>
              <a:t>・・・</a:t>
            </a:r>
          </a:p>
        </p:txBody>
      </p:sp>
      <p:sp>
        <p:nvSpPr>
          <p:cNvPr id="28" name="円/楕円 6">
            <a:extLst>
              <a:ext uri="{FF2B5EF4-FFF2-40B4-BE49-F238E27FC236}">
                <a16:creationId xmlns:a16="http://schemas.microsoft.com/office/drawing/2014/main" id="{7FC93D59-4542-7572-5510-09ADBB8BA379}"/>
              </a:ext>
            </a:extLst>
          </p:cNvPr>
          <p:cNvSpPr/>
          <p:nvPr/>
        </p:nvSpPr>
        <p:spPr>
          <a:xfrm>
            <a:off x="6965209" y="4319135"/>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29" name="円/楕円 6">
            <a:extLst>
              <a:ext uri="{FF2B5EF4-FFF2-40B4-BE49-F238E27FC236}">
                <a16:creationId xmlns:a16="http://schemas.microsoft.com/office/drawing/2014/main" id="{108F24E2-46EE-4E65-6789-1F371CC9E4EF}"/>
              </a:ext>
            </a:extLst>
          </p:cNvPr>
          <p:cNvSpPr/>
          <p:nvPr/>
        </p:nvSpPr>
        <p:spPr>
          <a:xfrm>
            <a:off x="6967804" y="4759083"/>
            <a:ext cx="360000" cy="360000"/>
          </a:xfrm>
          <a:prstGeom prst="ellipse">
            <a:avLst/>
          </a:prstGeom>
          <a:solidFill>
            <a:schemeClr val="accent4">
              <a:lumMod val="40000"/>
              <a:lumOff val="6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kumimoji="1" lang="en-US" altLang="ja-JP" dirty="0">
              <a:solidFill>
                <a:schemeClr val="tx1"/>
              </a:solidFill>
            </a:endParaRPr>
          </a:p>
        </p:txBody>
      </p:sp>
      <p:sp>
        <p:nvSpPr>
          <p:cNvPr id="30" name="吹き出し: 折線 29">
            <a:extLst>
              <a:ext uri="{FF2B5EF4-FFF2-40B4-BE49-F238E27FC236}">
                <a16:creationId xmlns:a16="http://schemas.microsoft.com/office/drawing/2014/main" id="{01305DF0-EDF5-3BE3-2316-740D07C97F1E}"/>
              </a:ext>
            </a:extLst>
          </p:cNvPr>
          <p:cNvSpPr/>
          <p:nvPr/>
        </p:nvSpPr>
        <p:spPr>
          <a:xfrm>
            <a:off x="4714389" y="3477507"/>
            <a:ext cx="1411356" cy="415826"/>
          </a:xfrm>
          <a:prstGeom prst="borderCallout2">
            <a:avLst>
              <a:gd name="adj1" fmla="val 26990"/>
              <a:gd name="adj2" fmla="val 99272"/>
              <a:gd name="adj3" fmla="val -21191"/>
              <a:gd name="adj4" fmla="val 114883"/>
              <a:gd name="adj5" fmla="val -154247"/>
              <a:gd name="adj6" fmla="val 13417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HEAD</a:t>
            </a:r>
            <a:endParaRPr kumimoji="1" lang="ja-JP" altLang="en-US" sz="1400" dirty="0">
              <a:solidFill>
                <a:schemeClr val="tx1"/>
              </a:solidFill>
            </a:endParaRPr>
          </a:p>
        </p:txBody>
      </p:sp>
      <p:sp>
        <p:nvSpPr>
          <p:cNvPr id="31" name="右中かっこ 30">
            <a:extLst>
              <a:ext uri="{FF2B5EF4-FFF2-40B4-BE49-F238E27FC236}">
                <a16:creationId xmlns:a16="http://schemas.microsoft.com/office/drawing/2014/main" id="{6DBEEAE8-7907-C90F-A536-3AF7D8EB0335}"/>
              </a:ext>
            </a:extLst>
          </p:cNvPr>
          <p:cNvSpPr/>
          <p:nvPr/>
        </p:nvSpPr>
        <p:spPr>
          <a:xfrm>
            <a:off x="7943850" y="1394847"/>
            <a:ext cx="454375" cy="38846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27" name="テキスト ボックス 1026">
            <a:extLst>
              <a:ext uri="{FF2B5EF4-FFF2-40B4-BE49-F238E27FC236}">
                <a16:creationId xmlns:a16="http://schemas.microsoft.com/office/drawing/2014/main" id="{E61C6BE6-D63B-007D-BD1E-4707F1749AC0}"/>
              </a:ext>
            </a:extLst>
          </p:cNvPr>
          <p:cNvSpPr txBox="1"/>
          <p:nvPr/>
        </p:nvSpPr>
        <p:spPr>
          <a:xfrm>
            <a:off x="11599977" y="1778287"/>
            <a:ext cx="543739" cy="523220"/>
          </a:xfrm>
          <a:prstGeom prst="rect">
            <a:avLst/>
          </a:prstGeom>
          <a:noFill/>
        </p:spPr>
        <p:txBody>
          <a:bodyPr wrap="none" rtlCol="0">
            <a:spAutoFit/>
          </a:bodyPr>
          <a:lstStyle/>
          <a:p>
            <a:r>
              <a:rPr kumimoji="1" lang="ja-JP" altLang="en-US" sz="2800" dirty="0">
                <a:solidFill>
                  <a:srgbClr val="FF0000"/>
                </a:solidFill>
              </a:rPr>
              <a:t>等</a:t>
            </a:r>
          </a:p>
        </p:txBody>
      </p:sp>
      <p:sp>
        <p:nvSpPr>
          <p:cNvPr id="1030" name="吹き出し: 折線 1029">
            <a:extLst>
              <a:ext uri="{FF2B5EF4-FFF2-40B4-BE49-F238E27FC236}">
                <a16:creationId xmlns:a16="http://schemas.microsoft.com/office/drawing/2014/main" id="{3CB3C643-96AD-ACFE-FBAE-77A29B49358E}"/>
              </a:ext>
            </a:extLst>
          </p:cNvPr>
          <p:cNvSpPr/>
          <p:nvPr/>
        </p:nvSpPr>
        <p:spPr>
          <a:xfrm>
            <a:off x="4681267" y="4863692"/>
            <a:ext cx="1411356" cy="415826"/>
          </a:xfrm>
          <a:prstGeom prst="borderCallout2">
            <a:avLst>
              <a:gd name="adj1" fmla="val 26990"/>
              <a:gd name="adj2" fmla="val 99272"/>
              <a:gd name="adj3" fmla="val -21191"/>
              <a:gd name="adj4" fmla="val 114883"/>
              <a:gd name="adj5" fmla="val -81619"/>
              <a:gd name="adj6" fmla="val 168058"/>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main</a:t>
            </a:r>
            <a:endParaRPr kumimoji="1" lang="ja-JP" altLang="en-US" sz="1400" dirty="0">
              <a:solidFill>
                <a:schemeClr val="tx1"/>
              </a:solidFill>
            </a:endParaRPr>
          </a:p>
        </p:txBody>
      </p:sp>
      <p:sp>
        <p:nvSpPr>
          <p:cNvPr id="1033" name="吹き出し: 折線 1032">
            <a:extLst>
              <a:ext uri="{FF2B5EF4-FFF2-40B4-BE49-F238E27FC236}">
                <a16:creationId xmlns:a16="http://schemas.microsoft.com/office/drawing/2014/main" id="{DD73DF20-0024-2FCA-46F7-BED503B936FC}"/>
              </a:ext>
            </a:extLst>
          </p:cNvPr>
          <p:cNvSpPr/>
          <p:nvPr/>
        </p:nvSpPr>
        <p:spPr>
          <a:xfrm>
            <a:off x="4715227" y="3973874"/>
            <a:ext cx="1411356" cy="415826"/>
          </a:xfrm>
          <a:prstGeom prst="borderCallout2">
            <a:avLst>
              <a:gd name="adj1" fmla="val 26990"/>
              <a:gd name="adj2" fmla="val 99272"/>
              <a:gd name="adj3" fmla="val -21191"/>
              <a:gd name="adj4" fmla="val 114883"/>
              <a:gd name="adj5" fmla="val -273275"/>
              <a:gd name="adj6" fmla="val 144283"/>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feature/xxx</a:t>
            </a:r>
            <a:endParaRPr kumimoji="1" lang="ja-JP" altLang="en-US" sz="1400" dirty="0">
              <a:solidFill>
                <a:schemeClr val="tx1"/>
              </a:solidFill>
            </a:endParaRPr>
          </a:p>
        </p:txBody>
      </p:sp>
    </p:spTree>
    <p:extLst>
      <p:ext uri="{BB962C8B-B14F-4D97-AF65-F5344CB8AC3E}">
        <p14:creationId xmlns:p14="http://schemas.microsoft.com/office/powerpoint/2010/main" val="3463717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四角形: 角を丸くする 35">
            <a:extLst>
              <a:ext uri="{FF2B5EF4-FFF2-40B4-BE49-F238E27FC236}">
                <a16:creationId xmlns:a16="http://schemas.microsoft.com/office/drawing/2014/main" id="{375BAD95-EF5C-E22A-BA6C-1E78405F338B}"/>
              </a:ext>
            </a:extLst>
          </p:cNvPr>
          <p:cNvSpPr/>
          <p:nvPr/>
        </p:nvSpPr>
        <p:spPr>
          <a:xfrm>
            <a:off x="3693675" y="87867"/>
            <a:ext cx="4974425" cy="44173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g</a:t>
            </a:r>
            <a:r>
              <a:rPr kumimoji="1" lang="en-US" altLang="ja-JP" dirty="0">
                <a:solidFill>
                  <a:schemeClr val="tx1"/>
                </a:solidFill>
              </a:rPr>
              <a:t>it</a:t>
            </a:r>
            <a:r>
              <a:rPr kumimoji="1" lang="ja-JP" altLang="en-US">
                <a:solidFill>
                  <a:schemeClr val="tx1"/>
                </a:solidFill>
              </a:rPr>
              <a:t>の追加設定 </a:t>
            </a:r>
            <a:endParaRPr kumimoji="1" lang="ja-JP" altLang="en-US" dirty="0">
              <a:solidFill>
                <a:schemeClr val="tx1"/>
              </a:solidFill>
            </a:endParaRPr>
          </a:p>
        </p:txBody>
      </p:sp>
      <p:sp>
        <p:nvSpPr>
          <p:cNvPr id="3" name="テキスト ボックス 2">
            <a:extLst>
              <a:ext uri="{FF2B5EF4-FFF2-40B4-BE49-F238E27FC236}">
                <a16:creationId xmlns:a16="http://schemas.microsoft.com/office/drawing/2014/main" id="{A3120022-ED02-77CD-C197-4156C8FD1B86}"/>
              </a:ext>
            </a:extLst>
          </p:cNvPr>
          <p:cNvSpPr txBox="1"/>
          <p:nvPr/>
        </p:nvSpPr>
        <p:spPr>
          <a:xfrm>
            <a:off x="861847" y="1691446"/>
            <a:ext cx="7609490" cy="369332"/>
          </a:xfrm>
          <a:prstGeom prst="rect">
            <a:avLst/>
          </a:prstGeom>
          <a:noFill/>
        </p:spPr>
        <p:txBody>
          <a:bodyPr wrap="square">
            <a:spAutoFit/>
          </a:bodyPr>
          <a:lstStyle/>
          <a:p>
            <a:r>
              <a:rPr lang="ja-JP" altLang="en-US"/>
              <a:t>https://qiita.com/mikan3rd/items/d41a8ca26523f950ea9d</a:t>
            </a:r>
          </a:p>
        </p:txBody>
      </p:sp>
      <p:sp>
        <p:nvSpPr>
          <p:cNvPr id="4" name="テキスト ボックス 3">
            <a:extLst>
              <a:ext uri="{FF2B5EF4-FFF2-40B4-BE49-F238E27FC236}">
                <a16:creationId xmlns:a16="http://schemas.microsoft.com/office/drawing/2014/main" id="{B8F5895D-9606-351A-90C0-02B767E859D4}"/>
              </a:ext>
            </a:extLst>
          </p:cNvPr>
          <p:cNvSpPr txBox="1"/>
          <p:nvPr/>
        </p:nvSpPr>
        <p:spPr>
          <a:xfrm>
            <a:off x="105757" y="889074"/>
            <a:ext cx="5157181" cy="369332"/>
          </a:xfrm>
          <a:prstGeom prst="rect">
            <a:avLst/>
          </a:prstGeom>
          <a:noFill/>
        </p:spPr>
        <p:txBody>
          <a:bodyPr wrap="none" rtlCol="0">
            <a:spAutoFit/>
          </a:bodyPr>
          <a:lstStyle/>
          <a:p>
            <a:r>
              <a:rPr lang="en-US" altLang="ja-JP" dirty="0">
                <a:solidFill>
                  <a:srgbClr val="FF0000"/>
                </a:solidFill>
              </a:rPr>
              <a:t>【</a:t>
            </a:r>
            <a:r>
              <a:rPr lang="ja-JP" altLang="en-US">
                <a:solidFill>
                  <a:srgbClr val="FF0000"/>
                </a:solidFill>
              </a:rPr>
              <a:t>ターミナルにブランチ名表示</a:t>
            </a:r>
            <a:r>
              <a:rPr lang="en-US" altLang="ja-JP" dirty="0">
                <a:solidFill>
                  <a:srgbClr val="FF0000"/>
                </a:solidFill>
              </a:rPr>
              <a:t>, </a:t>
            </a:r>
            <a:r>
              <a:rPr lang="ja-JP" altLang="en-US">
                <a:solidFill>
                  <a:srgbClr val="FF0000"/>
                </a:solidFill>
              </a:rPr>
              <a:t>コマンド補間</a:t>
            </a:r>
            <a:r>
              <a:rPr lang="en-US" altLang="ja-JP" dirty="0">
                <a:solidFill>
                  <a:srgbClr val="FF0000"/>
                </a:solidFill>
              </a:rPr>
              <a:t>】</a:t>
            </a:r>
            <a:endParaRPr kumimoji="1" lang="ja-JP" altLang="en-US" dirty="0">
              <a:solidFill>
                <a:srgbClr val="FF0000"/>
              </a:solidFill>
            </a:endParaRPr>
          </a:p>
        </p:txBody>
      </p:sp>
      <p:sp>
        <p:nvSpPr>
          <p:cNvPr id="5" name="テキスト ボックス 4">
            <a:extLst>
              <a:ext uri="{FF2B5EF4-FFF2-40B4-BE49-F238E27FC236}">
                <a16:creationId xmlns:a16="http://schemas.microsoft.com/office/drawing/2014/main" id="{AC926816-FEFE-790E-C25A-779B53418ED0}"/>
              </a:ext>
            </a:extLst>
          </p:cNvPr>
          <p:cNvSpPr txBox="1"/>
          <p:nvPr/>
        </p:nvSpPr>
        <p:spPr>
          <a:xfrm>
            <a:off x="436833" y="1248542"/>
            <a:ext cx="1107996" cy="369332"/>
          </a:xfrm>
          <a:prstGeom prst="rect">
            <a:avLst/>
          </a:prstGeom>
          <a:noFill/>
        </p:spPr>
        <p:txBody>
          <a:bodyPr wrap="none" rtlCol="0">
            <a:spAutoFit/>
          </a:bodyPr>
          <a:lstStyle/>
          <a:p>
            <a:r>
              <a:rPr lang="ja-JP" altLang="en-US"/>
              <a:t>・参考：</a:t>
            </a:r>
            <a:endParaRPr kumimoji="1" lang="en-US" altLang="ja-JP" dirty="0"/>
          </a:p>
        </p:txBody>
      </p:sp>
      <p:sp>
        <p:nvSpPr>
          <p:cNvPr id="6" name="テキスト ボックス 5">
            <a:extLst>
              <a:ext uri="{FF2B5EF4-FFF2-40B4-BE49-F238E27FC236}">
                <a16:creationId xmlns:a16="http://schemas.microsoft.com/office/drawing/2014/main" id="{7CEBEE6C-9E6F-1952-B2A7-2AA24A78351E}"/>
              </a:ext>
            </a:extLst>
          </p:cNvPr>
          <p:cNvSpPr txBox="1"/>
          <p:nvPr/>
        </p:nvSpPr>
        <p:spPr>
          <a:xfrm>
            <a:off x="105757" y="2762494"/>
            <a:ext cx="5097870" cy="369332"/>
          </a:xfrm>
          <a:prstGeom prst="rect">
            <a:avLst/>
          </a:prstGeom>
          <a:noFill/>
        </p:spPr>
        <p:txBody>
          <a:bodyPr wrap="none" rtlCol="0">
            <a:spAutoFit/>
          </a:bodyPr>
          <a:lstStyle/>
          <a:p>
            <a:r>
              <a:rPr lang="en-US" altLang="ja-JP" dirty="0">
                <a:solidFill>
                  <a:srgbClr val="FF0000"/>
                </a:solidFill>
              </a:rPr>
              <a:t>【log</a:t>
            </a:r>
            <a:r>
              <a:rPr lang="ja-JP" altLang="en-US">
                <a:solidFill>
                  <a:srgbClr val="FF0000"/>
                </a:solidFill>
              </a:rPr>
              <a:t>一覧</a:t>
            </a:r>
            <a:r>
              <a:rPr lang="en-US" altLang="ja-JP" dirty="0">
                <a:solidFill>
                  <a:srgbClr val="FF0000"/>
                </a:solidFill>
              </a:rPr>
              <a:t> </a:t>
            </a:r>
            <a:r>
              <a:rPr lang="ja-JP" altLang="en-US">
                <a:solidFill>
                  <a:srgbClr val="FF0000"/>
                </a:solidFill>
              </a:rPr>
              <a:t>表示項目追加</a:t>
            </a:r>
            <a:r>
              <a:rPr lang="en-US" altLang="ja-JP" dirty="0">
                <a:solidFill>
                  <a:srgbClr val="FF0000"/>
                </a:solidFill>
              </a:rPr>
              <a:t> </a:t>
            </a:r>
            <a:r>
              <a:rPr lang="en-US" altLang="ja-JP" dirty="0">
                <a:solidFill>
                  <a:srgbClr val="FF0000"/>
                </a:solidFill>
                <a:sym typeface="Wingdings" pitchFamily="2" charset="2"/>
              </a:rPr>
              <a:t>(git tree </a:t>
            </a:r>
            <a:r>
              <a:rPr lang="ja-JP" altLang="en-US">
                <a:solidFill>
                  <a:srgbClr val="FF0000"/>
                </a:solidFill>
                <a:sym typeface="Wingdings" pitchFamily="2" charset="2"/>
              </a:rPr>
              <a:t>エイリアス</a:t>
            </a:r>
            <a:r>
              <a:rPr lang="en-US" altLang="ja-JP" dirty="0">
                <a:solidFill>
                  <a:srgbClr val="FF0000"/>
                </a:solidFill>
                <a:sym typeface="Wingdings" pitchFamily="2" charset="2"/>
              </a:rPr>
              <a:t>)</a:t>
            </a:r>
            <a:r>
              <a:rPr lang="en-US" altLang="ja-JP" dirty="0">
                <a:solidFill>
                  <a:srgbClr val="FF0000"/>
                </a:solidFill>
              </a:rPr>
              <a:t>】</a:t>
            </a:r>
            <a:endParaRPr kumimoji="1" lang="ja-JP" altLang="en-US" dirty="0">
              <a:solidFill>
                <a:srgbClr val="FF0000"/>
              </a:solidFill>
            </a:endParaRPr>
          </a:p>
        </p:txBody>
      </p:sp>
      <p:sp>
        <p:nvSpPr>
          <p:cNvPr id="8" name="テキスト ボックス 7">
            <a:extLst>
              <a:ext uri="{FF2B5EF4-FFF2-40B4-BE49-F238E27FC236}">
                <a16:creationId xmlns:a16="http://schemas.microsoft.com/office/drawing/2014/main" id="{9356E9EA-89BE-4C04-EA72-13F011D2E479}"/>
              </a:ext>
            </a:extLst>
          </p:cNvPr>
          <p:cNvSpPr txBox="1"/>
          <p:nvPr/>
        </p:nvSpPr>
        <p:spPr>
          <a:xfrm>
            <a:off x="846886" y="3264510"/>
            <a:ext cx="10668002" cy="923330"/>
          </a:xfrm>
          <a:prstGeom prst="rect">
            <a:avLst/>
          </a:prstGeom>
          <a:noFill/>
        </p:spPr>
        <p:txBody>
          <a:bodyPr wrap="square">
            <a:spAutoFit/>
          </a:bodyPr>
          <a:lstStyle/>
          <a:p>
            <a:r>
              <a:rPr lang="ja-JP" altLang="en-US"/>
              <a:t>git config --global alias.tree "log --graph --pretty=format:'%x09%C(auto) %h %Cgreen %ad %Creset%x09%C(cyan)%an%Creset %x09%C(auto)%s %d' --date=format-local:'%Y/%m/%d %H:%M:%S'"</a:t>
            </a:r>
          </a:p>
        </p:txBody>
      </p:sp>
    </p:spTree>
    <p:extLst>
      <p:ext uri="{BB962C8B-B14F-4D97-AF65-F5344CB8AC3E}">
        <p14:creationId xmlns:p14="http://schemas.microsoft.com/office/powerpoint/2010/main" val="371505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3907766" y="181155"/>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pic>
        <p:nvPicPr>
          <p:cNvPr id="2050" name="Picture 2" descr="本棚】の画像素材(16002662) | 写真素材ならイメージナビ">
            <a:extLst>
              <a:ext uri="{FF2B5EF4-FFF2-40B4-BE49-F238E27FC236}">
                <a16:creationId xmlns:a16="http://schemas.microsoft.com/office/drawing/2014/main" id="{2FB34D14-90E9-2646-2F77-EF7A1B616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10" y="1279832"/>
            <a:ext cx="2819400" cy="1879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無料ベクター 背景に隔離された金属の四角い容器">
            <a:extLst>
              <a:ext uri="{FF2B5EF4-FFF2-40B4-BE49-F238E27FC236}">
                <a16:creationId xmlns:a16="http://schemas.microsoft.com/office/drawing/2014/main" id="{86E13060-F42C-B6F6-549F-FF4186A9CC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9041992" y="1407902"/>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2B72CC91-53BC-F752-3B29-45C235BDB34C}"/>
              </a:ext>
            </a:extLst>
          </p:cNvPr>
          <p:cNvSpPr txBox="1"/>
          <p:nvPr/>
        </p:nvSpPr>
        <p:spPr>
          <a:xfrm>
            <a:off x="905498" y="633501"/>
            <a:ext cx="1518364"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hub</a:t>
            </a:r>
          </a:p>
          <a:p>
            <a:pPr algn="ctr"/>
            <a:r>
              <a:rPr lang="en-US" altLang="ja-JP" dirty="0">
                <a:solidFill>
                  <a:srgbClr val="FF0000"/>
                </a:solidFill>
              </a:rPr>
              <a:t>(</a:t>
            </a:r>
            <a:r>
              <a:rPr lang="ja-JP" altLang="en-US">
                <a:solidFill>
                  <a:srgbClr val="FF0000"/>
                </a:solidFill>
              </a:rPr>
              <a:t>リポジトリ</a:t>
            </a:r>
            <a:r>
              <a:rPr lang="en-US" altLang="ja-JP" dirty="0">
                <a:solidFill>
                  <a:srgbClr val="FF0000"/>
                </a:solidFill>
              </a:rPr>
              <a:t>)</a:t>
            </a:r>
            <a:endParaRPr kumimoji="1" lang="ja-JP" altLang="en-US">
              <a:solidFill>
                <a:srgbClr val="FF0000"/>
              </a:solidFill>
            </a:endParaRPr>
          </a:p>
        </p:txBody>
      </p:sp>
      <p:sp>
        <p:nvSpPr>
          <p:cNvPr id="4" name="直方体 3">
            <a:extLst>
              <a:ext uri="{FF2B5EF4-FFF2-40B4-BE49-F238E27FC236}">
                <a16:creationId xmlns:a16="http://schemas.microsoft.com/office/drawing/2014/main" id="{0B39A012-C451-2F9D-5372-1309ED3F2E18}"/>
              </a:ext>
            </a:extLst>
          </p:cNvPr>
          <p:cNvSpPr/>
          <p:nvPr/>
        </p:nvSpPr>
        <p:spPr>
          <a:xfrm>
            <a:off x="5191226" y="1704680"/>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8B8E5BA0-0630-658F-8920-6657611EB3BA}"/>
              </a:ext>
            </a:extLst>
          </p:cNvPr>
          <p:cNvSpPr/>
          <p:nvPr/>
        </p:nvSpPr>
        <p:spPr>
          <a:xfrm>
            <a:off x="3190115" y="2124879"/>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FE93E6B-E810-0F96-1C29-EF77A26F82B9}"/>
              </a:ext>
            </a:extLst>
          </p:cNvPr>
          <p:cNvSpPr txBox="1"/>
          <p:nvPr/>
        </p:nvSpPr>
        <p:spPr>
          <a:xfrm>
            <a:off x="3680587" y="1755547"/>
            <a:ext cx="575800" cy="369332"/>
          </a:xfrm>
          <a:prstGeom prst="rect">
            <a:avLst/>
          </a:prstGeom>
          <a:noFill/>
        </p:spPr>
        <p:txBody>
          <a:bodyPr wrap="none" rtlCol="0">
            <a:spAutoFit/>
          </a:bodyPr>
          <a:lstStyle/>
          <a:p>
            <a:pPr algn="ctr"/>
            <a:r>
              <a:rPr kumimoji="1" lang="en-US" altLang="ja-JP" dirty="0"/>
              <a:t>pull</a:t>
            </a:r>
            <a:endParaRPr kumimoji="1" lang="ja-JP" altLang="en-US"/>
          </a:p>
        </p:txBody>
      </p:sp>
      <p:sp>
        <p:nvSpPr>
          <p:cNvPr id="11" name="右矢印 10">
            <a:extLst>
              <a:ext uri="{FF2B5EF4-FFF2-40B4-BE49-F238E27FC236}">
                <a16:creationId xmlns:a16="http://schemas.microsoft.com/office/drawing/2014/main" id="{F1946B1C-5204-BDE7-240C-F2DF9EC468B9}"/>
              </a:ext>
            </a:extLst>
          </p:cNvPr>
          <p:cNvSpPr/>
          <p:nvPr/>
        </p:nvSpPr>
        <p:spPr>
          <a:xfrm>
            <a:off x="6966155" y="2124878"/>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883EBE9-8028-CBBA-E5C1-10B9F40BF1BA}"/>
              </a:ext>
            </a:extLst>
          </p:cNvPr>
          <p:cNvSpPr txBox="1"/>
          <p:nvPr/>
        </p:nvSpPr>
        <p:spPr>
          <a:xfrm>
            <a:off x="7475862" y="1755547"/>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13" name="テキスト ボックス 12">
            <a:extLst>
              <a:ext uri="{FF2B5EF4-FFF2-40B4-BE49-F238E27FC236}">
                <a16:creationId xmlns:a16="http://schemas.microsoft.com/office/drawing/2014/main" id="{A04F2DEB-321C-3741-0012-9A27A2A5CD66}"/>
              </a:ext>
            </a:extLst>
          </p:cNvPr>
          <p:cNvSpPr txBox="1"/>
          <p:nvPr/>
        </p:nvSpPr>
        <p:spPr>
          <a:xfrm>
            <a:off x="5089803" y="1279832"/>
            <a:ext cx="1608134"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endParaRPr kumimoji="1" lang="ja-JP" altLang="en-US" dirty="0">
              <a:solidFill>
                <a:srgbClr val="FF0000"/>
              </a:solidFill>
            </a:endParaRPr>
          </a:p>
        </p:txBody>
      </p:sp>
      <p:sp>
        <p:nvSpPr>
          <p:cNvPr id="14" name="テキスト ボックス 13">
            <a:extLst>
              <a:ext uri="{FF2B5EF4-FFF2-40B4-BE49-F238E27FC236}">
                <a16:creationId xmlns:a16="http://schemas.microsoft.com/office/drawing/2014/main" id="{F58E90AB-ED5E-C4C7-7855-854E52C544B9}"/>
              </a:ext>
            </a:extLst>
          </p:cNvPr>
          <p:cNvSpPr txBox="1"/>
          <p:nvPr/>
        </p:nvSpPr>
        <p:spPr>
          <a:xfrm>
            <a:off x="9812086" y="1251552"/>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
        <p:nvSpPr>
          <p:cNvPr id="15" name="右矢印 14">
            <a:extLst>
              <a:ext uri="{FF2B5EF4-FFF2-40B4-BE49-F238E27FC236}">
                <a16:creationId xmlns:a16="http://schemas.microsoft.com/office/drawing/2014/main" id="{C0CD7F55-6FE9-3C09-BBEB-675C1F7853B5}"/>
              </a:ext>
            </a:extLst>
          </p:cNvPr>
          <p:cNvSpPr/>
          <p:nvPr/>
        </p:nvSpPr>
        <p:spPr>
          <a:xfrm rot="5400000">
            <a:off x="4821922" y="3709535"/>
            <a:ext cx="2028182"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899C26F-2CDB-C22F-AA6C-F8D4D454C566}"/>
              </a:ext>
            </a:extLst>
          </p:cNvPr>
          <p:cNvSpPr txBox="1"/>
          <p:nvPr/>
        </p:nvSpPr>
        <p:spPr>
          <a:xfrm>
            <a:off x="6028519" y="3429000"/>
            <a:ext cx="708848" cy="369332"/>
          </a:xfrm>
          <a:prstGeom prst="rect">
            <a:avLst/>
          </a:prstGeom>
          <a:noFill/>
        </p:spPr>
        <p:txBody>
          <a:bodyPr wrap="none" rtlCol="0">
            <a:spAutoFit/>
          </a:bodyPr>
          <a:lstStyle/>
          <a:p>
            <a:pPr algn="ctr"/>
            <a:r>
              <a:rPr lang="en-US" altLang="ja-JP" dirty="0"/>
              <a:t>build</a:t>
            </a:r>
            <a:endParaRPr kumimoji="1" lang="ja-JP" altLang="en-US"/>
          </a:p>
        </p:txBody>
      </p:sp>
      <p:pic>
        <p:nvPicPr>
          <p:cNvPr id="2054" name="Picture 6" descr="テキストファイル_R – ICOMPO －商用フリーのアイコン素材サイト－">
            <a:extLst>
              <a:ext uri="{FF2B5EF4-FFF2-40B4-BE49-F238E27FC236}">
                <a16:creationId xmlns:a16="http://schemas.microsoft.com/office/drawing/2014/main" id="{0217AB1E-B654-2143-2F19-0715F593F7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3881" y="3226869"/>
            <a:ext cx="714689" cy="67803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CD187ECC-EA7D-06D7-D481-A3095EB75D36}"/>
              </a:ext>
            </a:extLst>
          </p:cNvPr>
          <p:cNvSpPr txBox="1"/>
          <p:nvPr/>
        </p:nvSpPr>
        <p:spPr>
          <a:xfrm>
            <a:off x="3911165" y="3944655"/>
            <a:ext cx="1628972" cy="738664"/>
          </a:xfrm>
          <a:prstGeom prst="rect">
            <a:avLst/>
          </a:prstGeom>
          <a:noFill/>
        </p:spPr>
        <p:txBody>
          <a:bodyPr wrap="none" rtlCol="0">
            <a:spAutoFit/>
          </a:bodyPr>
          <a:lstStyle/>
          <a:p>
            <a:pPr algn="ctr"/>
            <a:r>
              <a:rPr kumimoji="1" lang="en-US" altLang="ja-JP" dirty="0" err="1"/>
              <a:t>Dockerfile</a:t>
            </a:r>
            <a:endParaRPr kumimoji="1" lang="en-US" altLang="ja-JP" dirty="0"/>
          </a:p>
          <a:p>
            <a:pPr algn="ctr"/>
            <a:r>
              <a:rPr lang="en-US" altLang="ja-JP" sz="1200" dirty="0">
                <a:solidFill>
                  <a:schemeClr val="accent6">
                    <a:lumMod val="75000"/>
                  </a:schemeClr>
                </a:solidFill>
              </a:rPr>
              <a:t>(</a:t>
            </a:r>
            <a:r>
              <a:rPr lang="ja-JP" altLang="en-US" sz="1200">
                <a:solidFill>
                  <a:schemeClr val="accent6">
                    <a:lumMod val="75000"/>
                  </a:schemeClr>
                </a:solidFill>
              </a:rPr>
              <a:t>カスタムイメージを</a:t>
            </a:r>
            <a:endParaRPr lang="en-US" altLang="ja-JP" sz="1200" dirty="0">
              <a:solidFill>
                <a:schemeClr val="accent6">
                  <a:lumMod val="75000"/>
                </a:schemeClr>
              </a:solidFill>
            </a:endParaRPr>
          </a:p>
          <a:p>
            <a:pPr algn="ctr"/>
            <a:r>
              <a:rPr lang="ja-JP" altLang="en-US" sz="1200">
                <a:solidFill>
                  <a:schemeClr val="accent6">
                    <a:lumMod val="75000"/>
                  </a:schemeClr>
                </a:solidFill>
              </a:rPr>
              <a:t>作るためのレシピ</a:t>
            </a:r>
            <a:r>
              <a:rPr lang="en-US" altLang="ja-JP" sz="1200" dirty="0">
                <a:solidFill>
                  <a:schemeClr val="accent6">
                    <a:lumMod val="75000"/>
                  </a:schemeClr>
                </a:solidFill>
              </a:rPr>
              <a:t>)</a:t>
            </a:r>
            <a:endParaRPr kumimoji="1" lang="ja-JP" altLang="en-US" sz="1200">
              <a:solidFill>
                <a:schemeClr val="accent6">
                  <a:lumMod val="75000"/>
                </a:schemeClr>
              </a:solidFill>
            </a:endParaRPr>
          </a:p>
        </p:txBody>
      </p:sp>
      <p:sp>
        <p:nvSpPr>
          <p:cNvPr id="18" name="直方体 17">
            <a:extLst>
              <a:ext uri="{FF2B5EF4-FFF2-40B4-BE49-F238E27FC236}">
                <a16:creationId xmlns:a16="http://schemas.microsoft.com/office/drawing/2014/main" id="{5EE8EA3C-6BCF-AE56-0CCF-EDAD7891C967}"/>
              </a:ext>
            </a:extLst>
          </p:cNvPr>
          <p:cNvSpPr/>
          <p:nvPr/>
        </p:nvSpPr>
        <p:spPr>
          <a:xfrm>
            <a:off x="5085606" y="5666065"/>
            <a:ext cx="1405288" cy="1029903"/>
          </a:xfrm>
          <a:prstGeom prst="cub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CCD4E9CB-051C-8408-9A14-006CBCAB5EA1}"/>
              </a:ext>
            </a:extLst>
          </p:cNvPr>
          <p:cNvSpPr txBox="1"/>
          <p:nvPr/>
        </p:nvSpPr>
        <p:spPr>
          <a:xfrm>
            <a:off x="4541755" y="4932511"/>
            <a:ext cx="2492991" cy="646331"/>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image</a:t>
            </a:r>
          </a:p>
          <a:p>
            <a:pPr algn="ctr"/>
            <a:r>
              <a:rPr lang="ja-JP" altLang="en-US">
                <a:solidFill>
                  <a:srgbClr val="FF0000"/>
                </a:solidFill>
              </a:rPr>
              <a:t>（ユーザーカスタム）</a:t>
            </a:r>
            <a:endParaRPr kumimoji="1" lang="ja-JP" altLang="en-US">
              <a:solidFill>
                <a:srgbClr val="FF0000"/>
              </a:solidFill>
            </a:endParaRPr>
          </a:p>
        </p:txBody>
      </p:sp>
      <p:pic>
        <p:nvPicPr>
          <p:cNvPr id="20" name="Picture 4" descr="無料ベクター 背景に隔離された金属の四角い容器">
            <a:extLst>
              <a:ext uri="{FF2B5EF4-FFF2-40B4-BE49-F238E27FC236}">
                <a16:creationId xmlns:a16="http://schemas.microsoft.com/office/drawing/2014/main" id="{2B9206B3-1A6B-90CF-9AAE-FE6618F16D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80" t="8889" r="8423" b="9391"/>
          <a:stretch/>
        </p:blipFill>
        <p:spPr bwMode="auto">
          <a:xfrm>
            <a:off x="8948585" y="4950657"/>
            <a:ext cx="1854070" cy="1818967"/>
          </a:xfrm>
          <a:prstGeom prst="rect">
            <a:avLst/>
          </a:prstGeom>
          <a:noFill/>
          <a:extLst>
            <a:ext uri="{909E8E84-426E-40DD-AFC4-6F175D3DCCD1}">
              <a14:hiddenFill xmlns:a14="http://schemas.microsoft.com/office/drawing/2010/main">
                <a:solidFill>
                  <a:srgbClr val="FFFFFF"/>
                </a:solidFill>
              </a14:hiddenFill>
            </a:ext>
          </a:extLst>
        </p:spPr>
      </p:pic>
      <p:sp>
        <p:nvSpPr>
          <p:cNvPr id="21" name="右矢印 20">
            <a:extLst>
              <a:ext uri="{FF2B5EF4-FFF2-40B4-BE49-F238E27FC236}">
                <a16:creationId xmlns:a16="http://schemas.microsoft.com/office/drawing/2014/main" id="{E4F06357-3737-9F6A-4B63-307CCEBD24AD}"/>
              </a:ext>
            </a:extLst>
          </p:cNvPr>
          <p:cNvSpPr/>
          <p:nvPr/>
        </p:nvSpPr>
        <p:spPr>
          <a:xfrm>
            <a:off x="6872748" y="5982265"/>
            <a:ext cx="1556744" cy="385011"/>
          </a:xfrm>
          <a:prstGeom prst="rightArrow">
            <a:avLst/>
          </a:prstGeom>
          <a:solidFill>
            <a:srgbClr val="FFFF00"/>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DF57D7D9-15E2-5198-D938-2D5AC25B4827}"/>
              </a:ext>
            </a:extLst>
          </p:cNvPr>
          <p:cNvSpPr txBox="1"/>
          <p:nvPr/>
        </p:nvSpPr>
        <p:spPr>
          <a:xfrm>
            <a:off x="7382455" y="5612934"/>
            <a:ext cx="537328" cy="369332"/>
          </a:xfrm>
          <a:prstGeom prst="rect">
            <a:avLst/>
          </a:prstGeom>
          <a:noFill/>
        </p:spPr>
        <p:txBody>
          <a:bodyPr wrap="none" rtlCol="0">
            <a:spAutoFit/>
          </a:bodyPr>
          <a:lstStyle/>
          <a:p>
            <a:pPr algn="ctr"/>
            <a:r>
              <a:rPr lang="en-US" altLang="ja-JP" dirty="0"/>
              <a:t>run</a:t>
            </a:r>
            <a:endParaRPr kumimoji="1" lang="ja-JP" altLang="en-US"/>
          </a:p>
        </p:txBody>
      </p:sp>
      <p:sp>
        <p:nvSpPr>
          <p:cNvPr id="23" name="テキスト ボックス 22">
            <a:extLst>
              <a:ext uri="{FF2B5EF4-FFF2-40B4-BE49-F238E27FC236}">
                <a16:creationId xmlns:a16="http://schemas.microsoft.com/office/drawing/2014/main" id="{D7967842-911F-9C66-35DE-E564EB1DE72F}"/>
              </a:ext>
            </a:extLst>
          </p:cNvPr>
          <p:cNvSpPr txBox="1"/>
          <p:nvPr/>
        </p:nvSpPr>
        <p:spPr>
          <a:xfrm>
            <a:off x="9718679" y="4794307"/>
            <a:ext cx="1965603" cy="369332"/>
          </a:xfrm>
          <a:prstGeom prst="rect">
            <a:avLst/>
          </a:prstGeom>
          <a:noFill/>
        </p:spPr>
        <p:txBody>
          <a:bodyPr wrap="none" rtlCol="0">
            <a:spAutoFit/>
          </a:bodyPr>
          <a:lstStyle/>
          <a:p>
            <a:pPr algn="ctr"/>
            <a:r>
              <a:rPr lang="en-US" altLang="ja-JP" dirty="0">
                <a:solidFill>
                  <a:srgbClr val="FF0000"/>
                </a:solidFill>
              </a:rPr>
              <a:t>d</a:t>
            </a:r>
            <a:r>
              <a:rPr kumimoji="1" lang="en-US" altLang="ja-JP" dirty="0">
                <a:solidFill>
                  <a:srgbClr val="FF0000"/>
                </a:solidFill>
              </a:rPr>
              <a:t>ocker </a:t>
            </a:r>
            <a:r>
              <a:rPr lang="en-US" altLang="ja-JP" dirty="0">
                <a:solidFill>
                  <a:srgbClr val="FF0000"/>
                </a:solidFill>
              </a:rPr>
              <a:t>container</a:t>
            </a:r>
            <a:endParaRPr kumimoji="1" lang="ja-JP" altLang="en-US">
              <a:solidFill>
                <a:srgbClr val="FF0000"/>
              </a:solidFill>
            </a:endParaRPr>
          </a:p>
        </p:txBody>
      </p:sp>
    </p:spTree>
    <p:extLst>
      <p:ext uri="{BB962C8B-B14F-4D97-AF65-F5344CB8AC3E}">
        <p14:creationId xmlns:p14="http://schemas.microsoft.com/office/powerpoint/2010/main" val="302966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a:extLst>
              <a:ext uri="{FF2B5EF4-FFF2-40B4-BE49-F238E27FC236}">
                <a16:creationId xmlns:a16="http://schemas.microsoft.com/office/drawing/2014/main" id="{F1B7ABEB-041E-9409-7F4F-7419E4366881}"/>
              </a:ext>
            </a:extLst>
          </p:cNvPr>
          <p:cNvSpPr/>
          <p:nvPr/>
        </p:nvSpPr>
        <p:spPr>
          <a:xfrm>
            <a:off x="4147463" y="77918"/>
            <a:ext cx="4615133" cy="508959"/>
          </a:xfrm>
          <a:prstGeom prst="roundRect">
            <a:avLst/>
          </a:prstGeom>
          <a:solidFill>
            <a:schemeClr val="accent5">
              <a:lumMod val="40000"/>
              <a:lumOff val="60000"/>
              <a:alpha val="70000"/>
            </a:schemeClr>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Docker</a:t>
            </a:r>
            <a:endParaRPr kumimoji="1" lang="ja-JP" altLang="en-US" sz="2800">
              <a:solidFill>
                <a:schemeClr val="tx1"/>
              </a:solidFill>
            </a:endParaRPr>
          </a:p>
        </p:txBody>
      </p:sp>
      <p:sp>
        <p:nvSpPr>
          <p:cNvPr id="4" name="テキスト ボックス 3">
            <a:extLst>
              <a:ext uri="{FF2B5EF4-FFF2-40B4-BE49-F238E27FC236}">
                <a16:creationId xmlns:a16="http://schemas.microsoft.com/office/drawing/2014/main" id="{E733335C-921D-012A-C255-4CBFFE48FFC2}"/>
              </a:ext>
            </a:extLst>
          </p:cNvPr>
          <p:cNvSpPr txBox="1"/>
          <p:nvPr/>
        </p:nvSpPr>
        <p:spPr>
          <a:xfrm>
            <a:off x="476972" y="2480388"/>
            <a:ext cx="4615133" cy="400110"/>
          </a:xfrm>
          <a:prstGeom prst="rect">
            <a:avLst/>
          </a:prstGeom>
          <a:solidFill>
            <a:schemeClr val="bg1">
              <a:lumMod val="75000"/>
            </a:schemeClr>
          </a:solidFill>
        </p:spPr>
        <p:txBody>
          <a:bodyPr wrap="square">
            <a:spAutoFit/>
          </a:bodyPr>
          <a:lstStyle/>
          <a:p>
            <a:r>
              <a:rPr lang="en-US" altLang="ja-JP" sz="2000" dirty="0"/>
              <a:t>docker pull python:3.11.7</a:t>
            </a:r>
            <a:endParaRPr lang="ja-JP" altLang="en-US" sz="2000"/>
          </a:p>
        </p:txBody>
      </p:sp>
      <p:sp>
        <p:nvSpPr>
          <p:cNvPr id="3" name="テキスト ボックス 2">
            <a:extLst>
              <a:ext uri="{FF2B5EF4-FFF2-40B4-BE49-F238E27FC236}">
                <a16:creationId xmlns:a16="http://schemas.microsoft.com/office/drawing/2014/main" id="{291F26BA-A5B4-2B1E-C4F7-F02F2B277957}"/>
              </a:ext>
            </a:extLst>
          </p:cNvPr>
          <p:cNvSpPr txBox="1"/>
          <p:nvPr/>
        </p:nvSpPr>
        <p:spPr>
          <a:xfrm>
            <a:off x="103186" y="2040034"/>
            <a:ext cx="3222357" cy="369332"/>
          </a:xfrm>
          <a:prstGeom prst="rect">
            <a:avLst/>
          </a:prstGeom>
          <a:noFill/>
        </p:spPr>
        <p:txBody>
          <a:bodyPr wrap="none" rtlCol="0">
            <a:spAutoFit/>
          </a:bodyPr>
          <a:lstStyle/>
          <a:p>
            <a:r>
              <a:rPr lang="en-US" altLang="ja-JP" dirty="0"/>
              <a:t>python</a:t>
            </a:r>
            <a:r>
              <a:rPr lang="ja-JP" altLang="en-US"/>
              <a:t>イメージダウンロード</a:t>
            </a:r>
            <a:endParaRPr kumimoji="1" lang="ja-JP" altLang="en-US"/>
          </a:p>
        </p:txBody>
      </p:sp>
      <p:sp>
        <p:nvSpPr>
          <p:cNvPr id="11" name="テキスト ボックス 10">
            <a:extLst>
              <a:ext uri="{FF2B5EF4-FFF2-40B4-BE49-F238E27FC236}">
                <a16:creationId xmlns:a16="http://schemas.microsoft.com/office/drawing/2014/main" id="{92F1F2CF-0DB9-DEF3-FC8B-374B29E95FEF}"/>
              </a:ext>
            </a:extLst>
          </p:cNvPr>
          <p:cNvSpPr txBox="1"/>
          <p:nvPr/>
        </p:nvSpPr>
        <p:spPr>
          <a:xfrm>
            <a:off x="476972" y="1190949"/>
            <a:ext cx="10376033" cy="369332"/>
          </a:xfrm>
          <a:prstGeom prst="rect">
            <a:avLst/>
          </a:prstGeom>
          <a:solidFill>
            <a:schemeClr val="accent4">
              <a:lumMod val="60000"/>
              <a:lumOff val="40000"/>
            </a:schemeClr>
          </a:solidFill>
        </p:spPr>
        <p:txBody>
          <a:bodyPr wrap="square">
            <a:spAutoFit/>
          </a:bodyPr>
          <a:lstStyle/>
          <a:p>
            <a:r>
              <a:rPr lang="ja-JP" altLang="en-US"/>
              <a:t>https://blog.interstellar.co.jp/2022/03/14/installing-docker-on-a-mac-with-homebrew/</a:t>
            </a:r>
          </a:p>
        </p:txBody>
      </p:sp>
      <p:sp>
        <p:nvSpPr>
          <p:cNvPr id="12" name="テキスト ボックス 11">
            <a:extLst>
              <a:ext uri="{FF2B5EF4-FFF2-40B4-BE49-F238E27FC236}">
                <a16:creationId xmlns:a16="http://schemas.microsoft.com/office/drawing/2014/main" id="{ED55CDAA-46FE-64B0-6A77-EB192EE10056}"/>
              </a:ext>
            </a:extLst>
          </p:cNvPr>
          <p:cNvSpPr txBox="1"/>
          <p:nvPr/>
        </p:nvSpPr>
        <p:spPr>
          <a:xfrm>
            <a:off x="103186" y="750595"/>
            <a:ext cx="2853666" cy="369332"/>
          </a:xfrm>
          <a:prstGeom prst="rect">
            <a:avLst/>
          </a:prstGeom>
          <a:noFill/>
        </p:spPr>
        <p:txBody>
          <a:bodyPr wrap="none" rtlCol="0">
            <a:spAutoFit/>
          </a:bodyPr>
          <a:lstStyle/>
          <a:p>
            <a:r>
              <a:rPr lang="en-US" altLang="ja-JP" dirty="0"/>
              <a:t>b</a:t>
            </a:r>
            <a:r>
              <a:rPr kumimoji="1" lang="en-US" altLang="ja-JP" dirty="0"/>
              <a:t>rew </a:t>
            </a:r>
            <a:r>
              <a:rPr kumimoji="1" lang="ja-JP" altLang="en-US"/>
              <a:t>によるインストール</a:t>
            </a:r>
          </a:p>
        </p:txBody>
      </p:sp>
      <p:sp>
        <p:nvSpPr>
          <p:cNvPr id="13" name="テキスト ボックス 12">
            <a:extLst>
              <a:ext uri="{FF2B5EF4-FFF2-40B4-BE49-F238E27FC236}">
                <a16:creationId xmlns:a16="http://schemas.microsoft.com/office/drawing/2014/main" id="{F839AF5A-D5FB-7BA8-90A2-2D9446257970}"/>
              </a:ext>
            </a:extLst>
          </p:cNvPr>
          <p:cNvSpPr txBox="1"/>
          <p:nvPr/>
        </p:nvSpPr>
        <p:spPr>
          <a:xfrm>
            <a:off x="476972" y="3769827"/>
            <a:ext cx="4615133" cy="400110"/>
          </a:xfrm>
          <a:prstGeom prst="rect">
            <a:avLst/>
          </a:prstGeom>
          <a:solidFill>
            <a:schemeClr val="bg1">
              <a:lumMod val="75000"/>
            </a:schemeClr>
          </a:solidFill>
        </p:spPr>
        <p:txBody>
          <a:bodyPr wrap="square">
            <a:spAutoFit/>
          </a:bodyPr>
          <a:lstStyle/>
          <a:p>
            <a:r>
              <a:rPr lang="en-US" altLang="ja-JP" sz="2000" dirty="0"/>
              <a:t>docker build –t </a:t>
            </a:r>
            <a:r>
              <a:rPr lang="en-US" altLang="ja-JP" sz="2000" dirty="0" err="1"/>
              <a:t>django</a:t>
            </a:r>
            <a:r>
              <a:rPr lang="en-US" altLang="ja-JP" sz="2000" dirty="0"/>
              <a:t> .</a:t>
            </a:r>
            <a:endParaRPr lang="ja-JP" altLang="en-US" sz="2000"/>
          </a:p>
        </p:txBody>
      </p:sp>
      <p:sp>
        <p:nvSpPr>
          <p:cNvPr id="14" name="テキスト ボックス 13">
            <a:extLst>
              <a:ext uri="{FF2B5EF4-FFF2-40B4-BE49-F238E27FC236}">
                <a16:creationId xmlns:a16="http://schemas.microsoft.com/office/drawing/2014/main" id="{486FBBBF-F615-9138-7AD1-CB2AE076823C}"/>
              </a:ext>
            </a:extLst>
          </p:cNvPr>
          <p:cNvSpPr txBox="1"/>
          <p:nvPr/>
        </p:nvSpPr>
        <p:spPr>
          <a:xfrm>
            <a:off x="103186" y="3329473"/>
            <a:ext cx="2981907" cy="369332"/>
          </a:xfrm>
          <a:prstGeom prst="rect">
            <a:avLst/>
          </a:prstGeom>
          <a:noFill/>
        </p:spPr>
        <p:txBody>
          <a:bodyPr wrap="none" rtlCol="0">
            <a:spAutoFit/>
          </a:bodyPr>
          <a:lstStyle/>
          <a:p>
            <a:r>
              <a:rPr lang="en-US" altLang="ja-JP" dirty="0" err="1"/>
              <a:t>d</a:t>
            </a:r>
            <a:r>
              <a:rPr kumimoji="1" lang="en-US" altLang="ja-JP" dirty="0" err="1"/>
              <a:t>jango</a:t>
            </a:r>
            <a:r>
              <a:rPr kumimoji="1" lang="ja-JP" altLang="en-US"/>
              <a:t>自作イメージビルド</a:t>
            </a:r>
          </a:p>
        </p:txBody>
      </p:sp>
      <p:sp>
        <p:nvSpPr>
          <p:cNvPr id="15" name="テキスト ボックス 14">
            <a:extLst>
              <a:ext uri="{FF2B5EF4-FFF2-40B4-BE49-F238E27FC236}">
                <a16:creationId xmlns:a16="http://schemas.microsoft.com/office/drawing/2014/main" id="{2CEBD5B0-0605-0D8A-E116-5A2BE69A459E}"/>
              </a:ext>
            </a:extLst>
          </p:cNvPr>
          <p:cNvSpPr txBox="1"/>
          <p:nvPr/>
        </p:nvSpPr>
        <p:spPr>
          <a:xfrm>
            <a:off x="476972" y="5028488"/>
            <a:ext cx="4615133" cy="400110"/>
          </a:xfrm>
          <a:prstGeom prst="rect">
            <a:avLst/>
          </a:prstGeom>
          <a:solidFill>
            <a:schemeClr val="bg1">
              <a:lumMod val="75000"/>
            </a:schemeClr>
          </a:solidFill>
        </p:spPr>
        <p:txBody>
          <a:bodyPr wrap="square">
            <a:spAutoFit/>
          </a:bodyPr>
          <a:lstStyle/>
          <a:p>
            <a:r>
              <a:rPr lang="en-US" altLang="ja-JP" sz="2000" dirty="0"/>
              <a:t>docker-compose up -d</a:t>
            </a:r>
            <a:endParaRPr lang="ja-JP" altLang="en-US" sz="2000"/>
          </a:p>
        </p:txBody>
      </p:sp>
      <p:sp>
        <p:nvSpPr>
          <p:cNvPr id="16" name="テキスト ボックス 15">
            <a:extLst>
              <a:ext uri="{FF2B5EF4-FFF2-40B4-BE49-F238E27FC236}">
                <a16:creationId xmlns:a16="http://schemas.microsoft.com/office/drawing/2014/main" id="{5B96BC2E-C3BB-A7F6-7BB6-B828C1D83E12}"/>
              </a:ext>
            </a:extLst>
          </p:cNvPr>
          <p:cNvSpPr txBox="1"/>
          <p:nvPr/>
        </p:nvSpPr>
        <p:spPr>
          <a:xfrm>
            <a:off x="103186" y="4588134"/>
            <a:ext cx="4136069" cy="369332"/>
          </a:xfrm>
          <a:prstGeom prst="rect">
            <a:avLst/>
          </a:prstGeom>
          <a:noFill/>
        </p:spPr>
        <p:txBody>
          <a:bodyPr wrap="none" rtlCol="0">
            <a:spAutoFit/>
          </a:bodyPr>
          <a:lstStyle/>
          <a:p>
            <a:r>
              <a:rPr kumimoji="1" lang="en-US" altLang="ja-JP" dirty="0" err="1"/>
              <a:t>django</a:t>
            </a:r>
            <a:r>
              <a:rPr kumimoji="1" lang="ja-JP" altLang="en-US"/>
              <a:t>自作イメージからコンテナ起動</a:t>
            </a:r>
          </a:p>
        </p:txBody>
      </p:sp>
      <p:sp>
        <p:nvSpPr>
          <p:cNvPr id="17" name="テキスト ボックス 16">
            <a:extLst>
              <a:ext uri="{FF2B5EF4-FFF2-40B4-BE49-F238E27FC236}">
                <a16:creationId xmlns:a16="http://schemas.microsoft.com/office/drawing/2014/main" id="{99181E99-AC8D-C6CD-5246-9EC166A53E45}"/>
              </a:ext>
            </a:extLst>
          </p:cNvPr>
          <p:cNvSpPr txBox="1"/>
          <p:nvPr/>
        </p:nvSpPr>
        <p:spPr>
          <a:xfrm>
            <a:off x="476972" y="6175187"/>
            <a:ext cx="4615133" cy="400110"/>
          </a:xfrm>
          <a:prstGeom prst="rect">
            <a:avLst/>
          </a:prstGeom>
          <a:solidFill>
            <a:schemeClr val="bg1">
              <a:lumMod val="75000"/>
            </a:schemeClr>
          </a:solidFill>
        </p:spPr>
        <p:txBody>
          <a:bodyPr wrap="square">
            <a:spAutoFit/>
          </a:bodyPr>
          <a:lstStyle/>
          <a:p>
            <a:r>
              <a:rPr lang="en-US" altLang="ja-JP" sz="2000" dirty="0"/>
              <a:t>docker exec –it docker bash </a:t>
            </a:r>
            <a:endParaRPr lang="ja-JP" altLang="en-US" sz="2000"/>
          </a:p>
        </p:txBody>
      </p:sp>
      <p:sp>
        <p:nvSpPr>
          <p:cNvPr id="18" name="テキスト ボックス 17">
            <a:extLst>
              <a:ext uri="{FF2B5EF4-FFF2-40B4-BE49-F238E27FC236}">
                <a16:creationId xmlns:a16="http://schemas.microsoft.com/office/drawing/2014/main" id="{EEF8CBFC-EB03-9A7D-1233-154CA8116AB1}"/>
              </a:ext>
            </a:extLst>
          </p:cNvPr>
          <p:cNvSpPr txBox="1"/>
          <p:nvPr/>
        </p:nvSpPr>
        <p:spPr>
          <a:xfrm>
            <a:off x="103186" y="5734833"/>
            <a:ext cx="2492990" cy="369332"/>
          </a:xfrm>
          <a:prstGeom prst="rect">
            <a:avLst/>
          </a:prstGeom>
          <a:noFill/>
        </p:spPr>
        <p:txBody>
          <a:bodyPr wrap="none" rtlCol="0">
            <a:spAutoFit/>
          </a:bodyPr>
          <a:lstStyle/>
          <a:p>
            <a:r>
              <a:rPr lang="ja-JP" altLang="en-US"/>
              <a:t>コンテナ内に入る場合</a:t>
            </a:r>
            <a:endParaRPr kumimoji="1" lang="ja-JP" altLang="en-US"/>
          </a:p>
        </p:txBody>
      </p:sp>
      <p:sp>
        <p:nvSpPr>
          <p:cNvPr id="19" name="テキスト ボックス 18">
            <a:extLst>
              <a:ext uri="{FF2B5EF4-FFF2-40B4-BE49-F238E27FC236}">
                <a16:creationId xmlns:a16="http://schemas.microsoft.com/office/drawing/2014/main" id="{F049EA29-C0AC-BA56-E484-F6A03399780D}"/>
              </a:ext>
            </a:extLst>
          </p:cNvPr>
          <p:cNvSpPr txBox="1"/>
          <p:nvPr/>
        </p:nvSpPr>
        <p:spPr>
          <a:xfrm>
            <a:off x="5955974" y="5028488"/>
            <a:ext cx="4615133" cy="400110"/>
          </a:xfrm>
          <a:prstGeom prst="rect">
            <a:avLst/>
          </a:prstGeom>
          <a:solidFill>
            <a:schemeClr val="bg1">
              <a:lumMod val="75000"/>
            </a:schemeClr>
          </a:solidFill>
        </p:spPr>
        <p:txBody>
          <a:bodyPr wrap="square">
            <a:spAutoFit/>
          </a:bodyPr>
          <a:lstStyle/>
          <a:p>
            <a:r>
              <a:rPr lang="en-US" altLang="ja-JP" sz="2000" dirty="0"/>
              <a:t>docker-compose down</a:t>
            </a:r>
            <a:endParaRPr lang="ja-JP" altLang="en-US" sz="2000"/>
          </a:p>
        </p:txBody>
      </p:sp>
      <p:sp>
        <p:nvSpPr>
          <p:cNvPr id="20" name="テキスト ボックス 19">
            <a:extLst>
              <a:ext uri="{FF2B5EF4-FFF2-40B4-BE49-F238E27FC236}">
                <a16:creationId xmlns:a16="http://schemas.microsoft.com/office/drawing/2014/main" id="{AFBACF11-984A-75D2-EFCD-CB585E869C7D}"/>
              </a:ext>
            </a:extLst>
          </p:cNvPr>
          <p:cNvSpPr txBox="1"/>
          <p:nvPr/>
        </p:nvSpPr>
        <p:spPr>
          <a:xfrm>
            <a:off x="5582188" y="4588134"/>
            <a:ext cx="1569660" cy="369332"/>
          </a:xfrm>
          <a:prstGeom prst="rect">
            <a:avLst/>
          </a:prstGeom>
          <a:noFill/>
        </p:spPr>
        <p:txBody>
          <a:bodyPr wrap="none" rtlCol="0">
            <a:spAutoFit/>
          </a:bodyPr>
          <a:lstStyle/>
          <a:p>
            <a:r>
              <a:rPr kumimoji="1" lang="ja-JP" altLang="en-US"/>
              <a:t>コンテナ停止</a:t>
            </a:r>
          </a:p>
        </p:txBody>
      </p:sp>
    </p:spTree>
    <p:extLst>
      <p:ext uri="{BB962C8B-B14F-4D97-AF65-F5344CB8AC3E}">
        <p14:creationId xmlns:p14="http://schemas.microsoft.com/office/powerpoint/2010/main" val="559075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7586" y="1631725"/>
            <a:ext cx="598241" cy="461665"/>
          </a:xfrm>
          <a:prstGeom prst="rect">
            <a:avLst/>
          </a:prstGeom>
          <a:noFill/>
        </p:spPr>
        <p:txBody>
          <a:bodyPr wrap="none" rtlCol="0">
            <a:spAutoFit/>
          </a:bodyPr>
          <a:lstStyle/>
          <a:p>
            <a:r>
              <a:rPr kumimoji="1" lang="ja-JP" altLang="en-US" sz="1200" dirty="0"/>
              <a:t>データ</a:t>
            </a:r>
            <a:endParaRPr kumimoji="1" lang="en-US" altLang="ja-JP" sz="1200" dirty="0"/>
          </a:p>
          <a:p>
            <a:r>
              <a:rPr kumimoji="1" lang="ja-JP" altLang="en-US" sz="1200" dirty="0"/>
              <a:t>通信</a:t>
            </a:r>
          </a:p>
        </p:txBody>
      </p:sp>
      <p:cxnSp>
        <p:nvCxnSpPr>
          <p:cNvPr id="6" name="直線コネクタ 5"/>
          <p:cNvCxnSpPr>
            <a:stCxn id="4" idx="3"/>
          </p:cNvCxnSpPr>
          <p:nvPr/>
        </p:nvCxnSpPr>
        <p:spPr>
          <a:xfrm flipV="1">
            <a:off x="705827" y="1862557"/>
            <a:ext cx="754345" cy="1"/>
          </a:xfrm>
          <a:prstGeom prst="line">
            <a:avLst/>
          </a:prstGeom>
          <a:ln w="31750"/>
        </p:spPr>
        <p:style>
          <a:lnRef idx="1">
            <a:schemeClr val="dk1"/>
          </a:lnRef>
          <a:fillRef idx="0">
            <a:schemeClr val="dk1"/>
          </a:fillRef>
          <a:effectRef idx="0">
            <a:schemeClr val="dk1"/>
          </a:effectRef>
          <a:fontRef idx="minor">
            <a:schemeClr val="tx1"/>
          </a:fontRef>
        </p:style>
      </p:cxnSp>
      <p:cxnSp>
        <p:nvCxnSpPr>
          <p:cNvPr id="7" name="直線コネクタ 6"/>
          <p:cNvCxnSpPr/>
          <p:nvPr/>
        </p:nvCxnSpPr>
        <p:spPr>
          <a:xfrm>
            <a:off x="1478278" y="1275703"/>
            <a:ext cx="0" cy="1285592"/>
          </a:xfrm>
          <a:prstGeom prst="line">
            <a:avLst/>
          </a:prstGeom>
          <a:ln w="31750"/>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1469050" y="1284756"/>
            <a:ext cx="296200" cy="0"/>
          </a:xfrm>
          <a:prstGeom prst="line">
            <a:avLst/>
          </a:prstGeom>
          <a:ln w="31750"/>
        </p:spPr>
        <p:style>
          <a:lnRef idx="1">
            <a:schemeClr val="dk1"/>
          </a:lnRef>
          <a:fillRef idx="0">
            <a:schemeClr val="dk1"/>
          </a:fillRef>
          <a:effectRef idx="0">
            <a:schemeClr val="dk1"/>
          </a:effectRef>
          <a:fontRef idx="minor">
            <a:schemeClr val="tx1"/>
          </a:fontRef>
        </p:style>
      </p:cxnSp>
      <p:sp>
        <p:nvSpPr>
          <p:cNvPr id="12" name="テキスト ボックス 11"/>
          <p:cNvSpPr txBox="1"/>
          <p:nvPr/>
        </p:nvSpPr>
        <p:spPr>
          <a:xfrm>
            <a:off x="1728176" y="1054825"/>
            <a:ext cx="2691763" cy="461665"/>
          </a:xfrm>
          <a:prstGeom prst="rect">
            <a:avLst/>
          </a:prstGeom>
          <a:noFill/>
        </p:spPr>
        <p:txBody>
          <a:bodyPr wrap="none" rtlCol="0">
            <a:spAutoFit/>
          </a:bodyPr>
          <a:lstStyle/>
          <a:p>
            <a:r>
              <a:rPr kumimoji="1" lang="ja-JP" altLang="en-US" sz="1200" dirty="0"/>
              <a:t>パラレル通信：</a:t>
            </a:r>
            <a:endParaRPr kumimoji="1" lang="en-US" altLang="ja-JP" sz="1200" dirty="0"/>
          </a:p>
          <a:p>
            <a:r>
              <a:rPr kumimoji="1" lang="ja-JP" altLang="en-US" sz="1200" dirty="0"/>
              <a:t>複数のビットを並列に転送（</a:t>
            </a:r>
            <a:r>
              <a:rPr kumimoji="1" lang="en-US" altLang="ja-JP" sz="1200" dirty="0"/>
              <a:t>PCI,SCSI</a:t>
            </a:r>
            <a:r>
              <a:rPr kumimoji="1" lang="ja-JP" altLang="en-US" sz="1200" dirty="0"/>
              <a:t>等）</a:t>
            </a:r>
          </a:p>
        </p:txBody>
      </p:sp>
      <p:cxnSp>
        <p:nvCxnSpPr>
          <p:cNvPr id="14" name="直線コネクタ 13"/>
          <p:cNvCxnSpPr/>
          <p:nvPr/>
        </p:nvCxnSpPr>
        <p:spPr>
          <a:xfrm>
            <a:off x="1478278" y="2541677"/>
            <a:ext cx="278094" cy="0"/>
          </a:xfrm>
          <a:prstGeom prst="line">
            <a:avLst/>
          </a:prstGeom>
          <a:ln w="31750"/>
        </p:spPr>
        <p:style>
          <a:lnRef idx="1">
            <a:schemeClr val="dk1"/>
          </a:lnRef>
          <a:fillRef idx="0">
            <a:schemeClr val="dk1"/>
          </a:fillRef>
          <a:effectRef idx="0">
            <a:schemeClr val="dk1"/>
          </a:effectRef>
          <a:fontRef idx="minor">
            <a:schemeClr val="tx1"/>
          </a:fontRef>
        </p:style>
      </p:cxnSp>
      <p:sp>
        <p:nvSpPr>
          <p:cNvPr id="15" name="テキスト ボックス 14"/>
          <p:cNvSpPr txBox="1"/>
          <p:nvPr/>
        </p:nvSpPr>
        <p:spPr>
          <a:xfrm>
            <a:off x="1738266" y="2330753"/>
            <a:ext cx="1242648" cy="461665"/>
          </a:xfrm>
          <a:prstGeom prst="rect">
            <a:avLst/>
          </a:prstGeom>
          <a:noFill/>
        </p:spPr>
        <p:txBody>
          <a:bodyPr wrap="none" rtlCol="0">
            <a:spAutoFit/>
          </a:bodyPr>
          <a:lstStyle/>
          <a:p>
            <a:r>
              <a:rPr kumimoji="1" lang="ja-JP" altLang="en-US" sz="1200" dirty="0"/>
              <a:t>シリアル通信：</a:t>
            </a:r>
            <a:endParaRPr kumimoji="1" lang="en-US" altLang="ja-JP" sz="1200" dirty="0"/>
          </a:p>
          <a:p>
            <a:r>
              <a:rPr kumimoji="1" lang="ja-JP" altLang="en-US" sz="1200" dirty="0"/>
              <a:t>１ビットずつ転送</a:t>
            </a:r>
          </a:p>
        </p:txBody>
      </p:sp>
      <p:cxnSp>
        <p:nvCxnSpPr>
          <p:cNvPr id="18" name="直線コネクタ 17"/>
          <p:cNvCxnSpPr/>
          <p:nvPr/>
        </p:nvCxnSpPr>
        <p:spPr>
          <a:xfrm>
            <a:off x="2956558" y="2537409"/>
            <a:ext cx="278094"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a:off x="3234652" y="2089123"/>
            <a:ext cx="0" cy="1025136"/>
          </a:xfrm>
          <a:prstGeom prst="line">
            <a:avLst/>
          </a:prstGeom>
          <a:ln w="31750"/>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3216546" y="209817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22" name="テキスト ボックス 21"/>
          <p:cNvSpPr txBox="1"/>
          <p:nvPr/>
        </p:nvSpPr>
        <p:spPr>
          <a:xfrm>
            <a:off x="3630439" y="1959676"/>
            <a:ext cx="800219" cy="276999"/>
          </a:xfrm>
          <a:prstGeom prst="rect">
            <a:avLst/>
          </a:prstGeom>
          <a:noFill/>
        </p:spPr>
        <p:txBody>
          <a:bodyPr wrap="none" rtlCol="0">
            <a:spAutoFit/>
          </a:bodyPr>
          <a:lstStyle/>
          <a:p>
            <a:r>
              <a:rPr kumimoji="1" lang="ja-JP" altLang="en-US" sz="1200" dirty="0"/>
              <a:t>同期通信</a:t>
            </a:r>
          </a:p>
        </p:txBody>
      </p:sp>
      <p:cxnSp>
        <p:nvCxnSpPr>
          <p:cNvPr id="25" name="直線コネクタ 24"/>
          <p:cNvCxnSpPr/>
          <p:nvPr/>
        </p:nvCxnSpPr>
        <p:spPr>
          <a:xfrm>
            <a:off x="3234652" y="3105381"/>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26" name="テキスト ボックス 25"/>
          <p:cNvSpPr txBox="1"/>
          <p:nvPr/>
        </p:nvSpPr>
        <p:spPr>
          <a:xfrm>
            <a:off x="5236492" y="2958002"/>
            <a:ext cx="848309" cy="276999"/>
          </a:xfrm>
          <a:prstGeom prst="rect">
            <a:avLst/>
          </a:prstGeom>
          <a:noFill/>
        </p:spPr>
        <p:txBody>
          <a:bodyPr wrap="none" rtlCol="0">
            <a:spAutoFit/>
          </a:bodyPr>
          <a:lstStyle/>
          <a:p>
            <a:r>
              <a:rPr kumimoji="1" lang="ja-JP" altLang="en-US" sz="1200" dirty="0"/>
              <a:t>１対ｎ通信</a:t>
            </a:r>
          </a:p>
        </p:txBody>
      </p:sp>
      <p:cxnSp>
        <p:nvCxnSpPr>
          <p:cNvPr id="27" name="直線コネクタ 26"/>
          <p:cNvCxnSpPr/>
          <p:nvPr/>
        </p:nvCxnSpPr>
        <p:spPr>
          <a:xfrm>
            <a:off x="6049289" y="3096502"/>
            <a:ext cx="395787"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6442974" y="3078396"/>
            <a:ext cx="0" cy="1389388"/>
          </a:xfrm>
          <a:prstGeom prst="line">
            <a:avLst/>
          </a:prstGeom>
          <a:ln w="31750"/>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a:off x="6433921" y="3096502"/>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0" name="テキスト ボックス 29"/>
          <p:cNvSpPr txBox="1"/>
          <p:nvPr/>
        </p:nvSpPr>
        <p:spPr>
          <a:xfrm>
            <a:off x="6829708" y="2958002"/>
            <a:ext cx="1588448"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RS485(</a:t>
            </a:r>
            <a:r>
              <a:rPr kumimoji="1" lang="ja-JP" altLang="en-US" sz="1200" b="1" dirty="0">
                <a:solidFill>
                  <a:srgbClr val="FF0000"/>
                </a:solidFill>
                <a:effectLst>
                  <a:outerShdw blurRad="38100" dist="38100" dir="2700000" algn="tl">
                    <a:srgbClr val="000000">
                      <a:alpha val="43137"/>
                    </a:srgbClr>
                  </a:outerShdw>
                </a:effectLst>
              </a:rPr>
              <a:t>産業機器接続</a:t>
            </a:r>
            <a:r>
              <a:rPr kumimoji="1" lang="en-US" altLang="ja-JP" sz="1200" b="1" dirty="0">
                <a:solidFill>
                  <a:srgbClr val="FF0000"/>
                </a:solidFill>
                <a:effectLst>
                  <a:outerShdw blurRad="38100" dist="38100" dir="2700000" algn="tl">
                    <a:srgbClr val="000000">
                      <a:alpha val="43137"/>
                    </a:srgbClr>
                  </a:outerShdw>
                </a:effectLst>
              </a:rPr>
              <a:t>)</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31" name="直線コネクタ 30"/>
          <p:cNvCxnSpPr/>
          <p:nvPr/>
        </p:nvCxnSpPr>
        <p:spPr>
          <a:xfrm>
            <a:off x="6452027" y="3601350"/>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2" name="テキスト ボックス 31"/>
          <p:cNvSpPr txBox="1"/>
          <p:nvPr/>
        </p:nvSpPr>
        <p:spPr>
          <a:xfrm>
            <a:off x="6829708" y="3453797"/>
            <a:ext cx="1616148" cy="276999"/>
          </a:xfrm>
          <a:prstGeom prst="rect">
            <a:avLst/>
          </a:prstGeom>
          <a:noFill/>
        </p:spPr>
        <p:txBody>
          <a:bodyPr wrap="none" rtlCol="0">
            <a:spAutoFit/>
          </a:bodyPr>
          <a:lstStyle/>
          <a:p>
            <a:r>
              <a:rPr kumimoji="1" lang="en-US" altLang="ja-JP" sz="1200" dirty="0"/>
              <a:t>USB(PC</a:t>
            </a:r>
            <a:r>
              <a:rPr kumimoji="1" lang="ja-JP" altLang="en-US" sz="1200" dirty="0"/>
              <a:t>周辺機器接続</a:t>
            </a:r>
            <a:r>
              <a:rPr kumimoji="1" lang="en-US" altLang="ja-JP" sz="1200" dirty="0"/>
              <a:t>)</a:t>
            </a:r>
            <a:endParaRPr kumimoji="1" lang="ja-JP" altLang="en-US" sz="1200" dirty="0"/>
          </a:p>
        </p:txBody>
      </p:sp>
      <p:cxnSp>
        <p:nvCxnSpPr>
          <p:cNvPr id="33" name="直線コネクタ 32"/>
          <p:cNvCxnSpPr/>
          <p:nvPr/>
        </p:nvCxnSpPr>
        <p:spPr>
          <a:xfrm>
            <a:off x="6452027" y="4058228"/>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4" name="テキスト ボックス 33"/>
          <p:cNvSpPr txBox="1"/>
          <p:nvPr/>
        </p:nvSpPr>
        <p:spPr>
          <a:xfrm>
            <a:off x="6829708" y="3919728"/>
            <a:ext cx="2389372" cy="276999"/>
          </a:xfrm>
          <a:prstGeom prst="rect">
            <a:avLst/>
          </a:prstGeom>
          <a:noFill/>
        </p:spPr>
        <p:txBody>
          <a:bodyPr wrap="none" rtlCol="0">
            <a:spAutoFit/>
          </a:bodyPr>
          <a:lstStyle/>
          <a:p>
            <a:r>
              <a:rPr kumimoji="1" lang="en-US" altLang="ja-JP" sz="1200" dirty="0"/>
              <a:t>Ethernet(</a:t>
            </a:r>
            <a:r>
              <a:rPr kumimoji="1" lang="ja-JP" altLang="en-US" sz="1200" dirty="0"/>
              <a:t>コンピュータネットワーク</a:t>
            </a:r>
            <a:r>
              <a:rPr kumimoji="1" lang="en-US" altLang="ja-JP" sz="1200" dirty="0"/>
              <a:t>)</a:t>
            </a:r>
            <a:endParaRPr kumimoji="1" lang="ja-JP" altLang="en-US" sz="1200" dirty="0"/>
          </a:p>
        </p:txBody>
      </p:sp>
      <p:cxnSp>
        <p:nvCxnSpPr>
          <p:cNvPr id="36" name="直線コネクタ 35"/>
          <p:cNvCxnSpPr/>
          <p:nvPr/>
        </p:nvCxnSpPr>
        <p:spPr>
          <a:xfrm>
            <a:off x="6433921" y="4467784"/>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37" name="テキスト ボックス 36"/>
          <p:cNvSpPr txBox="1"/>
          <p:nvPr/>
        </p:nvSpPr>
        <p:spPr>
          <a:xfrm>
            <a:off x="6829708" y="4329284"/>
            <a:ext cx="1925527" cy="276999"/>
          </a:xfrm>
          <a:prstGeom prst="rect">
            <a:avLst/>
          </a:prstGeom>
          <a:noFill/>
        </p:spPr>
        <p:txBody>
          <a:bodyPr wrap="none" rtlCol="0">
            <a:spAutoFit/>
          </a:bodyPr>
          <a:lstStyle/>
          <a:p>
            <a:r>
              <a:rPr kumimoji="1" lang="en-US" altLang="ja-JP" sz="1200" dirty="0"/>
              <a:t>CAN(</a:t>
            </a:r>
            <a:r>
              <a:rPr lang="ja-JP" altLang="en-US" sz="1200" dirty="0"/>
              <a:t>車載コントローラ通信</a:t>
            </a:r>
            <a:r>
              <a:rPr kumimoji="1" lang="en-US" altLang="ja-JP" sz="1200" dirty="0"/>
              <a:t>)</a:t>
            </a:r>
            <a:endParaRPr kumimoji="1" lang="ja-JP" altLang="en-US" sz="1200" dirty="0"/>
          </a:p>
        </p:txBody>
      </p:sp>
      <p:cxnSp>
        <p:nvCxnSpPr>
          <p:cNvPr id="38" name="直線コネクタ 37"/>
          <p:cNvCxnSpPr/>
          <p:nvPr/>
        </p:nvCxnSpPr>
        <p:spPr>
          <a:xfrm>
            <a:off x="4406324" y="2105711"/>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6" name="テキスト ボックス 45"/>
          <p:cNvSpPr txBox="1"/>
          <p:nvPr/>
        </p:nvSpPr>
        <p:spPr>
          <a:xfrm>
            <a:off x="4850497" y="97528"/>
            <a:ext cx="2763898"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1400" dirty="0"/>
              <a:t>代表的なデータ通信の種類と分類</a:t>
            </a:r>
          </a:p>
        </p:txBody>
      </p:sp>
      <p:sp>
        <p:nvSpPr>
          <p:cNvPr id="47" name="テキスト ボックス 46"/>
          <p:cNvSpPr txBox="1"/>
          <p:nvPr/>
        </p:nvSpPr>
        <p:spPr>
          <a:xfrm>
            <a:off x="3612333" y="2975759"/>
            <a:ext cx="947695" cy="276999"/>
          </a:xfrm>
          <a:prstGeom prst="rect">
            <a:avLst/>
          </a:prstGeom>
          <a:noFill/>
        </p:spPr>
        <p:txBody>
          <a:bodyPr wrap="none" rtlCol="0">
            <a:spAutoFit/>
          </a:bodyPr>
          <a:lstStyle/>
          <a:p>
            <a:r>
              <a:rPr kumimoji="1" lang="ja-JP" altLang="en-US" sz="1200" dirty="0"/>
              <a:t>非同期通信</a:t>
            </a:r>
          </a:p>
        </p:txBody>
      </p:sp>
      <p:sp>
        <p:nvSpPr>
          <p:cNvPr id="49" name="テキスト ボックス 48"/>
          <p:cNvSpPr txBox="1"/>
          <p:nvPr/>
        </p:nvSpPr>
        <p:spPr>
          <a:xfrm>
            <a:off x="4802111" y="1959675"/>
            <a:ext cx="1412566" cy="276999"/>
          </a:xfrm>
          <a:prstGeom prst="rect">
            <a:avLst/>
          </a:prstGeom>
          <a:noFill/>
        </p:spPr>
        <p:txBody>
          <a:bodyPr wrap="none" rtlCol="0">
            <a:spAutoFit/>
          </a:bodyPr>
          <a:lstStyle/>
          <a:p>
            <a:r>
              <a:rPr kumimoji="1" lang="en-US" altLang="ja-JP" sz="1200" dirty="0"/>
              <a:t>SPI,I</a:t>
            </a:r>
            <a:r>
              <a:rPr kumimoji="1" lang="en-US" altLang="ja-JP" sz="1200" baseline="30000" dirty="0"/>
              <a:t>2</a:t>
            </a:r>
            <a:r>
              <a:rPr kumimoji="1" lang="en-US" altLang="ja-JP" sz="1200" dirty="0"/>
              <a:t>C</a:t>
            </a:r>
            <a:r>
              <a:rPr kumimoji="1" lang="ja-JP" altLang="en-US" sz="1200" dirty="0"/>
              <a:t>等</a:t>
            </a:r>
            <a:r>
              <a:rPr kumimoji="1" lang="en-US" altLang="ja-JP" sz="1200" dirty="0"/>
              <a:t>(IC</a:t>
            </a:r>
            <a:r>
              <a:rPr kumimoji="1" lang="ja-JP" altLang="en-US" sz="1200" dirty="0"/>
              <a:t>間通信</a:t>
            </a:r>
            <a:r>
              <a:rPr kumimoji="1" lang="en-US" altLang="ja-JP" sz="1200" dirty="0"/>
              <a:t>)</a:t>
            </a:r>
            <a:endParaRPr kumimoji="1" lang="ja-JP" altLang="en-US" sz="1200" dirty="0"/>
          </a:p>
        </p:txBody>
      </p:sp>
      <p:pic>
        <p:nvPicPr>
          <p:cNvPr id="1026" name="Picture 2" descr="http://www.hdl.co.jp/USB/mpsse_spi/m25_access_waveform.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687"/>
          <a:stretch/>
        </p:blipFill>
        <p:spPr bwMode="auto">
          <a:xfrm>
            <a:off x="6232446" y="1371474"/>
            <a:ext cx="2444436" cy="1094049"/>
          </a:xfrm>
          <a:prstGeom prst="rect">
            <a:avLst/>
          </a:prstGeom>
          <a:noFill/>
          <a:ln>
            <a:solidFill>
              <a:schemeClr val="bg1">
                <a:lumMod val="65000"/>
              </a:schemeClr>
            </a:solidFill>
          </a:ln>
          <a:extLst>
            <a:ext uri="{909E8E84-426E-40DD-AFC4-6F175D3DCCD1}">
              <a14:hiddenFill xmlns:a14="http://schemas.microsoft.com/office/drawing/2010/main">
                <a:solidFill>
                  <a:srgbClr val="FFFFFF"/>
                </a:solidFill>
              </a14:hiddenFill>
            </a:ext>
          </a:extLst>
        </p:spPr>
      </p:pic>
      <p:sp>
        <p:nvSpPr>
          <p:cNvPr id="53" name="テキスト ボックス 52"/>
          <p:cNvSpPr txBox="1"/>
          <p:nvPr/>
        </p:nvSpPr>
        <p:spPr>
          <a:xfrm>
            <a:off x="8445856" y="5334216"/>
            <a:ext cx="3636928" cy="646331"/>
          </a:xfrm>
          <a:prstGeom prst="rect">
            <a:avLst/>
          </a:prstGeom>
          <a:noFill/>
          <a:ln>
            <a:solidFill>
              <a:schemeClr val="accent2"/>
            </a:solidFill>
          </a:ln>
        </p:spPr>
        <p:txBody>
          <a:bodyPr wrap="square" rtlCol="0">
            <a:spAutoFit/>
          </a:bodyPr>
          <a:lstStyle/>
          <a:p>
            <a:r>
              <a:rPr kumimoji="1" lang="en-US" altLang="ja-JP" sz="1200" dirty="0"/>
              <a:t>RS422, RS232C, TTL</a:t>
            </a:r>
            <a:r>
              <a:rPr kumimoji="1" lang="ja-JP" altLang="en-US" sz="1200" dirty="0"/>
              <a:t>通信方式の別名：</a:t>
            </a:r>
            <a:endParaRPr kumimoji="1" lang="en-US" altLang="ja-JP" sz="1200" dirty="0"/>
          </a:p>
          <a:p>
            <a:r>
              <a:rPr kumimoji="1" lang="ja-JP" altLang="en-US" sz="1200" dirty="0"/>
              <a:t>・調歩同期</a:t>
            </a:r>
            <a:endParaRPr kumimoji="1" lang="en-US" altLang="ja-JP" sz="1200" dirty="0"/>
          </a:p>
          <a:p>
            <a:r>
              <a:rPr kumimoji="1" lang="ja-JP" altLang="en-US" sz="1200" dirty="0"/>
              <a:t>・</a:t>
            </a:r>
            <a:r>
              <a:rPr kumimoji="1" lang="en-US" altLang="ja-JP" sz="1200" dirty="0"/>
              <a:t>UART (</a:t>
            </a:r>
            <a:r>
              <a:rPr lang="en-US" altLang="ja-JP" sz="1200" dirty="0"/>
              <a:t>Universal Asynchronous Receiver Transmitter ) </a:t>
            </a:r>
            <a:endParaRPr kumimoji="1" lang="ja-JP" altLang="en-US" sz="1200" dirty="0"/>
          </a:p>
        </p:txBody>
      </p:sp>
      <p:cxnSp>
        <p:nvCxnSpPr>
          <p:cNvPr id="56" name="直線コネクタ 55"/>
          <p:cNvCxnSpPr/>
          <p:nvPr/>
        </p:nvCxnSpPr>
        <p:spPr>
          <a:xfrm>
            <a:off x="4542272" y="3096502"/>
            <a:ext cx="729732"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7" name="直線コネクタ 56"/>
          <p:cNvCxnSpPr/>
          <p:nvPr/>
        </p:nvCxnSpPr>
        <p:spPr>
          <a:xfrm flipH="1">
            <a:off x="4937758" y="3087624"/>
            <a:ext cx="301" cy="1833786"/>
          </a:xfrm>
          <a:prstGeom prst="line">
            <a:avLst/>
          </a:prstGeom>
          <a:ln w="31750"/>
        </p:spPr>
        <p:style>
          <a:lnRef idx="1">
            <a:schemeClr val="dk1"/>
          </a:lnRef>
          <a:fillRef idx="0">
            <a:schemeClr val="dk1"/>
          </a:fillRef>
          <a:effectRef idx="0">
            <a:schemeClr val="dk1"/>
          </a:effectRef>
          <a:fontRef idx="minor">
            <a:schemeClr val="tx1"/>
          </a:fontRef>
        </p:style>
      </p:cxnSp>
      <p:cxnSp>
        <p:nvCxnSpPr>
          <p:cNvPr id="60" name="直線コネクタ 59"/>
          <p:cNvCxnSpPr/>
          <p:nvPr/>
        </p:nvCxnSpPr>
        <p:spPr>
          <a:xfrm>
            <a:off x="4935983" y="4903655"/>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61" name="テキスト ボックス 60"/>
          <p:cNvSpPr txBox="1"/>
          <p:nvPr/>
        </p:nvSpPr>
        <p:spPr>
          <a:xfrm>
            <a:off x="5272004" y="4765155"/>
            <a:ext cx="857927" cy="276999"/>
          </a:xfrm>
          <a:prstGeom prst="rect">
            <a:avLst/>
          </a:prstGeom>
          <a:noFill/>
        </p:spPr>
        <p:txBody>
          <a:bodyPr wrap="none" rtlCol="0">
            <a:spAutoFit/>
          </a:bodyPr>
          <a:lstStyle/>
          <a:p>
            <a:r>
              <a:rPr kumimoji="1" lang="ja-JP" altLang="en-US" sz="1200" dirty="0"/>
              <a:t>１対１通信</a:t>
            </a:r>
          </a:p>
        </p:txBody>
      </p:sp>
      <p:cxnSp>
        <p:nvCxnSpPr>
          <p:cNvPr id="65" name="直線コネクタ 64"/>
          <p:cNvCxnSpPr/>
          <p:nvPr/>
        </p:nvCxnSpPr>
        <p:spPr>
          <a:xfrm>
            <a:off x="6062364" y="4894776"/>
            <a:ext cx="395787"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6" name="直線コネクタ 65"/>
          <p:cNvCxnSpPr/>
          <p:nvPr/>
        </p:nvCxnSpPr>
        <p:spPr>
          <a:xfrm>
            <a:off x="6446996" y="489477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6825027" y="4756276"/>
            <a:ext cx="2744662"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TTL ( 0 – 5V : </a:t>
            </a:r>
            <a:r>
              <a:rPr lang="en-US" altLang="ja-JP" sz="1200" b="1" dirty="0">
                <a:solidFill>
                  <a:srgbClr val="FF0000"/>
                </a:solidFill>
                <a:effectLst>
                  <a:outerShdw blurRad="38100" dist="38100" dir="2700000" algn="tl">
                    <a:srgbClr val="000000">
                      <a:alpha val="43137"/>
                    </a:srgbClr>
                  </a:outerShdw>
                </a:effectLst>
              </a:rPr>
              <a:t>Transistor-transistor-logic )</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39" name="直線コネクタ 38"/>
          <p:cNvCxnSpPr/>
          <p:nvPr/>
        </p:nvCxnSpPr>
        <p:spPr>
          <a:xfrm>
            <a:off x="6452027" y="4903655"/>
            <a:ext cx="0" cy="822083"/>
          </a:xfrm>
          <a:prstGeom prst="line">
            <a:avLst/>
          </a:prstGeom>
          <a:ln w="31750"/>
        </p:spPr>
        <p:style>
          <a:lnRef idx="1">
            <a:schemeClr val="dk1"/>
          </a:lnRef>
          <a:fillRef idx="0">
            <a:schemeClr val="dk1"/>
          </a:fillRef>
          <a:effectRef idx="0">
            <a:schemeClr val="dk1"/>
          </a:effectRef>
          <a:fontRef idx="minor">
            <a:schemeClr val="tx1"/>
          </a:fontRef>
        </p:style>
      </p:cxnSp>
      <p:cxnSp>
        <p:nvCxnSpPr>
          <p:cNvPr id="40" name="直線コネクタ 39"/>
          <p:cNvCxnSpPr/>
          <p:nvPr/>
        </p:nvCxnSpPr>
        <p:spPr>
          <a:xfrm>
            <a:off x="6446996" y="5314696"/>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1" name="テキスト ボックス 40"/>
          <p:cNvSpPr txBox="1"/>
          <p:nvPr/>
        </p:nvSpPr>
        <p:spPr>
          <a:xfrm>
            <a:off x="6842783" y="5195717"/>
            <a:ext cx="653897"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RS232C</a:t>
            </a:r>
            <a:endParaRPr kumimoji="1" lang="ja-JP" altLang="en-US" sz="1200" b="1" dirty="0">
              <a:solidFill>
                <a:srgbClr val="FF0000"/>
              </a:solidFill>
              <a:effectLst>
                <a:outerShdw blurRad="38100" dist="38100" dir="2700000" algn="tl">
                  <a:srgbClr val="000000">
                    <a:alpha val="43137"/>
                  </a:srgbClr>
                </a:outerShdw>
              </a:effectLst>
            </a:endParaRPr>
          </a:p>
        </p:txBody>
      </p:sp>
      <p:cxnSp>
        <p:nvCxnSpPr>
          <p:cNvPr id="42" name="直線コネクタ 41"/>
          <p:cNvCxnSpPr/>
          <p:nvPr/>
        </p:nvCxnSpPr>
        <p:spPr>
          <a:xfrm>
            <a:off x="6452027" y="5716502"/>
            <a:ext cx="395787" cy="0"/>
          </a:xfrm>
          <a:prstGeom prst="line">
            <a:avLst/>
          </a:prstGeom>
          <a:ln w="31750"/>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6847814" y="5597523"/>
            <a:ext cx="577530" cy="276999"/>
          </a:xfrm>
          <a:prstGeom prst="rect">
            <a:avLst/>
          </a:prstGeom>
          <a:noFill/>
        </p:spPr>
        <p:txBody>
          <a:bodyPr wrap="none" rtlCol="0">
            <a:spAutoFit/>
          </a:bodyPr>
          <a:lstStyle/>
          <a:p>
            <a:r>
              <a:rPr kumimoji="1" lang="en-US" altLang="ja-JP" sz="1200" b="1" dirty="0">
                <a:solidFill>
                  <a:srgbClr val="FF0000"/>
                </a:solidFill>
                <a:effectLst>
                  <a:outerShdw blurRad="38100" dist="38100" dir="2700000" algn="tl">
                    <a:srgbClr val="000000">
                      <a:alpha val="43137"/>
                    </a:srgbClr>
                  </a:outerShdw>
                </a:effectLst>
              </a:rPr>
              <a:t>RS422</a:t>
            </a:r>
            <a:endParaRPr kumimoji="1" lang="ja-JP" altLang="en-US" sz="1200" b="1" dirty="0">
              <a:solidFill>
                <a:srgbClr val="FF0000"/>
              </a:solidFill>
              <a:effectLst>
                <a:outerShdw blurRad="38100" dist="38100" dir="2700000" algn="tl">
                  <a:srgbClr val="000000">
                    <a:alpha val="43137"/>
                  </a:srgbClr>
                </a:outerShdw>
              </a:effectLst>
            </a:endParaRPr>
          </a:p>
        </p:txBody>
      </p:sp>
      <p:sp>
        <p:nvSpPr>
          <p:cNvPr id="44" name="テキスト ボックス 43"/>
          <p:cNvSpPr txBox="1"/>
          <p:nvPr/>
        </p:nvSpPr>
        <p:spPr>
          <a:xfrm>
            <a:off x="10272198" y="4098451"/>
            <a:ext cx="1677062" cy="461665"/>
          </a:xfrm>
          <a:prstGeom prst="rect">
            <a:avLst/>
          </a:prstGeom>
          <a:noFill/>
          <a:ln>
            <a:solidFill>
              <a:schemeClr val="bg1">
                <a:lumMod val="75000"/>
              </a:schemeClr>
            </a:solidFill>
          </a:ln>
        </p:spPr>
        <p:txBody>
          <a:bodyPr wrap="none" rtlCol="0">
            <a:spAutoFit/>
          </a:bodyPr>
          <a:lstStyle/>
          <a:p>
            <a:r>
              <a:rPr kumimoji="1" lang="en-US" altLang="ja-JP" sz="1200" dirty="0"/>
              <a:t>[</a:t>
            </a:r>
            <a:r>
              <a:rPr kumimoji="1" lang="ja-JP" altLang="en-US" sz="1200" dirty="0"/>
              <a:t>実際には</a:t>
            </a:r>
            <a:r>
              <a:rPr kumimoji="1" lang="en-US" altLang="ja-JP" sz="1200" dirty="0"/>
              <a:t>CMOS(FET)</a:t>
            </a:r>
            <a:r>
              <a:rPr kumimoji="1" lang="ja-JP" altLang="en-US" sz="1200" dirty="0"/>
              <a:t>で</a:t>
            </a:r>
            <a:endParaRPr kumimoji="1" lang="en-US" altLang="ja-JP" sz="1200" dirty="0"/>
          </a:p>
          <a:p>
            <a:r>
              <a:rPr kumimoji="1" lang="ja-JP" altLang="en-US" sz="1200" dirty="0"/>
              <a:t>あるが・・・</a:t>
            </a:r>
            <a:r>
              <a:rPr lang="en-US" altLang="ja-JP" sz="1200" dirty="0"/>
              <a:t>]</a:t>
            </a:r>
            <a:endParaRPr kumimoji="1" lang="ja-JP" altLang="en-US" sz="1200" dirty="0"/>
          </a:p>
        </p:txBody>
      </p:sp>
      <p:cxnSp>
        <p:nvCxnSpPr>
          <p:cNvPr id="5" name="直線コネクタ 4"/>
          <p:cNvCxnSpPr>
            <a:stCxn id="67" idx="3"/>
            <a:endCxn id="44" idx="1"/>
          </p:cNvCxnSpPr>
          <p:nvPr/>
        </p:nvCxnSpPr>
        <p:spPr>
          <a:xfrm flipV="1">
            <a:off x="9569689" y="4329284"/>
            <a:ext cx="702509" cy="56549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0036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2020810"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1400" dirty="0"/>
              <a:t>UART</a:t>
            </a:r>
            <a:r>
              <a:rPr kumimoji="1" lang="ja-JP" altLang="en-US" sz="1400" dirty="0"/>
              <a:t>通信の電気的特性</a:t>
            </a:r>
          </a:p>
        </p:txBody>
      </p:sp>
      <p:graphicFrame>
        <p:nvGraphicFramePr>
          <p:cNvPr id="5" name="表 4"/>
          <p:cNvGraphicFramePr>
            <a:graphicFrameLocks noGrp="1"/>
          </p:cNvGraphicFramePr>
          <p:nvPr/>
        </p:nvGraphicFramePr>
        <p:xfrm>
          <a:off x="366598" y="888957"/>
          <a:ext cx="11074403" cy="4718505"/>
        </p:xfrm>
        <a:graphic>
          <a:graphicData uri="http://schemas.openxmlformats.org/drawingml/2006/table">
            <a:tbl>
              <a:tblPr firstRow="1" bandRow="1">
                <a:tableStyleId>{5C22544A-7EE6-4342-B048-85BDC9FD1C3A}</a:tableStyleId>
              </a:tblPr>
              <a:tblGrid>
                <a:gridCol w="1603604">
                  <a:extLst>
                    <a:ext uri="{9D8B030D-6E8A-4147-A177-3AD203B41FA5}">
                      <a16:colId xmlns:a16="http://schemas.microsoft.com/office/drawing/2014/main" val="20000"/>
                    </a:ext>
                  </a:extLst>
                </a:gridCol>
                <a:gridCol w="3156933">
                  <a:extLst>
                    <a:ext uri="{9D8B030D-6E8A-4147-A177-3AD203B41FA5}">
                      <a16:colId xmlns:a16="http://schemas.microsoft.com/office/drawing/2014/main" val="20001"/>
                    </a:ext>
                  </a:extLst>
                </a:gridCol>
                <a:gridCol w="3156933">
                  <a:extLst>
                    <a:ext uri="{9D8B030D-6E8A-4147-A177-3AD203B41FA5}">
                      <a16:colId xmlns:a16="http://schemas.microsoft.com/office/drawing/2014/main" val="20002"/>
                    </a:ext>
                  </a:extLst>
                </a:gridCol>
                <a:gridCol w="3156933">
                  <a:extLst>
                    <a:ext uri="{9D8B030D-6E8A-4147-A177-3AD203B41FA5}">
                      <a16:colId xmlns:a16="http://schemas.microsoft.com/office/drawing/2014/main" val="20003"/>
                    </a:ext>
                  </a:extLst>
                </a:gridCol>
              </a:tblGrid>
              <a:tr h="370840">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TTL( 0 –</a:t>
                      </a:r>
                      <a:r>
                        <a:rPr kumimoji="1" lang="en-US" altLang="ja-JP" sz="1200" baseline="0" dirty="0">
                          <a:solidFill>
                            <a:schemeClr val="tx1"/>
                          </a:solidFill>
                          <a:latin typeface="+mj-ea"/>
                          <a:ea typeface="+mj-ea"/>
                        </a:rPr>
                        <a:t> 5V )</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RS232C</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200" dirty="0">
                          <a:solidFill>
                            <a:schemeClr val="tx1"/>
                          </a:solidFill>
                          <a:latin typeface="+mj-ea"/>
                          <a:ea typeface="+mj-ea"/>
                        </a:rPr>
                        <a:t>RS422</a:t>
                      </a: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297335">
                <a:tc>
                  <a:txBody>
                    <a:bodyPr/>
                    <a:lstStyle/>
                    <a:p>
                      <a:pPr algn="ctr"/>
                      <a:r>
                        <a:rPr kumimoji="1" lang="ja-JP" altLang="en-US" sz="1200" dirty="0">
                          <a:solidFill>
                            <a:schemeClr val="tx1"/>
                          </a:solidFill>
                          <a:latin typeface="+mj-ea"/>
                          <a:ea typeface="+mj-ea"/>
                        </a:rPr>
                        <a:t>回路</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78730">
                <a:tc>
                  <a:txBody>
                    <a:bodyPr/>
                    <a:lstStyle/>
                    <a:p>
                      <a:pPr algn="ctr"/>
                      <a:r>
                        <a:rPr kumimoji="1" lang="ja-JP" altLang="en-US" sz="1200" dirty="0">
                          <a:solidFill>
                            <a:schemeClr val="tx1"/>
                          </a:solidFill>
                          <a:latin typeface="+mj-ea"/>
                          <a:ea typeface="+mj-ea"/>
                        </a:rPr>
                        <a:t>Ｈ／Ｌ認識電圧</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solidFill>
                            <a:schemeClr val="tx1"/>
                          </a:solidFill>
                          <a:latin typeface="+mj-ea"/>
                          <a:ea typeface="+mj-ea"/>
                        </a:rPr>
                        <a:t>Ｈ：　</a:t>
                      </a:r>
                      <a:r>
                        <a:rPr kumimoji="1" lang="en-US" altLang="ja-JP" sz="1200" dirty="0">
                          <a:solidFill>
                            <a:schemeClr val="tx1"/>
                          </a:solidFill>
                          <a:latin typeface="+mj-ea"/>
                          <a:ea typeface="+mj-ea"/>
                        </a:rPr>
                        <a:t>+2.5V</a:t>
                      </a:r>
                      <a:r>
                        <a:rPr kumimoji="1" lang="ja-JP" altLang="en-US" sz="1200" dirty="0">
                          <a:solidFill>
                            <a:schemeClr val="tx1"/>
                          </a:solidFill>
                          <a:latin typeface="+mj-ea"/>
                          <a:ea typeface="+mj-ea"/>
                        </a:rPr>
                        <a:t>以上</a:t>
                      </a:r>
                      <a:endParaRPr kumimoji="1" lang="en-US" altLang="ja-JP" sz="1200" dirty="0">
                        <a:solidFill>
                          <a:schemeClr val="tx1"/>
                        </a:solidFill>
                        <a:latin typeface="+mj-ea"/>
                        <a:ea typeface="+mj-ea"/>
                      </a:endParaRPr>
                    </a:p>
                    <a:p>
                      <a:pPr algn="ctr"/>
                      <a:r>
                        <a:rPr kumimoji="1" lang="ja-JP" altLang="en-US" sz="1200" dirty="0">
                          <a:solidFill>
                            <a:schemeClr val="tx1"/>
                          </a:solidFill>
                          <a:latin typeface="+mj-ea"/>
                          <a:ea typeface="+mj-ea"/>
                        </a:rPr>
                        <a:t>Ｌ：　</a:t>
                      </a:r>
                      <a:r>
                        <a:rPr kumimoji="1" lang="en-US" altLang="ja-JP" sz="1200" dirty="0">
                          <a:solidFill>
                            <a:schemeClr val="tx1"/>
                          </a:solidFill>
                          <a:latin typeface="+mj-ea"/>
                          <a:ea typeface="+mj-ea"/>
                        </a:rPr>
                        <a:t>+1.5V</a:t>
                      </a:r>
                      <a:r>
                        <a:rPr kumimoji="1" lang="ja-JP" altLang="en-US" sz="1200" dirty="0">
                          <a:solidFill>
                            <a:schemeClr val="tx1"/>
                          </a:solidFill>
                          <a:latin typeface="+mj-ea"/>
                          <a:ea typeface="+mj-ea"/>
                        </a:rPr>
                        <a:t>以下</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dirty="0">
                          <a:solidFill>
                            <a:schemeClr val="tx1"/>
                          </a:solidFill>
                          <a:latin typeface="+mj-ea"/>
                          <a:ea typeface="+mj-ea"/>
                        </a:rPr>
                        <a:t>Ｈ：＋</a:t>
                      </a:r>
                      <a:r>
                        <a:rPr kumimoji="1" lang="en-US" altLang="ja-JP" sz="1200" dirty="0">
                          <a:solidFill>
                            <a:schemeClr val="tx1"/>
                          </a:solidFill>
                          <a:latin typeface="+mj-ea"/>
                          <a:ea typeface="+mj-ea"/>
                        </a:rPr>
                        <a:t>4 </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15</a:t>
                      </a:r>
                      <a:r>
                        <a:rPr kumimoji="1" lang="ja-JP" altLang="en-US" sz="1200" dirty="0">
                          <a:solidFill>
                            <a:schemeClr val="tx1"/>
                          </a:solidFill>
                          <a:latin typeface="+mj-ea"/>
                          <a:ea typeface="+mj-ea"/>
                        </a:rPr>
                        <a:t>Ｖ</a:t>
                      </a:r>
                      <a:endParaRPr kumimoji="1" lang="en-US" altLang="ja-JP" sz="1200" dirty="0">
                        <a:solidFill>
                          <a:schemeClr val="tx1"/>
                        </a:solidFill>
                        <a:latin typeface="+mj-ea"/>
                        <a:ea typeface="+mj-ea"/>
                      </a:endParaRPr>
                    </a:p>
                    <a:p>
                      <a:pPr algn="ctr"/>
                      <a:r>
                        <a:rPr kumimoji="1" lang="ja-JP" altLang="en-US" sz="1200" dirty="0">
                          <a:solidFill>
                            <a:schemeClr val="tx1"/>
                          </a:solidFill>
                          <a:latin typeface="+mj-ea"/>
                          <a:ea typeface="+mj-ea"/>
                        </a:rPr>
                        <a:t>Ｌ： －</a:t>
                      </a:r>
                      <a:r>
                        <a:rPr kumimoji="1" lang="en-US" altLang="ja-JP" sz="1200" dirty="0">
                          <a:solidFill>
                            <a:schemeClr val="tx1"/>
                          </a:solidFill>
                          <a:latin typeface="+mj-ea"/>
                          <a:ea typeface="+mj-ea"/>
                        </a:rPr>
                        <a:t>4 </a:t>
                      </a:r>
                      <a:r>
                        <a:rPr kumimoji="1" lang="ja-JP" altLang="en-US" sz="1200" dirty="0">
                          <a:solidFill>
                            <a:schemeClr val="tx1"/>
                          </a:solidFill>
                          <a:latin typeface="+mj-ea"/>
                          <a:ea typeface="+mj-ea"/>
                        </a:rPr>
                        <a:t>～ </a:t>
                      </a:r>
                      <a:r>
                        <a:rPr kumimoji="1" lang="en-US" altLang="ja-JP" sz="1200" dirty="0">
                          <a:solidFill>
                            <a:schemeClr val="tx1"/>
                          </a:solidFill>
                          <a:latin typeface="+mj-ea"/>
                          <a:ea typeface="+mj-ea"/>
                        </a:rPr>
                        <a:t>-15V</a:t>
                      </a:r>
                      <a:r>
                        <a:rPr kumimoji="1" lang="ja-JP" altLang="en-US" sz="1200" dirty="0">
                          <a:solidFill>
                            <a:schemeClr val="tx1"/>
                          </a:solidFill>
                          <a:latin typeface="+mj-ea"/>
                          <a:ea typeface="+mj-ea"/>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1200" kern="1200" dirty="0">
                          <a:solidFill>
                            <a:schemeClr val="tx1"/>
                          </a:solidFill>
                          <a:latin typeface="+mj-ea"/>
                          <a:ea typeface="+mn-ea"/>
                          <a:cs typeface="+mn-cs"/>
                        </a:rPr>
                        <a:t>＋とーとの差（</a:t>
                      </a:r>
                      <a:r>
                        <a:rPr kumimoji="1" lang="en-US" altLang="ja-JP" sz="1200" kern="1200" dirty="0">
                          <a:solidFill>
                            <a:schemeClr val="tx1"/>
                          </a:solidFill>
                          <a:latin typeface="+mj-ea"/>
                          <a:ea typeface="+mn-ea"/>
                          <a:cs typeface="+mn-cs"/>
                        </a:rPr>
                        <a:t>A/Y</a:t>
                      </a:r>
                      <a:r>
                        <a:rPr kumimoji="1" lang="en-US" altLang="ja-JP" sz="1200" kern="1200" baseline="0" dirty="0">
                          <a:solidFill>
                            <a:schemeClr val="tx1"/>
                          </a:solidFill>
                          <a:latin typeface="+mj-ea"/>
                          <a:ea typeface="+mn-ea"/>
                          <a:cs typeface="+mn-cs"/>
                        </a:rPr>
                        <a:t> </a:t>
                      </a:r>
                      <a:r>
                        <a:rPr kumimoji="1" lang="ja-JP" altLang="en-US" sz="1200" kern="1200" baseline="0" dirty="0">
                          <a:solidFill>
                            <a:schemeClr val="tx1"/>
                          </a:solidFill>
                          <a:latin typeface="+mj-ea"/>
                          <a:ea typeface="+mn-ea"/>
                          <a:cs typeface="+mn-cs"/>
                        </a:rPr>
                        <a:t>と </a:t>
                      </a:r>
                      <a:r>
                        <a:rPr kumimoji="1" lang="en-US" altLang="ja-JP" sz="1200" kern="1200" baseline="0" dirty="0">
                          <a:solidFill>
                            <a:schemeClr val="tx1"/>
                          </a:solidFill>
                          <a:latin typeface="+mj-ea"/>
                          <a:ea typeface="+mn-ea"/>
                          <a:cs typeface="+mn-cs"/>
                        </a:rPr>
                        <a:t>B/Z</a:t>
                      </a:r>
                      <a:r>
                        <a:rPr kumimoji="1" lang="ja-JP" altLang="en-US" sz="1200" kern="1200" baseline="0" dirty="0">
                          <a:solidFill>
                            <a:schemeClr val="tx1"/>
                          </a:solidFill>
                          <a:latin typeface="+mj-ea"/>
                          <a:ea typeface="+mn-ea"/>
                          <a:cs typeface="+mn-cs"/>
                        </a:rPr>
                        <a:t>の差</a:t>
                      </a:r>
                      <a:r>
                        <a:rPr kumimoji="1" lang="ja-JP" altLang="en-US" sz="1200" kern="1200" dirty="0">
                          <a:solidFill>
                            <a:schemeClr val="tx1"/>
                          </a:solidFill>
                          <a:latin typeface="+mj-ea"/>
                          <a:ea typeface="+mn-ea"/>
                          <a:cs typeface="+mn-cs"/>
                        </a:rPr>
                        <a:t>）</a:t>
                      </a:r>
                      <a:endParaRPr kumimoji="1" lang="en-US" altLang="ja-JP" sz="1200" kern="1200" dirty="0">
                        <a:solidFill>
                          <a:schemeClr val="tx1"/>
                        </a:solidFill>
                        <a:latin typeface="+mj-ea"/>
                        <a:ea typeface="+mn-ea"/>
                        <a:cs typeface="+mn-cs"/>
                      </a:endParaRPr>
                    </a:p>
                    <a:p>
                      <a:pPr algn="ctr"/>
                      <a:r>
                        <a:rPr kumimoji="1" lang="ja-JP" altLang="en-US" sz="1200" kern="1200" dirty="0">
                          <a:solidFill>
                            <a:schemeClr val="tx1"/>
                          </a:solidFill>
                          <a:latin typeface="+mj-ea"/>
                          <a:ea typeface="+mn-ea"/>
                          <a:cs typeface="+mn-cs"/>
                        </a:rPr>
                        <a:t>Ｈ：</a:t>
                      </a:r>
                      <a:r>
                        <a:rPr kumimoji="1" lang="en-US" altLang="ja-JP" sz="1200" kern="1200" dirty="0">
                          <a:solidFill>
                            <a:schemeClr val="tx1"/>
                          </a:solidFill>
                          <a:latin typeface="+mj-ea"/>
                          <a:ea typeface="+mn-ea"/>
                          <a:cs typeface="+mn-cs"/>
                        </a:rPr>
                        <a:t>+0.2 </a:t>
                      </a:r>
                      <a:r>
                        <a:rPr kumimoji="1" lang="ja-JP" altLang="en-US" sz="1200" kern="1200" dirty="0">
                          <a:solidFill>
                            <a:schemeClr val="tx1"/>
                          </a:solidFill>
                          <a:latin typeface="+mj-ea"/>
                          <a:ea typeface="+mn-ea"/>
                          <a:cs typeface="+mn-cs"/>
                        </a:rPr>
                        <a:t>～ </a:t>
                      </a:r>
                      <a:r>
                        <a:rPr kumimoji="1" lang="en-US" altLang="ja-JP" sz="1200" kern="1200" dirty="0">
                          <a:solidFill>
                            <a:schemeClr val="tx1"/>
                          </a:solidFill>
                          <a:latin typeface="+mj-ea"/>
                          <a:ea typeface="+mn-ea"/>
                          <a:cs typeface="+mn-cs"/>
                        </a:rPr>
                        <a:t>+5V</a:t>
                      </a:r>
                    </a:p>
                    <a:p>
                      <a:pPr algn="ctr"/>
                      <a:r>
                        <a:rPr kumimoji="1" lang="ja-JP" altLang="en-US" sz="1200" kern="1200" dirty="0">
                          <a:solidFill>
                            <a:schemeClr val="tx1"/>
                          </a:solidFill>
                          <a:latin typeface="+mj-ea"/>
                          <a:ea typeface="+mn-ea"/>
                          <a:cs typeface="+mn-cs"/>
                        </a:rPr>
                        <a:t>Ｌ： －</a:t>
                      </a:r>
                      <a:r>
                        <a:rPr kumimoji="1" lang="en-US" altLang="ja-JP" sz="1200" kern="1200" dirty="0">
                          <a:solidFill>
                            <a:schemeClr val="tx1"/>
                          </a:solidFill>
                          <a:latin typeface="+mj-ea"/>
                          <a:ea typeface="+mn-ea"/>
                          <a:cs typeface="+mn-cs"/>
                        </a:rPr>
                        <a:t>0.2 </a:t>
                      </a:r>
                      <a:r>
                        <a:rPr kumimoji="1" lang="ja-JP" altLang="en-US" sz="1200" kern="1200" dirty="0">
                          <a:solidFill>
                            <a:schemeClr val="tx1"/>
                          </a:solidFill>
                          <a:latin typeface="+mj-ea"/>
                          <a:ea typeface="+mn-ea"/>
                          <a:cs typeface="+mn-cs"/>
                        </a:rPr>
                        <a:t>～ </a:t>
                      </a:r>
                      <a:r>
                        <a:rPr kumimoji="1" lang="en-US" altLang="ja-JP" sz="1200" kern="1200" dirty="0">
                          <a:solidFill>
                            <a:schemeClr val="tx1"/>
                          </a:solidFill>
                          <a:latin typeface="+mj-ea"/>
                          <a:ea typeface="+mn-ea"/>
                          <a:cs typeface="+mn-cs"/>
                        </a:rPr>
                        <a:t>-0.5V</a:t>
                      </a:r>
                      <a:r>
                        <a:rPr kumimoji="1" lang="ja-JP" altLang="en-US" sz="1200" kern="1200" dirty="0">
                          <a:solidFill>
                            <a:schemeClr val="tx1"/>
                          </a:solidFill>
                          <a:latin typeface="+mj-ea"/>
                          <a:ea typeface="+mn-ea"/>
                          <a:cs typeface="+mn-cs"/>
                        </a:rPr>
                        <a:t> </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kumimoji="1" lang="ja-JP" altLang="en-US" sz="1200" dirty="0">
                          <a:solidFill>
                            <a:schemeClr val="tx1"/>
                          </a:solidFill>
                          <a:latin typeface="+mj-ea"/>
                          <a:ea typeface="+mj-ea"/>
                        </a:rPr>
                        <a:t>価格</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安い　　　　　　　　　　　　　　　　　　　　　　　　　　　　　　　　　　　　　　　　　　　　　　　　　　　　　　　　　　　　　　　　　　　　　　　　　高い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kumimoji="1" lang="ja-JP" altLang="en-US" sz="1200" dirty="0">
                          <a:solidFill>
                            <a:schemeClr val="tx1"/>
                          </a:solidFill>
                          <a:latin typeface="+mj-ea"/>
                          <a:ea typeface="+mj-ea"/>
                        </a:rPr>
                        <a:t>通信距離</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短い　　　　　　　　　　　　　　　　　　　　　　　　　　　　　　　　　　　　　　　　　　　　　　　　　　　　　　　　　　　　　　　　　　　　　　　　　長い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70840">
                <a:tc>
                  <a:txBody>
                    <a:bodyPr/>
                    <a:lstStyle/>
                    <a:p>
                      <a:pPr algn="ctr"/>
                      <a:r>
                        <a:rPr kumimoji="1" lang="ja-JP" altLang="en-US" sz="1200" dirty="0">
                          <a:solidFill>
                            <a:schemeClr val="tx1"/>
                          </a:solidFill>
                          <a:latin typeface="+mj-ea"/>
                          <a:ea typeface="+mj-ea"/>
                        </a:rPr>
                        <a:t>耐ノイズ性</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gridSpan="3">
                  <a:txBody>
                    <a:bodyPr/>
                    <a:lstStyle/>
                    <a:p>
                      <a:pPr algn="l"/>
                      <a:r>
                        <a:rPr kumimoji="1" lang="ja-JP" altLang="en-US" sz="1200" dirty="0">
                          <a:solidFill>
                            <a:schemeClr val="tx1"/>
                          </a:solidFill>
                          <a:latin typeface="+mj-ea"/>
                          <a:ea typeface="+mj-ea"/>
                        </a:rPr>
                        <a:t>　　　　低い　　　　　　　　　　　　　　　　　　　　　　　　　　　　　　　　　　　　　　　　　　　　　　　　　　　　　　　　　　　　　　　　　　　　　　　　　高い</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tc hMerge="1">
                  <a:txBody>
                    <a:bodyPr/>
                    <a:lstStyle/>
                    <a:p>
                      <a:pPr algn="ctr"/>
                      <a:endParaRPr kumimoji="1" lang="ja-JP" altLang="en-US" sz="1200" dirty="0">
                        <a:solidFill>
                          <a:schemeClr val="tx1"/>
                        </a:solidFill>
                        <a:latin typeface="+mj-ea"/>
                        <a:ea typeface="+mj-ea"/>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cxnSp>
        <p:nvCxnSpPr>
          <p:cNvPr id="7" name="直線矢印コネクタ 6"/>
          <p:cNvCxnSpPr/>
          <p:nvPr/>
        </p:nvCxnSpPr>
        <p:spPr>
          <a:xfrm>
            <a:off x="2896795" y="4442996"/>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2896795" y="4821640"/>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2896795" y="5172004"/>
            <a:ext cx="71549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ttp://sky.geocities.jp/hwmpx592/cir/cir_0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859" y="1549077"/>
            <a:ext cx="2601406" cy="1329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maximintegrated.com/images/qv/1939.gif"/>
          <p:cNvPicPr>
            <a:picLocks noChangeAspect="1" noChangeArrowheads="1"/>
          </p:cNvPicPr>
          <p:nvPr/>
        </p:nvPicPr>
        <p:blipFill rotWithShape="1">
          <a:blip r:embed="rId3">
            <a:extLst>
              <a:ext uri="{28A0092B-C50C-407E-A947-70E740481C1C}">
                <a14:useLocalDpi xmlns:a14="http://schemas.microsoft.com/office/drawing/2010/main" val="0"/>
              </a:ext>
            </a:extLst>
          </a:blip>
          <a:srcRect l="31316" r="16351"/>
          <a:stretch/>
        </p:blipFill>
        <p:spPr bwMode="auto">
          <a:xfrm>
            <a:off x="9096868" y="1384107"/>
            <a:ext cx="1712036" cy="165926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6232446" y="2929224"/>
            <a:ext cx="920445" cy="276999"/>
          </a:xfrm>
          <a:prstGeom prst="rect">
            <a:avLst/>
          </a:prstGeom>
          <a:noFill/>
        </p:spPr>
        <p:txBody>
          <a:bodyPr wrap="none" rtlCol="0">
            <a:spAutoFit/>
          </a:bodyPr>
          <a:lstStyle/>
          <a:p>
            <a:r>
              <a:rPr kumimoji="1" lang="ja-JP" altLang="en-US" sz="1200" dirty="0"/>
              <a:t>専用</a:t>
            </a:r>
            <a:r>
              <a:rPr kumimoji="1" lang="en-US" altLang="ja-JP" sz="1200" dirty="0"/>
              <a:t>IC</a:t>
            </a:r>
            <a:r>
              <a:rPr kumimoji="1" lang="ja-JP" altLang="en-US" sz="1200" dirty="0"/>
              <a:t>必要</a:t>
            </a:r>
          </a:p>
        </p:txBody>
      </p:sp>
      <p:sp>
        <p:nvSpPr>
          <p:cNvPr id="13" name="テキスト ボックス 12"/>
          <p:cNvSpPr txBox="1"/>
          <p:nvPr/>
        </p:nvSpPr>
        <p:spPr>
          <a:xfrm>
            <a:off x="9674800" y="3080053"/>
            <a:ext cx="954107" cy="461665"/>
          </a:xfrm>
          <a:prstGeom prst="rect">
            <a:avLst/>
          </a:prstGeom>
          <a:noFill/>
        </p:spPr>
        <p:txBody>
          <a:bodyPr wrap="none" rtlCol="0">
            <a:spAutoFit/>
          </a:bodyPr>
          <a:lstStyle/>
          <a:p>
            <a:r>
              <a:rPr kumimoji="1" lang="ja-JP" altLang="en-US" sz="1200" dirty="0"/>
              <a:t>専用</a:t>
            </a:r>
            <a:r>
              <a:rPr kumimoji="1" lang="en-US" altLang="ja-JP" sz="1200" dirty="0"/>
              <a:t>IC</a:t>
            </a:r>
            <a:r>
              <a:rPr kumimoji="1" lang="ja-JP" altLang="en-US" sz="1200" dirty="0"/>
              <a:t>必要</a:t>
            </a:r>
            <a:endParaRPr kumimoji="1" lang="en-US" altLang="ja-JP" sz="1200" dirty="0"/>
          </a:p>
          <a:p>
            <a:r>
              <a:rPr lang="ja-JP" altLang="en-US" sz="1200" dirty="0"/>
              <a:t>（差動方式）</a:t>
            </a:r>
            <a:endParaRPr kumimoji="1" lang="ja-JP" altLang="en-US" sz="1200" dirty="0"/>
          </a:p>
        </p:txBody>
      </p:sp>
      <p:sp>
        <p:nvSpPr>
          <p:cNvPr id="11" name="二等辺三角形 10"/>
          <p:cNvSpPr/>
          <p:nvPr/>
        </p:nvSpPr>
        <p:spPr>
          <a:xfrm rot="16200000">
            <a:off x="3456455" y="1781181"/>
            <a:ext cx="329938" cy="31108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rot="5400000" flipH="1">
            <a:off x="3456456" y="2608712"/>
            <a:ext cx="329938" cy="311085"/>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コネクタ 13"/>
          <p:cNvCxnSpPr>
            <a:stCxn id="11" idx="0"/>
          </p:cNvCxnSpPr>
          <p:nvPr/>
        </p:nvCxnSpPr>
        <p:spPr>
          <a:xfrm flipH="1" flipV="1">
            <a:off x="2579761" y="1936723"/>
            <a:ext cx="8861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H="1" flipV="1">
            <a:off x="2579761" y="2764254"/>
            <a:ext cx="88612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flipH="1">
            <a:off x="3757548" y="1936722"/>
            <a:ext cx="500183"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H="1">
            <a:off x="3789983" y="2764253"/>
            <a:ext cx="425329" cy="1"/>
          </a:xfrm>
          <a:prstGeom prst="line">
            <a:avLst/>
          </a:prstGeom>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324256" y="1351565"/>
            <a:ext cx="684803" cy="276999"/>
          </a:xfrm>
          <a:prstGeom prst="rect">
            <a:avLst/>
          </a:prstGeom>
          <a:noFill/>
        </p:spPr>
        <p:txBody>
          <a:bodyPr wrap="none" rtlCol="0">
            <a:spAutoFit/>
          </a:bodyPr>
          <a:lstStyle/>
          <a:p>
            <a:r>
              <a:rPr kumimoji="1" lang="ja-JP" altLang="en-US" sz="1200" dirty="0"/>
              <a:t>ﾏｲｺﾝ側</a:t>
            </a:r>
            <a:endParaRPr kumimoji="1" lang="en-US" altLang="ja-JP" sz="1200" dirty="0"/>
          </a:p>
        </p:txBody>
      </p:sp>
      <p:sp>
        <p:nvSpPr>
          <p:cNvPr id="22" name="テキスト ボックス 21"/>
          <p:cNvSpPr txBox="1"/>
          <p:nvPr/>
        </p:nvSpPr>
        <p:spPr>
          <a:xfrm>
            <a:off x="4177767" y="1669936"/>
            <a:ext cx="434734" cy="276999"/>
          </a:xfrm>
          <a:prstGeom prst="rect">
            <a:avLst/>
          </a:prstGeom>
          <a:noFill/>
        </p:spPr>
        <p:txBody>
          <a:bodyPr wrap="none" rtlCol="0">
            <a:spAutoFit/>
          </a:bodyPr>
          <a:lstStyle/>
          <a:p>
            <a:r>
              <a:rPr kumimoji="1" lang="en-US" altLang="ja-JP" sz="1200" dirty="0"/>
              <a:t>TXD</a:t>
            </a:r>
          </a:p>
        </p:txBody>
      </p:sp>
      <p:sp>
        <p:nvSpPr>
          <p:cNvPr id="23" name="テキスト ボックス 22"/>
          <p:cNvSpPr txBox="1"/>
          <p:nvPr/>
        </p:nvSpPr>
        <p:spPr>
          <a:xfrm>
            <a:off x="4142377" y="2487254"/>
            <a:ext cx="442750" cy="276999"/>
          </a:xfrm>
          <a:prstGeom prst="rect">
            <a:avLst/>
          </a:prstGeom>
          <a:noFill/>
        </p:spPr>
        <p:txBody>
          <a:bodyPr wrap="none" rtlCol="0">
            <a:spAutoFit/>
          </a:bodyPr>
          <a:lstStyle/>
          <a:p>
            <a:r>
              <a:rPr kumimoji="1" lang="en-US" altLang="ja-JP" sz="1200" dirty="0"/>
              <a:t>RXD</a:t>
            </a:r>
          </a:p>
        </p:txBody>
      </p:sp>
      <p:sp>
        <p:nvSpPr>
          <p:cNvPr id="26" name="テキスト ボックス 25"/>
          <p:cNvSpPr txBox="1"/>
          <p:nvPr/>
        </p:nvSpPr>
        <p:spPr>
          <a:xfrm>
            <a:off x="3101083" y="3008349"/>
            <a:ext cx="990977" cy="276999"/>
          </a:xfrm>
          <a:prstGeom prst="rect">
            <a:avLst/>
          </a:prstGeom>
          <a:noFill/>
        </p:spPr>
        <p:txBody>
          <a:bodyPr wrap="none" rtlCol="0">
            <a:spAutoFit/>
          </a:bodyPr>
          <a:lstStyle/>
          <a:p>
            <a:r>
              <a:rPr kumimoji="1" lang="ja-JP" altLang="en-US" sz="1200" dirty="0"/>
              <a:t>汎用ﾊﾞｯﾌｧ</a:t>
            </a:r>
            <a:r>
              <a:rPr kumimoji="1" lang="en-US" altLang="ja-JP" sz="1200" dirty="0"/>
              <a:t>IC</a:t>
            </a:r>
            <a:endParaRPr kumimoji="1" lang="ja-JP" altLang="en-US" sz="1200" dirty="0"/>
          </a:p>
        </p:txBody>
      </p:sp>
      <p:sp>
        <p:nvSpPr>
          <p:cNvPr id="24" name="テキスト ボックス 23"/>
          <p:cNvSpPr txBox="1"/>
          <p:nvPr/>
        </p:nvSpPr>
        <p:spPr>
          <a:xfrm>
            <a:off x="7152891" y="6037779"/>
            <a:ext cx="4078361" cy="646331"/>
          </a:xfrm>
          <a:prstGeom prst="rect">
            <a:avLst/>
          </a:prstGeom>
          <a:noFill/>
        </p:spPr>
        <p:txBody>
          <a:bodyPr wrap="none" rtlCol="0">
            <a:spAutoFit/>
          </a:bodyPr>
          <a:lstStyle/>
          <a:p>
            <a:r>
              <a:rPr kumimoji="1" lang="ja-JP" altLang="en-US" dirty="0"/>
              <a:t>ここまでＨ か </a:t>
            </a:r>
            <a:r>
              <a:rPr lang="ja-JP" altLang="en-US" dirty="0"/>
              <a:t>Ｌかを認識する電圧の違い</a:t>
            </a:r>
            <a:endParaRPr lang="en-US" altLang="ja-JP" dirty="0"/>
          </a:p>
          <a:p>
            <a:r>
              <a:rPr kumimoji="1" lang="ja-JP" altLang="en-US" dirty="0"/>
              <a:t>（１ビットの認識）</a:t>
            </a:r>
          </a:p>
        </p:txBody>
      </p:sp>
    </p:spTree>
    <p:extLst>
      <p:ext uri="{BB962C8B-B14F-4D97-AF65-F5344CB8AC3E}">
        <p14:creationId xmlns:p14="http://schemas.microsoft.com/office/powerpoint/2010/main" val="1211561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2713307"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en-US" altLang="ja-JP" sz="1400" dirty="0"/>
              <a:t>UART</a:t>
            </a:r>
            <a:r>
              <a:rPr kumimoji="1" lang="ja-JP" altLang="en-US" sz="1400" dirty="0"/>
              <a:t>通信の１バイトデータの認識</a:t>
            </a:r>
          </a:p>
        </p:txBody>
      </p:sp>
      <p:sp>
        <p:nvSpPr>
          <p:cNvPr id="5" name="テキスト ボックス 4"/>
          <p:cNvSpPr txBox="1"/>
          <p:nvPr/>
        </p:nvSpPr>
        <p:spPr>
          <a:xfrm>
            <a:off x="206296" y="734567"/>
            <a:ext cx="9435544" cy="646331"/>
          </a:xfrm>
          <a:prstGeom prst="rect">
            <a:avLst/>
          </a:prstGeom>
          <a:noFill/>
          <a:ln>
            <a:solidFill>
              <a:schemeClr val="accent1">
                <a:lumMod val="75000"/>
              </a:schemeClr>
            </a:solidFill>
          </a:ln>
        </p:spPr>
        <p:txBody>
          <a:bodyPr wrap="square" rtlCol="0">
            <a:spAutoFit/>
          </a:bodyPr>
          <a:lstStyle/>
          <a:p>
            <a:r>
              <a:rPr kumimoji="1" lang="ja-JP" altLang="en-US" dirty="0"/>
              <a:t>通信データとしてとしての最小単位：１バイト </a:t>
            </a:r>
            <a:r>
              <a:rPr kumimoji="1" lang="en-US" altLang="ja-JP" dirty="0"/>
              <a:t>= 7 or 8 </a:t>
            </a:r>
            <a:r>
              <a:rPr kumimoji="1" lang="ja-JP" altLang="en-US" dirty="0"/>
              <a:t>ビット</a:t>
            </a:r>
            <a:endParaRPr kumimoji="1" lang="en-US" altLang="ja-JP" dirty="0"/>
          </a:p>
          <a:p>
            <a:r>
              <a:rPr kumimoji="1" lang="ja-JP" altLang="en-US" dirty="0"/>
              <a:t>                                                                     （</a:t>
            </a:r>
            <a:r>
              <a:rPr lang="en-US" altLang="ja-JP" dirty="0"/>
              <a:t> 2</a:t>
            </a:r>
            <a:r>
              <a:rPr lang="en-US" altLang="ja-JP" baseline="30000" dirty="0"/>
              <a:t>7</a:t>
            </a:r>
            <a:r>
              <a:rPr lang="en-US" altLang="ja-JP" dirty="0"/>
              <a:t>-1</a:t>
            </a:r>
            <a:r>
              <a:rPr lang="ja-JP" altLang="en-US" dirty="0"/>
              <a:t>  ： </a:t>
            </a:r>
            <a:r>
              <a:rPr lang="en-US" altLang="ja-JP" dirty="0"/>
              <a:t>0 </a:t>
            </a:r>
            <a:r>
              <a:rPr lang="ja-JP" altLang="en-US" dirty="0"/>
              <a:t>～ </a:t>
            </a:r>
            <a:r>
              <a:rPr lang="en-US" altLang="ja-JP" dirty="0"/>
              <a:t>127 /</a:t>
            </a:r>
            <a:r>
              <a:rPr kumimoji="1" lang="ja-JP" altLang="en-US" dirty="0"/>
              <a:t>  </a:t>
            </a:r>
            <a:r>
              <a:rPr kumimoji="1" lang="en-US" altLang="ja-JP" dirty="0"/>
              <a:t>2</a:t>
            </a:r>
            <a:r>
              <a:rPr kumimoji="1" lang="en-US" altLang="ja-JP" baseline="30000" dirty="0"/>
              <a:t>8</a:t>
            </a:r>
            <a:r>
              <a:rPr lang="en-US" altLang="ja-JP" dirty="0"/>
              <a:t>-1</a:t>
            </a:r>
            <a:r>
              <a:rPr kumimoji="1" lang="ja-JP" altLang="en-US" dirty="0"/>
              <a:t>  ： </a:t>
            </a:r>
            <a:r>
              <a:rPr kumimoji="1" lang="en-US" altLang="ja-JP" dirty="0"/>
              <a:t>0 </a:t>
            </a:r>
            <a:r>
              <a:rPr kumimoji="1" lang="ja-JP" altLang="en-US" dirty="0"/>
              <a:t>～ </a:t>
            </a:r>
            <a:r>
              <a:rPr kumimoji="1" lang="en-US" altLang="ja-JP" dirty="0"/>
              <a:t>255</a:t>
            </a:r>
            <a:r>
              <a:rPr kumimoji="1" lang="ja-JP" altLang="en-US" dirty="0"/>
              <a:t>）</a:t>
            </a:r>
          </a:p>
        </p:txBody>
      </p:sp>
      <p:grpSp>
        <p:nvGrpSpPr>
          <p:cNvPr id="542" name="グループ化 541"/>
          <p:cNvGrpSpPr/>
          <p:nvPr/>
        </p:nvGrpSpPr>
        <p:grpSpPr>
          <a:xfrm>
            <a:off x="2674068" y="2363263"/>
            <a:ext cx="2872740" cy="824429"/>
            <a:chOff x="1303020" y="2127043"/>
            <a:chExt cx="2872740" cy="824429"/>
          </a:xfrm>
        </p:grpSpPr>
        <p:cxnSp>
          <p:nvCxnSpPr>
            <p:cNvPr id="7" name="直線コネクタ 6"/>
            <p:cNvCxnSpPr/>
            <p:nvPr/>
          </p:nvCxnSpPr>
          <p:spPr>
            <a:xfrm>
              <a:off x="1303020" y="2127043"/>
              <a:ext cx="328321" cy="0"/>
            </a:xfrm>
            <a:prstGeom prst="line">
              <a:avLst/>
            </a:prstGeom>
          </p:spPr>
          <p:style>
            <a:lnRef idx="1">
              <a:schemeClr val="dk1"/>
            </a:lnRef>
            <a:fillRef idx="0">
              <a:schemeClr val="dk1"/>
            </a:fillRef>
            <a:effectRef idx="0">
              <a:schemeClr val="dk1"/>
            </a:effectRef>
            <a:fontRef idx="minor">
              <a:schemeClr val="tx1"/>
            </a:fontRef>
          </p:style>
        </p:cxnSp>
        <p:cxnSp>
          <p:nvCxnSpPr>
            <p:cNvPr id="8" name="直線コネクタ 7"/>
            <p:cNvCxnSpPr/>
            <p:nvPr/>
          </p:nvCxnSpPr>
          <p:spPr>
            <a:xfrm flipV="1">
              <a:off x="163134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p:cNvCxnSpPr/>
            <p:nvPr/>
          </p:nvCxnSpPr>
          <p:spPr>
            <a:xfrm>
              <a:off x="1631341"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3" name="直線コネクタ 12"/>
            <p:cNvCxnSpPr/>
            <p:nvPr/>
          </p:nvCxnSpPr>
          <p:spPr>
            <a:xfrm flipV="1">
              <a:off x="1867555"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a:off x="1867555"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p:cNvCxnSpPr/>
            <p:nvPr/>
          </p:nvCxnSpPr>
          <p:spPr>
            <a:xfrm flipV="1">
              <a:off x="2121487"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p:cNvCxnSpPr/>
            <p:nvPr/>
          </p:nvCxnSpPr>
          <p:spPr>
            <a:xfrm>
              <a:off x="2121487"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p:cNvCxnSpPr/>
            <p:nvPr/>
          </p:nvCxnSpPr>
          <p:spPr>
            <a:xfrm flipV="1">
              <a:off x="235770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p:cNvCxnSpPr/>
            <p:nvPr/>
          </p:nvCxnSpPr>
          <p:spPr>
            <a:xfrm>
              <a:off x="2357701"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p:cNvCxnSpPr/>
            <p:nvPr/>
          </p:nvCxnSpPr>
          <p:spPr>
            <a:xfrm flipV="1">
              <a:off x="2598018"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p:cNvCxnSpPr/>
            <p:nvPr/>
          </p:nvCxnSpPr>
          <p:spPr>
            <a:xfrm>
              <a:off x="2598018"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p:cNvCxnSpPr/>
            <p:nvPr/>
          </p:nvCxnSpPr>
          <p:spPr>
            <a:xfrm flipV="1">
              <a:off x="2834232"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p:cNvCxnSpPr/>
            <p:nvPr/>
          </p:nvCxnSpPr>
          <p:spPr>
            <a:xfrm>
              <a:off x="2834232"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3" name="直線コネクタ 22"/>
            <p:cNvCxnSpPr/>
            <p:nvPr/>
          </p:nvCxnSpPr>
          <p:spPr>
            <a:xfrm flipV="1">
              <a:off x="3074550"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a:off x="3074550"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3310763"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a:off x="3310763" y="2127043"/>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3551081"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p:cNvCxnSpPr/>
            <p:nvPr/>
          </p:nvCxnSpPr>
          <p:spPr>
            <a:xfrm>
              <a:off x="3551081" y="2951472"/>
              <a:ext cx="236214" cy="0"/>
            </a:xfrm>
            <a:prstGeom prst="line">
              <a:avLst/>
            </a:prstGeom>
          </p:spPr>
          <p:style>
            <a:lnRef idx="1">
              <a:schemeClr val="dk1"/>
            </a:lnRef>
            <a:fillRef idx="0">
              <a:schemeClr val="dk1"/>
            </a:fillRef>
            <a:effectRef idx="0">
              <a:schemeClr val="dk1"/>
            </a:effectRef>
            <a:fontRef idx="minor">
              <a:schemeClr val="tx1"/>
            </a:fontRef>
          </p:style>
        </p:cxnSp>
        <p:cxnSp>
          <p:nvCxnSpPr>
            <p:cNvPr id="29" name="直線コネクタ 28"/>
            <p:cNvCxnSpPr/>
            <p:nvPr/>
          </p:nvCxnSpPr>
          <p:spPr>
            <a:xfrm flipV="1">
              <a:off x="3787294" y="2127043"/>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 name="直線コネクタ 29"/>
            <p:cNvCxnSpPr/>
            <p:nvPr/>
          </p:nvCxnSpPr>
          <p:spPr>
            <a:xfrm>
              <a:off x="3787294" y="2127043"/>
              <a:ext cx="388466" cy="0"/>
            </a:xfrm>
            <a:prstGeom prst="line">
              <a:avLst/>
            </a:prstGeom>
          </p:spPr>
          <p:style>
            <a:lnRef idx="1">
              <a:schemeClr val="dk1"/>
            </a:lnRef>
            <a:fillRef idx="0">
              <a:schemeClr val="dk1"/>
            </a:fillRef>
            <a:effectRef idx="0">
              <a:schemeClr val="dk1"/>
            </a:effectRef>
            <a:fontRef idx="minor">
              <a:schemeClr val="tx1"/>
            </a:fontRef>
          </p:style>
        </p:cxnSp>
      </p:grpSp>
      <p:grpSp>
        <p:nvGrpSpPr>
          <p:cNvPr id="521" name="グループ化 520"/>
          <p:cNvGrpSpPr/>
          <p:nvPr/>
        </p:nvGrpSpPr>
        <p:grpSpPr>
          <a:xfrm>
            <a:off x="8118421" y="3070536"/>
            <a:ext cx="2396272" cy="564506"/>
            <a:chOff x="2411040" y="4083694"/>
            <a:chExt cx="2717219" cy="564506"/>
          </a:xfrm>
        </p:grpSpPr>
        <p:grpSp>
          <p:nvGrpSpPr>
            <p:cNvPr id="98" name="グループ化 97"/>
            <p:cNvGrpSpPr/>
            <p:nvPr/>
          </p:nvGrpSpPr>
          <p:grpSpPr>
            <a:xfrm>
              <a:off x="2411040" y="4102956"/>
              <a:ext cx="539863" cy="545244"/>
              <a:chOff x="1200839" y="2118910"/>
              <a:chExt cx="5190436" cy="831774"/>
            </a:xfrm>
          </p:grpSpPr>
          <p:cxnSp>
            <p:nvCxnSpPr>
              <p:cNvPr id="99" name="直線コネクタ 98"/>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100" name="直線コネクタ 99"/>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1" name="直線コネクタ 100"/>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2" name="直線コネクタ 101"/>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3" name="直線コネクタ 102"/>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4" name="直線コネクタ 103"/>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5" name="直線コネクタ 104"/>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6" name="直線コネクタ 105"/>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7" name="直線コネクタ 106"/>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線コネクタ 107"/>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09" name="直線コネクタ 108"/>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線コネクタ 109"/>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1" name="直線コネクタ 110"/>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線コネクタ 111"/>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3" name="直線コネクタ 112"/>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4" name="直線コネクタ 113"/>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5" name="直線コネクタ 114"/>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6" name="直線コネクタ 115"/>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7" name="直線コネクタ 116"/>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18" name="直線コネクタ 117"/>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19" name="直線コネクタ 118"/>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0" name="直線コネクタ 119"/>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1" name="直線コネクタ 120"/>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2" name="直線コネクタ 121"/>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コネクタ 122"/>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4" name="直線コネクタ 123"/>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5" name="直線コネクタ 124"/>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6" name="直線コネクタ 125"/>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7" name="直線コネクタ 126"/>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28" name="直線コネクタ 127"/>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29" name="直線コネクタ 128"/>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0" name="直線コネクタ 129"/>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1" name="直線コネクタ 130"/>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2" name="直線コネクタ 131"/>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3" name="直線コネクタ 132"/>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4" name="直線コネクタ 133"/>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5" name="直線コネクタ 134"/>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36" name="直線コネクタ 135"/>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7" name="直線コネクタ 136"/>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138" name="直線コネクタ 137"/>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39" name="直線コネクタ 138"/>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140" name="グループ化 139"/>
            <p:cNvGrpSpPr/>
            <p:nvPr/>
          </p:nvGrpSpPr>
          <p:grpSpPr>
            <a:xfrm>
              <a:off x="2955379" y="4098140"/>
              <a:ext cx="539863" cy="545244"/>
              <a:chOff x="1200839" y="2118910"/>
              <a:chExt cx="5190436" cy="831774"/>
            </a:xfrm>
          </p:grpSpPr>
          <p:cxnSp>
            <p:nvCxnSpPr>
              <p:cNvPr id="141" name="直線コネクタ 140"/>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142" name="直線コネクタ 141"/>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3" name="直線コネクタ 142"/>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4" name="直線コネクタ 143"/>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5" name="直線コネクタ 144"/>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6" name="直線コネクタ 145"/>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7" name="直線コネクタ 146"/>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48" name="直線コネクタ 147"/>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49" name="直線コネクタ 148"/>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0" name="直線コネクタ 149"/>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1" name="直線コネクタ 150"/>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2" name="直線コネクタ 151"/>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3" name="直線コネクタ 152"/>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4" name="直線コネクタ 153"/>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5" name="直線コネクタ 154"/>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6" name="直線コネクタ 155"/>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7" name="直線コネクタ 156"/>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58" name="直線コネクタ 157"/>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59" name="直線コネクタ 158"/>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0" name="直線コネクタ 159"/>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1" name="直線コネクタ 160"/>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2" name="直線コネクタ 161"/>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3" name="直線コネクタ 162"/>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4" name="直線コネクタ 163"/>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5" name="直線コネクタ 164"/>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6" name="直線コネクタ 165"/>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7" name="直線コネクタ 166"/>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68" name="直線コネクタ 167"/>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69" name="直線コネクタ 168"/>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0" name="直線コネクタ 169"/>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1" name="直線コネクタ 170"/>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コネクタ 171"/>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3" name="直線コネクタ 172"/>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4" name="直線コネクタ 173"/>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5" name="直線コネクタ 174"/>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6" name="直線コネクタ 175"/>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7" name="直線コネクタ 176"/>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178" name="直線コネクタ 177"/>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79" name="直線コネクタ 178"/>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180" name="直線コネクタ 179"/>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181" name="直線コネクタ 180"/>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224" name="グループ化 223"/>
            <p:cNvGrpSpPr/>
            <p:nvPr/>
          </p:nvGrpSpPr>
          <p:grpSpPr>
            <a:xfrm>
              <a:off x="4044057" y="4088509"/>
              <a:ext cx="539863" cy="545244"/>
              <a:chOff x="1200839" y="2118910"/>
              <a:chExt cx="5190436" cy="831774"/>
            </a:xfrm>
          </p:grpSpPr>
          <p:cxnSp>
            <p:nvCxnSpPr>
              <p:cNvPr id="225" name="直線コネクタ 224"/>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226" name="直線コネクタ 225"/>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7" name="直線コネクタ 226"/>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28" name="直線コネクタ 227"/>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29" name="直線コネクタ 228"/>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0" name="直線コネクタ 229"/>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1" name="直線コネクタ 230"/>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2" name="直線コネクタ 231"/>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3" name="直線コネクタ 232"/>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4" name="直線コネクタ 233"/>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5" name="直線コネクタ 234"/>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6" name="直線コネクタ 235"/>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7" name="直線コネクタ 236"/>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38" name="直線コネクタ 237"/>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39" name="直線コネクタ 238"/>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0" name="直線コネクタ 239"/>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1" name="直線コネクタ 240"/>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2" name="直線コネクタ 241"/>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3" name="直線コネクタ 242"/>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4" name="直線コネクタ 243"/>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5" name="直線コネクタ 244"/>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6" name="直線コネクタ 245"/>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7" name="直線コネクタ 246"/>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48" name="直線コネクタ 247"/>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49" name="直線コネクタ 248"/>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0" name="直線コネクタ 249"/>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1" name="直線コネクタ 250"/>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2" name="直線コネクタ 251"/>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3" name="直線コネクタ 252"/>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4" name="直線コネクタ 253"/>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5" name="直線コネクタ 254"/>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6" name="直線コネクタ 255"/>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7" name="直線コネクタ 256"/>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58" name="直線コネクタ 257"/>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59" name="直線コネクタ 258"/>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60" name="直線コネクタ 259"/>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1" name="直線コネクタ 260"/>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62" name="直線コネクタ 261"/>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3" name="直線コネクタ 262"/>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264" name="直線コネクタ 263"/>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5" name="直線コネクタ 264"/>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grpSp>
          <p:nvGrpSpPr>
            <p:cNvPr id="266" name="グループ化 265"/>
            <p:cNvGrpSpPr/>
            <p:nvPr/>
          </p:nvGrpSpPr>
          <p:grpSpPr>
            <a:xfrm>
              <a:off x="4588396" y="4083694"/>
              <a:ext cx="539863" cy="545244"/>
              <a:chOff x="1200839" y="2118910"/>
              <a:chExt cx="5190436" cy="831774"/>
            </a:xfrm>
          </p:grpSpPr>
          <p:cxnSp>
            <p:nvCxnSpPr>
              <p:cNvPr id="267" name="直線コネクタ 266"/>
              <p:cNvCxnSpPr/>
              <p:nvPr/>
            </p:nvCxnSpPr>
            <p:spPr>
              <a:xfrm>
                <a:off x="1200839" y="2126255"/>
                <a:ext cx="991519" cy="0"/>
              </a:xfrm>
              <a:prstGeom prst="line">
                <a:avLst/>
              </a:prstGeom>
            </p:spPr>
            <p:style>
              <a:lnRef idx="1">
                <a:schemeClr val="dk1"/>
              </a:lnRef>
              <a:fillRef idx="0">
                <a:schemeClr val="dk1"/>
              </a:fillRef>
              <a:effectRef idx="0">
                <a:schemeClr val="dk1"/>
              </a:effectRef>
              <a:fontRef idx="minor">
                <a:schemeClr val="tx1"/>
              </a:fontRef>
            </p:style>
          </p:cxnSp>
          <p:cxnSp>
            <p:nvCxnSpPr>
              <p:cNvPr id="268" name="直線コネクタ 267"/>
              <p:cNvCxnSpPr/>
              <p:nvPr/>
            </p:nvCxnSpPr>
            <p:spPr>
              <a:xfrm flipV="1">
                <a:off x="21923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69" name="直線コネクタ 268"/>
              <p:cNvCxnSpPr/>
              <p:nvPr/>
            </p:nvCxnSpPr>
            <p:spPr>
              <a:xfrm>
                <a:off x="21923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0" name="直線コネクタ 269"/>
              <p:cNvCxnSpPr/>
              <p:nvPr/>
            </p:nvCxnSpPr>
            <p:spPr>
              <a:xfrm flipV="1">
                <a:off x="23576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1" name="直線コネクタ 270"/>
              <p:cNvCxnSpPr/>
              <p:nvPr/>
            </p:nvCxnSpPr>
            <p:spPr>
              <a:xfrm>
                <a:off x="23576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2" name="直線コネクタ 271"/>
              <p:cNvCxnSpPr/>
              <p:nvPr/>
            </p:nvCxnSpPr>
            <p:spPr>
              <a:xfrm flipV="1">
                <a:off x="25352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3" name="直線コネクタ 272"/>
              <p:cNvCxnSpPr/>
              <p:nvPr/>
            </p:nvCxnSpPr>
            <p:spPr>
              <a:xfrm>
                <a:off x="25352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4" name="直線コネクタ 273"/>
              <p:cNvCxnSpPr/>
              <p:nvPr/>
            </p:nvCxnSpPr>
            <p:spPr>
              <a:xfrm flipV="1">
                <a:off x="27005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5" name="直線コネクタ 274"/>
              <p:cNvCxnSpPr/>
              <p:nvPr/>
            </p:nvCxnSpPr>
            <p:spPr>
              <a:xfrm>
                <a:off x="27005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6" name="直線コネクタ 275"/>
              <p:cNvCxnSpPr/>
              <p:nvPr/>
            </p:nvCxnSpPr>
            <p:spPr>
              <a:xfrm flipV="1">
                <a:off x="28686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7" name="直線コネクタ 276"/>
              <p:cNvCxnSpPr/>
              <p:nvPr/>
            </p:nvCxnSpPr>
            <p:spPr>
              <a:xfrm>
                <a:off x="28686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78" name="直線コネクタ 277"/>
              <p:cNvCxnSpPr/>
              <p:nvPr/>
            </p:nvCxnSpPr>
            <p:spPr>
              <a:xfrm flipV="1">
                <a:off x="30338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79" name="直線コネクタ 278"/>
              <p:cNvCxnSpPr/>
              <p:nvPr/>
            </p:nvCxnSpPr>
            <p:spPr>
              <a:xfrm>
                <a:off x="30338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0" name="直線コネクタ 279"/>
              <p:cNvCxnSpPr/>
              <p:nvPr/>
            </p:nvCxnSpPr>
            <p:spPr>
              <a:xfrm flipV="1">
                <a:off x="32020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1" name="直線コネクタ 280"/>
              <p:cNvCxnSpPr/>
              <p:nvPr/>
            </p:nvCxnSpPr>
            <p:spPr>
              <a:xfrm>
                <a:off x="32020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2" name="直線コネクタ 281"/>
              <p:cNvCxnSpPr/>
              <p:nvPr/>
            </p:nvCxnSpPr>
            <p:spPr>
              <a:xfrm flipV="1">
                <a:off x="33672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3" name="直線コネクタ 282"/>
              <p:cNvCxnSpPr/>
              <p:nvPr/>
            </p:nvCxnSpPr>
            <p:spPr>
              <a:xfrm>
                <a:off x="33672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4" name="直線コネクタ 283"/>
              <p:cNvCxnSpPr/>
              <p:nvPr/>
            </p:nvCxnSpPr>
            <p:spPr>
              <a:xfrm flipV="1">
                <a:off x="353538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5" name="直線コネクタ 284"/>
              <p:cNvCxnSpPr/>
              <p:nvPr/>
            </p:nvCxnSpPr>
            <p:spPr>
              <a:xfrm>
                <a:off x="353538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6" name="直線コネクタ 285"/>
              <p:cNvCxnSpPr/>
              <p:nvPr/>
            </p:nvCxnSpPr>
            <p:spPr>
              <a:xfrm flipV="1">
                <a:off x="370063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7" name="直線コネクタ 286"/>
              <p:cNvCxnSpPr/>
              <p:nvPr/>
            </p:nvCxnSpPr>
            <p:spPr>
              <a:xfrm>
                <a:off x="370063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88" name="直線コネクタ 287"/>
              <p:cNvCxnSpPr/>
              <p:nvPr/>
            </p:nvCxnSpPr>
            <p:spPr>
              <a:xfrm flipV="1">
                <a:off x="38687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89" name="直線コネクタ 288"/>
              <p:cNvCxnSpPr/>
              <p:nvPr/>
            </p:nvCxnSpPr>
            <p:spPr>
              <a:xfrm>
                <a:off x="38687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0" name="直線コネクタ 289"/>
              <p:cNvCxnSpPr/>
              <p:nvPr/>
            </p:nvCxnSpPr>
            <p:spPr>
              <a:xfrm flipV="1">
                <a:off x="40340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1" name="直線コネクタ 290"/>
              <p:cNvCxnSpPr/>
              <p:nvPr/>
            </p:nvCxnSpPr>
            <p:spPr>
              <a:xfrm>
                <a:off x="40340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2" name="直線コネクタ 291"/>
              <p:cNvCxnSpPr/>
              <p:nvPr/>
            </p:nvCxnSpPr>
            <p:spPr>
              <a:xfrm flipV="1">
                <a:off x="421165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3" name="直線コネクタ 292"/>
              <p:cNvCxnSpPr/>
              <p:nvPr/>
            </p:nvCxnSpPr>
            <p:spPr>
              <a:xfrm>
                <a:off x="421165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4" name="直線コネクタ 293"/>
              <p:cNvCxnSpPr/>
              <p:nvPr/>
            </p:nvCxnSpPr>
            <p:spPr>
              <a:xfrm flipV="1">
                <a:off x="437691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5" name="直線コネクタ 294"/>
              <p:cNvCxnSpPr/>
              <p:nvPr/>
            </p:nvCxnSpPr>
            <p:spPr>
              <a:xfrm>
                <a:off x="437691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6" name="直線コネクタ 295"/>
              <p:cNvCxnSpPr/>
              <p:nvPr/>
            </p:nvCxnSpPr>
            <p:spPr>
              <a:xfrm flipV="1">
                <a:off x="4545033"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7" name="直線コネクタ 296"/>
              <p:cNvCxnSpPr/>
              <p:nvPr/>
            </p:nvCxnSpPr>
            <p:spPr>
              <a:xfrm>
                <a:off x="4545033"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298" name="直線コネクタ 297"/>
              <p:cNvCxnSpPr/>
              <p:nvPr/>
            </p:nvCxnSpPr>
            <p:spPr>
              <a:xfrm flipV="1">
                <a:off x="4710285"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299" name="直線コネクタ 298"/>
              <p:cNvCxnSpPr/>
              <p:nvPr/>
            </p:nvCxnSpPr>
            <p:spPr>
              <a:xfrm>
                <a:off x="4710285"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0" name="直線コネクタ 299"/>
              <p:cNvCxnSpPr/>
              <p:nvPr/>
            </p:nvCxnSpPr>
            <p:spPr>
              <a:xfrm flipV="1">
                <a:off x="4878408"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1" name="直線コネクタ 300"/>
              <p:cNvCxnSpPr/>
              <p:nvPr/>
            </p:nvCxnSpPr>
            <p:spPr>
              <a:xfrm>
                <a:off x="4878408" y="2950684"/>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2" name="直線コネクタ 301"/>
              <p:cNvCxnSpPr/>
              <p:nvPr/>
            </p:nvCxnSpPr>
            <p:spPr>
              <a:xfrm flipV="1">
                <a:off x="5043660"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3" name="直線コネクタ 302"/>
              <p:cNvCxnSpPr/>
              <p:nvPr/>
            </p:nvCxnSpPr>
            <p:spPr>
              <a:xfrm>
                <a:off x="5043660" y="2126255"/>
                <a:ext cx="165252" cy="0"/>
              </a:xfrm>
              <a:prstGeom prst="line">
                <a:avLst/>
              </a:prstGeom>
            </p:spPr>
            <p:style>
              <a:lnRef idx="1">
                <a:schemeClr val="dk1"/>
              </a:lnRef>
              <a:fillRef idx="0">
                <a:schemeClr val="dk1"/>
              </a:fillRef>
              <a:effectRef idx="0">
                <a:schemeClr val="dk1"/>
              </a:effectRef>
              <a:fontRef idx="minor">
                <a:schemeClr val="tx1"/>
              </a:fontRef>
            </p:style>
          </p:cxnSp>
          <p:cxnSp>
            <p:nvCxnSpPr>
              <p:cNvPr id="304" name="直線コネクタ 303"/>
              <p:cNvCxnSpPr/>
              <p:nvPr/>
            </p:nvCxnSpPr>
            <p:spPr>
              <a:xfrm flipV="1">
                <a:off x="5208912" y="2126255"/>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5" name="直線コネクタ 304"/>
              <p:cNvCxnSpPr/>
              <p:nvPr/>
            </p:nvCxnSpPr>
            <p:spPr>
              <a:xfrm>
                <a:off x="5208912" y="2943339"/>
                <a:ext cx="201288" cy="0"/>
              </a:xfrm>
              <a:prstGeom prst="line">
                <a:avLst/>
              </a:prstGeom>
            </p:spPr>
            <p:style>
              <a:lnRef idx="1">
                <a:schemeClr val="dk1"/>
              </a:lnRef>
              <a:fillRef idx="0">
                <a:schemeClr val="dk1"/>
              </a:fillRef>
              <a:effectRef idx="0">
                <a:schemeClr val="dk1"/>
              </a:effectRef>
              <a:fontRef idx="minor">
                <a:schemeClr val="tx1"/>
              </a:fontRef>
            </p:style>
          </p:cxnSp>
          <p:cxnSp>
            <p:nvCxnSpPr>
              <p:cNvPr id="306" name="直線コネクタ 305"/>
              <p:cNvCxnSpPr/>
              <p:nvPr/>
            </p:nvCxnSpPr>
            <p:spPr>
              <a:xfrm flipV="1">
                <a:off x="5405610" y="2118910"/>
                <a:ext cx="0" cy="824429"/>
              </a:xfrm>
              <a:prstGeom prst="line">
                <a:avLst/>
              </a:prstGeom>
            </p:spPr>
            <p:style>
              <a:lnRef idx="1">
                <a:schemeClr val="dk1"/>
              </a:lnRef>
              <a:fillRef idx="0">
                <a:schemeClr val="dk1"/>
              </a:fillRef>
              <a:effectRef idx="0">
                <a:schemeClr val="dk1"/>
              </a:effectRef>
              <a:fontRef idx="minor">
                <a:schemeClr val="tx1"/>
              </a:fontRef>
            </p:style>
          </p:cxnSp>
          <p:cxnSp>
            <p:nvCxnSpPr>
              <p:cNvPr id="307" name="直線コネクタ 306"/>
              <p:cNvCxnSpPr/>
              <p:nvPr/>
            </p:nvCxnSpPr>
            <p:spPr>
              <a:xfrm>
                <a:off x="5405610" y="2118910"/>
                <a:ext cx="985665" cy="0"/>
              </a:xfrm>
              <a:prstGeom prst="line">
                <a:avLst/>
              </a:prstGeom>
            </p:spPr>
            <p:style>
              <a:lnRef idx="1">
                <a:schemeClr val="dk1"/>
              </a:lnRef>
              <a:fillRef idx="0">
                <a:schemeClr val="dk1"/>
              </a:fillRef>
              <a:effectRef idx="0">
                <a:schemeClr val="dk1"/>
              </a:effectRef>
              <a:fontRef idx="minor">
                <a:schemeClr val="tx1"/>
              </a:fontRef>
            </p:style>
          </p:cxnSp>
        </p:grpSp>
        <p:sp>
          <p:nvSpPr>
            <p:cNvPr id="520" name="テキスト ボックス 519"/>
            <p:cNvSpPr txBox="1"/>
            <p:nvPr/>
          </p:nvSpPr>
          <p:spPr>
            <a:xfrm>
              <a:off x="3496691" y="4169242"/>
              <a:ext cx="530915" cy="369332"/>
            </a:xfrm>
            <a:prstGeom prst="rect">
              <a:avLst/>
            </a:prstGeom>
            <a:noFill/>
          </p:spPr>
          <p:txBody>
            <a:bodyPr wrap="none" rtlCol="0">
              <a:spAutoFit/>
            </a:bodyPr>
            <a:lstStyle/>
            <a:p>
              <a:r>
                <a:rPr kumimoji="1" lang="ja-JP" altLang="en-US" dirty="0"/>
                <a:t>・・・</a:t>
              </a:r>
            </a:p>
          </p:txBody>
        </p:sp>
      </p:grpSp>
      <p:cxnSp>
        <p:nvCxnSpPr>
          <p:cNvPr id="523" name="直線コネクタ 522"/>
          <p:cNvCxnSpPr/>
          <p:nvPr/>
        </p:nvCxnSpPr>
        <p:spPr>
          <a:xfrm flipV="1">
            <a:off x="8209369" y="2574003"/>
            <a:ext cx="0" cy="50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4" name="直線コネクタ 523"/>
          <p:cNvCxnSpPr/>
          <p:nvPr/>
        </p:nvCxnSpPr>
        <p:spPr>
          <a:xfrm flipV="1">
            <a:off x="10441636" y="2558762"/>
            <a:ext cx="0" cy="50415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6" name="直線矢印コネクタ 525"/>
          <p:cNvCxnSpPr/>
          <p:nvPr/>
        </p:nvCxnSpPr>
        <p:spPr>
          <a:xfrm>
            <a:off x="8224527" y="2810838"/>
            <a:ext cx="221710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27" name="テキスト ボックス 526"/>
          <p:cNvSpPr txBox="1"/>
          <p:nvPr/>
        </p:nvSpPr>
        <p:spPr>
          <a:xfrm>
            <a:off x="8255980" y="2193266"/>
            <a:ext cx="2503800" cy="461665"/>
          </a:xfrm>
          <a:prstGeom prst="rect">
            <a:avLst/>
          </a:prstGeom>
          <a:noFill/>
        </p:spPr>
        <p:txBody>
          <a:bodyPr wrap="square" rtlCol="0">
            <a:spAutoFit/>
          </a:bodyPr>
          <a:lstStyle/>
          <a:p>
            <a:r>
              <a:rPr kumimoji="1" lang="ja-JP" altLang="en-US" sz="1200" dirty="0"/>
              <a:t>ボーレート　：　</a:t>
            </a:r>
            <a:r>
              <a:rPr lang="ja-JP" altLang="en-US" sz="1200" dirty="0"/>
              <a:t>単位 </a:t>
            </a:r>
            <a:r>
              <a:rPr lang="en-US" altLang="ja-JP" sz="1200" dirty="0"/>
              <a:t>bps( bit per sec )</a:t>
            </a:r>
            <a:endParaRPr kumimoji="1" lang="en-US" altLang="ja-JP" sz="1200" dirty="0"/>
          </a:p>
          <a:p>
            <a:r>
              <a:rPr lang="ja-JP" altLang="en-US" sz="1200" dirty="0"/>
              <a:t>１秒間に何ビット送信するか</a:t>
            </a:r>
            <a:endParaRPr kumimoji="1" lang="ja-JP" altLang="en-US" sz="1200" dirty="0"/>
          </a:p>
        </p:txBody>
      </p:sp>
      <p:sp>
        <p:nvSpPr>
          <p:cNvPr id="530" name="テキスト ボックス 529"/>
          <p:cNvSpPr txBox="1"/>
          <p:nvPr/>
        </p:nvSpPr>
        <p:spPr>
          <a:xfrm>
            <a:off x="8130843" y="3865440"/>
            <a:ext cx="1510997" cy="276999"/>
          </a:xfrm>
          <a:prstGeom prst="rect">
            <a:avLst/>
          </a:prstGeom>
          <a:noFill/>
        </p:spPr>
        <p:txBody>
          <a:bodyPr wrap="square" rtlCol="0">
            <a:spAutoFit/>
          </a:bodyPr>
          <a:lstStyle/>
          <a:p>
            <a:r>
              <a:rPr kumimoji="1" lang="ja-JP" altLang="en-US" sz="1200" dirty="0"/>
              <a:t>ﾃﾞﾌｫﾙﾄ通信ﾎﾞｰﾚｰﾄ</a:t>
            </a:r>
          </a:p>
        </p:txBody>
      </p:sp>
      <p:cxnSp>
        <p:nvCxnSpPr>
          <p:cNvPr id="535" name="直線コネクタ 534"/>
          <p:cNvCxnSpPr/>
          <p:nvPr/>
        </p:nvCxnSpPr>
        <p:spPr>
          <a:xfrm>
            <a:off x="3238603" y="328422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6" name="直線コネクタ 535"/>
          <p:cNvCxnSpPr/>
          <p:nvPr/>
        </p:nvCxnSpPr>
        <p:spPr>
          <a:xfrm>
            <a:off x="5158342" y="323850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7" name="直線コネクタ 536"/>
          <p:cNvCxnSpPr/>
          <p:nvPr/>
        </p:nvCxnSpPr>
        <p:spPr>
          <a:xfrm>
            <a:off x="3002389" y="328422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8" name="直線コネクタ 537"/>
          <p:cNvCxnSpPr/>
          <p:nvPr/>
        </p:nvCxnSpPr>
        <p:spPr>
          <a:xfrm>
            <a:off x="5410303" y="3238500"/>
            <a:ext cx="0" cy="42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4" name="直線矢印コネクタ 543"/>
          <p:cNvCxnSpPr/>
          <p:nvPr/>
        </p:nvCxnSpPr>
        <p:spPr>
          <a:xfrm>
            <a:off x="3238603" y="3413760"/>
            <a:ext cx="19197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6" name="テキスト ボックス 545"/>
          <p:cNvSpPr txBox="1"/>
          <p:nvPr/>
        </p:nvSpPr>
        <p:spPr>
          <a:xfrm>
            <a:off x="3682652" y="3461406"/>
            <a:ext cx="1031639" cy="461665"/>
          </a:xfrm>
          <a:prstGeom prst="rect">
            <a:avLst/>
          </a:prstGeom>
          <a:noFill/>
        </p:spPr>
        <p:txBody>
          <a:bodyPr wrap="square" rtlCol="0">
            <a:spAutoFit/>
          </a:bodyPr>
          <a:lstStyle/>
          <a:p>
            <a:r>
              <a:rPr lang="ja-JP" altLang="en-US" sz="1200" dirty="0"/>
              <a:t>ﾃﾞｰﾀﾋﾞｯﾄ部</a:t>
            </a:r>
            <a:endParaRPr lang="en-US" altLang="ja-JP" sz="1200" dirty="0"/>
          </a:p>
          <a:p>
            <a:r>
              <a:rPr kumimoji="1" lang="en-US" altLang="ja-JP" sz="1200" dirty="0"/>
              <a:t>( 7 or 8 </a:t>
            </a:r>
            <a:r>
              <a:rPr kumimoji="1" lang="ja-JP" altLang="en-US" sz="1200" dirty="0"/>
              <a:t>ﾋﾞｯﾄ</a:t>
            </a:r>
            <a:r>
              <a:rPr kumimoji="1" lang="en-US" altLang="ja-JP" sz="1200" dirty="0"/>
              <a:t>)</a:t>
            </a:r>
            <a:endParaRPr kumimoji="1" lang="ja-JP" altLang="en-US" sz="1200" dirty="0"/>
          </a:p>
        </p:txBody>
      </p:sp>
      <p:cxnSp>
        <p:nvCxnSpPr>
          <p:cNvPr id="547" name="直線矢印コネクタ 546"/>
          <p:cNvCxnSpPr/>
          <p:nvPr/>
        </p:nvCxnSpPr>
        <p:spPr>
          <a:xfrm>
            <a:off x="3002389" y="3413760"/>
            <a:ext cx="236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0" name="テキスト ボックス 549"/>
          <p:cNvSpPr txBox="1"/>
          <p:nvPr/>
        </p:nvSpPr>
        <p:spPr>
          <a:xfrm>
            <a:off x="1970750" y="3980577"/>
            <a:ext cx="1031639" cy="461665"/>
          </a:xfrm>
          <a:prstGeom prst="rect">
            <a:avLst/>
          </a:prstGeom>
          <a:noFill/>
        </p:spPr>
        <p:txBody>
          <a:bodyPr wrap="square" rtlCol="0">
            <a:spAutoFit/>
          </a:bodyPr>
          <a:lstStyle/>
          <a:p>
            <a:r>
              <a:rPr lang="ja-JP" altLang="en-US" sz="1200" dirty="0"/>
              <a:t>ｽﾀｰﾄﾋﾞｯﾄ</a:t>
            </a:r>
            <a:endParaRPr lang="en-US" altLang="ja-JP" sz="1200" dirty="0"/>
          </a:p>
          <a:p>
            <a:r>
              <a:rPr kumimoji="1" lang="ja-JP" altLang="en-US" sz="1200" dirty="0"/>
              <a:t>（</a:t>
            </a:r>
            <a:r>
              <a:rPr kumimoji="1" lang="en-US" altLang="ja-JP" sz="1200" dirty="0"/>
              <a:t>1</a:t>
            </a:r>
            <a:r>
              <a:rPr kumimoji="1" lang="ja-JP" altLang="en-US" sz="1200" dirty="0"/>
              <a:t>ﾋﾞｯﾄ</a:t>
            </a:r>
            <a:r>
              <a:rPr kumimoji="1" lang="en-US" altLang="ja-JP" sz="1200" dirty="0"/>
              <a:t>)</a:t>
            </a:r>
            <a:endParaRPr kumimoji="1" lang="ja-JP" altLang="en-US" sz="1200" dirty="0"/>
          </a:p>
        </p:txBody>
      </p:sp>
      <p:cxnSp>
        <p:nvCxnSpPr>
          <p:cNvPr id="552" name="直線コネクタ 551"/>
          <p:cNvCxnSpPr>
            <a:stCxn id="550" idx="0"/>
          </p:cNvCxnSpPr>
          <p:nvPr/>
        </p:nvCxnSpPr>
        <p:spPr>
          <a:xfrm flipV="1">
            <a:off x="2486570" y="3497580"/>
            <a:ext cx="633926" cy="482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3" name="直線コネクタ 552"/>
          <p:cNvCxnSpPr/>
          <p:nvPr/>
        </p:nvCxnSpPr>
        <p:spPr>
          <a:xfrm flipH="1" flipV="1">
            <a:off x="5303194" y="3480964"/>
            <a:ext cx="122857" cy="489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4" name="直線矢印コネクタ 553"/>
          <p:cNvCxnSpPr/>
          <p:nvPr/>
        </p:nvCxnSpPr>
        <p:spPr>
          <a:xfrm>
            <a:off x="5158342" y="3413760"/>
            <a:ext cx="23621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6" name="テキスト ボックス 555"/>
          <p:cNvSpPr txBox="1"/>
          <p:nvPr/>
        </p:nvSpPr>
        <p:spPr>
          <a:xfrm>
            <a:off x="4803796" y="3980577"/>
            <a:ext cx="1486023" cy="461665"/>
          </a:xfrm>
          <a:prstGeom prst="rect">
            <a:avLst/>
          </a:prstGeom>
          <a:noFill/>
        </p:spPr>
        <p:txBody>
          <a:bodyPr wrap="square" rtlCol="0">
            <a:spAutoFit/>
          </a:bodyPr>
          <a:lstStyle/>
          <a:p>
            <a:r>
              <a:rPr lang="ja-JP" altLang="en-US" sz="1200" dirty="0"/>
              <a:t>ｽﾄｯﾌﾟﾋﾞｯﾄ</a:t>
            </a:r>
            <a:endParaRPr lang="en-US" altLang="ja-JP" sz="1200" dirty="0"/>
          </a:p>
          <a:p>
            <a:r>
              <a:rPr kumimoji="1" lang="ja-JP" altLang="en-US" sz="1200" dirty="0"/>
              <a:t>（</a:t>
            </a:r>
            <a:r>
              <a:rPr kumimoji="1" lang="en-US" altLang="ja-JP" sz="1200" dirty="0"/>
              <a:t>1 or 1.5 or 2</a:t>
            </a:r>
            <a:r>
              <a:rPr kumimoji="1" lang="ja-JP" altLang="en-US" sz="1200" dirty="0"/>
              <a:t>ﾋﾞｯﾄ</a:t>
            </a:r>
            <a:r>
              <a:rPr kumimoji="1" lang="en-US" altLang="ja-JP" sz="1200" dirty="0"/>
              <a:t>)</a:t>
            </a:r>
            <a:endParaRPr kumimoji="1" lang="ja-JP" altLang="en-US" sz="1200" dirty="0"/>
          </a:p>
        </p:txBody>
      </p:sp>
      <p:sp>
        <p:nvSpPr>
          <p:cNvPr id="557" name="テキスト ボックス 556"/>
          <p:cNvSpPr txBox="1"/>
          <p:nvPr/>
        </p:nvSpPr>
        <p:spPr>
          <a:xfrm>
            <a:off x="1609499" y="1803569"/>
            <a:ext cx="1510997" cy="461665"/>
          </a:xfrm>
          <a:prstGeom prst="rect">
            <a:avLst/>
          </a:prstGeom>
          <a:noFill/>
        </p:spPr>
        <p:txBody>
          <a:bodyPr wrap="square" rtlCol="0">
            <a:spAutoFit/>
          </a:bodyPr>
          <a:lstStyle/>
          <a:p>
            <a:r>
              <a:rPr kumimoji="1" lang="ja-JP" altLang="en-US" sz="1200" dirty="0"/>
              <a:t>１バイト送信時のデータビット構成</a:t>
            </a:r>
          </a:p>
        </p:txBody>
      </p:sp>
      <p:sp>
        <p:nvSpPr>
          <p:cNvPr id="559" name="テキスト ボックス 558"/>
          <p:cNvSpPr txBox="1"/>
          <p:nvPr/>
        </p:nvSpPr>
        <p:spPr>
          <a:xfrm>
            <a:off x="7152891" y="6037779"/>
            <a:ext cx="4366901" cy="369332"/>
          </a:xfrm>
          <a:prstGeom prst="rect">
            <a:avLst/>
          </a:prstGeom>
          <a:noFill/>
        </p:spPr>
        <p:txBody>
          <a:bodyPr wrap="none" rtlCol="0">
            <a:spAutoFit/>
          </a:bodyPr>
          <a:lstStyle/>
          <a:p>
            <a:r>
              <a:rPr kumimoji="1" lang="ja-JP" altLang="en-US" dirty="0"/>
              <a:t>ここまで１バイトを認識するための通信書式</a:t>
            </a:r>
          </a:p>
        </p:txBody>
      </p:sp>
    </p:spTree>
    <p:extLst>
      <p:ext uri="{BB962C8B-B14F-4D97-AF65-F5344CB8AC3E}">
        <p14:creationId xmlns:p14="http://schemas.microsoft.com/office/powerpoint/2010/main" val="353066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850497" y="97528"/>
            <a:ext cx="3034805" cy="307777"/>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none" rtlCol="0">
            <a:spAutoFit/>
          </a:bodyPr>
          <a:lstStyle/>
          <a:p>
            <a:r>
              <a:rPr kumimoji="1" lang="ja-JP" altLang="en-US" sz="1400" dirty="0"/>
              <a:t>１バイトデータ： バイナリと</a:t>
            </a:r>
            <a:r>
              <a:rPr kumimoji="1" lang="en-US" altLang="ja-JP" sz="1400" dirty="0"/>
              <a:t>ASCII</a:t>
            </a:r>
            <a:r>
              <a:rPr kumimoji="1" lang="ja-JP" altLang="en-US" sz="1400" dirty="0"/>
              <a:t>の違い</a:t>
            </a:r>
          </a:p>
        </p:txBody>
      </p:sp>
      <p:sp>
        <p:nvSpPr>
          <p:cNvPr id="5" name="テキスト ボックス 4"/>
          <p:cNvSpPr txBox="1"/>
          <p:nvPr/>
        </p:nvSpPr>
        <p:spPr>
          <a:xfrm>
            <a:off x="337752" y="634312"/>
            <a:ext cx="5089855" cy="369332"/>
          </a:xfrm>
          <a:prstGeom prst="rect">
            <a:avLst/>
          </a:prstGeom>
          <a:noFill/>
        </p:spPr>
        <p:txBody>
          <a:bodyPr wrap="none" rtlCol="0">
            <a:spAutoFit/>
          </a:bodyPr>
          <a:lstStyle/>
          <a:p>
            <a:r>
              <a:rPr kumimoji="1" lang="ja-JP" altLang="en-US" dirty="0"/>
              <a:t>・例：文字 </a:t>
            </a:r>
            <a:r>
              <a:rPr lang="en-US" altLang="ja-JP" dirty="0"/>
              <a:t>A </a:t>
            </a:r>
            <a:r>
              <a:rPr lang="ja-JP" altLang="en-US" dirty="0"/>
              <a:t>を送る時実際には何を送信しているか</a:t>
            </a:r>
            <a:r>
              <a:rPr lang="en-US" altLang="ja-JP" dirty="0"/>
              <a:t> </a:t>
            </a:r>
            <a:endParaRPr kumimoji="1" lang="ja-JP" altLang="en-US" dirty="0"/>
          </a:p>
        </p:txBody>
      </p:sp>
      <p:sp>
        <p:nvSpPr>
          <p:cNvPr id="6" name="テキスト ボックス 5"/>
          <p:cNvSpPr txBox="1"/>
          <p:nvPr/>
        </p:nvSpPr>
        <p:spPr>
          <a:xfrm>
            <a:off x="623529" y="1771164"/>
            <a:ext cx="4804078" cy="307777"/>
          </a:xfrm>
          <a:prstGeom prst="rect">
            <a:avLst/>
          </a:prstGeom>
          <a:noFill/>
        </p:spPr>
        <p:txBody>
          <a:bodyPr wrap="square" rtlCol="0">
            <a:spAutoFit/>
          </a:bodyPr>
          <a:lstStyle/>
          <a:p>
            <a:r>
              <a:rPr kumimoji="1" lang="ja-JP" altLang="en-US" sz="1400" dirty="0"/>
              <a:t>データビットが８ビットの時、 </a:t>
            </a:r>
            <a:r>
              <a:rPr kumimoji="1" lang="en-US" altLang="ja-JP" sz="1400" dirty="0"/>
              <a:t>0 </a:t>
            </a:r>
            <a:r>
              <a:rPr kumimoji="1" lang="ja-JP" altLang="en-US" sz="1400" dirty="0"/>
              <a:t>～ </a:t>
            </a:r>
            <a:r>
              <a:rPr kumimoji="1" lang="en-US" altLang="ja-JP" sz="1400" dirty="0"/>
              <a:t>255 </a:t>
            </a:r>
            <a:r>
              <a:rPr lang="ja-JP" altLang="en-US" sz="1400" dirty="0"/>
              <a:t>の数値 として認識できる。</a:t>
            </a:r>
            <a:endParaRPr kumimoji="1" lang="ja-JP" altLang="en-US" sz="1400" dirty="0"/>
          </a:p>
        </p:txBody>
      </p:sp>
      <p:sp>
        <p:nvSpPr>
          <p:cNvPr id="7" name="下矢印 6"/>
          <p:cNvSpPr/>
          <p:nvPr/>
        </p:nvSpPr>
        <p:spPr>
          <a:xfrm>
            <a:off x="2480544" y="1063777"/>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下矢印 7"/>
          <p:cNvSpPr/>
          <p:nvPr/>
        </p:nvSpPr>
        <p:spPr>
          <a:xfrm>
            <a:off x="2480544" y="2208066"/>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620785" y="2855209"/>
            <a:ext cx="4938303" cy="523220"/>
          </a:xfrm>
          <a:prstGeom prst="rect">
            <a:avLst/>
          </a:prstGeom>
          <a:noFill/>
        </p:spPr>
        <p:txBody>
          <a:bodyPr wrap="square" rtlCol="0">
            <a:spAutoFit/>
          </a:bodyPr>
          <a:lstStyle/>
          <a:p>
            <a:r>
              <a:rPr lang="en-US" altLang="ja-JP" sz="1400" dirty="0"/>
              <a:t>『 </a:t>
            </a:r>
            <a:r>
              <a:rPr lang="ja-JP" altLang="en-US" sz="1400" dirty="0"/>
              <a:t>文字</a:t>
            </a:r>
            <a:r>
              <a:rPr lang="en-US" altLang="ja-JP" sz="1400" dirty="0"/>
              <a:t>A</a:t>
            </a:r>
            <a:r>
              <a:rPr lang="ja-JP" altLang="en-US" sz="1400" dirty="0"/>
              <a:t>を意味する数値を全世界で共通にすれば、その数値が</a:t>
            </a:r>
            <a:endParaRPr lang="en-US" altLang="ja-JP" sz="1400" dirty="0"/>
          </a:p>
          <a:p>
            <a:r>
              <a:rPr lang="ja-JP" altLang="en-US" sz="1400" dirty="0"/>
              <a:t>  文字であると認識できる </a:t>
            </a:r>
            <a:r>
              <a:rPr lang="en-US" altLang="ja-JP" sz="1400" dirty="0"/>
              <a:t>』 </a:t>
            </a:r>
            <a:r>
              <a:rPr lang="ja-JP" altLang="en-US" sz="1400" dirty="0"/>
              <a:t>とアメリカ人が考えた</a:t>
            </a:r>
            <a:endParaRPr kumimoji="1" lang="ja-JP" altLang="en-US" sz="1400" dirty="0"/>
          </a:p>
        </p:txBody>
      </p:sp>
      <p:sp>
        <p:nvSpPr>
          <p:cNvPr id="10" name="下矢印 9"/>
          <p:cNvSpPr/>
          <p:nvPr/>
        </p:nvSpPr>
        <p:spPr>
          <a:xfrm>
            <a:off x="2480544" y="3426456"/>
            <a:ext cx="923591" cy="5025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620785" y="4045666"/>
            <a:ext cx="4593767" cy="523220"/>
          </a:xfrm>
          <a:prstGeom prst="rect">
            <a:avLst/>
          </a:prstGeom>
          <a:noFill/>
        </p:spPr>
        <p:txBody>
          <a:bodyPr wrap="square" rtlCol="0">
            <a:spAutoFit/>
          </a:bodyPr>
          <a:lstStyle/>
          <a:p>
            <a:r>
              <a:rPr kumimoji="1" lang="en-US" altLang="ja-JP" sz="1400" dirty="0"/>
              <a:t>A </a:t>
            </a:r>
            <a:r>
              <a:rPr kumimoji="1" lang="ja-JP" altLang="en-US" sz="1400" dirty="0"/>
              <a:t>～ </a:t>
            </a:r>
            <a:r>
              <a:rPr kumimoji="1" lang="en-US" altLang="ja-JP" sz="1400" dirty="0"/>
              <a:t>Z , a</a:t>
            </a:r>
            <a:r>
              <a:rPr kumimoji="1" lang="ja-JP" altLang="en-US" sz="1400" dirty="0"/>
              <a:t>～</a:t>
            </a:r>
            <a:r>
              <a:rPr kumimoji="1" lang="en-US" altLang="ja-JP" sz="1400" dirty="0"/>
              <a:t>z, </a:t>
            </a:r>
            <a:r>
              <a:rPr lang="en-US" altLang="ja-JP" sz="1400" dirty="0"/>
              <a:t>0</a:t>
            </a:r>
            <a:r>
              <a:rPr lang="ja-JP" altLang="en-US" sz="1400" dirty="0"/>
              <a:t>～</a:t>
            </a:r>
            <a:r>
              <a:rPr lang="en-US" altLang="ja-JP" sz="1400" dirty="0"/>
              <a:t>9(</a:t>
            </a:r>
            <a:r>
              <a:rPr lang="ja-JP" altLang="en-US" sz="1400" dirty="0"/>
              <a:t>文字としての</a:t>
            </a:r>
            <a:r>
              <a:rPr lang="en-US" altLang="ja-JP" sz="1400" dirty="0"/>
              <a:t>) </a:t>
            </a:r>
            <a:r>
              <a:rPr lang="ja-JP" altLang="en-US" sz="1400" dirty="0"/>
              <a:t>及び 制御文字</a:t>
            </a:r>
            <a:r>
              <a:rPr lang="en-US" altLang="ja-JP" sz="1400" dirty="0"/>
              <a:t>(</a:t>
            </a:r>
            <a:r>
              <a:rPr lang="ja-JP" altLang="en-US" sz="1400" dirty="0"/>
              <a:t>改行等</a:t>
            </a:r>
            <a:r>
              <a:rPr lang="en-US" altLang="ja-JP" sz="1400" dirty="0"/>
              <a:t>)</a:t>
            </a:r>
            <a:r>
              <a:rPr lang="ja-JP" altLang="en-US" sz="1400" dirty="0"/>
              <a:t>を</a:t>
            </a:r>
            <a:endParaRPr lang="en-US" altLang="ja-JP" sz="1400" dirty="0"/>
          </a:p>
          <a:p>
            <a:r>
              <a:rPr kumimoji="1" lang="ja-JP" altLang="en-US" sz="1400" dirty="0"/>
              <a:t>アメリカ人が標準化した</a:t>
            </a:r>
          </a:p>
        </p:txBody>
      </p:sp>
      <p:sp>
        <p:nvSpPr>
          <p:cNvPr id="12" name="下矢印 11"/>
          <p:cNvSpPr/>
          <p:nvPr/>
        </p:nvSpPr>
        <p:spPr>
          <a:xfrm rot="16200000">
            <a:off x="5435958" y="3744228"/>
            <a:ext cx="923591" cy="940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http://cdn-ak.f.st-hatena.com/images/fotolife/e/eyesjapan/20141115/2014111502115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7899" y="1815318"/>
            <a:ext cx="5272525" cy="3770607"/>
          </a:xfrm>
          <a:prstGeom prst="rect">
            <a:avLst/>
          </a:prstGeom>
          <a:noFill/>
          <a:extLst>
            <a:ext uri="{909E8E84-426E-40DD-AFC4-6F175D3DCCD1}">
              <a14:hiddenFill xmlns:a14="http://schemas.microsoft.com/office/drawing/2010/main">
                <a:solidFill>
                  <a:srgbClr val="FFFFFF"/>
                </a:solidFill>
              </a14:hiddenFill>
            </a:ext>
          </a:extLst>
        </p:spPr>
      </p:pic>
      <p:sp>
        <p:nvSpPr>
          <p:cNvPr id="13" name="正方形/長方形 12"/>
          <p:cNvSpPr/>
          <p:nvPr/>
        </p:nvSpPr>
        <p:spPr>
          <a:xfrm>
            <a:off x="6288239" y="1130365"/>
            <a:ext cx="5182252" cy="553998"/>
          </a:xfrm>
          <a:prstGeom prst="rect">
            <a:avLst/>
          </a:prstGeom>
        </p:spPr>
        <p:txBody>
          <a:bodyPr wrap="none">
            <a:spAutoFit/>
          </a:bodyPr>
          <a:lstStyle/>
          <a:p>
            <a:r>
              <a:rPr lang="en-US" altLang="ja-JP" b="1" dirty="0">
                <a:solidFill>
                  <a:srgbClr val="FF0000"/>
                </a:solidFill>
              </a:rPr>
              <a:t>A</a:t>
            </a:r>
            <a:r>
              <a:rPr lang="en-US" altLang="ja-JP" dirty="0"/>
              <a:t>merican </a:t>
            </a:r>
            <a:r>
              <a:rPr lang="en-US" altLang="ja-JP" b="1" dirty="0">
                <a:solidFill>
                  <a:srgbClr val="FF0000"/>
                </a:solidFill>
              </a:rPr>
              <a:t>S</a:t>
            </a:r>
            <a:r>
              <a:rPr lang="en-US" altLang="ja-JP" dirty="0"/>
              <a:t>tandard </a:t>
            </a:r>
            <a:r>
              <a:rPr lang="en-US" altLang="ja-JP" b="1" dirty="0">
                <a:solidFill>
                  <a:srgbClr val="FF0000"/>
                </a:solidFill>
              </a:rPr>
              <a:t>C</a:t>
            </a:r>
            <a:r>
              <a:rPr lang="en-US" altLang="ja-JP" dirty="0"/>
              <a:t>ode for </a:t>
            </a:r>
            <a:r>
              <a:rPr lang="en-US" altLang="ja-JP" b="1" dirty="0">
                <a:solidFill>
                  <a:srgbClr val="FF0000"/>
                </a:solidFill>
                <a:effectLst>
                  <a:outerShdw blurRad="38100" dist="38100" dir="2700000" algn="tl">
                    <a:srgbClr val="000000">
                      <a:alpha val="43137"/>
                    </a:srgbClr>
                  </a:outerShdw>
                </a:effectLst>
              </a:rPr>
              <a:t>I</a:t>
            </a:r>
            <a:r>
              <a:rPr lang="en-US" altLang="ja-JP" dirty="0"/>
              <a:t>nformation </a:t>
            </a:r>
            <a:r>
              <a:rPr lang="en-US" altLang="ja-JP" b="1" dirty="0">
                <a:solidFill>
                  <a:srgbClr val="FF0000"/>
                </a:solidFill>
                <a:effectLst>
                  <a:outerShdw blurRad="38100" dist="38100" dir="2700000" algn="tl">
                    <a:srgbClr val="000000">
                      <a:alpha val="43137"/>
                    </a:srgbClr>
                  </a:outerShdw>
                </a:effectLst>
              </a:rPr>
              <a:t>I</a:t>
            </a:r>
            <a:r>
              <a:rPr lang="en-US" altLang="ja-JP" dirty="0"/>
              <a:t>nterchange</a:t>
            </a:r>
          </a:p>
          <a:p>
            <a:r>
              <a:rPr lang="ja-JP" altLang="en-US" sz="1200" dirty="0"/>
              <a:t>（発音：アスキー）</a:t>
            </a:r>
          </a:p>
        </p:txBody>
      </p:sp>
      <p:sp>
        <p:nvSpPr>
          <p:cNvPr id="15" name="テキスト ボックス 14"/>
          <p:cNvSpPr txBox="1"/>
          <p:nvPr/>
        </p:nvSpPr>
        <p:spPr>
          <a:xfrm>
            <a:off x="3372137" y="5791296"/>
            <a:ext cx="5517444" cy="584775"/>
          </a:xfrm>
          <a:prstGeom prst="rect">
            <a:avLst/>
          </a:prstGeom>
          <a:noFill/>
          <a:ln>
            <a:solidFill>
              <a:schemeClr val="accent6">
                <a:lumMod val="75000"/>
              </a:schemeClr>
            </a:solidFill>
          </a:ln>
        </p:spPr>
        <p:txBody>
          <a:bodyPr wrap="square" rtlCol="0">
            <a:spAutoFit/>
          </a:bodyPr>
          <a:lstStyle/>
          <a:p>
            <a:r>
              <a:rPr kumimoji="1" lang="en-US" altLang="ja-JP" sz="1600" dirty="0"/>
              <a:t>0(</a:t>
            </a:r>
            <a:r>
              <a:rPr kumimoji="1" lang="ja-JP" altLang="en-US" sz="1600" dirty="0"/>
              <a:t>ゼロ</a:t>
            </a:r>
            <a:r>
              <a:rPr kumimoji="1" lang="en-US" altLang="ja-JP" sz="1600" dirty="0"/>
              <a:t>) </a:t>
            </a:r>
            <a:r>
              <a:rPr kumimoji="1" lang="ja-JP" altLang="en-US" sz="1600" dirty="0"/>
              <a:t>を数値</a:t>
            </a:r>
            <a:r>
              <a:rPr kumimoji="1" lang="en-US" altLang="ja-JP" sz="1600" dirty="0"/>
              <a:t>0</a:t>
            </a:r>
            <a:r>
              <a:rPr kumimoji="1" lang="ja-JP" altLang="en-US" sz="1600" dirty="0"/>
              <a:t>として送信する：バイナリ送信</a:t>
            </a:r>
            <a:endParaRPr kumimoji="1" lang="en-US" altLang="ja-JP" sz="1600" dirty="0"/>
          </a:p>
          <a:p>
            <a:r>
              <a:rPr lang="en-US" altLang="ja-JP" sz="1600" dirty="0"/>
              <a:t>0(</a:t>
            </a:r>
            <a:r>
              <a:rPr lang="ja-JP" altLang="en-US" sz="1600" dirty="0"/>
              <a:t>ゼロ</a:t>
            </a:r>
            <a:r>
              <a:rPr lang="en-US" altLang="ja-JP" sz="1600" dirty="0"/>
              <a:t>)</a:t>
            </a:r>
            <a:r>
              <a:rPr lang="ja-JP" altLang="en-US" sz="1600" dirty="0"/>
              <a:t>を文字</a:t>
            </a:r>
            <a:r>
              <a:rPr lang="en-US" altLang="ja-JP" sz="1600" dirty="0"/>
              <a:t>‘0’( </a:t>
            </a:r>
            <a:r>
              <a:rPr lang="ja-JP" altLang="en-US" sz="1600" dirty="0"/>
              <a:t>数値</a:t>
            </a:r>
            <a:r>
              <a:rPr lang="en-US" altLang="ja-JP" sz="1600" dirty="0"/>
              <a:t>48)</a:t>
            </a:r>
            <a:r>
              <a:rPr lang="ja-JP" altLang="en-US" sz="1600" dirty="0"/>
              <a:t>として送信する：</a:t>
            </a:r>
            <a:r>
              <a:rPr lang="en-US" altLang="ja-JP" sz="1600" dirty="0"/>
              <a:t>ASCII</a:t>
            </a:r>
            <a:r>
              <a:rPr lang="ja-JP" altLang="en-US" sz="1600" dirty="0"/>
              <a:t>送信</a:t>
            </a:r>
            <a:endParaRPr kumimoji="1" lang="en-US" altLang="ja-JP" sz="1600" dirty="0"/>
          </a:p>
        </p:txBody>
      </p:sp>
    </p:spTree>
    <p:extLst>
      <p:ext uri="{BB962C8B-B14F-4D97-AF65-F5344CB8AC3E}">
        <p14:creationId xmlns:p14="http://schemas.microsoft.com/office/powerpoint/2010/main" val="66450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14321" y="172273"/>
            <a:ext cx="5809412" cy="369332"/>
          </a:xfrm>
          <a:prstGeom prst="rect">
            <a:avLst/>
          </a:prstGeom>
          <a:ln>
            <a:solidFill>
              <a:srgbClr val="FF0000"/>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r>
              <a:rPr kumimoji="1" lang="ja-JP" altLang="en-US" dirty="0"/>
              <a:t>１バイトデータ： バイナリと</a:t>
            </a:r>
            <a:r>
              <a:rPr kumimoji="1" lang="en-US" altLang="ja-JP" dirty="0"/>
              <a:t>ASCII</a:t>
            </a:r>
            <a:r>
              <a:rPr kumimoji="1" lang="ja-JP" altLang="en-US" dirty="0"/>
              <a:t>の違い（メリットデメリット）</a:t>
            </a:r>
          </a:p>
        </p:txBody>
      </p:sp>
      <p:sp>
        <p:nvSpPr>
          <p:cNvPr id="5" name="テキスト ボックス 4"/>
          <p:cNvSpPr txBox="1"/>
          <p:nvPr/>
        </p:nvSpPr>
        <p:spPr>
          <a:xfrm>
            <a:off x="433586" y="1296643"/>
            <a:ext cx="11118053" cy="707886"/>
          </a:xfrm>
          <a:prstGeom prst="rect">
            <a:avLst/>
          </a:prstGeom>
          <a:noFill/>
        </p:spPr>
        <p:txBody>
          <a:bodyPr wrap="square" rtlCol="0">
            <a:spAutoFit/>
          </a:bodyPr>
          <a:lstStyle/>
          <a:p>
            <a:r>
              <a:rPr kumimoji="1" lang="ja-JP" altLang="en-US" sz="2000" b="1" dirty="0">
                <a:solidFill>
                  <a:schemeClr val="accent5">
                    <a:lumMod val="60000"/>
                    <a:lumOff val="40000"/>
                  </a:schemeClr>
                </a:solidFill>
              </a:rPr>
              <a:t>バイナリ送信のメリット　</a:t>
            </a:r>
            <a:r>
              <a:rPr kumimoji="1" lang="ja-JP" altLang="en-US" sz="2000" dirty="0"/>
              <a:t>：　転送効率が良い　</a:t>
            </a:r>
            <a:endParaRPr kumimoji="1" lang="en-US" altLang="ja-JP" sz="2000" dirty="0"/>
          </a:p>
          <a:p>
            <a:r>
              <a:rPr lang="ja-JP" altLang="en-US" sz="2000" dirty="0"/>
              <a:t>　　　　　　　　　　　　　　　</a:t>
            </a:r>
            <a:r>
              <a:rPr kumimoji="1" lang="ja-JP" altLang="en-US" sz="2000" dirty="0"/>
              <a:t>（例：数値の</a:t>
            </a:r>
            <a:r>
              <a:rPr kumimoji="1" lang="en-US" altLang="ja-JP" sz="2000" dirty="0"/>
              <a:t>100</a:t>
            </a:r>
            <a:r>
              <a:rPr kumimoji="1" lang="ja-JP" altLang="en-US" sz="2000" dirty="0"/>
              <a:t>を送信するときは</a:t>
            </a:r>
            <a:r>
              <a:rPr kumimoji="1" lang="en-US" altLang="ja-JP" sz="2000" dirty="0"/>
              <a:t>1</a:t>
            </a:r>
            <a:r>
              <a:rPr lang="ja-JP" altLang="en-US" sz="2000" dirty="0"/>
              <a:t>バイトデータの</a:t>
            </a:r>
            <a:r>
              <a:rPr lang="en-US" altLang="ja-JP" sz="2000" dirty="0"/>
              <a:t>100</a:t>
            </a:r>
            <a:r>
              <a:rPr lang="ja-JP" altLang="en-US" sz="2000" dirty="0"/>
              <a:t>を送信すればよい）</a:t>
            </a:r>
            <a:endParaRPr kumimoji="1" lang="ja-JP" altLang="en-US" sz="2000" dirty="0"/>
          </a:p>
        </p:txBody>
      </p:sp>
      <p:sp>
        <p:nvSpPr>
          <p:cNvPr id="6" name="テキスト ボックス 5"/>
          <p:cNvSpPr txBox="1"/>
          <p:nvPr/>
        </p:nvSpPr>
        <p:spPr>
          <a:xfrm>
            <a:off x="433586" y="3293656"/>
            <a:ext cx="11118053" cy="707886"/>
          </a:xfrm>
          <a:prstGeom prst="rect">
            <a:avLst/>
          </a:prstGeom>
          <a:noFill/>
        </p:spPr>
        <p:txBody>
          <a:bodyPr wrap="square" rtlCol="0">
            <a:spAutoFit/>
          </a:bodyPr>
          <a:lstStyle/>
          <a:p>
            <a:r>
              <a:rPr kumimoji="1" lang="en-US" altLang="ja-JP" sz="2000" b="1" dirty="0">
                <a:solidFill>
                  <a:schemeClr val="accent5">
                    <a:lumMod val="60000"/>
                    <a:lumOff val="40000"/>
                  </a:schemeClr>
                </a:solidFill>
              </a:rPr>
              <a:t>ASCII</a:t>
            </a:r>
            <a:r>
              <a:rPr kumimoji="1" lang="ja-JP" altLang="en-US" sz="2000" b="1" dirty="0">
                <a:solidFill>
                  <a:schemeClr val="accent5">
                    <a:lumMod val="60000"/>
                    <a:lumOff val="40000"/>
                  </a:schemeClr>
                </a:solidFill>
              </a:rPr>
              <a:t>送信のメリット　</a:t>
            </a:r>
            <a:r>
              <a:rPr kumimoji="1" lang="ja-JP" altLang="en-US" sz="2000" dirty="0"/>
              <a:t>：　数値と文字が混在して送信できる。</a:t>
            </a:r>
            <a:endParaRPr kumimoji="1" lang="en-US" altLang="ja-JP" sz="2000" dirty="0"/>
          </a:p>
          <a:p>
            <a:r>
              <a:rPr lang="ja-JP" altLang="en-US" sz="2000" dirty="0"/>
              <a:t>　　　　　　　　　　　　　　　制御文字（改行，</a:t>
            </a:r>
            <a:r>
              <a:rPr lang="en-US" altLang="ja-JP" sz="2000" dirty="0"/>
              <a:t>STX(</a:t>
            </a:r>
            <a:r>
              <a:rPr lang="ja-JP" altLang="en-US" sz="2000" dirty="0"/>
              <a:t>通信開始</a:t>
            </a:r>
            <a:r>
              <a:rPr lang="en-US" altLang="ja-JP" sz="2000" dirty="0"/>
              <a:t>), ETX(</a:t>
            </a:r>
            <a:r>
              <a:rPr lang="ja-JP" altLang="en-US" sz="2000" dirty="0"/>
              <a:t>通信終了</a:t>
            </a:r>
            <a:r>
              <a:rPr lang="en-US" altLang="ja-JP" sz="2000" dirty="0"/>
              <a:t>) </a:t>
            </a:r>
            <a:r>
              <a:rPr lang="ja-JP" altLang="en-US" sz="2000" dirty="0"/>
              <a:t>等）が送信できる。</a:t>
            </a:r>
            <a:endParaRPr kumimoji="1" lang="ja-JP" altLang="en-US" sz="2000" dirty="0"/>
          </a:p>
        </p:txBody>
      </p:sp>
      <p:sp>
        <p:nvSpPr>
          <p:cNvPr id="7" name="テキスト ボックス 6"/>
          <p:cNvSpPr txBox="1"/>
          <p:nvPr/>
        </p:nvSpPr>
        <p:spPr>
          <a:xfrm>
            <a:off x="433586" y="4275006"/>
            <a:ext cx="9624812" cy="1015663"/>
          </a:xfrm>
          <a:prstGeom prst="rect">
            <a:avLst/>
          </a:prstGeom>
          <a:noFill/>
        </p:spPr>
        <p:txBody>
          <a:bodyPr wrap="square" rtlCol="0">
            <a:spAutoFit/>
          </a:bodyPr>
          <a:lstStyle/>
          <a:p>
            <a:r>
              <a:rPr kumimoji="1" lang="en-US" altLang="ja-JP" sz="2000" b="1" dirty="0">
                <a:solidFill>
                  <a:schemeClr val="accent5">
                    <a:lumMod val="60000"/>
                    <a:lumOff val="40000"/>
                  </a:schemeClr>
                </a:solidFill>
              </a:rPr>
              <a:t>ASCII</a:t>
            </a:r>
            <a:r>
              <a:rPr kumimoji="1" lang="ja-JP" altLang="en-US" sz="2000" b="1" dirty="0">
                <a:solidFill>
                  <a:schemeClr val="accent5">
                    <a:lumMod val="60000"/>
                    <a:lumOff val="40000"/>
                  </a:schemeClr>
                </a:solidFill>
              </a:rPr>
              <a:t>送信のデメリット　</a:t>
            </a:r>
            <a:r>
              <a:rPr kumimoji="1" lang="ja-JP" altLang="en-US" sz="2000" dirty="0"/>
              <a:t>：　転送効率が悪い</a:t>
            </a:r>
            <a:endParaRPr kumimoji="1" lang="en-US" altLang="ja-JP" sz="2000" dirty="0"/>
          </a:p>
          <a:p>
            <a:r>
              <a:rPr lang="ja-JP" altLang="en-US" sz="2000" dirty="0"/>
              <a:t>　</a:t>
            </a:r>
            <a:r>
              <a:rPr kumimoji="1" lang="ja-JP" altLang="en-US" sz="2000" dirty="0"/>
              <a:t>　（例：数値の</a:t>
            </a:r>
            <a:r>
              <a:rPr kumimoji="1" lang="en-US" altLang="ja-JP" sz="2000" dirty="0"/>
              <a:t>100</a:t>
            </a:r>
            <a:r>
              <a:rPr kumimoji="1" lang="ja-JP" altLang="en-US" sz="2000" dirty="0"/>
              <a:t>を送信したい場合は、 文字 </a:t>
            </a:r>
            <a:r>
              <a:rPr lang="en-US" altLang="ja-JP" sz="2000" dirty="0"/>
              <a:t>‘6’ , ‘4’</a:t>
            </a:r>
            <a:r>
              <a:rPr lang="ja-JP" altLang="en-US" sz="2000" dirty="0"/>
              <a:t>）</a:t>
            </a:r>
            <a:endParaRPr lang="en-US" altLang="ja-JP" sz="2000" dirty="0"/>
          </a:p>
          <a:p>
            <a:r>
              <a:rPr lang="ja-JP" altLang="en-US" sz="2000" dirty="0"/>
              <a:t>　</a:t>
            </a:r>
            <a:r>
              <a:rPr lang="en-US" altLang="ja-JP" sz="2000" dirty="0"/>
              <a:t> ( 10</a:t>
            </a:r>
            <a:r>
              <a:rPr lang="ja-JP" altLang="en-US" sz="2000" dirty="0"/>
              <a:t>進数の</a:t>
            </a:r>
            <a:r>
              <a:rPr lang="en-US" altLang="ja-JP" sz="2000" dirty="0"/>
              <a:t>100</a:t>
            </a:r>
            <a:r>
              <a:rPr lang="ja-JP" altLang="en-US" sz="2000" dirty="0"/>
              <a:t>は</a:t>
            </a:r>
            <a:r>
              <a:rPr lang="en-US" altLang="ja-JP" sz="2000" dirty="0"/>
              <a:t>16</a:t>
            </a:r>
            <a:r>
              <a:rPr lang="ja-JP" altLang="en-US" sz="2000" dirty="0"/>
              <a:t>進数で</a:t>
            </a:r>
            <a:r>
              <a:rPr lang="en-US" altLang="ja-JP" sz="2000" dirty="0"/>
              <a:t>0x64) </a:t>
            </a:r>
            <a:r>
              <a:rPr lang="ja-JP" altLang="en-US" sz="2000" dirty="0"/>
              <a:t>の</a:t>
            </a:r>
            <a:r>
              <a:rPr lang="en-US" altLang="ja-JP" sz="2000" dirty="0"/>
              <a:t>2</a:t>
            </a:r>
            <a:r>
              <a:rPr lang="ja-JP" altLang="en-US" sz="2000" dirty="0"/>
              <a:t>バイト送信必要）</a:t>
            </a:r>
            <a:endParaRPr kumimoji="1" lang="ja-JP" altLang="en-US" sz="2000" dirty="0"/>
          </a:p>
        </p:txBody>
      </p:sp>
    </p:spTree>
    <p:extLst>
      <p:ext uri="{BB962C8B-B14F-4D97-AF65-F5344CB8AC3E}">
        <p14:creationId xmlns:p14="http://schemas.microsoft.com/office/powerpoint/2010/main" val="872147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2911</TotalTime>
  <Words>2544</Words>
  <Application>Microsoft Office PowerPoint</Application>
  <PresentationFormat>ワイド画面</PresentationFormat>
  <Paragraphs>308</Paragraphs>
  <Slides>21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Google Sans</vt:lpstr>
      <vt:lpstr>Helvetica Neue</vt:lpstr>
      <vt:lpstr>Monaco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隆幸 坂本</dc:creator>
  <cp:lastModifiedBy>SAKAMOTO Takayuki 坂本 隆幸</cp:lastModifiedBy>
  <cp:revision>86</cp:revision>
  <dcterms:created xsi:type="dcterms:W3CDTF">2023-08-26T05:23:07Z</dcterms:created>
  <dcterms:modified xsi:type="dcterms:W3CDTF">2025-01-13T13:38:26Z</dcterms:modified>
</cp:coreProperties>
</file>