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314" r:id="rId4"/>
    <p:sldId id="258" r:id="rId5"/>
    <p:sldId id="315" r:id="rId6"/>
    <p:sldId id="316" r:id="rId7"/>
    <p:sldId id="265" r:id="rId8"/>
    <p:sldId id="308" r:id="rId9"/>
    <p:sldId id="309" r:id="rId10"/>
    <p:sldId id="310" r:id="rId11"/>
    <p:sldId id="311" r:id="rId12"/>
    <p:sldId id="261" r:id="rId13"/>
    <p:sldId id="312" r:id="rId14"/>
    <p:sldId id="313" r:id="rId15"/>
    <p:sldId id="264" r:id="rId16"/>
    <p:sldId id="259" r:id="rId17"/>
    <p:sldId id="260" r:id="rId18"/>
    <p:sldId id="29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/>
    <p:restoredTop sz="94678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2024/12/21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25408" y="1027215"/>
            <a:ext cx="11783223" cy="3185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鈴木様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10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RS232C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通信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受信 その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3,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通信ツール画面作成</a:t>
            </a:r>
            <a:endParaRPr lang="en-US" altLang="ja-JP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GET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系の通信コマンドを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つ以上作成</a:t>
            </a:r>
            <a:endParaRPr lang="en-US" altLang="ja-JP" sz="2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12/28(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21:30-, 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仮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)1/13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レッスン予定 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21:30-</a:t>
            </a: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(2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基本的に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21:30-)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58C19-B551-9457-F4DD-0FD4707AC8BC}"/>
              </a:ext>
            </a:extLst>
          </p:cNvPr>
          <p:cNvSpPr txBox="1"/>
          <p:nvPr/>
        </p:nvSpPr>
        <p:spPr>
          <a:xfrm>
            <a:off x="4734909" y="5934078"/>
            <a:ext cx="7273722" cy="742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前回の宿題</a:t>
            </a:r>
            <a:endParaRPr lang="en-US" altLang="ja-JP" dirty="0"/>
          </a:p>
          <a:p>
            <a:pPr fontAlgn="base">
              <a:lnSpc>
                <a:spcPct val="150000"/>
              </a:lnSpc>
            </a:pPr>
            <a:r>
              <a:rPr lang="ja-JP" altLang="en" sz="1800" b="0" i="0" dirty="0">
                <a:solidFill>
                  <a:srgbClr val="1F1F1F"/>
                </a:solidFill>
                <a:effectLst/>
                <a:latin typeface="Google Sans"/>
              </a:rPr>
              <a:t>・</a:t>
            </a:r>
            <a:r>
              <a:rPr lang="ja-JP" alt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受信異常系の動作確認</a:t>
            </a:r>
            <a:r>
              <a:rPr lang="en-US" altLang="ja-JP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通信コマンド定義</a:t>
            </a:r>
            <a:endParaRPr lang="en-US" altLang="ja-JP" sz="18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2502817" y="143462"/>
            <a:ext cx="8012772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C#, 1. </a:t>
            </a:r>
            <a:r>
              <a:rPr lang="en" altLang="ja-JP" b="0" i="0" dirty="0">
                <a:solidFill>
                  <a:schemeClr val="tx1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chemeClr val="tx1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800217" y="803232"/>
          <a:ext cx="108889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80935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3721DBC-F42B-E24C-EC84-5A81196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8" y="2828677"/>
            <a:ext cx="1808892" cy="23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E7695-CA8B-12DD-8F3E-D31DC35F5D56}"/>
              </a:ext>
            </a:extLst>
          </p:cNvPr>
          <p:cNvSpPr txBox="1"/>
          <p:nvPr/>
        </p:nvSpPr>
        <p:spPr>
          <a:xfrm>
            <a:off x="146906" y="5358285"/>
            <a:ext cx="60977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ttps://www.amazon.co.jp/dp/4798068330/ref=sspa_dk_detail_4?psc=1&amp;pd_rd_i=4798068330&amp;pd_rd_w=ImyoR&amp;content-id=amzn1.sym.f293be60-50b7-49bc-95e8-931faf86ed1e&amp;pf_rd_p=f293be60-50b7-49bc-95e8-931faf86ed1e&amp;pf_rd_r=M4E58164FK419A1HWX07&amp;pd_rd_wg=Voomt&amp;pd_rd_r=407ab2f4-2efc-429e-822b-54b79e44e096&amp;s=books&amp;sp_csd=d2lkZ2V0TmFtZT1zcF9kZXRhaW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455BBE-3C6F-2F94-63A9-10B4271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9" y="2828677"/>
            <a:ext cx="1808891" cy="22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D14CFE-DABF-6502-DC86-B555BC47F15B}"/>
              </a:ext>
            </a:extLst>
          </p:cNvPr>
          <p:cNvSpPr txBox="1"/>
          <p:nvPr/>
        </p:nvSpPr>
        <p:spPr>
          <a:xfrm>
            <a:off x="6464595" y="5348446"/>
            <a:ext cx="5187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/>
              <a:t>https://www.amazon.co.jp/%E7%8B%AC%E7%BF%92C-%E7%AC%AC5%E7%89%88-%E5%B1%B1%E7%94%B0-%E7%A5%A5%E5%AF%9B/dp/4798175560/ref=sr_1_1?__mk_ja_JP=%E3%82%AB%E3%82%BF%E3%82%AB%E3%83%8A&amp;crid=14SDVRZ44VTI1&amp;dib=eyJ2IjoiMSJ9.KLbcJQ5w4wKhILB0rzBvvtrszgirFMhCQFwsUVfkqq2q27CnI86VQLzdjSvJJUboTUNApn87RRsDeNs9hLegTrvLp1UInRv-XkhawVatQcojKTuk4Bpt3nnFbKFP16gGhKqW22PNdCaho03szgHJI5GkSGrb8kCsPeoUjVJ2vGjE_8i5fmHH7M69V4TVztXH_VmZbv00KeiNdFtOL-tejti5X8VlVAS_YupsmX_Y8bSRdJ_80leDSFUHpwaFTlfvvhihDRHuVuNhs5O0chSLwh07v8Iysch4pF65BYVKzKU.crq0fsCfNRZJPuzvPtyRHlO3S8-BZyqkvzI6UIyMgXs&amp;dib_tag=se&amp;keywords=C%23+%E7%8B%AC%E7%BF%92&amp;qid=1726448554&amp;sprefix=c+%E7%8B%AC%E7%BF%92%2Caps%2C212&amp;sr=8-1</a:t>
            </a:r>
          </a:p>
        </p:txBody>
      </p:sp>
    </p:spTree>
    <p:extLst>
      <p:ext uri="{BB962C8B-B14F-4D97-AF65-F5344CB8AC3E}">
        <p14:creationId xmlns:p14="http://schemas.microsoft.com/office/powerpoint/2010/main" val="9583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.  UART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514832A5-3F63-F7FA-27FB-6FD9120D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25819" y="4433777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8866C3-29FE-32BE-00F5-90748065A680}"/>
              </a:ext>
            </a:extLst>
          </p:cNvPr>
          <p:cNvCxnSpPr/>
          <p:nvPr/>
        </p:nvCxnSpPr>
        <p:spPr>
          <a:xfrm>
            <a:off x="6443330" y="3788735"/>
            <a:ext cx="0" cy="291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83BA2A77-367F-4EC0-969F-E323DADB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1" y="3763487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955AA3B-A84D-F6C8-9FD7-3848CCB7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47511" y="5529123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CB21F-29B8-5FE5-F761-7D283C304854}"/>
              </a:ext>
            </a:extLst>
          </p:cNvPr>
          <p:cNvCxnSpPr/>
          <p:nvPr/>
        </p:nvCxnSpPr>
        <p:spPr>
          <a:xfrm flipV="1">
            <a:off x="3338623" y="4940403"/>
            <a:ext cx="0" cy="58872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7B5439-1490-C315-BAC9-3D4E2ECCBBA8}"/>
              </a:ext>
            </a:extLst>
          </p:cNvPr>
          <p:cNvSpPr txBox="1"/>
          <p:nvPr/>
        </p:nvSpPr>
        <p:spPr>
          <a:xfrm>
            <a:off x="4295507" y="4940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クロスケーブル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57D6B3F-601B-31C9-CF5D-6C2A612CDAD1}"/>
              </a:ext>
            </a:extLst>
          </p:cNvPr>
          <p:cNvCxnSpPr>
            <a:endCxn id="9" idx="1"/>
          </p:cNvCxnSpPr>
          <p:nvPr/>
        </p:nvCxnSpPr>
        <p:spPr>
          <a:xfrm flipV="1">
            <a:off x="3509319" y="5125069"/>
            <a:ext cx="786188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0ACCB-2838-E123-FFBC-1D35DEC76750}"/>
              </a:ext>
            </a:extLst>
          </p:cNvPr>
          <p:cNvSpPr txBox="1"/>
          <p:nvPr/>
        </p:nvSpPr>
        <p:spPr>
          <a:xfrm>
            <a:off x="4390651" y="59702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自作アプリから</a:t>
            </a:r>
            <a:endParaRPr kumimoji="1" lang="en-US" altLang="ja-JP" dirty="0"/>
          </a:p>
          <a:p>
            <a:r>
              <a:rPr kumimoji="1" lang="ja-JP" altLang="en-US"/>
              <a:t>送受信を確認</a:t>
            </a: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6538474" y="4444409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0B4AF51-C7C4-946A-9501-61D686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43" y="3855951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9548037" y="5973007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</p:cNvCxnSpPr>
          <p:nvPr/>
        </p:nvCxnSpPr>
        <p:spPr>
          <a:xfrm>
            <a:off x="9951078" y="5043232"/>
            <a:ext cx="320268" cy="87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6973736" y="6363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</p:spTree>
    <p:extLst>
      <p:ext uri="{BB962C8B-B14F-4D97-AF65-F5344CB8AC3E}">
        <p14:creationId xmlns:p14="http://schemas.microsoft.com/office/powerpoint/2010/main" val="16246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 4.  VISA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169031" y="4224458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4178594" y="5753056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8189" y="5025444"/>
            <a:ext cx="1253714" cy="676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1604293" y="61434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66FFF0-2339-B19A-F3C8-1EB3CFED7675}"/>
              </a:ext>
            </a:extLst>
          </p:cNvPr>
          <p:cNvSpPr txBox="1"/>
          <p:nvPr/>
        </p:nvSpPr>
        <p:spPr>
          <a:xfrm>
            <a:off x="3073946" y="4166859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VISA</a:t>
            </a:r>
            <a:r>
              <a:rPr lang="ja-JP" altLang="en-US"/>
              <a:t>ドライバ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7FC84-9BAC-444E-0555-81BF0A924D55}"/>
              </a:ext>
            </a:extLst>
          </p:cNvPr>
          <p:cNvSpPr txBox="1"/>
          <p:nvPr/>
        </p:nvSpPr>
        <p:spPr>
          <a:xfrm>
            <a:off x="4328209" y="5097467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r>
              <a:rPr kumimoji="1" lang="ja-JP" altLang="en-US">
                <a:solidFill>
                  <a:schemeClr val="tx1"/>
                </a:solidFill>
              </a:rPr>
              <a:t>接続</a:t>
            </a:r>
          </a:p>
        </p:txBody>
      </p:sp>
    </p:spTree>
    <p:extLst>
      <p:ext uri="{BB962C8B-B14F-4D97-AF65-F5344CB8AC3E}">
        <p14:creationId xmlns:p14="http://schemas.microsoft.com/office/powerpoint/2010/main" val="11365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FF0000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 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en-US" altLang="ja-JP" dirty="0">
                <a:solidFill>
                  <a:schemeClr val="tx1"/>
                </a:solidFill>
              </a:rPr>
              <a:t>, Grafana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Grafana（グラファナ）｜クエリ、可視化、アラートのオブザーバビリティ・プラットフォーム">
            <a:extLst>
              <a:ext uri="{FF2B5EF4-FFF2-40B4-BE49-F238E27FC236}">
                <a16:creationId xmlns:a16="http://schemas.microsoft.com/office/drawing/2014/main" id="{100424DD-BCF8-5D37-8A4B-96B2F555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70" y="4317843"/>
            <a:ext cx="3251791" cy="18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3455F1-E238-BE9F-1BC9-413D92065901}"/>
              </a:ext>
            </a:extLst>
          </p:cNvPr>
          <p:cNvSpPr txBox="1"/>
          <p:nvPr/>
        </p:nvSpPr>
        <p:spPr>
          <a:xfrm>
            <a:off x="4756423" y="6226714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Grafana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258FE346-DFC5-FE87-5CAB-864E312E13DA}"/>
              </a:ext>
            </a:extLst>
          </p:cNvPr>
          <p:cNvSpPr/>
          <p:nvPr/>
        </p:nvSpPr>
        <p:spPr>
          <a:xfrm>
            <a:off x="7253810" y="4646428"/>
            <a:ext cx="531628" cy="1471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 descr="InfluxDB Driver for Tridium Niagara N4 | NiagaraMarketplace">
            <a:extLst>
              <a:ext uri="{FF2B5EF4-FFF2-40B4-BE49-F238E27FC236}">
                <a16:creationId xmlns:a16="http://schemas.microsoft.com/office/drawing/2014/main" id="{8B7F7522-ACB9-154F-79D5-02C1CE94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7" y="4265153"/>
            <a:ext cx="1821004" cy="18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58727-FF52-10A2-B5A9-1C79D2164E73}"/>
              </a:ext>
            </a:extLst>
          </p:cNvPr>
          <p:cNvSpPr txBox="1"/>
          <p:nvPr/>
        </p:nvSpPr>
        <p:spPr>
          <a:xfrm>
            <a:off x="1145227" y="6255679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Docker | DevOps Hub | SB C&amp;S">
            <a:extLst>
              <a:ext uri="{FF2B5EF4-FFF2-40B4-BE49-F238E27FC236}">
                <a16:creationId xmlns:a16="http://schemas.microsoft.com/office/drawing/2014/main" id="{F647AB26-EAF4-A261-5729-433167DA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90" y="3806929"/>
            <a:ext cx="2335172" cy="1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42FBA1-30CE-5C00-4F24-7284D4D0829A}"/>
              </a:ext>
            </a:extLst>
          </p:cNvPr>
          <p:cNvSpPr txBox="1"/>
          <p:nvPr/>
        </p:nvSpPr>
        <p:spPr>
          <a:xfrm>
            <a:off x="7828538" y="5726122"/>
            <a:ext cx="3928112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Windows</a:t>
            </a:r>
            <a:r>
              <a:rPr kumimoji="1" lang="ja-JP" altLang="en-US">
                <a:solidFill>
                  <a:schemeClr val="tx1"/>
                </a:solidFill>
              </a:rPr>
              <a:t>ローカルに</a:t>
            </a:r>
            <a:r>
              <a:rPr kumimoji="1" lang="en-US" altLang="ja-JP" dirty="0">
                <a:solidFill>
                  <a:schemeClr val="tx1"/>
                </a:solidFill>
              </a:rPr>
              <a:t>docker</a:t>
            </a:r>
            <a:r>
              <a:rPr kumimoji="1" lang="ja-JP" altLang="en-US">
                <a:solidFill>
                  <a:schemeClr val="tx1"/>
                </a:solidFill>
              </a:rPr>
              <a:t>で構築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ja-JP" altLang="en-US">
                <a:solidFill>
                  <a:schemeClr val="tx1"/>
                </a:solidFill>
              </a:rPr>
              <a:t>には</a:t>
            </a:r>
            <a:r>
              <a:rPr kumimoji="1" lang="en-US" altLang="ja-JP" dirty="0">
                <a:solidFill>
                  <a:schemeClr val="tx1"/>
                </a:solidFill>
              </a:rPr>
              <a:t>.NET</a:t>
            </a:r>
            <a:r>
              <a:rPr kumimoji="1" lang="ja-JP" altLang="en-US">
                <a:solidFill>
                  <a:schemeClr val="tx1"/>
                </a:solidFill>
              </a:rPr>
              <a:t>ドライバ有り</a:t>
            </a:r>
          </a:p>
        </p:txBody>
      </p:sp>
    </p:spTree>
    <p:extLst>
      <p:ext uri="{BB962C8B-B14F-4D97-AF65-F5344CB8AC3E}">
        <p14:creationId xmlns:p14="http://schemas.microsoft.com/office/powerpoint/2010/main" val="392609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effectLst/>
                <a:latin typeface="Monaco" pitchFamily="2" charset="0"/>
              </a:rPr>
              <a:t>5, </a:t>
            </a:r>
            <a:r>
              <a:rPr lang="ja-JP" altLang="en-US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6. 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Gitとは？できることやGitに関する用語を解説">
            <a:extLst>
              <a:ext uri="{FF2B5EF4-FFF2-40B4-BE49-F238E27FC236}">
                <a16:creationId xmlns:a16="http://schemas.microsoft.com/office/drawing/2014/main" id="{20D30547-BEB8-B585-1179-AF721599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576295"/>
            <a:ext cx="3340844" cy="13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C2B55-6C0C-A0A9-C163-B6B508F21271}"/>
              </a:ext>
            </a:extLst>
          </p:cNvPr>
          <p:cNvSpPr txBox="1"/>
          <p:nvPr/>
        </p:nvSpPr>
        <p:spPr>
          <a:xfrm>
            <a:off x="5201930" y="3999071"/>
            <a:ext cx="5865071" cy="254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・</a:t>
            </a:r>
            <a:r>
              <a:rPr lang="en-US" altLang="ja-JP" dirty="0"/>
              <a:t>『g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によるソースコード管理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>
                <a:solidFill>
                  <a:schemeClr val="tx1"/>
                </a:solidFill>
              </a:rPr>
              <a:t>手法を学習したいか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『</a:t>
            </a:r>
            <a:r>
              <a:rPr lang="ja-JP" altLang="en-US"/>
              <a:t>ソフトウェア開発フロー</a:t>
            </a:r>
            <a:r>
              <a:rPr lang="en-US" altLang="ja-JP" dirty="0"/>
              <a:t>』</a:t>
            </a:r>
            <a:r>
              <a:rPr lang="ja-JP" altLang="en-US"/>
              <a:t>を学びたいかで</a:t>
            </a:r>
            <a:r>
              <a:rPr lang="en-US" altLang="ja-JP" dirty="0"/>
              <a:t>GitLab</a:t>
            </a:r>
            <a:r>
              <a:rPr lang="ja-JP" altLang="en-US"/>
              <a:t>である必要であるかが変わる。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前者であれば</a:t>
            </a:r>
            <a:r>
              <a:rPr lang="en-US" altLang="ja-JP" dirty="0"/>
              <a:t>GitLab</a:t>
            </a:r>
            <a:r>
              <a:rPr lang="ja-JP" altLang="en-US"/>
              <a:t>は単なるリモートリポジトリなので</a:t>
            </a:r>
            <a:r>
              <a:rPr lang="en-US" altLang="ja-JP" dirty="0"/>
              <a:t>SAMURAI</a:t>
            </a:r>
            <a:r>
              <a:rPr lang="ja-JP" altLang="en-US"/>
              <a:t>教材ベースの</a:t>
            </a:r>
            <a:r>
              <a:rPr lang="en-US" altLang="ja-JP" dirty="0"/>
              <a:t>GitHub</a:t>
            </a:r>
            <a:r>
              <a:rPr lang="ja-JP" altLang="en-US"/>
              <a:t>でよいのでは？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期間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BBF6D8-A77A-E2B5-238E-583DA22F14FC}"/>
              </a:ext>
            </a:extLst>
          </p:cNvPr>
          <p:cNvSpPr txBox="1"/>
          <p:nvPr/>
        </p:nvSpPr>
        <p:spPr>
          <a:xfrm>
            <a:off x="561753" y="641151"/>
            <a:ext cx="11068494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0" i="0">
                <a:effectLst/>
                <a:latin typeface="Monaco" pitchFamily="2" charset="0"/>
              </a:rPr>
              <a:t>▼やりたいこと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0, 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</a:t>
            </a:r>
            <a:r>
              <a:rPr lang="ja-JP" altLang="en-US" sz="1600" b="0" i="0" strike="sngStrike">
                <a:effectLst/>
                <a:latin typeface="Monaco" pitchFamily="2" charset="0"/>
              </a:rPr>
              <a:t>言語の復習、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C++/ </a:t>
            </a:r>
            <a:r>
              <a:rPr lang="en" altLang="ja-JP" b="1" i="0" dirty="0">
                <a:effectLst/>
                <a:latin typeface="Monaco" pitchFamily="2" charset="0"/>
              </a:rPr>
              <a:t>C#</a:t>
            </a:r>
            <a:r>
              <a:rPr lang="ja-JP" altLang="en-US" b="1" i="0">
                <a:effectLst/>
                <a:latin typeface="Monaco" pitchFamily="2" charset="0"/>
              </a:rPr>
              <a:t>言語の学習 </a:t>
            </a:r>
            <a:endParaRPr lang="en-US" altLang="ja-JP" sz="1600" b="1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1, </a:t>
            </a:r>
            <a:r>
              <a:rPr lang="en" altLang="ja-JP" sz="1600" b="0" i="0" dirty="0">
                <a:effectLst/>
                <a:latin typeface="Monaco" pitchFamily="2" charset="0"/>
              </a:rPr>
              <a:t>C# 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2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sz="1600" b="0" i="0">
                <a:effectLst/>
                <a:latin typeface="Monaco" pitchFamily="2" charset="0"/>
              </a:rPr>
              <a:t>等</a:t>
            </a:r>
            <a:r>
              <a:rPr lang="en-US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に接続した機器を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3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ja-JP" altLang="en-US" sz="1600" b="0" i="0">
                <a:effectLst/>
                <a:latin typeface="Monaco" pitchFamily="2" charset="0"/>
              </a:rPr>
              <a:t>計測器ライブラリ</a:t>
            </a:r>
            <a:r>
              <a:rPr lang="en-US" altLang="ja-JP" sz="1600" b="0" i="0" dirty="0">
                <a:effectLst/>
                <a:latin typeface="Monaco" pitchFamily="2" charset="0"/>
              </a:rPr>
              <a:t>: 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の使い方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4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LAN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sz="1600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5, </a:t>
            </a:r>
            <a:r>
              <a:rPr lang="ja-JP" altLang="en-US" sz="1600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 err="1">
                <a:effectLst/>
                <a:latin typeface="Monaco" pitchFamily="2" charset="0"/>
              </a:rPr>
              <a:t>influxDB</a:t>
            </a:r>
            <a:r>
              <a:rPr lang="en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に保存し、</a:t>
            </a:r>
            <a:r>
              <a:rPr lang="en" altLang="ja-JP" sz="1600" b="0" i="0" dirty="0">
                <a:effectLst/>
                <a:latin typeface="Monaco" pitchFamily="2" charset="0"/>
              </a:rPr>
              <a:t>Grafana</a:t>
            </a:r>
            <a:r>
              <a:rPr lang="ja-JP" altLang="en-US" sz="1600" b="0" i="0">
                <a:effectLst/>
                <a:latin typeface="Monaco" pitchFamily="2" charset="0"/>
              </a:rPr>
              <a:t>で表示する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6, </a:t>
            </a:r>
            <a:r>
              <a:rPr lang="en" altLang="ja-JP" sz="1600" b="0" i="0" dirty="0">
                <a:effectLst/>
                <a:latin typeface="Monaco" pitchFamily="2" charset="0"/>
              </a:rPr>
              <a:t>Git/Git lab</a:t>
            </a:r>
            <a:r>
              <a:rPr lang="ja-JP" altLang="en-US" sz="1600" b="0" i="0">
                <a:effectLst/>
                <a:latin typeface="Monaco" pitchFamily="2" charset="0"/>
              </a:rPr>
              <a:t>での</a:t>
            </a:r>
            <a:r>
              <a:rPr lang="en" altLang="ja-JP" sz="1600" b="0" i="0" dirty="0">
                <a:effectLst/>
                <a:latin typeface="Monaco" pitchFamily="2" charset="0"/>
              </a:rPr>
              <a:t>version</a:t>
            </a:r>
            <a:r>
              <a:rPr lang="ja-JP" altLang="en-US" sz="1600" b="0" i="0">
                <a:effectLst/>
                <a:latin typeface="Monaco" pitchFamily="2" charset="0"/>
              </a:rPr>
              <a:t>管理方法 </a:t>
            </a:r>
            <a:endParaRPr lang="en-US" altLang="ja-JP" sz="1600" b="0" i="0" dirty="0">
              <a:effectLst/>
              <a:latin typeface="Monaco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D951D-289D-930D-1635-83A02D2C8470}"/>
              </a:ext>
            </a:extLst>
          </p:cNvPr>
          <p:cNvSpPr txBox="1"/>
          <p:nvPr/>
        </p:nvSpPr>
        <p:spPr>
          <a:xfrm>
            <a:off x="96483" y="3183908"/>
            <a:ext cx="1167775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2000"/>
              <a:t>・必要な学習期間は現在の知識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ポテンシャル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どこまで深く学習するかで変わってくる</a:t>
            </a:r>
            <a:endParaRPr kumimoji="1" lang="en-US" altLang="ja-JP" sz="2000" dirty="0"/>
          </a:p>
          <a:p>
            <a:r>
              <a:rPr lang="ja-JP" altLang="en-US" sz="200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1〜2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日</a:t>
            </a:r>
            <a:r>
              <a:rPr lang="en-US" altLang="ja-JP" sz="2000" dirty="0">
                <a:solidFill>
                  <a:schemeClr val="tx1"/>
                </a:solidFill>
              </a:rPr>
              <a:t> =&gt; </a:t>
            </a:r>
            <a:r>
              <a:rPr lang="ja-JP" altLang="en-US" sz="2000">
                <a:solidFill>
                  <a:schemeClr val="tx1"/>
                </a:solidFill>
              </a:rPr>
              <a:t>約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週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でプログラミング経験が少ない場合、一般論として</a:t>
            </a:r>
            <a:r>
              <a:rPr lang="en-US" altLang="ja-JP" sz="2000" dirty="0">
                <a:solidFill>
                  <a:schemeClr val="tx1"/>
                </a:solidFill>
              </a:rPr>
              <a:t>3〜4</a:t>
            </a:r>
            <a:r>
              <a:rPr lang="ja-JP" altLang="en-US" sz="2000">
                <a:solidFill>
                  <a:schemeClr val="tx1"/>
                </a:solidFill>
              </a:rPr>
              <a:t>ヶ月で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/>
              <a:t>　</a:t>
            </a:r>
            <a:r>
              <a:rPr lang="ja-JP" altLang="en-US" sz="2000">
                <a:solidFill>
                  <a:schemeClr val="tx1"/>
                </a:solidFill>
              </a:rPr>
              <a:t>終わらせるのは困難。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742027-9DBC-E66C-369D-4C36762333A3}"/>
              </a:ext>
            </a:extLst>
          </p:cNvPr>
          <p:cNvGraphicFramePr>
            <a:graphicFrameLocks noGrp="1"/>
          </p:cNvGraphicFramePr>
          <p:nvPr/>
        </p:nvGraphicFramePr>
        <p:xfrm>
          <a:off x="561753" y="4372448"/>
          <a:ext cx="4308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19">
                  <a:extLst>
                    <a:ext uri="{9D8B030D-6E8A-4147-A177-3AD203B41FA5}">
                      <a16:colId xmlns:a16="http://schemas.microsoft.com/office/drawing/2014/main" val="4100391560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2434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推定学習時間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100H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VISA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influxDB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, Grafana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58784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3F7E8E5-C079-2B82-BB84-165999345BDE}"/>
              </a:ext>
            </a:extLst>
          </p:cNvPr>
          <p:cNvSpPr/>
          <p:nvPr/>
        </p:nvSpPr>
        <p:spPr>
          <a:xfrm>
            <a:off x="5239265" y="4497859"/>
            <a:ext cx="234778" cy="20996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589E9-7956-CEC1-D6B5-FF575F7E08AF}"/>
              </a:ext>
            </a:extLst>
          </p:cNvPr>
          <p:cNvSpPr txBox="1"/>
          <p:nvPr/>
        </p:nvSpPr>
        <p:spPr>
          <a:xfrm>
            <a:off x="5521569" y="5363007"/>
            <a:ext cx="522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約</a:t>
            </a:r>
            <a:r>
              <a:rPr lang="en-US" altLang="ja-JP" sz="2400" dirty="0"/>
              <a:t>270H : 270 / 40 = 6.7</a:t>
            </a:r>
            <a:r>
              <a:rPr lang="ja-JP" altLang="en-US" sz="2400"/>
              <a:t>ヶ月</a:t>
            </a:r>
            <a:endParaRPr kumimoji="1" lang="ja-JP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86" y="163172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  <a:p>
            <a:r>
              <a:rPr kumimoji="1" lang="ja-JP" altLang="en-US" sz="1200" dirty="0"/>
              <a:t>通信</a:t>
            </a:r>
          </a:p>
        </p:txBody>
      </p:sp>
      <p:cxnSp>
        <p:nvCxnSpPr>
          <p:cNvPr id="6" name="直線コネクタ 5"/>
          <p:cNvCxnSpPr>
            <a:stCxn id="4" idx="3"/>
          </p:cNvCxnSpPr>
          <p:nvPr/>
        </p:nvCxnSpPr>
        <p:spPr>
          <a:xfrm flipV="1">
            <a:off x="705827" y="1862557"/>
            <a:ext cx="754345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478278" y="1275703"/>
            <a:ext cx="0" cy="12855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69050" y="1284756"/>
            <a:ext cx="2962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28176" y="1054825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パラレル通信：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複数のビットを並列に転送（</a:t>
            </a:r>
            <a:r>
              <a:rPr kumimoji="1" lang="en-US" altLang="ja-JP" sz="1200" dirty="0"/>
              <a:t>PCI,SCSI</a:t>
            </a:r>
            <a:r>
              <a:rPr kumimoji="1" lang="ja-JP" altLang="en-US" sz="1200" dirty="0"/>
              <a:t>等）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1478278" y="2541677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38266" y="233075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シリアル通信：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１ビットずつ転送</a:t>
            </a:r>
          </a:p>
        </p:txBody>
      </p:sp>
      <p:cxnSp>
        <p:nvCxnSpPr>
          <p:cNvPr id="18" name="直線コネクタ 17"/>
          <p:cNvCxnSpPr/>
          <p:nvPr/>
        </p:nvCxnSpPr>
        <p:spPr>
          <a:xfrm>
            <a:off x="2956558" y="2537409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34652" y="2089123"/>
            <a:ext cx="0" cy="1025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16546" y="20981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30439" y="19596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同期通信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234652" y="310538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36492" y="295800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１対ｎ通信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6049289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442974" y="3078396"/>
            <a:ext cx="0" cy="13893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33921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29708" y="2958002"/>
            <a:ext cx="15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RS485(</a:t>
            </a:r>
            <a:r>
              <a:rPr kumimoji="1" lang="ja-JP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産業機器接続</a:t>
            </a:r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6452027" y="3601350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829708" y="3453797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USB(PC</a:t>
            </a:r>
            <a:r>
              <a:rPr kumimoji="1" lang="ja-JP" altLang="en-US" sz="1200" dirty="0"/>
              <a:t>周辺機器接続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6452027" y="4058228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29708" y="3919728"/>
            <a:ext cx="238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Ethernet(</a:t>
            </a:r>
            <a:r>
              <a:rPr kumimoji="1" lang="ja-JP" altLang="en-US" sz="1200" dirty="0"/>
              <a:t>コンピュータネットワーク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6433921" y="4467784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829708" y="432928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CAN(</a:t>
            </a:r>
            <a:r>
              <a:rPr lang="ja-JP" altLang="en-US" sz="1200" dirty="0"/>
              <a:t>車載コントローラ通信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4406324" y="210571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850497" y="97528"/>
            <a:ext cx="2763898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代表的なデータ通信の種類と分類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12333" y="297575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非同期通信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02111" y="1959675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SPI,I</a:t>
            </a:r>
            <a:r>
              <a:rPr kumimoji="1" lang="en-US" altLang="ja-JP" sz="1200" baseline="30000" dirty="0"/>
              <a:t>2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等</a:t>
            </a:r>
            <a:r>
              <a:rPr kumimoji="1" lang="en-US" altLang="ja-JP" sz="1200" dirty="0"/>
              <a:t>(IC</a:t>
            </a:r>
            <a:r>
              <a:rPr kumimoji="1" lang="ja-JP" altLang="en-US" sz="1200" dirty="0"/>
              <a:t>間通信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pic>
        <p:nvPicPr>
          <p:cNvPr id="1026" name="Picture 2" descr="http://www.hdl.co.jp/USB/mpsse_spi/m25_access_wavefor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 bwMode="auto">
          <a:xfrm>
            <a:off x="6232446" y="1371474"/>
            <a:ext cx="2444436" cy="10940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8445856" y="5334216"/>
            <a:ext cx="36369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RS422, RS232C, TTL</a:t>
            </a:r>
            <a:r>
              <a:rPr kumimoji="1" lang="ja-JP" altLang="en-US" sz="1200" dirty="0"/>
              <a:t>通信方式の別名：</a:t>
            </a:r>
            <a:endParaRPr kumimoji="1" lang="en-US" altLang="ja-JP" sz="1200" dirty="0"/>
          </a:p>
          <a:p>
            <a:r>
              <a:rPr kumimoji="1" lang="ja-JP" altLang="en-US" sz="1200" dirty="0"/>
              <a:t>・調歩同期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UART (</a:t>
            </a:r>
            <a:r>
              <a:rPr lang="en-US" altLang="ja-JP" sz="1200" dirty="0"/>
              <a:t>Universal Asynchronous Receiver Transmitter ) </a:t>
            </a:r>
            <a:endParaRPr kumimoji="1" lang="ja-JP" altLang="en-US" sz="12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542272" y="3096502"/>
            <a:ext cx="729732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937758" y="3087624"/>
            <a:ext cx="301" cy="183378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935983" y="4903655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272004" y="476515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１対１通信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6062364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446996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825027" y="4756276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 ( 0 – 5V : </a:t>
            </a:r>
            <a:r>
              <a:rPr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Transistor-transistor-logic 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452027" y="4903655"/>
            <a:ext cx="0" cy="8220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446996" y="531469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42783" y="5195717"/>
            <a:ext cx="65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RS232C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452027" y="571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847814" y="5597523"/>
            <a:ext cx="57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RS422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2198" y="4098451"/>
            <a:ext cx="167706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実際には</a:t>
            </a:r>
            <a:r>
              <a:rPr kumimoji="1" lang="en-US" altLang="ja-JP" sz="1200" dirty="0"/>
              <a:t>CMOS(FET)</a:t>
            </a:r>
            <a:r>
              <a:rPr kumimoji="1" lang="ja-JP" altLang="en-US" sz="1200" dirty="0"/>
              <a:t>で</a:t>
            </a:r>
            <a:endParaRPr kumimoji="1" lang="en-US" altLang="ja-JP" sz="1200" dirty="0"/>
          </a:p>
          <a:p>
            <a:r>
              <a:rPr kumimoji="1" lang="ja-JP" altLang="en-US" sz="1200" dirty="0"/>
              <a:t>あるが・・・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5" name="直線コネクタ 4"/>
          <p:cNvCxnSpPr>
            <a:stCxn id="67" idx="3"/>
            <a:endCxn id="44" idx="1"/>
          </p:cNvCxnSpPr>
          <p:nvPr/>
        </p:nvCxnSpPr>
        <p:spPr>
          <a:xfrm flipV="1">
            <a:off x="9569689" y="4329284"/>
            <a:ext cx="702509" cy="565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020810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通信の電気的特性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66598" y="888957"/>
          <a:ext cx="11074403" cy="47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TTL( 0 –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5V 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RS232C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RS422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Ｈ／Ｌ認識電圧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+2.5V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以上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+1.5V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Ｖ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 －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-15V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＋とーとの差（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A/Y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B/Z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の差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Ｈ：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+5V</a:t>
                      </a: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Ｌ： －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-0.5V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価格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安い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通信距離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短い　　　　　　　　　　　　　　　　　　　　　　　　　　　　　　　　　　　　　　　　　　　　　　　　　　　　　　　　　　　　　　　　　　　　　　　　　長い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耐ノイズ性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低い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896795" y="4442996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896795" y="4821640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896795" y="5172004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ky.geocities.jp/hwmpx592/cir/cir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59" y="1549077"/>
            <a:ext cx="2601406" cy="1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ximintegrated.com/images/qv/193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6" r="16351"/>
          <a:stretch/>
        </p:blipFill>
        <p:spPr bwMode="auto">
          <a:xfrm>
            <a:off x="9096868" y="1384107"/>
            <a:ext cx="1712036" cy="16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232446" y="292922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74800" y="30800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  <a:endParaRPr kumimoji="1" lang="en-US" altLang="ja-JP" sz="1200" dirty="0"/>
          </a:p>
          <a:p>
            <a:r>
              <a:rPr lang="ja-JP" altLang="en-US" sz="1200" dirty="0"/>
              <a:t>（差動方式）</a:t>
            </a:r>
            <a:endParaRPr kumimoji="1" lang="ja-JP" altLang="en-US" sz="1200" dirty="0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3456455" y="1781181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5400000" flipH="1">
            <a:off x="3456456" y="2608712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1" idx="0"/>
          </p:cNvCxnSpPr>
          <p:nvPr/>
        </p:nvCxnSpPr>
        <p:spPr>
          <a:xfrm flipH="1" flipV="1">
            <a:off x="2579761" y="1936723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2579761" y="2764254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757548" y="1936722"/>
            <a:ext cx="500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3789983" y="2764253"/>
            <a:ext cx="425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324256" y="135156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ﾏｲｺﾝ側</a:t>
            </a:r>
            <a:endParaRPr kumimoji="1" lang="en-US" altLang="ja-JP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77767" y="166993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TXD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2377" y="248725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RXD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01083" y="3008349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汎用ﾊﾞｯﾌｧ</a:t>
            </a:r>
            <a:r>
              <a:rPr kumimoji="1" lang="en-US" altLang="ja-JP" sz="1200" dirty="0"/>
              <a:t>IC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52891" y="6037779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ここまでＨ か </a:t>
            </a:r>
            <a:r>
              <a:rPr lang="ja-JP" altLang="en-US" dirty="0"/>
              <a:t>Ｌかを認識する電圧の違い</a:t>
            </a:r>
            <a:endParaRPr lang="en-US" altLang="ja-JP" dirty="0"/>
          </a:p>
          <a:p>
            <a:r>
              <a:rPr kumimoji="1" lang="ja-JP" altLang="en-US" dirty="0"/>
              <a:t>（１ビットの認識）</a:t>
            </a:r>
          </a:p>
        </p:txBody>
      </p:sp>
    </p:spTree>
    <p:extLst>
      <p:ext uri="{BB962C8B-B14F-4D97-AF65-F5344CB8AC3E}">
        <p14:creationId xmlns:p14="http://schemas.microsoft.com/office/powerpoint/2010/main" val="12115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713307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通信の１バイトデータの認識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296" y="734567"/>
            <a:ext cx="7271601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通信データとしてとしての最小単位：１バイト </a:t>
            </a:r>
            <a:r>
              <a:rPr kumimoji="1" lang="en-US" altLang="ja-JP" dirty="0"/>
              <a:t>= 7 or 8 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ja-JP" altLang="en-US" dirty="0"/>
              <a:t>                                                                     （</a:t>
            </a:r>
            <a:r>
              <a:rPr lang="en-US" altLang="ja-JP" dirty="0"/>
              <a:t> 2</a:t>
            </a:r>
            <a:r>
              <a:rPr lang="en-US" altLang="ja-JP" baseline="30000" dirty="0"/>
              <a:t>7</a:t>
            </a:r>
            <a:r>
              <a:rPr lang="en-US" altLang="ja-JP" dirty="0"/>
              <a:t>-1</a:t>
            </a:r>
            <a:r>
              <a:rPr lang="ja-JP" altLang="en-US" dirty="0"/>
              <a:t>  ： </a:t>
            </a:r>
            <a:r>
              <a:rPr lang="en-US" altLang="ja-JP" dirty="0"/>
              <a:t>0 </a:t>
            </a:r>
            <a:r>
              <a:rPr lang="ja-JP" altLang="en-US" dirty="0"/>
              <a:t>～ </a:t>
            </a:r>
            <a:r>
              <a:rPr lang="en-US" altLang="ja-JP" dirty="0"/>
              <a:t>127 /</a:t>
            </a:r>
            <a:r>
              <a:rPr kumimoji="1" lang="ja-JP" altLang="en-US" dirty="0"/>
              <a:t>  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8</a:t>
            </a:r>
            <a:r>
              <a:rPr lang="en-US" altLang="ja-JP" dirty="0"/>
              <a:t>-1</a:t>
            </a:r>
            <a:r>
              <a:rPr kumimoji="1" lang="ja-JP" altLang="en-US" dirty="0"/>
              <a:t>  ：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255</a:t>
            </a:r>
            <a:r>
              <a:rPr kumimoji="1" lang="ja-JP" altLang="en-US" dirty="0"/>
              <a:t>）</a:t>
            </a:r>
          </a:p>
        </p:txBody>
      </p:sp>
      <p:grpSp>
        <p:nvGrpSpPr>
          <p:cNvPr id="542" name="グループ化 541"/>
          <p:cNvGrpSpPr/>
          <p:nvPr/>
        </p:nvGrpSpPr>
        <p:grpSpPr>
          <a:xfrm>
            <a:off x="2674068" y="2363263"/>
            <a:ext cx="2872740" cy="824429"/>
            <a:chOff x="1303020" y="2127043"/>
            <a:chExt cx="2872740" cy="824429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303020" y="2127043"/>
              <a:ext cx="32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63134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63134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1867555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867555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2121487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1487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235770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357701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2598018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98018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834232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834232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074550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074550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3310763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310763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355108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55108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3787294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787294" y="2127043"/>
              <a:ext cx="3884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グループ化 520"/>
          <p:cNvGrpSpPr/>
          <p:nvPr/>
        </p:nvGrpSpPr>
        <p:grpSpPr>
          <a:xfrm>
            <a:off x="8118421" y="3070536"/>
            <a:ext cx="2396272" cy="564506"/>
            <a:chOff x="2411040" y="4083694"/>
            <a:chExt cx="2717219" cy="564506"/>
          </a:xfrm>
        </p:grpSpPr>
        <p:grpSp>
          <p:nvGrpSpPr>
            <p:cNvPr id="98" name="グループ化 97"/>
            <p:cNvGrpSpPr/>
            <p:nvPr/>
          </p:nvGrpSpPr>
          <p:grpSpPr>
            <a:xfrm>
              <a:off x="2411040" y="4102956"/>
              <a:ext cx="539863" cy="545244"/>
              <a:chOff x="1200839" y="2118910"/>
              <a:chExt cx="5190436" cy="831774"/>
            </a:xfrm>
          </p:grpSpPr>
          <p:cxnSp>
            <p:nvCxnSpPr>
              <p:cNvPr id="99" name="直線コネクタ 98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グループ化 139"/>
            <p:cNvGrpSpPr/>
            <p:nvPr/>
          </p:nvGrpSpPr>
          <p:grpSpPr>
            <a:xfrm>
              <a:off x="2955379" y="4098140"/>
              <a:ext cx="539863" cy="545244"/>
              <a:chOff x="1200839" y="2118910"/>
              <a:chExt cx="5190436" cy="831774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グループ化 223"/>
            <p:cNvGrpSpPr/>
            <p:nvPr/>
          </p:nvGrpSpPr>
          <p:grpSpPr>
            <a:xfrm>
              <a:off x="4044057" y="4088509"/>
              <a:ext cx="539863" cy="545244"/>
              <a:chOff x="1200839" y="2118910"/>
              <a:chExt cx="5190436" cy="831774"/>
            </a:xfrm>
          </p:grpSpPr>
          <p:cxnSp>
            <p:nvCxnSpPr>
              <p:cNvPr id="225" name="直線コネクタ 224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線コネクタ 227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線コネクタ 247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線コネクタ 251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グループ化 265"/>
            <p:cNvGrpSpPr/>
            <p:nvPr/>
          </p:nvGrpSpPr>
          <p:grpSpPr>
            <a:xfrm>
              <a:off x="4588396" y="4083694"/>
              <a:ext cx="539863" cy="545244"/>
              <a:chOff x="1200839" y="2118910"/>
              <a:chExt cx="5190436" cy="831774"/>
            </a:xfrm>
          </p:grpSpPr>
          <p:cxnSp>
            <p:nvCxnSpPr>
              <p:cNvPr id="267" name="直線コネクタ 266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線コネクタ 304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0" name="テキスト ボックス 519"/>
            <p:cNvSpPr txBox="1"/>
            <p:nvPr/>
          </p:nvSpPr>
          <p:spPr>
            <a:xfrm>
              <a:off x="3496691" y="41692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</p:grpSp>
      <p:cxnSp>
        <p:nvCxnSpPr>
          <p:cNvPr id="523" name="直線コネクタ 522"/>
          <p:cNvCxnSpPr/>
          <p:nvPr/>
        </p:nvCxnSpPr>
        <p:spPr>
          <a:xfrm flipV="1">
            <a:off x="8209369" y="2574003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/>
          <p:cNvCxnSpPr/>
          <p:nvPr/>
        </p:nvCxnSpPr>
        <p:spPr>
          <a:xfrm flipV="1">
            <a:off x="10441636" y="2558762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矢印コネクタ 525"/>
          <p:cNvCxnSpPr/>
          <p:nvPr/>
        </p:nvCxnSpPr>
        <p:spPr>
          <a:xfrm>
            <a:off x="8224527" y="2810838"/>
            <a:ext cx="221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/>
          <p:cNvSpPr txBox="1"/>
          <p:nvPr/>
        </p:nvSpPr>
        <p:spPr>
          <a:xfrm>
            <a:off x="8255980" y="2193266"/>
            <a:ext cx="25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ボーレート　：　</a:t>
            </a:r>
            <a:r>
              <a:rPr lang="ja-JP" altLang="en-US" sz="1200" dirty="0"/>
              <a:t>単位 </a:t>
            </a:r>
            <a:r>
              <a:rPr lang="en-US" altLang="ja-JP" sz="1200" dirty="0"/>
              <a:t>bps( bit per sec )</a:t>
            </a:r>
            <a:endParaRPr kumimoji="1" lang="en-US" altLang="ja-JP" sz="1200" dirty="0"/>
          </a:p>
          <a:p>
            <a:r>
              <a:rPr lang="ja-JP" altLang="en-US" sz="1200" dirty="0"/>
              <a:t>１秒間に何ビット送信するか</a:t>
            </a:r>
            <a:endParaRPr kumimoji="1" lang="ja-JP" altLang="en-US" sz="1200" dirty="0"/>
          </a:p>
        </p:txBody>
      </p:sp>
      <p:sp>
        <p:nvSpPr>
          <p:cNvPr id="530" name="テキスト ボックス 529"/>
          <p:cNvSpPr txBox="1"/>
          <p:nvPr/>
        </p:nvSpPr>
        <p:spPr>
          <a:xfrm>
            <a:off x="8130843" y="3865440"/>
            <a:ext cx="151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ﾃﾞﾌｫﾙﾄ通信ﾎﾞｰﾚｰﾄ</a:t>
            </a:r>
          </a:p>
        </p:txBody>
      </p:sp>
      <p:cxnSp>
        <p:nvCxnSpPr>
          <p:cNvPr id="535" name="直線コネクタ 534"/>
          <p:cNvCxnSpPr/>
          <p:nvPr/>
        </p:nvCxnSpPr>
        <p:spPr>
          <a:xfrm>
            <a:off x="3238603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/>
          <p:cNvCxnSpPr/>
          <p:nvPr/>
        </p:nvCxnSpPr>
        <p:spPr>
          <a:xfrm>
            <a:off x="5158342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/>
          <p:cNvCxnSpPr/>
          <p:nvPr/>
        </p:nvCxnSpPr>
        <p:spPr>
          <a:xfrm>
            <a:off x="3002389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/>
          <p:nvPr/>
        </p:nvCxnSpPr>
        <p:spPr>
          <a:xfrm>
            <a:off x="5410303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/>
          <p:cNvCxnSpPr/>
          <p:nvPr/>
        </p:nvCxnSpPr>
        <p:spPr>
          <a:xfrm>
            <a:off x="3238603" y="3413760"/>
            <a:ext cx="1919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テキスト ボックス 545"/>
          <p:cNvSpPr txBox="1"/>
          <p:nvPr/>
        </p:nvSpPr>
        <p:spPr>
          <a:xfrm>
            <a:off x="3682652" y="3461406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ﾃﾞｰﾀﾋﾞｯﾄ部</a:t>
            </a:r>
            <a:endParaRPr lang="en-US" altLang="ja-JP" sz="1200" dirty="0"/>
          </a:p>
          <a:p>
            <a:r>
              <a:rPr kumimoji="1" lang="en-US" altLang="ja-JP" sz="1200" dirty="0"/>
              <a:t>( 7 or 8 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7" name="直線矢印コネクタ 546"/>
          <p:cNvCxnSpPr/>
          <p:nvPr/>
        </p:nvCxnSpPr>
        <p:spPr>
          <a:xfrm>
            <a:off x="3002389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テキスト ボックス 549"/>
          <p:cNvSpPr txBox="1"/>
          <p:nvPr/>
        </p:nvSpPr>
        <p:spPr>
          <a:xfrm>
            <a:off x="1970750" y="3980577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ｽﾀｰﾄﾋﾞｯﾄ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52" name="直線コネクタ 551"/>
          <p:cNvCxnSpPr>
            <a:stCxn id="550" idx="0"/>
          </p:cNvCxnSpPr>
          <p:nvPr/>
        </p:nvCxnSpPr>
        <p:spPr>
          <a:xfrm flipV="1">
            <a:off x="2486570" y="3497580"/>
            <a:ext cx="633926" cy="48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/>
          <p:cNvCxnSpPr/>
          <p:nvPr/>
        </p:nvCxnSpPr>
        <p:spPr>
          <a:xfrm flipH="1" flipV="1">
            <a:off x="5303194" y="3480964"/>
            <a:ext cx="122857" cy="4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矢印コネクタ 553"/>
          <p:cNvCxnSpPr/>
          <p:nvPr/>
        </p:nvCxnSpPr>
        <p:spPr>
          <a:xfrm>
            <a:off x="5158342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テキスト ボックス 555"/>
          <p:cNvSpPr txBox="1"/>
          <p:nvPr/>
        </p:nvSpPr>
        <p:spPr>
          <a:xfrm>
            <a:off x="4803796" y="3980577"/>
            <a:ext cx="14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ｽﾄｯﾌﾟﾋﾞｯﾄ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 or 1.5 or 2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1609499" y="1803569"/>
            <a:ext cx="151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１バイト送信時のデータビット構成</a:t>
            </a:r>
          </a:p>
        </p:txBody>
      </p:sp>
      <p:sp>
        <p:nvSpPr>
          <p:cNvPr id="559" name="テキスト ボックス 558"/>
          <p:cNvSpPr txBox="1"/>
          <p:nvPr/>
        </p:nvSpPr>
        <p:spPr>
          <a:xfrm>
            <a:off x="7152891" y="6037779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ここまで１バイトを認識するための通信書式</a:t>
            </a:r>
          </a:p>
        </p:txBody>
      </p:sp>
    </p:spTree>
    <p:extLst>
      <p:ext uri="{BB962C8B-B14F-4D97-AF65-F5344CB8AC3E}">
        <p14:creationId xmlns:p14="http://schemas.microsoft.com/office/powerpoint/2010/main" val="353066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3034805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１バイトデータ： バイナリと</a:t>
            </a:r>
            <a:r>
              <a:rPr kumimoji="1" lang="en-US" altLang="ja-JP" sz="1400" dirty="0"/>
              <a:t>ASCII</a:t>
            </a:r>
            <a:r>
              <a:rPr kumimoji="1" lang="ja-JP" altLang="en-US" sz="1400" dirty="0"/>
              <a:t>の違い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7752" y="634312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・例：文字 </a:t>
            </a:r>
            <a:r>
              <a:rPr lang="en-US" altLang="ja-JP" dirty="0"/>
              <a:t>A </a:t>
            </a:r>
            <a:r>
              <a:rPr lang="ja-JP" altLang="en-US" dirty="0"/>
              <a:t>を送る時実際には何を送信しているか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529" y="1771164"/>
            <a:ext cx="48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データビットが８ビットの時、 </a:t>
            </a:r>
            <a:r>
              <a:rPr kumimoji="1" lang="en-US" altLang="ja-JP" sz="1400" dirty="0"/>
              <a:t>0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255 </a:t>
            </a:r>
            <a:r>
              <a:rPr lang="ja-JP" altLang="en-US" sz="1400" dirty="0"/>
              <a:t>の数値 として認識できる。</a:t>
            </a:r>
            <a:endParaRPr kumimoji="1" lang="ja-JP" altLang="en-US" sz="1400" dirty="0"/>
          </a:p>
        </p:txBody>
      </p:sp>
      <p:sp>
        <p:nvSpPr>
          <p:cNvPr id="7" name="下矢印 6"/>
          <p:cNvSpPr/>
          <p:nvPr/>
        </p:nvSpPr>
        <p:spPr>
          <a:xfrm>
            <a:off x="2480544" y="1063777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2480544" y="220806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0785" y="2855209"/>
            <a:ext cx="493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『 </a:t>
            </a:r>
            <a:r>
              <a:rPr lang="ja-JP" altLang="en-US" sz="1400" dirty="0"/>
              <a:t>文字</a:t>
            </a:r>
            <a:r>
              <a:rPr lang="en-US" altLang="ja-JP" sz="1400" dirty="0"/>
              <a:t>A</a:t>
            </a:r>
            <a:r>
              <a:rPr lang="ja-JP" altLang="en-US" sz="1400" dirty="0"/>
              <a:t>を意味する数値を全世界で共通にすれば、その数値が</a:t>
            </a:r>
            <a:endParaRPr lang="en-US" altLang="ja-JP" sz="1400" dirty="0"/>
          </a:p>
          <a:p>
            <a:r>
              <a:rPr lang="ja-JP" altLang="en-US" sz="1400" dirty="0"/>
              <a:t>  文字であると認識できる </a:t>
            </a:r>
            <a:r>
              <a:rPr lang="en-US" altLang="ja-JP" sz="1400" dirty="0"/>
              <a:t>』 </a:t>
            </a:r>
            <a:r>
              <a:rPr lang="ja-JP" altLang="en-US" sz="1400" dirty="0"/>
              <a:t>とアメリカ人が考えた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2480544" y="342645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785" y="4045666"/>
            <a:ext cx="459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Z , a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z, </a:t>
            </a:r>
            <a:r>
              <a:rPr lang="en-US" altLang="ja-JP" sz="1400" dirty="0"/>
              <a:t>0</a:t>
            </a:r>
            <a:r>
              <a:rPr lang="ja-JP" altLang="en-US" sz="1400" dirty="0"/>
              <a:t>～</a:t>
            </a:r>
            <a:r>
              <a:rPr lang="en-US" altLang="ja-JP" sz="1400" dirty="0"/>
              <a:t>9(</a:t>
            </a:r>
            <a:r>
              <a:rPr lang="ja-JP" altLang="en-US" sz="1400" dirty="0"/>
              <a:t>文字としての</a:t>
            </a:r>
            <a:r>
              <a:rPr lang="en-US" altLang="ja-JP" sz="1400" dirty="0"/>
              <a:t>) </a:t>
            </a:r>
            <a:r>
              <a:rPr lang="ja-JP" altLang="en-US" sz="1400" dirty="0"/>
              <a:t>及び 制御文字</a:t>
            </a:r>
            <a:r>
              <a:rPr lang="en-US" altLang="ja-JP" sz="1400" dirty="0"/>
              <a:t>(</a:t>
            </a:r>
            <a:r>
              <a:rPr lang="ja-JP" altLang="en-US" sz="1400" dirty="0"/>
              <a:t>改行等</a:t>
            </a:r>
            <a:r>
              <a:rPr lang="en-US" altLang="ja-JP" sz="1400" dirty="0"/>
              <a:t>)</a:t>
            </a:r>
            <a:r>
              <a:rPr lang="ja-JP" altLang="en-US" sz="1400" dirty="0"/>
              <a:t>を</a:t>
            </a:r>
            <a:endParaRPr lang="en-US" altLang="ja-JP" sz="1400" dirty="0"/>
          </a:p>
          <a:p>
            <a:r>
              <a:rPr kumimoji="1" lang="ja-JP" altLang="en-US" sz="1400" dirty="0"/>
              <a:t>アメリカ人が標準化した</a:t>
            </a:r>
          </a:p>
        </p:txBody>
      </p:sp>
      <p:sp>
        <p:nvSpPr>
          <p:cNvPr id="12" name="下矢印 11"/>
          <p:cNvSpPr/>
          <p:nvPr/>
        </p:nvSpPr>
        <p:spPr>
          <a:xfrm rot="16200000">
            <a:off x="5435958" y="3744228"/>
            <a:ext cx="923591" cy="940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ttp://cdn-ak.f.st-hatena.com/images/fotolife/e/eyesjapan/20141115/201411150211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99" y="1815318"/>
            <a:ext cx="5272525" cy="37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288239" y="1130365"/>
            <a:ext cx="51822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merican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tandard </a:t>
            </a:r>
            <a:r>
              <a:rPr lang="en-US" altLang="ja-JP" b="1" dirty="0">
                <a:solidFill>
                  <a:srgbClr val="FF0000"/>
                </a:solidFill>
              </a:rPr>
              <a:t>C</a:t>
            </a:r>
            <a:r>
              <a:rPr lang="en-US" altLang="ja-JP" dirty="0"/>
              <a:t>ode for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nformation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nterchange</a:t>
            </a:r>
          </a:p>
          <a:p>
            <a:r>
              <a:rPr lang="ja-JP" altLang="en-US" sz="1200" dirty="0"/>
              <a:t>（発音：アスキー）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2137" y="5791296"/>
            <a:ext cx="5517444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0(</a:t>
            </a:r>
            <a:r>
              <a:rPr kumimoji="1" lang="ja-JP" altLang="en-US" sz="1600" dirty="0"/>
              <a:t>ゼロ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を数値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として送信する：バイナリ送信</a:t>
            </a:r>
            <a:endParaRPr kumimoji="1" lang="en-US" altLang="ja-JP" sz="1600" dirty="0"/>
          </a:p>
          <a:p>
            <a:r>
              <a:rPr lang="en-US" altLang="ja-JP" sz="1600" dirty="0"/>
              <a:t>0(</a:t>
            </a:r>
            <a:r>
              <a:rPr lang="ja-JP" altLang="en-US" sz="1600" dirty="0"/>
              <a:t>ゼロ</a:t>
            </a:r>
            <a:r>
              <a:rPr lang="en-US" altLang="ja-JP" sz="1600" dirty="0"/>
              <a:t>)</a:t>
            </a:r>
            <a:r>
              <a:rPr lang="ja-JP" altLang="en-US" sz="1600" dirty="0"/>
              <a:t>を文字</a:t>
            </a:r>
            <a:r>
              <a:rPr lang="en-US" altLang="ja-JP" sz="1600" dirty="0"/>
              <a:t>‘0’( </a:t>
            </a:r>
            <a:r>
              <a:rPr lang="ja-JP" altLang="en-US" sz="1600" dirty="0"/>
              <a:t>数値</a:t>
            </a:r>
            <a:r>
              <a:rPr lang="en-US" altLang="ja-JP" sz="1600" dirty="0"/>
              <a:t>48)</a:t>
            </a:r>
            <a:r>
              <a:rPr lang="ja-JP" altLang="en-US" sz="1600" dirty="0"/>
              <a:t>として送信する：</a:t>
            </a:r>
            <a:r>
              <a:rPr lang="en-US" altLang="ja-JP" sz="1600" dirty="0"/>
              <a:t>ASCII</a:t>
            </a:r>
            <a:r>
              <a:rPr lang="ja-JP" altLang="en-US" sz="1600" dirty="0"/>
              <a:t>送信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64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4321" y="172273"/>
            <a:ext cx="5809412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１バイトデータ： バイナリと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の違い（メリットデメリット）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586" y="1296643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バイナリ送信のメリット　</a:t>
            </a:r>
            <a:r>
              <a:rPr kumimoji="1" lang="ja-JP" altLang="en-US" sz="2000" dirty="0"/>
              <a:t>：　転送効率が良い　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</a:t>
            </a:r>
            <a:r>
              <a:rPr kumimoji="1" lang="ja-JP" altLang="en-US" sz="2000" dirty="0"/>
              <a:t>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を送信するときは</a:t>
            </a:r>
            <a:r>
              <a:rPr kumimoji="1" lang="en-US" altLang="ja-JP" sz="2000" dirty="0"/>
              <a:t>1</a:t>
            </a:r>
            <a:r>
              <a:rPr lang="ja-JP" altLang="en-US" sz="2000" dirty="0"/>
              <a:t>バイトデータの</a:t>
            </a:r>
            <a:r>
              <a:rPr lang="en-US" altLang="ja-JP" sz="2000" dirty="0"/>
              <a:t>100</a:t>
            </a:r>
            <a:r>
              <a:rPr lang="ja-JP" altLang="en-US" sz="2000" dirty="0"/>
              <a:t>を送信すればよい）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86" y="3293656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送信のメリット　</a:t>
            </a:r>
            <a:r>
              <a:rPr kumimoji="1" lang="ja-JP" altLang="en-US" sz="2000" dirty="0"/>
              <a:t>：　数値と文字が混在して送信できる。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制御文字（改行，</a:t>
            </a:r>
            <a:r>
              <a:rPr lang="en-US" altLang="ja-JP" sz="2000" dirty="0"/>
              <a:t>STX(</a:t>
            </a:r>
            <a:r>
              <a:rPr lang="ja-JP" altLang="en-US" sz="2000" dirty="0"/>
              <a:t>通信開始</a:t>
            </a:r>
            <a:r>
              <a:rPr lang="en-US" altLang="ja-JP" sz="2000" dirty="0"/>
              <a:t>), ETX(</a:t>
            </a:r>
            <a:r>
              <a:rPr lang="ja-JP" altLang="en-US" sz="2000" dirty="0"/>
              <a:t>通信終了</a:t>
            </a:r>
            <a:r>
              <a:rPr lang="en-US" altLang="ja-JP" sz="2000" dirty="0"/>
              <a:t>) </a:t>
            </a:r>
            <a:r>
              <a:rPr lang="ja-JP" altLang="en-US" sz="2000" dirty="0"/>
              <a:t>等）が送信できる。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586" y="4275006"/>
            <a:ext cx="9624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送信のデメリット　</a:t>
            </a:r>
            <a:r>
              <a:rPr kumimoji="1" lang="ja-JP" altLang="en-US" sz="2000" dirty="0"/>
              <a:t>：　転送効率が悪い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kumimoji="1" lang="ja-JP" altLang="en-US" sz="2000" dirty="0"/>
              <a:t>　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を送信したい場合は、 文字 </a:t>
            </a:r>
            <a:r>
              <a:rPr lang="en-US" altLang="ja-JP" sz="2000" dirty="0"/>
              <a:t>‘6’ , ‘4’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 ( 10</a:t>
            </a:r>
            <a:r>
              <a:rPr lang="ja-JP" altLang="en-US" sz="2000" dirty="0"/>
              <a:t>進数の</a:t>
            </a:r>
            <a:r>
              <a:rPr lang="en-US" altLang="ja-JP" sz="2000" dirty="0"/>
              <a:t>100</a:t>
            </a:r>
            <a:r>
              <a:rPr lang="ja-JP" altLang="en-US" sz="2000" dirty="0"/>
              <a:t>は</a:t>
            </a:r>
            <a:r>
              <a:rPr lang="en-US" altLang="ja-JP" sz="2000" dirty="0"/>
              <a:t>16</a:t>
            </a:r>
            <a:r>
              <a:rPr lang="ja-JP" altLang="en-US" sz="2000" dirty="0"/>
              <a:t>進数で</a:t>
            </a:r>
            <a:r>
              <a:rPr lang="en-US" altLang="ja-JP" sz="2000" dirty="0"/>
              <a:t>0x64) 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バイト送信必要）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21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50941" y="148342"/>
            <a:ext cx="1789604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black"/>
                </a:solidFill>
              </a:rPr>
              <a:t>まとめ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3357" y="592797"/>
            <a:ext cx="10275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通信ができるためには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algn="ctr"/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① 電気的特性</a:t>
            </a:r>
            <a:r>
              <a:rPr lang="en-US" altLang="ja-JP" sz="1600" dirty="0">
                <a:solidFill>
                  <a:prstClr val="black"/>
                </a:solidFill>
              </a:rPr>
              <a:t>( TTL / RS232C / RS422 )</a:t>
            </a:r>
            <a:r>
              <a:rPr lang="ja-JP" altLang="en-US" sz="1600" dirty="0">
                <a:solidFill>
                  <a:prstClr val="black"/>
                </a:solidFill>
              </a:rPr>
              <a:t>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② 通信書式 （ １バイトのデータ構成：ボーレート</a:t>
            </a:r>
            <a:r>
              <a:rPr lang="en-US" altLang="ja-JP" sz="1600" dirty="0">
                <a:solidFill>
                  <a:prstClr val="black"/>
                </a:solidFill>
              </a:rPr>
              <a:t>, </a:t>
            </a:r>
            <a:r>
              <a:rPr lang="ja-JP" altLang="en-US" sz="1600" dirty="0">
                <a:solidFill>
                  <a:prstClr val="black"/>
                </a:solidFill>
              </a:rPr>
              <a:t>ﾃﾞｰﾀﾋﾞｯﾄ数</a:t>
            </a:r>
            <a:r>
              <a:rPr lang="en-US" altLang="ja-JP" sz="1600" dirty="0">
                <a:solidFill>
                  <a:prstClr val="black"/>
                </a:solidFill>
              </a:rPr>
              <a:t>,</a:t>
            </a:r>
            <a:r>
              <a:rPr lang="ja-JP" altLang="en-US" sz="1600" dirty="0">
                <a:solidFill>
                  <a:prstClr val="black"/>
                </a:solidFill>
              </a:rPr>
              <a:t>ｽﾄｯﾌﾟﾋﾞｯﾄ数，ﾊﾟﾘﾃｨ）が一致している必要がある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③ 通信手順 </a:t>
            </a:r>
            <a:r>
              <a:rPr lang="en-US" altLang="ja-JP" sz="1600" dirty="0">
                <a:solidFill>
                  <a:prstClr val="black"/>
                </a:solidFill>
              </a:rPr>
              <a:t>( </a:t>
            </a:r>
            <a:r>
              <a:rPr lang="ja-JP" altLang="en-US" sz="1600" dirty="0">
                <a:solidFill>
                  <a:prstClr val="black"/>
                </a:solidFill>
              </a:rPr>
              <a:t>データの始まり、終わりの認識方法（</a:t>
            </a:r>
            <a:r>
              <a:rPr lang="en-US" altLang="ja-JP" sz="1600" dirty="0">
                <a:solidFill>
                  <a:prstClr val="black"/>
                </a:solidFill>
              </a:rPr>
              <a:t>STX,ETX)</a:t>
            </a:r>
            <a:r>
              <a:rPr lang="ja-JP" altLang="en-US" sz="1600" dirty="0" err="1">
                <a:solidFill>
                  <a:prstClr val="black"/>
                </a:solidFill>
              </a:rPr>
              <a:t>、</a:t>
            </a:r>
            <a:r>
              <a:rPr lang="ja-JP" altLang="en-US" sz="1600" dirty="0">
                <a:solidFill>
                  <a:prstClr val="black"/>
                </a:solidFill>
              </a:rPr>
              <a:t>データ整合性のチェック方法</a:t>
            </a:r>
            <a:r>
              <a:rPr lang="en-US" altLang="ja-JP" sz="1600" dirty="0">
                <a:solidFill>
                  <a:prstClr val="black"/>
                </a:solidFill>
              </a:rPr>
              <a:t>(BCC),</a:t>
            </a:r>
            <a:r>
              <a:rPr lang="ja-JP" altLang="en-US" dirty="0">
                <a:solidFill>
                  <a:prstClr val="black"/>
                </a:solidFill>
              </a:rPr>
              <a:t>その位置）が</a:t>
            </a:r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　　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④ 通信コマンドの認識が一致している必要がある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⑤ 引数、データの意味合いの認識が一致している必要がある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pic>
        <p:nvPicPr>
          <p:cNvPr id="9218" name="Picture 2" descr="http://itpro.nikkeibp.co.jp/article/COLUMN/20070914/281963/hyo1.jpg?ST=self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45" y="4361280"/>
            <a:ext cx="4835611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740545" y="4113528"/>
            <a:ext cx="173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OSI</a:t>
            </a:r>
            <a:r>
              <a:rPr lang="ja-JP" altLang="en-US" sz="1400" dirty="0"/>
              <a:t>参照モデル</a:t>
            </a:r>
            <a:endParaRPr lang="en-US" altLang="ja-JP" sz="1400" dirty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5845743" y="6277232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99412" y="6096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①②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480965" y="4938584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07079" y="4753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5782962" y="4421305"/>
            <a:ext cx="1696995" cy="25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99411" y="423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3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1208251"/>
            <a:ext cx="1106849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5CE95-67E8-D78C-D6DF-2DD40E449A36}"/>
              </a:ext>
            </a:extLst>
          </p:cNvPr>
          <p:cNvSpPr txBox="1"/>
          <p:nvPr/>
        </p:nvSpPr>
        <p:spPr>
          <a:xfrm>
            <a:off x="5720319" y="1226875"/>
            <a:ext cx="17908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C#</a:t>
            </a:r>
            <a:r>
              <a:rPr kumimoji="1" lang="ja-JP" altLang="en-US" sz="2000"/>
              <a:t>を優先的に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E8C225-E4ED-8674-5781-E55DAB6F5758}"/>
              </a:ext>
            </a:extLst>
          </p:cNvPr>
          <p:cNvCxnSpPr>
            <a:cxnSpLocks/>
          </p:cNvCxnSpPr>
          <p:nvPr/>
        </p:nvCxnSpPr>
        <p:spPr>
          <a:xfrm flipH="1">
            <a:off x="4702179" y="1527803"/>
            <a:ext cx="1018140" cy="99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089A4-3C33-9285-7C0C-5725C4336399}"/>
              </a:ext>
            </a:extLst>
          </p:cNvPr>
          <p:cNvSpPr txBox="1"/>
          <p:nvPr/>
        </p:nvSpPr>
        <p:spPr>
          <a:xfrm>
            <a:off x="8380092" y="919099"/>
            <a:ext cx="35189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外部ライブラリを使用しない</a:t>
            </a:r>
            <a:endParaRPr lang="en-US" altLang="ja-JP" sz="2000" dirty="0"/>
          </a:p>
          <a:p>
            <a:r>
              <a:rPr kumimoji="1" lang="ja-JP" altLang="en-US" sz="2000"/>
              <a:t>シリアル通信から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A1BB50-4FA8-6346-4915-7F7A3A435B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0533" y="1273042"/>
            <a:ext cx="759559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学習項目と順序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solidFill>
                  <a:srgbClr val="FF0000"/>
                </a:solidFill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solidFill>
                  <a:srgbClr val="FF0000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1125696" y="4136538"/>
          <a:ext cx="1023797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2303</Words>
  <Application>Microsoft Office PowerPoint</Application>
  <PresentationFormat>ワイド画面</PresentationFormat>
  <Paragraphs>271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Google Sans</vt:lpstr>
      <vt:lpstr>Helvetica Neue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72</cp:revision>
  <dcterms:created xsi:type="dcterms:W3CDTF">2023-08-26T05:23:07Z</dcterms:created>
  <dcterms:modified xsi:type="dcterms:W3CDTF">2024-12-21T13:50:38Z</dcterms:modified>
</cp:coreProperties>
</file>