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7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584" y="-22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701653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303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ja" sz="1000">
                <a:solidFill>
                  <a:schemeClr val="dk2"/>
                </a:solidFill>
              </a:rPr>
              <a:t>‹#›</a:t>
            </a:fld>
            <a:endParaRPr lang="ja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/>
        </p:nvSpPr>
        <p:spPr>
          <a:xfrm>
            <a:off x="0" y="528408"/>
            <a:ext cx="9144000" cy="10568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ja" sz="2400" b="1" dirty="0">
                <a:solidFill>
                  <a:srgbClr val="FF0000"/>
                </a:solidFill>
              </a:rPr>
              <a:t>課題１</a:t>
            </a:r>
            <a:r>
              <a:rPr lang="ja" sz="2400" b="1" dirty="0" smtClean="0"/>
              <a:t>：実行</a:t>
            </a:r>
            <a:r>
              <a:rPr lang="ja" sz="2400" b="1" dirty="0"/>
              <a:t>すると「こんにちは」と画面に表示する処理</a:t>
            </a:r>
          </a:p>
        </p:txBody>
      </p:sp>
      <p:sp>
        <p:nvSpPr>
          <p:cNvPr id="3" name="Shape 50"/>
          <p:cNvSpPr/>
          <p:nvPr/>
        </p:nvSpPr>
        <p:spPr>
          <a:xfrm>
            <a:off x="3896186" y="1454809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26652" y="1385167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5" name="Shape 50"/>
          <p:cNvSpPr/>
          <p:nvPr/>
        </p:nvSpPr>
        <p:spPr>
          <a:xfrm>
            <a:off x="3887865" y="4200393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270023" y="4130751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sp>
        <p:nvSpPr>
          <p:cNvPr id="8" name="Shape 52"/>
          <p:cNvSpPr/>
          <p:nvPr/>
        </p:nvSpPr>
        <p:spPr>
          <a:xfrm>
            <a:off x="3719835" y="2515526"/>
            <a:ext cx="1712970" cy="490142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3" name="直線矢印コネクタ 22"/>
          <p:cNvCxnSpPr>
            <a:stCxn id="4" idx="2"/>
          </p:cNvCxnSpPr>
          <p:nvPr/>
        </p:nvCxnSpPr>
        <p:spPr>
          <a:xfrm flipH="1">
            <a:off x="4567680" y="1785277"/>
            <a:ext cx="710" cy="70392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3719835" y="2575642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「こんにちは」を表示</a:t>
            </a:r>
            <a:endParaRPr kumimoji="1" lang="ja-JP" altLang="en-US" sz="1200" dirty="0"/>
          </a:p>
        </p:txBody>
      </p:sp>
      <p:cxnSp>
        <p:nvCxnSpPr>
          <p:cNvPr id="31" name="直線矢印コネクタ 30"/>
          <p:cNvCxnSpPr>
            <a:stCxn id="8" idx="2"/>
          </p:cNvCxnSpPr>
          <p:nvPr/>
        </p:nvCxnSpPr>
        <p:spPr>
          <a:xfrm flipH="1">
            <a:off x="4572000" y="3005668"/>
            <a:ext cx="4320" cy="119472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3"/>
          <p:cNvSpPr txBox="1"/>
          <p:nvPr/>
        </p:nvSpPr>
        <p:spPr>
          <a:xfrm>
            <a:off x="0" y="0"/>
            <a:ext cx="9144000" cy="10972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000" b="1" dirty="0" smtClean="0">
                <a:solidFill>
                  <a:srgbClr val="FF0000"/>
                </a:solidFill>
              </a:rPr>
              <a:t>課題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１０</a:t>
            </a:r>
            <a:r>
              <a:rPr lang="ja" sz="2000" b="1" dirty="0" smtClean="0"/>
              <a:t>：</a:t>
            </a:r>
            <a:r>
              <a:rPr lang="en-US" altLang="ja" sz="2000" b="1" dirty="0" smtClean="0"/>
              <a:t>1</a:t>
            </a:r>
            <a:r>
              <a:rPr lang="ja-JP" altLang="en-US" sz="2000" b="1" dirty="0" smtClean="0"/>
              <a:t>から始まる数字が</a:t>
            </a:r>
            <a:r>
              <a:rPr lang="en-US" altLang="ja-JP" sz="2000" b="1" dirty="0" smtClean="0"/>
              <a:t>1</a:t>
            </a:r>
            <a:r>
              <a:rPr lang="ja-JP" altLang="en-US" sz="2000" b="1" dirty="0" smtClean="0"/>
              <a:t>足されてから表示される。これを「</a:t>
            </a:r>
            <a:r>
              <a:rPr lang="en-US" altLang="ja-JP" sz="2000" b="1" dirty="0" smtClean="0"/>
              <a:t>7</a:t>
            </a:r>
            <a:r>
              <a:rPr lang="ja-JP" altLang="en-US" sz="2000" b="1" dirty="0" smtClean="0"/>
              <a:t>」が表示</a:t>
            </a:r>
            <a:r>
              <a:rPr lang="en-US" altLang="ja-JP" sz="2000" b="1" dirty="0" smtClean="0"/>
              <a:t>	</a:t>
            </a:r>
            <a:r>
              <a:rPr lang="ja-JP" altLang="en-US" sz="2000" b="1" dirty="0" smtClean="0"/>
              <a:t>　</a:t>
            </a:r>
            <a:r>
              <a:rPr lang="en-US" altLang="ja-JP" sz="2000" b="1" dirty="0" smtClean="0"/>
              <a:t> </a:t>
            </a:r>
            <a:r>
              <a:rPr lang="ja-JP" altLang="en-US" sz="2000" b="1" dirty="0" smtClean="0"/>
              <a:t>されるまで繰り返す。また、その数字が偶数なら「この数字は偶数で</a:t>
            </a:r>
            <a:r>
              <a:rPr lang="en-US" altLang="ja-JP" sz="2000" b="1" dirty="0" smtClean="0"/>
              <a:t>	</a:t>
            </a:r>
            <a:r>
              <a:rPr lang="ja-JP" altLang="en-US" sz="2000" b="1" dirty="0" smtClean="0"/>
              <a:t>　</a:t>
            </a:r>
            <a:r>
              <a:rPr lang="en-US" altLang="ja-JP" sz="2000" b="1" dirty="0" smtClean="0"/>
              <a:t> </a:t>
            </a:r>
            <a:r>
              <a:rPr lang="ja-JP" altLang="en-US" sz="2000" b="1" dirty="0" smtClean="0"/>
              <a:t>す」、奇数なら「この数字は奇数です」と表示される。</a:t>
            </a:r>
            <a:endParaRPr lang="en-US" altLang="ja-JP" sz="2000" b="1" dirty="0" smtClean="0"/>
          </a:p>
        </p:txBody>
      </p:sp>
      <p:sp>
        <p:nvSpPr>
          <p:cNvPr id="3" name="Shape 50"/>
          <p:cNvSpPr/>
          <p:nvPr/>
        </p:nvSpPr>
        <p:spPr>
          <a:xfrm>
            <a:off x="1287255" y="1361289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589053" y="1308758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5" name="Shape 50"/>
          <p:cNvSpPr/>
          <p:nvPr/>
        </p:nvSpPr>
        <p:spPr>
          <a:xfrm>
            <a:off x="3445306" y="4718013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827464" y="4648371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cxnSp>
        <p:nvCxnSpPr>
          <p:cNvPr id="8" name="直線矢印コネクタ 7"/>
          <p:cNvCxnSpPr/>
          <p:nvPr/>
        </p:nvCxnSpPr>
        <p:spPr>
          <a:xfrm>
            <a:off x="5895745" y="3219362"/>
            <a:ext cx="9931" cy="48623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 rot="20681235">
            <a:off x="3688880" y="3392836"/>
            <a:ext cx="4156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 smtClean="0"/>
              <a:t>YES</a:t>
            </a:r>
            <a:endParaRPr kumimoji="1" lang="ja-JP" altLang="en-US" sz="900" dirty="0"/>
          </a:p>
        </p:txBody>
      </p:sp>
      <p:sp>
        <p:nvSpPr>
          <p:cNvPr id="12" name="テキスト ボックス 11"/>
          <p:cNvSpPr txBox="1"/>
          <p:nvPr/>
        </p:nvSpPr>
        <p:spPr>
          <a:xfrm rot="994749">
            <a:off x="5747750" y="3003948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NO</a:t>
            </a:r>
            <a:endParaRPr kumimoji="1" lang="ja-JP" altLang="en-US" sz="1200" dirty="0"/>
          </a:p>
        </p:txBody>
      </p:sp>
      <p:cxnSp>
        <p:nvCxnSpPr>
          <p:cNvPr id="13" name="直線矢印コネクタ 12"/>
          <p:cNvCxnSpPr/>
          <p:nvPr/>
        </p:nvCxnSpPr>
        <p:spPr>
          <a:xfrm flipH="1">
            <a:off x="4121428" y="4033071"/>
            <a:ext cx="230397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2696956" y="1510559"/>
            <a:ext cx="86940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hape 51"/>
          <p:cNvSpPr/>
          <p:nvPr/>
        </p:nvSpPr>
        <p:spPr>
          <a:xfrm>
            <a:off x="3657930" y="3034936"/>
            <a:ext cx="951662" cy="413007"/>
          </a:xfrm>
          <a:prstGeom prst="flowChartDecision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727209" y="3103636"/>
            <a:ext cx="8823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b="1" dirty="0" smtClean="0"/>
              <a:t>偶数ですか？</a:t>
            </a:r>
            <a:endParaRPr kumimoji="1" lang="en-US" altLang="ja-JP" sz="900" b="1" dirty="0" smtClean="0"/>
          </a:p>
        </p:txBody>
      </p:sp>
      <p:sp>
        <p:nvSpPr>
          <p:cNvPr id="20" name="Shape 52"/>
          <p:cNvSpPr/>
          <p:nvPr/>
        </p:nvSpPr>
        <p:spPr>
          <a:xfrm>
            <a:off x="3591804" y="1418335"/>
            <a:ext cx="1149349" cy="184447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958272" y="1375142"/>
            <a:ext cx="4164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X=1</a:t>
            </a:r>
            <a:endParaRPr kumimoji="1" lang="ja-JP" altLang="en-US" sz="1000" dirty="0"/>
          </a:p>
        </p:txBody>
      </p:sp>
      <p:cxnSp>
        <p:nvCxnSpPr>
          <p:cNvPr id="22" name="直線矢印コネクタ 21"/>
          <p:cNvCxnSpPr>
            <a:stCxn id="24" idx="2"/>
          </p:cNvCxnSpPr>
          <p:nvPr/>
        </p:nvCxnSpPr>
        <p:spPr>
          <a:xfrm flipH="1">
            <a:off x="4140216" y="4432155"/>
            <a:ext cx="4601" cy="28585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フローチャート: 手作業 22"/>
          <p:cNvSpPr/>
          <p:nvPr/>
        </p:nvSpPr>
        <p:spPr>
          <a:xfrm rot="10800000">
            <a:off x="3328495" y="1826653"/>
            <a:ext cx="1688310" cy="152574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24" name="フローチャート: 手作業 23"/>
          <p:cNvSpPr/>
          <p:nvPr/>
        </p:nvSpPr>
        <p:spPr>
          <a:xfrm>
            <a:off x="3300662" y="4201195"/>
            <a:ext cx="1688310" cy="230960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25" name="Shape 52"/>
          <p:cNvSpPr/>
          <p:nvPr/>
        </p:nvSpPr>
        <p:spPr>
          <a:xfrm>
            <a:off x="3597976" y="2190648"/>
            <a:ext cx="1149350" cy="252372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52"/>
          <p:cNvSpPr/>
          <p:nvPr/>
        </p:nvSpPr>
        <p:spPr>
          <a:xfrm>
            <a:off x="3597975" y="2557035"/>
            <a:ext cx="1149350" cy="239463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8" name="直線矢印コネクタ 27"/>
          <p:cNvCxnSpPr/>
          <p:nvPr/>
        </p:nvCxnSpPr>
        <p:spPr>
          <a:xfrm>
            <a:off x="4170724" y="1602782"/>
            <a:ext cx="4245" cy="22387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3633437" y="4201195"/>
            <a:ext cx="9827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X</a:t>
            </a:r>
            <a:r>
              <a:rPr kumimoji="1" lang="ja-JP" altLang="en-US" sz="1000" dirty="0" smtClean="0"/>
              <a:t>の値が</a:t>
            </a:r>
            <a:r>
              <a:rPr kumimoji="1" lang="en-US" altLang="ja-JP" sz="1000" dirty="0" smtClean="0"/>
              <a:t>7</a:t>
            </a:r>
            <a:r>
              <a:rPr kumimoji="1" lang="ja-JP" altLang="en-US" sz="1000" dirty="0" smtClean="0"/>
              <a:t>以下</a:t>
            </a:r>
            <a:endParaRPr kumimoji="1" lang="ja-JP" altLang="en-US" sz="1000" dirty="0"/>
          </a:p>
        </p:txBody>
      </p:sp>
      <p:cxnSp>
        <p:nvCxnSpPr>
          <p:cNvPr id="32" name="直線矢印コネクタ 31"/>
          <p:cNvCxnSpPr/>
          <p:nvPr/>
        </p:nvCxnSpPr>
        <p:spPr>
          <a:xfrm>
            <a:off x="4166479" y="2443020"/>
            <a:ext cx="3660" cy="10725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62" idx="2"/>
            <a:endCxn id="17" idx="0"/>
          </p:cNvCxnSpPr>
          <p:nvPr/>
        </p:nvCxnSpPr>
        <p:spPr>
          <a:xfrm flipH="1">
            <a:off x="4133761" y="2796498"/>
            <a:ext cx="28473" cy="23843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4616160" y="3244806"/>
            <a:ext cx="1275838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Shape 52"/>
          <p:cNvSpPr/>
          <p:nvPr/>
        </p:nvSpPr>
        <p:spPr>
          <a:xfrm>
            <a:off x="3227347" y="3653505"/>
            <a:ext cx="1800493" cy="251776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227347" y="3674449"/>
            <a:ext cx="18004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00" b="1" dirty="0" smtClean="0"/>
              <a:t>「この数字は偶数です」</a:t>
            </a:r>
            <a:r>
              <a:rPr kumimoji="1" lang="ja-JP" altLang="en-US" sz="900" b="1" dirty="0" smtClean="0"/>
              <a:t>と表示</a:t>
            </a:r>
            <a:endParaRPr kumimoji="1" lang="ja-JP" altLang="en-US" sz="900" b="1" dirty="0"/>
          </a:p>
        </p:txBody>
      </p:sp>
      <p:cxnSp>
        <p:nvCxnSpPr>
          <p:cNvPr id="43" name="直線矢印コネクタ 42"/>
          <p:cNvCxnSpPr>
            <a:stCxn id="17" idx="2"/>
          </p:cNvCxnSpPr>
          <p:nvPr/>
        </p:nvCxnSpPr>
        <p:spPr>
          <a:xfrm flipH="1">
            <a:off x="4131254" y="3447943"/>
            <a:ext cx="2507" cy="20556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>
            <a:off x="4121427" y="3941202"/>
            <a:ext cx="6167" cy="25701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Shape 52"/>
          <p:cNvSpPr/>
          <p:nvPr/>
        </p:nvSpPr>
        <p:spPr>
          <a:xfrm>
            <a:off x="5476500" y="3662601"/>
            <a:ext cx="1800493" cy="251776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5476500" y="3683545"/>
            <a:ext cx="18004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00" b="1" dirty="0" smtClean="0"/>
              <a:t>「この数字は奇数です」</a:t>
            </a:r>
            <a:r>
              <a:rPr kumimoji="1" lang="ja-JP" altLang="en-US" sz="900" b="1" dirty="0" smtClean="0"/>
              <a:t>と表示</a:t>
            </a:r>
            <a:endParaRPr kumimoji="1" lang="ja-JP" altLang="en-US" sz="900" b="1" dirty="0"/>
          </a:p>
        </p:txBody>
      </p:sp>
      <p:cxnSp>
        <p:nvCxnSpPr>
          <p:cNvPr id="52" name="直線コネクタ 51"/>
          <p:cNvCxnSpPr/>
          <p:nvPr/>
        </p:nvCxnSpPr>
        <p:spPr>
          <a:xfrm>
            <a:off x="6425398" y="3941202"/>
            <a:ext cx="0" cy="9186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>
          <a:xfrm>
            <a:off x="4162234" y="1979227"/>
            <a:ext cx="4245" cy="22387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3604539" y="2185509"/>
            <a:ext cx="1149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 smtClean="0"/>
              <a:t>X</a:t>
            </a:r>
            <a:r>
              <a:rPr kumimoji="1" lang="ja-JP" altLang="en-US" sz="1000" dirty="0" smtClean="0"/>
              <a:t>に</a:t>
            </a:r>
            <a:r>
              <a:rPr kumimoji="1" lang="en-US" altLang="ja-JP" sz="1000" dirty="0" smtClean="0"/>
              <a:t>1</a:t>
            </a:r>
            <a:r>
              <a:rPr kumimoji="1" lang="ja-JP" altLang="en-US" sz="1000" dirty="0" smtClean="0"/>
              <a:t>をプラス</a:t>
            </a:r>
            <a:endParaRPr kumimoji="1" lang="ja-JP" altLang="en-US" sz="1000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3421400" y="2550277"/>
            <a:ext cx="14816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 smtClean="0"/>
              <a:t>X</a:t>
            </a:r>
            <a:r>
              <a:rPr kumimoji="1" lang="ja-JP" altLang="en-US" sz="1000" dirty="0" smtClean="0"/>
              <a:t>の値を表示</a:t>
            </a:r>
            <a:endParaRPr kumimoji="1" lang="ja-JP" altLang="en-US" sz="1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-425647" y="3597504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ループ分の中に条件分岐入れる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-151601" y="4203972"/>
            <a:ext cx="2877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１</a:t>
            </a:r>
            <a:r>
              <a:rPr kumimoji="1" lang="en-US" altLang="ja-JP" dirty="0" smtClean="0"/>
              <a:t>〜</a:t>
            </a:r>
            <a:r>
              <a:rPr kumimoji="1" lang="ja-JP" altLang="en-US" dirty="0" smtClean="0"/>
              <a:t>７までの全てで偶数か奇数の</a:t>
            </a:r>
            <a:endParaRPr kumimoji="1" lang="en-US" altLang="ja-JP" dirty="0" smtClean="0"/>
          </a:p>
          <a:p>
            <a:r>
              <a:rPr kumimoji="1" lang="ja-JP" altLang="en-US" dirty="0" smtClean="0"/>
              <a:t>判断表記をさせる</a:t>
            </a:r>
            <a:endParaRPr kumimoji="1" lang="ja-JP" altLang="en-US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6032500" y="133141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初期値が１</a:t>
            </a:r>
            <a:endParaRPr kumimoji="1" lang="ja-JP" altLang="en-US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5891998" y="2123953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足されることが前提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1552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3"/>
          <p:cNvSpPr txBox="1"/>
          <p:nvPr/>
        </p:nvSpPr>
        <p:spPr>
          <a:xfrm>
            <a:off x="0" y="0"/>
            <a:ext cx="9144000" cy="83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1800" b="1" dirty="0" smtClean="0">
                <a:solidFill>
                  <a:srgbClr val="FF0000"/>
                </a:solidFill>
              </a:rPr>
              <a:t>課題</a:t>
            </a:r>
            <a:r>
              <a:rPr lang="ja-JP" altLang="en-US" sz="1800" b="1" dirty="0" smtClean="0">
                <a:solidFill>
                  <a:srgbClr val="FF0000"/>
                </a:solidFill>
              </a:rPr>
              <a:t>１１</a:t>
            </a:r>
            <a:r>
              <a:rPr lang="ja" sz="1800" b="1" dirty="0" smtClean="0"/>
              <a:t>：</a:t>
            </a:r>
            <a:r>
              <a:rPr lang="ja-JP" altLang="en-US" sz="1800" b="1" dirty="0" smtClean="0"/>
              <a:t>フローチャートで自動販売機のシステムを完成させなさい。どのよ</a:t>
            </a:r>
            <a:r>
              <a:rPr lang="en-US" altLang="ja-JP" sz="1800" b="1" dirty="0" smtClean="0"/>
              <a:t>	</a:t>
            </a:r>
            <a:r>
              <a:rPr lang="ja-JP" altLang="en-US" sz="1800" b="1" dirty="0" smtClean="0"/>
              <a:t>　</a:t>
            </a:r>
            <a:r>
              <a:rPr lang="en-US" altLang="ja-JP" sz="1800" b="1" dirty="0" smtClean="0"/>
              <a:t> </a:t>
            </a:r>
            <a:r>
              <a:rPr lang="ja-JP" altLang="en-US" sz="1800" b="1" dirty="0" smtClean="0"/>
              <a:t>う</a:t>
            </a:r>
            <a:r>
              <a:rPr lang="en-US" altLang="ja-JP" sz="1800" b="1" dirty="0" smtClean="0"/>
              <a:t>	</a:t>
            </a:r>
            <a:r>
              <a:rPr lang="ja-JP" altLang="en-US" sz="1800" b="1" dirty="0" smtClean="0"/>
              <a:t>　な処理を盛り込んで完成させるかは自由です。</a:t>
            </a:r>
            <a:endParaRPr lang="ja" sz="1800" b="1" dirty="0"/>
          </a:p>
        </p:txBody>
      </p:sp>
      <p:sp>
        <p:nvSpPr>
          <p:cNvPr id="5" name="Shape 50"/>
          <p:cNvSpPr/>
          <p:nvPr/>
        </p:nvSpPr>
        <p:spPr>
          <a:xfrm>
            <a:off x="2081792" y="677987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424957" y="616910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7" name="Shape 50"/>
          <p:cNvSpPr/>
          <p:nvPr/>
        </p:nvSpPr>
        <p:spPr>
          <a:xfrm>
            <a:off x="3792264" y="4809773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174422" y="4740131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cxnSp>
        <p:nvCxnSpPr>
          <p:cNvPr id="10" name="直線矢印コネクタ 9"/>
          <p:cNvCxnSpPr/>
          <p:nvPr/>
        </p:nvCxnSpPr>
        <p:spPr>
          <a:xfrm>
            <a:off x="3449424" y="845256"/>
            <a:ext cx="563899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3628554" y="2035196"/>
            <a:ext cx="172354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希望商品ボタンを押す</a:t>
            </a:r>
            <a:endParaRPr kumimoji="1" lang="ja-JP" altLang="en-US" sz="12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013323" y="710892"/>
            <a:ext cx="95410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お金を投入</a:t>
            </a:r>
            <a:endParaRPr kumimoji="1" lang="ja-JP" altLang="en-US" sz="1200" dirty="0"/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4480719" y="2359361"/>
            <a:ext cx="0" cy="39354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4490328" y="972471"/>
            <a:ext cx="0" cy="31570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3705499" y="2778051"/>
            <a:ext cx="1569660" cy="27699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希望商品が出てくる</a:t>
            </a:r>
            <a:endParaRPr kumimoji="1" lang="ja-JP" altLang="en-US" sz="1200" dirty="0"/>
          </a:p>
        </p:txBody>
      </p:sp>
      <p:cxnSp>
        <p:nvCxnSpPr>
          <p:cNvPr id="30" name="直線矢印コネクタ 29"/>
          <p:cNvCxnSpPr/>
          <p:nvPr/>
        </p:nvCxnSpPr>
        <p:spPr>
          <a:xfrm flipH="1">
            <a:off x="4469339" y="3055050"/>
            <a:ext cx="4320" cy="36781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Shape 51"/>
          <p:cNvSpPr/>
          <p:nvPr/>
        </p:nvSpPr>
        <p:spPr>
          <a:xfrm>
            <a:off x="2979438" y="1304753"/>
            <a:ext cx="3021779" cy="413007"/>
          </a:xfrm>
          <a:prstGeom prst="flowChartDecision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532373" y="1338620"/>
            <a:ext cx="19159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希望商品金額</a:t>
            </a:r>
            <a:r>
              <a:rPr kumimoji="1" lang="en-US" altLang="ja-JP" sz="1200" dirty="0" smtClean="0"/>
              <a:t> ≦ </a:t>
            </a:r>
            <a:r>
              <a:rPr kumimoji="1" lang="ja-JP" altLang="en-US" sz="1200" dirty="0" smtClean="0"/>
              <a:t>投入金額</a:t>
            </a:r>
            <a:endParaRPr kumimoji="1" lang="ja-JP" altLang="en-US" sz="1200" dirty="0"/>
          </a:p>
        </p:txBody>
      </p:sp>
      <p:cxnSp>
        <p:nvCxnSpPr>
          <p:cNvPr id="26" name="直線コネクタ 25"/>
          <p:cNvCxnSpPr/>
          <p:nvPr/>
        </p:nvCxnSpPr>
        <p:spPr>
          <a:xfrm flipH="1">
            <a:off x="6001217" y="1503392"/>
            <a:ext cx="61040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6585417" y="845256"/>
            <a:ext cx="0" cy="65104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flipH="1">
            <a:off x="4967430" y="845256"/>
            <a:ext cx="161798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 rot="994749">
            <a:off x="6234020" y="1200120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NO</a:t>
            </a:r>
            <a:endParaRPr kumimoji="1" lang="ja-JP" altLang="en-US" sz="1200" dirty="0"/>
          </a:p>
        </p:txBody>
      </p:sp>
      <p:sp>
        <p:nvSpPr>
          <p:cNvPr id="36" name="テキスト ボックス 35"/>
          <p:cNvSpPr txBox="1"/>
          <p:nvPr/>
        </p:nvSpPr>
        <p:spPr>
          <a:xfrm rot="20681235">
            <a:off x="3969903" y="1675745"/>
            <a:ext cx="49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YES</a:t>
            </a:r>
            <a:endParaRPr kumimoji="1" lang="ja-JP" altLang="en-US" sz="1200" dirty="0"/>
          </a:p>
        </p:txBody>
      </p:sp>
      <p:cxnSp>
        <p:nvCxnSpPr>
          <p:cNvPr id="37" name="直線矢印コネクタ 36"/>
          <p:cNvCxnSpPr/>
          <p:nvPr/>
        </p:nvCxnSpPr>
        <p:spPr>
          <a:xfrm>
            <a:off x="4490328" y="1717760"/>
            <a:ext cx="0" cy="37399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Shape 51"/>
          <p:cNvSpPr/>
          <p:nvPr/>
        </p:nvSpPr>
        <p:spPr>
          <a:xfrm>
            <a:off x="2958449" y="3422866"/>
            <a:ext cx="3021779" cy="307777"/>
          </a:xfrm>
          <a:prstGeom prst="flowChartDecision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891325" y="342286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お釣りある？</a:t>
            </a:r>
            <a:endParaRPr kumimoji="1" lang="ja-JP" altLang="en-US" dirty="0"/>
          </a:p>
        </p:txBody>
      </p:sp>
      <p:cxnSp>
        <p:nvCxnSpPr>
          <p:cNvPr id="41" name="直線コネクタ 40"/>
          <p:cNvCxnSpPr/>
          <p:nvPr/>
        </p:nvCxnSpPr>
        <p:spPr>
          <a:xfrm flipH="1">
            <a:off x="5980228" y="3586192"/>
            <a:ext cx="61040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>
            <a:off x="6590630" y="3586192"/>
            <a:ext cx="0" cy="24621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>
            <a:off x="4463776" y="3743357"/>
            <a:ext cx="11380" cy="106641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5954475" y="3832409"/>
            <a:ext cx="1261884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050" dirty="0" smtClean="0"/>
              <a:t>返却レバーひねる</a:t>
            </a:r>
            <a:endParaRPr kumimoji="1" lang="ja-JP" altLang="en-US" sz="1050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5980228" y="4215542"/>
            <a:ext cx="1127232" cy="2539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050" dirty="0" smtClean="0"/>
              <a:t>お釣り出てくる</a:t>
            </a:r>
            <a:endParaRPr kumimoji="1" lang="ja-JP" altLang="en-US" sz="1050" dirty="0"/>
          </a:p>
        </p:txBody>
      </p:sp>
      <p:cxnSp>
        <p:nvCxnSpPr>
          <p:cNvPr id="52" name="直線コネクタ 51"/>
          <p:cNvCxnSpPr/>
          <p:nvPr/>
        </p:nvCxnSpPr>
        <p:spPr>
          <a:xfrm>
            <a:off x="6590629" y="4086325"/>
            <a:ext cx="1" cy="12921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/>
          <p:nvPr/>
        </p:nvCxnSpPr>
        <p:spPr>
          <a:xfrm flipH="1">
            <a:off x="4490328" y="4589639"/>
            <a:ext cx="2100302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>
            <a:off x="6585417" y="4460422"/>
            <a:ext cx="1" cy="12921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/>
          <p:cNvSpPr txBox="1"/>
          <p:nvPr/>
        </p:nvSpPr>
        <p:spPr>
          <a:xfrm rot="994749">
            <a:off x="4034338" y="3784164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NO</a:t>
            </a:r>
            <a:endParaRPr kumimoji="1" lang="ja-JP" altLang="en-US" sz="1200" dirty="0"/>
          </a:p>
        </p:txBody>
      </p:sp>
      <p:sp>
        <p:nvSpPr>
          <p:cNvPr id="69" name="テキスト ボックス 68"/>
          <p:cNvSpPr txBox="1"/>
          <p:nvPr/>
        </p:nvSpPr>
        <p:spPr>
          <a:xfrm rot="1152602">
            <a:off x="6320569" y="3332282"/>
            <a:ext cx="49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YES</a:t>
            </a:r>
            <a:endParaRPr kumimoji="1" lang="ja-JP" altLang="en-US" sz="1200" dirty="0"/>
          </a:p>
        </p:txBody>
      </p:sp>
      <p:sp>
        <p:nvSpPr>
          <p:cNvPr id="34" name="Shape 53"/>
          <p:cNvSpPr/>
          <p:nvPr/>
        </p:nvSpPr>
        <p:spPr>
          <a:xfrm>
            <a:off x="4003455" y="715084"/>
            <a:ext cx="963975" cy="281564"/>
          </a:xfrm>
          <a:prstGeom prst="flowChartManualInpu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53"/>
          <p:cNvSpPr/>
          <p:nvPr/>
        </p:nvSpPr>
        <p:spPr>
          <a:xfrm>
            <a:off x="3618007" y="2012871"/>
            <a:ext cx="1714297" cy="346490"/>
          </a:xfrm>
          <a:prstGeom prst="flowChartManualInpu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8266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3"/>
          <p:cNvSpPr txBox="1"/>
          <p:nvPr/>
        </p:nvSpPr>
        <p:spPr>
          <a:xfrm>
            <a:off x="0" y="7693"/>
            <a:ext cx="9144000" cy="50030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ja" sz="1800" b="1" dirty="0" smtClean="0">
                <a:solidFill>
                  <a:srgbClr val="3366FF"/>
                </a:solidFill>
              </a:rPr>
              <a:t>課題</a:t>
            </a:r>
            <a:r>
              <a:rPr lang="ja-JP" altLang="en-US" sz="1800" b="1" dirty="0" smtClean="0">
                <a:solidFill>
                  <a:srgbClr val="3366FF"/>
                </a:solidFill>
              </a:rPr>
              <a:t>１２</a:t>
            </a:r>
            <a:r>
              <a:rPr lang="ja" sz="1800" b="1" dirty="0" smtClean="0"/>
              <a:t>：</a:t>
            </a:r>
            <a:r>
              <a:rPr lang="ja-JP" altLang="en-US" sz="1800" b="1" dirty="0"/>
              <a:t>フローチャートを用いて</a:t>
            </a:r>
            <a:r>
              <a:rPr lang="ja-JP" altLang="en-US" sz="1800" b="1" dirty="0" smtClean="0"/>
              <a:t>、</a:t>
            </a:r>
            <a:r>
              <a:rPr lang="ja-JP" altLang="en-US" sz="1800" b="1" dirty="0"/>
              <a:t>リニアサーチ</a:t>
            </a:r>
            <a:r>
              <a:rPr lang="ja-JP" altLang="en-US" sz="1800" b="1" dirty="0" smtClean="0"/>
              <a:t>の</a:t>
            </a:r>
            <a:r>
              <a:rPr lang="ja-JP" altLang="en-US" sz="1800" b="1" dirty="0"/>
              <a:t>処理を</a:t>
            </a:r>
            <a:r>
              <a:rPr lang="ja-JP" altLang="en-US" sz="1800" b="1" dirty="0" smtClean="0"/>
              <a:t>書いてみよう。</a:t>
            </a:r>
            <a:endParaRPr lang="ja-JP" altLang="en-US" sz="1800" b="1" dirty="0"/>
          </a:p>
          <a:p>
            <a:pPr lvl="0" algn="ctr" rtl="0">
              <a:spcBef>
                <a:spcPts val="0"/>
              </a:spcBef>
              <a:buNone/>
            </a:pPr>
            <a:endParaRPr lang="ja" sz="1800" b="1" dirty="0"/>
          </a:p>
        </p:txBody>
      </p:sp>
      <p:sp>
        <p:nvSpPr>
          <p:cNvPr id="6" name="Shape 50"/>
          <p:cNvSpPr/>
          <p:nvPr/>
        </p:nvSpPr>
        <p:spPr>
          <a:xfrm>
            <a:off x="591535" y="548541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22001" y="478899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8" name="Shape 50"/>
          <p:cNvSpPr/>
          <p:nvPr/>
        </p:nvSpPr>
        <p:spPr>
          <a:xfrm>
            <a:off x="3446824" y="4913979"/>
            <a:ext cx="1367632" cy="229522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828982" y="4818593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cxnSp>
        <p:nvCxnSpPr>
          <p:cNvPr id="11" name="直線矢印コネクタ 10"/>
          <p:cNvCxnSpPr/>
          <p:nvPr/>
        </p:nvCxnSpPr>
        <p:spPr>
          <a:xfrm flipV="1">
            <a:off x="1959167" y="689297"/>
            <a:ext cx="1232586" cy="2936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4176435" y="2473073"/>
            <a:ext cx="0" cy="2343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4169350" y="3904339"/>
            <a:ext cx="0" cy="1945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4157029" y="4731955"/>
            <a:ext cx="0" cy="2222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3211789" y="501271"/>
            <a:ext cx="2274611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900" dirty="0" smtClean="0"/>
              <a:t>アルファベット</a:t>
            </a:r>
            <a:r>
              <a:rPr kumimoji="1" lang="en-US" altLang="ja-JP" sz="900" dirty="0" err="1" smtClean="0"/>
              <a:t>a〜z</a:t>
            </a:r>
            <a:r>
              <a:rPr kumimoji="1" lang="ja-JP" altLang="en-US" sz="900" dirty="0" smtClean="0"/>
              <a:t>のランダムな文字を</a:t>
            </a:r>
            <a:endParaRPr kumimoji="1" lang="en-US" altLang="ja-JP" sz="900" dirty="0" smtClean="0"/>
          </a:p>
          <a:p>
            <a:r>
              <a:rPr kumimoji="1" lang="ja-JP" altLang="en-US" sz="900" dirty="0" smtClean="0"/>
              <a:t>「</a:t>
            </a:r>
            <a:r>
              <a:rPr kumimoji="1" lang="en-US" altLang="ja-JP" sz="900" dirty="0" err="1" smtClean="0"/>
              <a:t>γ</a:t>
            </a:r>
            <a:r>
              <a:rPr kumimoji="1" lang="en-US" altLang="ja-JP" sz="900" dirty="0" smtClean="0"/>
              <a:t>(</a:t>
            </a:r>
            <a:r>
              <a:rPr kumimoji="1" lang="ja-JP" altLang="en-US" sz="900" dirty="0" smtClean="0"/>
              <a:t>ガンマ</a:t>
            </a:r>
            <a:r>
              <a:rPr kumimoji="1" lang="en-US" altLang="ja-JP" sz="900" dirty="0" smtClean="0"/>
              <a:t>)</a:t>
            </a:r>
            <a:r>
              <a:rPr kumimoji="1" lang="ja-JP" altLang="en-US" sz="900" dirty="0" smtClean="0"/>
              <a:t>」と設定　</a:t>
            </a:r>
            <a:r>
              <a:rPr kumimoji="1" lang="en-US" altLang="ja-JP" sz="900" dirty="0" smtClean="0"/>
              <a:t>=</a:t>
            </a:r>
            <a:r>
              <a:rPr kumimoji="1" lang="ja-JP" altLang="en-US" sz="900" dirty="0" smtClean="0"/>
              <a:t>　探す値</a:t>
            </a:r>
            <a:endParaRPr kumimoji="1" lang="ja-JP" altLang="en-US" sz="900" dirty="0"/>
          </a:p>
        </p:txBody>
      </p:sp>
      <p:sp>
        <p:nvSpPr>
          <p:cNvPr id="27" name="フローチャート: 手作業 26"/>
          <p:cNvSpPr/>
          <p:nvPr/>
        </p:nvSpPr>
        <p:spPr>
          <a:xfrm rot="10800000">
            <a:off x="2573943" y="2188335"/>
            <a:ext cx="3383980" cy="274327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28" name="フローチャート: 手作業 27"/>
          <p:cNvSpPr/>
          <p:nvPr/>
        </p:nvSpPr>
        <p:spPr>
          <a:xfrm>
            <a:off x="2573943" y="4098895"/>
            <a:ext cx="3383980" cy="208988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31" name="Shape 52"/>
          <p:cNvSpPr/>
          <p:nvPr/>
        </p:nvSpPr>
        <p:spPr>
          <a:xfrm>
            <a:off x="3442853" y="4541455"/>
            <a:ext cx="1481666" cy="190500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4157029" y="1444032"/>
            <a:ext cx="0" cy="2005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3426294" y="4513594"/>
            <a:ext cx="14816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dirty="0" smtClean="0"/>
              <a:t>探索完了</a:t>
            </a:r>
            <a:endParaRPr kumimoji="1" lang="ja-JP" altLang="en-US" sz="1000" dirty="0"/>
          </a:p>
        </p:txBody>
      </p:sp>
      <p:cxnSp>
        <p:nvCxnSpPr>
          <p:cNvPr id="35" name="直線矢印コネクタ 34"/>
          <p:cNvCxnSpPr/>
          <p:nvPr/>
        </p:nvCxnSpPr>
        <p:spPr>
          <a:xfrm>
            <a:off x="4157029" y="879009"/>
            <a:ext cx="0" cy="16278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39" idx="2"/>
          </p:cNvCxnSpPr>
          <p:nvPr/>
        </p:nvCxnSpPr>
        <p:spPr>
          <a:xfrm>
            <a:off x="4176306" y="3438512"/>
            <a:ext cx="129" cy="21960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Shape 51"/>
          <p:cNvSpPr/>
          <p:nvPr/>
        </p:nvSpPr>
        <p:spPr>
          <a:xfrm>
            <a:off x="3342749" y="3181552"/>
            <a:ext cx="1667114" cy="256960"/>
          </a:xfrm>
          <a:prstGeom prst="flowChartDecision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667597" y="3427286"/>
            <a:ext cx="1846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900" dirty="0"/>
          </a:p>
        </p:txBody>
      </p:sp>
      <p:cxnSp>
        <p:nvCxnSpPr>
          <p:cNvPr id="41" name="直線コネクタ 40"/>
          <p:cNvCxnSpPr/>
          <p:nvPr/>
        </p:nvCxnSpPr>
        <p:spPr>
          <a:xfrm>
            <a:off x="6598530" y="3345358"/>
            <a:ext cx="0" cy="129134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5009863" y="3323414"/>
            <a:ext cx="1588667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>
            <a:endCxn id="31" idx="3"/>
          </p:cNvCxnSpPr>
          <p:nvPr/>
        </p:nvCxnSpPr>
        <p:spPr>
          <a:xfrm flipH="1">
            <a:off x="4924519" y="4636705"/>
            <a:ext cx="1674011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 rot="1688155">
            <a:off x="6365063" y="3045674"/>
            <a:ext cx="4669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YES</a:t>
            </a:r>
            <a:endParaRPr kumimoji="1" lang="ja-JP" altLang="en-US" sz="1100" dirty="0"/>
          </a:p>
        </p:txBody>
      </p:sp>
      <p:sp>
        <p:nvSpPr>
          <p:cNvPr id="64" name="テキスト ボックス 63"/>
          <p:cNvSpPr txBox="1"/>
          <p:nvPr/>
        </p:nvSpPr>
        <p:spPr>
          <a:xfrm rot="20303379">
            <a:off x="3771723" y="3407633"/>
            <a:ext cx="3866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NO</a:t>
            </a:r>
            <a:endParaRPr kumimoji="1" lang="ja-JP" altLang="en-US" sz="1050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64056" y="3199500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条件分岐で比較</a:t>
            </a:r>
            <a:endParaRPr kumimoji="1" lang="ja-JP" altLang="en-US" dirty="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7896552" y="129014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探す値設定</a:t>
            </a:r>
            <a:endParaRPr kumimoji="1" lang="ja-JP" altLang="en-US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3191752" y="1068987"/>
            <a:ext cx="2294648" cy="40011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000" dirty="0" smtClean="0"/>
              <a:t>アルファベット「</a:t>
            </a:r>
            <a:r>
              <a:rPr kumimoji="1" lang="en-US" altLang="ja-JP" sz="1000" dirty="0" err="1" smtClean="0"/>
              <a:t>a〜z</a:t>
            </a:r>
            <a:r>
              <a:rPr kumimoji="1" lang="ja-JP" altLang="en-US" sz="1000" dirty="0" smtClean="0"/>
              <a:t>」をランダム</a:t>
            </a:r>
            <a:endParaRPr kumimoji="1" lang="en-US" altLang="ja-JP" sz="1000" dirty="0" smtClean="0"/>
          </a:p>
          <a:p>
            <a:r>
              <a:rPr kumimoji="1" lang="ja-JP" altLang="en-US" sz="1000" dirty="0" smtClean="0"/>
              <a:t>な順番で文字列表記</a:t>
            </a:r>
            <a:endParaRPr kumimoji="1" lang="ja-JP" altLang="en-US" sz="1000" dirty="0"/>
          </a:p>
        </p:txBody>
      </p:sp>
      <p:cxnSp>
        <p:nvCxnSpPr>
          <p:cNvPr id="76" name="直線矢印コネクタ 75"/>
          <p:cNvCxnSpPr/>
          <p:nvPr/>
        </p:nvCxnSpPr>
        <p:spPr>
          <a:xfrm>
            <a:off x="4157029" y="1987077"/>
            <a:ext cx="0" cy="2005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/>
          <p:cNvSpPr txBox="1"/>
          <p:nvPr/>
        </p:nvSpPr>
        <p:spPr>
          <a:xfrm>
            <a:off x="-946259" y="1444031"/>
            <a:ext cx="29546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どんな場合ループするの？</a:t>
            </a:r>
            <a:endParaRPr kumimoji="1" lang="en-US" altLang="ja-JP" dirty="0" smtClean="0"/>
          </a:p>
          <a:p>
            <a:r>
              <a:rPr kumimoji="1" lang="en-US" altLang="ja-JP" dirty="0"/>
              <a:t>	</a:t>
            </a:r>
            <a:r>
              <a:rPr kumimoji="1" lang="el-GR" altLang="ja-JP" dirty="0"/>
              <a:t>Θ</a:t>
            </a:r>
            <a:r>
              <a:rPr kumimoji="1" lang="ja-JP" altLang="en-US" dirty="0"/>
              <a:t>と</a:t>
            </a:r>
            <a:r>
              <a:rPr kumimoji="1" lang="en-US" altLang="ja-JP" dirty="0" err="1"/>
              <a:t>γ</a:t>
            </a:r>
            <a:r>
              <a:rPr kumimoji="1" lang="ja-JP" altLang="en-US" dirty="0"/>
              <a:t>が等しくない場合</a:t>
            </a:r>
          </a:p>
          <a:p>
            <a:endParaRPr kumimoji="1" lang="en-US" altLang="ja-JP" dirty="0" smtClean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3063098" y="1649148"/>
            <a:ext cx="2423302" cy="33855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800" dirty="0" smtClean="0"/>
              <a:t>アルファベット</a:t>
            </a:r>
            <a:r>
              <a:rPr kumimoji="1" lang="en-US" altLang="ja-JP" sz="800" dirty="0" err="1" smtClean="0"/>
              <a:t>a〜z</a:t>
            </a:r>
            <a:r>
              <a:rPr kumimoji="1" lang="ja-JP" altLang="en-US" sz="800" dirty="0" smtClean="0"/>
              <a:t>のランダムな文字列を先頭から</a:t>
            </a:r>
            <a:r>
              <a:rPr kumimoji="1" lang="en-US" altLang="ja-JP" sz="800" dirty="0" smtClean="0"/>
              <a:t>θ1(</a:t>
            </a:r>
            <a:r>
              <a:rPr kumimoji="1" lang="ja-JP" altLang="en-US" sz="800" dirty="0" smtClean="0"/>
              <a:t>シータ</a:t>
            </a:r>
            <a:r>
              <a:rPr kumimoji="1" lang="en-US" altLang="ja-JP" sz="800" dirty="0" smtClean="0"/>
              <a:t>1)</a:t>
            </a:r>
            <a:r>
              <a:rPr kumimoji="1" lang="ja-JP" altLang="en-US" sz="800" dirty="0" smtClean="0"/>
              <a:t>から順に</a:t>
            </a:r>
            <a:r>
              <a:rPr kumimoji="1" lang="en-US" altLang="ja-JP" sz="800" dirty="0" smtClean="0"/>
              <a:t>θ26(</a:t>
            </a:r>
            <a:r>
              <a:rPr kumimoji="1" lang="ja-JP" altLang="en-US" sz="800" dirty="0" smtClean="0"/>
              <a:t>シータ</a:t>
            </a:r>
            <a:r>
              <a:rPr kumimoji="1" lang="en-US" altLang="ja-JP" sz="800" dirty="0" smtClean="0"/>
              <a:t>26)</a:t>
            </a:r>
            <a:r>
              <a:rPr kumimoji="1" lang="ja-JP" altLang="en-US" sz="800" dirty="0" smtClean="0"/>
              <a:t>と設定する</a:t>
            </a:r>
            <a:endParaRPr kumimoji="1" lang="ja-JP" altLang="en-US" sz="8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530045" y="3409627"/>
            <a:ext cx="1706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/>
              <a:t>γ</a:t>
            </a:r>
            <a:r>
              <a:rPr kumimoji="1" lang="en-US" altLang="ja-JP" sz="1200" dirty="0" smtClean="0"/>
              <a:t> (</a:t>
            </a:r>
            <a:r>
              <a:rPr kumimoji="1" lang="ja-JP" altLang="en-US" sz="1200" dirty="0" smtClean="0"/>
              <a:t>ガンマ</a:t>
            </a:r>
            <a:r>
              <a:rPr kumimoji="1" lang="en-US" altLang="ja-JP" sz="1200" dirty="0" smtClean="0"/>
              <a:t>) = </a:t>
            </a:r>
            <a:r>
              <a:rPr kumimoji="1" lang="en-US" altLang="ja-JP" sz="1200" dirty="0" err="1" smtClean="0"/>
              <a:t>θ</a:t>
            </a:r>
            <a:r>
              <a:rPr kumimoji="1" lang="en-US" altLang="ja-JP" sz="1200" dirty="0" smtClean="0"/>
              <a:t>(</a:t>
            </a:r>
            <a:r>
              <a:rPr kumimoji="1" lang="ja-JP" altLang="en-US" sz="1200" dirty="0" smtClean="0"/>
              <a:t>シータ</a:t>
            </a:r>
            <a:r>
              <a:rPr kumimoji="1" lang="en-US" altLang="ja-JP" sz="1200" dirty="0" smtClean="0"/>
              <a:t>)</a:t>
            </a:r>
            <a:endParaRPr kumimoji="1" lang="ja-JP" altLang="en-US" sz="12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696653" y="2707434"/>
            <a:ext cx="1043876" cy="2308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l-GR" altLang="ja-JP" sz="900" dirty="0" smtClean="0"/>
              <a:t>Θ</a:t>
            </a:r>
            <a:r>
              <a:rPr kumimoji="1" lang="en-US" altLang="ja-JP" sz="900" dirty="0" smtClean="0"/>
              <a:t>()</a:t>
            </a:r>
            <a:r>
              <a:rPr kumimoji="1" lang="ja-JP" altLang="en-US" sz="900" dirty="0" smtClean="0"/>
              <a:t>の文字を表記</a:t>
            </a:r>
            <a:endParaRPr kumimoji="1" lang="ja-JP" altLang="en-US" sz="9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795471" y="3195353"/>
            <a:ext cx="8322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 err="1" smtClean="0"/>
              <a:t>γ</a:t>
            </a:r>
            <a:r>
              <a:rPr kumimoji="1" lang="ja-JP" altLang="en-US" sz="900" dirty="0" smtClean="0"/>
              <a:t>と同じ値？</a:t>
            </a:r>
            <a:endParaRPr kumimoji="1" lang="ja-JP" altLang="en-US" sz="9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724900" y="3658118"/>
            <a:ext cx="902811" cy="24622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/>
              <a:t>次の</a:t>
            </a:r>
            <a:r>
              <a:rPr kumimoji="1" lang="en-US" altLang="ja-JP" sz="1000" dirty="0" err="1" smtClean="0"/>
              <a:t>θ</a:t>
            </a:r>
            <a:r>
              <a:rPr kumimoji="1" lang="ja-JP" altLang="en-US" sz="1000" dirty="0" smtClean="0"/>
              <a:t>に移動</a:t>
            </a:r>
            <a:endParaRPr kumimoji="1" lang="ja-JP" altLang="en-US" sz="1000" dirty="0"/>
          </a:p>
        </p:txBody>
      </p:sp>
      <p:cxnSp>
        <p:nvCxnSpPr>
          <p:cNvPr id="42" name="直線矢印コネクタ 41"/>
          <p:cNvCxnSpPr/>
          <p:nvPr/>
        </p:nvCxnSpPr>
        <p:spPr>
          <a:xfrm>
            <a:off x="4169350" y="2951037"/>
            <a:ext cx="0" cy="2047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/>
          <p:nvPr/>
        </p:nvCxnSpPr>
        <p:spPr>
          <a:xfrm>
            <a:off x="4167128" y="4309992"/>
            <a:ext cx="0" cy="23146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3073125" y="2187627"/>
            <a:ext cx="2236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l-GR" altLang="ja-JP" sz="1000" dirty="0" smtClean="0"/>
              <a:t>Θ</a:t>
            </a:r>
            <a:r>
              <a:rPr kumimoji="1" lang="en-US" altLang="ja-JP" sz="1000" dirty="0" smtClean="0"/>
              <a:t>1〜θ26</a:t>
            </a:r>
            <a:r>
              <a:rPr kumimoji="1" lang="ja-JP" altLang="en-US" sz="1000" dirty="0" smtClean="0"/>
              <a:t>を先頭から取り出して比較</a:t>
            </a:r>
            <a:endParaRPr kumimoji="1" lang="ja-JP" altLang="en-US" sz="1000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7650785" y="2100137"/>
            <a:ext cx="1771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①θ1=f ②θ2=b</a:t>
            </a:r>
            <a:endParaRPr kumimoji="1" lang="en-US" altLang="ja-JP" dirty="0"/>
          </a:p>
          <a:p>
            <a:r>
              <a:rPr kumimoji="1" lang="ja-JP" altLang="en-US" dirty="0" smtClean="0"/>
              <a:t>みたいな感じ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-1021913" y="3926534"/>
            <a:ext cx="2837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ループ分違うか。。。</a:t>
            </a:r>
            <a:endParaRPr kumimoji="1" lang="en-US" altLang="ja-JP" dirty="0" smtClean="0"/>
          </a:p>
          <a:p>
            <a:r>
              <a:rPr kumimoji="1" lang="el-GR" altLang="ja-JP" dirty="0" smtClean="0"/>
              <a:t>Θ</a:t>
            </a:r>
            <a:r>
              <a:rPr kumimoji="1" lang="ja-JP" altLang="en-US" dirty="0" smtClean="0"/>
              <a:t>を順に表示する設定ないか。。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606771" y="550126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アルファベット文字列の場合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0514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73"/>
          <p:cNvSpPr txBox="1"/>
          <p:nvPr/>
        </p:nvSpPr>
        <p:spPr>
          <a:xfrm>
            <a:off x="0" y="56551"/>
            <a:ext cx="9144000" cy="565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ja" sz="1800" b="1" dirty="0" smtClean="0"/>
              <a:t>課題</a:t>
            </a:r>
            <a:r>
              <a:rPr lang="ja-JP" altLang="en-US" sz="1800" b="1" dirty="0" smtClean="0"/>
              <a:t>１３</a:t>
            </a:r>
            <a:r>
              <a:rPr lang="ja" sz="1800" b="1" dirty="0" smtClean="0"/>
              <a:t>：</a:t>
            </a:r>
            <a:r>
              <a:rPr lang="ja-JP" altLang="en-US" sz="1800" b="1" dirty="0"/>
              <a:t>フローチャートを用いて、</a:t>
            </a:r>
            <a:r>
              <a:rPr lang="ja-JP" altLang="en-US" sz="1800" b="1" dirty="0" smtClean="0"/>
              <a:t>バブルソートの</a:t>
            </a:r>
            <a:r>
              <a:rPr lang="ja-JP" altLang="en-US" sz="1800" b="1" dirty="0"/>
              <a:t>処理を</a:t>
            </a:r>
            <a:r>
              <a:rPr lang="ja-JP" altLang="en-US" sz="1800" b="1" dirty="0" smtClean="0"/>
              <a:t>書いてみよう。</a:t>
            </a:r>
            <a:endParaRPr lang="ja-JP" altLang="en-US" sz="1800" b="1" dirty="0"/>
          </a:p>
          <a:p>
            <a:pPr lvl="0" algn="ctr" rtl="0">
              <a:spcBef>
                <a:spcPts val="0"/>
              </a:spcBef>
              <a:buNone/>
            </a:pPr>
            <a:endParaRPr lang="ja" sz="1800" b="1" dirty="0"/>
          </a:p>
        </p:txBody>
      </p:sp>
      <p:sp>
        <p:nvSpPr>
          <p:cNvPr id="4" name="Shape 50"/>
          <p:cNvSpPr/>
          <p:nvPr/>
        </p:nvSpPr>
        <p:spPr>
          <a:xfrm>
            <a:off x="1068072" y="553798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98538" y="484156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6" name="Shape 50"/>
          <p:cNvSpPr/>
          <p:nvPr/>
        </p:nvSpPr>
        <p:spPr>
          <a:xfrm>
            <a:off x="3371681" y="5596484"/>
            <a:ext cx="1367632" cy="229522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753839" y="5501098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cxnSp>
        <p:nvCxnSpPr>
          <p:cNvPr id="8" name="直線矢印コネクタ 7"/>
          <p:cNvCxnSpPr/>
          <p:nvPr/>
        </p:nvCxnSpPr>
        <p:spPr>
          <a:xfrm flipV="1">
            <a:off x="2435704" y="736786"/>
            <a:ext cx="862638" cy="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>
            <a:off x="4305519" y="2097279"/>
            <a:ext cx="0" cy="2343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>
            <a:off x="4053957" y="3909596"/>
            <a:ext cx="0" cy="1945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4081886" y="5414460"/>
            <a:ext cx="0" cy="2222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3855089" y="3220911"/>
            <a:ext cx="1988574" cy="2308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sz="900" dirty="0"/>
          </a:p>
        </p:txBody>
      </p:sp>
      <p:sp>
        <p:nvSpPr>
          <p:cNvPr id="13" name="フローチャート: 手作業 12"/>
          <p:cNvSpPr/>
          <p:nvPr/>
        </p:nvSpPr>
        <p:spPr>
          <a:xfrm rot="10800000">
            <a:off x="2636810" y="1786315"/>
            <a:ext cx="3383980" cy="274327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14" name="フローチャート: 手作業 13"/>
          <p:cNvSpPr/>
          <p:nvPr/>
        </p:nvSpPr>
        <p:spPr>
          <a:xfrm>
            <a:off x="2909293" y="4747618"/>
            <a:ext cx="2573019" cy="208988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15" name="Shape 52"/>
          <p:cNvSpPr/>
          <p:nvPr/>
        </p:nvSpPr>
        <p:spPr>
          <a:xfrm>
            <a:off x="3367710" y="5223960"/>
            <a:ext cx="1481666" cy="190500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4305519" y="953908"/>
            <a:ext cx="0" cy="2005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3351151" y="5196099"/>
            <a:ext cx="14816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dirty="0" smtClean="0"/>
              <a:t>探索完了</a:t>
            </a:r>
            <a:endParaRPr kumimoji="1" lang="ja-JP" altLang="en-US" sz="1000" dirty="0"/>
          </a:p>
        </p:txBody>
      </p:sp>
      <p:sp>
        <p:nvSpPr>
          <p:cNvPr id="20" name="Shape 51"/>
          <p:cNvSpPr/>
          <p:nvPr/>
        </p:nvSpPr>
        <p:spPr>
          <a:xfrm>
            <a:off x="3586426" y="2331640"/>
            <a:ext cx="1484748" cy="367004"/>
          </a:xfrm>
          <a:prstGeom prst="flowChartDecision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144134" y="3432543"/>
            <a:ext cx="1846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900" dirty="0"/>
          </a:p>
        </p:txBody>
      </p:sp>
      <p:cxnSp>
        <p:nvCxnSpPr>
          <p:cNvPr id="22" name="直線コネクタ 21"/>
          <p:cNvCxnSpPr/>
          <p:nvPr/>
        </p:nvCxnSpPr>
        <p:spPr>
          <a:xfrm>
            <a:off x="6305550" y="2529282"/>
            <a:ext cx="0" cy="46641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5029200" y="2530000"/>
            <a:ext cx="127635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endCxn id="15" idx="3"/>
          </p:cNvCxnSpPr>
          <p:nvPr/>
        </p:nvCxnSpPr>
        <p:spPr>
          <a:xfrm flipH="1">
            <a:off x="4849376" y="5319210"/>
            <a:ext cx="1674011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3301213" y="553798"/>
            <a:ext cx="2008611" cy="40011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1〜7</a:t>
            </a:r>
            <a:r>
              <a:rPr kumimoji="1" lang="ja-JP" altLang="en-US" sz="1000" dirty="0" smtClean="0"/>
              <a:t>の数値をランダムな順番で文字列表記</a:t>
            </a:r>
            <a:endParaRPr kumimoji="1" lang="ja-JP" altLang="en-US" sz="10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3112325" y="1154458"/>
            <a:ext cx="2615021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900" dirty="0" smtClean="0"/>
              <a:t>数値</a:t>
            </a:r>
            <a:r>
              <a:rPr kumimoji="1" lang="en-US" altLang="ja-JP" sz="900" dirty="0" smtClean="0"/>
              <a:t>1〜7</a:t>
            </a:r>
            <a:r>
              <a:rPr kumimoji="1" lang="ja-JP" altLang="en-US" sz="900" dirty="0" smtClean="0"/>
              <a:t>のランダムにした文字列を先頭から</a:t>
            </a:r>
            <a:endParaRPr kumimoji="1" lang="en-US" altLang="ja-JP" sz="900" dirty="0" smtClean="0"/>
          </a:p>
          <a:p>
            <a:r>
              <a:rPr kumimoji="1" lang="ja-JP" altLang="en-US" sz="900" dirty="0" smtClean="0"/>
              <a:t>順に</a:t>
            </a:r>
            <a:r>
              <a:rPr kumimoji="1" lang="en-US" altLang="ja-JP" sz="900" dirty="0" err="1" smtClean="0"/>
              <a:t>a,b,c,d,e,f,g</a:t>
            </a:r>
            <a:r>
              <a:rPr kumimoji="1" lang="ja-JP" altLang="en-US" sz="900" dirty="0" smtClean="0"/>
              <a:t>と設定るる</a:t>
            </a:r>
            <a:endParaRPr kumimoji="1" lang="ja-JP" altLang="en-US" sz="9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505226" y="4263504"/>
            <a:ext cx="1031127" cy="2308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l-GR" altLang="ja-JP" sz="900" dirty="0" smtClean="0"/>
              <a:t>Θ</a:t>
            </a:r>
            <a:r>
              <a:rPr kumimoji="1" lang="en-US" altLang="ja-JP" sz="900" dirty="0" smtClean="0"/>
              <a:t>1</a:t>
            </a:r>
            <a:r>
              <a:rPr kumimoji="1" lang="ja-JP" altLang="en-US" sz="900" dirty="0" smtClean="0"/>
              <a:t>の文字を表記</a:t>
            </a:r>
            <a:endParaRPr kumimoji="1" lang="ja-JP" altLang="en-US" sz="9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609507" y="3663375"/>
            <a:ext cx="902811" cy="24622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/>
              <a:t>次の</a:t>
            </a:r>
            <a:r>
              <a:rPr kumimoji="1" lang="en-US" altLang="ja-JP" sz="1000" dirty="0" err="1" smtClean="0"/>
              <a:t>θ</a:t>
            </a:r>
            <a:r>
              <a:rPr kumimoji="1" lang="ja-JP" altLang="en-US" sz="1000" dirty="0" smtClean="0"/>
              <a:t>に移動</a:t>
            </a:r>
            <a:endParaRPr kumimoji="1" lang="ja-JP" altLang="en-US" sz="1000" dirty="0"/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5977923" y="4507107"/>
            <a:ext cx="0" cy="2047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4076720" y="4958715"/>
            <a:ext cx="0" cy="23146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4060913" y="2331640"/>
            <a:ext cx="489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</a:t>
            </a:r>
            <a:r>
              <a:rPr kumimoji="1" lang="en-US" altLang="ja-JP" dirty="0" smtClean="0"/>
              <a:t>&gt;b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/>
        </p:nvSpPr>
        <p:spPr>
          <a:xfrm>
            <a:off x="-1359112" y="3440542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先頭の</a:t>
            </a:r>
            <a:r>
              <a:rPr lang="ja-JP" altLang="en-US" dirty="0" smtClean="0"/>
              <a:t>要素移動</a:t>
            </a:r>
            <a:r>
              <a:rPr lang="ja-JP" altLang="en-US" dirty="0"/>
              <a:t>しながら比較</a:t>
            </a:r>
            <a:r>
              <a:rPr lang="en-US" altLang="ja-JP" dirty="0"/>
              <a:t>/</a:t>
            </a:r>
            <a:r>
              <a:rPr lang="ja-JP" altLang="en-US" dirty="0"/>
              <a:t>交換をリストの終端まで繰り返す</a:t>
            </a:r>
          </a:p>
        </p:txBody>
      </p:sp>
      <p:cxnSp>
        <p:nvCxnSpPr>
          <p:cNvPr id="49" name="直線矢印コネクタ 48"/>
          <p:cNvCxnSpPr/>
          <p:nvPr/>
        </p:nvCxnSpPr>
        <p:spPr>
          <a:xfrm>
            <a:off x="4305519" y="1529400"/>
            <a:ext cx="0" cy="2343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6305550" y="3166201"/>
            <a:ext cx="1737951" cy="24622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000" dirty="0" smtClean="0"/>
              <a:t>数値</a:t>
            </a:r>
            <a:r>
              <a:rPr kumimoji="1" lang="en-US" altLang="ja-JP" sz="1000" dirty="0" smtClean="0"/>
              <a:t>7</a:t>
            </a:r>
            <a:r>
              <a:rPr kumimoji="1" lang="ja-JP" altLang="en-US" sz="1000" dirty="0" smtClean="0"/>
              <a:t>が入っている</a:t>
            </a:r>
            <a:r>
              <a:rPr kumimoji="1" lang="en-US" altLang="ja-JP" sz="1000" dirty="0" err="1" smtClean="0"/>
              <a:t>θ</a:t>
            </a:r>
            <a:r>
              <a:rPr kumimoji="1" lang="ja-JP" altLang="en-US" sz="1000" dirty="0" smtClean="0"/>
              <a:t>を表記</a:t>
            </a:r>
            <a:endParaRPr kumimoji="1" lang="ja-JP" altLang="en-US" sz="1000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392448" y="1785515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a〜g</a:t>
            </a:r>
            <a:r>
              <a:rPr kumimoji="1" lang="ja-JP" altLang="en-US" dirty="0" smtClean="0"/>
              <a:t>を先頭から比較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4527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/>
        </p:nvSpPr>
        <p:spPr>
          <a:xfrm>
            <a:off x="896502" y="286356"/>
            <a:ext cx="7346329" cy="83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400" b="1" dirty="0">
                <a:solidFill>
                  <a:srgbClr val="FF0000"/>
                </a:solidFill>
              </a:rPr>
              <a:t>課題２</a:t>
            </a:r>
            <a:r>
              <a:rPr lang="ja" sz="2400" b="1" dirty="0"/>
              <a:t>：入力された文字に「入力された文字は</a:t>
            </a:r>
            <a:r>
              <a:rPr lang="ja" sz="2400" b="1" dirty="0" smtClean="0"/>
              <a:t>：</a:t>
            </a:r>
            <a:r>
              <a:rPr lang="ja-JP" altLang="en-US" sz="2400" b="1" dirty="0" smtClean="0"/>
              <a:t>」</a:t>
            </a:r>
            <a:endParaRPr lang="en-US" altLang="ja-JP" sz="2400" b="1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altLang="ja" sz="2400" b="1" dirty="0"/>
              <a:t>	</a:t>
            </a:r>
            <a:r>
              <a:rPr lang="ja-JP" altLang="en-US" sz="2400" b="1" dirty="0" smtClean="0"/>
              <a:t>　</a:t>
            </a:r>
            <a:r>
              <a:rPr lang="ja" sz="2400" b="1" dirty="0" smtClean="0"/>
              <a:t>と</a:t>
            </a:r>
            <a:r>
              <a:rPr lang="ja" sz="2400" b="1" dirty="0"/>
              <a:t>いう文字</a:t>
            </a:r>
            <a:r>
              <a:rPr lang="ja" sz="2400" b="1" dirty="0" smtClean="0"/>
              <a:t>を追加</a:t>
            </a:r>
            <a:r>
              <a:rPr lang="ja" sz="2400" b="1" dirty="0"/>
              <a:t>する処理</a:t>
            </a:r>
          </a:p>
        </p:txBody>
      </p:sp>
      <p:sp>
        <p:nvSpPr>
          <p:cNvPr id="8" name="Shape 50"/>
          <p:cNvSpPr/>
          <p:nvPr/>
        </p:nvSpPr>
        <p:spPr>
          <a:xfrm>
            <a:off x="3896186" y="1454809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226652" y="1385167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10" name="Shape 50"/>
          <p:cNvSpPr/>
          <p:nvPr/>
        </p:nvSpPr>
        <p:spPr>
          <a:xfrm>
            <a:off x="3887865" y="4200393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270023" y="4130751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sp>
        <p:nvSpPr>
          <p:cNvPr id="12" name="Shape 52"/>
          <p:cNvSpPr/>
          <p:nvPr/>
        </p:nvSpPr>
        <p:spPr>
          <a:xfrm>
            <a:off x="3719835" y="3201326"/>
            <a:ext cx="1712970" cy="490142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4" name="直線矢印コネクタ 13"/>
          <p:cNvCxnSpPr/>
          <p:nvPr/>
        </p:nvCxnSpPr>
        <p:spPr>
          <a:xfrm>
            <a:off x="4574160" y="1785277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19" idx="2"/>
            <a:endCxn id="12" idx="0"/>
          </p:cNvCxnSpPr>
          <p:nvPr/>
        </p:nvCxnSpPr>
        <p:spPr>
          <a:xfrm>
            <a:off x="4567680" y="2585424"/>
            <a:ext cx="8640" cy="6159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881183" y="2218413"/>
            <a:ext cx="1351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x</a:t>
            </a:r>
            <a:r>
              <a:rPr kumimoji="1" lang="ja-JP" altLang="en-US" dirty="0" smtClean="0"/>
              <a:t>に文字を入力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586280" y="3229803"/>
            <a:ext cx="1954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「入力された文字は：</a:t>
            </a:r>
            <a:r>
              <a:rPr kumimoji="1" lang="en-US" altLang="ja-JP" sz="1200" dirty="0"/>
              <a:t>x</a:t>
            </a:r>
            <a:r>
              <a:rPr kumimoji="1" lang="ja-JP" altLang="en-US" sz="1200" dirty="0" smtClean="0"/>
              <a:t>」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　と表示</a:t>
            </a:r>
            <a:endParaRPr kumimoji="1" lang="ja-JP" altLang="en-US" sz="1200" dirty="0"/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4567680" y="3691468"/>
            <a:ext cx="4320" cy="50892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Shape 53"/>
          <p:cNvSpPr/>
          <p:nvPr/>
        </p:nvSpPr>
        <p:spPr>
          <a:xfrm>
            <a:off x="3710531" y="2162705"/>
            <a:ext cx="1714297" cy="422719"/>
          </a:xfrm>
          <a:prstGeom prst="flowChartManualInpu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784440" y="172937"/>
            <a:ext cx="7408585" cy="83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400" b="1" dirty="0">
                <a:solidFill>
                  <a:srgbClr val="FF0000"/>
                </a:solidFill>
              </a:rPr>
              <a:t>課題３</a:t>
            </a:r>
            <a:r>
              <a:rPr lang="ja" sz="2400" b="1" dirty="0"/>
              <a:t>：入力された数字が５以上なら「true」</a:t>
            </a:r>
            <a:r>
              <a:rPr lang="ja" sz="2400" b="1" dirty="0" smtClean="0"/>
              <a:t>と</a:t>
            </a:r>
            <a:r>
              <a:rPr lang="ja-JP" altLang="en-US" sz="2400" b="1" dirty="0" smtClean="0"/>
              <a:t>、</a:t>
            </a:r>
            <a:endParaRPr lang="en-US" altLang="ja-JP" sz="2400" b="1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altLang="ja" sz="2400" b="1" dirty="0"/>
              <a:t>	</a:t>
            </a:r>
            <a:r>
              <a:rPr lang="ja-JP" altLang="ja" sz="2400" b="1" dirty="0"/>
              <a:t>　</a:t>
            </a:r>
            <a:r>
              <a:rPr lang="ja" sz="2400" b="1" dirty="0" smtClean="0"/>
              <a:t>そう</a:t>
            </a:r>
            <a:r>
              <a:rPr lang="ja" sz="2400" b="1" dirty="0"/>
              <a:t>でない</a:t>
            </a:r>
            <a:r>
              <a:rPr lang="ja" sz="2400" b="1" dirty="0" smtClean="0"/>
              <a:t>なら</a:t>
            </a:r>
            <a:r>
              <a:rPr lang="ja" sz="2400" b="1" dirty="0"/>
              <a:t>「false」と表示する処理</a:t>
            </a:r>
          </a:p>
        </p:txBody>
      </p:sp>
      <p:sp>
        <p:nvSpPr>
          <p:cNvPr id="7" name="Shape 50"/>
          <p:cNvSpPr/>
          <p:nvPr/>
        </p:nvSpPr>
        <p:spPr>
          <a:xfrm>
            <a:off x="3896186" y="1365272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226652" y="1295630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9" name="Shape 50"/>
          <p:cNvSpPr/>
          <p:nvPr/>
        </p:nvSpPr>
        <p:spPr>
          <a:xfrm>
            <a:off x="3895792" y="4578905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277950" y="4509263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sp>
        <p:nvSpPr>
          <p:cNvPr id="11" name="Shape 52"/>
          <p:cNvSpPr/>
          <p:nvPr/>
        </p:nvSpPr>
        <p:spPr>
          <a:xfrm>
            <a:off x="3727762" y="3743388"/>
            <a:ext cx="1712970" cy="388894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4572000" y="1683933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718508" y="3741502"/>
            <a:ext cx="1736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dirty="0" smtClean="0"/>
              <a:t>「</a:t>
            </a:r>
            <a:r>
              <a:rPr kumimoji="1" lang="en-US" altLang="ja-JP" sz="1800" dirty="0" smtClean="0"/>
              <a:t>true</a:t>
            </a:r>
            <a:r>
              <a:rPr kumimoji="1" lang="ja-JP" altLang="en-US" sz="1800" dirty="0" smtClean="0"/>
              <a:t>」を表示</a:t>
            </a:r>
            <a:endParaRPr kumimoji="1" lang="ja-JP" altLang="en-US" sz="1800" dirty="0"/>
          </a:p>
        </p:txBody>
      </p:sp>
      <p:sp>
        <p:nvSpPr>
          <p:cNvPr id="18" name="Shape 51"/>
          <p:cNvSpPr/>
          <p:nvPr/>
        </p:nvSpPr>
        <p:spPr>
          <a:xfrm>
            <a:off x="3718508" y="2925705"/>
            <a:ext cx="1731477" cy="388894"/>
          </a:xfrm>
          <a:prstGeom prst="flowChartDecision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055872" y="2166849"/>
            <a:ext cx="1052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x</a:t>
            </a:r>
            <a:r>
              <a:rPr kumimoji="1" lang="ja-JP" altLang="en-US" sz="1200" b="1" dirty="0" smtClean="0"/>
              <a:t>に値を入力</a:t>
            </a:r>
            <a:endParaRPr kumimoji="1" lang="ja-JP" altLang="en-US" sz="1200" b="1" dirty="0"/>
          </a:p>
        </p:txBody>
      </p:sp>
      <p:cxnSp>
        <p:nvCxnSpPr>
          <p:cNvPr id="23" name="直線矢印コネクタ 22"/>
          <p:cNvCxnSpPr/>
          <p:nvPr/>
        </p:nvCxnSpPr>
        <p:spPr>
          <a:xfrm>
            <a:off x="4579927" y="3314599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>
            <a:off x="4572000" y="4150116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>
            <a:off x="4579927" y="2506150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4134473" y="2951938"/>
            <a:ext cx="1022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x</a:t>
            </a:r>
            <a:r>
              <a:rPr kumimoji="1" lang="ja-JP" altLang="en-US" sz="1200" b="1" dirty="0" smtClean="0"/>
              <a:t>は</a:t>
            </a:r>
            <a:r>
              <a:rPr kumimoji="1" lang="en-US" altLang="ja-JP" sz="1200" b="1" dirty="0" smtClean="0"/>
              <a:t>5</a:t>
            </a:r>
            <a:r>
              <a:rPr kumimoji="1" lang="ja-JP" altLang="en-US" sz="1200" b="1" dirty="0" smtClean="0"/>
              <a:t>以上？</a:t>
            </a:r>
            <a:endParaRPr kumimoji="1" lang="ja-JP" altLang="en-US" sz="1200" b="1" dirty="0"/>
          </a:p>
        </p:txBody>
      </p:sp>
      <p:sp>
        <p:nvSpPr>
          <p:cNvPr id="31" name="Shape 52"/>
          <p:cNvSpPr/>
          <p:nvPr/>
        </p:nvSpPr>
        <p:spPr>
          <a:xfrm>
            <a:off x="5976115" y="3741502"/>
            <a:ext cx="1712970" cy="408613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919392" y="3749159"/>
            <a:ext cx="184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800" dirty="0" smtClean="0"/>
              <a:t>「</a:t>
            </a:r>
            <a:r>
              <a:rPr kumimoji="1" lang="en-US" altLang="ja-JP" sz="1800" dirty="0" smtClean="0"/>
              <a:t>false</a:t>
            </a:r>
            <a:r>
              <a:rPr kumimoji="1" lang="ja-JP" altLang="en-US" sz="1800" dirty="0" smtClean="0"/>
              <a:t>」を表示</a:t>
            </a:r>
            <a:endParaRPr kumimoji="1" lang="ja-JP" altLang="en-US" sz="1800" dirty="0"/>
          </a:p>
        </p:txBody>
      </p:sp>
      <p:cxnSp>
        <p:nvCxnSpPr>
          <p:cNvPr id="33" name="カギ線コネクタ 32"/>
          <p:cNvCxnSpPr>
            <a:stCxn id="18" idx="3"/>
            <a:endCxn id="31" idx="0"/>
          </p:cNvCxnSpPr>
          <p:nvPr/>
        </p:nvCxnSpPr>
        <p:spPr>
          <a:xfrm>
            <a:off x="5449985" y="3120152"/>
            <a:ext cx="1382615" cy="621350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カギ線コネクタ 36"/>
          <p:cNvCxnSpPr/>
          <p:nvPr/>
        </p:nvCxnSpPr>
        <p:spPr>
          <a:xfrm rot="10800000" flipV="1">
            <a:off x="4572003" y="4150115"/>
            <a:ext cx="2253827" cy="180587"/>
          </a:xfrm>
          <a:prstGeom prst="bentConnector3">
            <a:avLst>
              <a:gd name="adj1" fmla="val -714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 rot="19990236">
            <a:off x="4057179" y="3322574"/>
            <a:ext cx="49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YES</a:t>
            </a:r>
            <a:endParaRPr kumimoji="1" lang="ja-JP" altLang="en-US" sz="1200" dirty="0"/>
          </a:p>
        </p:txBody>
      </p:sp>
      <p:sp>
        <p:nvSpPr>
          <p:cNvPr id="42" name="テキスト ボックス 41"/>
          <p:cNvSpPr txBox="1"/>
          <p:nvPr/>
        </p:nvSpPr>
        <p:spPr>
          <a:xfrm rot="2030756">
            <a:off x="6711296" y="2859701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NO</a:t>
            </a:r>
            <a:endParaRPr kumimoji="1" lang="ja-JP" altLang="en-US" sz="1200" dirty="0"/>
          </a:p>
        </p:txBody>
      </p:sp>
      <p:sp>
        <p:nvSpPr>
          <p:cNvPr id="26" name="Shape 53"/>
          <p:cNvSpPr/>
          <p:nvPr/>
        </p:nvSpPr>
        <p:spPr>
          <a:xfrm>
            <a:off x="3719171" y="2039277"/>
            <a:ext cx="1714297" cy="422719"/>
          </a:xfrm>
          <a:prstGeom prst="flowChartManualInpu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/>
        </p:nvSpPr>
        <p:spPr>
          <a:xfrm>
            <a:off x="0" y="138926"/>
            <a:ext cx="9144000" cy="83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400" b="1" dirty="0">
                <a:solidFill>
                  <a:srgbClr val="FF0000"/>
                </a:solidFill>
              </a:rPr>
              <a:t>課題４</a:t>
            </a:r>
            <a:r>
              <a:rPr lang="ja" sz="2400" b="1" dirty="0"/>
              <a:t>：入力されたパスワードが正解なら「ログイン成功」と</a:t>
            </a:r>
            <a:r>
              <a:rPr lang="ja" sz="2400" b="1" dirty="0" smtClean="0"/>
              <a:t>、</a:t>
            </a:r>
            <a:r>
              <a:rPr lang="en-US" altLang="ja" sz="2400" b="1" dirty="0" smtClean="0"/>
              <a:t>	</a:t>
            </a:r>
            <a:r>
              <a:rPr lang="ja-JP" altLang="en-US" sz="2400" b="1" dirty="0" smtClean="0"/>
              <a:t>　</a:t>
            </a:r>
            <a:r>
              <a:rPr lang="ja" sz="2400" b="1" dirty="0" smtClean="0"/>
              <a:t>そう</a:t>
            </a:r>
            <a:r>
              <a:rPr lang="ja" sz="2400" b="1" dirty="0"/>
              <a:t>でないなら何も表示しない処理</a:t>
            </a:r>
          </a:p>
        </p:txBody>
      </p:sp>
      <p:sp>
        <p:nvSpPr>
          <p:cNvPr id="7" name="Shape 50"/>
          <p:cNvSpPr/>
          <p:nvPr/>
        </p:nvSpPr>
        <p:spPr>
          <a:xfrm>
            <a:off x="3896186" y="1365272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226652" y="1295630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9" name="Shape 50"/>
          <p:cNvSpPr/>
          <p:nvPr/>
        </p:nvSpPr>
        <p:spPr>
          <a:xfrm>
            <a:off x="3895792" y="4578905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277950" y="4509263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sp>
        <p:nvSpPr>
          <p:cNvPr id="11" name="Shape 52"/>
          <p:cNvSpPr/>
          <p:nvPr/>
        </p:nvSpPr>
        <p:spPr>
          <a:xfrm>
            <a:off x="3727762" y="3743388"/>
            <a:ext cx="1712970" cy="388894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4572000" y="1683933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3652503" y="3787749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 smtClean="0"/>
              <a:t>「ログイン成功」と表示</a:t>
            </a:r>
            <a:endParaRPr kumimoji="1" lang="ja-JP" altLang="en-US" sz="1200" b="1" dirty="0"/>
          </a:p>
        </p:txBody>
      </p:sp>
      <p:sp>
        <p:nvSpPr>
          <p:cNvPr id="14" name="Shape 51"/>
          <p:cNvSpPr/>
          <p:nvPr/>
        </p:nvSpPr>
        <p:spPr>
          <a:xfrm>
            <a:off x="3718508" y="2925705"/>
            <a:ext cx="1731477" cy="388894"/>
          </a:xfrm>
          <a:prstGeom prst="flowChartDecision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954827" y="2166849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 smtClean="0"/>
              <a:t>パスワード入力</a:t>
            </a:r>
            <a:endParaRPr kumimoji="1" lang="ja-JP" altLang="en-US" sz="1200" b="1" dirty="0"/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4579927" y="3314599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4585769" y="4132282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4579927" y="2506150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4277950" y="2955441"/>
            <a:ext cx="655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/>
              <a:t>正解？</a:t>
            </a:r>
            <a:endParaRPr kumimoji="1" lang="ja-JP" altLang="en-US" sz="1200" b="1" dirty="0"/>
          </a:p>
        </p:txBody>
      </p:sp>
      <p:cxnSp>
        <p:nvCxnSpPr>
          <p:cNvPr id="23" name="カギ線コネクタ 22"/>
          <p:cNvCxnSpPr>
            <a:stCxn id="14" idx="3"/>
          </p:cNvCxnSpPr>
          <p:nvPr/>
        </p:nvCxnSpPr>
        <p:spPr>
          <a:xfrm flipH="1">
            <a:off x="4590089" y="3120152"/>
            <a:ext cx="859896" cy="1210551"/>
          </a:xfrm>
          <a:prstGeom prst="bentConnector4">
            <a:avLst>
              <a:gd name="adj1" fmla="val -26585"/>
              <a:gd name="adj2" fmla="val 99995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 rot="19990236">
            <a:off x="4057179" y="3322574"/>
            <a:ext cx="49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YES</a:t>
            </a:r>
            <a:endParaRPr kumimoji="1" lang="ja-JP" altLang="en-US" sz="1200" dirty="0"/>
          </a:p>
        </p:txBody>
      </p:sp>
      <p:sp>
        <p:nvSpPr>
          <p:cNvPr id="26" name="テキスト ボックス 25"/>
          <p:cNvSpPr txBox="1"/>
          <p:nvPr/>
        </p:nvSpPr>
        <p:spPr>
          <a:xfrm rot="2030756">
            <a:off x="5570189" y="2859701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NO</a:t>
            </a:r>
            <a:endParaRPr kumimoji="1" lang="ja-JP" altLang="en-US" sz="1200" dirty="0"/>
          </a:p>
        </p:txBody>
      </p:sp>
      <p:sp>
        <p:nvSpPr>
          <p:cNvPr id="21" name="Shape 53"/>
          <p:cNvSpPr/>
          <p:nvPr/>
        </p:nvSpPr>
        <p:spPr>
          <a:xfrm>
            <a:off x="3714851" y="2055912"/>
            <a:ext cx="1714297" cy="422719"/>
          </a:xfrm>
          <a:prstGeom prst="flowChartManualInpu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73"/>
          <p:cNvSpPr txBox="1"/>
          <p:nvPr/>
        </p:nvSpPr>
        <p:spPr>
          <a:xfrm>
            <a:off x="0" y="138926"/>
            <a:ext cx="9144000" cy="83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ja" sz="2400" b="1" dirty="0" smtClean="0">
                <a:solidFill>
                  <a:srgbClr val="FF0000"/>
                </a:solidFill>
              </a:rPr>
              <a:t>課題</a:t>
            </a:r>
            <a:r>
              <a:rPr lang="ja-JP" altLang="en-US" sz="2400" b="1" dirty="0" smtClean="0">
                <a:solidFill>
                  <a:srgbClr val="FF0000"/>
                </a:solidFill>
              </a:rPr>
              <a:t>５</a:t>
            </a:r>
            <a:r>
              <a:rPr lang="ja" sz="2400" b="1" dirty="0" smtClean="0"/>
              <a:t>：</a:t>
            </a:r>
            <a:r>
              <a:rPr lang="ja-JP" altLang="en-US" sz="2400" b="1" dirty="0" smtClean="0"/>
              <a:t>初期値を</a:t>
            </a:r>
            <a:r>
              <a:rPr lang="en-US" altLang="ja-JP" sz="2400" b="1" dirty="0" smtClean="0"/>
              <a:t>1</a:t>
            </a:r>
            <a:r>
              <a:rPr lang="ja-JP" altLang="en-US" sz="2400" b="1" dirty="0" smtClean="0"/>
              <a:t>とし、</a:t>
            </a:r>
            <a:r>
              <a:rPr lang="en-US" altLang="ja-JP" sz="2400" b="1" dirty="0" smtClean="0"/>
              <a:t>1,3,5,7,9</a:t>
            </a:r>
            <a:r>
              <a:rPr lang="ja-JP" altLang="en-US" sz="2400" b="1" dirty="0" smtClean="0"/>
              <a:t>までが表示される処理</a:t>
            </a:r>
            <a:endParaRPr lang="ja" sz="2400" b="1" dirty="0"/>
          </a:p>
        </p:txBody>
      </p:sp>
      <p:sp>
        <p:nvSpPr>
          <p:cNvPr id="6" name="Shape 50"/>
          <p:cNvSpPr/>
          <p:nvPr/>
        </p:nvSpPr>
        <p:spPr>
          <a:xfrm>
            <a:off x="3624627" y="867877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55093" y="798235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8" name="Shape 50"/>
          <p:cNvSpPr/>
          <p:nvPr/>
        </p:nvSpPr>
        <p:spPr>
          <a:xfrm>
            <a:off x="3618345" y="4216126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000503" y="4146484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cxnSp>
        <p:nvCxnSpPr>
          <p:cNvPr id="14" name="直線矢印コネクタ 13"/>
          <p:cNvCxnSpPr/>
          <p:nvPr/>
        </p:nvCxnSpPr>
        <p:spPr>
          <a:xfrm>
            <a:off x="4312688" y="1198345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Shape 52"/>
          <p:cNvSpPr/>
          <p:nvPr/>
        </p:nvSpPr>
        <p:spPr>
          <a:xfrm>
            <a:off x="3460523" y="1591435"/>
            <a:ext cx="1712970" cy="275465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013053" y="1595370"/>
            <a:ext cx="6079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 smtClean="0"/>
              <a:t>X</a:t>
            </a:r>
            <a:r>
              <a:rPr kumimoji="1" lang="ja-JP" altLang="en-US" sz="1200" b="1" dirty="0" smtClean="0"/>
              <a:t>＝１</a:t>
            </a:r>
            <a:endParaRPr kumimoji="1" lang="ja-JP" altLang="en-US" sz="1200" b="1" dirty="0"/>
          </a:p>
        </p:txBody>
      </p:sp>
      <p:sp>
        <p:nvSpPr>
          <p:cNvPr id="23" name="フローチャート: 手作業 22"/>
          <p:cNvSpPr/>
          <p:nvPr/>
        </p:nvSpPr>
        <p:spPr>
          <a:xfrm rot="10800000">
            <a:off x="3459852" y="2062766"/>
            <a:ext cx="1688310" cy="230269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24" name="フローチャート: 手作業 23"/>
          <p:cNvSpPr/>
          <p:nvPr/>
        </p:nvSpPr>
        <p:spPr>
          <a:xfrm>
            <a:off x="3470336" y="3575250"/>
            <a:ext cx="1688310" cy="203181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25" name="Shape 52"/>
          <p:cNvSpPr/>
          <p:nvPr/>
        </p:nvSpPr>
        <p:spPr>
          <a:xfrm>
            <a:off x="3531931" y="2622392"/>
            <a:ext cx="1481667" cy="246221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520244" y="2607003"/>
            <a:ext cx="1481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smtClean="0"/>
              <a:t>x</a:t>
            </a:r>
            <a:r>
              <a:rPr kumimoji="1" lang="ja-JP" altLang="en-US" sz="1100" dirty="0" smtClean="0"/>
              <a:t>を表示</a:t>
            </a:r>
            <a:endParaRPr kumimoji="1" lang="ja-JP" altLang="en-US" sz="1100" dirty="0"/>
          </a:p>
        </p:txBody>
      </p:sp>
      <p:cxnSp>
        <p:nvCxnSpPr>
          <p:cNvPr id="31" name="直線矢印コネクタ 30"/>
          <p:cNvCxnSpPr/>
          <p:nvPr/>
        </p:nvCxnSpPr>
        <p:spPr>
          <a:xfrm>
            <a:off x="4302161" y="2896962"/>
            <a:ext cx="0" cy="21246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4288246" y="3778431"/>
            <a:ext cx="4245" cy="42950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>
            <a:off x="4310528" y="1854798"/>
            <a:ext cx="4320" cy="20796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437837" y="2023359"/>
            <a:ext cx="27382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X</a:t>
            </a:r>
            <a:r>
              <a:rPr kumimoji="1" lang="ja-JP" altLang="en-US" dirty="0" smtClean="0"/>
              <a:t>は１</a:t>
            </a:r>
            <a:r>
              <a:rPr kumimoji="1" lang="en-US" altLang="ja-JP" dirty="0" smtClean="0"/>
              <a:t>〜9</a:t>
            </a:r>
            <a:r>
              <a:rPr kumimoji="1" lang="ja-JP" altLang="en-US" dirty="0" smtClean="0"/>
              <a:t>までをループさせたい</a:t>
            </a:r>
            <a:endParaRPr kumimoji="1" lang="en-US" altLang="ja-JP" dirty="0" smtClean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172115" y="3067612"/>
            <a:ext cx="1381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dirty="0" smtClean="0"/>
              <a:t>Xに２ずつ追加</a:t>
            </a: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555117" y="1437546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初期値を１と設定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773951" y="2062766"/>
            <a:ext cx="10625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X</a:t>
            </a:r>
            <a:r>
              <a:rPr kumimoji="1" lang="ja-JP" altLang="en-US" sz="1100" dirty="0" smtClean="0"/>
              <a:t>の値は</a:t>
            </a:r>
            <a:r>
              <a:rPr kumimoji="1" lang="en-US" altLang="ja-JP" sz="1100" dirty="0" smtClean="0"/>
              <a:t>9</a:t>
            </a:r>
            <a:r>
              <a:rPr kumimoji="1" lang="ja-JP" altLang="en-US" sz="1100" dirty="0" smtClean="0"/>
              <a:t>以下</a:t>
            </a:r>
            <a:endParaRPr kumimoji="1" lang="ja-JP" altLang="en-US" sz="1100" dirty="0"/>
          </a:p>
        </p:txBody>
      </p:sp>
      <p:sp>
        <p:nvSpPr>
          <p:cNvPr id="78" name="Shape 52"/>
          <p:cNvSpPr/>
          <p:nvPr/>
        </p:nvSpPr>
        <p:spPr>
          <a:xfrm>
            <a:off x="3546011" y="3090985"/>
            <a:ext cx="1481667" cy="261610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3520244" y="3090985"/>
            <a:ext cx="1481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smtClean="0"/>
              <a:t>x</a:t>
            </a:r>
            <a:r>
              <a:rPr kumimoji="1" lang="ja-JP" altLang="en-US" sz="1100" dirty="0" smtClean="0"/>
              <a:t>の値にプラス</a:t>
            </a:r>
            <a:r>
              <a:rPr kumimoji="1" lang="en-US" altLang="ja-JP" sz="1100" dirty="0"/>
              <a:t>2</a:t>
            </a:r>
            <a:endParaRPr kumimoji="1" lang="ja-JP" altLang="en-US" sz="1100" dirty="0"/>
          </a:p>
        </p:txBody>
      </p:sp>
      <p:cxnSp>
        <p:nvCxnSpPr>
          <p:cNvPr id="80" name="直線矢印コネクタ 79"/>
          <p:cNvCxnSpPr/>
          <p:nvPr/>
        </p:nvCxnSpPr>
        <p:spPr>
          <a:xfrm>
            <a:off x="4278466" y="3346283"/>
            <a:ext cx="4245" cy="25098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 flipH="1">
            <a:off x="4291499" y="2297421"/>
            <a:ext cx="7688" cy="32497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189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3"/>
          <p:cNvSpPr txBox="1"/>
          <p:nvPr/>
        </p:nvSpPr>
        <p:spPr>
          <a:xfrm>
            <a:off x="0" y="138926"/>
            <a:ext cx="9144000" cy="83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400" b="1" dirty="0" smtClean="0">
                <a:solidFill>
                  <a:srgbClr val="3366FF"/>
                </a:solidFill>
              </a:rPr>
              <a:t>課題</a:t>
            </a:r>
            <a:r>
              <a:rPr lang="ja-JP" altLang="en-US" sz="2400" b="1" dirty="0" smtClean="0">
                <a:solidFill>
                  <a:srgbClr val="3366FF"/>
                </a:solidFill>
              </a:rPr>
              <a:t>６</a:t>
            </a:r>
            <a:r>
              <a:rPr lang="ja" sz="2400" b="1" dirty="0" smtClean="0"/>
              <a:t>：</a:t>
            </a:r>
            <a:r>
              <a:rPr lang="ja-JP" altLang="en-US" sz="2400" b="1" dirty="0" smtClean="0"/>
              <a:t>「</a:t>
            </a:r>
            <a:r>
              <a:rPr lang="en-US" altLang="ja-JP" sz="2400" b="1" dirty="0" smtClean="0"/>
              <a:t>Hello World!</a:t>
            </a:r>
            <a:r>
              <a:rPr lang="ja-JP" altLang="en-US" sz="2400" b="1" dirty="0" smtClean="0"/>
              <a:t>」と</a:t>
            </a:r>
            <a:r>
              <a:rPr lang="en-US" altLang="ja-JP" sz="2400" b="1" dirty="0" smtClean="0"/>
              <a:t>3</a:t>
            </a:r>
            <a:r>
              <a:rPr lang="ja-JP" altLang="en-US" sz="2400" b="1" dirty="0" smtClean="0"/>
              <a:t>回表示させる処理</a:t>
            </a:r>
            <a:endParaRPr lang="en-US" altLang="ja" sz="2400" b="1" dirty="0" smtClean="0"/>
          </a:p>
        </p:txBody>
      </p:sp>
      <p:sp>
        <p:nvSpPr>
          <p:cNvPr id="3" name="Shape 50"/>
          <p:cNvSpPr/>
          <p:nvPr/>
        </p:nvSpPr>
        <p:spPr>
          <a:xfrm>
            <a:off x="998773" y="880577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29239" y="810935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5" name="Shape 50"/>
          <p:cNvSpPr/>
          <p:nvPr/>
        </p:nvSpPr>
        <p:spPr>
          <a:xfrm>
            <a:off x="1007338" y="4635355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89496" y="4565713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cxnSp>
        <p:nvCxnSpPr>
          <p:cNvPr id="7" name="直線矢印コネクタ 6"/>
          <p:cNvCxnSpPr>
            <a:endCxn id="14" idx="0"/>
          </p:cNvCxnSpPr>
          <p:nvPr/>
        </p:nvCxnSpPr>
        <p:spPr>
          <a:xfrm>
            <a:off x="1686834" y="1211045"/>
            <a:ext cx="8344" cy="88613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hape 51"/>
          <p:cNvSpPr/>
          <p:nvPr/>
        </p:nvSpPr>
        <p:spPr>
          <a:xfrm>
            <a:off x="787997" y="2619146"/>
            <a:ext cx="1731477" cy="378054"/>
          </a:xfrm>
          <a:prstGeom prst="flowChartDecision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フローチャート: 手作業 11"/>
          <p:cNvSpPr/>
          <p:nvPr/>
        </p:nvSpPr>
        <p:spPr>
          <a:xfrm rot="10800000">
            <a:off x="5093603" y="1966647"/>
            <a:ext cx="2194117" cy="227166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13" name="フローチャート: 手作業 12"/>
          <p:cNvSpPr/>
          <p:nvPr/>
        </p:nvSpPr>
        <p:spPr>
          <a:xfrm>
            <a:off x="5093603" y="3600059"/>
            <a:ext cx="2194117" cy="210533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14" name="Shape 52"/>
          <p:cNvSpPr/>
          <p:nvPr/>
        </p:nvSpPr>
        <p:spPr>
          <a:xfrm>
            <a:off x="838693" y="2097176"/>
            <a:ext cx="1712970" cy="246221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56658" y="2073317"/>
            <a:ext cx="1984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 smtClean="0"/>
              <a:t>「</a:t>
            </a:r>
            <a:r>
              <a:rPr kumimoji="1" lang="en-US" altLang="ja-JP" sz="1200" b="1" dirty="0" err="1" smtClean="0"/>
              <a:t>HelloWorld</a:t>
            </a:r>
            <a:r>
              <a:rPr kumimoji="1" lang="ja-JP" altLang="en-US" sz="1200" b="1" dirty="0" smtClean="0"/>
              <a:t>！」を表示</a:t>
            </a:r>
            <a:endParaRPr kumimoji="1" lang="ja-JP" altLang="en-US" sz="1200" b="1" dirty="0"/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1691154" y="2362490"/>
            <a:ext cx="3660" cy="2566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H="1">
            <a:off x="1718312" y="1308100"/>
            <a:ext cx="133732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H="1">
            <a:off x="1681484" y="2997200"/>
            <a:ext cx="9670" cy="162996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5371646" y="1940822"/>
            <a:ext cx="16979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X</a:t>
            </a:r>
            <a:r>
              <a:rPr kumimoji="1" lang="ja-JP" altLang="en-US" sz="1100" dirty="0" smtClean="0"/>
              <a:t>の表示</a:t>
            </a:r>
            <a:r>
              <a:rPr kumimoji="1" lang="ja-JP" altLang="en-US" sz="1100" dirty="0" smtClean="0"/>
              <a:t>回数</a:t>
            </a:r>
            <a:r>
              <a:rPr kumimoji="1" lang="en-US" altLang="ja-JP" sz="1100" dirty="0" smtClean="0"/>
              <a:t>y</a:t>
            </a:r>
            <a:r>
              <a:rPr kumimoji="1" lang="ja-JP" altLang="en-US" sz="1100" dirty="0" smtClean="0"/>
              <a:t>が</a:t>
            </a:r>
            <a:r>
              <a:rPr kumimoji="1" lang="ja-JP" altLang="ja-JP" sz="1100" dirty="0"/>
              <a:t>2</a:t>
            </a:r>
            <a:r>
              <a:rPr kumimoji="1" lang="ja-JP" altLang="en-US" sz="1100" dirty="0" smtClean="0"/>
              <a:t>回</a:t>
            </a:r>
            <a:r>
              <a:rPr kumimoji="1" lang="ja-JP" altLang="en-US" sz="1100" dirty="0" smtClean="0"/>
              <a:t>以下</a:t>
            </a:r>
            <a:endParaRPr kumimoji="1" lang="ja-JP" altLang="en-US" sz="1100" dirty="0"/>
          </a:p>
        </p:txBody>
      </p:sp>
      <p:cxnSp>
        <p:nvCxnSpPr>
          <p:cNvPr id="22" name="直線コネクタ 21"/>
          <p:cNvCxnSpPr/>
          <p:nvPr/>
        </p:nvCxnSpPr>
        <p:spPr>
          <a:xfrm>
            <a:off x="2519474" y="2808922"/>
            <a:ext cx="536165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V="1">
            <a:off x="3055639" y="1308101"/>
            <a:ext cx="0" cy="150082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>
            <a:off x="6112665" y="2193813"/>
            <a:ext cx="0" cy="21619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 rot="21006956">
            <a:off x="1285649" y="2995951"/>
            <a:ext cx="49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YES</a:t>
            </a:r>
            <a:endParaRPr kumimoji="1" lang="ja-JP" altLang="en-US" sz="1200" dirty="0"/>
          </a:p>
        </p:txBody>
      </p:sp>
      <p:sp>
        <p:nvSpPr>
          <p:cNvPr id="26" name="テキスト ボックス 25"/>
          <p:cNvSpPr txBox="1"/>
          <p:nvPr/>
        </p:nvSpPr>
        <p:spPr>
          <a:xfrm rot="20673749">
            <a:off x="2828654" y="2714171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NO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7287721" y="1915273"/>
            <a:ext cx="30375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「</a:t>
            </a:r>
            <a:r>
              <a:rPr kumimoji="1" lang="en-US" altLang="ja-JP" dirty="0" err="1" smtClean="0"/>
              <a:t>HelloWorld</a:t>
            </a:r>
            <a:r>
              <a:rPr kumimoji="1" lang="ja-JP" altLang="en-US" dirty="0" smtClean="0"/>
              <a:t>」を３回表示するまで</a:t>
            </a:r>
            <a:endParaRPr kumimoji="1" lang="en-US" altLang="ja-JP" dirty="0" smtClean="0"/>
          </a:p>
          <a:p>
            <a:r>
              <a:rPr kumimoji="1" lang="ja-JP" altLang="en-US" dirty="0" smtClean="0"/>
              <a:t>繰り返しますよ</a:t>
            </a:r>
            <a:r>
              <a:rPr kumimoji="1" lang="en-US" altLang="ja-JP" dirty="0" smtClean="0"/>
              <a:t>〜</a:t>
            </a:r>
            <a:r>
              <a:rPr kumimoji="1" lang="ja-JP" altLang="en-US" dirty="0" smtClean="0"/>
              <a:t>的な？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351658" y="2678116"/>
            <a:ext cx="6863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3</a:t>
            </a:r>
            <a:r>
              <a:rPr kumimoji="1" lang="ja-JP" altLang="en-US" sz="1100" dirty="0" smtClean="0"/>
              <a:t>回目？</a:t>
            </a:r>
            <a:endParaRPr kumimoji="1" lang="ja-JP" altLang="en-US" sz="1100" dirty="0"/>
          </a:p>
        </p:txBody>
      </p:sp>
      <p:sp>
        <p:nvSpPr>
          <p:cNvPr id="43" name="Shape 50"/>
          <p:cNvSpPr/>
          <p:nvPr/>
        </p:nvSpPr>
        <p:spPr>
          <a:xfrm>
            <a:off x="5426446" y="868770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756912" y="799128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45" name="Shape 50"/>
          <p:cNvSpPr/>
          <p:nvPr/>
        </p:nvSpPr>
        <p:spPr>
          <a:xfrm>
            <a:off x="5392857" y="4175291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775015" y="4105649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cxnSp>
        <p:nvCxnSpPr>
          <p:cNvPr id="47" name="直線矢印コネクタ 46"/>
          <p:cNvCxnSpPr/>
          <p:nvPr/>
        </p:nvCxnSpPr>
        <p:spPr>
          <a:xfrm>
            <a:off x="6114507" y="1199238"/>
            <a:ext cx="4320" cy="27396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/>
          <p:nvPr/>
        </p:nvCxnSpPr>
        <p:spPr>
          <a:xfrm>
            <a:off x="6107802" y="3783292"/>
            <a:ext cx="11025" cy="39199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Shape 52"/>
          <p:cNvSpPr/>
          <p:nvPr/>
        </p:nvSpPr>
        <p:spPr>
          <a:xfrm>
            <a:off x="5298260" y="1474734"/>
            <a:ext cx="1712970" cy="275465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5371646" y="1473200"/>
            <a:ext cx="1646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/>
              <a:t>x</a:t>
            </a:r>
            <a:r>
              <a:rPr kumimoji="1" lang="en-US" altLang="ja-JP" sz="1200" b="1" dirty="0" smtClean="0"/>
              <a:t>=</a:t>
            </a:r>
            <a:r>
              <a:rPr kumimoji="1" lang="ja-JP" altLang="en-US" sz="1200" b="1" dirty="0" smtClean="0"/>
              <a:t>「</a:t>
            </a:r>
            <a:r>
              <a:rPr kumimoji="1" lang="en-US" altLang="ja-JP" sz="1200" b="1" dirty="0" err="1" smtClean="0"/>
              <a:t>HelloWorld</a:t>
            </a:r>
            <a:r>
              <a:rPr kumimoji="1" lang="ja-JP" altLang="en-US" sz="1200" b="1" dirty="0" smtClean="0"/>
              <a:t>！」</a:t>
            </a:r>
            <a:endParaRPr kumimoji="1" lang="ja-JP" altLang="en-US" sz="1200" b="1" dirty="0"/>
          </a:p>
        </p:txBody>
      </p:sp>
      <p:sp>
        <p:nvSpPr>
          <p:cNvPr id="64" name="Shape 52"/>
          <p:cNvSpPr/>
          <p:nvPr/>
        </p:nvSpPr>
        <p:spPr>
          <a:xfrm>
            <a:off x="5302258" y="2436091"/>
            <a:ext cx="1712970" cy="246221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5120223" y="2412232"/>
            <a:ext cx="1984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x</a:t>
            </a:r>
            <a:r>
              <a:rPr kumimoji="1" lang="ja-JP" altLang="en-US" sz="1200" b="1" dirty="0" smtClean="0"/>
              <a:t>を表示</a:t>
            </a:r>
            <a:endParaRPr kumimoji="1" lang="ja-JP" altLang="en-US" sz="1200" b="1" dirty="0"/>
          </a:p>
        </p:txBody>
      </p:sp>
      <p:cxnSp>
        <p:nvCxnSpPr>
          <p:cNvPr id="66" name="直線矢印コネクタ 65"/>
          <p:cNvCxnSpPr/>
          <p:nvPr/>
        </p:nvCxnSpPr>
        <p:spPr>
          <a:xfrm>
            <a:off x="6110187" y="1758678"/>
            <a:ext cx="4320" cy="20796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/>
          <p:nvPr/>
        </p:nvCxnSpPr>
        <p:spPr>
          <a:xfrm>
            <a:off x="6107802" y="3254835"/>
            <a:ext cx="0" cy="34522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/>
          <p:cNvSpPr txBox="1"/>
          <p:nvPr/>
        </p:nvSpPr>
        <p:spPr>
          <a:xfrm>
            <a:off x="-246153" y="825849"/>
            <a:ext cx="902811" cy="30777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条件分岐</a:t>
            </a:r>
            <a:endParaRPr kumimoji="1" lang="ja-JP" altLang="en-US" dirty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-1169551" y="1187431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汎用性？に欠けるか。。。</a:t>
            </a:r>
            <a:endParaRPr kumimoji="1" lang="ja-JP" altLang="en-US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3632648" y="1057156"/>
            <a:ext cx="912893" cy="30777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繰り返し</a:t>
            </a:r>
            <a:endParaRPr kumimoji="1" lang="ja-JP" altLang="en-US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3619724" y="139232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何か足りない？</a:t>
            </a:r>
            <a:endParaRPr kumimoji="1" lang="ja-JP" altLang="en-US" dirty="0"/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7878142" y="1448712"/>
            <a:ext cx="2409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HelloWorld</a:t>
            </a:r>
            <a:r>
              <a:rPr kumimoji="1" lang="ja-JP" altLang="en-US" dirty="0" smtClean="0"/>
              <a:t>長いから</a:t>
            </a:r>
            <a:r>
              <a:rPr kumimoji="1" lang="en-US" altLang="ja-JP" dirty="0" smtClean="0"/>
              <a:t>x</a:t>
            </a:r>
            <a:r>
              <a:rPr kumimoji="1" lang="ja-JP" altLang="en-US" dirty="0" smtClean="0"/>
              <a:t>に代入</a:t>
            </a:r>
            <a:endParaRPr kumimoji="1" lang="ja-JP" altLang="en-US" dirty="0"/>
          </a:p>
        </p:txBody>
      </p:sp>
      <p:cxnSp>
        <p:nvCxnSpPr>
          <p:cNvPr id="51" name="直線矢印コネクタ 50"/>
          <p:cNvCxnSpPr/>
          <p:nvPr/>
        </p:nvCxnSpPr>
        <p:spPr>
          <a:xfrm>
            <a:off x="6110835" y="2694233"/>
            <a:ext cx="3660" cy="2566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Shape 52"/>
          <p:cNvSpPr/>
          <p:nvPr/>
        </p:nvSpPr>
        <p:spPr>
          <a:xfrm>
            <a:off x="5302258" y="2979920"/>
            <a:ext cx="1712970" cy="246221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5126385" y="2939726"/>
            <a:ext cx="1984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 smtClean="0"/>
              <a:t>y</a:t>
            </a:r>
            <a:r>
              <a:rPr kumimoji="1" lang="ja-JP" altLang="en-US" sz="1200" b="1" dirty="0" smtClean="0"/>
              <a:t>＋１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262718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53"/>
          <p:cNvSpPr/>
          <p:nvPr/>
        </p:nvSpPr>
        <p:spPr>
          <a:xfrm>
            <a:off x="772950" y="2075864"/>
            <a:ext cx="1714297" cy="422719"/>
          </a:xfrm>
          <a:prstGeom prst="flowChartManualInpu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" name="Shape 50"/>
          <p:cNvSpPr/>
          <p:nvPr/>
        </p:nvSpPr>
        <p:spPr>
          <a:xfrm>
            <a:off x="954285" y="1350602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84751" y="1280960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5" name="Shape 50"/>
          <p:cNvSpPr/>
          <p:nvPr/>
        </p:nvSpPr>
        <p:spPr>
          <a:xfrm>
            <a:off x="953891" y="4564235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36049" y="4494593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sp>
        <p:nvSpPr>
          <p:cNvPr id="7" name="Shape 52"/>
          <p:cNvSpPr/>
          <p:nvPr/>
        </p:nvSpPr>
        <p:spPr>
          <a:xfrm>
            <a:off x="785861" y="3728718"/>
            <a:ext cx="1712970" cy="388894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8" name="直線矢印コネクタ 7"/>
          <p:cNvCxnSpPr/>
          <p:nvPr/>
        </p:nvCxnSpPr>
        <p:spPr>
          <a:xfrm>
            <a:off x="1630099" y="1669263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709469" y="3773079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 smtClean="0"/>
              <a:t>ログインしましたと表示</a:t>
            </a:r>
            <a:endParaRPr kumimoji="1" lang="ja-JP" altLang="en-US" sz="1200" b="1" dirty="0"/>
          </a:p>
        </p:txBody>
      </p:sp>
      <p:sp>
        <p:nvSpPr>
          <p:cNvPr id="10" name="Shape 51"/>
          <p:cNvSpPr/>
          <p:nvPr/>
        </p:nvSpPr>
        <p:spPr>
          <a:xfrm>
            <a:off x="776607" y="2817430"/>
            <a:ext cx="1731477" cy="585005"/>
          </a:xfrm>
          <a:prstGeom prst="flowChartDecision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1643868" y="4117612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1638026" y="2491480"/>
            <a:ext cx="4320" cy="3259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1131479" y="2953516"/>
            <a:ext cx="1033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 smtClean="0"/>
              <a:t>正解ですか？</a:t>
            </a:r>
            <a:endParaRPr kumimoji="1" lang="en-US" altLang="ja-JP" sz="1100" b="1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 rot="19990236">
            <a:off x="990282" y="3355466"/>
            <a:ext cx="49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YES</a:t>
            </a:r>
            <a:endParaRPr kumimoji="1" lang="ja-JP" altLang="en-US" sz="1200" dirty="0"/>
          </a:p>
        </p:txBody>
      </p:sp>
      <p:sp>
        <p:nvSpPr>
          <p:cNvPr id="16" name="テキスト ボックス 15"/>
          <p:cNvSpPr txBox="1"/>
          <p:nvPr/>
        </p:nvSpPr>
        <p:spPr>
          <a:xfrm rot="2030756">
            <a:off x="2363458" y="2770144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NO</a:t>
            </a:r>
            <a:endParaRPr kumimoji="1" lang="ja-JP" altLang="en-US" sz="12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80497" y="214730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パスワード入力</a:t>
            </a:r>
            <a:endParaRPr kumimoji="1" lang="ja-JP" altLang="en-US" dirty="0"/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1632259" y="3402768"/>
            <a:ext cx="4320" cy="3259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hape 73"/>
          <p:cNvSpPr txBox="1"/>
          <p:nvPr/>
        </p:nvSpPr>
        <p:spPr>
          <a:xfrm>
            <a:off x="0" y="0"/>
            <a:ext cx="9144000" cy="83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400" b="1" dirty="0" smtClean="0">
                <a:solidFill>
                  <a:srgbClr val="FF0000"/>
                </a:solidFill>
              </a:rPr>
              <a:t>課題</a:t>
            </a:r>
            <a:r>
              <a:rPr lang="ja-JP" altLang="en-US" sz="2400" b="1" dirty="0" smtClean="0">
                <a:solidFill>
                  <a:srgbClr val="FF0000"/>
                </a:solidFill>
              </a:rPr>
              <a:t>７</a:t>
            </a:r>
            <a:r>
              <a:rPr lang="ja" sz="2400" b="1" dirty="0" smtClean="0"/>
              <a:t>：</a:t>
            </a:r>
            <a:r>
              <a:rPr lang="ja-JP" altLang="en-US" sz="2400" b="1" dirty="0" smtClean="0"/>
              <a:t>パスワードの入力が正解になるまで入力を求め続ける処</a:t>
            </a:r>
            <a:r>
              <a:rPr lang="en-US" altLang="ja-JP" sz="2400" b="1" dirty="0" smtClean="0"/>
              <a:t>	</a:t>
            </a:r>
            <a:r>
              <a:rPr lang="ja-JP" altLang="en-US" sz="2400" b="1" dirty="0" smtClean="0"/>
              <a:t>　理。成功すると「ログインしました」と表示</a:t>
            </a:r>
            <a:endParaRPr lang="ja" sz="2400" b="1" dirty="0"/>
          </a:p>
        </p:txBody>
      </p:sp>
      <p:cxnSp>
        <p:nvCxnSpPr>
          <p:cNvPr id="20" name="カギ線コネクタ 19"/>
          <p:cNvCxnSpPr/>
          <p:nvPr/>
        </p:nvCxnSpPr>
        <p:spPr>
          <a:xfrm flipH="1" flipV="1">
            <a:off x="1648188" y="1810045"/>
            <a:ext cx="859896" cy="1295803"/>
          </a:xfrm>
          <a:prstGeom prst="bentConnector4">
            <a:avLst>
              <a:gd name="adj1" fmla="val -26585"/>
              <a:gd name="adj2" fmla="val 98530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3035300" y="4643787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ループで表現が望ましい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035300" y="4382177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ループの中に条件分岐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-193342" y="1042825"/>
            <a:ext cx="902811" cy="30777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条件分岐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936465" y="1033696"/>
            <a:ext cx="1546267" cy="30777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繰り返</a:t>
            </a:r>
            <a:r>
              <a:rPr kumimoji="1" lang="en-US" altLang="ja-JP" dirty="0" smtClean="0"/>
              <a:t>+</a:t>
            </a:r>
            <a:r>
              <a:rPr kumimoji="1" lang="ja-JP" altLang="en-US" dirty="0" smtClean="0"/>
              <a:t>条件分岐</a:t>
            </a:r>
            <a:endParaRPr kumimoji="1" lang="ja-JP" altLang="en-US" dirty="0"/>
          </a:p>
        </p:txBody>
      </p:sp>
      <p:sp>
        <p:nvSpPr>
          <p:cNvPr id="36" name="Shape 50"/>
          <p:cNvSpPr/>
          <p:nvPr/>
        </p:nvSpPr>
        <p:spPr>
          <a:xfrm>
            <a:off x="5891918" y="1033696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222384" y="964054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38" name="Shape 50"/>
          <p:cNvSpPr/>
          <p:nvPr/>
        </p:nvSpPr>
        <p:spPr>
          <a:xfrm>
            <a:off x="5900483" y="4788474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282641" y="4718832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cxnSp>
        <p:nvCxnSpPr>
          <p:cNvPr id="40" name="直線矢印コネクタ 39"/>
          <p:cNvCxnSpPr/>
          <p:nvPr/>
        </p:nvCxnSpPr>
        <p:spPr>
          <a:xfrm flipH="1">
            <a:off x="6577819" y="1364164"/>
            <a:ext cx="2160" cy="23603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Shape 52"/>
          <p:cNvSpPr/>
          <p:nvPr/>
        </p:nvSpPr>
        <p:spPr>
          <a:xfrm>
            <a:off x="11027947" y="1042825"/>
            <a:ext cx="1712970" cy="275465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51"/>
          <p:cNvSpPr/>
          <p:nvPr/>
        </p:nvSpPr>
        <p:spPr>
          <a:xfrm>
            <a:off x="5679334" y="2576844"/>
            <a:ext cx="1731477" cy="276999"/>
          </a:xfrm>
          <a:prstGeom prst="flowChartDecision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6267598" y="2576844"/>
            <a:ext cx="655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/>
              <a:t>正解？</a:t>
            </a:r>
            <a:endParaRPr kumimoji="1" lang="ja-JP" altLang="en-US" sz="1200" b="1" dirty="0"/>
          </a:p>
        </p:txBody>
      </p:sp>
      <p:sp>
        <p:nvSpPr>
          <p:cNvPr id="45" name="フローチャート: 手作業 44"/>
          <p:cNvSpPr/>
          <p:nvPr/>
        </p:nvSpPr>
        <p:spPr>
          <a:xfrm rot="10800000">
            <a:off x="5712100" y="1612756"/>
            <a:ext cx="1688310" cy="230269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46" name="フローチャート: 手作業 45"/>
          <p:cNvSpPr/>
          <p:nvPr/>
        </p:nvSpPr>
        <p:spPr>
          <a:xfrm>
            <a:off x="5713235" y="3623332"/>
            <a:ext cx="1688310" cy="210773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cxnSp>
        <p:nvCxnSpPr>
          <p:cNvPr id="49" name="直線矢印コネクタ 48"/>
          <p:cNvCxnSpPr>
            <a:stCxn id="43" idx="2"/>
          </p:cNvCxnSpPr>
          <p:nvPr/>
        </p:nvCxnSpPr>
        <p:spPr>
          <a:xfrm>
            <a:off x="6545073" y="2853843"/>
            <a:ext cx="10268" cy="32729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>
            <a:off x="6551588" y="2350859"/>
            <a:ext cx="0" cy="21246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>
          <a:xfrm>
            <a:off x="6576827" y="4643787"/>
            <a:ext cx="0" cy="14381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/>
          <p:nvPr/>
        </p:nvCxnSpPr>
        <p:spPr>
          <a:xfrm>
            <a:off x="6544336" y="3855963"/>
            <a:ext cx="0" cy="58493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/>
          <p:nvPr/>
        </p:nvCxnSpPr>
        <p:spPr>
          <a:xfrm flipH="1">
            <a:off x="6540829" y="4117612"/>
            <a:ext cx="1500389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/>
          <p:nvPr/>
        </p:nvCxnSpPr>
        <p:spPr>
          <a:xfrm>
            <a:off x="7410811" y="2704519"/>
            <a:ext cx="630407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 flipV="1">
            <a:off x="8065901" y="2677907"/>
            <a:ext cx="0" cy="143970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>
            <a:off x="6557464" y="1822992"/>
            <a:ext cx="4320" cy="20796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 rot="605620">
            <a:off x="7650952" y="2391880"/>
            <a:ext cx="49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YES</a:t>
            </a:r>
            <a:endParaRPr kumimoji="1" lang="ja-JP" altLang="en-US" sz="1200" dirty="0"/>
          </a:p>
        </p:txBody>
      </p:sp>
      <p:sp>
        <p:nvSpPr>
          <p:cNvPr id="59" name="テキスト ボックス 58"/>
          <p:cNvSpPr txBox="1"/>
          <p:nvPr/>
        </p:nvSpPr>
        <p:spPr>
          <a:xfrm rot="20673749">
            <a:off x="6235011" y="2833857"/>
            <a:ext cx="396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NO</a:t>
            </a:r>
            <a:endParaRPr kumimoji="1" lang="ja-JP" altLang="en-US" sz="1100" dirty="0"/>
          </a:p>
        </p:txBody>
      </p:sp>
      <p:sp>
        <p:nvSpPr>
          <p:cNvPr id="60" name="Shape 52"/>
          <p:cNvSpPr/>
          <p:nvPr/>
        </p:nvSpPr>
        <p:spPr>
          <a:xfrm>
            <a:off x="5846717" y="3181137"/>
            <a:ext cx="1481667" cy="261610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5820950" y="3181137"/>
            <a:ext cx="1481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 smtClean="0"/>
              <a:t>入力をクリア</a:t>
            </a:r>
            <a:endParaRPr kumimoji="1" lang="ja-JP" altLang="en-US" sz="1100" dirty="0"/>
          </a:p>
        </p:txBody>
      </p:sp>
      <p:cxnSp>
        <p:nvCxnSpPr>
          <p:cNvPr id="62" name="直線矢印コネクタ 61"/>
          <p:cNvCxnSpPr>
            <a:endCxn id="46" idx="0"/>
          </p:cNvCxnSpPr>
          <p:nvPr/>
        </p:nvCxnSpPr>
        <p:spPr>
          <a:xfrm>
            <a:off x="6540828" y="3465139"/>
            <a:ext cx="16562" cy="15819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7861300" y="1515374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ログインになるまで繰り返すループ</a:t>
            </a:r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8164007" y="3191537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ループから抜け出す条件分岐</a:t>
            </a:r>
            <a:endParaRPr kumimoji="1" lang="ja-JP" altLang="en-US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5824230" y="2030960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パスワード入力</a:t>
            </a:r>
            <a:endParaRPr kumimoji="1" lang="ja-JP" altLang="en-US" dirty="0"/>
          </a:p>
        </p:txBody>
      </p:sp>
      <p:sp>
        <p:nvSpPr>
          <p:cNvPr id="71" name="Shape 52"/>
          <p:cNvSpPr/>
          <p:nvPr/>
        </p:nvSpPr>
        <p:spPr>
          <a:xfrm>
            <a:off x="5761457" y="4440902"/>
            <a:ext cx="1664932" cy="186565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5482732" y="4432499"/>
            <a:ext cx="2082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 smtClean="0"/>
              <a:t>「ログインしました」と表示</a:t>
            </a:r>
            <a:endParaRPr kumimoji="1" lang="ja-JP" altLang="en-US" sz="900" dirty="0"/>
          </a:p>
        </p:txBody>
      </p:sp>
      <p:sp>
        <p:nvSpPr>
          <p:cNvPr id="69" name="Shape 53"/>
          <p:cNvSpPr/>
          <p:nvPr/>
        </p:nvSpPr>
        <p:spPr>
          <a:xfrm>
            <a:off x="5700241" y="1955477"/>
            <a:ext cx="1714297" cy="422719"/>
          </a:xfrm>
          <a:prstGeom prst="flowChartManualInpu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020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3"/>
          <p:cNvSpPr txBox="1"/>
          <p:nvPr/>
        </p:nvSpPr>
        <p:spPr>
          <a:xfrm>
            <a:off x="0" y="138926"/>
            <a:ext cx="9144000" cy="83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400" b="1" dirty="0" smtClean="0">
                <a:solidFill>
                  <a:srgbClr val="FF0000"/>
                </a:solidFill>
              </a:rPr>
              <a:t>課題</a:t>
            </a:r>
            <a:r>
              <a:rPr lang="ja-JP" altLang="en-US" sz="2400" b="1" dirty="0" smtClean="0">
                <a:solidFill>
                  <a:srgbClr val="FF0000"/>
                </a:solidFill>
              </a:rPr>
              <a:t>８</a:t>
            </a:r>
            <a:r>
              <a:rPr lang="ja" sz="2400" b="1" dirty="0" smtClean="0"/>
              <a:t>：</a:t>
            </a:r>
            <a:r>
              <a:rPr lang="ja-JP" altLang="en-US" sz="2400" b="1" dirty="0" smtClean="0"/>
              <a:t>入力された数字が</a:t>
            </a:r>
            <a:r>
              <a:rPr lang="en-US" altLang="ja-JP" sz="2400" b="1" dirty="0" smtClean="0"/>
              <a:t>1</a:t>
            </a:r>
            <a:r>
              <a:rPr lang="ja-JP" altLang="en-US" sz="2400" b="1" dirty="0" smtClean="0"/>
              <a:t>以上なら「入力された数字は</a:t>
            </a:r>
            <a:r>
              <a:rPr lang="en-US" altLang="ja-JP" sz="2400" b="1" dirty="0" smtClean="0"/>
              <a:t>1</a:t>
            </a:r>
            <a:r>
              <a:rPr lang="ja-JP" altLang="en-US" sz="2400" b="1" dirty="0" smtClean="0"/>
              <a:t>以上で</a:t>
            </a:r>
            <a:r>
              <a:rPr lang="en-US" altLang="ja-JP" sz="2400" b="1" dirty="0" smtClean="0"/>
              <a:t>	</a:t>
            </a:r>
            <a:r>
              <a:rPr lang="ja-JP" altLang="en-US" sz="2400" b="1" dirty="0" smtClean="0"/>
              <a:t>　す」と表示。</a:t>
            </a:r>
            <a:r>
              <a:rPr lang="en-US" altLang="ja-JP" sz="2400" b="1" dirty="0" smtClean="0"/>
              <a:t>0</a:t>
            </a:r>
            <a:r>
              <a:rPr lang="ja-JP" altLang="en-US" sz="2400" b="1" dirty="0" smtClean="0"/>
              <a:t>なら「入力された数字は</a:t>
            </a:r>
            <a:r>
              <a:rPr lang="en-US" altLang="ja-JP" sz="2400" b="1" dirty="0" smtClean="0"/>
              <a:t>0</a:t>
            </a:r>
            <a:r>
              <a:rPr lang="ja-JP" altLang="en-US" sz="2400" b="1" dirty="0" smtClean="0"/>
              <a:t>です」と表示。</a:t>
            </a:r>
            <a:r>
              <a:rPr lang="en-US" altLang="ja-JP" sz="2400" b="1" dirty="0" smtClean="0"/>
              <a:t>	</a:t>
            </a:r>
            <a:r>
              <a:rPr lang="ja-JP" altLang="en-US" sz="2400" b="1" dirty="0" smtClean="0"/>
              <a:t>　</a:t>
            </a:r>
            <a:r>
              <a:rPr lang="en-US" altLang="ja-JP" sz="2400" b="1" dirty="0" smtClean="0"/>
              <a:t>0</a:t>
            </a:r>
            <a:r>
              <a:rPr lang="ja-JP" altLang="en-US" sz="2400" b="1" dirty="0" smtClean="0"/>
              <a:t>未満なら「入力された数字は</a:t>
            </a:r>
            <a:r>
              <a:rPr lang="en-US" altLang="ja-JP" sz="2400" b="1" dirty="0" smtClean="0"/>
              <a:t>0</a:t>
            </a:r>
            <a:r>
              <a:rPr lang="ja-JP" altLang="en-US" sz="2400" b="1" dirty="0" smtClean="0"/>
              <a:t>未満です」と表示。</a:t>
            </a:r>
            <a:endParaRPr lang="ja" sz="2400" b="1" dirty="0"/>
          </a:p>
        </p:txBody>
      </p:sp>
      <p:sp>
        <p:nvSpPr>
          <p:cNvPr id="3" name="Shape 53"/>
          <p:cNvSpPr/>
          <p:nvPr/>
        </p:nvSpPr>
        <p:spPr>
          <a:xfrm>
            <a:off x="1774459" y="2139298"/>
            <a:ext cx="1714297" cy="422719"/>
          </a:xfrm>
          <a:prstGeom prst="flowChartManualInpu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" name="Shape 50"/>
          <p:cNvSpPr/>
          <p:nvPr/>
        </p:nvSpPr>
        <p:spPr>
          <a:xfrm>
            <a:off x="1955794" y="1414036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286260" y="1344394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6" name="Shape 50"/>
          <p:cNvSpPr/>
          <p:nvPr/>
        </p:nvSpPr>
        <p:spPr>
          <a:xfrm>
            <a:off x="1955400" y="4627669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337558" y="4558027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sp>
        <p:nvSpPr>
          <p:cNvPr id="8" name="Shape 52"/>
          <p:cNvSpPr/>
          <p:nvPr/>
        </p:nvSpPr>
        <p:spPr>
          <a:xfrm>
            <a:off x="1787370" y="3792152"/>
            <a:ext cx="1712970" cy="388894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2631608" y="1732697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1712007" y="3792152"/>
            <a:ext cx="18753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b="1" dirty="0" smtClean="0"/>
              <a:t>「入力された文字は</a:t>
            </a:r>
            <a:r>
              <a:rPr kumimoji="1" lang="en-US" altLang="ja-JP" sz="1050" b="1" dirty="0" smtClean="0"/>
              <a:t>0</a:t>
            </a:r>
            <a:r>
              <a:rPr kumimoji="1" lang="ja-JP" altLang="en-US" sz="1050" b="1" dirty="0" smtClean="0"/>
              <a:t>です」</a:t>
            </a:r>
            <a:endParaRPr kumimoji="1" lang="en-US" altLang="ja-JP" sz="1050" b="1" dirty="0" smtClean="0"/>
          </a:p>
          <a:p>
            <a:r>
              <a:rPr kumimoji="1" lang="ja-JP" altLang="ja-JP" sz="1050" b="1" dirty="0"/>
              <a:t>　</a:t>
            </a:r>
            <a:r>
              <a:rPr kumimoji="1" lang="ja-JP" altLang="en-US" sz="1050" b="1" dirty="0" smtClean="0"/>
              <a:t>と表示</a:t>
            </a:r>
            <a:endParaRPr kumimoji="1" lang="ja-JP" altLang="en-US" sz="1050" b="1" dirty="0"/>
          </a:p>
        </p:txBody>
      </p:sp>
      <p:sp>
        <p:nvSpPr>
          <p:cNvPr id="11" name="Shape 51"/>
          <p:cNvSpPr/>
          <p:nvPr/>
        </p:nvSpPr>
        <p:spPr>
          <a:xfrm>
            <a:off x="1778116" y="2880864"/>
            <a:ext cx="1731477" cy="585005"/>
          </a:xfrm>
          <a:prstGeom prst="flowChartDecision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2645377" y="4181046"/>
            <a:ext cx="4320" cy="42878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2639535" y="2554914"/>
            <a:ext cx="4320" cy="3259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080123" y="3016950"/>
            <a:ext cx="13557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 smtClean="0"/>
              <a:t>数字は</a:t>
            </a:r>
            <a:r>
              <a:rPr kumimoji="1" lang="en-US" altLang="ja-JP" sz="1100" b="1" dirty="0" smtClean="0"/>
              <a:t>0</a:t>
            </a:r>
            <a:r>
              <a:rPr kumimoji="1" lang="ja-JP" altLang="en-US" sz="1100" b="1" dirty="0" smtClean="0"/>
              <a:t>ですか？</a:t>
            </a:r>
            <a:endParaRPr kumimoji="1" lang="en-US" altLang="ja-JP" sz="1100" b="1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 rot="19990236">
            <a:off x="2039963" y="3463260"/>
            <a:ext cx="49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YES</a:t>
            </a:r>
            <a:endParaRPr kumimoji="1" lang="ja-JP" altLang="en-US" sz="1200" dirty="0"/>
          </a:p>
        </p:txBody>
      </p:sp>
      <p:sp>
        <p:nvSpPr>
          <p:cNvPr id="16" name="テキスト ボックス 15"/>
          <p:cNvSpPr txBox="1"/>
          <p:nvPr/>
        </p:nvSpPr>
        <p:spPr>
          <a:xfrm rot="2030756">
            <a:off x="3364967" y="2833578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NO</a:t>
            </a:r>
            <a:endParaRPr kumimoji="1" lang="ja-JP" altLang="en-US" sz="12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198291" y="221074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数字入力</a:t>
            </a:r>
            <a:endParaRPr kumimoji="1" lang="ja-JP" altLang="en-US" dirty="0"/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2633768" y="3466202"/>
            <a:ext cx="4320" cy="3259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Shape 51"/>
          <p:cNvSpPr/>
          <p:nvPr/>
        </p:nvSpPr>
        <p:spPr>
          <a:xfrm>
            <a:off x="3881399" y="2892156"/>
            <a:ext cx="1731477" cy="585005"/>
          </a:xfrm>
          <a:prstGeom prst="flowChartDecision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294819" y="2966896"/>
            <a:ext cx="90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b="1" dirty="0" smtClean="0"/>
              <a:t>数字は</a:t>
            </a:r>
            <a:r>
              <a:rPr kumimoji="1" lang="en-US" altLang="ja-JP" sz="1000" b="1" dirty="0" smtClean="0"/>
              <a:t>0</a:t>
            </a:r>
            <a:r>
              <a:rPr kumimoji="1" lang="ja-JP" altLang="en-US" sz="1000" b="1" dirty="0" smtClean="0"/>
              <a:t>未満</a:t>
            </a:r>
            <a:endParaRPr kumimoji="1" lang="en-US" altLang="ja-JP" sz="1000" b="1" dirty="0" smtClean="0"/>
          </a:p>
          <a:p>
            <a:r>
              <a:rPr kumimoji="1" lang="ja-JP" altLang="en-US" sz="1000" b="1" dirty="0" smtClean="0"/>
              <a:t>ですか？</a:t>
            </a:r>
            <a:endParaRPr kumimoji="1" lang="en-US" altLang="ja-JP" sz="1000" b="1" dirty="0" smtClean="0"/>
          </a:p>
        </p:txBody>
      </p:sp>
      <p:cxnSp>
        <p:nvCxnSpPr>
          <p:cNvPr id="40" name="直線矢印コネクタ 39"/>
          <p:cNvCxnSpPr/>
          <p:nvPr/>
        </p:nvCxnSpPr>
        <p:spPr>
          <a:xfrm flipV="1">
            <a:off x="3509593" y="3182624"/>
            <a:ext cx="371806" cy="203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Shape 52"/>
          <p:cNvSpPr/>
          <p:nvPr/>
        </p:nvSpPr>
        <p:spPr>
          <a:xfrm>
            <a:off x="3897762" y="3799704"/>
            <a:ext cx="1712970" cy="388894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3822399" y="3799704"/>
            <a:ext cx="1864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00" b="1" dirty="0" smtClean="0"/>
              <a:t>「入力</a:t>
            </a:r>
            <a:r>
              <a:rPr lang="ja-JP" altLang="en-US" sz="900" b="1" dirty="0"/>
              <a:t>された数字は</a:t>
            </a:r>
            <a:r>
              <a:rPr lang="en-US" altLang="ja-JP" sz="900" b="1" dirty="0"/>
              <a:t>0</a:t>
            </a:r>
            <a:r>
              <a:rPr lang="ja-JP" altLang="en-US" sz="900" b="1" dirty="0"/>
              <a:t>未満</a:t>
            </a:r>
            <a:r>
              <a:rPr lang="ja-JP" altLang="en-US" sz="900" b="1" dirty="0" smtClean="0"/>
              <a:t>です」</a:t>
            </a:r>
            <a:endParaRPr lang="en-US" altLang="ja-JP" sz="900" b="1" dirty="0" smtClean="0"/>
          </a:p>
          <a:p>
            <a:r>
              <a:rPr lang="ja-JP" altLang="en-US" sz="900" b="1" dirty="0" smtClean="0"/>
              <a:t>と表示</a:t>
            </a:r>
            <a:endParaRPr lang="en-US" altLang="ja-JP" sz="900" b="1" dirty="0" smtClean="0"/>
          </a:p>
        </p:txBody>
      </p:sp>
      <p:sp>
        <p:nvSpPr>
          <p:cNvPr id="44" name="テキスト ボックス 43"/>
          <p:cNvSpPr txBox="1"/>
          <p:nvPr/>
        </p:nvSpPr>
        <p:spPr>
          <a:xfrm rot="19990236">
            <a:off x="4150355" y="3470812"/>
            <a:ext cx="49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YES</a:t>
            </a:r>
            <a:endParaRPr kumimoji="1" lang="ja-JP" altLang="en-US" sz="1200" dirty="0"/>
          </a:p>
        </p:txBody>
      </p:sp>
      <p:cxnSp>
        <p:nvCxnSpPr>
          <p:cNvPr id="45" name="直線矢印コネクタ 44"/>
          <p:cNvCxnSpPr/>
          <p:nvPr/>
        </p:nvCxnSpPr>
        <p:spPr>
          <a:xfrm>
            <a:off x="4744160" y="3473754"/>
            <a:ext cx="4320" cy="3259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 rot="2030756">
            <a:off x="5456233" y="2835162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NO</a:t>
            </a:r>
            <a:endParaRPr kumimoji="1" lang="ja-JP" altLang="en-US" sz="1200" dirty="0"/>
          </a:p>
        </p:txBody>
      </p:sp>
      <p:cxnSp>
        <p:nvCxnSpPr>
          <p:cNvPr id="49" name="直線矢印コネクタ 48"/>
          <p:cNvCxnSpPr/>
          <p:nvPr/>
        </p:nvCxnSpPr>
        <p:spPr>
          <a:xfrm>
            <a:off x="6896100" y="3204399"/>
            <a:ext cx="0" cy="58102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Shape 52"/>
          <p:cNvSpPr/>
          <p:nvPr/>
        </p:nvSpPr>
        <p:spPr>
          <a:xfrm>
            <a:off x="5989028" y="3799704"/>
            <a:ext cx="1712970" cy="388894"/>
          </a:xfrm>
          <a:prstGeom prst="flowChart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5913665" y="3799704"/>
            <a:ext cx="1864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00" b="1" dirty="0" smtClean="0"/>
              <a:t>「入力</a:t>
            </a:r>
            <a:r>
              <a:rPr lang="ja-JP" altLang="en-US" sz="900" b="1" dirty="0"/>
              <a:t>された数字は</a:t>
            </a:r>
            <a:r>
              <a:rPr lang="en-US" altLang="ja-JP" sz="900" b="1" dirty="0"/>
              <a:t>1</a:t>
            </a:r>
            <a:r>
              <a:rPr lang="ja-JP" altLang="en-US" sz="900" b="1" dirty="0"/>
              <a:t>以上</a:t>
            </a:r>
            <a:r>
              <a:rPr lang="ja-JP" altLang="en-US" sz="900" b="1" dirty="0" smtClean="0"/>
              <a:t>です」</a:t>
            </a:r>
            <a:endParaRPr lang="en-US" altLang="ja-JP" sz="900" b="1" dirty="0" smtClean="0"/>
          </a:p>
          <a:p>
            <a:r>
              <a:rPr kumimoji="1" lang="ja-JP" altLang="en-US" sz="900" b="1" dirty="0" smtClean="0"/>
              <a:t>と表示</a:t>
            </a:r>
            <a:endParaRPr kumimoji="1" lang="ja-JP" altLang="en-US" sz="900" b="1" dirty="0"/>
          </a:p>
        </p:txBody>
      </p:sp>
      <p:cxnSp>
        <p:nvCxnSpPr>
          <p:cNvPr id="55" name="直線矢印コネクタ 54"/>
          <p:cNvCxnSpPr/>
          <p:nvPr/>
        </p:nvCxnSpPr>
        <p:spPr>
          <a:xfrm flipH="1">
            <a:off x="2649699" y="4375832"/>
            <a:ext cx="4246401" cy="1746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>
            <a:off x="6896100" y="4169036"/>
            <a:ext cx="0" cy="22511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4748480" y="4190182"/>
            <a:ext cx="0" cy="18565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35" idx="3"/>
          </p:cNvCxnSpPr>
          <p:nvPr/>
        </p:nvCxnSpPr>
        <p:spPr>
          <a:xfrm>
            <a:off x="5612876" y="3184659"/>
            <a:ext cx="1283224" cy="197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212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3"/>
          <p:cNvSpPr txBox="1"/>
          <p:nvPr/>
        </p:nvSpPr>
        <p:spPr>
          <a:xfrm>
            <a:off x="-18650" y="13474"/>
            <a:ext cx="9144000" cy="1258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000" b="1" dirty="0" smtClean="0">
                <a:solidFill>
                  <a:srgbClr val="FF0000"/>
                </a:solidFill>
              </a:rPr>
              <a:t>課題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９</a:t>
            </a:r>
            <a:r>
              <a:rPr lang="ja" sz="2000" b="1" dirty="0" smtClean="0"/>
              <a:t>：</a:t>
            </a:r>
            <a:r>
              <a:rPr lang="ja-JP" altLang="en-US" sz="2000" b="1" dirty="0" smtClean="0"/>
              <a:t>「</a:t>
            </a:r>
            <a:r>
              <a:rPr lang="en-US" altLang="ja-JP" sz="2000" b="1" dirty="0" smtClean="0"/>
              <a:t>true</a:t>
            </a:r>
            <a:r>
              <a:rPr lang="ja-JP" altLang="en-US" sz="2000" b="1" dirty="0" smtClean="0"/>
              <a:t>」と入力されたら</a:t>
            </a:r>
            <a:r>
              <a:rPr lang="en-US" altLang="ja-JP" sz="2000" b="1" dirty="0" smtClean="0"/>
              <a:t>20</a:t>
            </a:r>
            <a:r>
              <a:rPr lang="ja-JP" altLang="en-US" sz="2000" b="1" dirty="0" smtClean="0"/>
              <a:t>回「記事</a:t>
            </a:r>
            <a:r>
              <a:rPr lang="en-US" altLang="ja-JP" sz="2000" b="1" dirty="0" err="1" smtClean="0"/>
              <a:t>No.x</a:t>
            </a:r>
            <a:r>
              <a:rPr lang="ja-JP" altLang="en-US" sz="2000" b="1" dirty="0" smtClean="0"/>
              <a:t>を表示」と表示。</a:t>
            </a:r>
            <a:r>
              <a:rPr lang="en-US" altLang="ja-JP" sz="2000" b="1" dirty="0" smtClean="0"/>
              <a:t>x</a:t>
            </a:r>
            <a:r>
              <a:rPr lang="ja-JP" altLang="en-US" sz="2000" b="1" dirty="0" smtClean="0"/>
              <a:t>は</a:t>
            </a:r>
            <a:r>
              <a:rPr lang="en-US" altLang="ja-JP" sz="2000" b="1" dirty="0" smtClean="0"/>
              <a:t>1</a:t>
            </a:r>
            <a:r>
              <a:rPr lang="ja-JP" altLang="en-US" sz="2000" b="1" dirty="0" smtClean="0"/>
              <a:t>から</a:t>
            </a:r>
            <a:r>
              <a:rPr lang="en-US" altLang="ja-JP" sz="2000" b="1" dirty="0" smtClean="0"/>
              <a:t>1	</a:t>
            </a:r>
            <a:r>
              <a:rPr lang="ja-JP" altLang="en-US" sz="2000" b="1" dirty="0" smtClean="0"/>
              <a:t>　ずつ増えていく。「</a:t>
            </a:r>
            <a:r>
              <a:rPr lang="en-US" altLang="ja-JP" sz="2000" b="1" dirty="0" smtClean="0"/>
              <a:t>false</a:t>
            </a:r>
            <a:r>
              <a:rPr lang="ja-JP" altLang="en-US" sz="2000" b="1" dirty="0" smtClean="0"/>
              <a:t>」と入力されたら「</a:t>
            </a:r>
            <a:r>
              <a:rPr lang="en-US" altLang="ja-JP" sz="2000" b="1" dirty="0" smtClean="0"/>
              <a:t>Log:</a:t>
            </a:r>
            <a:r>
              <a:rPr lang="ja-JP" altLang="en-US" sz="2000" b="1" dirty="0" smtClean="0"/>
              <a:t>このページは</a:t>
            </a:r>
            <a:r>
              <a:rPr lang="en-US" altLang="ja-JP" sz="2000" b="1" dirty="0" smtClean="0"/>
              <a:t>TOP</a:t>
            </a:r>
            <a:r>
              <a:rPr lang="ja-JP" altLang="en-US" sz="2000" b="1" dirty="0" smtClean="0"/>
              <a:t>ペー</a:t>
            </a:r>
            <a:r>
              <a:rPr lang="en-US" altLang="ja-JP" sz="2000" b="1" dirty="0" smtClean="0"/>
              <a:t>	</a:t>
            </a:r>
            <a:r>
              <a:rPr lang="ja-JP" altLang="en-US" sz="2000" b="1" dirty="0" smtClean="0"/>
              <a:t>　ジではありません」を表示。</a:t>
            </a:r>
            <a:endParaRPr lang="en-US" altLang="ja-JP" sz="2000" b="1" dirty="0" smtClean="0"/>
          </a:p>
        </p:txBody>
      </p:sp>
      <p:sp>
        <p:nvSpPr>
          <p:cNvPr id="4" name="Shape 50"/>
          <p:cNvSpPr/>
          <p:nvPr/>
        </p:nvSpPr>
        <p:spPr>
          <a:xfrm>
            <a:off x="325412" y="1295025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21656" y="1226026"/>
            <a:ext cx="683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start</a:t>
            </a:r>
            <a:endParaRPr kumimoji="1" lang="ja-JP" altLang="en-US" sz="2000" dirty="0"/>
          </a:p>
        </p:txBody>
      </p:sp>
      <p:sp>
        <p:nvSpPr>
          <p:cNvPr id="6" name="Shape 50"/>
          <p:cNvSpPr/>
          <p:nvPr/>
        </p:nvSpPr>
        <p:spPr>
          <a:xfrm>
            <a:off x="2729984" y="4743491"/>
            <a:ext cx="1367632" cy="318661"/>
          </a:xfrm>
          <a:prstGeom prst="flowChartTerminator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112142" y="4673849"/>
            <a:ext cx="61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end</a:t>
            </a:r>
            <a:endParaRPr kumimoji="1" lang="ja-JP" altLang="en-US" sz="2000" dirty="0"/>
          </a:p>
        </p:txBody>
      </p:sp>
      <p:sp>
        <p:nvSpPr>
          <p:cNvPr id="11" name="Shape 51"/>
          <p:cNvSpPr/>
          <p:nvPr/>
        </p:nvSpPr>
        <p:spPr>
          <a:xfrm>
            <a:off x="2552700" y="1869832"/>
            <a:ext cx="1731477" cy="585005"/>
          </a:xfrm>
          <a:prstGeom prst="flowChartDecision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2" name="直線矢印コネクタ 11"/>
          <p:cNvCxnSpPr/>
          <p:nvPr/>
        </p:nvCxnSpPr>
        <p:spPr>
          <a:xfrm flipH="1">
            <a:off x="3414119" y="3149033"/>
            <a:ext cx="4320" cy="159445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3414119" y="2459121"/>
            <a:ext cx="4320" cy="32595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875748" y="1951973"/>
            <a:ext cx="12727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 smtClean="0"/>
              <a:t>false</a:t>
            </a:r>
            <a:r>
              <a:rPr kumimoji="1" lang="ja-JP" altLang="en-US" sz="1100" b="1" dirty="0" smtClean="0"/>
              <a:t>と入力されましたか？</a:t>
            </a:r>
            <a:endParaRPr kumimoji="1" lang="en-US" altLang="ja-JP" sz="1100" b="1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 rot="19990236">
            <a:off x="2972479" y="2439554"/>
            <a:ext cx="49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YES</a:t>
            </a:r>
            <a:endParaRPr kumimoji="1" lang="ja-JP" altLang="en-US" sz="12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570042" y="1828800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NO</a:t>
            </a:r>
            <a:endParaRPr kumimoji="1" lang="ja-JP" altLang="en-US" sz="1200" dirty="0"/>
          </a:p>
        </p:txBody>
      </p:sp>
      <p:cxnSp>
        <p:nvCxnSpPr>
          <p:cNvPr id="18" name="直線矢印コネクタ 17"/>
          <p:cNvCxnSpPr/>
          <p:nvPr/>
        </p:nvCxnSpPr>
        <p:spPr>
          <a:xfrm flipH="1">
            <a:off x="3418440" y="4563303"/>
            <a:ext cx="2728179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Shape 52"/>
          <p:cNvSpPr/>
          <p:nvPr/>
        </p:nvSpPr>
        <p:spPr>
          <a:xfrm>
            <a:off x="2166443" y="2758757"/>
            <a:ext cx="2611349" cy="388894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166443" y="2779701"/>
            <a:ext cx="2749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00" b="1" dirty="0"/>
              <a:t>「</a:t>
            </a:r>
            <a:r>
              <a:rPr lang="en-US" altLang="ja-JP" sz="900" b="1" dirty="0"/>
              <a:t>Log:</a:t>
            </a:r>
            <a:r>
              <a:rPr lang="ja-JP" altLang="en-US" sz="900" b="1" dirty="0"/>
              <a:t>このページは</a:t>
            </a:r>
            <a:r>
              <a:rPr lang="en-US" altLang="ja-JP" sz="900" b="1" dirty="0"/>
              <a:t>TOP</a:t>
            </a:r>
            <a:r>
              <a:rPr lang="ja-JP" altLang="en-US" sz="900" b="1" dirty="0" smtClean="0"/>
              <a:t>ページ</a:t>
            </a:r>
            <a:r>
              <a:rPr lang="ja-JP" altLang="en-US" sz="900" b="1" dirty="0"/>
              <a:t>ではありません</a:t>
            </a:r>
            <a:r>
              <a:rPr lang="ja-JP" altLang="en-US" sz="900" b="1" dirty="0" smtClean="0"/>
              <a:t>」</a:t>
            </a:r>
            <a:endParaRPr lang="en-US" altLang="ja-JP" sz="900" b="1" dirty="0" smtClean="0"/>
          </a:p>
          <a:p>
            <a:r>
              <a:rPr kumimoji="1" lang="ja-JP" altLang="en-US" sz="900" b="1" dirty="0" smtClean="0"/>
              <a:t>と表示</a:t>
            </a:r>
            <a:endParaRPr kumimoji="1" lang="ja-JP" altLang="en-US" sz="900" b="1" dirty="0"/>
          </a:p>
        </p:txBody>
      </p:sp>
      <p:cxnSp>
        <p:nvCxnSpPr>
          <p:cNvPr id="22" name="直線矢印コネクタ 21"/>
          <p:cNvCxnSpPr/>
          <p:nvPr/>
        </p:nvCxnSpPr>
        <p:spPr>
          <a:xfrm>
            <a:off x="3408144" y="1582191"/>
            <a:ext cx="0" cy="28764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Shape 51"/>
          <p:cNvSpPr/>
          <p:nvPr/>
        </p:nvSpPr>
        <p:spPr>
          <a:xfrm>
            <a:off x="5295900" y="1828800"/>
            <a:ext cx="1688310" cy="693821"/>
          </a:xfrm>
          <a:prstGeom prst="flowChartDecision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614738" y="1938436"/>
            <a:ext cx="12727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/>
              <a:t>t</a:t>
            </a:r>
            <a:r>
              <a:rPr kumimoji="1" lang="en-US" altLang="ja-JP" sz="1100" b="1" dirty="0" smtClean="0"/>
              <a:t>rue</a:t>
            </a:r>
            <a:r>
              <a:rPr kumimoji="1" lang="ja-JP" altLang="en-US" sz="1100" b="1" dirty="0" smtClean="0"/>
              <a:t>と入力されましたか？</a:t>
            </a:r>
            <a:endParaRPr kumimoji="1" lang="en-US" altLang="ja-JP" sz="1100" b="1" dirty="0" smtClean="0"/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4279971" y="2153880"/>
            <a:ext cx="1015929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Shape 52"/>
          <p:cNvSpPr/>
          <p:nvPr/>
        </p:nvSpPr>
        <p:spPr>
          <a:xfrm>
            <a:off x="5925876" y="2838102"/>
            <a:ext cx="416414" cy="184447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925876" y="2812807"/>
            <a:ext cx="3949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x</a:t>
            </a:r>
            <a:r>
              <a:rPr kumimoji="1" lang="en-US" altLang="ja-JP" sz="1000" dirty="0" smtClean="0"/>
              <a:t>=1</a:t>
            </a:r>
            <a:endParaRPr kumimoji="1" lang="ja-JP" altLang="en-US" sz="1000" dirty="0"/>
          </a:p>
        </p:txBody>
      </p:sp>
      <p:cxnSp>
        <p:nvCxnSpPr>
          <p:cNvPr id="41" name="直線矢印コネクタ 40"/>
          <p:cNvCxnSpPr/>
          <p:nvPr/>
        </p:nvCxnSpPr>
        <p:spPr>
          <a:xfrm>
            <a:off x="6142374" y="2522621"/>
            <a:ext cx="4245" cy="32855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フローチャート: 手作業 41"/>
          <p:cNvSpPr/>
          <p:nvPr/>
        </p:nvSpPr>
        <p:spPr>
          <a:xfrm rot="10800000">
            <a:off x="5295900" y="3224364"/>
            <a:ext cx="1688310" cy="230269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45" name="フローチャート: 手作業 44"/>
          <p:cNvSpPr/>
          <p:nvPr/>
        </p:nvSpPr>
        <p:spPr>
          <a:xfrm>
            <a:off x="5295900" y="4274490"/>
            <a:ext cx="1688310" cy="202260"/>
          </a:xfrm>
          <a:prstGeom prst="flowChartManualOperation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46" name="Shape 52"/>
          <p:cNvSpPr/>
          <p:nvPr/>
        </p:nvSpPr>
        <p:spPr>
          <a:xfrm>
            <a:off x="5396710" y="3554119"/>
            <a:ext cx="1481667" cy="196843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396710" y="3504741"/>
            <a:ext cx="14816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dirty="0" smtClean="0"/>
              <a:t>記事</a:t>
            </a:r>
            <a:r>
              <a:rPr kumimoji="1" lang="en-US" altLang="ja-JP" sz="1000" dirty="0" err="1" smtClean="0"/>
              <a:t>No.x</a:t>
            </a:r>
            <a:r>
              <a:rPr kumimoji="1" lang="ja-JP" altLang="en-US" sz="1000" dirty="0" smtClean="0"/>
              <a:t>を表示</a:t>
            </a:r>
            <a:endParaRPr kumimoji="1" lang="ja-JP" altLang="en-US" sz="1000" dirty="0"/>
          </a:p>
        </p:txBody>
      </p:sp>
      <p:sp>
        <p:nvSpPr>
          <p:cNvPr id="48" name="Shape 52"/>
          <p:cNvSpPr/>
          <p:nvPr/>
        </p:nvSpPr>
        <p:spPr>
          <a:xfrm>
            <a:off x="5396711" y="3920507"/>
            <a:ext cx="1481666" cy="168894"/>
          </a:xfrm>
          <a:prstGeom prst="flowChartProcess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50" name="直線矢印コネクタ 49"/>
          <p:cNvCxnSpPr/>
          <p:nvPr/>
        </p:nvCxnSpPr>
        <p:spPr>
          <a:xfrm>
            <a:off x="6138129" y="3022549"/>
            <a:ext cx="4245" cy="22387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5618269" y="3207434"/>
            <a:ext cx="1032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x</a:t>
            </a:r>
            <a:r>
              <a:rPr kumimoji="1" lang="ja-JP" altLang="en-US" sz="1000" dirty="0" smtClean="0"/>
              <a:t>の値が</a:t>
            </a:r>
            <a:r>
              <a:rPr kumimoji="1" lang="en-US" altLang="ja-JP" sz="1000" dirty="0" smtClean="0"/>
              <a:t>20</a:t>
            </a:r>
            <a:r>
              <a:rPr kumimoji="1" lang="ja-JP" altLang="en-US" sz="1000" dirty="0" smtClean="0"/>
              <a:t>以下</a:t>
            </a:r>
            <a:endParaRPr kumimoji="1" lang="ja-JP" altLang="en-US" sz="1000" dirty="0"/>
          </a:p>
        </p:txBody>
      </p:sp>
      <p:cxnSp>
        <p:nvCxnSpPr>
          <p:cNvPr id="53" name="直線矢印コネクタ 52"/>
          <p:cNvCxnSpPr/>
          <p:nvPr/>
        </p:nvCxnSpPr>
        <p:spPr>
          <a:xfrm>
            <a:off x="6133884" y="3453655"/>
            <a:ext cx="3660" cy="10725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5374391" y="3888442"/>
            <a:ext cx="14816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/>
              <a:t>x</a:t>
            </a:r>
            <a:r>
              <a:rPr kumimoji="1" lang="ja-JP" altLang="en-US" sz="1000" dirty="0" smtClean="0"/>
              <a:t>に</a:t>
            </a:r>
            <a:r>
              <a:rPr kumimoji="1" lang="en-US" altLang="ja-JP" sz="1000" dirty="0" smtClean="0"/>
              <a:t>1</a:t>
            </a:r>
            <a:r>
              <a:rPr kumimoji="1" lang="ja-JP" altLang="en-US" sz="1000" dirty="0" smtClean="0"/>
              <a:t>をプラス</a:t>
            </a:r>
            <a:endParaRPr kumimoji="1" lang="ja-JP" altLang="en-US" sz="1000" dirty="0"/>
          </a:p>
        </p:txBody>
      </p:sp>
      <p:cxnSp>
        <p:nvCxnSpPr>
          <p:cNvPr id="57" name="直線矢印コネクタ 56"/>
          <p:cNvCxnSpPr>
            <a:stCxn id="46" idx="2"/>
          </p:cNvCxnSpPr>
          <p:nvPr/>
        </p:nvCxnSpPr>
        <p:spPr>
          <a:xfrm>
            <a:off x="6137544" y="3750962"/>
            <a:ext cx="0" cy="16278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>
            <a:off x="6133489" y="4089401"/>
            <a:ext cx="0" cy="20192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>
            <a:stCxn id="45" idx="2"/>
          </p:cNvCxnSpPr>
          <p:nvPr/>
        </p:nvCxnSpPr>
        <p:spPr>
          <a:xfrm flipH="1">
            <a:off x="6138129" y="4476750"/>
            <a:ext cx="1926" cy="8655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/>
          <p:cNvSpPr txBox="1"/>
          <p:nvPr/>
        </p:nvSpPr>
        <p:spPr>
          <a:xfrm>
            <a:off x="2755358" y="1271548"/>
            <a:ext cx="1481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 smtClean="0"/>
              <a:t>入力</a:t>
            </a:r>
            <a:endParaRPr kumimoji="1" lang="en-US" altLang="ja-JP" sz="1200" dirty="0" smtClean="0"/>
          </a:p>
        </p:txBody>
      </p:sp>
      <p:cxnSp>
        <p:nvCxnSpPr>
          <p:cNvPr id="77" name="直線矢印コネクタ 76"/>
          <p:cNvCxnSpPr/>
          <p:nvPr/>
        </p:nvCxnSpPr>
        <p:spPr>
          <a:xfrm flipV="1">
            <a:off x="1693044" y="1453389"/>
            <a:ext cx="1062314" cy="1447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>
          <a:xfrm flipH="1">
            <a:off x="4246100" y="1419292"/>
            <a:ext cx="31199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/>
          <p:cNvCxnSpPr/>
          <p:nvPr/>
        </p:nvCxnSpPr>
        <p:spPr>
          <a:xfrm>
            <a:off x="7366000" y="1419292"/>
            <a:ext cx="0" cy="734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/>
          <p:cNvCxnSpPr>
            <a:endCxn id="31" idx="3"/>
          </p:cNvCxnSpPr>
          <p:nvPr/>
        </p:nvCxnSpPr>
        <p:spPr>
          <a:xfrm flipH="1">
            <a:off x="6984210" y="2174160"/>
            <a:ext cx="381790" cy="155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/>
          <p:cNvSpPr txBox="1"/>
          <p:nvPr/>
        </p:nvSpPr>
        <p:spPr>
          <a:xfrm rot="19990236">
            <a:off x="5586635" y="2555373"/>
            <a:ext cx="49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YES</a:t>
            </a:r>
            <a:endParaRPr kumimoji="1" lang="ja-JP" altLang="en-US" sz="1200" dirty="0"/>
          </a:p>
        </p:txBody>
      </p:sp>
      <p:sp>
        <p:nvSpPr>
          <p:cNvPr id="89" name="テキスト ボックス 88"/>
          <p:cNvSpPr txBox="1"/>
          <p:nvPr/>
        </p:nvSpPr>
        <p:spPr>
          <a:xfrm rot="3074683">
            <a:off x="7227585" y="1182534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NO</a:t>
            </a:r>
            <a:endParaRPr kumimoji="1" lang="ja-JP" altLang="en-US" sz="12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7197278" y="3608743"/>
            <a:ext cx="3785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「記事</a:t>
            </a:r>
            <a:r>
              <a:rPr kumimoji="1" lang="en-US" altLang="ja-JP" dirty="0" err="1" smtClean="0"/>
              <a:t>No.x</a:t>
            </a:r>
            <a:r>
              <a:rPr kumimoji="1" lang="ja-JP" altLang="en-US" dirty="0" smtClean="0"/>
              <a:t>を表示」が２０回表記されるまで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繰り返ししたいって感じかな</a:t>
            </a:r>
            <a:r>
              <a:rPr kumimoji="1" lang="en-US" altLang="ja-JP" dirty="0" smtClean="0"/>
              <a:t>?</a:t>
            </a:r>
          </a:p>
        </p:txBody>
      </p:sp>
      <p:sp>
        <p:nvSpPr>
          <p:cNvPr id="44" name="Shape 53"/>
          <p:cNvSpPr/>
          <p:nvPr/>
        </p:nvSpPr>
        <p:spPr>
          <a:xfrm>
            <a:off x="2729984" y="1226026"/>
            <a:ext cx="1554193" cy="343716"/>
          </a:xfrm>
          <a:prstGeom prst="flowChartManualInpu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796862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878</Words>
  <Application>Microsoft Macintosh PowerPoint</Application>
  <PresentationFormat>画面に合わせる (16:9)</PresentationFormat>
  <Paragraphs>185</Paragraphs>
  <Slides>13</Slides>
  <Notes>5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simple-light-2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坂本 孝治</cp:lastModifiedBy>
  <cp:revision>63</cp:revision>
  <dcterms:modified xsi:type="dcterms:W3CDTF">2015-11-09T10:49:33Z</dcterms:modified>
</cp:coreProperties>
</file>