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88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16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528408"/>
            <a:ext cx="9144000" cy="1056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課題１</a:t>
            </a:r>
            <a:r>
              <a:rPr lang="ja" sz="2400" b="1" dirty="0" smtClean="0"/>
              <a:t>：実行</a:t>
            </a:r>
            <a:r>
              <a:rPr lang="ja" sz="2400" b="1" dirty="0"/>
              <a:t>すると「こんにちは」と画面に表示する処理</a:t>
            </a:r>
          </a:p>
        </p:txBody>
      </p:sp>
      <p:sp>
        <p:nvSpPr>
          <p:cNvPr id="3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52"/>
          <p:cNvSpPr/>
          <p:nvPr/>
        </p:nvSpPr>
        <p:spPr>
          <a:xfrm>
            <a:off x="3719835" y="2202259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1" name="直線矢印コネクタ 20"/>
          <p:cNvCxnSpPr>
            <a:endCxn id="9" idx="0"/>
          </p:cNvCxnSpPr>
          <p:nvPr/>
        </p:nvCxnSpPr>
        <p:spPr>
          <a:xfrm>
            <a:off x="4572000" y="177347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8" idx="0"/>
          </p:cNvCxnSpPr>
          <p:nvPr/>
        </p:nvCxnSpPr>
        <p:spPr>
          <a:xfrm>
            <a:off x="4572000" y="2692401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78802" y="22776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実行</a:t>
            </a:r>
            <a:endParaRPr kumimoji="1" lang="ja-JP" altLang="en-US" sz="1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709256" y="330257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「こんにちは」を表示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109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１０</a:t>
            </a:r>
            <a:r>
              <a:rPr lang="ja" sz="2000" b="1" dirty="0" smtClean="0"/>
              <a:t>：</a:t>
            </a:r>
            <a:r>
              <a:rPr lang="en-US" altLang="ja" sz="2000" b="1" dirty="0" smtClean="0"/>
              <a:t>1</a:t>
            </a:r>
            <a:r>
              <a:rPr lang="ja-JP" altLang="en-US" sz="2000" b="1" dirty="0" smtClean="0"/>
              <a:t>から始まる数字が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足されてから表示される。これを「</a:t>
            </a:r>
            <a:r>
              <a:rPr lang="en-US" altLang="ja-JP" sz="2000" b="1" dirty="0" smtClean="0"/>
              <a:t>7</a:t>
            </a:r>
            <a:r>
              <a:rPr lang="ja-JP" altLang="en-US" sz="2000" b="1" dirty="0" smtClean="0"/>
              <a:t>」が表示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されるまで繰り返す。また、その数字が偶数なら「この数字は偶数で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す」、奇数なら「この数字は奇数です」と表示される。</a:t>
            </a:r>
            <a:endParaRPr lang="en-US" altLang="ja-JP" sz="20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3827104" y="129692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57570" y="1227281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26710" y="4817794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08868" y="4748152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6273402" y="3999818"/>
            <a:ext cx="0" cy="3562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70216" y="4127236"/>
            <a:ext cx="415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YES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57904" y="375311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5194343" y="5020710"/>
            <a:ext cx="161245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15169" y="1615584"/>
            <a:ext cx="1" cy="2443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51"/>
          <p:cNvSpPr/>
          <p:nvPr/>
        </p:nvSpPr>
        <p:spPr>
          <a:xfrm>
            <a:off x="4045902" y="3821692"/>
            <a:ext cx="951662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15181" y="3890392"/>
            <a:ext cx="882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偶数ですか？</a:t>
            </a:r>
            <a:endParaRPr kumimoji="1" lang="en-US" altLang="ja-JP" sz="900" b="1" dirty="0" smtClean="0"/>
          </a:p>
        </p:txBody>
      </p:sp>
      <p:sp>
        <p:nvSpPr>
          <p:cNvPr id="20" name="Shape 52"/>
          <p:cNvSpPr/>
          <p:nvPr/>
        </p:nvSpPr>
        <p:spPr>
          <a:xfrm>
            <a:off x="3934323" y="1859910"/>
            <a:ext cx="1149349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300791" y="1816717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521733" y="3613393"/>
            <a:ext cx="0" cy="2082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手作業 22"/>
          <p:cNvSpPr/>
          <p:nvPr/>
        </p:nvSpPr>
        <p:spPr>
          <a:xfrm rot="10800000">
            <a:off x="3671014" y="2268228"/>
            <a:ext cx="1688310" cy="152574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671014" y="3382433"/>
            <a:ext cx="1688310" cy="2309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940495" y="2632223"/>
            <a:ext cx="1149350" cy="252372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52"/>
          <p:cNvSpPr/>
          <p:nvPr/>
        </p:nvSpPr>
        <p:spPr>
          <a:xfrm>
            <a:off x="3940494" y="2998610"/>
            <a:ext cx="1149350" cy="23946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513243" y="2044357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003789" y="3382433"/>
            <a:ext cx="9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未満</a:t>
            </a:r>
            <a:endParaRPr kumimoji="1" lang="ja-JP" altLang="en-US" sz="10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508998" y="2884595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24" idx="0"/>
          </p:cNvCxnSpPr>
          <p:nvPr/>
        </p:nvCxnSpPr>
        <p:spPr>
          <a:xfrm>
            <a:off x="4513243" y="3238073"/>
            <a:ext cx="1926" cy="1443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997564" y="4030110"/>
            <a:ext cx="127583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3608751" y="4349909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08751" y="4370853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「この数字は偶数です」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4508998" y="4242652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</p:cNvCxnSpPr>
          <p:nvPr/>
        </p:nvCxnSpPr>
        <p:spPr>
          <a:xfrm>
            <a:off x="4508998" y="4601685"/>
            <a:ext cx="6167" cy="257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2"/>
          <p:cNvSpPr/>
          <p:nvPr/>
        </p:nvSpPr>
        <p:spPr>
          <a:xfrm>
            <a:off x="5857904" y="4359005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857904" y="4379949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「この数字は奇数です」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806802" y="4637606"/>
            <a:ext cx="0" cy="3831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504753" y="2420802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970216" y="2991375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80899" y="2610196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の値を表示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15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/>
              <a:t>課題</a:t>
            </a:r>
            <a:r>
              <a:rPr lang="ja-JP" altLang="en-US" sz="2400" b="1" dirty="0" smtClean="0"/>
              <a:t>１１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フローチャートで自動販売機のシステムを完成させなさい。どのような処理を盛り込んで完成させるかは自由です。</a:t>
            </a:r>
            <a:endParaRPr lang="ja" sz="2400" b="1" dirty="0"/>
          </a:p>
        </p:txBody>
      </p:sp>
    </p:spTree>
    <p:extLst>
      <p:ext uri="{BB962C8B-B14F-4D97-AF65-F5344CB8AC3E}">
        <p14:creationId xmlns:p14="http://schemas.microsoft.com/office/powerpoint/2010/main" val="25082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96502" y="286356"/>
            <a:ext cx="7346329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課題２</a:t>
            </a:r>
            <a:r>
              <a:rPr lang="ja" sz="2400" b="1" dirty="0"/>
              <a:t>：入力された文字に「入力された文字は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と</a:t>
            </a:r>
            <a:r>
              <a:rPr lang="ja" sz="2400" b="1" dirty="0"/>
              <a:t>いう文字</a:t>
            </a:r>
            <a:r>
              <a:rPr lang="ja" sz="2400" b="1" dirty="0" smtClean="0"/>
              <a:t>を追加</a:t>
            </a:r>
            <a:r>
              <a:rPr lang="ja" sz="2400" b="1" dirty="0"/>
              <a:t>する処理</a:t>
            </a:r>
          </a:p>
        </p:txBody>
      </p:sp>
      <p:sp>
        <p:nvSpPr>
          <p:cNvPr id="8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10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2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52"/>
          <p:cNvSpPr/>
          <p:nvPr/>
        </p:nvSpPr>
        <p:spPr>
          <a:xfrm>
            <a:off x="3719835" y="2202259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>
            <a:endCxn id="13" idx="0"/>
          </p:cNvCxnSpPr>
          <p:nvPr/>
        </p:nvCxnSpPr>
        <p:spPr>
          <a:xfrm>
            <a:off x="4572000" y="177347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12" idx="0"/>
          </p:cNvCxnSpPr>
          <p:nvPr/>
        </p:nvCxnSpPr>
        <p:spPr>
          <a:xfrm>
            <a:off x="4572000" y="2692401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881183" y="2277647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6280" y="322980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「入力された文字は：</a:t>
            </a:r>
            <a:r>
              <a:rPr kumimoji="1" lang="en-US" altLang="ja-JP" sz="1200" dirty="0"/>
              <a:t>x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と表示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84440" y="172937"/>
            <a:ext cx="7408585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課題３</a:t>
            </a:r>
            <a:r>
              <a:rPr lang="ja" sz="2400" b="1" dirty="0"/>
              <a:t>：入力された数字が５以上なら「true」</a:t>
            </a:r>
            <a:r>
              <a:rPr lang="ja" sz="2400" b="1" dirty="0" smtClean="0"/>
              <a:t>と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ja" sz="2400" b="1" dirty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</a:t>
            </a:r>
            <a:r>
              <a:rPr lang="ja" sz="2400" b="1" dirty="0" smtClean="0"/>
              <a:t>なら</a:t>
            </a:r>
            <a:r>
              <a:rPr lang="ja" sz="2400" b="1" dirty="0"/>
              <a:t>「false」と表示する処理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03476" y="3716375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t</a:t>
            </a:r>
            <a:r>
              <a:rPr kumimoji="1" lang="en-US" altLang="ja-JP" sz="1800" dirty="0" smtClean="0"/>
              <a:t>rue</a:t>
            </a:r>
            <a:endParaRPr kumimoji="1" lang="ja-JP" altLang="en-US" sz="1800" dirty="0"/>
          </a:p>
        </p:txBody>
      </p:sp>
      <p:sp>
        <p:nvSpPr>
          <p:cNvPr id="18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52"/>
          <p:cNvSpPr/>
          <p:nvPr/>
        </p:nvSpPr>
        <p:spPr>
          <a:xfrm>
            <a:off x="3719835" y="211725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5872" y="2166849"/>
            <a:ext cx="105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に値を入力</a:t>
            </a:r>
            <a:endParaRPr kumimoji="1" lang="ja-JP" altLang="en-US" sz="1200" b="1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572000" y="415011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34473" y="2951938"/>
            <a:ext cx="102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は</a:t>
            </a:r>
            <a:r>
              <a:rPr kumimoji="1" lang="en-US" altLang="ja-JP" sz="1200" b="1" dirty="0" smtClean="0"/>
              <a:t>5</a:t>
            </a:r>
            <a:r>
              <a:rPr kumimoji="1" lang="ja-JP" altLang="en-US" sz="1200" b="1" dirty="0" smtClean="0"/>
              <a:t>以上？</a:t>
            </a:r>
            <a:endParaRPr kumimoji="1" lang="ja-JP" altLang="en-US" sz="1200" b="1" dirty="0"/>
          </a:p>
        </p:txBody>
      </p:sp>
      <p:sp>
        <p:nvSpPr>
          <p:cNvPr id="31" name="Shape 52"/>
          <p:cNvSpPr/>
          <p:nvPr/>
        </p:nvSpPr>
        <p:spPr>
          <a:xfrm>
            <a:off x="5976115" y="3741502"/>
            <a:ext cx="1712970" cy="408613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96473" y="3751363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false</a:t>
            </a:r>
            <a:endParaRPr kumimoji="1" lang="ja-JP" altLang="en-US" sz="1800" dirty="0"/>
          </a:p>
        </p:txBody>
      </p:sp>
      <p:cxnSp>
        <p:nvCxnSpPr>
          <p:cNvPr id="33" name="カギ線コネクタ 32"/>
          <p:cNvCxnSpPr>
            <a:stCxn id="18" idx="3"/>
            <a:endCxn id="31" idx="0"/>
          </p:cNvCxnSpPr>
          <p:nvPr/>
        </p:nvCxnSpPr>
        <p:spPr>
          <a:xfrm>
            <a:off x="5449985" y="3120152"/>
            <a:ext cx="1382615" cy="6213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4572003" y="4150115"/>
            <a:ext cx="2253827" cy="180587"/>
          </a:xfrm>
          <a:prstGeom prst="bentConnector3">
            <a:avLst>
              <a:gd name="adj1" fmla="val -7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 rot="2030756">
            <a:off x="6711296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課題４</a:t>
            </a:r>
            <a:r>
              <a:rPr lang="ja" sz="2400" b="1" dirty="0"/>
              <a:t>：入力されたパスワードが正解なら「ログイン成功」と</a:t>
            </a:r>
            <a:r>
              <a:rPr lang="ja" sz="2400" b="1" dirty="0" smtClean="0"/>
              <a:t>、</a:t>
            </a:r>
            <a:r>
              <a:rPr lang="en-US" altLang="ja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でないなら何も表示しない処理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728314" y="378774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ログイン成功！と表示</a:t>
            </a:r>
            <a:endParaRPr kumimoji="1" lang="ja-JP" altLang="en-US" sz="1200" b="1" dirty="0"/>
          </a:p>
        </p:txBody>
      </p:sp>
      <p:sp>
        <p:nvSpPr>
          <p:cNvPr id="14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52"/>
          <p:cNvSpPr/>
          <p:nvPr/>
        </p:nvSpPr>
        <p:spPr>
          <a:xfrm>
            <a:off x="3719835" y="211725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4827" y="21668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パスワード入力</a:t>
            </a:r>
            <a:endParaRPr kumimoji="1" lang="ja-JP" altLang="en-US" sz="1200" b="1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77950" y="2955441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cxnSp>
        <p:nvCxnSpPr>
          <p:cNvPr id="23" name="カギ線コネクタ 22"/>
          <p:cNvCxnSpPr>
            <a:stCxn id="14" idx="3"/>
          </p:cNvCxnSpPr>
          <p:nvPr/>
        </p:nvCxnSpPr>
        <p:spPr>
          <a:xfrm flipH="1">
            <a:off x="4590089" y="3120152"/>
            <a:ext cx="859896" cy="1210551"/>
          </a:xfrm>
          <a:prstGeom prst="bentConnector4">
            <a:avLst>
              <a:gd name="adj1" fmla="val -26585"/>
              <a:gd name="adj2" fmla="val 9999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chemeClr val="tx1"/>
                </a:solidFill>
              </a:rPr>
              <a:t>課題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５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初期値を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とし、</a:t>
            </a:r>
            <a:r>
              <a:rPr lang="en-US" altLang="ja-JP" sz="2400" b="1" dirty="0" smtClean="0"/>
              <a:t>1,3,5,7,9</a:t>
            </a:r>
            <a:r>
              <a:rPr lang="ja-JP" altLang="en-US" sz="2400" b="1" dirty="0" smtClean="0"/>
              <a:t>までが表示される処理</a:t>
            </a:r>
            <a:endParaRPr lang="ja" sz="2400" b="1" dirty="0"/>
          </a:p>
        </p:txBody>
      </p:sp>
      <p:sp>
        <p:nvSpPr>
          <p:cNvPr id="3" name="Shape 50"/>
          <p:cNvSpPr/>
          <p:nvPr/>
        </p:nvSpPr>
        <p:spPr>
          <a:xfrm>
            <a:off x="835486" y="102990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5952" y="96025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835092" y="424353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7250" y="417389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667062" y="340801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511300" y="1348561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94127" y="3452377"/>
            <a:ext cx="1069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X</a:t>
            </a:r>
            <a:r>
              <a:rPr kumimoji="1" lang="ja-JP" altLang="en-US" sz="1200" b="1" dirty="0" smtClean="0"/>
              <a:t>の値を表記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990600" y="1771042"/>
            <a:ext cx="1016000" cy="426058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523547" y="379691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21" idx="1"/>
          </p:cNvCxnSpPr>
          <p:nvPr/>
        </p:nvCxnSpPr>
        <p:spPr>
          <a:xfrm>
            <a:off x="1977015" y="1980952"/>
            <a:ext cx="422160" cy="31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254974" y="1783092"/>
            <a:ext cx="59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x=1</a:t>
            </a:r>
            <a:endParaRPr kumimoji="1" lang="en-US" altLang="ja-JP" b="1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 rot="19990236">
            <a:off x="1045437" y="2565257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 rot="2030756">
            <a:off x="3333177" y="16915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23" name="直線矢印コネクタ 22"/>
          <p:cNvCxnSpPr>
            <a:endCxn id="7" idx="0"/>
          </p:cNvCxnSpPr>
          <p:nvPr/>
        </p:nvCxnSpPr>
        <p:spPr>
          <a:xfrm>
            <a:off x="1511300" y="2197100"/>
            <a:ext cx="12247" cy="12109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hape 51"/>
          <p:cNvSpPr/>
          <p:nvPr/>
        </p:nvSpPr>
        <p:spPr>
          <a:xfrm>
            <a:off x="2399175" y="1771042"/>
            <a:ext cx="1016000" cy="426058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63549" y="1783092"/>
            <a:ext cx="59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X=3</a:t>
            </a:r>
            <a:endParaRPr kumimoji="1" lang="en-US" altLang="ja-JP" b="1" dirty="0" smtClean="0"/>
          </a:p>
        </p:txBody>
      </p:sp>
      <p:sp>
        <p:nvSpPr>
          <p:cNvPr id="24" name="Shape 51"/>
          <p:cNvSpPr/>
          <p:nvPr/>
        </p:nvSpPr>
        <p:spPr>
          <a:xfrm>
            <a:off x="3822700" y="1766411"/>
            <a:ext cx="1016000" cy="426058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87074" y="1778461"/>
            <a:ext cx="59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X=5</a:t>
            </a:r>
            <a:endParaRPr kumimoji="1" lang="en-US" altLang="ja-JP" b="1" dirty="0" smtClean="0"/>
          </a:p>
        </p:txBody>
      </p:sp>
      <p:sp>
        <p:nvSpPr>
          <p:cNvPr id="26" name="Shape 51"/>
          <p:cNvSpPr/>
          <p:nvPr/>
        </p:nvSpPr>
        <p:spPr>
          <a:xfrm>
            <a:off x="5260860" y="1754361"/>
            <a:ext cx="1016000" cy="426058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25234" y="1766411"/>
            <a:ext cx="59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X=7</a:t>
            </a:r>
            <a:endParaRPr kumimoji="1" lang="en-US" altLang="ja-JP" b="1" dirty="0" smtClean="0"/>
          </a:p>
        </p:txBody>
      </p:sp>
      <p:sp>
        <p:nvSpPr>
          <p:cNvPr id="28" name="Shape 51"/>
          <p:cNvSpPr/>
          <p:nvPr/>
        </p:nvSpPr>
        <p:spPr>
          <a:xfrm>
            <a:off x="6705600" y="1749624"/>
            <a:ext cx="1016000" cy="426058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969974" y="1761674"/>
            <a:ext cx="59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X=9</a:t>
            </a:r>
            <a:endParaRPr kumimoji="1" lang="en-US" altLang="ja-JP" b="1" dirty="0" smtClean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3400540" y="1977833"/>
            <a:ext cx="422160" cy="31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838700" y="1974714"/>
            <a:ext cx="422160" cy="31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283440" y="1961542"/>
            <a:ext cx="422160" cy="31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2361027" y="3615018"/>
            <a:ext cx="48525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2907333" y="2197100"/>
            <a:ext cx="0" cy="1417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 rot="2030756">
            <a:off x="2005635" y="163151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 rot="2030756">
            <a:off x="4803428" y="16795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55" name="テキスト ボックス 54"/>
          <p:cNvSpPr txBox="1"/>
          <p:nvPr/>
        </p:nvSpPr>
        <p:spPr>
          <a:xfrm rot="2030756">
            <a:off x="6248169" y="16915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4329733" y="2192469"/>
            <a:ext cx="0" cy="1417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777533" y="2192469"/>
            <a:ext cx="0" cy="1417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7213600" y="2175682"/>
            <a:ext cx="0" cy="1417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 rot="19990236">
            <a:off x="2499064" y="248290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 rot="19990236">
            <a:off x="3949503" y="248290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 rot="19990236">
            <a:off x="5405770" y="248290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 rot="19990236">
            <a:off x="6741599" y="248290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014976" y="440830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間違ってる。修正し直し！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02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/>
              <a:t>課題</a:t>
            </a:r>
            <a:r>
              <a:rPr lang="ja-JP" altLang="en-US" sz="2400" b="1" dirty="0" smtClean="0"/>
              <a:t>６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Hello World!</a:t>
            </a:r>
            <a:r>
              <a:rPr lang="ja-JP" altLang="en-US" sz="2400" b="1" dirty="0" smtClean="0"/>
              <a:t>」と</a:t>
            </a:r>
            <a:r>
              <a:rPr lang="en-US" altLang="ja-JP" sz="2400" b="1" dirty="0" smtClean="0"/>
              <a:t>3</a:t>
            </a:r>
            <a:r>
              <a:rPr lang="ja-JP" altLang="en-US" sz="2400" b="1" dirty="0" smtClean="0"/>
              <a:t>回表示させる処理</a:t>
            </a:r>
            <a:endParaRPr lang="en-US" altLang="ja" sz="24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665729" y="84131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6195" y="77167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671178" y="468994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3336" y="462030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497305" y="321942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341543" y="115997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24370" y="326378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ログイン成功！</a:t>
            </a:r>
            <a:endParaRPr kumimoji="1" lang="ja-JP" altLang="en-US" sz="1200" b="1" dirty="0"/>
          </a:p>
        </p:txBody>
      </p:sp>
      <p:sp>
        <p:nvSpPr>
          <p:cNvPr id="11" name="Shape 51"/>
          <p:cNvSpPr/>
          <p:nvPr/>
        </p:nvSpPr>
        <p:spPr>
          <a:xfrm>
            <a:off x="488051" y="230814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52"/>
          <p:cNvSpPr/>
          <p:nvPr/>
        </p:nvSpPr>
        <p:spPr>
          <a:xfrm>
            <a:off x="489378" y="159329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>
            <a:stCxn id="8" idx="2"/>
          </p:cNvCxnSpPr>
          <p:nvPr/>
        </p:nvCxnSpPr>
        <p:spPr>
          <a:xfrm>
            <a:off x="1353790" y="3608322"/>
            <a:ext cx="5843" cy="10964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349470" y="198219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65335" y="2463837"/>
            <a:ext cx="1536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ja-JP" sz="1100" b="1" dirty="0"/>
              <a:t>　</a:t>
            </a:r>
            <a:r>
              <a:rPr kumimoji="1" lang="ja-JP" altLang="en-US" sz="1100" b="1" dirty="0" smtClean="0"/>
              <a:t>３回目の表示？</a:t>
            </a:r>
            <a:endParaRPr kumimoji="1" lang="en-US" altLang="ja-JP" sz="1100" b="1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 rot="19990236">
            <a:off x="701726" y="284617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 rot="2030756">
            <a:off x="2339732" y="233574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5747" y="1638017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HellwWorld</a:t>
            </a:r>
            <a:r>
              <a:rPr kumimoji="1" lang="ja-JP" altLang="en-US" dirty="0" smtClean="0"/>
              <a:t>と表示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343703" y="289347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1" idx="3"/>
          </p:cNvCxnSpPr>
          <p:nvPr/>
        </p:nvCxnSpPr>
        <p:spPr>
          <a:xfrm>
            <a:off x="2219528" y="2600643"/>
            <a:ext cx="1331599" cy="292502"/>
          </a:xfrm>
          <a:prstGeom prst="bentConnector3">
            <a:avLst>
              <a:gd name="adj1" fmla="val 10150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1"/>
          <p:cNvSpPr/>
          <p:nvPr/>
        </p:nvSpPr>
        <p:spPr>
          <a:xfrm>
            <a:off x="2685388" y="2893145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862672" y="3048842"/>
            <a:ext cx="1536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ja-JP" sz="1100" b="1" dirty="0"/>
              <a:t>　</a:t>
            </a:r>
            <a:r>
              <a:rPr kumimoji="1" lang="ja-JP" altLang="en-US" sz="1100" b="1" dirty="0" smtClean="0"/>
              <a:t>２回目の表示？</a:t>
            </a:r>
            <a:endParaRPr kumimoji="1" lang="en-US" altLang="ja-JP" sz="1100" b="1" dirty="0" smtClean="0"/>
          </a:p>
        </p:txBody>
      </p:sp>
      <p:cxnSp>
        <p:nvCxnSpPr>
          <p:cNvPr id="52" name="カギ線コネクタ 51"/>
          <p:cNvCxnSpPr/>
          <p:nvPr/>
        </p:nvCxnSpPr>
        <p:spPr>
          <a:xfrm rot="10800000">
            <a:off x="1359633" y="1324843"/>
            <a:ext cx="3039659" cy="1863484"/>
          </a:xfrm>
          <a:prstGeom prst="bentConnector3">
            <a:avLst>
              <a:gd name="adj1" fmla="val -1726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49" idx="2"/>
          </p:cNvCxnSpPr>
          <p:nvPr/>
        </p:nvCxnSpPr>
        <p:spPr>
          <a:xfrm rot="16200000" flipH="1">
            <a:off x="3963350" y="3065926"/>
            <a:ext cx="507153" cy="1331599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 rot="19990236">
            <a:off x="4452862" y="2801231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58" name="テキスト ボックス 57"/>
          <p:cNvSpPr txBox="1"/>
          <p:nvPr/>
        </p:nvSpPr>
        <p:spPr>
          <a:xfrm rot="19729036">
            <a:off x="3220696" y="37187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59" name="Shape 51"/>
          <p:cNvSpPr/>
          <p:nvPr/>
        </p:nvSpPr>
        <p:spPr>
          <a:xfrm>
            <a:off x="4882726" y="369280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60010" y="3848497"/>
            <a:ext cx="1536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ja-JP" sz="1100" b="1" dirty="0"/>
              <a:t>　</a:t>
            </a:r>
            <a:r>
              <a:rPr kumimoji="1" lang="ja-JP" altLang="en-US" sz="1100" b="1" dirty="0" smtClean="0"/>
              <a:t>１回目の表示？</a:t>
            </a:r>
            <a:endParaRPr kumimoji="1" lang="en-US" altLang="ja-JP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2627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3"/>
          <p:cNvSpPr/>
          <p:nvPr/>
        </p:nvSpPr>
        <p:spPr>
          <a:xfrm>
            <a:off x="3714851" y="2090534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651370" y="37877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</a:t>
            </a:r>
            <a:r>
              <a:rPr kumimoji="1" lang="ja-JP" altLang="en-US" sz="1200" b="1" dirty="0" smtClean="0"/>
              <a:t>しました</a:t>
            </a:r>
            <a:r>
              <a:rPr kumimoji="1" lang="ja-JP" altLang="en-US" sz="1200" b="1" dirty="0" smtClean="0"/>
              <a:t>と</a:t>
            </a:r>
            <a:r>
              <a:rPr kumimoji="1" lang="ja-JP" altLang="en-US" sz="1200" b="1" dirty="0" smtClean="0"/>
              <a:t>表示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3718508" y="283210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579927" y="250615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073380" y="2968186"/>
            <a:ext cx="103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正解ですか？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3932183" y="337013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5305359" y="278481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22398" y="216197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74160" y="341743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パスワードの入力が正解になるまで入力を求め続ける処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理。成功すると「ログインしました」と表示</a:t>
            </a:r>
            <a:endParaRPr lang="ja" sz="2400" b="1" dirty="0"/>
          </a:p>
        </p:txBody>
      </p:sp>
      <p:cxnSp>
        <p:nvCxnSpPr>
          <p:cNvPr id="20" name="カギ線コネクタ 19"/>
          <p:cNvCxnSpPr/>
          <p:nvPr/>
        </p:nvCxnSpPr>
        <p:spPr>
          <a:xfrm flipH="1" flipV="1">
            <a:off x="4590089" y="1824715"/>
            <a:ext cx="859896" cy="1295803"/>
          </a:xfrm>
          <a:prstGeom prst="bentConnector4">
            <a:avLst>
              <a:gd name="adj1" fmla="val -26585"/>
              <a:gd name="adj2" fmla="val 9853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1000" y="22733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ループで表現が望ましい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6900" y="34925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ループの中に条件分岐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0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８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入力された数字が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以上なら「入力された数字は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以上です」と表示。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です」と表示。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未満です」と表示。</a:t>
            </a:r>
            <a:endParaRPr lang="ja" sz="2400" b="1" dirty="0"/>
          </a:p>
        </p:txBody>
      </p:sp>
      <p:sp>
        <p:nvSpPr>
          <p:cNvPr id="3" name="Shape 53"/>
          <p:cNvSpPr/>
          <p:nvPr/>
        </p:nvSpPr>
        <p:spPr>
          <a:xfrm>
            <a:off x="1774459" y="2139298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0"/>
          <p:cNvSpPr/>
          <p:nvPr/>
        </p:nvSpPr>
        <p:spPr>
          <a:xfrm>
            <a:off x="1955794" y="141403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260" y="134439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1955400" y="462766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558" y="455802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1787370" y="3792152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31608" y="173269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12007" y="3792152"/>
            <a:ext cx="18753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「入力された文字は</a:t>
            </a:r>
            <a:r>
              <a:rPr kumimoji="1" lang="en-US" altLang="ja-JP" sz="1050" b="1" dirty="0" smtClean="0"/>
              <a:t>0</a:t>
            </a:r>
            <a:r>
              <a:rPr kumimoji="1" lang="ja-JP" altLang="en-US" sz="1050" b="1" dirty="0" smtClean="0"/>
              <a:t>です」</a:t>
            </a:r>
            <a:endParaRPr kumimoji="1" lang="en-US" altLang="ja-JP" sz="1050" b="1" dirty="0" smtClean="0"/>
          </a:p>
          <a:p>
            <a:r>
              <a:rPr kumimoji="1" lang="ja-JP" altLang="ja-JP" sz="1050" b="1" dirty="0"/>
              <a:t>　</a:t>
            </a:r>
            <a:r>
              <a:rPr kumimoji="1" lang="ja-JP" altLang="en-US" sz="1050" b="1" dirty="0" smtClean="0"/>
              <a:t>と表示</a:t>
            </a:r>
            <a:endParaRPr kumimoji="1" lang="ja-JP" altLang="en-US" sz="1050" b="1" dirty="0"/>
          </a:p>
        </p:txBody>
      </p:sp>
      <p:sp>
        <p:nvSpPr>
          <p:cNvPr id="11" name="Shape 51"/>
          <p:cNvSpPr/>
          <p:nvPr/>
        </p:nvSpPr>
        <p:spPr>
          <a:xfrm>
            <a:off x="1778116" y="2880864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645377" y="418104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39535" y="255491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0123" y="3016950"/>
            <a:ext cx="1355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数字は</a:t>
            </a:r>
            <a:r>
              <a:rPr kumimoji="1" lang="en-US" altLang="ja-JP" sz="1100" b="1" dirty="0" smtClean="0"/>
              <a:t>0</a:t>
            </a:r>
            <a:r>
              <a:rPr kumimoji="1" lang="ja-JP" altLang="en-US" sz="1100" b="1" dirty="0" smtClean="0"/>
              <a:t>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039963" y="346326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3364967" y="28335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291" y="2210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数字入力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33768" y="3466202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51"/>
          <p:cNvSpPr/>
          <p:nvPr/>
        </p:nvSpPr>
        <p:spPr>
          <a:xfrm>
            <a:off x="3881399" y="2892156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819" y="2966896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 smtClean="0"/>
              <a:t>0</a:t>
            </a:r>
            <a:r>
              <a:rPr kumimoji="1" lang="ja-JP" altLang="en-US" sz="1000" b="1" dirty="0" smtClean="0"/>
              <a:t>未満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509593" y="3182624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hape 52"/>
          <p:cNvSpPr/>
          <p:nvPr/>
        </p:nvSpPr>
        <p:spPr>
          <a:xfrm>
            <a:off x="3897762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2399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0</a:t>
            </a:r>
            <a:r>
              <a:rPr lang="ja-JP" altLang="en-US" sz="900" b="1" dirty="0"/>
              <a:t>未満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lang="ja-JP" altLang="en-US" sz="900" b="1" dirty="0" smtClean="0"/>
              <a:t>と表示</a:t>
            </a:r>
            <a:endParaRPr lang="en-US" altLang="ja-JP" sz="900" b="1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 rot="19990236">
            <a:off x="4150355" y="347081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744160" y="347375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 rot="2030756">
            <a:off x="5456233" y="28351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47" name="Shape 51"/>
          <p:cNvSpPr/>
          <p:nvPr/>
        </p:nvSpPr>
        <p:spPr>
          <a:xfrm>
            <a:off x="5972665" y="289374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5600859" y="3184208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52"/>
          <p:cNvSpPr/>
          <p:nvPr/>
        </p:nvSpPr>
        <p:spPr>
          <a:xfrm>
            <a:off x="5989028" y="38012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13665" y="3801288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1</a:t>
            </a:r>
            <a:r>
              <a:rPr lang="ja-JP" altLang="en-US" sz="900" b="1" dirty="0"/>
              <a:t>以上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sp>
        <p:nvSpPr>
          <p:cNvPr id="52" name="テキスト ボックス 51"/>
          <p:cNvSpPr txBox="1"/>
          <p:nvPr/>
        </p:nvSpPr>
        <p:spPr>
          <a:xfrm rot="19990236">
            <a:off x="6241621" y="347239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835426" y="347533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81765" y="2984153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 smtClean="0"/>
              <a:t>以上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649698" y="4393300"/>
            <a:ext cx="569843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48133" y="3204399"/>
            <a:ext cx="0" cy="11889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7704142" y="3182624"/>
            <a:ext cx="643991" cy="36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 rot="2030756">
            <a:off x="8140384" y="28784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721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-18650" y="13474"/>
            <a:ext cx="9144000" cy="125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９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true</a:t>
            </a:r>
            <a:r>
              <a:rPr lang="ja-JP" altLang="en-US" sz="2000" b="1" dirty="0" smtClean="0"/>
              <a:t>」と入力されたら</a:t>
            </a:r>
            <a:r>
              <a:rPr lang="en-US" altLang="ja-JP" sz="2000" b="1" dirty="0" smtClean="0"/>
              <a:t>20</a:t>
            </a:r>
            <a:r>
              <a:rPr lang="ja-JP" altLang="en-US" sz="2000" b="1" dirty="0" smtClean="0"/>
              <a:t>回「記事</a:t>
            </a:r>
            <a:r>
              <a:rPr lang="en-US" altLang="ja-JP" sz="2000" b="1" dirty="0" err="1" smtClean="0"/>
              <a:t>No.x</a:t>
            </a:r>
            <a:r>
              <a:rPr lang="ja-JP" altLang="en-US" sz="2000" b="1" dirty="0" smtClean="0"/>
              <a:t>を表示」と表示。</a:t>
            </a:r>
            <a:r>
              <a:rPr lang="en-US" altLang="ja-JP" sz="2000" b="1" dirty="0" smtClean="0"/>
              <a:t>x</a:t>
            </a:r>
            <a:r>
              <a:rPr lang="ja-JP" altLang="en-US" sz="2000" b="1" dirty="0" smtClean="0"/>
              <a:t>は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から</a:t>
            </a:r>
            <a:r>
              <a:rPr lang="en-US" altLang="ja-JP" sz="2000" b="1" dirty="0" smtClean="0"/>
              <a:t>1	</a:t>
            </a:r>
            <a:r>
              <a:rPr lang="ja-JP" altLang="en-US" sz="2000" b="1" dirty="0" smtClean="0"/>
              <a:t>　ずつ増えていく。「</a:t>
            </a:r>
            <a:r>
              <a:rPr lang="en-US" altLang="ja-JP" sz="2000" b="1" dirty="0" smtClean="0"/>
              <a:t>false</a:t>
            </a:r>
            <a:r>
              <a:rPr lang="ja-JP" altLang="en-US" sz="2000" b="1" dirty="0" smtClean="0"/>
              <a:t>」と入力されたら「</a:t>
            </a:r>
            <a:r>
              <a:rPr lang="en-US" altLang="ja-JP" sz="2000" b="1" dirty="0" smtClean="0"/>
              <a:t>Log:</a:t>
            </a:r>
            <a:r>
              <a:rPr lang="ja-JP" altLang="en-US" sz="2000" b="1" dirty="0" smtClean="0"/>
              <a:t>このページは</a:t>
            </a:r>
            <a:r>
              <a:rPr lang="en-US" altLang="ja-JP" sz="2000" b="1" dirty="0" smtClean="0"/>
              <a:t>TOP</a:t>
            </a:r>
            <a:r>
              <a:rPr lang="ja-JP" altLang="en-US" sz="2000" b="1" dirty="0" smtClean="0"/>
              <a:t>ペー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ジではありません」を表示。</a:t>
            </a:r>
            <a:endParaRPr lang="en-US" altLang="ja-JP" sz="20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325412" y="129502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656" y="122602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2729984" y="47434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2142" y="46738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1"/>
          <p:cNvSpPr/>
          <p:nvPr/>
        </p:nvSpPr>
        <p:spPr>
          <a:xfrm>
            <a:off x="2552700" y="1869832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414119" y="3149033"/>
            <a:ext cx="4320" cy="1594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414119" y="2459121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75748" y="1951973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false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972479" y="243955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0042" y="18288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18440" y="4563303"/>
            <a:ext cx="27281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52"/>
          <p:cNvSpPr/>
          <p:nvPr/>
        </p:nvSpPr>
        <p:spPr>
          <a:xfrm>
            <a:off x="2166443" y="2758757"/>
            <a:ext cx="2611349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6443" y="2779701"/>
            <a:ext cx="27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/>
              <a:t>「</a:t>
            </a:r>
            <a:r>
              <a:rPr lang="en-US" altLang="ja-JP" sz="900" b="1" dirty="0"/>
              <a:t>Log:</a:t>
            </a:r>
            <a:r>
              <a:rPr lang="ja-JP" altLang="en-US" sz="900" b="1" dirty="0"/>
              <a:t>このページは</a:t>
            </a:r>
            <a:r>
              <a:rPr lang="en-US" altLang="ja-JP" sz="900" b="1" dirty="0"/>
              <a:t>TOP</a:t>
            </a:r>
            <a:r>
              <a:rPr lang="ja-JP" altLang="en-US" sz="900" b="1" dirty="0" smtClean="0"/>
              <a:t>ページ</a:t>
            </a:r>
            <a:r>
              <a:rPr lang="ja-JP" altLang="en-US" sz="900" b="1" dirty="0"/>
              <a:t>ではありません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408144" y="1582191"/>
            <a:ext cx="0" cy="287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51"/>
          <p:cNvSpPr/>
          <p:nvPr/>
        </p:nvSpPr>
        <p:spPr>
          <a:xfrm>
            <a:off x="5295900" y="1828800"/>
            <a:ext cx="1688310" cy="6938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25623" y="1980197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</a:t>
            </a:r>
            <a:r>
              <a:rPr kumimoji="1" lang="en-US" altLang="ja-JP" sz="1100" b="1" dirty="0" smtClean="0"/>
              <a:t>rue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279971" y="2153880"/>
            <a:ext cx="1015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2"/>
          <p:cNvSpPr/>
          <p:nvPr/>
        </p:nvSpPr>
        <p:spPr>
          <a:xfrm>
            <a:off x="5925876" y="2838102"/>
            <a:ext cx="416414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5876" y="2812807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142374" y="2522621"/>
            <a:ext cx="4245" cy="3285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手作業 41"/>
          <p:cNvSpPr/>
          <p:nvPr/>
        </p:nvSpPr>
        <p:spPr>
          <a:xfrm rot="10800000">
            <a:off x="5295900" y="3224364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フローチャート: 手作業 44"/>
          <p:cNvSpPr/>
          <p:nvPr/>
        </p:nvSpPr>
        <p:spPr>
          <a:xfrm>
            <a:off x="5730894" y="4274490"/>
            <a:ext cx="822960" cy="14054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Shape 52"/>
          <p:cNvSpPr/>
          <p:nvPr/>
        </p:nvSpPr>
        <p:spPr>
          <a:xfrm>
            <a:off x="5396710" y="3554119"/>
            <a:ext cx="1481667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396710" y="3561891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記事</a:t>
            </a:r>
            <a:r>
              <a:rPr kumimoji="1" lang="en-US" altLang="ja-JP" sz="1000" dirty="0" err="1" smtClean="0"/>
              <a:t>No.x</a:t>
            </a:r>
            <a:r>
              <a:rPr kumimoji="1" lang="ja-JP" altLang="en-US" sz="1000" dirty="0" smtClean="0"/>
              <a:t>を表示</a:t>
            </a:r>
            <a:endParaRPr kumimoji="1" lang="ja-JP" altLang="en-US" sz="1000" dirty="0"/>
          </a:p>
        </p:txBody>
      </p:sp>
      <p:sp>
        <p:nvSpPr>
          <p:cNvPr id="48" name="Shape 52"/>
          <p:cNvSpPr/>
          <p:nvPr/>
        </p:nvSpPr>
        <p:spPr>
          <a:xfrm>
            <a:off x="5396711" y="3920506"/>
            <a:ext cx="1481666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138129" y="3022549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618269" y="320743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20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53" name="直線矢印コネクタ 52"/>
          <p:cNvCxnSpPr>
            <a:endCxn id="47" idx="0"/>
          </p:cNvCxnSpPr>
          <p:nvPr/>
        </p:nvCxnSpPr>
        <p:spPr>
          <a:xfrm>
            <a:off x="6133884" y="3454634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405785" y="3913748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6133884" y="3806491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138129" y="4159969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6133884" y="4415136"/>
            <a:ext cx="0" cy="1481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Shape 52"/>
          <p:cNvSpPr/>
          <p:nvPr/>
        </p:nvSpPr>
        <p:spPr>
          <a:xfrm>
            <a:off x="2755358" y="1330278"/>
            <a:ext cx="1481666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64432" y="1323520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入力</a:t>
            </a:r>
            <a:endParaRPr kumimoji="1" lang="en-US" altLang="ja-JP" sz="1000" dirty="0" smtClean="0"/>
          </a:p>
        </p:txBody>
      </p:sp>
      <p:cxnSp>
        <p:nvCxnSpPr>
          <p:cNvPr id="77" name="直線矢印コネクタ 76"/>
          <p:cNvCxnSpPr>
            <a:endCxn id="75" idx="1"/>
          </p:cNvCxnSpPr>
          <p:nvPr/>
        </p:nvCxnSpPr>
        <p:spPr>
          <a:xfrm flipV="1">
            <a:off x="1693044" y="1453389"/>
            <a:ext cx="1062314" cy="14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46100" y="1419292"/>
            <a:ext cx="31199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366000" y="1419292"/>
            <a:ext cx="0" cy="734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endCxn id="31" idx="3"/>
          </p:cNvCxnSpPr>
          <p:nvPr/>
        </p:nvCxnSpPr>
        <p:spPr>
          <a:xfrm flipH="1">
            <a:off x="6984210" y="2174160"/>
            <a:ext cx="381790" cy="15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990236">
            <a:off x="5586635" y="255537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 rot="3074683">
            <a:off x="7227585" y="11825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7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502</Words>
  <Application>Microsoft Macintosh PowerPoint</Application>
  <PresentationFormat>画面に合わせる (16:9)</PresentationFormat>
  <Paragraphs>121</Paragraphs>
  <Slides>13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坂本 孝治</cp:lastModifiedBy>
  <cp:revision>19</cp:revision>
  <dcterms:modified xsi:type="dcterms:W3CDTF">2015-11-06T08:31:29Z</dcterms:modified>
</cp:coreProperties>
</file>