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680" y="-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701653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ja" sz="1000">
                <a:solidFill>
                  <a:schemeClr val="dk2"/>
                </a:solidFill>
              </a:rPr>
              <a:t>‹#›</a:t>
            </a:fld>
            <a:endParaRPr lang="ja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5775600" y="1127850"/>
            <a:ext cx="2206175" cy="830400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1140250" y="2317675"/>
            <a:ext cx="2639925" cy="731250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4771675" y="2912575"/>
            <a:ext cx="2330074" cy="904775"/>
          </a:xfrm>
          <a:prstGeom prst="flowChartManualInpu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50"/>
          <p:cNvSpPr/>
          <p:nvPr/>
        </p:nvSpPr>
        <p:spPr>
          <a:xfrm>
            <a:off x="226234" y="142147"/>
            <a:ext cx="1367632" cy="318661"/>
          </a:xfrm>
          <a:prstGeom prst="flowChartTerminator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56700" y="72505"/>
            <a:ext cx="683475" cy="40011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8" name="Shape 50"/>
          <p:cNvSpPr/>
          <p:nvPr/>
        </p:nvSpPr>
        <p:spPr>
          <a:xfrm>
            <a:off x="133101" y="600092"/>
            <a:ext cx="1367632" cy="318661"/>
          </a:xfrm>
          <a:prstGeom prst="flowChartTerminator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15259" y="530450"/>
            <a:ext cx="612593" cy="40011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3"/>
          <p:cNvSpPr txBox="1"/>
          <p:nvPr/>
        </p:nvSpPr>
        <p:spPr>
          <a:xfrm>
            <a:off x="-18650" y="13474"/>
            <a:ext cx="9144000" cy="1258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000" b="1" dirty="0" smtClean="0"/>
              <a:t>課題</a:t>
            </a:r>
            <a:r>
              <a:rPr lang="ja-JP" altLang="en-US" sz="2000" b="1" dirty="0" smtClean="0"/>
              <a:t>９</a:t>
            </a:r>
            <a:r>
              <a:rPr lang="ja" sz="2000" b="1" dirty="0" smtClean="0"/>
              <a:t>：</a:t>
            </a:r>
            <a:r>
              <a:rPr lang="ja-JP" altLang="en-US" sz="2000" b="1" dirty="0" smtClean="0"/>
              <a:t>「</a:t>
            </a:r>
            <a:r>
              <a:rPr lang="en-US" altLang="ja-JP" sz="2000" b="1" dirty="0" smtClean="0"/>
              <a:t>true</a:t>
            </a:r>
            <a:r>
              <a:rPr lang="ja-JP" altLang="en-US" sz="2000" b="1" dirty="0" smtClean="0"/>
              <a:t>」と入力されたら</a:t>
            </a:r>
            <a:r>
              <a:rPr lang="en-US" altLang="ja-JP" sz="2000" b="1" dirty="0" smtClean="0"/>
              <a:t>20</a:t>
            </a:r>
            <a:r>
              <a:rPr lang="ja-JP" altLang="en-US" sz="2000" b="1" dirty="0" smtClean="0"/>
              <a:t>回「記事</a:t>
            </a:r>
            <a:r>
              <a:rPr lang="en-US" altLang="ja-JP" sz="2000" b="1" dirty="0" err="1" smtClean="0"/>
              <a:t>No.x</a:t>
            </a:r>
            <a:r>
              <a:rPr lang="ja-JP" altLang="en-US" sz="2000" b="1" dirty="0" smtClean="0"/>
              <a:t>を表示」と表示。</a:t>
            </a:r>
            <a:r>
              <a:rPr lang="en-US" altLang="ja-JP" sz="2000" b="1" dirty="0" smtClean="0"/>
              <a:t>x</a:t>
            </a:r>
            <a:r>
              <a:rPr lang="ja-JP" altLang="en-US" sz="2000" b="1" dirty="0" smtClean="0"/>
              <a:t>は</a:t>
            </a:r>
            <a:r>
              <a:rPr lang="en-US" altLang="ja-JP" sz="2000" b="1" dirty="0" smtClean="0"/>
              <a:t>1</a:t>
            </a:r>
            <a:r>
              <a:rPr lang="ja-JP" altLang="en-US" sz="2000" b="1" dirty="0" smtClean="0"/>
              <a:t>から</a:t>
            </a:r>
            <a:r>
              <a:rPr lang="en-US" altLang="ja-JP" sz="2000" b="1" dirty="0" smtClean="0"/>
              <a:t>1	</a:t>
            </a:r>
            <a:r>
              <a:rPr lang="ja-JP" altLang="en-US" sz="2000" b="1" dirty="0" smtClean="0"/>
              <a:t>　ずつ増えていく。「</a:t>
            </a:r>
            <a:r>
              <a:rPr lang="en-US" altLang="ja-JP" sz="2000" b="1" dirty="0" smtClean="0"/>
              <a:t>false</a:t>
            </a:r>
            <a:r>
              <a:rPr lang="ja-JP" altLang="en-US" sz="2000" b="1" dirty="0" smtClean="0"/>
              <a:t>」と入力されたら「</a:t>
            </a:r>
            <a:r>
              <a:rPr lang="en-US" altLang="ja-JP" sz="2000" b="1" dirty="0" smtClean="0"/>
              <a:t>Log:</a:t>
            </a:r>
            <a:r>
              <a:rPr lang="ja-JP" altLang="en-US" sz="2000" b="1" dirty="0" smtClean="0"/>
              <a:t>このページは</a:t>
            </a:r>
            <a:r>
              <a:rPr lang="en-US" altLang="ja-JP" sz="2000" b="1" dirty="0" smtClean="0"/>
              <a:t>TOP</a:t>
            </a:r>
            <a:r>
              <a:rPr lang="ja-JP" altLang="en-US" sz="2000" b="1" dirty="0" smtClean="0"/>
              <a:t>ペー</a:t>
            </a:r>
            <a:r>
              <a:rPr lang="en-US" altLang="ja-JP" sz="2000" b="1" dirty="0" smtClean="0"/>
              <a:t>	</a:t>
            </a:r>
            <a:r>
              <a:rPr lang="ja-JP" altLang="en-US" sz="2000" b="1" dirty="0" smtClean="0"/>
              <a:t>　ジではありません」を表示。</a:t>
            </a:r>
            <a:endParaRPr lang="en-US" altLang="ja-JP" sz="2000" b="1" dirty="0" smtClean="0"/>
          </a:p>
        </p:txBody>
      </p:sp>
      <p:sp>
        <p:nvSpPr>
          <p:cNvPr id="4" name="Shape 50"/>
          <p:cNvSpPr/>
          <p:nvPr/>
        </p:nvSpPr>
        <p:spPr>
          <a:xfrm>
            <a:off x="325412" y="1295025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1656" y="1226026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6" name="Shape 50"/>
          <p:cNvSpPr/>
          <p:nvPr/>
        </p:nvSpPr>
        <p:spPr>
          <a:xfrm>
            <a:off x="2729984" y="4743491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12142" y="4673849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11" name="Shape 51"/>
          <p:cNvSpPr/>
          <p:nvPr/>
        </p:nvSpPr>
        <p:spPr>
          <a:xfrm>
            <a:off x="2552700" y="1869832"/>
            <a:ext cx="1731477" cy="585005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3414119" y="3149033"/>
            <a:ext cx="4320" cy="159445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3414119" y="2459121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875748" y="1951973"/>
            <a:ext cx="12727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/>
              <a:t>false</a:t>
            </a:r>
            <a:r>
              <a:rPr kumimoji="1" lang="ja-JP" altLang="en-US" sz="1100" b="1" dirty="0" smtClean="0"/>
              <a:t>と入力されましたか？</a:t>
            </a:r>
            <a:endParaRPr kumimoji="1" lang="en-US" altLang="ja-JP" sz="1100" b="1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 rot="19990236">
            <a:off x="2972479" y="2439554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570042" y="182880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3418440" y="4563303"/>
            <a:ext cx="272817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Shape 52"/>
          <p:cNvSpPr/>
          <p:nvPr/>
        </p:nvSpPr>
        <p:spPr>
          <a:xfrm>
            <a:off x="2166443" y="2758757"/>
            <a:ext cx="2611349" cy="388894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166443" y="2779701"/>
            <a:ext cx="274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b="1" dirty="0"/>
              <a:t>「</a:t>
            </a:r>
            <a:r>
              <a:rPr lang="en-US" altLang="ja-JP" sz="900" b="1" dirty="0"/>
              <a:t>Log:</a:t>
            </a:r>
            <a:r>
              <a:rPr lang="ja-JP" altLang="en-US" sz="900" b="1" dirty="0"/>
              <a:t>このページは</a:t>
            </a:r>
            <a:r>
              <a:rPr lang="en-US" altLang="ja-JP" sz="900" b="1" dirty="0"/>
              <a:t>TOP</a:t>
            </a:r>
            <a:r>
              <a:rPr lang="ja-JP" altLang="en-US" sz="900" b="1" dirty="0" smtClean="0"/>
              <a:t>ページ</a:t>
            </a:r>
            <a:r>
              <a:rPr lang="ja-JP" altLang="en-US" sz="900" b="1" dirty="0"/>
              <a:t>ではありません</a:t>
            </a:r>
            <a:r>
              <a:rPr lang="ja-JP" altLang="en-US" sz="900" b="1" dirty="0" smtClean="0"/>
              <a:t>」</a:t>
            </a:r>
            <a:endParaRPr lang="en-US" altLang="ja-JP" sz="900" b="1" dirty="0" smtClean="0"/>
          </a:p>
          <a:p>
            <a:r>
              <a:rPr kumimoji="1" lang="ja-JP" altLang="en-US" sz="900" b="1" dirty="0" smtClean="0"/>
              <a:t>と表示</a:t>
            </a:r>
            <a:endParaRPr kumimoji="1" lang="ja-JP" altLang="en-US" sz="900" b="1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3408144" y="1582191"/>
            <a:ext cx="0" cy="28764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Shape 51"/>
          <p:cNvSpPr/>
          <p:nvPr/>
        </p:nvSpPr>
        <p:spPr>
          <a:xfrm>
            <a:off x="5295900" y="1828800"/>
            <a:ext cx="1688310" cy="693821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525623" y="1980197"/>
            <a:ext cx="12727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/>
              <a:t>t</a:t>
            </a:r>
            <a:r>
              <a:rPr kumimoji="1" lang="en-US" altLang="ja-JP" sz="1100" b="1" dirty="0" smtClean="0"/>
              <a:t>rue</a:t>
            </a:r>
            <a:r>
              <a:rPr kumimoji="1" lang="ja-JP" altLang="en-US" sz="1100" b="1" dirty="0" smtClean="0"/>
              <a:t>と入力されましたか？</a:t>
            </a:r>
            <a:endParaRPr kumimoji="1" lang="en-US" altLang="ja-JP" sz="1100" b="1" dirty="0" smtClean="0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4279971" y="2153880"/>
            <a:ext cx="101592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Shape 52"/>
          <p:cNvSpPr/>
          <p:nvPr/>
        </p:nvSpPr>
        <p:spPr>
          <a:xfrm>
            <a:off x="5925876" y="2838102"/>
            <a:ext cx="416414" cy="184447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925876" y="2812807"/>
            <a:ext cx="4164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X=1</a:t>
            </a:r>
            <a:endParaRPr kumimoji="1" lang="ja-JP" altLang="en-US" sz="1000" dirty="0"/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6142374" y="2522621"/>
            <a:ext cx="4245" cy="3285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フローチャート: 手作業 41"/>
          <p:cNvSpPr/>
          <p:nvPr/>
        </p:nvSpPr>
        <p:spPr>
          <a:xfrm rot="10800000">
            <a:off x="5295900" y="3224364"/>
            <a:ext cx="1688310" cy="230269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5" name="フローチャート: 手作業 44"/>
          <p:cNvSpPr/>
          <p:nvPr/>
        </p:nvSpPr>
        <p:spPr>
          <a:xfrm>
            <a:off x="5730894" y="4274490"/>
            <a:ext cx="822960" cy="140547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6" name="Shape 52"/>
          <p:cNvSpPr/>
          <p:nvPr/>
        </p:nvSpPr>
        <p:spPr>
          <a:xfrm>
            <a:off x="5396710" y="3554119"/>
            <a:ext cx="1481667" cy="246221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396710" y="3561891"/>
            <a:ext cx="1481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 smtClean="0"/>
              <a:t>記事</a:t>
            </a:r>
            <a:r>
              <a:rPr kumimoji="1" lang="en-US" altLang="ja-JP" sz="1000" dirty="0" err="1" smtClean="0"/>
              <a:t>No.x</a:t>
            </a:r>
            <a:r>
              <a:rPr kumimoji="1" lang="ja-JP" altLang="en-US" sz="1000" dirty="0" smtClean="0"/>
              <a:t>を表示</a:t>
            </a:r>
            <a:endParaRPr kumimoji="1" lang="ja-JP" altLang="en-US" sz="1000" dirty="0"/>
          </a:p>
        </p:txBody>
      </p:sp>
      <p:sp>
        <p:nvSpPr>
          <p:cNvPr id="48" name="Shape 52"/>
          <p:cNvSpPr/>
          <p:nvPr/>
        </p:nvSpPr>
        <p:spPr>
          <a:xfrm>
            <a:off x="5396711" y="3920506"/>
            <a:ext cx="1481666" cy="246221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6138129" y="3022549"/>
            <a:ext cx="4245" cy="2238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5618269" y="3207434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X</a:t>
            </a:r>
            <a:r>
              <a:rPr kumimoji="1" lang="ja-JP" altLang="en-US" sz="1000" dirty="0" smtClean="0"/>
              <a:t>の値が</a:t>
            </a:r>
            <a:r>
              <a:rPr kumimoji="1" lang="en-US" altLang="ja-JP" sz="1000" dirty="0" smtClean="0"/>
              <a:t>20</a:t>
            </a:r>
            <a:r>
              <a:rPr kumimoji="1" lang="ja-JP" altLang="en-US" sz="1000" dirty="0" smtClean="0"/>
              <a:t>以下</a:t>
            </a:r>
            <a:endParaRPr kumimoji="1" lang="ja-JP" altLang="en-US" sz="1000" dirty="0"/>
          </a:p>
        </p:txBody>
      </p:sp>
      <p:cxnSp>
        <p:nvCxnSpPr>
          <p:cNvPr id="53" name="直線矢印コネクタ 52"/>
          <p:cNvCxnSpPr>
            <a:endCxn id="47" idx="0"/>
          </p:cNvCxnSpPr>
          <p:nvPr/>
        </p:nvCxnSpPr>
        <p:spPr>
          <a:xfrm>
            <a:off x="6133884" y="3454634"/>
            <a:ext cx="3660" cy="10725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5405785" y="3913748"/>
            <a:ext cx="1481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X</a:t>
            </a:r>
            <a:r>
              <a:rPr kumimoji="1" lang="ja-JP" altLang="en-US" sz="1000" dirty="0" smtClean="0"/>
              <a:t>に</a:t>
            </a:r>
            <a:r>
              <a:rPr kumimoji="1" lang="en-US" altLang="ja-JP" sz="1000" dirty="0" smtClean="0"/>
              <a:t>1</a:t>
            </a:r>
            <a:r>
              <a:rPr kumimoji="1" lang="ja-JP" altLang="en-US" sz="1000" dirty="0" smtClean="0"/>
              <a:t>をプラス</a:t>
            </a:r>
            <a:endParaRPr kumimoji="1" lang="ja-JP" altLang="en-US" sz="1000" dirty="0"/>
          </a:p>
        </p:txBody>
      </p:sp>
      <p:cxnSp>
        <p:nvCxnSpPr>
          <p:cNvPr id="57" name="直線矢印コネクタ 56"/>
          <p:cNvCxnSpPr/>
          <p:nvPr/>
        </p:nvCxnSpPr>
        <p:spPr>
          <a:xfrm>
            <a:off x="6133884" y="3806491"/>
            <a:ext cx="3660" cy="10725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6138129" y="4159969"/>
            <a:ext cx="3660" cy="10725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6133884" y="4415136"/>
            <a:ext cx="0" cy="14816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Shape 52"/>
          <p:cNvSpPr/>
          <p:nvPr/>
        </p:nvSpPr>
        <p:spPr>
          <a:xfrm>
            <a:off x="2755358" y="1330278"/>
            <a:ext cx="1481666" cy="246221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2764432" y="1323520"/>
            <a:ext cx="1481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 smtClean="0"/>
              <a:t>入力</a:t>
            </a:r>
            <a:endParaRPr kumimoji="1" lang="en-US" altLang="ja-JP" sz="1000" dirty="0" smtClean="0"/>
          </a:p>
        </p:txBody>
      </p:sp>
      <p:cxnSp>
        <p:nvCxnSpPr>
          <p:cNvPr id="77" name="直線矢印コネクタ 76"/>
          <p:cNvCxnSpPr>
            <a:endCxn id="75" idx="1"/>
          </p:cNvCxnSpPr>
          <p:nvPr/>
        </p:nvCxnSpPr>
        <p:spPr>
          <a:xfrm flipV="1">
            <a:off x="1693044" y="1453389"/>
            <a:ext cx="1062314" cy="1447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H="1">
            <a:off x="4246100" y="1419292"/>
            <a:ext cx="31199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>
            <a:off x="7366000" y="1419292"/>
            <a:ext cx="0" cy="734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endCxn id="31" idx="3"/>
          </p:cNvCxnSpPr>
          <p:nvPr/>
        </p:nvCxnSpPr>
        <p:spPr>
          <a:xfrm flipH="1">
            <a:off x="6984210" y="2174160"/>
            <a:ext cx="381790" cy="155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 rot="19990236">
            <a:off x="5586635" y="2555373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89" name="テキスト ボックス 88"/>
          <p:cNvSpPr txBox="1"/>
          <p:nvPr/>
        </p:nvSpPr>
        <p:spPr>
          <a:xfrm rot="3074683">
            <a:off x="7227585" y="1182534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87968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3"/>
          <p:cNvSpPr txBox="1"/>
          <p:nvPr/>
        </p:nvSpPr>
        <p:spPr>
          <a:xfrm>
            <a:off x="0" y="138926"/>
            <a:ext cx="9144000" cy="10972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0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１０</a:t>
            </a:r>
            <a:r>
              <a:rPr lang="ja" sz="2000" b="1" dirty="0" smtClean="0"/>
              <a:t>：</a:t>
            </a:r>
            <a:r>
              <a:rPr lang="en-US" altLang="ja" sz="2000" b="1" dirty="0" smtClean="0"/>
              <a:t>1</a:t>
            </a:r>
            <a:r>
              <a:rPr lang="ja-JP" altLang="en-US" sz="2000" b="1" dirty="0" smtClean="0"/>
              <a:t>から始まる数字が</a:t>
            </a:r>
            <a:r>
              <a:rPr lang="en-US" altLang="ja-JP" sz="2000" b="1" dirty="0" smtClean="0"/>
              <a:t>1</a:t>
            </a:r>
            <a:r>
              <a:rPr lang="ja-JP" altLang="en-US" sz="2000" b="1" dirty="0" smtClean="0"/>
              <a:t>足されてから表示される。これを「</a:t>
            </a:r>
            <a:r>
              <a:rPr lang="en-US" altLang="ja-JP" sz="2000" b="1" dirty="0" smtClean="0"/>
              <a:t>7</a:t>
            </a:r>
            <a:r>
              <a:rPr lang="ja-JP" altLang="en-US" sz="2000" b="1" dirty="0" smtClean="0"/>
              <a:t>」が表示</a:t>
            </a:r>
            <a:r>
              <a:rPr lang="en-US" altLang="ja-JP" sz="2000" b="1" dirty="0" smtClean="0"/>
              <a:t>	</a:t>
            </a:r>
            <a:r>
              <a:rPr lang="ja-JP" altLang="en-US" sz="2000" b="1" dirty="0" smtClean="0"/>
              <a:t>　</a:t>
            </a:r>
            <a:r>
              <a:rPr lang="en-US" altLang="ja-JP" sz="2000" b="1" dirty="0" smtClean="0"/>
              <a:t> </a:t>
            </a:r>
            <a:r>
              <a:rPr lang="ja-JP" altLang="en-US" sz="2000" b="1" dirty="0" smtClean="0"/>
              <a:t>されるまで繰り返す。また、その数字が偶数なら「この数字は偶数で</a:t>
            </a:r>
            <a:r>
              <a:rPr lang="en-US" altLang="ja-JP" sz="2000" b="1" dirty="0" smtClean="0"/>
              <a:t>	</a:t>
            </a:r>
            <a:r>
              <a:rPr lang="ja-JP" altLang="en-US" sz="2000" b="1" dirty="0" smtClean="0"/>
              <a:t>　</a:t>
            </a:r>
            <a:r>
              <a:rPr lang="en-US" altLang="ja-JP" sz="2000" b="1" dirty="0" smtClean="0"/>
              <a:t> </a:t>
            </a:r>
            <a:r>
              <a:rPr lang="ja-JP" altLang="en-US" sz="2000" b="1" dirty="0" smtClean="0"/>
              <a:t>す」、奇数なら「この数字は奇数です」と表示される。</a:t>
            </a:r>
            <a:endParaRPr lang="en-US" altLang="ja-JP" sz="2000" b="1" dirty="0" smtClean="0"/>
          </a:p>
        </p:txBody>
      </p:sp>
      <p:sp>
        <p:nvSpPr>
          <p:cNvPr id="3" name="Shape 50"/>
          <p:cNvSpPr/>
          <p:nvPr/>
        </p:nvSpPr>
        <p:spPr>
          <a:xfrm>
            <a:off x="3827104" y="1296923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57570" y="1227281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5" name="Shape 50"/>
          <p:cNvSpPr/>
          <p:nvPr/>
        </p:nvSpPr>
        <p:spPr>
          <a:xfrm>
            <a:off x="3826710" y="4817794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08868" y="4748152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6273402" y="3999818"/>
            <a:ext cx="0" cy="35625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970216" y="4127236"/>
            <a:ext cx="4156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/>
              <a:t>YES</a:t>
            </a:r>
            <a:endParaRPr kumimoji="1" lang="ja-JP" altLang="en-US" sz="9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857904" y="3753111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5194343" y="5020710"/>
            <a:ext cx="161245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>
            <a:off x="4515169" y="1615584"/>
            <a:ext cx="1" cy="24432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hape 51"/>
          <p:cNvSpPr/>
          <p:nvPr/>
        </p:nvSpPr>
        <p:spPr>
          <a:xfrm>
            <a:off x="4045902" y="3821692"/>
            <a:ext cx="951662" cy="413007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115181" y="3890392"/>
            <a:ext cx="882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 smtClean="0"/>
              <a:t>偶数ですか？</a:t>
            </a:r>
            <a:endParaRPr kumimoji="1" lang="en-US" altLang="ja-JP" sz="900" b="1" dirty="0" smtClean="0"/>
          </a:p>
        </p:txBody>
      </p:sp>
      <p:sp>
        <p:nvSpPr>
          <p:cNvPr id="20" name="Shape 52"/>
          <p:cNvSpPr/>
          <p:nvPr/>
        </p:nvSpPr>
        <p:spPr>
          <a:xfrm>
            <a:off x="3934323" y="1859910"/>
            <a:ext cx="1149349" cy="184447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300791" y="1816717"/>
            <a:ext cx="4164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X=1</a:t>
            </a:r>
            <a:endParaRPr kumimoji="1" lang="ja-JP" altLang="en-US" sz="1000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4521733" y="3613393"/>
            <a:ext cx="0" cy="2082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フローチャート: 手作業 22"/>
          <p:cNvSpPr/>
          <p:nvPr/>
        </p:nvSpPr>
        <p:spPr>
          <a:xfrm rot="10800000">
            <a:off x="3671014" y="2268228"/>
            <a:ext cx="1688310" cy="152574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4" name="フローチャート: 手作業 23"/>
          <p:cNvSpPr/>
          <p:nvPr/>
        </p:nvSpPr>
        <p:spPr>
          <a:xfrm>
            <a:off x="3671014" y="3382433"/>
            <a:ext cx="1688310" cy="230960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5" name="Shape 52"/>
          <p:cNvSpPr/>
          <p:nvPr/>
        </p:nvSpPr>
        <p:spPr>
          <a:xfrm>
            <a:off x="3940495" y="2632223"/>
            <a:ext cx="1149350" cy="252372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52"/>
          <p:cNvSpPr/>
          <p:nvPr/>
        </p:nvSpPr>
        <p:spPr>
          <a:xfrm>
            <a:off x="3940494" y="2998610"/>
            <a:ext cx="1149350" cy="239463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4513243" y="2044357"/>
            <a:ext cx="4245" cy="2238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4003789" y="3382433"/>
            <a:ext cx="982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X</a:t>
            </a:r>
            <a:r>
              <a:rPr kumimoji="1" lang="ja-JP" altLang="en-US" sz="1000" dirty="0" smtClean="0"/>
              <a:t>の値が</a:t>
            </a:r>
            <a:r>
              <a:rPr kumimoji="1" lang="en-US" altLang="ja-JP" sz="1000" dirty="0" smtClean="0"/>
              <a:t>7</a:t>
            </a:r>
            <a:r>
              <a:rPr kumimoji="1" lang="ja-JP" altLang="en-US" sz="1000" dirty="0" smtClean="0"/>
              <a:t>未満</a:t>
            </a:r>
            <a:endParaRPr kumimoji="1" lang="ja-JP" altLang="en-US" sz="1000" dirty="0"/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4508998" y="2884595"/>
            <a:ext cx="3660" cy="10725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endCxn id="24" idx="0"/>
          </p:cNvCxnSpPr>
          <p:nvPr/>
        </p:nvCxnSpPr>
        <p:spPr>
          <a:xfrm>
            <a:off x="4513243" y="3238073"/>
            <a:ext cx="1926" cy="14436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4997564" y="4030110"/>
            <a:ext cx="127583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Shape 52"/>
          <p:cNvSpPr/>
          <p:nvPr/>
        </p:nvSpPr>
        <p:spPr>
          <a:xfrm>
            <a:off x="3608751" y="4349909"/>
            <a:ext cx="1800493" cy="251776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608751" y="4370853"/>
            <a:ext cx="18004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b="1" dirty="0" smtClean="0"/>
              <a:t>「この数字は偶数です」</a:t>
            </a:r>
            <a:r>
              <a:rPr kumimoji="1" lang="ja-JP" altLang="en-US" sz="900" b="1" dirty="0" smtClean="0"/>
              <a:t>と表示</a:t>
            </a:r>
            <a:endParaRPr kumimoji="1" lang="ja-JP" altLang="en-US" sz="900" b="1" dirty="0"/>
          </a:p>
        </p:txBody>
      </p:sp>
      <p:cxnSp>
        <p:nvCxnSpPr>
          <p:cNvPr id="43" name="直線矢印コネクタ 42"/>
          <p:cNvCxnSpPr/>
          <p:nvPr/>
        </p:nvCxnSpPr>
        <p:spPr>
          <a:xfrm>
            <a:off x="4508998" y="4242652"/>
            <a:ext cx="3660" cy="10725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41" idx="2"/>
          </p:cNvCxnSpPr>
          <p:nvPr/>
        </p:nvCxnSpPr>
        <p:spPr>
          <a:xfrm>
            <a:off x="4508998" y="4601685"/>
            <a:ext cx="6167" cy="25701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Shape 52"/>
          <p:cNvSpPr/>
          <p:nvPr/>
        </p:nvSpPr>
        <p:spPr>
          <a:xfrm>
            <a:off x="5857904" y="4359005"/>
            <a:ext cx="1800493" cy="251776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857904" y="4379949"/>
            <a:ext cx="18004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b="1" dirty="0" smtClean="0"/>
              <a:t>「この数字は奇数です」</a:t>
            </a:r>
            <a:r>
              <a:rPr kumimoji="1" lang="ja-JP" altLang="en-US" sz="900" b="1" dirty="0" smtClean="0"/>
              <a:t>と表示</a:t>
            </a:r>
            <a:endParaRPr kumimoji="1" lang="ja-JP" altLang="en-US" sz="900" b="1" dirty="0"/>
          </a:p>
        </p:txBody>
      </p:sp>
      <p:cxnSp>
        <p:nvCxnSpPr>
          <p:cNvPr id="52" name="直線コネクタ 51"/>
          <p:cNvCxnSpPr/>
          <p:nvPr/>
        </p:nvCxnSpPr>
        <p:spPr>
          <a:xfrm>
            <a:off x="6806802" y="4637606"/>
            <a:ext cx="0" cy="38310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4504753" y="2420802"/>
            <a:ext cx="4245" cy="2238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3970216" y="2991375"/>
            <a:ext cx="1149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X</a:t>
            </a:r>
            <a:r>
              <a:rPr kumimoji="1" lang="ja-JP" altLang="en-US" sz="1000" dirty="0" smtClean="0"/>
              <a:t>に</a:t>
            </a:r>
            <a:r>
              <a:rPr kumimoji="1" lang="en-US" altLang="ja-JP" sz="1000" dirty="0" smtClean="0"/>
              <a:t>1</a:t>
            </a:r>
            <a:r>
              <a:rPr kumimoji="1" lang="ja-JP" altLang="en-US" sz="1000" dirty="0" smtClean="0"/>
              <a:t>をプラス</a:t>
            </a:r>
            <a:endParaRPr kumimoji="1" lang="ja-JP" altLang="en-US" sz="10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780899" y="2610196"/>
            <a:ext cx="1481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X</a:t>
            </a:r>
            <a:r>
              <a:rPr kumimoji="1" lang="ja-JP" altLang="en-US" sz="1000" dirty="0" smtClean="0"/>
              <a:t>の値を表示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11552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3"/>
          <p:cNvSpPr txBox="1"/>
          <p:nvPr/>
        </p:nvSpPr>
        <p:spPr>
          <a:xfrm>
            <a:off x="0" y="138926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 smtClean="0"/>
              <a:t>課題</a:t>
            </a:r>
            <a:r>
              <a:rPr lang="ja-JP" altLang="en-US" sz="2400" b="1" dirty="0" smtClean="0"/>
              <a:t>１１</a:t>
            </a:r>
            <a:r>
              <a:rPr lang="ja" sz="2400" b="1" dirty="0" smtClean="0"/>
              <a:t>：</a:t>
            </a:r>
            <a:r>
              <a:rPr lang="ja-JP" altLang="en-US" sz="2400" b="1" dirty="0" smtClean="0"/>
              <a:t>フローチャートで自動販売機のシステムを完成させなさい。どのような処理を盛り込んで完成させるかは自由です。</a:t>
            </a:r>
            <a:endParaRPr lang="ja" sz="2400" b="1" dirty="0"/>
          </a:p>
        </p:txBody>
      </p:sp>
    </p:spTree>
    <p:extLst>
      <p:ext uri="{BB962C8B-B14F-4D97-AF65-F5344CB8AC3E}">
        <p14:creationId xmlns:p14="http://schemas.microsoft.com/office/powerpoint/2010/main" val="250826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/>
        </p:nvSpPr>
        <p:spPr>
          <a:xfrm>
            <a:off x="0" y="528408"/>
            <a:ext cx="9144000" cy="10568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 sz="2400" b="1" dirty="0">
                <a:solidFill>
                  <a:srgbClr val="FF0000"/>
                </a:solidFill>
              </a:rPr>
              <a:t>課題１</a:t>
            </a:r>
            <a:r>
              <a:rPr lang="ja" sz="2400" b="1" dirty="0" smtClean="0"/>
              <a:t>：実行</a:t>
            </a:r>
            <a:r>
              <a:rPr lang="ja" sz="2400" b="1" dirty="0"/>
              <a:t>すると「こんにちは」と画面に表示する処理</a:t>
            </a:r>
          </a:p>
        </p:txBody>
      </p:sp>
      <p:sp>
        <p:nvSpPr>
          <p:cNvPr id="3" name="Shape 50"/>
          <p:cNvSpPr/>
          <p:nvPr/>
        </p:nvSpPr>
        <p:spPr>
          <a:xfrm>
            <a:off x="3896186" y="1454809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26652" y="1385167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5" name="Shape 50"/>
          <p:cNvSpPr/>
          <p:nvPr/>
        </p:nvSpPr>
        <p:spPr>
          <a:xfrm>
            <a:off x="3887865" y="4200393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70023" y="4130751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8" name="Shape 52"/>
          <p:cNvSpPr/>
          <p:nvPr/>
        </p:nvSpPr>
        <p:spPr>
          <a:xfrm>
            <a:off x="3719835" y="3201326"/>
            <a:ext cx="1712970" cy="490142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52"/>
          <p:cNvSpPr/>
          <p:nvPr/>
        </p:nvSpPr>
        <p:spPr>
          <a:xfrm>
            <a:off x="3719835" y="2202259"/>
            <a:ext cx="1712970" cy="490142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1" name="直線矢印コネクタ 20"/>
          <p:cNvCxnSpPr>
            <a:endCxn id="9" idx="0"/>
          </p:cNvCxnSpPr>
          <p:nvPr/>
        </p:nvCxnSpPr>
        <p:spPr>
          <a:xfrm>
            <a:off x="4572000" y="1773470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endCxn id="8" idx="0"/>
          </p:cNvCxnSpPr>
          <p:nvPr/>
        </p:nvCxnSpPr>
        <p:spPr>
          <a:xfrm>
            <a:off x="4572000" y="2692401"/>
            <a:ext cx="4320" cy="50892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4278802" y="227764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実行</a:t>
            </a:r>
            <a:endParaRPr kumimoji="1" lang="ja-JP" altLang="en-US" sz="16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709256" y="3302574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「こんにちは」を表示</a:t>
            </a:r>
            <a:endParaRPr kumimoji="1" lang="ja-JP" altLang="en-US" sz="1200" dirty="0"/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4567680" y="3691468"/>
            <a:ext cx="4320" cy="50892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896502" y="286356"/>
            <a:ext cx="7346329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>
                <a:solidFill>
                  <a:srgbClr val="FF0000"/>
                </a:solidFill>
              </a:rPr>
              <a:t>課題２</a:t>
            </a:r>
            <a:r>
              <a:rPr lang="ja" sz="2400" b="1" dirty="0"/>
              <a:t>：入力された文字に「入力された文字は</a:t>
            </a:r>
            <a:r>
              <a:rPr lang="ja" sz="2400" b="1" dirty="0" smtClean="0"/>
              <a:t>：</a:t>
            </a:r>
            <a:r>
              <a:rPr lang="ja-JP" altLang="en-US" sz="2400" b="1" dirty="0" smtClean="0"/>
              <a:t>」</a:t>
            </a:r>
            <a:endParaRPr lang="en-US" altLang="ja-JP" sz="2400" b="1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altLang="ja" sz="2400" b="1" dirty="0"/>
              <a:t>	</a:t>
            </a:r>
            <a:r>
              <a:rPr lang="ja-JP" altLang="en-US" sz="2400" b="1" dirty="0" smtClean="0"/>
              <a:t>　</a:t>
            </a:r>
            <a:r>
              <a:rPr lang="ja" sz="2400" b="1" dirty="0" smtClean="0"/>
              <a:t>と</a:t>
            </a:r>
            <a:r>
              <a:rPr lang="ja" sz="2400" b="1" dirty="0"/>
              <a:t>いう文字</a:t>
            </a:r>
            <a:r>
              <a:rPr lang="ja" sz="2400" b="1" dirty="0" smtClean="0"/>
              <a:t>を追加</a:t>
            </a:r>
            <a:r>
              <a:rPr lang="ja" sz="2400" b="1" dirty="0"/>
              <a:t>する処理</a:t>
            </a:r>
          </a:p>
        </p:txBody>
      </p:sp>
      <p:sp>
        <p:nvSpPr>
          <p:cNvPr id="8" name="Shape 50"/>
          <p:cNvSpPr/>
          <p:nvPr/>
        </p:nvSpPr>
        <p:spPr>
          <a:xfrm>
            <a:off x="3896186" y="1454809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26652" y="1385167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10" name="Shape 50"/>
          <p:cNvSpPr/>
          <p:nvPr/>
        </p:nvSpPr>
        <p:spPr>
          <a:xfrm>
            <a:off x="3887865" y="4200393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70023" y="4130751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12" name="Shape 52"/>
          <p:cNvSpPr/>
          <p:nvPr/>
        </p:nvSpPr>
        <p:spPr>
          <a:xfrm>
            <a:off x="3719835" y="3201326"/>
            <a:ext cx="1712970" cy="490142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52"/>
          <p:cNvSpPr/>
          <p:nvPr/>
        </p:nvSpPr>
        <p:spPr>
          <a:xfrm>
            <a:off x="3719835" y="2202259"/>
            <a:ext cx="1712970" cy="490142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直線矢印コネクタ 13"/>
          <p:cNvCxnSpPr>
            <a:endCxn id="13" idx="0"/>
          </p:cNvCxnSpPr>
          <p:nvPr/>
        </p:nvCxnSpPr>
        <p:spPr>
          <a:xfrm>
            <a:off x="4572000" y="1773470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endCxn id="12" idx="0"/>
          </p:cNvCxnSpPr>
          <p:nvPr/>
        </p:nvCxnSpPr>
        <p:spPr>
          <a:xfrm>
            <a:off x="4572000" y="2692401"/>
            <a:ext cx="4320" cy="50892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881183" y="2277647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</a:t>
            </a:r>
            <a:r>
              <a:rPr kumimoji="1" lang="ja-JP" altLang="en-US" dirty="0" smtClean="0"/>
              <a:t>に</a:t>
            </a:r>
            <a:r>
              <a:rPr kumimoji="1" lang="ja-JP" altLang="en-US" dirty="0" smtClean="0"/>
              <a:t>文字を入力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586280" y="3229803"/>
            <a:ext cx="1954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「入力された文字は</a:t>
            </a:r>
            <a:r>
              <a:rPr kumimoji="1" lang="ja-JP" altLang="en-US" sz="1200" dirty="0" smtClean="0"/>
              <a:t>：</a:t>
            </a:r>
            <a:r>
              <a:rPr kumimoji="1" lang="en-US" altLang="ja-JP" sz="1200" dirty="0"/>
              <a:t>x</a:t>
            </a:r>
            <a:r>
              <a:rPr kumimoji="1" lang="ja-JP" altLang="en-US" sz="1200" dirty="0" smtClean="0"/>
              <a:t>」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　と表示</a:t>
            </a:r>
            <a:endParaRPr kumimoji="1" lang="ja-JP" altLang="en-US" sz="1200" dirty="0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4567680" y="3691468"/>
            <a:ext cx="4320" cy="50892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784440" y="172937"/>
            <a:ext cx="7408585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>
                <a:solidFill>
                  <a:srgbClr val="FF0000"/>
                </a:solidFill>
              </a:rPr>
              <a:t>課題３</a:t>
            </a:r>
            <a:r>
              <a:rPr lang="ja" sz="2400" b="1" dirty="0"/>
              <a:t>：入力された数字が５以上なら「true」</a:t>
            </a:r>
            <a:r>
              <a:rPr lang="ja" sz="2400" b="1" dirty="0" smtClean="0"/>
              <a:t>と</a:t>
            </a:r>
            <a:r>
              <a:rPr lang="ja-JP" altLang="en-US" sz="2400" b="1" dirty="0" smtClean="0"/>
              <a:t>、</a:t>
            </a:r>
            <a:endParaRPr lang="en-US" altLang="ja-JP" sz="2400" b="1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altLang="ja" sz="2400" b="1" dirty="0"/>
              <a:t>	</a:t>
            </a:r>
            <a:r>
              <a:rPr lang="ja-JP" altLang="ja" sz="2400" b="1" dirty="0"/>
              <a:t>　</a:t>
            </a:r>
            <a:r>
              <a:rPr lang="ja" sz="2400" b="1" dirty="0" smtClean="0"/>
              <a:t>そう</a:t>
            </a:r>
            <a:r>
              <a:rPr lang="ja" sz="2400" b="1" dirty="0"/>
              <a:t>でない</a:t>
            </a:r>
            <a:r>
              <a:rPr lang="ja" sz="2400" b="1" dirty="0" smtClean="0"/>
              <a:t>なら</a:t>
            </a:r>
            <a:r>
              <a:rPr lang="ja" sz="2400" b="1" dirty="0"/>
              <a:t>「false」と表示する処理</a:t>
            </a:r>
          </a:p>
        </p:txBody>
      </p:sp>
      <p:sp>
        <p:nvSpPr>
          <p:cNvPr id="7" name="Shape 50"/>
          <p:cNvSpPr/>
          <p:nvPr/>
        </p:nvSpPr>
        <p:spPr>
          <a:xfrm>
            <a:off x="3896186" y="1365272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26652" y="1295630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9" name="Shape 50"/>
          <p:cNvSpPr/>
          <p:nvPr/>
        </p:nvSpPr>
        <p:spPr>
          <a:xfrm>
            <a:off x="3895792" y="4578905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277950" y="4509263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11" name="Shape 52"/>
          <p:cNvSpPr/>
          <p:nvPr/>
        </p:nvSpPr>
        <p:spPr>
          <a:xfrm>
            <a:off x="3727762" y="3743388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4572000" y="1683933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303476" y="3716375"/>
            <a:ext cx="58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t</a:t>
            </a:r>
            <a:r>
              <a:rPr kumimoji="1" lang="en-US" altLang="ja-JP" sz="1800" dirty="0" smtClean="0"/>
              <a:t>rue</a:t>
            </a:r>
            <a:endParaRPr kumimoji="1" lang="ja-JP" altLang="en-US" sz="1800" dirty="0"/>
          </a:p>
        </p:txBody>
      </p:sp>
      <p:sp>
        <p:nvSpPr>
          <p:cNvPr id="18" name="Shape 51"/>
          <p:cNvSpPr/>
          <p:nvPr/>
        </p:nvSpPr>
        <p:spPr>
          <a:xfrm>
            <a:off x="3718508" y="2925705"/>
            <a:ext cx="1731477" cy="388894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52"/>
          <p:cNvSpPr/>
          <p:nvPr/>
        </p:nvSpPr>
        <p:spPr>
          <a:xfrm>
            <a:off x="3719835" y="2117256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055872" y="2166849"/>
            <a:ext cx="1052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x</a:t>
            </a:r>
            <a:r>
              <a:rPr kumimoji="1" lang="ja-JP" altLang="en-US" sz="1200" b="1" dirty="0" smtClean="0"/>
              <a:t>に</a:t>
            </a:r>
            <a:r>
              <a:rPr kumimoji="1" lang="ja-JP" altLang="en-US" sz="1200" b="1" dirty="0" smtClean="0"/>
              <a:t>値を入力</a:t>
            </a:r>
            <a:endParaRPr kumimoji="1" lang="ja-JP" altLang="en-US" sz="1200" b="1" dirty="0"/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4579927" y="3314599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4572000" y="4150116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4579927" y="2506150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134473" y="2951938"/>
            <a:ext cx="1022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x</a:t>
            </a:r>
            <a:r>
              <a:rPr kumimoji="1" lang="ja-JP" altLang="en-US" sz="1200" b="1" dirty="0" smtClean="0"/>
              <a:t>は</a:t>
            </a:r>
            <a:r>
              <a:rPr kumimoji="1" lang="en-US" altLang="ja-JP" sz="1200" b="1" dirty="0" smtClean="0"/>
              <a:t>5</a:t>
            </a:r>
            <a:r>
              <a:rPr kumimoji="1" lang="ja-JP" altLang="en-US" sz="1200" b="1" dirty="0" smtClean="0"/>
              <a:t>以上？</a:t>
            </a:r>
            <a:endParaRPr kumimoji="1" lang="ja-JP" altLang="en-US" sz="1200" b="1" dirty="0"/>
          </a:p>
        </p:txBody>
      </p:sp>
      <p:sp>
        <p:nvSpPr>
          <p:cNvPr id="31" name="Shape 52"/>
          <p:cNvSpPr/>
          <p:nvPr/>
        </p:nvSpPr>
        <p:spPr>
          <a:xfrm>
            <a:off x="5976115" y="3741502"/>
            <a:ext cx="1712970" cy="408613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496473" y="3751363"/>
            <a:ext cx="67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/>
              <a:t>false</a:t>
            </a:r>
            <a:endParaRPr kumimoji="1" lang="ja-JP" altLang="en-US" sz="1800" dirty="0"/>
          </a:p>
        </p:txBody>
      </p:sp>
      <p:cxnSp>
        <p:nvCxnSpPr>
          <p:cNvPr id="33" name="カギ線コネクタ 32"/>
          <p:cNvCxnSpPr>
            <a:stCxn id="18" idx="3"/>
            <a:endCxn id="31" idx="0"/>
          </p:cNvCxnSpPr>
          <p:nvPr/>
        </p:nvCxnSpPr>
        <p:spPr>
          <a:xfrm>
            <a:off x="5449985" y="3120152"/>
            <a:ext cx="1382615" cy="621350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カギ線コネクタ 36"/>
          <p:cNvCxnSpPr/>
          <p:nvPr/>
        </p:nvCxnSpPr>
        <p:spPr>
          <a:xfrm rot="10800000" flipV="1">
            <a:off x="4572003" y="4150115"/>
            <a:ext cx="2253827" cy="180587"/>
          </a:xfrm>
          <a:prstGeom prst="bentConnector3">
            <a:avLst>
              <a:gd name="adj1" fmla="val -714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 rot="19990236">
            <a:off x="4057179" y="3322574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42" name="テキスト ボックス 41"/>
          <p:cNvSpPr txBox="1"/>
          <p:nvPr/>
        </p:nvSpPr>
        <p:spPr>
          <a:xfrm rot="2030756">
            <a:off x="6711296" y="2859701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0" y="138926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>
                <a:solidFill>
                  <a:srgbClr val="FF0000"/>
                </a:solidFill>
              </a:rPr>
              <a:t>課題４</a:t>
            </a:r>
            <a:r>
              <a:rPr lang="ja" sz="2400" b="1" dirty="0"/>
              <a:t>：入力されたパスワードが正解なら「ログイン成功」と</a:t>
            </a:r>
            <a:r>
              <a:rPr lang="ja" sz="2400" b="1" dirty="0" smtClean="0"/>
              <a:t>、</a:t>
            </a:r>
            <a:r>
              <a:rPr lang="en-US" altLang="ja" sz="2400" b="1" dirty="0" smtClean="0"/>
              <a:t>	</a:t>
            </a:r>
            <a:r>
              <a:rPr lang="ja-JP" altLang="en-US" sz="2400" b="1" dirty="0" smtClean="0"/>
              <a:t>　</a:t>
            </a:r>
            <a:r>
              <a:rPr lang="ja" sz="2400" b="1" dirty="0" smtClean="0"/>
              <a:t>そう</a:t>
            </a:r>
            <a:r>
              <a:rPr lang="ja" sz="2400" b="1" dirty="0"/>
              <a:t>でないなら何も表示しない処理</a:t>
            </a:r>
          </a:p>
        </p:txBody>
      </p:sp>
      <p:sp>
        <p:nvSpPr>
          <p:cNvPr id="7" name="Shape 50"/>
          <p:cNvSpPr/>
          <p:nvPr/>
        </p:nvSpPr>
        <p:spPr>
          <a:xfrm>
            <a:off x="3896186" y="1365272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26652" y="1295630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9" name="Shape 50"/>
          <p:cNvSpPr/>
          <p:nvPr/>
        </p:nvSpPr>
        <p:spPr>
          <a:xfrm>
            <a:off x="3895792" y="4578905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277950" y="4509263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11" name="Shape 52"/>
          <p:cNvSpPr/>
          <p:nvPr/>
        </p:nvSpPr>
        <p:spPr>
          <a:xfrm>
            <a:off x="3727762" y="3743388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4572000" y="1683933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3728314" y="3787749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ログイン成功</a:t>
            </a:r>
            <a:r>
              <a:rPr kumimoji="1" lang="ja-JP" altLang="en-US" sz="1200" b="1" dirty="0" smtClean="0"/>
              <a:t>！</a:t>
            </a:r>
            <a:r>
              <a:rPr kumimoji="1" lang="ja-JP" altLang="en-US" sz="1200" b="1" dirty="0" smtClean="0"/>
              <a:t>と表示</a:t>
            </a:r>
            <a:endParaRPr kumimoji="1" lang="ja-JP" altLang="en-US" sz="1200" b="1" dirty="0"/>
          </a:p>
        </p:txBody>
      </p:sp>
      <p:sp>
        <p:nvSpPr>
          <p:cNvPr id="14" name="Shape 51"/>
          <p:cNvSpPr/>
          <p:nvPr/>
        </p:nvSpPr>
        <p:spPr>
          <a:xfrm>
            <a:off x="3718508" y="2925705"/>
            <a:ext cx="1731477" cy="388894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52"/>
          <p:cNvSpPr/>
          <p:nvPr/>
        </p:nvSpPr>
        <p:spPr>
          <a:xfrm>
            <a:off x="3719835" y="2117256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954827" y="2166849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パスワード入力</a:t>
            </a:r>
            <a:endParaRPr kumimoji="1" lang="ja-JP" altLang="en-US" sz="1200" b="1" dirty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4579927" y="3314599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4585769" y="4132282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4579927" y="2506150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4277950" y="2955441"/>
            <a:ext cx="655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正解？</a:t>
            </a:r>
            <a:endParaRPr kumimoji="1" lang="ja-JP" altLang="en-US" sz="1200" b="1" dirty="0"/>
          </a:p>
        </p:txBody>
      </p:sp>
      <p:cxnSp>
        <p:nvCxnSpPr>
          <p:cNvPr id="23" name="カギ線コネクタ 22"/>
          <p:cNvCxnSpPr>
            <a:stCxn id="14" idx="3"/>
          </p:cNvCxnSpPr>
          <p:nvPr/>
        </p:nvCxnSpPr>
        <p:spPr>
          <a:xfrm flipH="1">
            <a:off x="4590089" y="3120152"/>
            <a:ext cx="859896" cy="1210551"/>
          </a:xfrm>
          <a:prstGeom prst="bentConnector4">
            <a:avLst>
              <a:gd name="adj1" fmla="val -26585"/>
              <a:gd name="adj2" fmla="val 99995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 rot="19990236">
            <a:off x="4057179" y="3322574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26" name="テキスト ボックス 25"/>
          <p:cNvSpPr txBox="1"/>
          <p:nvPr/>
        </p:nvSpPr>
        <p:spPr>
          <a:xfrm rot="2030756">
            <a:off x="5570189" y="2859701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3"/>
          <p:cNvSpPr txBox="1"/>
          <p:nvPr/>
        </p:nvSpPr>
        <p:spPr>
          <a:xfrm>
            <a:off x="0" y="138926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ja" sz="2400" b="1" dirty="0" smtClean="0"/>
              <a:t>課題</a:t>
            </a:r>
            <a:r>
              <a:rPr lang="ja-JP" altLang="en-US" sz="2400" b="1" dirty="0" smtClean="0"/>
              <a:t>５</a:t>
            </a:r>
            <a:r>
              <a:rPr lang="ja" sz="2400" b="1" dirty="0" smtClean="0"/>
              <a:t>：</a:t>
            </a:r>
            <a:r>
              <a:rPr lang="ja-JP" altLang="en-US" sz="2400" b="1" dirty="0" smtClean="0"/>
              <a:t>初期値を</a:t>
            </a:r>
            <a:r>
              <a:rPr lang="en-US" altLang="ja-JP" sz="2400" b="1" dirty="0" smtClean="0"/>
              <a:t>1</a:t>
            </a:r>
            <a:r>
              <a:rPr lang="ja-JP" altLang="en-US" sz="2400" b="1" dirty="0" smtClean="0"/>
              <a:t>とし、</a:t>
            </a:r>
            <a:r>
              <a:rPr lang="en-US" altLang="ja-JP" sz="2400" b="1" dirty="0" smtClean="0"/>
              <a:t>1,3,5,7,9</a:t>
            </a:r>
            <a:r>
              <a:rPr lang="ja-JP" altLang="en-US" sz="2400" b="1" dirty="0" smtClean="0"/>
              <a:t>までが表示される処理</a:t>
            </a:r>
            <a:endParaRPr lang="ja" sz="2400" b="1" dirty="0"/>
          </a:p>
        </p:txBody>
      </p:sp>
      <p:sp>
        <p:nvSpPr>
          <p:cNvPr id="3" name="Shape 50"/>
          <p:cNvSpPr/>
          <p:nvPr/>
        </p:nvSpPr>
        <p:spPr>
          <a:xfrm>
            <a:off x="3896186" y="1365272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26652" y="1295630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5" name="Shape 50"/>
          <p:cNvSpPr/>
          <p:nvPr/>
        </p:nvSpPr>
        <p:spPr>
          <a:xfrm>
            <a:off x="3895792" y="4578905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77950" y="4509263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7" name="Shape 52"/>
          <p:cNvSpPr/>
          <p:nvPr/>
        </p:nvSpPr>
        <p:spPr>
          <a:xfrm>
            <a:off x="3727762" y="3743388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4572000" y="1683933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954827" y="3787749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ログイン成功！</a:t>
            </a:r>
            <a:endParaRPr kumimoji="1" lang="ja-JP" altLang="en-US" sz="1200" b="1" dirty="0"/>
          </a:p>
        </p:txBody>
      </p:sp>
      <p:sp>
        <p:nvSpPr>
          <p:cNvPr id="10" name="Shape 51"/>
          <p:cNvSpPr/>
          <p:nvPr/>
        </p:nvSpPr>
        <p:spPr>
          <a:xfrm>
            <a:off x="3718508" y="2832100"/>
            <a:ext cx="1731477" cy="585005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52"/>
          <p:cNvSpPr/>
          <p:nvPr/>
        </p:nvSpPr>
        <p:spPr>
          <a:xfrm>
            <a:off x="3719835" y="2117256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4585769" y="4132282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4579927" y="2506150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021182" y="2909159"/>
            <a:ext cx="1879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/>
              <a:t>x</a:t>
            </a:r>
            <a:r>
              <a:rPr kumimoji="1" lang="ja-JP" altLang="en-US" sz="1100" b="1" dirty="0" smtClean="0"/>
              <a:t>は</a:t>
            </a:r>
            <a:r>
              <a:rPr kumimoji="1" lang="en-US" altLang="ja-JP" sz="1100" b="1" dirty="0" smtClean="0"/>
              <a:t>1,3,5,7,9</a:t>
            </a:r>
          </a:p>
          <a:p>
            <a:r>
              <a:rPr kumimoji="1" lang="ja-JP" altLang="en-US" sz="1100" b="1" dirty="0" smtClean="0"/>
              <a:t>のどれかですか</a:t>
            </a:r>
            <a:r>
              <a:rPr kumimoji="1" lang="ja-JP" altLang="en-US" sz="1100" b="1" dirty="0" smtClean="0"/>
              <a:t>？</a:t>
            </a:r>
            <a:endParaRPr kumimoji="1" lang="ja-JP" altLang="en-US" sz="1100" b="1" dirty="0"/>
          </a:p>
        </p:txBody>
      </p:sp>
      <p:sp>
        <p:nvSpPr>
          <p:cNvPr id="18" name="テキスト ボックス 17"/>
          <p:cNvSpPr txBox="1"/>
          <p:nvPr/>
        </p:nvSpPr>
        <p:spPr>
          <a:xfrm rot="19990236">
            <a:off x="3932183" y="3370136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19" name="テキスト ボックス 18"/>
          <p:cNvSpPr txBox="1"/>
          <p:nvPr/>
        </p:nvSpPr>
        <p:spPr>
          <a:xfrm rot="2030756">
            <a:off x="5570189" y="2859701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331213" y="2161977"/>
            <a:ext cx="479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</a:t>
            </a:r>
            <a:r>
              <a:rPr kumimoji="1" lang="en-US" altLang="ja-JP" dirty="0" smtClean="0"/>
              <a:t>=1</a:t>
            </a:r>
            <a:endParaRPr kumimoji="1" lang="ja-JP" altLang="en-US" dirty="0"/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4574160" y="3417438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02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3"/>
          <p:cNvSpPr txBox="1"/>
          <p:nvPr/>
        </p:nvSpPr>
        <p:spPr>
          <a:xfrm>
            <a:off x="0" y="138926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 smtClean="0"/>
              <a:t>課題</a:t>
            </a:r>
            <a:r>
              <a:rPr lang="ja-JP" altLang="en-US" sz="2400" b="1" dirty="0" smtClean="0"/>
              <a:t>６</a:t>
            </a:r>
            <a:r>
              <a:rPr lang="ja" sz="2400" b="1" dirty="0" smtClean="0"/>
              <a:t>：</a:t>
            </a:r>
            <a:r>
              <a:rPr lang="ja-JP" altLang="en-US" sz="2400" b="1" dirty="0" smtClean="0"/>
              <a:t>「</a:t>
            </a:r>
            <a:r>
              <a:rPr lang="en-US" altLang="ja-JP" sz="2400" b="1" dirty="0" smtClean="0"/>
              <a:t>Hello World!</a:t>
            </a:r>
            <a:r>
              <a:rPr lang="ja-JP" altLang="en-US" sz="2400" b="1" dirty="0" smtClean="0"/>
              <a:t>」と</a:t>
            </a:r>
            <a:r>
              <a:rPr lang="en-US" altLang="ja-JP" sz="2400" b="1" dirty="0" smtClean="0"/>
              <a:t>3</a:t>
            </a:r>
            <a:r>
              <a:rPr lang="ja-JP" altLang="en-US" sz="2400" b="1" dirty="0" smtClean="0"/>
              <a:t>回表示させる処理</a:t>
            </a:r>
            <a:endParaRPr lang="en-US" altLang="ja" sz="2400" b="1" dirty="0" smtClean="0"/>
          </a:p>
        </p:txBody>
      </p:sp>
      <p:sp>
        <p:nvSpPr>
          <p:cNvPr id="4" name="Shape 50"/>
          <p:cNvSpPr/>
          <p:nvPr/>
        </p:nvSpPr>
        <p:spPr>
          <a:xfrm>
            <a:off x="665729" y="841312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96195" y="771670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6" name="Shape 50"/>
          <p:cNvSpPr/>
          <p:nvPr/>
        </p:nvSpPr>
        <p:spPr>
          <a:xfrm>
            <a:off x="671178" y="4689945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53336" y="4620303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8" name="Shape 52"/>
          <p:cNvSpPr/>
          <p:nvPr/>
        </p:nvSpPr>
        <p:spPr>
          <a:xfrm>
            <a:off x="497305" y="3219428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1341543" y="1159973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724370" y="3263789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ログイン成功！</a:t>
            </a:r>
            <a:endParaRPr kumimoji="1" lang="ja-JP" altLang="en-US" sz="1200" b="1" dirty="0"/>
          </a:p>
        </p:txBody>
      </p:sp>
      <p:sp>
        <p:nvSpPr>
          <p:cNvPr id="11" name="Shape 51"/>
          <p:cNvSpPr/>
          <p:nvPr/>
        </p:nvSpPr>
        <p:spPr>
          <a:xfrm>
            <a:off x="488051" y="2308140"/>
            <a:ext cx="1731477" cy="585005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52"/>
          <p:cNvSpPr/>
          <p:nvPr/>
        </p:nvSpPr>
        <p:spPr>
          <a:xfrm>
            <a:off x="489378" y="1593296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3" name="直線矢印コネクタ 12"/>
          <p:cNvCxnSpPr>
            <a:stCxn id="8" idx="2"/>
          </p:cNvCxnSpPr>
          <p:nvPr/>
        </p:nvCxnSpPr>
        <p:spPr>
          <a:xfrm>
            <a:off x="1353790" y="3608322"/>
            <a:ext cx="5843" cy="109645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1349470" y="1982190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65335" y="2463837"/>
            <a:ext cx="1536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ja-JP" sz="1100" b="1" dirty="0"/>
              <a:t>　</a:t>
            </a:r>
            <a:r>
              <a:rPr kumimoji="1" lang="ja-JP" altLang="en-US" sz="1100" b="1" dirty="0" smtClean="0"/>
              <a:t>３回目の表示？</a:t>
            </a:r>
            <a:endParaRPr kumimoji="1" lang="en-US" altLang="ja-JP" sz="1100" b="1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 rot="19990236">
            <a:off x="701726" y="2846176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17" name="テキスト ボックス 16"/>
          <p:cNvSpPr txBox="1"/>
          <p:nvPr/>
        </p:nvSpPr>
        <p:spPr>
          <a:xfrm rot="2030756">
            <a:off x="2339732" y="2335741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85747" y="1638017"/>
            <a:ext cx="1633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HellwWorld</a:t>
            </a:r>
            <a:r>
              <a:rPr kumimoji="1" lang="ja-JP" altLang="en-US" dirty="0" smtClean="0"/>
              <a:t>と表示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1343703" y="2893478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stCxn id="11" idx="3"/>
          </p:cNvCxnSpPr>
          <p:nvPr/>
        </p:nvCxnSpPr>
        <p:spPr>
          <a:xfrm>
            <a:off x="2219528" y="2600643"/>
            <a:ext cx="1331599" cy="292502"/>
          </a:xfrm>
          <a:prstGeom prst="bentConnector3">
            <a:avLst>
              <a:gd name="adj1" fmla="val 101502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Shape 51"/>
          <p:cNvSpPr/>
          <p:nvPr/>
        </p:nvSpPr>
        <p:spPr>
          <a:xfrm>
            <a:off x="2685388" y="2893145"/>
            <a:ext cx="1731477" cy="585005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862672" y="3048842"/>
            <a:ext cx="1536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ja-JP" sz="1100" b="1" dirty="0"/>
              <a:t>　</a:t>
            </a:r>
            <a:r>
              <a:rPr kumimoji="1" lang="ja-JP" altLang="en-US" sz="1100" b="1" dirty="0" smtClean="0"/>
              <a:t>２回目の表示？</a:t>
            </a:r>
            <a:endParaRPr kumimoji="1" lang="en-US" altLang="ja-JP" sz="1100" b="1" dirty="0" smtClean="0"/>
          </a:p>
        </p:txBody>
      </p:sp>
      <p:cxnSp>
        <p:nvCxnSpPr>
          <p:cNvPr id="52" name="カギ線コネクタ 51"/>
          <p:cNvCxnSpPr/>
          <p:nvPr/>
        </p:nvCxnSpPr>
        <p:spPr>
          <a:xfrm rot="10800000">
            <a:off x="1359633" y="1324843"/>
            <a:ext cx="3039659" cy="1863484"/>
          </a:xfrm>
          <a:prstGeom prst="bentConnector3">
            <a:avLst>
              <a:gd name="adj1" fmla="val -17267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カギ線コネクタ 54"/>
          <p:cNvCxnSpPr>
            <a:stCxn id="49" idx="2"/>
          </p:cNvCxnSpPr>
          <p:nvPr/>
        </p:nvCxnSpPr>
        <p:spPr>
          <a:xfrm rot="16200000" flipH="1">
            <a:off x="3963350" y="3065926"/>
            <a:ext cx="507153" cy="1331599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 rot="19990236">
            <a:off x="4452862" y="2801231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58" name="テキスト ボックス 57"/>
          <p:cNvSpPr txBox="1"/>
          <p:nvPr/>
        </p:nvSpPr>
        <p:spPr>
          <a:xfrm rot="19729036">
            <a:off x="3220696" y="37187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59" name="Shape 51"/>
          <p:cNvSpPr/>
          <p:nvPr/>
        </p:nvSpPr>
        <p:spPr>
          <a:xfrm>
            <a:off x="4882726" y="3692800"/>
            <a:ext cx="1731477" cy="585005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060010" y="3848497"/>
            <a:ext cx="1536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ja-JP" sz="1100" b="1" dirty="0"/>
              <a:t>　</a:t>
            </a:r>
            <a:r>
              <a:rPr kumimoji="1" lang="ja-JP" altLang="en-US" sz="1100" b="1" dirty="0" smtClean="0"/>
              <a:t>１回目の表示？</a:t>
            </a:r>
            <a:endParaRPr kumimoji="1" lang="en-US" altLang="ja-JP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1262718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53"/>
          <p:cNvSpPr/>
          <p:nvPr/>
        </p:nvSpPr>
        <p:spPr>
          <a:xfrm>
            <a:off x="3714851" y="2090534"/>
            <a:ext cx="1714297" cy="422719"/>
          </a:xfrm>
          <a:prstGeom prst="flowChartManualInpu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" name="Shape 50"/>
          <p:cNvSpPr/>
          <p:nvPr/>
        </p:nvSpPr>
        <p:spPr>
          <a:xfrm>
            <a:off x="3896186" y="1365272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26652" y="1295630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5" name="Shape 50"/>
          <p:cNvSpPr/>
          <p:nvPr/>
        </p:nvSpPr>
        <p:spPr>
          <a:xfrm>
            <a:off x="3895792" y="4578905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77950" y="4509263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7" name="Shape 52"/>
          <p:cNvSpPr/>
          <p:nvPr/>
        </p:nvSpPr>
        <p:spPr>
          <a:xfrm>
            <a:off x="3727762" y="3743388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4572000" y="1683933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726436" y="3787749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ログイン成功</a:t>
            </a:r>
            <a:r>
              <a:rPr kumimoji="1" lang="ja-JP" altLang="en-US" sz="1200" b="1" dirty="0" smtClean="0"/>
              <a:t>！</a:t>
            </a:r>
            <a:r>
              <a:rPr kumimoji="1" lang="ja-JP" altLang="en-US" sz="1200" b="1" dirty="0" smtClean="0"/>
              <a:t>と表示</a:t>
            </a:r>
            <a:endParaRPr kumimoji="1" lang="ja-JP" altLang="en-US" sz="1200" b="1" dirty="0"/>
          </a:p>
        </p:txBody>
      </p:sp>
      <p:sp>
        <p:nvSpPr>
          <p:cNvPr id="10" name="Shape 51"/>
          <p:cNvSpPr/>
          <p:nvPr/>
        </p:nvSpPr>
        <p:spPr>
          <a:xfrm>
            <a:off x="3718508" y="2832100"/>
            <a:ext cx="1731477" cy="585005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4585769" y="4132282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4579927" y="2506150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073380" y="2968186"/>
            <a:ext cx="1033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/>
              <a:t>正解ですか？</a:t>
            </a:r>
            <a:endParaRPr kumimoji="1" lang="en-US" altLang="ja-JP" sz="1100" b="1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 rot="19990236">
            <a:off x="3932183" y="3370136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16" name="テキスト ボックス 15"/>
          <p:cNvSpPr txBox="1"/>
          <p:nvPr/>
        </p:nvSpPr>
        <p:spPr>
          <a:xfrm rot="2030756">
            <a:off x="5305359" y="2784814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822398" y="216197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パスワード入力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4574160" y="3417438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hape 73"/>
          <p:cNvSpPr txBox="1"/>
          <p:nvPr/>
        </p:nvSpPr>
        <p:spPr>
          <a:xfrm>
            <a:off x="0" y="138926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７</a:t>
            </a:r>
            <a:r>
              <a:rPr lang="ja" sz="2400" b="1" dirty="0" smtClean="0"/>
              <a:t>：</a:t>
            </a:r>
            <a:r>
              <a:rPr lang="ja-JP" altLang="en-US" sz="2400" b="1" dirty="0" smtClean="0"/>
              <a:t>パスワードの入力が正解になるまで入力を求め続ける処</a:t>
            </a:r>
            <a:r>
              <a:rPr lang="en-US" altLang="ja-JP" sz="2400" b="1" dirty="0" smtClean="0"/>
              <a:t>	</a:t>
            </a:r>
            <a:r>
              <a:rPr lang="ja-JP" altLang="en-US" sz="2400" b="1" dirty="0" smtClean="0"/>
              <a:t>　理。成功すると「ログインしました」と表示</a:t>
            </a:r>
            <a:endParaRPr lang="ja" sz="2400" b="1" dirty="0"/>
          </a:p>
        </p:txBody>
      </p:sp>
      <p:cxnSp>
        <p:nvCxnSpPr>
          <p:cNvPr id="20" name="カギ線コネクタ 19"/>
          <p:cNvCxnSpPr/>
          <p:nvPr/>
        </p:nvCxnSpPr>
        <p:spPr>
          <a:xfrm flipH="1" flipV="1">
            <a:off x="4590089" y="1824715"/>
            <a:ext cx="859896" cy="1295803"/>
          </a:xfrm>
          <a:prstGeom prst="bentConnector4">
            <a:avLst>
              <a:gd name="adj1" fmla="val -26585"/>
              <a:gd name="adj2" fmla="val 9853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2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3"/>
          <p:cNvSpPr txBox="1"/>
          <p:nvPr/>
        </p:nvSpPr>
        <p:spPr>
          <a:xfrm>
            <a:off x="0" y="138926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８</a:t>
            </a:r>
            <a:r>
              <a:rPr lang="ja" sz="2400" b="1" dirty="0" smtClean="0"/>
              <a:t>：</a:t>
            </a:r>
            <a:r>
              <a:rPr lang="ja-JP" altLang="en-US" sz="2400" b="1" dirty="0" smtClean="0"/>
              <a:t>入力された数字が</a:t>
            </a:r>
            <a:r>
              <a:rPr lang="en-US" altLang="ja-JP" sz="2400" b="1" dirty="0" smtClean="0"/>
              <a:t>1</a:t>
            </a:r>
            <a:r>
              <a:rPr lang="ja-JP" altLang="en-US" sz="2400" b="1" dirty="0" smtClean="0"/>
              <a:t>以上なら「入力された数字は</a:t>
            </a:r>
            <a:r>
              <a:rPr lang="en-US" altLang="ja-JP" sz="2400" b="1" dirty="0" smtClean="0"/>
              <a:t>1</a:t>
            </a:r>
            <a:r>
              <a:rPr lang="ja-JP" altLang="en-US" sz="2400" b="1" dirty="0" smtClean="0"/>
              <a:t>以上です」と表示。</a:t>
            </a:r>
            <a:r>
              <a:rPr lang="en-US" altLang="ja-JP" sz="2400" b="1" dirty="0" smtClean="0"/>
              <a:t>0</a:t>
            </a:r>
            <a:r>
              <a:rPr lang="ja-JP" altLang="en-US" sz="2400" b="1" dirty="0" smtClean="0"/>
              <a:t>な</a:t>
            </a:r>
            <a:r>
              <a:rPr lang="ja-JP" altLang="en-US" sz="2400" b="1" dirty="0" smtClean="0"/>
              <a:t>ら「入力された数字は</a:t>
            </a:r>
            <a:r>
              <a:rPr lang="en-US" altLang="ja-JP" sz="2400" b="1" dirty="0" smtClean="0"/>
              <a:t>0</a:t>
            </a:r>
            <a:r>
              <a:rPr lang="ja-JP" altLang="en-US" sz="2400" b="1" dirty="0" smtClean="0"/>
              <a:t>です」と表示。</a:t>
            </a:r>
            <a:r>
              <a:rPr lang="en-US" altLang="ja-JP" sz="2400" b="1" dirty="0" smtClean="0"/>
              <a:t>0</a:t>
            </a:r>
            <a:r>
              <a:rPr lang="ja-JP" altLang="en-US" sz="2400" b="1" dirty="0" smtClean="0"/>
              <a:t>未満なら「入力された数字は</a:t>
            </a:r>
            <a:r>
              <a:rPr lang="en-US" altLang="ja-JP" sz="2400" b="1" dirty="0" smtClean="0"/>
              <a:t>0</a:t>
            </a:r>
            <a:r>
              <a:rPr lang="ja-JP" altLang="en-US" sz="2400" b="1" dirty="0" smtClean="0"/>
              <a:t>未満です」と表示。</a:t>
            </a:r>
            <a:endParaRPr lang="ja" sz="2400" b="1" dirty="0"/>
          </a:p>
        </p:txBody>
      </p:sp>
      <p:sp>
        <p:nvSpPr>
          <p:cNvPr id="3" name="Shape 53"/>
          <p:cNvSpPr/>
          <p:nvPr/>
        </p:nvSpPr>
        <p:spPr>
          <a:xfrm>
            <a:off x="1774459" y="2139298"/>
            <a:ext cx="1714297" cy="422719"/>
          </a:xfrm>
          <a:prstGeom prst="flowChartManualInpu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Shape 50"/>
          <p:cNvSpPr/>
          <p:nvPr/>
        </p:nvSpPr>
        <p:spPr>
          <a:xfrm>
            <a:off x="1955794" y="1414036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86260" y="1344394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6" name="Shape 50"/>
          <p:cNvSpPr/>
          <p:nvPr/>
        </p:nvSpPr>
        <p:spPr>
          <a:xfrm>
            <a:off x="1955400" y="4627669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37558" y="4558027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8" name="Shape 52"/>
          <p:cNvSpPr/>
          <p:nvPr/>
        </p:nvSpPr>
        <p:spPr>
          <a:xfrm>
            <a:off x="1787370" y="3792152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2631608" y="1732697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712007" y="3792152"/>
            <a:ext cx="18753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b="1" dirty="0" smtClean="0"/>
              <a:t>「入力された文字は</a:t>
            </a:r>
            <a:r>
              <a:rPr kumimoji="1" lang="en-US" altLang="ja-JP" sz="1050" b="1" dirty="0" smtClean="0"/>
              <a:t>0</a:t>
            </a:r>
            <a:r>
              <a:rPr kumimoji="1" lang="ja-JP" altLang="en-US" sz="1050" b="1" dirty="0" smtClean="0"/>
              <a:t>です」</a:t>
            </a:r>
            <a:endParaRPr kumimoji="1" lang="en-US" altLang="ja-JP" sz="1050" b="1" dirty="0" smtClean="0"/>
          </a:p>
          <a:p>
            <a:r>
              <a:rPr kumimoji="1" lang="ja-JP" altLang="ja-JP" sz="1050" b="1" dirty="0"/>
              <a:t>　</a:t>
            </a:r>
            <a:r>
              <a:rPr kumimoji="1" lang="ja-JP" altLang="en-US" sz="1050" b="1" dirty="0" smtClean="0"/>
              <a:t>と表示</a:t>
            </a:r>
            <a:endParaRPr kumimoji="1" lang="ja-JP" altLang="en-US" sz="1050" b="1" dirty="0"/>
          </a:p>
        </p:txBody>
      </p:sp>
      <p:sp>
        <p:nvSpPr>
          <p:cNvPr id="11" name="Shape 51"/>
          <p:cNvSpPr/>
          <p:nvPr/>
        </p:nvSpPr>
        <p:spPr>
          <a:xfrm>
            <a:off x="1778116" y="2880864"/>
            <a:ext cx="1731477" cy="585005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2645377" y="4181046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2639535" y="2554914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080123" y="3016950"/>
            <a:ext cx="1355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/>
              <a:t>数字は</a:t>
            </a:r>
            <a:r>
              <a:rPr kumimoji="1" lang="en-US" altLang="ja-JP" sz="1100" b="1" dirty="0" smtClean="0"/>
              <a:t>0</a:t>
            </a:r>
            <a:r>
              <a:rPr kumimoji="1" lang="ja-JP" altLang="en-US" sz="1100" b="1" dirty="0" smtClean="0"/>
              <a:t>ですか？</a:t>
            </a:r>
            <a:endParaRPr kumimoji="1" lang="en-US" altLang="ja-JP" sz="1100" b="1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 rot="19990236">
            <a:off x="2039963" y="3463260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16" name="テキスト ボックス 15"/>
          <p:cNvSpPr txBox="1"/>
          <p:nvPr/>
        </p:nvSpPr>
        <p:spPr>
          <a:xfrm rot="2030756">
            <a:off x="3364967" y="2833578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198291" y="221074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数字入力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2633768" y="3466202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Shape 51"/>
          <p:cNvSpPr/>
          <p:nvPr/>
        </p:nvSpPr>
        <p:spPr>
          <a:xfrm>
            <a:off x="3881399" y="2892156"/>
            <a:ext cx="1731477" cy="585005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294819" y="2966896"/>
            <a:ext cx="90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 dirty="0" smtClean="0"/>
              <a:t>数字は</a:t>
            </a:r>
            <a:r>
              <a:rPr kumimoji="1" lang="en-US" altLang="ja-JP" sz="1000" b="1" dirty="0" smtClean="0"/>
              <a:t>0</a:t>
            </a:r>
            <a:r>
              <a:rPr kumimoji="1" lang="ja-JP" altLang="en-US" sz="1000" b="1" dirty="0" smtClean="0"/>
              <a:t>未満</a:t>
            </a:r>
            <a:endParaRPr kumimoji="1" lang="en-US" altLang="ja-JP" sz="1000" b="1" dirty="0" smtClean="0"/>
          </a:p>
          <a:p>
            <a:r>
              <a:rPr kumimoji="1" lang="ja-JP" altLang="en-US" sz="1000" b="1" dirty="0" smtClean="0"/>
              <a:t>ですか？</a:t>
            </a:r>
            <a:endParaRPr kumimoji="1" lang="en-US" altLang="ja-JP" sz="1000" b="1" dirty="0" smtClean="0"/>
          </a:p>
        </p:txBody>
      </p:sp>
      <p:cxnSp>
        <p:nvCxnSpPr>
          <p:cNvPr id="40" name="直線矢印コネクタ 39"/>
          <p:cNvCxnSpPr/>
          <p:nvPr/>
        </p:nvCxnSpPr>
        <p:spPr>
          <a:xfrm flipV="1">
            <a:off x="3509593" y="3182624"/>
            <a:ext cx="371806" cy="20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Shape 52"/>
          <p:cNvSpPr/>
          <p:nvPr/>
        </p:nvSpPr>
        <p:spPr>
          <a:xfrm>
            <a:off x="3897762" y="3799704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822399" y="3799704"/>
            <a:ext cx="186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b="1" dirty="0" smtClean="0"/>
              <a:t>「</a:t>
            </a:r>
            <a:r>
              <a:rPr lang="ja-JP" altLang="en-US" sz="900" b="1" dirty="0" smtClean="0"/>
              <a:t>入力</a:t>
            </a:r>
            <a:r>
              <a:rPr lang="ja-JP" altLang="en-US" sz="900" b="1" dirty="0"/>
              <a:t>された数字は</a:t>
            </a:r>
            <a:r>
              <a:rPr lang="en-US" altLang="ja-JP" sz="900" b="1" dirty="0"/>
              <a:t>0</a:t>
            </a:r>
            <a:r>
              <a:rPr lang="ja-JP" altLang="en-US" sz="900" b="1" dirty="0"/>
              <a:t>未満</a:t>
            </a:r>
            <a:r>
              <a:rPr lang="ja-JP" altLang="en-US" sz="900" b="1" dirty="0" smtClean="0"/>
              <a:t>です</a:t>
            </a:r>
            <a:r>
              <a:rPr lang="ja-JP" altLang="en-US" sz="900" b="1" dirty="0" smtClean="0"/>
              <a:t>」</a:t>
            </a:r>
            <a:endParaRPr lang="en-US" altLang="ja-JP" sz="900" b="1" dirty="0" smtClean="0"/>
          </a:p>
          <a:p>
            <a:r>
              <a:rPr lang="ja-JP" altLang="en-US" sz="900" b="1" dirty="0" smtClean="0"/>
              <a:t>と表示</a:t>
            </a:r>
            <a:endParaRPr lang="en-US" altLang="ja-JP" sz="900" b="1" dirty="0" smtClean="0"/>
          </a:p>
        </p:txBody>
      </p:sp>
      <p:sp>
        <p:nvSpPr>
          <p:cNvPr id="44" name="テキスト ボックス 43"/>
          <p:cNvSpPr txBox="1"/>
          <p:nvPr/>
        </p:nvSpPr>
        <p:spPr>
          <a:xfrm rot="19990236">
            <a:off x="4150355" y="3470812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cxnSp>
        <p:nvCxnSpPr>
          <p:cNvPr id="45" name="直線矢印コネクタ 44"/>
          <p:cNvCxnSpPr/>
          <p:nvPr/>
        </p:nvCxnSpPr>
        <p:spPr>
          <a:xfrm>
            <a:off x="4744160" y="3473754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 rot="2030756">
            <a:off x="5456233" y="283516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47" name="Shape 51"/>
          <p:cNvSpPr/>
          <p:nvPr/>
        </p:nvSpPr>
        <p:spPr>
          <a:xfrm>
            <a:off x="5972665" y="2893740"/>
            <a:ext cx="1731477" cy="585005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9" name="直線矢印コネクタ 48"/>
          <p:cNvCxnSpPr/>
          <p:nvPr/>
        </p:nvCxnSpPr>
        <p:spPr>
          <a:xfrm flipV="1">
            <a:off x="5600859" y="3184208"/>
            <a:ext cx="371806" cy="20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Shape 52"/>
          <p:cNvSpPr/>
          <p:nvPr/>
        </p:nvSpPr>
        <p:spPr>
          <a:xfrm>
            <a:off x="5989028" y="3801288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913665" y="3801288"/>
            <a:ext cx="186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b="1" dirty="0" smtClean="0"/>
              <a:t>「</a:t>
            </a:r>
            <a:r>
              <a:rPr lang="ja-JP" altLang="en-US" sz="900" b="1" dirty="0" smtClean="0"/>
              <a:t>入力</a:t>
            </a:r>
            <a:r>
              <a:rPr lang="ja-JP" altLang="en-US" sz="900" b="1" dirty="0"/>
              <a:t>された数字は</a:t>
            </a:r>
            <a:r>
              <a:rPr lang="en-US" altLang="ja-JP" sz="900" b="1" dirty="0"/>
              <a:t>1</a:t>
            </a:r>
            <a:r>
              <a:rPr lang="ja-JP" altLang="en-US" sz="900" b="1" dirty="0"/>
              <a:t>以上</a:t>
            </a:r>
            <a:r>
              <a:rPr lang="ja-JP" altLang="en-US" sz="900" b="1" dirty="0" smtClean="0"/>
              <a:t>です</a:t>
            </a:r>
            <a:r>
              <a:rPr lang="ja-JP" altLang="en-US" sz="900" b="1" dirty="0" smtClean="0"/>
              <a:t>」</a:t>
            </a:r>
            <a:endParaRPr lang="en-US" altLang="ja-JP" sz="900" b="1" dirty="0" smtClean="0"/>
          </a:p>
          <a:p>
            <a:r>
              <a:rPr kumimoji="1" lang="ja-JP" altLang="en-US" sz="900" b="1" dirty="0" smtClean="0"/>
              <a:t>と表示</a:t>
            </a:r>
            <a:endParaRPr kumimoji="1" lang="ja-JP" altLang="en-US" sz="900" b="1" dirty="0"/>
          </a:p>
        </p:txBody>
      </p:sp>
      <p:sp>
        <p:nvSpPr>
          <p:cNvPr id="52" name="テキスト ボックス 51"/>
          <p:cNvSpPr txBox="1"/>
          <p:nvPr/>
        </p:nvSpPr>
        <p:spPr>
          <a:xfrm rot="19990236">
            <a:off x="6241621" y="3472396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cxnSp>
        <p:nvCxnSpPr>
          <p:cNvPr id="53" name="直線矢印コネクタ 52"/>
          <p:cNvCxnSpPr/>
          <p:nvPr/>
        </p:nvCxnSpPr>
        <p:spPr>
          <a:xfrm>
            <a:off x="6835426" y="3475338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6381765" y="2984153"/>
            <a:ext cx="90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 dirty="0" smtClean="0"/>
              <a:t>数字は</a:t>
            </a:r>
            <a:r>
              <a:rPr kumimoji="1" lang="en-US" altLang="ja-JP" sz="1000" b="1" dirty="0"/>
              <a:t>1</a:t>
            </a:r>
            <a:r>
              <a:rPr kumimoji="1" lang="ja-JP" altLang="en-US" sz="1000" b="1" dirty="0" smtClean="0"/>
              <a:t>以上</a:t>
            </a:r>
            <a:endParaRPr kumimoji="1" lang="en-US" altLang="ja-JP" sz="1000" b="1" dirty="0" smtClean="0"/>
          </a:p>
          <a:p>
            <a:r>
              <a:rPr kumimoji="1" lang="ja-JP" altLang="en-US" sz="1000" b="1" dirty="0" smtClean="0"/>
              <a:t>ですか？</a:t>
            </a:r>
            <a:endParaRPr kumimoji="1" lang="en-US" altLang="ja-JP" sz="1000" b="1" dirty="0" smtClean="0"/>
          </a:p>
        </p:txBody>
      </p:sp>
      <p:cxnSp>
        <p:nvCxnSpPr>
          <p:cNvPr id="55" name="直線矢印コネクタ 54"/>
          <p:cNvCxnSpPr/>
          <p:nvPr/>
        </p:nvCxnSpPr>
        <p:spPr>
          <a:xfrm flipH="1">
            <a:off x="2649698" y="4393300"/>
            <a:ext cx="569843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8348133" y="3204399"/>
            <a:ext cx="0" cy="11889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V="1">
            <a:off x="7704142" y="3182624"/>
            <a:ext cx="643991" cy="361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 rot="2030756">
            <a:off x="8140384" y="287845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272120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477</Words>
  <Application>Microsoft Macintosh PowerPoint</Application>
  <PresentationFormat>画面に合わせる (16:9)</PresentationFormat>
  <Paragraphs>111</Paragraphs>
  <Slides>12</Slides>
  <Notes>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simple-light-2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坂本 孝治</cp:lastModifiedBy>
  <cp:revision>14</cp:revision>
  <dcterms:modified xsi:type="dcterms:W3CDTF">2015-11-06T07:29:49Z</dcterms:modified>
</cp:coreProperties>
</file>