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88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16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0" y="528408"/>
            <a:ext cx="9144000" cy="1056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課題１</a:t>
            </a:r>
            <a:r>
              <a:rPr lang="ja" sz="2400" b="1" dirty="0" smtClean="0"/>
              <a:t>：実行</a:t>
            </a:r>
            <a:r>
              <a:rPr lang="ja" sz="2400" b="1" dirty="0"/>
              <a:t>すると「こんにちは」と画面に表示する処理</a:t>
            </a:r>
          </a:p>
        </p:txBody>
      </p:sp>
      <p:sp>
        <p:nvSpPr>
          <p:cNvPr id="3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3719835" y="25155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直線矢印コネクタ 22"/>
          <p:cNvCxnSpPr>
            <a:stCxn id="4" idx="2"/>
          </p:cNvCxnSpPr>
          <p:nvPr/>
        </p:nvCxnSpPr>
        <p:spPr>
          <a:xfrm flipH="1">
            <a:off x="4567680" y="1785277"/>
            <a:ext cx="710" cy="7039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719835" y="257564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「こんにちは」を表示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>
            <a:stCxn id="8" idx="2"/>
          </p:cNvCxnSpPr>
          <p:nvPr/>
        </p:nvCxnSpPr>
        <p:spPr>
          <a:xfrm flipH="1">
            <a:off x="4572000" y="3005668"/>
            <a:ext cx="4320" cy="11947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0"/>
            <a:ext cx="9144000" cy="1097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１０</a:t>
            </a:r>
            <a:r>
              <a:rPr lang="ja" sz="2000" b="1" dirty="0" smtClean="0"/>
              <a:t>：</a:t>
            </a:r>
            <a:r>
              <a:rPr lang="en-US" altLang="ja" sz="2000" b="1" dirty="0" smtClean="0"/>
              <a:t>1</a:t>
            </a:r>
            <a:r>
              <a:rPr lang="ja-JP" altLang="en-US" sz="2000" b="1" dirty="0" smtClean="0"/>
              <a:t>から始まる数字が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足されてから表示される。これを「</a:t>
            </a:r>
            <a:r>
              <a:rPr lang="en-US" altLang="ja-JP" sz="2000" b="1" dirty="0" smtClean="0"/>
              <a:t>7</a:t>
            </a:r>
            <a:r>
              <a:rPr lang="ja-JP" altLang="en-US" sz="2000" b="1" dirty="0" smtClean="0"/>
              <a:t>」が表示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されるまで繰り返す。また、その数字が偶数なら「この数字は偶数で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す」、奇数なら「この数字は奇数です」と表示される。</a:t>
            </a:r>
            <a:endParaRPr lang="en-US" altLang="ja-JP" sz="20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1287255" y="136128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9053" y="130875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445306" y="471801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7464" y="464837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895745" y="3219362"/>
            <a:ext cx="9931" cy="486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 rot="20681235">
            <a:off x="3688880" y="3392836"/>
            <a:ext cx="415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YES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 rot="994749">
            <a:off x="5747750" y="300394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4121428" y="4033071"/>
            <a:ext cx="230397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96956" y="1510559"/>
            <a:ext cx="8694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hape 51"/>
          <p:cNvSpPr/>
          <p:nvPr/>
        </p:nvSpPr>
        <p:spPr>
          <a:xfrm>
            <a:off x="3657930" y="3034936"/>
            <a:ext cx="951662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27209" y="3103636"/>
            <a:ext cx="882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偶数ですか？</a:t>
            </a:r>
            <a:endParaRPr kumimoji="1" lang="en-US" altLang="ja-JP" sz="900" b="1" dirty="0" smtClean="0"/>
          </a:p>
        </p:txBody>
      </p:sp>
      <p:sp>
        <p:nvSpPr>
          <p:cNvPr id="20" name="Shape 52"/>
          <p:cNvSpPr/>
          <p:nvPr/>
        </p:nvSpPr>
        <p:spPr>
          <a:xfrm>
            <a:off x="3591804" y="1418335"/>
            <a:ext cx="1149349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8272" y="1375142"/>
            <a:ext cx="416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X=1</a:t>
            </a:r>
            <a:endParaRPr kumimoji="1" lang="ja-JP" altLang="en-US" sz="1000" dirty="0"/>
          </a:p>
        </p:txBody>
      </p:sp>
      <p:cxnSp>
        <p:nvCxnSpPr>
          <p:cNvPr id="22" name="直線矢印コネクタ 21"/>
          <p:cNvCxnSpPr>
            <a:stCxn id="24" idx="2"/>
          </p:cNvCxnSpPr>
          <p:nvPr/>
        </p:nvCxnSpPr>
        <p:spPr>
          <a:xfrm flipH="1">
            <a:off x="4140216" y="4432155"/>
            <a:ext cx="4601" cy="2858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手作業 22"/>
          <p:cNvSpPr/>
          <p:nvPr/>
        </p:nvSpPr>
        <p:spPr>
          <a:xfrm rot="10800000">
            <a:off x="3328495" y="1826653"/>
            <a:ext cx="1688310" cy="152574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300662" y="4201195"/>
            <a:ext cx="1688310" cy="2309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97976" y="2190648"/>
            <a:ext cx="1149350" cy="252372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52"/>
          <p:cNvSpPr/>
          <p:nvPr/>
        </p:nvSpPr>
        <p:spPr>
          <a:xfrm>
            <a:off x="3597975" y="2557035"/>
            <a:ext cx="1149350" cy="23946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170724" y="1602782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33437" y="4201195"/>
            <a:ext cx="9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66479" y="2443020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62" idx="2"/>
            <a:endCxn id="17" idx="0"/>
          </p:cNvCxnSpPr>
          <p:nvPr/>
        </p:nvCxnSpPr>
        <p:spPr>
          <a:xfrm flipH="1">
            <a:off x="4133761" y="2796498"/>
            <a:ext cx="28473" cy="238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616160" y="3244806"/>
            <a:ext cx="127583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3227347" y="3653505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27347" y="3674449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「この数字は偶数です」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43" name="直線矢印コネクタ 42"/>
          <p:cNvCxnSpPr>
            <a:stCxn id="17" idx="2"/>
          </p:cNvCxnSpPr>
          <p:nvPr/>
        </p:nvCxnSpPr>
        <p:spPr>
          <a:xfrm flipH="1">
            <a:off x="4131254" y="3447943"/>
            <a:ext cx="2507" cy="2055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4121427" y="3941202"/>
            <a:ext cx="6167" cy="257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hape 52"/>
          <p:cNvSpPr/>
          <p:nvPr/>
        </p:nvSpPr>
        <p:spPr>
          <a:xfrm>
            <a:off x="5476500" y="3662601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76500" y="3683545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「この数字は奇数です」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425398" y="3941202"/>
            <a:ext cx="0" cy="918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162234" y="1979227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604539" y="2185509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421400" y="2550277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の値を表示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425647" y="359750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ループ分の中に条件分岐入れる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151601" y="4203972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〜</a:t>
            </a:r>
            <a:r>
              <a:rPr kumimoji="1" lang="ja-JP" altLang="en-US" dirty="0" smtClean="0"/>
              <a:t>７までの全てで偶数か奇数の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判断表記をさせる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32500" y="13314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初期値が１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891998" y="212395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足されることが前提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18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１１</a:t>
            </a:r>
            <a:r>
              <a:rPr lang="ja" sz="1800" b="1" dirty="0" smtClean="0"/>
              <a:t>：</a:t>
            </a:r>
            <a:r>
              <a:rPr lang="ja-JP" altLang="en-US" sz="1800" b="1" dirty="0" smtClean="0"/>
              <a:t>フローチャートで自動販売機のシステムを完成させなさい。どのよ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 </a:t>
            </a:r>
            <a:r>
              <a:rPr lang="ja-JP" altLang="en-US" sz="1800" b="1" dirty="0" smtClean="0"/>
              <a:t>う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な処理を盛り込んで完成させるかは自由です。</a:t>
            </a:r>
            <a:endParaRPr lang="ja" sz="1800" b="1" dirty="0"/>
          </a:p>
        </p:txBody>
      </p:sp>
      <p:sp>
        <p:nvSpPr>
          <p:cNvPr id="5" name="Shape 50"/>
          <p:cNvSpPr/>
          <p:nvPr/>
        </p:nvSpPr>
        <p:spPr>
          <a:xfrm>
            <a:off x="2081792" y="67798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24957" y="61691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7" name="Shape 50"/>
          <p:cNvSpPr/>
          <p:nvPr/>
        </p:nvSpPr>
        <p:spPr>
          <a:xfrm>
            <a:off x="3792264" y="480977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74422" y="474013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49424" y="845256"/>
            <a:ext cx="5638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628554" y="2035196"/>
            <a:ext cx="17235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希望商品ボタンを押す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13323" y="710892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お金を投入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480719" y="2359361"/>
            <a:ext cx="0" cy="393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490328" y="972471"/>
            <a:ext cx="0" cy="3157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705499" y="2778051"/>
            <a:ext cx="156966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希望商品が出てくる</a:t>
            </a:r>
            <a:endParaRPr kumimoji="1" lang="ja-JP" altLang="en-US" sz="12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4469339" y="3055050"/>
            <a:ext cx="4320" cy="367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hape 51"/>
          <p:cNvSpPr/>
          <p:nvPr/>
        </p:nvSpPr>
        <p:spPr>
          <a:xfrm>
            <a:off x="2979438" y="1304753"/>
            <a:ext cx="3021779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32373" y="1338620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希望商品金額</a:t>
            </a:r>
            <a:r>
              <a:rPr kumimoji="1" lang="en-US" altLang="ja-JP" sz="1200" dirty="0" smtClean="0"/>
              <a:t> ≦ </a:t>
            </a:r>
            <a:r>
              <a:rPr kumimoji="1" lang="ja-JP" altLang="en-US" sz="1200" dirty="0" smtClean="0"/>
              <a:t>投入金額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6001217" y="15033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585417" y="845256"/>
            <a:ext cx="0" cy="651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967430" y="845256"/>
            <a:ext cx="161798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rot="994749">
            <a:off x="6234020" y="120012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 rot="20681235">
            <a:off x="3969903" y="1675745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490328" y="1717760"/>
            <a:ext cx="0" cy="37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1"/>
          <p:cNvSpPr/>
          <p:nvPr/>
        </p:nvSpPr>
        <p:spPr>
          <a:xfrm>
            <a:off x="2958449" y="3422866"/>
            <a:ext cx="3021779" cy="30777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91325" y="342286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お釣りある？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 flipH="1">
            <a:off x="5980228" y="35861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6590630" y="3586192"/>
            <a:ext cx="0" cy="246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463776" y="3743357"/>
            <a:ext cx="11380" cy="10664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954475" y="3832409"/>
            <a:ext cx="1261884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返却レバーひねる</a:t>
            </a:r>
            <a:endParaRPr kumimoji="1" lang="ja-JP" altLang="en-US" sz="105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80228" y="4215542"/>
            <a:ext cx="112723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お釣り出てくる</a:t>
            </a:r>
            <a:endParaRPr kumimoji="1" lang="ja-JP" altLang="en-US" sz="1050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590629" y="4086325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4490328" y="4589639"/>
            <a:ext cx="210030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585417" y="4460422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 rot="994749">
            <a:off x="4034338" y="378416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69" name="テキスト ボックス 68"/>
          <p:cNvSpPr txBox="1"/>
          <p:nvPr/>
        </p:nvSpPr>
        <p:spPr>
          <a:xfrm rot="1152602">
            <a:off x="6320569" y="333228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34" name="Shape 53"/>
          <p:cNvSpPr/>
          <p:nvPr/>
        </p:nvSpPr>
        <p:spPr>
          <a:xfrm>
            <a:off x="4003455" y="715084"/>
            <a:ext cx="963975" cy="281564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53"/>
          <p:cNvSpPr/>
          <p:nvPr/>
        </p:nvSpPr>
        <p:spPr>
          <a:xfrm>
            <a:off x="3618007" y="2012871"/>
            <a:ext cx="1714297" cy="346490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6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7693"/>
            <a:ext cx="9144000" cy="5003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>
                <a:solidFill>
                  <a:schemeClr val="tx1"/>
                </a:solidFill>
              </a:rPr>
              <a:t>課題</a:t>
            </a:r>
            <a:r>
              <a:rPr lang="ja-JP" altLang="en-US" sz="1800" b="1" dirty="0" smtClean="0">
                <a:solidFill>
                  <a:schemeClr val="tx1"/>
                </a:solidFill>
              </a:rPr>
              <a:t>１２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</a:t>
            </a:r>
            <a:r>
              <a:rPr lang="ja-JP" altLang="en-US" sz="1800" b="1" dirty="0" smtClean="0"/>
              <a:t>、</a:t>
            </a:r>
            <a:r>
              <a:rPr lang="ja-JP" altLang="en-US" sz="1800" b="1" dirty="0"/>
              <a:t>リニアサーチ</a:t>
            </a:r>
            <a:r>
              <a:rPr lang="ja-JP" altLang="en-US" sz="1800" b="1" dirty="0" smtClean="0"/>
              <a:t>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6" name="Shape 50"/>
          <p:cNvSpPr/>
          <p:nvPr/>
        </p:nvSpPr>
        <p:spPr>
          <a:xfrm>
            <a:off x="591535" y="54854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2001" y="478899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446824" y="4913979"/>
            <a:ext cx="1367632" cy="229522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28982" y="4818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1959167" y="689297"/>
            <a:ext cx="1232586" cy="293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176435" y="2473073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169350" y="3904339"/>
            <a:ext cx="0" cy="194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157029" y="4731955"/>
            <a:ext cx="0" cy="2222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11789" y="501271"/>
            <a:ext cx="227461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アルファベット</a:t>
            </a:r>
            <a:r>
              <a:rPr kumimoji="1" lang="en-US" altLang="ja-JP" sz="900" dirty="0" err="1" smtClean="0"/>
              <a:t>a〜z</a:t>
            </a:r>
            <a:r>
              <a:rPr kumimoji="1" lang="ja-JP" altLang="en-US" sz="900" dirty="0" smtClean="0"/>
              <a:t>のランダムな文字を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「</a:t>
            </a:r>
            <a:r>
              <a:rPr kumimoji="1" lang="en-US" altLang="ja-JP" sz="900" dirty="0" err="1" smtClean="0"/>
              <a:t>γ</a:t>
            </a:r>
            <a:r>
              <a:rPr kumimoji="1" lang="en-US" altLang="ja-JP" sz="900" dirty="0" smtClean="0"/>
              <a:t>(</a:t>
            </a:r>
            <a:r>
              <a:rPr kumimoji="1" lang="ja-JP" altLang="en-US" sz="900" dirty="0" smtClean="0"/>
              <a:t>ガンマ</a:t>
            </a:r>
            <a:r>
              <a:rPr kumimoji="1" lang="en-US" altLang="ja-JP" sz="900" dirty="0" smtClean="0"/>
              <a:t>)</a:t>
            </a:r>
            <a:r>
              <a:rPr kumimoji="1" lang="ja-JP" altLang="en-US" sz="900" dirty="0" smtClean="0"/>
              <a:t>」と設定　</a:t>
            </a:r>
            <a:r>
              <a:rPr kumimoji="1" lang="en-US" altLang="ja-JP" sz="900" dirty="0" smtClean="0"/>
              <a:t>=</a:t>
            </a:r>
            <a:r>
              <a:rPr kumimoji="1" lang="ja-JP" altLang="en-US" sz="900" dirty="0" smtClean="0"/>
              <a:t>　探す値</a:t>
            </a:r>
            <a:endParaRPr kumimoji="1" lang="ja-JP" altLang="en-US" sz="900" dirty="0"/>
          </a:p>
        </p:txBody>
      </p:sp>
      <p:sp>
        <p:nvSpPr>
          <p:cNvPr id="27" name="フローチャート: 手作業 26"/>
          <p:cNvSpPr/>
          <p:nvPr/>
        </p:nvSpPr>
        <p:spPr>
          <a:xfrm rot="10800000">
            <a:off x="2573943" y="2188335"/>
            <a:ext cx="3383980" cy="27432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8" name="フローチャート: 手作業 27"/>
          <p:cNvSpPr/>
          <p:nvPr/>
        </p:nvSpPr>
        <p:spPr>
          <a:xfrm>
            <a:off x="2573943" y="4098895"/>
            <a:ext cx="3383980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31" name="Shape 52"/>
          <p:cNvSpPr/>
          <p:nvPr/>
        </p:nvSpPr>
        <p:spPr>
          <a:xfrm>
            <a:off x="3442853" y="4541455"/>
            <a:ext cx="1481666" cy="19050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157029" y="1444032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426294" y="4513594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探索完了</a:t>
            </a:r>
            <a:endParaRPr kumimoji="1" lang="ja-JP" altLang="en-US" sz="1000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4157029" y="879009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9" idx="2"/>
          </p:cNvCxnSpPr>
          <p:nvPr/>
        </p:nvCxnSpPr>
        <p:spPr>
          <a:xfrm>
            <a:off x="4176306" y="3438512"/>
            <a:ext cx="129" cy="2196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1"/>
          <p:cNvSpPr/>
          <p:nvPr/>
        </p:nvSpPr>
        <p:spPr>
          <a:xfrm>
            <a:off x="3342749" y="3181552"/>
            <a:ext cx="1667114" cy="25696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67597" y="3427286"/>
            <a:ext cx="184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598530" y="3345358"/>
            <a:ext cx="0" cy="129134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09863" y="3323414"/>
            <a:ext cx="158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31" idx="3"/>
          </p:cNvCxnSpPr>
          <p:nvPr/>
        </p:nvCxnSpPr>
        <p:spPr>
          <a:xfrm flipH="1">
            <a:off x="4924519" y="4636705"/>
            <a:ext cx="16740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 rot="1688155">
            <a:off x="6365063" y="3045674"/>
            <a:ext cx="466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YES</a:t>
            </a:r>
            <a:endParaRPr kumimoji="1" lang="ja-JP" altLang="en-US" sz="1100" dirty="0"/>
          </a:p>
        </p:txBody>
      </p:sp>
      <p:sp>
        <p:nvSpPr>
          <p:cNvPr id="64" name="テキスト ボックス 63"/>
          <p:cNvSpPr txBox="1"/>
          <p:nvPr/>
        </p:nvSpPr>
        <p:spPr>
          <a:xfrm rot="20303379">
            <a:off x="3771723" y="3407633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NO</a:t>
            </a:r>
            <a:endParaRPr kumimoji="1" lang="ja-JP" altLang="en-US" sz="105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4056" y="31995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条件分岐で比較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896552" y="12901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探す値設定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191752" y="1068987"/>
            <a:ext cx="2294648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アルファベット「</a:t>
            </a:r>
            <a:r>
              <a:rPr kumimoji="1" lang="en-US" altLang="ja-JP" sz="1000" dirty="0" err="1" smtClean="0"/>
              <a:t>a〜z</a:t>
            </a:r>
            <a:r>
              <a:rPr kumimoji="1" lang="ja-JP" altLang="en-US" sz="1000" dirty="0" smtClean="0"/>
              <a:t>」をランダム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な順番で文字列表記</a:t>
            </a:r>
            <a:endParaRPr kumimoji="1" lang="ja-JP" altLang="en-US" sz="1000" dirty="0"/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4157029" y="1987077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-946259" y="1444031"/>
            <a:ext cx="29546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どんな場合ループするの？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l-GR" altLang="ja-JP" dirty="0"/>
              <a:t>Θ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γ</a:t>
            </a:r>
            <a:r>
              <a:rPr kumimoji="1" lang="ja-JP" altLang="en-US" dirty="0"/>
              <a:t>が等しくない場合</a:t>
            </a:r>
          </a:p>
          <a:p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063098" y="1649148"/>
            <a:ext cx="2423302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アルファベット</a:t>
            </a:r>
            <a:r>
              <a:rPr kumimoji="1" lang="en-US" altLang="ja-JP" sz="800" dirty="0" err="1" smtClean="0"/>
              <a:t>a〜z</a:t>
            </a:r>
            <a:r>
              <a:rPr kumimoji="1" lang="ja-JP" altLang="en-US" sz="800" dirty="0" smtClean="0"/>
              <a:t>のランダムな文字列を先頭から</a:t>
            </a:r>
            <a:r>
              <a:rPr kumimoji="1" lang="en-US" altLang="ja-JP" sz="800" dirty="0" smtClean="0"/>
              <a:t>θ1(</a:t>
            </a:r>
            <a:r>
              <a:rPr kumimoji="1" lang="ja-JP" altLang="en-US" sz="800" dirty="0" smtClean="0"/>
              <a:t>シータ</a:t>
            </a:r>
            <a:r>
              <a:rPr kumimoji="1" lang="en-US" altLang="ja-JP" sz="800" dirty="0" smtClean="0"/>
              <a:t>1)</a:t>
            </a:r>
            <a:r>
              <a:rPr kumimoji="1" lang="ja-JP" altLang="en-US" sz="800" dirty="0" smtClean="0"/>
              <a:t>から順に</a:t>
            </a:r>
            <a:r>
              <a:rPr kumimoji="1" lang="en-US" altLang="ja-JP" sz="800" dirty="0" smtClean="0"/>
              <a:t>θ26(</a:t>
            </a:r>
            <a:r>
              <a:rPr kumimoji="1" lang="ja-JP" altLang="en-US" sz="800" dirty="0" smtClean="0"/>
              <a:t>シータ</a:t>
            </a:r>
            <a:r>
              <a:rPr kumimoji="1" lang="en-US" altLang="ja-JP" sz="800" dirty="0" smtClean="0"/>
              <a:t>26)</a:t>
            </a:r>
            <a:r>
              <a:rPr kumimoji="1" lang="ja-JP" altLang="en-US" sz="800" dirty="0" smtClean="0"/>
              <a:t>と設定する</a:t>
            </a:r>
            <a:endParaRPr kumimoji="1" lang="ja-JP" altLang="en-US" sz="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30045" y="3409627"/>
            <a:ext cx="1706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γ</a:t>
            </a:r>
            <a:r>
              <a:rPr kumimoji="1" lang="en-US" altLang="ja-JP" sz="1200" dirty="0" smtClean="0"/>
              <a:t> (</a:t>
            </a:r>
            <a:r>
              <a:rPr kumimoji="1" lang="ja-JP" altLang="en-US" sz="1200" dirty="0" smtClean="0"/>
              <a:t>ガンマ</a:t>
            </a:r>
            <a:r>
              <a:rPr kumimoji="1" lang="en-US" altLang="ja-JP" sz="1200" dirty="0" smtClean="0"/>
              <a:t>) = </a:t>
            </a:r>
            <a:r>
              <a:rPr kumimoji="1" lang="en-US" altLang="ja-JP" sz="1200" dirty="0" err="1" smtClean="0"/>
              <a:t>θ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シータ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6653" y="2707434"/>
            <a:ext cx="1043876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l-GR" altLang="ja-JP" sz="900" dirty="0" smtClean="0"/>
              <a:t>Θ</a:t>
            </a:r>
            <a:r>
              <a:rPr kumimoji="1" lang="en-US" altLang="ja-JP" sz="900" dirty="0" smtClean="0"/>
              <a:t>()</a:t>
            </a:r>
            <a:r>
              <a:rPr kumimoji="1" lang="ja-JP" altLang="en-US" sz="900" dirty="0" smtClean="0"/>
              <a:t>の文字を表記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95471" y="319535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 smtClean="0"/>
              <a:t>γ</a:t>
            </a:r>
            <a:r>
              <a:rPr kumimoji="1" lang="ja-JP" altLang="en-US" sz="900" dirty="0" smtClean="0"/>
              <a:t>と同じ値？</a:t>
            </a:r>
            <a:endParaRPr kumimoji="1" lang="ja-JP" altLang="en-US" sz="9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24900" y="3658118"/>
            <a:ext cx="9028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次の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に移動</a:t>
            </a:r>
            <a:endParaRPr kumimoji="1" lang="ja-JP" altLang="en-US" sz="10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4169350" y="2951037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4167128" y="4309992"/>
            <a:ext cx="0" cy="231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073125" y="2187627"/>
            <a:ext cx="223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 sz="1000" dirty="0" smtClean="0"/>
              <a:t>Θ</a:t>
            </a:r>
            <a:r>
              <a:rPr kumimoji="1" lang="en-US" altLang="ja-JP" sz="1000" dirty="0" smtClean="0"/>
              <a:t>1〜θ26</a:t>
            </a:r>
            <a:r>
              <a:rPr kumimoji="1" lang="ja-JP" altLang="en-US" sz="1000" dirty="0" smtClean="0"/>
              <a:t>を先頭から取り出して比較</a:t>
            </a:r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650785" y="2100137"/>
            <a:ext cx="177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①θ1=f ②θ2=b</a:t>
            </a:r>
            <a:endParaRPr kumimoji="1" lang="en-US" altLang="ja-JP" dirty="0"/>
          </a:p>
          <a:p>
            <a:r>
              <a:rPr kumimoji="1" lang="ja-JP" altLang="en-US" dirty="0" smtClean="0"/>
              <a:t>みたいな感じ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-1021913" y="3926534"/>
            <a:ext cx="283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ループ分違うか。。。</a:t>
            </a:r>
            <a:endParaRPr kumimoji="1" lang="en-US" altLang="ja-JP" dirty="0" smtClean="0"/>
          </a:p>
          <a:p>
            <a:r>
              <a:rPr kumimoji="1" lang="el-GR" altLang="ja-JP" dirty="0" smtClean="0"/>
              <a:t>Θ</a:t>
            </a:r>
            <a:r>
              <a:rPr kumimoji="1" lang="ja-JP" altLang="en-US" dirty="0" smtClean="0"/>
              <a:t>を順に表示する設定ないか。。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606771" y="550126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アルファベット文字列の場合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51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/>
          <p:cNvSpPr txBox="1"/>
          <p:nvPr/>
        </p:nvSpPr>
        <p:spPr>
          <a:xfrm>
            <a:off x="0" y="56551"/>
            <a:ext cx="9144000" cy="565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/>
              <a:t>課題</a:t>
            </a:r>
            <a:r>
              <a:rPr lang="ja-JP" altLang="en-US" sz="1800" b="1" dirty="0" smtClean="0"/>
              <a:t>１３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フローチャートを用いて、</a:t>
            </a:r>
            <a:r>
              <a:rPr lang="ja-JP" altLang="en-US" sz="1800" b="1" dirty="0" smtClean="0"/>
              <a:t>バブルソートの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4" name="Shape 50"/>
          <p:cNvSpPr/>
          <p:nvPr/>
        </p:nvSpPr>
        <p:spPr>
          <a:xfrm>
            <a:off x="1068072" y="553798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8538" y="48415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3371681" y="5596484"/>
            <a:ext cx="1367632" cy="229522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53839" y="5501098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435704" y="736786"/>
            <a:ext cx="862638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4305519" y="2097279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053957" y="3909596"/>
            <a:ext cx="0" cy="194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081886" y="5414460"/>
            <a:ext cx="0" cy="2222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55089" y="3220911"/>
            <a:ext cx="1988574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900" dirty="0"/>
          </a:p>
        </p:txBody>
      </p:sp>
      <p:sp>
        <p:nvSpPr>
          <p:cNvPr id="13" name="フローチャート: 手作業 12"/>
          <p:cNvSpPr/>
          <p:nvPr/>
        </p:nvSpPr>
        <p:spPr>
          <a:xfrm rot="10800000">
            <a:off x="2636810" y="1786315"/>
            <a:ext cx="3383980" cy="27432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フローチャート: 手作業 13"/>
          <p:cNvSpPr/>
          <p:nvPr/>
        </p:nvSpPr>
        <p:spPr>
          <a:xfrm>
            <a:off x="2909293" y="4747618"/>
            <a:ext cx="2573019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5" name="Shape 52"/>
          <p:cNvSpPr/>
          <p:nvPr/>
        </p:nvSpPr>
        <p:spPr>
          <a:xfrm>
            <a:off x="3367710" y="5223960"/>
            <a:ext cx="1481666" cy="19050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305519" y="953908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351151" y="5196099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探索完了</a:t>
            </a:r>
            <a:endParaRPr kumimoji="1" lang="ja-JP" altLang="en-US" sz="1000" dirty="0"/>
          </a:p>
        </p:txBody>
      </p:sp>
      <p:sp>
        <p:nvSpPr>
          <p:cNvPr id="20" name="Shape 51"/>
          <p:cNvSpPr/>
          <p:nvPr/>
        </p:nvSpPr>
        <p:spPr>
          <a:xfrm>
            <a:off x="3586426" y="2331640"/>
            <a:ext cx="1484748" cy="36700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4134" y="3432543"/>
            <a:ext cx="184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6305550" y="2529282"/>
            <a:ext cx="0" cy="4664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029200" y="2530000"/>
            <a:ext cx="12763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15" idx="3"/>
          </p:cNvCxnSpPr>
          <p:nvPr/>
        </p:nvCxnSpPr>
        <p:spPr>
          <a:xfrm flipH="1">
            <a:off x="4849376" y="5319210"/>
            <a:ext cx="16740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301213" y="553798"/>
            <a:ext cx="2008611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1〜7</a:t>
            </a:r>
            <a:r>
              <a:rPr kumimoji="1" lang="ja-JP" altLang="en-US" sz="1000" dirty="0" smtClean="0"/>
              <a:t>の数値をランダムな順番で文字列表記</a:t>
            </a:r>
            <a:endParaRPr kumimoji="1" lang="ja-JP" altLang="en-US" sz="1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12325" y="1154458"/>
            <a:ext cx="261502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数値</a:t>
            </a:r>
            <a:r>
              <a:rPr kumimoji="1" lang="en-US" altLang="ja-JP" sz="900" dirty="0" smtClean="0"/>
              <a:t>1〜7</a:t>
            </a:r>
            <a:r>
              <a:rPr kumimoji="1" lang="ja-JP" altLang="en-US" sz="900" dirty="0" smtClean="0"/>
              <a:t>のランダムにした文字列を先頭から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順に</a:t>
            </a:r>
            <a:r>
              <a:rPr kumimoji="1" lang="en-US" altLang="ja-JP" sz="900" dirty="0" err="1" smtClean="0"/>
              <a:t>a,b,c,d,e,f,g</a:t>
            </a:r>
            <a:r>
              <a:rPr kumimoji="1" lang="ja-JP" altLang="en-US" sz="900" dirty="0" smtClean="0"/>
              <a:t>と設定るる</a:t>
            </a:r>
            <a:endParaRPr kumimoji="1" lang="ja-JP" altLang="en-US" sz="9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05226" y="4263504"/>
            <a:ext cx="1031127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l-GR" altLang="ja-JP" sz="900" dirty="0" smtClean="0"/>
              <a:t>Θ</a:t>
            </a:r>
            <a:r>
              <a:rPr kumimoji="1" lang="en-US" altLang="ja-JP" sz="900" dirty="0" smtClean="0"/>
              <a:t>1</a:t>
            </a:r>
            <a:r>
              <a:rPr kumimoji="1" lang="ja-JP" altLang="en-US" sz="900" dirty="0" smtClean="0"/>
              <a:t>の文字を表記</a:t>
            </a:r>
            <a:endParaRPr kumimoji="1" lang="ja-JP" altLang="en-US" sz="9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09507" y="3663375"/>
            <a:ext cx="9028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次の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に移動</a:t>
            </a:r>
            <a:endParaRPr kumimoji="1" lang="ja-JP" altLang="en-US" sz="10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5977923" y="4507107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076720" y="4958715"/>
            <a:ext cx="0" cy="231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060913" y="2331640"/>
            <a:ext cx="48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en-US" altLang="ja-JP" dirty="0" smtClean="0"/>
              <a:t>&gt;b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-1359112" y="34405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先頭の</a:t>
            </a:r>
            <a:r>
              <a:rPr lang="ja-JP" altLang="en-US" dirty="0" smtClean="0"/>
              <a:t>要素移動</a:t>
            </a:r>
            <a:r>
              <a:rPr lang="ja-JP" altLang="en-US" dirty="0"/>
              <a:t>しながら比較</a:t>
            </a:r>
            <a:r>
              <a:rPr lang="en-US" altLang="ja-JP" dirty="0"/>
              <a:t>/</a:t>
            </a:r>
            <a:r>
              <a:rPr lang="ja-JP" altLang="en-US" dirty="0"/>
              <a:t>交換をリストの終端まで繰り返す</a:t>
            </a: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4305519" y="1529400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305550" y="3166201"/>
            <a:ext cx="173795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数値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が入っている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を表記</a:t>
            </a:r>
            <a:endParaRPr kumimoji="1" lang="ja-JP" altLang="en-US" sz="10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92448" y="178551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a〜g</a:t>
            </a:r>
            <a:r>
              <a:rPr kumimoji="1" lang="ja-JP" altLang="en-US" dirty="0" smtClean="0"/>
              <a:t>を先頭から比較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5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96502" y="286356"/>
            <a:ext cx="7346329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課題２</a:t>
            </a:r>
            <a:r>
              <a:rPr lang="ja" sz="2400" b="1" dirty="0"/>
              <a:t>：入力された文字に「入力された文字は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」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と</a:t>
            </a:r>
            <a:r>
              <a:rPr lang="ja" sz="2400" b="1" dirty="0"/>
              <a:t>いう文字</a:t>
            </a:r>
            <a:r>
              <a:rPr lang="ja" sz="2400" b="1" dirty="0" smtClean="0"/>
              <a:t>を追加</a:t>
            </a:r>
            <a:r>
              <a:rPr lang="ja" sz="2400" b="1" dirty="0"/>
              <a:t>する処理</a:t>
            </a:r>
          </a:p>
        </p:txBody>
      </p:sp>
      <p:sp>
        <p:nvSpPr>
          <p:cNvPr id="8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10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2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574160" y="178527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9" idx="2"/>
            <a:endCxn id="12" idx="0"/>
          </p:cNvCxnSpPr>
          <p:nvPr/>
        </p:nvCxnSpPr>
        <p:spPr>
          <a:xfrm>
            <a:off x="4567680" y="2585424"/>
            <a:ext cx="8640" cy="6159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881183" y="2218413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 smtClean="0"/>
              <a:t>に文字を入力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86280" y="3229803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「入力された文字は：</a:t>
            </a:r>
            <a:r>
              <a:rPr kumimoji="1" lang="en-US" altLang="ja-JP" sz="1200" dirty="0"/>
              <a:t>x</a:t>
            </a:r>
            <a:r>
              <a:rPr kumimoji="1" lang="ja-JP" altLang="en-US" sz="1200" dirty="0" smtClean="0"/>
              <a:t>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と表示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3"/>
          <p:cNvSpPr/>
          <p:nvPr/>
        </p:nvSpPr>
        <p:spPr>
          <a:xfrm>
            <a:off x="3710531" y="2162705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784440" y="172937"/>
            <a:ext cx="7408585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課題３</a:t>
            </a:r>
            <a:r>
              <a:rPr lang="ja" sz="2400" b="1" dirty="0"/>
              <a:t>：入力された数字が５以上なら「true」</a:t>
            </a:r>
            <a:r>
              <a:rPr lang="ja" sz="2400" b="1" dirty="0" smtClean="0"/>
              <a:t>と</a:t>
            </a:r>
            <a:r>
              <a:rPr lang="ja-JP" altLang="en-US" sz="2400" b="1" dirty="0" smtClean="0"/>
              <a:t>、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ja" sz="2400" b="1" dirty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</a:t>
            </a:r>
            <a:r>
              <a:rPr lang="ja" sz="2400" b="1" dirty="0" smtClean="0"/>
              <a:t>なら</a:t>
            </a:r>
            <a:r>
              <a:rPr lang="ja" sz="2400" b="1" dirty="0"/>
              <a:t>「false」と表示する処理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718508" y="3741502"/>
            <a:ext cx="173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sp>
        <p:nvSpPr>
          <p:cNvPr id="18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5872" y="2166849"/>
            <a:ext cx="105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に値を入力</a:t>
            </a:r>
            <a:endParaRPr kumimoji="1" lang="ja-JP" altLang="en-US" sz="1200" b="1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572000" y="415011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134473" y="2951938"/>
            <a:ext cx="102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は</a:t>
            </a:r>
            <a:r>
              <a:rPr kumimoji="1" lang="en-US" altLang="ja-JP" sz="1200" b="1" dirty="0" smtClean="0"/>
              <a:t>5</a:t>
            </a:r>
            <a:r>
              <a:rPr kumimoji="1" lang="ja-JP" altLang="en-US" sz="1200" b="1" dirty="0" smtClean="0"/>
              <a:t>以上？</a:t>
            </a:r>
            <a:endParaRPr kumimoji="1" lang="ja-JP" altLang="en-US" sz="1200" b="1" dirty="0"/>
          </a:p>
        </p:txBody>
      </p:sp>
      <p:sp>
        <p:nvSpPr>
          <p:cNvPr id="31" name="Shape 52"/>
          <p:cNvSpPr/>
          <p:nvPr/>
        </p:nvSpPr>
        <p:spPr>
          <a:xfrm>
            <a:off x="5976115" y="3741502"/>
            <a:ext cx="1712970" cy="408613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19392" y="3749159"/>
            <a:ext cx="184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false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cxnSp>
        <p:nvCxnSpPr>
          <p:cNvPr id="33" name="カギ線コネクタ 32"/>
          <p:cNvCxnSpPr>
            <a:stCxn id="18" idx="3"/>
            <a:endCxn id="31" idx="0"/>
          </p:cNvCxnSpPr>
          <p:nvPr/>
        </p:nvCxnSpPr>
        <p:spPr>
          <a:xfrm>
            <a:off x="5449985" y="3120152"/>
            <a:ext cx="1382615" cy="62135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4572003" y="4150115"/>
            <a:ext cx="2253827" cy="180587"/>
          </a:xfrm>
          <a:prstGeom prst="bentConnector3">
            <a:avLst>
              <a:gd name="adj1" fmla="val -7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 rot="2030756">
            <a:off x="6711296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26" name="Shape 53"/>
          <p:cNvSpPr/>
          <p:nvPr/>
        </p:nvSpPr>
        <p:spPr>
          <a:xfrm>
            <a:off x="3719171" y="2039277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課題４</a:t>
            </a:r>
            <a:r>
              <a:rPr lang="ja" sz="2400" b="1" dirty="0"/>
              <a:t>：入力されたパスワードが正解なら「ログイン成功」と</a:t>
            </a:r>
            <a:r>
              <a:rPr lang="ja" sz="2400" b="1" dirty="0" smtClean="0"/>
              <a:t>、</a:t>
            </a:r>
            <a:r>
              <a:rPr lang="en-US" altLang="ja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でないなら何も表示しない処理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652503" y="378774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「ログイン成功」と表示</a:t>
            </a:r>
            <a:endParaRPr kumimoji="1" lang="ja-JP" altLang="en-US" sz="1200" b="1" dirty="0"/>
          </a:p>
        </p:txBody>
      </p:sp>
      <p:sp>
        <p:nvSpPr>
          <p:cNvPr id="14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4827" y="21668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パスワード入力</a:t>
            </a:r>
            <a:endParaRPr kumimoji="1" lang="ja-JP" altLang="en-US" sz="1200" b="1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277950" y="2955441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cxnSp>
        <p:nvCxnSpPr>
          <p:cNvPr id="23" name="カギ線コネクタ 22"/>
          <p:cNvCxnSpPr>
            <a:stCxn id="14" idx="3"/>
          </p:cNvCxnSpPr>
          <p:nvPr/>
        </p:nvCxnSpPr>
        <p:spPr>
          <a:xfrm flipH="1">
            <a:off x="4590089" y="3120152"/>
            <a:ext cx="859896" cy="1210551"/>
          </a:xfrm>
          <a:prstGeom prst="bentConnector4">
            <a:avLst>
              <a:gd name="adj1" fmla="val -26585"/>
              <a:gd name="adj2" fmla="val 9999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30756">
            <a:off x="5570189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21" name="Shape 53"/>
          <p:cNvSpPr/>
          <p:nvPr/>
        </p:nvSpPr>
        <p:spPr>
          <a:xfrm>
            <a:off x="3714851" y="2055912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５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初期値を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とし、</a:t>
            </a:r>
            <a:r>
              <a:rPr lang="en-US" altLang="ja-JP" sz="2400" b="1" dirty="0" smtClean="0"/>
              <a:t>1,3,5,7,9</a:t>
            </a:r>
            <a:r>
              <a:rPr lang="ja-JP" altLang="en-US" sz="2400" b="1" dirty="0" smtClean="0"/>
              <a:t>までが表示される処理</a:t>
            </a:r>
            <a:endParaRPr lang="ja" sz="2400" b="1" dirty="0"/>
          </a:p>
        </p:txBody>
      </p:sp>
      <p:sp>
        <p:nvSpPr>
          <p:cNvPr id="6" name="Shape 50"/>
          <p:cNvSpPr/>
          <p:nvPr/>
        </p:nvSpPr>
        <p:spPr>
          <a:xfrm>
            <a:off x="3624627" y="8678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093" y="7982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618345" y="421612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00503" y="4146484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312688" y="1198345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2"/>
          <p:cNvSpPr/>
          <p:nvPr/>
        </p:nvSpPr>
        <p:spPr>
          <a:xfrm>
            <a:off x="3460523" y="1591435"/>
            <a:ext cx="1712970" cy="27546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13053" y="1595370"/>
            <a:ext cx="607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X</a:t>
            </a:r>
            <a:r>
              <a:rPr kumimoji="1" lang="ja-JP" altLang="en-US" sz="1200" b="1" dirty="0" smtClean="0"/>
              <a:t>＝１</a:t>
            </a:r>
            <a:endParaRPr kumimoji="1" lang="ja-JP" altLang="en-US" sz="1200" b="1" dirty="0"/>
          </a:p>
        </p:txBody>
      </p:sp>
      <p:sp>
        <p:nvSpPr>
          <p:cNvPr id="23" name="フローチャート: 手作業 22"/>
          <p:cNvSpPr/>
          <p:nvPr/>
        </p:nvSpPr>
        <p:spPr>
          <a:xfrm rot="10800000">
            <a:off x="3459852" y="206276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470336" y="3575250"/>
            <a:ext cx="1688310" cy="203181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31931" y="2622392"/>
            <a:ext cx="1481667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20244" y="2607003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を表示</a:t>
            </a:r>
            <a:endParaRPr kumimoji="1" lang="ja-JP" altLang="en-US" sz="11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302161" y="2896962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88246" y="3778431"/>
            <a:ext cx="4245" cy="429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10528" y="185479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37837" y="2023359"/>
            <a:ext cx="273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は１</a:t>
            </a:r>
            <a:r>
              <a:rPr kumimoji="1" lang="en-US" altLang="ja-JP" dirty="0" smtClean="0"/>
              <a:t>〜9</a:t>
            </a:r>
            <a:r>
              <a:rPr kumimoji="1" lang="ja-JP" altLang="en-US" dirty="0" smtClean="0"/>
              <a:t>までをループさせたい</a:t>
            </a:r>
            <a:endParaRPr kumimoji="1" lang="en-US" altLang="ja-JP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172115" y="3067612"/>
            <a:ext cx="13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/>
              <a:t>Xに２ずつ追加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55117" y="143754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初期値を１と設定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73951" y="2062766"/>
            <a:ext cx="1062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の値は</a:t>
            </a:r>
            <a:r>
              <a:rPr kumimoji="1" lang="en-US" altLang="ja-JP" sz="1100" dirty="0" smtClean="0"/>
              <a:t>9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sp>
        <p:nvSpPr>
          <p:cNvPr id="78" name="Shape 52"/>
          <p:cNvSpPr/>
          <p:nvPr/>
        </p:nvSpPr>
        <p:spPr>
          <a:xfrm>
            <a:off x="3546011" y="3090985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520244" y="3090985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の値にプラス</a:t>
            </a:r>
            <a:r>
              <a:rPr kumimoji="1" lang="en-US" altLang="ja-JP" sz="1100" dirty="0"/>
              <a:t>2</a:t>
            </a:r>
            <a:endParaRPr kumimoji="1" lang="ja-JP" altLang="en-US" sz="1100" dirty="0"/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4278466" y="3346283"/>
            <a:ext cx="4245" cy="2509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4291499" y="2297421"/>
            <a:ext cx="7688" cy="3249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６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「</a:t>
            </a:r>
            <a:r>
              <a:rPr lang="en-US" altLang="ja-JP" sz="2400" b="1" dirty="0" smtClean="0"/>
              <a:t>Hello World!</a:t>
            </a:r>
            <a:r>
              <a:rPr lang="ja-JP" altLang="en-US" sz="2400" b="1" dirty="0" smtClean="0"/>
              <a:t>」と</a:t>
            </a:r>
            <a:r>
              <a:rPr lang="en-US" altLang="ja-JP" sz="2400" b="1" dirty="0" smtClean="0"/>
              <a:t>3</a:t>
            </a:r>
            <a:r>
              <a:rPr lang="ja-JP" altLang="en-US" sz="2400" b="1" dirty="0" smtClean="0"/>
              <a:t>回表示させる処理</a:t>
            </a:r>
            <a:endParaRPr lang="en-US" altLang="ja" sz="24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998773" y="8805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29239" y="8109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1007338" y="463535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9496" y="456571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>
            <a:endCxn id="14" idx="0"/>
          </p:cNvCxnSpPr>
          <p:nvPr/>
        </p:nvCxnSpPr>
        <p:spPr>
          <a:xfrm>
            <a:off x="1686834" y="1211045"/>
            <a:ext cx="8344" cy="886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hape 51"/>
          <p:cNvSpPr/>
          <p:nvPr/>
        </p:nvSpPr>
        <p:spPr>
          <a:xfrm>
            <a:off x="787997" y="2619146"/>
            <a:ext cx="1731477" cy="37805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フローチャート: 手作業 11"/>
          <p:cNvSpPr/>
          <p:nvPr/>
        </p:nvSpPr>
        <p:spPr>
          <a:xfrm rot="10800000">
            <a:off x="5093603" y="2412626"/>
            <a:ext cx="2194117" cy="22716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フローチャート: 手作業 12"/>
          <p:cNvSpPr/>
          <p:nvPr/>
        </p:nvSpPr>
        <p:spPr>
          <a:xfrm>
            <a:off x="5093603" y="4046038"/>
            <a:ext cx="2194117" cy="21053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Shape 52"/>
          <p:cNvSpPr/>
          <p:nvPr/>
        </p:nvSpPr>
        <p:spPr>
          <a:xfrm>
            <a:off x="838693" y="2097176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658" y="2073317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！」を表示</a:t>
            </a:r>
            <a:endParaRPr kumimoji="1" lang="ja-JP" altLang="en-US" sz="1200" b="1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691154" y="2362490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1718312" y="1308100"/>
            <a:ext cx="13373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681484" y="2997200"/>
            <a:ext cx="9670" cy="1629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371646" y="2386801"/>
            <a:ext cx="15326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ja-JP" sz="1100" dirty="0"/>
              <a:t>x</a:t>
            </a:r>
            <a:r>
              <a:rPr kumimoji="1" lang="ja-JP" altLang="en-US" sz="1100" dirty="0" smtClean="0"/>
              <a:t>の</a:t>
            </a:r>
            <a:r>
              <a:rPr kumimoji="1" lang="ja-JP" altLang="en-US" sz="1100" dirty="0" smtClean="0"/>
              <a:t>表示回数</a:t>
            </a:r>
            <a:r>
              <a:rPr kumimoji="1" lang="en-US" altLang="ja-JP" sz="1100" dirty="0" smtClean="0"/>
              <a:t>y</a:t>
            </a:r>
            <a:r>
              <a:rPr kumimoji="1" lang="ja-JP" altLang="en-US" sz="1100" dirty="0" smtClean="0"/>
              <a:t>が</a:t>
            </a:r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2519474" y="2808922"/>
            <a:ext cx="53616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3055639" y="1308101"/>
            <a:ext cx="0" cy="15008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112665" y="2639792"/>
            <a:ext cx="0" cy="216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21006956">
            <a:off x="1285649" y="2995951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673749">
            <a:off x="2828654" y="27141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287721" y="1915273"/>
            <a:ext cx="3037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HelloWorld</a:t>
            </a:r>
            <a:r>
              <a:rPr kumimoji="1" lang="ja-JP" altLang="en-US" dirty="0" smtClean="0"/>
              <a:t>」を３回表示するまで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繰り返しますよ</a:t>
            </a:r>
            <a:r>
              <a:rPr kumimoji="1" lang="en-US" altLang="ja-JP" dirty="0" smtClean="0"/>
              <a:t>〜</a:t>
            </a:r>
            <a:r>
              <a:rPr kumimoji="1" lang="ja-JP" altLang="en-US" dirty="0" smtClean="0"/>
              <a:t>的な？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1658" y="2678116"/>
            <a:ext cx="686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回目？</a:t>
            </a:r>
            <a:endParaRPr kumimoji="1" lang="ja-JP" altLang="en-US" sz="1100" dirty="0"/>
          </a:p>
        </p:txBody>
      </p:sp>
      <p:sp>
        <p:nvSpPr>
          <p:cNvPr id="43" name="Shape 50"/>
          <p:cNvSpPr/>
          <p:nvPr/>
        </p:nvSpPr>
        <p:spPr>
          <a:xfrm>
            <a:off x="5426446" y="86877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756912" y="79912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45" name="Shape 50"/>
          <p:cNvSpPr/>
          <p:nvPr/>
        </p:nvSpPr>
        <p:spPr>
          <a:xfrm>
            <a:off x="5392857" y="462127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75015" y="4551628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114507" y="1199238"/>
            <a:ext cx="4320" cy="2739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6107802" y="4229271"/>
            <a:ext cx="11025" cy="3919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hape 52"/>
          <p:cNvSpPr/>
          <p:nvPr/>
        </p:nvSpPr>
        <p:spPr>
          <a:xfrm>
            <a:off x="5298260" y="1474734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371646" y="1473200"/>
            <a:ext cx="1646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en-US" altLang="ja-JP" sz="1200" b="1" dirty="0" smtClean="0"/>
              <a:t>=</a:t>
            </a:r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</a:t>
            </a:r>
            <a:endParaRPr kumimoji="1" lang="ja-JP" altLang="en-US" sz="1200" b="1" dirty="0"/>
          </a:p>
        </p:txBody>
      </p:sp>
      <p:sp>
        <p:nvSpPr>
          <p:cNvPr id="64" name="Shape 52"/>
          <p:cNvSpPr/>
          <p:nvPr/>
        </p:nvSpPr>
        <p:spPr>
          <a:xfrm>
            <a:off x="5302258" y="2882070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20223" y="2858211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6110187" y="175867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6107802" y="3700814"/>
            <a:ext cx="0" cy="3452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-246153" y="825849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-1169551" y="118743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汎用性？に欠けるか。。。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632648" y="1057156"/>
            <a:ext cx="912893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繰り返し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619724" y="139232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何か足りない？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878142" y="1448712"/>
            <a:ext cx="240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HelloWorld</a:t>
            </a:r>
            <a:r>
              <a:rPr kumimoji="1" lang="ja-JP" altLang="en-US" dirty="0" smtClean="0"/>
              <a:t>長いから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に代入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6110835" y="3140212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hape 52"/>
          <p:cNvSpPr/>
          <p:nvPr/>
        </p:nvSpPr>
        <p:spPr>
          <a:xfrm>
            <a:off x="5302258" y="3425899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26385" y="3385705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y</a:t>
            </a:r>
            <a:r>
              <a:rPr kumimoji="1" lang="ja-JP" altLang="en-US" sz="1200" b="1" dirty="0" smtClean="0"/>
              <a:t>＋１</a:t>
            </a:r>
            <a:endParaRPr kumimoji="1" lang="ja-JP" altLang="en-US" sz="1200" b="1" dirty="0"/>
          </a:p>
        </p:txBody>
      </p:sp>
      <p:sp>
        <p:nvSpPr>
          <p:cNvPr id="48" name="Shape 52"/>
          <p:cNvSpPr/>
          <p:nvPr/>
        </p:nvSpPr>
        <p:spPr>
          <a:xfrm>
            <a:off x="5291114" y="1968180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78537" y="1982563"/>
            <a:ext cx="45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y=1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627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3"/>
          <p:cNvSpPr/>
          <p:nvPr/>
        </p:nvSpPr>
        <p:spPr>
          <a:xfrm>
            <a:off x="772950" y="2075864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hape 50"/>
          <p:cNvSpPr/>
          <p:nvPr/>
        </p:nvSpPr>
        <p:spPr>
          <a:xfrm>
            <a:off x="954285" y="135060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4751" y="128096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953891" y="456423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6049" y="4494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7" name="Shape 52"/>
          <p:cNvSpPr/>
          <p:nvPr/>
        </p:nvSpPr>
        <p:spPr>
          <a:xfrm>
            <a:off x="785861" y="3728718"/>
            <a:ext cx="1712970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30099" y="166926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09469" y="377307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ログインしましたと表示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776607" y="2817430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643868" y="411761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638026" y="249148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31479" y="2953516"/>
            <a:ext cx="103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正解ですか？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990282" y="335546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2363458" y="277014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0497" y="21473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632259" y="340276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７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パスワードの入力が正解になるまで入力を求め続ける処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理。成功すると「ログインしました」と表示</a:t>
            </a:r>
            <a:endParaRPr lang="ja" sz="2400" b="1" dirty="0"/>
          </a:p>
        </p:txBody>
      </p:sp>
      <p:cxnSp>
        <p:nvCxnSpPr>
          <p:cNvPr id="20" name="カギ線コネクタ 19"/>
          <p:cNvCxnSpPr/>
          <p:nvPr/>
        </p:nvCxnSpPr>
        <p:spPr>
          <a:xfrm flipH="1" flipV="1">
            <a:off x="1648188" y="1810045"/>
            <a:ext cx="859896" cy="1295803"/>
          </a:xfrm>
          <a:prstGeom prst="bentConnector4">
            <a:avLst>
              <a:gd name="adj1" fmla="val -26585"/>
              <a:gd name="adj2" fmla="val 9853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035300" y="464378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ループで表現が望ましい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35300" y="43821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ループの中に条件分岐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-193342" y="1042825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36465" y="1033696"/>
            <a:ext cx="1546267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6" name="Shape 50"/>
          <p:cNvSpPr/>
          <p:nvPr/>
        </p:nvSpPr>
        <p:spPr>
          <a:xfrm>
            <a:off x="5891918" y="103369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22384" y="96405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38" name="Shape 50"/>
          <p:cNvSpPr/>
          <p:nvPr/>
        </p:nvSpPr>
        <p:spPr>
          <a:xfrm>
            <a:off x="5900483" y="4788474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82641" y="4718832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577819" y="1364164"/>
            <a:ext cx="2160" cy="2360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11027947" y="1042825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51"/>
          <p:cNvSpPr/>
          <p:nvPr/>
        </p:nvSpPr>
        <p:spPr>
          <a:xfrm>
            <a:off x="5679334" y="2576844"/>
            <a:ext cx="1731477" cy="276999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67598" y="2576844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sp>
        <p:nvSpPr>
          <p:cNvPr id="45" name="フローチャート: 手作業 44"/>
          <p:cNvSpPr/>
          <p:nvPr/>
        </p:nvSpPr>
        <p:spPr>
          <a:xfrm rot="10800000">
            <a:off x="5712100" y="161275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フローチャート: 手作業 45"/>
          <p:cNvSpPr/>
          <p:nvPr/>
        </p:nvSpPr>
        <p:spPr>
          <a:xfrm>
            <a:off x="5713235" y="3623332"/>
            <a:ext cx="1688310" cy="21077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49" name="直線矢印コネクタ 48"/>
          <p:cNvCxnSpPr>
            <a:stCxn id="43" idx="2"/>
          </p:cNvCxnSpPr>
          <p:nvPr/>
        </p:nvCxnSpPr>
        <p:spPr>
          <a:xfrm>
            <a:off x="6545073" y="2853843"/>
            <a:ext cx="10268" cy="32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6551588" y="2350859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6576827" y="4643787"/>
            <a:ext cx="0" cy="1438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6544336" y="3855963"/>
            <a:ext cx="0" cy="5849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6540829" y="4117612"/>
            <a:ext cx="150038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410811" y="2704519"/>
            <a:ext cx="63040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065901" y="2677907"/>
            <a:ext cx="0" cy="14397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557464" y="1822992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605620">
            <a:off x="7650952" y="239188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 rot="20673749">
            <a:off x="6235011" y="2833857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  <p:sp>
        <p:nvSpPr>
          <p:cNvPr id="60" name="Shape 52"/>
          <p:cNvSpPr/>
          <p:nvPr/>
        </p:nvSpPr>
        <p:spPr>
          <a:xfrm>
            <a:off x="5846717" y="3181137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820950" y="3181137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/>
              <a:t>入力</a:t>
            </a:r>
            <a:r>
              <a:rPr kumimoji="1" lang="ja-JP" altLang="en-US" sz="1100" dirty="0" smtClean="0"/>
              <a:t>画面</a:t>
            </a:r>
            <a:r>
              <a:rPr kumimoji="1" lang="ja-JP" altLang="en-US" sz="1100" dirty="0" smtClean="0"/>
              <a:t>をクリア</a:t>
            </a:r>
            <a:endParaRPr kumimoji="1" lang="ja-JP" altLang="en-US" sz="1100" dirty="0"/>
          </a:p>
        </p:txBody>
      </p:sp>
      <p:cxnSp>
        <p:nvCxnSpPr>
          <p:cNvPr id="62" name="直線矢印コネクタ 61"/>
          <p:cNvCxnSpPr>
            <a:endCxn id="46" idx="0"/>
          </p:cNvCxnSpPr>
          <p:nvPr/>
        </p:nvCxnSpPr>
        <p:spPr>
          <a:xfrm>
            <a:off x="6540828" y="3465139"/>
            <a:ext cx="16562" cy="1581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7861300" y="1515374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ログインになるまで繰り返すループ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164007" y="31915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ループから抜け出す条件分岐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824230" y="20309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sp>
        <p:nvSpPr>
          <p:cNvPr id="71" name="Shape 52"/>
          <p:cNvSpPr/>
          <p:nvPr/>
        </p:nvSpPr>
        <p:spPr>
          <a:xfrm>
            <a:off x="5761457" y="4440902"/>
            <a:ext cx="1664932" cy="1865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482732" y="4432499"/>
            <a:ext cx="208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/>
              <a:t>「ログインしました」と表示</a:t>
            </a:r>
            <a:endParaRPr kumimoji="1" lang="ja-JP" altLang="en-US" sz="900" dirty="0"/>
          </a:p>
        </p:txBody>
      </p:sp>
      <p:sp>
        <p:nvSpPr>
          <p:cNvPr id="69" name="Shape 53"/>
          <p:cNvSpPr/>
          <p:nvPr/>
        </p:nvSpPr>
        <p:spPr>
          <a:xfrm>
            <a:off x="5700241" y="1955477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８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入力された数字が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以上なら「入力された数字は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以上で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す」と表示。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です」と表示。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未満です」と表示。</a:t>
            </a:r>
            <a:endParaRPr lang="ja" sz="2400" b="1" dirty="0"/>
          </a:p>
        </p:txBody>
      </p:sp>
      <p:sp>
        <p:nvSpPr>
          <p:cNvPr id="3" name="Shape 53"/>
          <p:cNvSpPr/>
          <p:nvPr/>
        </p:nvSpPr>
        <p:spPr>
          <a:xfrm>
            <a:off x="1774459" y="2139298"/>
            <a:ext cx="1714297" cy="422719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50"/>
          <p:cNvSpPr/>
          <p:nvPr/>
        </p:nvSpPr>
        <p:spPr>
          <a:xfrm>
            <a:off x="1955794" y="141403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260" y="134439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1955400" y="462766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7558" y="4558027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1787370" y="3792152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31608" y="173269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12007" y="3792152"/>
            <a:ext cx="18753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「入力された文字は</a:t>
            </a:r>
            <a:r>
              <a:rPr kumimoji="1" lang="en-US" altLang="ja-JP" sz="1050" b="1" dirty="0" smtClean="0"/>
              <a:t>0</a:t>
            </a:r>
            <a:r>
              <a:rPr kumimoji="1" lang="ja-JP" altLang="en-US" sz="1050" b="1" dirty="0" smtClean="0"/>
              <a:t>です」</a:t>
            </a:r>
            <a:endParaRPr kumimoji="1" lang="en-US" altLang="ja-JP" sz="1050" b="1" dirty="0" smtClean="0"/>
          </a:p>
          <a:p>
            <a:r>
              <a:rPr kumimoji="1" lang="ja-JP" altLang="ja-JP" sz="1050" b="1" dirty="0"/>
              <a:t>　</a:t>
            </a:r>
            <a:r>
              <a:rPr kumimoji="1" lang="ja-JP" altLang="en-US" sz="1050" b="1" dirty="0" smtClean="0"/>
              <a:t>と表示</a:t>
            </a:r>
            <a:endParaRPr kumimoji="1" lang="ja-JP" altLang="en-US" sz="1050" b="1" dirty="0"/>
          </a:p>
        </p:txBody>
      </p:sp>
      <p:sp>
        <p:nvSpPr>
          <p:cNvPr id="11" name="Shape 51"/>
          <p:cNvSpPr/>
          <p:nvPr/>
        </p:nvSpPr>
        <p:spPr>
          <a:xfrm>
            <a:off x="1778116" y="2880864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645377" y="418104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639535" y="255491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80123" y="3016950"/>
            <a:ext cx="1355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数字は</a:t>
            </a:r>
            <a:r>
              <a:rPr kumimoji="1" lang="en-US" altLang="ja-JP" sz="1100" b="1" dirty="0" smtClean="0"/>
              <a:t>0</a:t>
            </a:r>
            <a:r>
              <a:rPr kumimoji="1" lang="ja-JP" altLang="en-US" sz="1100" b="1" dirty="0" smtClean="0"/>
              <a:t>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039963" y="346326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3364967" y="283357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8291" y="2210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数字入力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633768" y="3466202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hape 51"/>
          <p:cNvSpPr/>
          <p:nvPr/>
        </p:nvSpPr>
        <p:spPr>
          <a:xfrm>
            <a:off x="3881399" y="2892156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94819" y="2966896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 smtClean="0"/>
              <a:t>0</a:t>
            </a:r>
            <a:r>
              <a:rPr kumimoji="1" lang="ja-JP" altLang="en-US" sz="1000" b="1" dirty="0" smtClean="0"/>
              <a:t>未満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3509593" y="3182624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hape 52"/>
          <p:cNvSpPr/>
          <p:nvPr/>
        </p:nvSpPr>
        <p:spPr>
          <a:xfrm>
            <a:off x="3897762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22399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0</a:t>
            </a:r>
            <a:r>
              <a:rPr lang="ja-JP" altLang="en-US" sz="900" b="1" dirty="0"/>
              <a:t>未満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lang="ja-JP" altLang="en-US" sz="900" b="1" dirty="0" smtClean="0"/>
              <a:t>と表示</a:t>
            </a:r>
            <a:endParaRPr lang="en-US" altLang="ja-JP" sz="900" b="1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 rot="19990236">
            <a:off x="4150355" y="347081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744160" y="347375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 rot="2030756">
            <a:off x="5456233" y="283516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896100" y="3204399"/>
            <a:ext cx="0" cy="5810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52"/>
          <p:cNvSpPr/>
          <p:nvPr/>
        </p:nvSpPr>
        <p:spPr>
          <a:xfrm>
            <a:off x="5989028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13665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1</a:t>
            </a:r>
            <a:r>
              <a:rPr lang="ja-JP" altLang="en-US" sz="900" b="1" dirty="0"/>
              <a:t>以上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2649699" y="4375832"/>
            <a:ext cx="4246401" cy="174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896100" y="4169036"/>
            <a:ext cx="0" cy="2251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748480" y="4190182"/>
            <a:ext cx="0" cy="185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5" idx="3"/>
          </p:cNvCxnSpPr>
          <p:nvPr/>
        </p:nvCxnSpPr>
        <p:spPr>
          <a:xfrm>
            <a:off x="5612876" y="3184659"/>
            <a:ext cx="1283224" cy="19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1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-18650" y="13474"/>
            <a:ext cx="9144000" cy="125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９</a:t>
            </a:r>
            <a:r>
              <a:rPr lang="ja" sz="2000" b="1" dirty="0" smtClean="0"/>
              <a:t>：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true</a:t>
            </a:r>
            <a:r>
              <a:rPr lang="ja-JP" altLang="en-US" sz="2000" b="1" dirty="0" smtClean="0"/>
              <a:t>」と入力されたら</a:t>
            </a:r>
            <a:r>
              <a:rPr lang="en-US" altLang="ja-JP" sz="2000" b="1" dirty="0" smtClean="0"/>
              <a:t>20</a:t>
            </a:r>
            <a:r>
              <a:rPr lang="ja-JP" altLang="en-US" sz="2000" b="1" dirty="0" smtClean="0"/>
              <a:t>回「記事</a:t>
            </a:r>
            <a:r>
              <a:rPr lang="en-US" altLang="ja-JP" sz="2000" b="1" dirty="0" err="1" smtClean="0"/>
              <a:t>No.x</a:t>
            </a:r>
            <a:r>
              <a:rPr lang="ja-JP" altLang="en-US" sz="2000" b="1" dirty="0" smtClean="0"/>
              <a:t>を表示」と表示。</a:t>
            </a:r>
            <a:r>
              <a:rPr lang="en-US" altLang="ja-JP" sz="2000" b="1" dirty="0" smtClean="0"/>
              <a:t>x</a:t>
            </a:r>
            <a:r>
              <a:rPr lang="ja-JP" altLang="en-US" sz="2000" b="1" dirty="0" smtClean="0"/>
              <a:t>は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から</a:t>
            </a:r>
            <a:r>
              <a:rPr lang="en-US" altLang="ja-JP" sz="2000" b="1" dirty="0" smtClean="0"/>
              <a:t>1	</a:t>
            </a:r>
            <a:r>
              <a:rPr lang="ja-JP" altLang="en-US" sz="2000" b="1" dirty="0" smtClean="0"/>
              <a:t>　ずつ増えていく。「</a:t>
            </a:r>
            <a:r>
              <a:rPr lang="en-US" altLang="ja-JP" sz="2000" b="1" dirty="0" smtClean="0"/>
              <a:t>false</a:t>
            </a:r>
            <a:r>
              <a:rPr lang="ja-JP" altLang="en-US" sz="2000" b="1" dirty="0" smtClean="0"/>
              <a:t>」と入力されたら「</a:t>
            </a:r>
            <a:r>
              <a:rPr lang="en-US" altLang="ja-JP" sz="2000" b="1" dirty="0" smtClean="0"/>
              <a:t>Log:</a:t>
            </a:r>
            <a:r>
              <a:rPr lang="ja-JP" altLang="en-US" sz="2000" b="1" dirty="0" smtClean="0"/>
              <a:t>このページは</a:t>
            </a:r>
            <a:r>
              <a:rPr lang="en-US" altLang="ja-JP" sz="2000" b="1" dirty="0" smtClean="0"/>
              <a:t>TOP</a:t>
            </a:r>
            <a:r>
              <a:rPr lang="ja-JP" altLang="en-US" sz="2000" b="1" dirty="0" smtClean="0"/>
              <a:t>ペー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ジではありません」を表示。</a:t>
            </a:r>
            <a:endParaRPr lang="en-US" altLang="ja-JP" sz="2000" b="1" dirty="0" smtClean="0"/>
          </a:p>
        </p:txBody>
      </p:sp>
      <p:sp>
        <p:nvSpPr>
          <p:cNvPr id="4" name="Shape 50"/>
          <p:cNvSpPr/>
          <p:nvPr/>
        </p:nvSpPr>
        <p:spPr>
          <a:xfrm>
            <a:off x="325412" y="129502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656" y="122602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2729984" y="474349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2142" y="4673849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1"/>
          <p:cNvSpPr/>
          <p:nvPr/>
        </p:nvSpPr>
        <p:spPr>
          <a:xfrm>
            <a:off x="2552700" y="1869832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414119" y="3149033"/>
            <a:ext cx="4320" cy="1594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414119" y="2459121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75748" y="1951973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false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972479" y="243955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0042" y="18288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18440" y="4563303"/>
            <a:ext cx="27281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hape 52"/>
          <p:cNvSpPr/>
          <p:nvPr/>
        </p:nvSpPr>
        <p:spPr>
          <a:xfrm>
            <a:off x="2166443" y="2758757"/>
            <a:ext cx="2611349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6443" y="2779701"/>
            <a:ext cx="27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/>
              <a:t>「</a:t>
            </a:r>
            <a:r>
              <a:rPr lang="en-US" altLang="ja-JP" sz="900" b="1" dirty="0"/>
              <a:t>Log:</a:t>
            </a:r>
            <a:r>
              <a:rPr lang="ja-JP" altLang="en-US" sz="900" b="1" dirty="0"/>
              <a:t>このページは</a:t>
            </a:r>
            <a:r>
              <a:rPr lang="en-US" altLang="ja-JP" sz="900" b="1" dirty="0"/>
              <a:t>TOP</a:t>
            </a:r>
            <a:r>
              <a:rPr lang="ja-JP" altLang="en-US" sz="900" b="1" dirty="0" smtClean="0"/>
              <a:t>ページ</a:t>
            </a:r>
            <a:r>
              <a:rPr lang="ja-JP" altLang="en-US" sz="900" b="1" dirty="0"/>
              <a:t>ではありません</a:t>
            </a:r>
            <a:r>
              <a:rPr lang="ja-JP" altLang="en-US" sz="900" b="1" dirty="0" smtClean="0"/>
              <a:t>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408144" y="1582191"/>
            <a:ext cx="0" cy="2876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hape 51"/>
          <p:cNvSpPr/>
          <p:nvPr/>
        </p:nvSpPr>
        <p:spPr>
          <a:xfrm>
            <a:off x="5295900" y="1828800"/>
            <a:ext cx="1688310" cy="69382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614738" y="1938436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t</a:t>
            </a:r>
            <a:r>
              <a:rPr kumimoji="1" lang="en-US" altLang="ja-JP" sz="1100" b="1" dirty="0" smtClean="0"/>
              <a:t>rue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279971" y="2153880"/>
            <a:ext cx="10159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2"/>
          <p:cNvSpPr/>
          <p:nvPr/>
        </p:nvSpPr>
        <p:spPr>
          <a:xfrm>
            <a:off x="5925876" y="2838102"/>
            <a:ext cx="416414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25876" y="2812807"/>
            <a:ext cx="394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en-US" altLang="ja-JP" sz="1000" dirty="0" smtClean="0"/>
              <a:t>=1</a:t>
            </a:r>
            <a:endParaRPr kumimoji="1" lang="ja-JP" altLang="en-US" sz="10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142374" y="2522621"/>
            <a:ext cx="4245" cy="3285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手作業 41"/>
          <p:cNvSpPr/>
          <p:nvPr/>
        </p:nvSpPr>
        <p:spPr>
          <a:xfrm rot="10800000">
            <a:off x="5295900" y="3224364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フローチャート: 手作業 44"/>
          <p:cNvSpPr/>
          <p:nvPr/>
        </p:nvSpPr>
        <p:spPr>
          <a:xfrm>
            <a:off x="5295900" y="4274490"/>
            <a:ext cx="1688310" cy="2022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Shape 52"/>
          <p:cNvSpPr/>
          <p:nvPr/>
        </p:nvSpPr>
        <p:spPr>
          <a:xfrm>
            <a:off x="5396710" y="3554119"/>
            <a:ext cx="1481667" cy="19684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226685" y="3520130"/>
            <a:ext cx="1822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/>
              <a:t>「</a:t>
            </a:r>
            <a:r>
              <a:rPr kumimoji="1" lang="ja-JP" altLang="en-US" sz="900" dirty="0" smtClean="0"/>
              <a:t>記事</a:t>
            </a:r>
            <a:r>
              <a:rPr kumimoji="1" lang="en-US" altLang="ja-JP" sz="900" dirty="0" err="1" smtClean="0"/>
              <a:t>No.x</a:t>
            </a:r>
            <a:r>
              <a:rPr kumimoji="1" lang="ja-JP" altLang="en-US" sz="900" dirty="0" smtClean="0"/>
              <a:t>を</a:t>
            </a:r>
            <a:r>
              <a:rPr kumimoji="1" lang="ja-JP" altLang="en-US" sz="900" dirty="0" smtClean="0"/>
              <a:t>表示</a:t>
            </a:r>
            <a:r>
              <a:rPr kumimoji="1" lang="ja-JP" altLang="en-US" sz="900" dirty="0" smtClean="0"/>
              <a:t>」と表示</a:t>
            </a:r>
            <a:endParaRPr kumimoji="1" lang="ja-JP" altLang="en-US" sz="900" dirty="0"/>
          </a:p>
        </p:txBody>
      </p:sp>
      <p:sp>
        <p:nvSpPr>
          <p:cNvPr id="48" name="Shape 52"/>
          <p:cNvSpPr/>
          <p:nvPr/>
        </p:nvSpPr>
        <p:spPr>
          <a:xfrm>
            <a:off x="5396711" y="3920507"/>
            <a:ext cx="1481666" cy="16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138129" y="3022549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618269" y="3207434"/>
            <a:ext cx="103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20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133884" y="3453655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374391" y="3888442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cxnSp>
        <p:nvCxnSpPr>
          <p:cNvPr id="57" name="直線矢印コネクタ 56"/>
          <p:cNvCxnSpPr>
            <a:stCxn id="46" idx="2"/>
          </p:cNvCxnSpPr>
          <p:nvPr/>
        </p:nvCxnSpPr>
        <p:spPr>
          <a:xfrm>
            <a:off x="6137544" y="3750962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133489" y="4089401"/>
            <a:ext cx="0" cy="2019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45" idx="2"/>
          </p:cNvCxnSpPr>
          <p:nvPr/>
        </p:nvCxnSpPr>
        <p:spPr>
          <a:xfrm flipH="1">
            <a:off x="6138129" y="4476750"/>
            <a:ext cx="1926" cy="865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755358" y="1271548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入力</a:t>
            </a:r>
            <a:endParaRPr kumimoji="1" lang="en-US" altLang="ja-JP" sz="1200" dirty="0" smtClean="0"/>
          </a:p>
        </p:txBody>
      </p:sp>
      <p:cxnSp>
        <p:nvCxnSpPr>
          <p:cNvPr id="77" name="直線矢印コネクタ 76"/>
          <p:cNvCxnSpPr/>
          <p:nvPr/>
        </p:nvCxnSpPr>
        <p:spPr>
          <a:xfrm flipV="1">
            <a:off x="1693044" y="1453389"/>
            <a:ext cx="1062314" cy="14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4246100" y="1419292"/>
            <a:ext cx="31199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366000" y="1419292"/>
            <a:ext cx="0" cy="734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endCxn id="31" idx="3"/>
          </p:cNvCxnSpPr>
          <p:nvPr/>
        </p:nvCxnSpPr>
        <p:spPr>
          <a:xfrm flipH="1">
            <a:off x="6984210" y="2174160"/>
            <a:ext cx="381790" cy="15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9990236">
            <a:off x="5586635" y="2555373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 rot="3074683">
            <a:off x="7227585" y="118253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197278" y="3608743"/>
            <a:ext cx="378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「記事</a:t>
            </a:r>
            <a:r>
              <a:rPr kumimoji="1" lang="en-US" altLang="ja-JP" dirty="0" err="1" smtClean="0"/>
              <a:t>No.x</a:t>
            </a:r>
            <a:r>
              <a:rPr kumimoji="1" lang="ja-JP" altLang="en-US" dirty="0" smtClean="0"/>
              <a:t>を表示」が２０回表記されるまで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繰り返ししたいって感じかな</a:t>
            </a:r>
            <a:r>
              <a:rPr kumimoji="1" lang="en-US" altLang="ja-JP" dirty="0" smtClean="0"/>
              <a:t>?</a:t>
            </a:r>
          </a:p>
        </p:txBody>
      </p:sp>
      <p:sp>
        <p:nvSpPr>
          <p:cNvPr id="44" name="Shape 53"/>
          <p:cNvSpPr/>
          <p:nvPr/>
        </p:nvSpPr>
        <p:spPr>
          <a:xfrm>
            <a:off x="2729984" y="1226026"/>
            <a:ext cx="1554193" cy="343716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886</Words>
  <Application>Microsoft Macintosh PowerPoint</Application>
  <PresentationFormat>画面に合わせる (16:9)</PresentationFormat>
  <Paragraphs>186</Paragraphs>
  <Slides>13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坂本 孝治</cp:lastModifiedBy>
  <cp:revision>65</cp:revision>
  <dcterms:modified xsi:type="dcterms:W3CDTF">2015-11-10T12:06:10Z</dcterms:modified>
</cp:coreProperties>
</file>