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4" r:id="rId4"/>
    <p:sldId id="260" r:id="rId5"/>
    <p:sldId id="259" r:id="rId6"/>
    <p:sldId id="263" r:id="rId7"/>
    <p:sldId id="265" r:id="rId8"/>
    <p:sldId id="266" r:id="rId9"/>
    <p:sldId id="267" r:id="rId10"/>
    <p:sldId id="268" r:id="rId11"/>
    <p:sldId id="269" r:id="rId1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6C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53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7A1FBF97-49B3-4E6A-898C-633B299F43F7}" type="datetimeFigureOut">
              <a:rPr kumimoji="1" lang="ja-JP" altLang="en-US" smtClean="0"/>
              <a:t>2014/10/19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A5C8038-59A3-4909-AD6D-0C337FBC6D2D}" type="slidenum">
              <a:rPr kumimoji="1" lang="ja-JP" altLang="en-US" smtClean="0"/>
              <a:t>‹#›</a:t>
            </a:fld>
            <a:endParaRPr kumimoji="1" lang="ja-JP" altLang="en-US"/>
          </a:p>
        </p:txBody>
      </p:sp>
    </p:spTree>
    <p:extLst>
      <p:ext uri="{BB962C8B-B14F-4D97-AF65-F5344CB8AC3E}">
        <p14:creationId xmlns:p14="http://schemas.microsoft.com/office/powerpoint/2010/main" val="478955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A1FBF97-49B3-4E6A-898C-633B299F43F7}" type="datetimeFigureOut">
              <a:rPr kumimoji="1" lang="ja-JP" altLang="en-US" smtClean="0"/>
              <a:t>2014/10/19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A5C8038-59A3-4909-AD6D-0C337FBC6D2D}" type="slidenum">
              <a:rPr kumimoji="1" lang="ja-JP" altLang="en-US" smtClean="0"/>
              <a:t>‹#›</a:t>
            </a:fld>
            <a:endParaRPr kumimoji="1" lang="ja-JP" altLang="en-US"/>
          </a:p>
        </p:txBody>
      </p:sp>
    </p:spTree>
    <p:extLst>
      <p:ext uri="{BB962C8B-B14F-4D97-AF65-F5344CB8AC3E}">
        <p14:creationId xmlns:p14="http://schemas.microsoft.com/office/powerpoint/2010/main" val="1829938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A1FBF97-49B3-4E6A-898C-633B299F43F7}" type="datetimeFigureOut">
              <a:rPr kumimoji="1" lang="ja-JP" altLang="en-US" smtClean="0"/>
              <a:t>2014/10/19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A5C8038-59A3-4909-AD6D-0C337FBC6D2D}" type="slidenum">
              <a:rPr kumimoji="1" lang="ja-JP" altLang="en-US" smtClean="0"/>
              <a:t>‹#›</a:t>
            </a:fld>
            <a:endParaRPr kumimoji="1" lang="ja-JP" altLang="en-US"/>
          </a:p>
        </p:txBody>
      </p:sp>
    </p:spTree>
    <p:extLst>
      <p:ext uri="{BB962C8B-B14F-4D97-AF65-F5344CB8AC3E}">
        <p14:creationId xmlns:p14="http://schemas.microsoft.com/office/powerpoint/2010/main" val="1473703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A1FBF97-49B3-4E6A-898C-633B299F43F7}" type="datetimeFigureOut">
              <a:rPr kumimoji="1" lang="ja-JP" altLang="en-US" smtClean="0"/>
              <a:t>2014/10/19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A5C8038-59A3-4909-AD6D-0C337FBC6D2D}" type="slidenum">
              <a:rPr kumimoji="1" lang="ja-JP" altLang="en-US" smtClean="0"/>
              <a:t>‹#›</a:t>
            </a:fld>
            <a:endParaRPr kumimoji="1" lang="ja-JP" altLang="en-US"/>
          </a:p>
        </p:txBody>
      </p:sp>
    </p:spTree>
    <p:extLst>
      <p:ext uri="{BB962C8B-B14F-4D97-AF65-F5344CB8AC3E}">
        <p14:creationId xmlns:p14="http://schemas.microsoft.com/office/powerpoint/2010/main" val="751478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7A1FBF97-49B3-4E6A-898C-633B299F43F7}" type="datetimeFigureOut">
              <a:rPr kumimoji="1" lang="ja-JP" altLang="en-US" smtClean="0"/>
              <a:t>2014/10/19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A5C8038-59A3-4909-AD6D-0C337FBC6D2D}" type="slidenum">
              <a:rPr kumimoji="1" lang="ja-JP" altLang="en-US" smtClean="0"/>
              <a:t>‹#›</a:t>
            </a:fld>
            <a:endParaRPr kumimoji="1" lang="ja-JP" altLang="en-US"/>
          </a:p>
        </p:txBody>
      </p:sp>
    </p:spTree>
    <p:extLst>
      <p:ext uri="{BB962C8B-B14F-4D97-AF65-F5344CB8AC3E}">
        <p14:creationId xmlns:p14="http://schemas.microsoft.com/office/powerpoint/2010/main" val="3643311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7A1FBF97-49B3-4E6A-898C-633B299F43F7}" type="datetimeFigureOut">
              <a:rPr kumimoji="1" lang="ja-JP" altLang="en-US" smtClean="0"/>
              <a:t>2014/10/19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A5C8038-59A3-4909-AD6D-0C337FBC6D2D}" type="slidenum">
              <a:rPr kumimoji="1" lang="ja-JP" altLang="en-US" smtClean="0"/>
              <a:t>‹#›</a:t>
            </a:fld>
            <a:endParaRPr kumimoji="1" lang="ja-JP" altLang="en-US"/>
          </a:p>
        </p:txBody>
      </p:sp>
    </p:spTree>
    <p:extLst>
      <p:ext uri="{BB962C8B-B14F-4D97-AF65-F5344CB8AC3E}">
        <p14:creationId xmlns:p14="http://schemas.microsoft.com/office/powerpoint/2010/main" val="2704220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7A1FBF97-49B3-4E6A-898C-633B299F43F7}" type="datetimeFigureOut">
              <a:rPr kumimoji="1" lang="ja-JP" altLang="en-US" smtClean="0"/>
              <a:t>2014/10/19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7A5C8038-59A3-4909-AD6D-0C337FBC6D2D}" type="slidenum">
              <a:rPr kumimoji="1" lang="ja-JP" altLang="en-US" smtClean="0"/>
              <a:t>‹#›</a:t>
            </a:fld>
            <a:endParaRPr kumimoji="1" lang="ja-JP" altLang="en-US"/>
          </a:p>
        </p:txBody>
      </p:sp>
    </p:spTree>
    <p:extLst>
      <p:ext uri="{BB962C8B-B14F-4D97-AF65-F5344CB8AC3E}">
        <p14:creationId xmlns:p14="http://schemas.microsoft.com/office/powerpoint/2010/main" val="3568234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7A1FBF97-49B3-4E6A-898C-633B299F43F7}" type="datetimeFigureOut">
              <a:rPr kumimoji="1" lang="ja-JP" altLang="en-US" smtClean="0"/>
              <a:t>2014/10/19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7A5C8038-59A3-4909-AD6D-0C337FBC6D2D}" type="slidenum">
              <a:rPr kumimoji="1" lang="ja-JP" altLang="en-US" smtClean="0"/>
              <a:t>‹#›</a:t>
            </a:fld>
            <a:endParaRPr kumimoji="1" lang="ja-JP" altLang="en-US"/>
          </a:p>
        </p:txBody>
      </p:sp>
    </p:spTree>
    <p:extLst>
      <p:ext uri="{BB962C8B-B14F-4D97-AF65-F5344CB8AC3E}">
        <p14:creationId xmlns:p14="http://schemas.microsoft.com/office/powerpoint/2010/main" val="1703963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A1FBF97-49B3-4E6A-898C-633B299F43F7}" type="datetimeFigureOut">
              <a:rPr kumimoji="1" lang="ja-JP" altLang="en-US" smtClean="0"/>
              <a:t>2014/10/19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A5C8038-59A3-4909-AD6D-0C337FBC6D2D}" type="slidenum">
              <a:rPr kumimoji="1" lang="ja-JP" altLang="en-US" smtClean="0"/>
              <a:t>‹#›</a:t>
            </a:fld>
            <a:endParaRPr kumimoji="1" lang="ja-JP" altLang="en-US"/>
          </a:p>
        </p:txBody>
      </p:sp>
    </p:spTree>
    <p:extLst>
      <p:ext uri="{BB962C8B-B14F-4D97-AF65-F5344CB8AC3E}">
        <p14:creationId xmlns:p14="http://schemas.microsoft.com/office/powerpoint/2010/main" val="1718034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A1FBF97-49B3-4E6A-898C-633B299F43F7}" type="datetimeFigureOut">
              <a:rPr kumimoji="1" lang="ja-JP" altLang="en-US" smtClean="0"/>
              <a:t>2014/10/19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A5C8038-59A3-4909-AD6D-0C337FBC6D2D}" type="slidenum">
              <a:rPr kumimoji="1" lang="ja-JP" altLang="en-US" smtClean="0"/>
              <a:t>‹#›</a:t>
            </a:fld>
            <a:endParaRPr kumimoji="1" lang="ja-JP" altLang="en-US"/>
          </a:p>
        </p:txBody>
      </p:sp>
    </p:spTree>
    <p:extLst>
      <p:ext uri="{BB962C8B-B14F-4D97-AF65-F5344CB8AC3E}">
        <p14:creationId xmlns:p14="http://schemas.microsoft.com/office/powerpoint/2010/main" val="1240481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A1FBF97-49B3-4E6A-898C-633B299F43F7}" type="datetimeFigureOut">
              <a:rPr kumimoji="1" lang="ja-JP" altLang="en-US" smtClean="0"/>
              <a:t>2014/10/19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A5C8038-59A3-4909-AD6D-0C337FBC6D2D}" type="slidenum">
              <a:rPr kumimoji="1" lang="ja-JP" altLang="en-US" smtClean="0"/>
              <a:t>‹#›</a:t>
            </a:fld>
            <a:endParaRPr kumimoji="1" lang="ja-JP" altLang="en-US"/>
          </a:p>
        </p:txBody>
      </p:sp>
    </p:spTree>
    <p:extLst>
      <p:ext uri="{BB962C8B-B14F-4D97-AF65-F5344CB8AC3E}">
        <p14:creationId xmlns:p14="http://schemas.microsoft.com/office/powerpoint/2010/main" val="1024234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1FBF97-49B3-4E6A-898C-633B299F43F7}" type="datetimeFigureOut">
              <a:rPr kumimoji="1" lang="ja-JP" altLang="en-US" smtClean="0"/>
              <a:t>2014/10/19</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5C8038-59A3-4909-AD6D-0C337FBC6D2D}" type="slidenum">
              <a:rPr kumimoji="1" lang="ja-JP" altLang="en-US" smtClean="0"/>
              <a:t>‹#›</a:t>
            </a:fld>
            <a:endParaRPr kumimoji="1" lang="ja-JP" altLang="en-US"/>
          </a:p>
        </p:txBody>
      </p:sp>
    </p:spTree>
    <p:extLst>
      <p:ext uri="{BB962C8B-B14F-4D97-AF65-F5344CB8AC3E}">
        <p14:creationId xmlns:p14="http://schemas.microsoft.com/office/powerpoint/2010/main" val="82625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iphone-tora.sakura.ne.jp/iphone_screenname.html"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304608" y="1052736"/>
            <a:ext cx="3384376" cy="525658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5" name="正方形/長方形 4"/>
          <p:cNvSpPr/>
          <p:nvPr/>
        </p:nvSpPr>
        <p:spPr>
          <a:xfrm>
            <a:off x="1304608" y="1052736"/>
            <a:ext cx="338437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検索バー</a:t>
            </a:r>
            <a:r>
              <a:rPr lang="en-US" altLang="ja-JP" dirty="0"/>
              <a:t> </a:t>
            </a:r>
            <a:r>
              <a:rPr lang="en-US" altLang="ja-JP" dirty="0" smtClean="0"/>
              <a:t>55px</a:t>
            </a:r>
            <a:endParaRPr kumimoji="1" lang="ja-JP" altLang="en-US" dirty="0"/>
          </a:p>
        </p:txBody>
      </p:sp>
      <p:sp>
        <p:nvSpPr>
          <p:cNvPr id="6" name="正方形/長方形 5"/>
          <p:cNvSpPr/>
          <p:nvPr/>
        </p:nvSpPr>
        <p:spPr>
          <a:xfrm>
            <a:off x="1304608" y="1628800"/>
            <a:ext cx="3384376" cy="396044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600x800</a:t>
            </a:r>
            <a:endParaRPr kumimoji="1" lang="ja-JP" altLang="en-US" dirty="0">
              <a:solidFill>
                <a:schemeClr val="tx1"/>
              </a:solidFill>
            </a:endParaRPr>
          </a:p>
        </p:txBody>
      </p:sp>
      <p:sp>
        <p:nvSpPr>
          <p:cNvPr id="7" name="正方形/長方形 6"/>
          <p:cNvSpPr/>
          <p:nvPr/>
        </p:nvSpPr>
        <p:spPr>
          <a:xfrm>
            <a:off x="1304608" y="5589240"/>
            <a:ext cx="3384376" cy="7200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基本情報表示</a:t>
            </a:r>
            <a:r>
              <a:rPr lang="ja-JP" altLang="en-US" dirty="0" smtClean="0"/>
              <a:t>ウインドウ</a:t>
            </a:r>
            <a:endParaRPr lang="en-US" altLang="ja-JP" dirty="0"/>
          </a:p>
          <a:p>
            <a:pPr algn="ctr"/>
            <a:r>
              <a:rPr kumimoji="1" lang="en-US" altLang="ja-JP" dirty="0" smtClean="0"/>
              <a:t>100px</a:t>
            </a:r>
            <a:endParaRPr kumimoji="1" lang="ja-JP" altLang="en-US" dirty="0"/>
          </a:p>
        </p:txBody>
      </p:sp>
      <p:cxnSp>
        <p:nvCxnSpPr>
          <p:cNvPr id="10" name="直線矢印コネクタ 9"/>
          <p:cNvCxnSpPr/>
          <p:nvPr/>
        </p:nvCxnSpPr>
        <p:spPr>
          <a:xfrm>
            <a:off x="4860032" y="1628800"/>
            <a:ext cx="0" cy="3960440"/>
          </a:xfrm>
          <a:prstGeom prst="straightConnector1">
            <a:avLst/>
          </a:prstGeom>
          <a:ln w="571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5050227" y="3256456"/>
            <a:ext cx="1537600" cy="461665"/>
          </a:xfrm>
          <a:prstGeom prst="rect">
            <a:avLst/>
          </a:prstGeom>
          <a:noFill/>
        </p:spPr>
        <p:txBody>
          <a:bodyPr wrap="none" rtlCol="0">
            <a:spAutoFit/>
          </a:bodyPr>
          <a:lstStyle/>
          <a:p>
            <a:r>
              <a:rPr kumimoji="1" lang="ja-JP" altLang="en-US" sz="2400" dirty="0" smtClean="0"/>
              <a:t>幅</a:t>
            </a:r>
            <a:r>
              <a:rPr lang="ja-JP" altLang="en-US" sz="2400" dirty="0" smtClean="0"/>
              <a:t>の</a:t>
            </a:r>
            <a:r>
              <a:rPr lang="en-US" altLang="ja-JP" sz="2400" dirty="0" smtClean="0"/>
              <a:t>4/3</a:t>
            </a:r>
            <a:r>
              <a:rPr lang="ja-JP" altLang="en-US" sz="2400" dirty="0" smtClean="0"/>
              <a:t>倍</a:t>
            </a:r>
            <a:endParaRPr kumimoji="1" lang="en-US" altLang="ja-JP" sz="2400" dirty="0" smtClean="0"/>
          </a:p>
        </p:txBody>
      </p:sp>
      <p:cxnSp>
        <p:nvCxnSpPr>
          <p:cNvPr id="12" name="直線矢印コネクタ 11"/>
          <p:cNvCxnSpPr/>
          <p:nvPr/>
        </p:nvCxnSpPr>
        <p:spPr>
          <a:xfrm>
            <a:off x="1115616" y="1052736"/>
            <a:ext cx="0" cy="5256584"/>
          </a:xfrm>
          <a:prstGeom prst="straightConnector1">
            <a:avLst/>
          </a:prstGeom>
          <a:ln w="571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251520" y="3424354"/>
            <a:ext cx="805220" cy="369332"/>
          </a:xfrm>
          <a:prstGeom prst="rect">
            <a:avLst/>
          </a:prstGeom>
          <a:noFill/>
        </p:spPr>
        <p:txBody>
          <a:bodyPr wrap="none" rtlCol="0">
            <a:spAutoFit/>
          </a:bodyPr>
          <a:lstStyle/>
          <a:p>
            <a:r>
              <a:rPr kumimoji="1" lang="en-US" altLang="ja-JP" dirty="0" smtClean="0"/>
              <a:t>960</a:t>
            </a:r>
            <a:r>
              <a:rPr kumimoji="1" lang="en-US" altLang="ja-JP" dirty="0" smtClean="0"/>
              <a:t> </a:t>
            </a:r>
            <a:r>
              <a:rPr kumimoji="1" lang="en-US" altLang="ja-JP" dirty="0" err="1" smtClean="0"/>
              <a:t>px</a:t>
            </a:r>
            <a:endParaRPr kumimoji="1" lang="ja-JP" altLang="en-US" dirty="0"/>
          </a:p>
        </p:txBody>
      </p:sp>
      <p:sp>
        <p:nvSpPr>
          <p:cNvPr id="15" name="テキスト ボックス 14"/>
          <p:cNvSpPr txBox="1"/>
          <p:nvPr/>
        </p:nvSpPr>
        <p:spPr>
          <a:xfrm>
            <a:off x="4855448" y="5774486"/>
            <a:ext cx="2032929" cy="369332"/>
          </a:xfrm>
          <a:prstGeom prst="rect">
            <a:avLst/>
          </a:prstGeom>
          <a:noFill/>
        </p:spPr>
        <p:txBody>
          <a:bodyPr wrap="none" rtlCol="0">
            <a:spAutoFit/>
          </a:bodyPr>
          <a:lstStyle/>
          <a:p>
            <a:r>
              <a:rPr lang="ja-JP" altLang="en-US" dirty="0"/>
              <a:t>固定</a:t>
            </a:r>
            <a:r>
              <a:rPr lang="ja-JP" altLang="en-US" dirty="0" smtClean="0"/>
              <a:t>で</a:t>
            </a:r>
            <a:r>
              <a:rPr lang="en-US" altLang="ja-JP" dirty="0" smtClean="0"/>
              <a:t>100</a:t>
            </a:r>
            <a:r>
              <a:rPr lang="ja-JP" altLang="en-US" dirty="0" smtClean="0"/>
              <a:t>ピクセル</a:t>
            </a:r>
            <a:endParaRPr kumimoji="1" lang="ja-JP" altLang="en-US" dirty="0"/>
          </a:p>
        </p:txBody>
      </p:sp>
      <p:sp>
        <p:nvSpPr>
          <p:cNvPr id="16" name="タイトル 15"/>
          <p:cNvSpPr>
            <a:spLocks noGrp="1"/>
          </p:cNvSpPr>
          <p:nvPr>
            <p:ph type="title"/>
          </p:nvPr>
        </p:nvSpPr>
        <p:spPr>
          <a:xfrm>
            <a:off x="52193" y="202630"/>
            <a:ext cx="8336231" cy="346050"/>
          </a:xfrm>
        </p:spPr>
        <p:txBody>
          <a:bodyPr>
            <a:noAutofit/>
          </a:bodyPr>
          <a:lstStyle/>
          <a:p>
            <a:pPr algn="l"/>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参考：現行のレイアウト </a:t>
            </a:r>
            <a:r>
              <a:rPr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(nexus 7, 16:10)</a:t>
            </a:r>
            <a:endParaRPr kumimoji="1" lang="ja-JP" altLang="en-US" sz="3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 name="テキスト ボックス 16"/>
          <p:cNvSpPr txBox="1"/>
          <p:nvPr/>
        </p:nvSpPr>
        <p:spPr>
          <a:xfrm>
            <a:off x="4760354" y="1156102"/>
            <a:ext cx="1915909" cy="369332"/>
          </a:xfrm>
          <a:prstGeom prst="rect">
            <a:avLst/>
          </a:prstGeom>
          <a:noFill/>
        </p:spPr>
        <p:txBody>
          <a:bodyPr wrap="none" rtlCol="0">
            <a:spAutoFit/>
          </a:bodyPr>
          <a:lstStyle/>
          <a:p>
            <a:r>
              <a:rPr lang="ja-JP" altLang="en-US" dirty="0"/>
              <a:t>固定</a:t>
            </a:r>
            <a:r>
              <a:rPr lang="ja-JP" altLang="en-US" dirty="0" smtClean="0"/>
              <a:t>で</a:t>
            </a:r>
            <a:r>
              <a:rPr lang="en-US" altLang="ja-JP" dirty="0" smtClean="0"/>
              <a:t>55</a:t>
            </a:r>
            <a:r>
              <a:rPr lang="ja-JP" altLang="en-US" dirty="0" smtClean="0"/>
              <a:t>ピクセル</a:t>
            </a:r>
            <a:endParaRPr kumimoji="1" lang="ja-JP" altLang="en-US" dirty="0"/>
          </a:p>
        </p:txBody>
      </p:sp>
    </p:spTree>
    <p:extLst>
      <p:ext uri="{BB962C8B-B14F-4D97-AF65-F5344CB8AC3E}">
        <p14:creationId xmlns:p14="http://schemas.microsoft.com/office/powerpoint/2010/main" val="4050434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088584" y="1412776"/>
            <a:ext cx="3384376" cy="525658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6" name="正方形/長方形 5"/>
          <p:cNvSpPr/>
          <p:nvPr/>
        </p:nvSpPr>
        <p:spPr>
          <a:xfrm>
            <a:off x="1088584" y="1988840"/>
            <a:ext cx="3384376" cy="4032448"/>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600x800</a:t>
            </a:r>
            <a:endParaRPr kumimoji="1" lang="ja-JP" altLang="en-US" dirty="0">
              <a:solidFill>
                <a:schemeClr val="tx1"/>
              </a:solidFill>
            </a:endParaRPr>
          </a:p>
        </p:txBody>
      </p:sp>
      <p:sp>
        <p:nvSpPr>
          <p:cNvPr id="7" name="正方形/長方形 6"/>
          <p:cNvSpPr/>
          <p:nvPr/>
        </p:nvSpPr>
        <p:spPr>
          <a:xfrm>
            <a:off x="1088584" y="5373216"/>
            <a:ext cx="3384376" cy="720080"/>
          </a:xfrm>
          <a:prstGeom prst="rect">
            <a:avLst/>
          </a:prstGeom>
          <a:solidFill>
            <a:srgbClr val="E46C0A">
              <a:alpha val="47843"/>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基本</a:t>
            </a:r>
            <a:r>
              <a:rPr lang="ja-JP" altLang="en-US" dirty="0" smtClean="0"/>
              <a:t>情報表示ウインドウ </a:t>
            </a:r>
            <a:r>
              <a:rPr lang="en-US" altLang="ja-JP" dirty="0" smtClean="0"/>
              <a:t>100px</a:t>
            </a:r>
            <a:endParaRPr kumimoji="1" lang="ja-JP" altLang="en-US" dirty="0"/>
          </a:p>
        </p:txBody>
      </p:sp>
      <p:cxnSp>
        <p:nvCxnSpPr>
          <p:cNvPr id="12" name="直線矢印コネクタ 11"/>
          <p:cNvCxnSpPr/>
          <p:nvPr/>
        </p:nvCxnSpPr>
        <p:spPr>
          <a:xfrm>
            <a:off x="899592" y="1412776"/>
            <a:ext cx="0" cy="5256584"/>
          </a:xfrm>
          <a:prstGeom prst="straightConnector1">
            <a:avLst/>
          </a:prstGeom>
          <a:ln w="57150">
            <a:solidFill>
              <a:srgbClr val="FFC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35496" y="3784394"/>
            <a:ext cx="805220" cy="369332"/>
          </a:xfrm>
          <a:prstGeom prst="rect">
            <a:avLst/>
          </a:prstGeom>
          <a:noFill/>
        </p:spPr>
        <p:txBody>
          <a:bodyPr wrap="none" rtlCol="0">
            <a:spAutoFit/>
          </a:bodyPr>
          <a:lstStyle/>
          <a:p>
            <a:r>
              <a:rPr kumimoji="1" lang="en-US" altLang="ja-JP" dirty="0" smtClean="0"/>
              <a:t>960 </a:t>
            </a:r>
            <a:r>
              <a:rPr kumimoji="1" lang="en-US" altLang="ja-JP" dirty="0" err="1" smtClean="0"/>
              <a:t>px</a:t>
            </a:r>
            <a:endParaRPr kumimoji="1" lang="ja-JP" altLang="en-US" dirty="0"/>
          </a:p>
        </p:txBody>
      </p:sp>
      <p:sp>
        <p:nvSpPr>
          <p:cNvPr id="16" name="タイトル 15"/>
          <p:cNvSpPr>
            <a:spLocks noGrp="1"/>
          </p:cNvSpPr>
          <p:nvPr>
            <p:ph type="title"/>
          </p:nvPr>
        </p:nvSpPr>
        <p:spPr>
          <a:xfrm>
            <a:off x="124201" y="260648"/>
            <a:ext cx="8336231" cy="346050"/>
          </a:xfrm>
        </p:spPr>
        <p:txBody>
          <a:bodyPr>
            <a:noAutofit/>
          </a:bodyPr>
          <a:lstStyle/>
          <a:p>
            <a:pPr algn="l"/>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例①　</a:t>
            </a:r>
            <a:r>
              <a:rPr kumimoji="1"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nexus 7 (16:10) </a:t>
            </a:r>
            <a:endParaRPr kumimoji="1" lang="ja-JP" altLang="en-US" sz="3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 name="テキスト ボックス 16"/>
          <p:cNvSpPr txBox="1"/>
          <p:nvPr/>
        </p:nvSpPr>
        <p:spPr>
          <a:xfrm>
            <a:off x="4897538" y="1929606"/>
            <a:ext cx="3850926" cy="923330"/>
          </a:xfrm>
          <a:prstGeom prst="rect">
            <a:avLst/>
          </a:prstGeom>
          <a:noFill/>
        </p:spPr>
        <p:txBody>
          <a:bodyPr wrap="none" rtlCol="0">
            <a:spAutoFit/>
          </a:bodyPr>
          <a:lstStyle/>
          <a:p>
            <a:r>
              <a:rPr lang="ja-JP" altLang="en-US" dirty="0"/>
              <a:t>検索</a:t>
            </a:r>
            <a:r>
              <a:rPr lang="ja-JP" altLang="en-US" dirty="0" smtClean="0"/>
              <a:t>バー</a:t>
            </a:r>
            <a:r>
              <a:rPr lang="ja-JP" altLang="en-US" dirty="0"/>
              <a:t>の</a:t>
            </a:r>
            <a:r>
              <a:rPr lang="ja-JP" altLang="en-US" dirty="0" smtClean="0"/>
              <a:t>高さを </a:t>
            </a:r>
            <a:r>
              <a:rPr lang="en-US" altLang="ja-JP" dirty="0" smtClean="0"/>
              <a:t>α = 55px </a:t>
            </a:r>
            <a:r>
              <a:rPr lang="ja-JP" altLang="en-US" dirty="0" smtClean="0"/>
              <a:t>とする</a:t>
            </a:r>
            <a:endParaRPr lang="en-US" altLang="ja-JP" dirty="0" smtClean="0"/>
          </a:p>
          <a:p>
            <a:r>
              <a:rPr lang="ja-JP" altLang="en-US" dirty="0" smtClean="0"/>
              <a:t>タブバーの高さを </a:t>
            </a:r>
            <a:r>
              <a:rPr lang="en-US" altLang="ja-JP" dirty="0" smtClean="0"/>
              <a:t>β = 100px</a:t>
            </a:r>
            <a:r>
              <a:rPr lang="ja-JP" altLang="en-US" dirty="0" smtClean="0"/>
              <a:t>と</a:t>
            </a:r>
            <a:r>
              <a:rPr lang="ja-JP" altLang="en-US" dirty="0" smtClean="0"/>
              <a:t>する</a:t>
            </a:r>
            <a:endParaRPr lang="en-US" altLang="ja-JP" dirty="0" smtClean="0"/>
          </a:p>
          <a:p>
            <a:r>
              <a:rPr lang="ja-JP" altLang="en-US" dirty="0"/>
              <a:t>ステータスバーの高さ</a:t>
            </a:r>
            <a:r>
              <a:rPr lang="ja-JP" altLang="en-US" dirty="0" smtClean="0"/>
              <a:t>を </a:t>
            </a:r>
            <a:r>
              <a:rPr lang="en-US" altLang="ja-JP" dirty="0" smtClean="0"/>
              <a:t>γ = </a:t>
            </a:r>
            <a:r>
              <a:rPr lang="en-US" altLang="ja-JP" dirty="0" smtClean="0"/>
              <a:t>5px </a:t>
            </a:r>
            <a:r>
              <a:rPr lang="ja-JP" altLang="en-US" dirty="0" smtClean="0"/>
              <a:t>とする</a:t>
            </a:r>
            <a:endParaRPr kumimoji="1" lang="ja-JP" altLang="en-US" dirty="0"/>
          </a:p>
        </p:txBody>
      </p:sp>
      <p:sp>
        <p:nvSpPr>
          <p:cNvPr id="13" name="正方形/長方形 12"/>
          <p:cNvSpPr/>
          <p:nvPr/>
        </p:nvSpPr>
        <p:spPr>
          <a:xfrm>
            <a:off x="1088584" y="6093296"/>
            <a:ext cx="3384376" cy="57606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ja-JP" altLang="en-US" dirty="0" smtClean="0">
                <a:solidFill>
                  <a:schemeClr val="bg1"/>
                </a:solidFill>
              </a:rPr>
              <a:t>タブバー </a:t>
            </a:r>
            <a:r>
              <a:rPr lang="en-US" altLang="ja-JP" dirty="0" smtClean="0">
                <a:solidFill>
                  <a:schemeClr val="bg1"/>
                </a:solidFill>
              </a:rPr>
              <a:t>100px</a:t>
            </a:r>
            <a:r>
              <a:rPr lang="ja-JP" altLang="en-US" dirty="0" smtClean="0">
                <a:solidFill>
                  <a:schemeClr val="bg1"/>
                </a:solidFill>
              </a:rPr>
              <a:t>  </a:t>
            </a:r>
            <a:endParaRPr kumimoji="1" lang="ja-JP" altLang="en-US" dirty="0">
              <a:solidFill>
                <a:schemeClr val="bg1"/>
              </a:solidFill>
            </a:endParaRPr>
          </a:p>
        </p:txBody>
      </p:sp>
      <p:sp>
        <p:nvSpPr>
          <p:cNvPr id="8" name="テキスト ボックス 7"/>
          <p:cNvSpPr txBox="1"/>
          <p:nvPr/>
        </p:nvSpPr>
        <p:spPr>
          <a:xfrm>
            <a:off x="4638854" y="3283243"/>
            <a:ext cx="4028667" cy="1754326"/>
          </a:xfrm>
          <a:prstGeom prst="rect">
            <a:avLst/>
          </a:prstGeom>
          <a:noFill/>
        </p:spPr>
        <p:txBody>
          <a:bodyPr wrap="none" rtlCol="0">
            <a:spAutoFit/>
          </a:bodyPr>
          <a:lstStyle/>
          <a:p>
            <a:pPr marL="0" lvl="1"/>
            <a:r>
              <a:rPr lang="ja-JP" altLang="en-US" dirty="0" smtClean="0"/>
              <a:t>マップ高さ </a:t>
            </a:r>
            <a:r>
              <a:rPr lang="en-US" altLang="ja-JP" dirty="0" smtClean="0"/>
              <a:t>= min{floor((960 – </a:t>
            </a:r>
            <a:r>
              <a:rPr lang="en-US" altLang="ja-JP" dirty="0" smtClean="0"/>
              <a:t>160)/</a:t>
            </a:r>
            <a:r>
              <a:rPr lang="en-US" altLang="ja-JP" dirty="0" smtClean="0"/>
              <a:t>4)*4, </a:t>
            </a:r>
            <a:br>
              <a:rPr lang="en-US" altLang="ja-JP" dirty="0" smtClean="0"/>
            </a:br>
            <a:r>
              <a:rPr lang="en-US" altLang="ja-JP" dirty="0" smtClean="0"/>
              <a:t>                               floor(600/6)*8}</a:t>
            </a:r>
            <a:br>
              <a:rPr lang="en-US" altLang="ja-JP" dirty="0" smtClean="0"/>
            </a:br>
            <a:r>
              <a:rPr lang="en-US" altLang="ja-JP" dirty="0" smtClean="0"/>
              <a:t>                    = </a:t>
            </a:r>
            <a:r>
              <a:rPr lang="en-US" altLang="ja-JP" dirty="0" smtClean="0"/>
              <a:t>min{800, </a:t>
            </a:r>
            <a:r>
              <a:rPr lang="en-US" altLang="ja-JP" dirty="0" smtClean="0"/>
              <a:t>800}</a:t>
            </a:r>
          </a:p>
          <a:p>
            <a:pPr marL="0" lvl="1"/>
            <a:r>
              <a:rPr lang="en-US" altLang="ja-JP" dirty="0"/>
              <a:t> </a:t>
            </a:r>
            <a:r>
              <a:rPr lang="en-US" altLang="ja-JP" dirty="0" smtClean="0"/>
              <a:t>                   = 800</a:t>
            </a:r>
          </a:p>
          <a:p>
            <a:pPr marL="0" lvl="1"/>
            <a:endParaRPr lang="en-US" altLang="ja-JP" dirty="0"/>
          </a:p>
          <a:p>
            <a:pPr marL="0" lvl="1"/>
            <a:r>
              <a:rPr lang="ja-JP" altLang="en-US" dirty="0" smtClean="0"/>
              <a:t>マップ幅 </a:t>
            </a:r>
            <a:r>
              <a:rPr lang="en-US" altLang="ja-JP" dirty="0" smtClean="0"/>
              <a:t>= 800 * 3 / 4 = 600</a:t>
            </a:r>
            <a:endParaRPr lang="en-US" altLang="ja-JP" dirty="0"/>
          </a:p>
        </p:txBody>
      </p:sp>
      <p:cxnSp>
        <p:nvCxnSpPr>
          <p:cNvPr id="18" name="直線矢印コネクタ 17"/>
          <p:cNvCxnSpPr/>
          <p:nvPr/>
        </p:nvCxnSpPr>
        <p:spPr>
          <a:xfrm flipH="1">
            <a:off x="1043608" y="1300161"/>
            <a:ext cx="3384376" cy="0"/>
          </a:xfrm>
          <a:prstGeom prst="straightConnector1">
            <a:avLst/>
          </a:prstGeom>
          <a:ln w="57150">
            <a:solidFill>
              <a:srgbClr val="FFC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正方形/長方形 4"/>
          <p:cNvSpPr/>
          <p:nvPr/>
        </p:nvSpPr>
        <p:spPr>
          <a:xfrm>
            <a:off x="1088584" y="1628800"/>
            <a:ext cx="338437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検索バー</a:t>
            </a:r>
            <a:r>
              <a:rPr kumimoji="1" lang="en-US" altLang="ja-JP" dirty="0" smtClean="0"/>
              <a:t> 55px</a:t>
            </a:r>
            <a:endParaRPr kumimoji="1" lang="ja-JP" altLang="en-US" dirty="0"/>
          </a:p>
        </p:txBody>
      </p:sp>
    </p:spTree>
    <p:extLst>
      <p:ext uri="{BB962C8B-B14F-4D97-AF65-F5344CB8AC3E}">
        <p14:creationId xmlns:p14="http://schemas.microsoft.com/office/powerpoint/2010/main" val="2760734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1313194" y="2388976"/>
            <a:ext cx="2892841" cy="328793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(824x618)</a:t>
            </a:r>
            <a:endParaRPr kumimoji="1" lang="ja-JP" altLang="en-US" dirty="0">
              <a:solidFill>
                <a:schemeClr val="tx1"/>
              </a:solidFill>
            </a:endParaRPr>
          </a:p>
        </p:txBody>
      </p:sp>
      <p:sp>
        <p:nvSpPr>
          <p:cNvPr id="7" name="正方形/長方形 6"/>
          <p:cNvSpPr/>
          <p:nvPr/>
        </p:nvSpPr>
        <p:spPr>
          <a:xfrm>
            <a:off x="1078036" y="4725144"/>
            <a:ext cx="3421956" cy="951762"/>
          </a:xfrm>
          <a:prstGeom prst="rect">
            <a:avLst/>
          </a:prstGeom>
          <a:solidFill>
            <a:srgbClr val="E46C0A">
              <a:alpha val="5294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基本情報</a:t>
            </a:r>
            <a:r>
              <a:rPr lang="ja-JP" altLang="en-US" dirty="0" smtClean="0">
                <a:solidFill>
                  <a:schemeClr val="tx1"/>
                </a:solidFill>
              </a:rPr>
              <a:t>表示ウインドウ</a:t>
            </a:r>
            <a:endParaRPr lang="en-US" altLang="ja-JP" dirty="0" smtClean="0">
              <a:solidFill>
                <a:schemeClr val="tx1"/>
              </a:solidFill>
            </a:endParaRPr>
          </a:p>
          <a:p>
            <a:pPr algn="ctr"/>
            <a:r>
              <a:rPr kumimoji="1" lang="en-US" altLang="ja-JP" dirty="0" smtClean="0">
                <a:solidFill>
                  <a:schemeClr val="tx1"/>
                </a:solidFill>
              </a:rPr>
              <a:t>100px</a:t>
            </a:r>
          </a:p>
        </p:txBody>
      </p:sp>
      <p:sp>
        <p:nvSpPr>
          <p:cNvPr id="14" name="テキスト ボックス 13"/>
          <p:cNvSpPr txBox="1"/>
          <p:nvPr/>
        </p:nvSpPr>
        <p:spPr>
          <a:xfrm>
            <a:off x="22364" y="4169384"/>
            <a:ext cx="922240" cy="369332"/>
          </a:xfrm>
          <a:prstGeom prst="rect">
            <a:avLst/>
          </a:prstGeom>
          <a:noFill/>
        </p:spPr>
        <p:txBody>
          <a:bodyPr wrap="none" rtlCol="0">
            <a:spAutoFit/>
          </a:bodyPr>
          <a:lstStyle/>
          <a:p>
            <a:r>
              <a:rPr kumimoji="1" lang="en-US" altLang="ja-JP" dirty="0" smtClean="0"/>
              <a:t>1024 </a:t>
            </a:r>
            <a:r>
              <a:rPr kumimoji="1" lang="en-US" altLang="ja-JP" dirty="0" err="1" smtClean="0"/>
              <a:t>px</a:t>
            </a:r>
            <a:endParaRPr kumimoji="1" lang="ja-JP" altLang="en-US" dirty="0"/>
          </a:p>
        </p:txBody>
      </p:sp>
      <p:sp>
        <p:nvSpPr>
          <p:cNvPr id="16" name="タイトル 15"/>
          <p:cNvSpPr>
            <a:spLocks noGrp="1"/>
          </p:cNvSpPr>
          <p:nvPr>
            <p:ph type="title"/>
          </p:nvPr>
        </p:nvSpPr>
        <p:spPr>
          <a:xfrm>
            <a:off x="52193" y="202630"/>
            <a:ext cx="6211682" cy="850106"/>
          </a:xfrm>
        </p:spPr>
        <p:txBody>
          <a:bodyPr>
            <a:noAutofit/>
          </a:bodyPr>
          <a:lstStyle/>
          <a:p>
            <a:pPr algn="l"/>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例② </a:t>
            </a:r>
            <a:r>
              <a:rPr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Retina iPad (4:3)</a:t>
            </a:r>
            <a:endParaRPr kumimoji="1" lang="ja-JP" altLang="en-US" sz="3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正方形/長方形 4"/>
          <p:cNvSpPr/>
          <p:nvPr/>
        </p:nvSpPr>
        <p:spPr>
          <a:xfrm>
            <a:off x="1097170" y="1772816"/>
            <a:ext cx="338437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検索バー</a:t>
            </a:r>
            <a:r>
              <a:rPr kumimoji="1" lang="en-US" altLang="ja-JP" dirty="0" smtClean="0"/>
              <a:t> 100px</a:t>
            </a:r>
            <a:endParaRPr kumimoji="1" lang="ja-JP" altLang="en-US" dirty="0"/>
          </a:p>
        </p:txBody>
      </p:sp>
      <p:cxnSp>
        <p:nvCxnSpPr>
          <p:cNvPr id="13" name="直線矢印コネクタ 12"/>
          <p:cNvCxnSpPr/>
          <p:nvPr/>
        </p:nvCxnSpPr>
        <p:spPr>
          <a:xfrm>
            <a:off x="971600" y="1797766"/>
            <a:ext cx="0" cy="4351549"/>
          </a:xfrm>
          <a:prstGeom prst="straightConnector1">
            <a:avLst/>
          </a:prstGeom>
          <a:ln w="57150">
            <a:solidFill>
              <a:srgbClr val="FFC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 name="テキスト ボックス 1"/>
          <p:cNvSpPr txBox="1"/>
          <p:nvPr/>
        </p:nvSpPr>
        <p:spPr>
          <a:xfrm>
            <a:off x="5843991" y="332655"/>
            <a:ext cx="3220753" cy="461665"/>
          </a:xfrm>
          <a:prstGeom prst="rect">
            <a:avLst/>
          </a:prstGeom>
          <a:noFill/>
        </p:spPr>
        <p:txBody>
          <a:bodyPr wrap="none" rtlCol="0">
            <a:spAutoFit/>
          </a:bodyPr>
          <a:lstStyle/>
          <a:p>
            <a:r>
              <a:rPr kumimoji="1" lang="ja-JP" altLang="en-US" sz="2400" dirty="0" smtClean="0"/>
              <a:t>例として </a:t>
            </a:r>
            <a:r>
              <a:rPr lang="en-US" altLang="ja-JP" sz="2400" dirty="0" smtClean="0"/>
              <a:t>1024 x 768 </a:t>
            </a:r>
            <a:r>
              <a:rPr lang="ja-JP" altLang="en-US" sz="2400" dirty="0" smtClean="0"/>
              <a:t>で。</a:t>
            </a:r>
            <a:endParaRPr kumimoji="1" lang="ja-JP" altLang="en-US" sz="2400" dirty="0"/>
          </a:p>
        </p:txBody>
      </p:sp>
      <p:sp>
        <p:nvSpPr>
          <p:cNvPr id="19" name="正方形/長方形 18"/>
          <p:cNvSpPr/>
          <p:nvPr/>
        </p:nvSpPr>
        <p:spPr>
          <a:xfrm>
            <a:off x="1078036" y="2373830"/>
            <a:ext cx="3384376" cy="3775485"/>
          </a:xfrm>
          <a:prstGeom prst="rect">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3" name="正方形/長方形 32"/>
          <p:cNvSpPr/>
          <p:nvPr/>
        </p:nvSpPr>
        <p:spPr>
          <a:xfrm>
            <a:off x="1086285" y="5683965"/>
            <a:ext cx="3384376" cy="48133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ja-JP" altLang="en-US" dirty="0" smtClean="0"/>
              <a:t>タブバー </a:t>
            </a:r>
            <a:r>
              <a:rPr lang="en-US" altLang="ja-JP" dirty="0" smtClean="0"/>
              <a:t>: 100 </a:t>
            </a:r>
            <a:r>
              <a:rPr lang="en-US" altLang="ja-JP" dirty="0" err="1" smtClean="0"/>
              <a:t>px</a:t>
            </a:r>
            <a:endParaRPr kumimoji="1" lang="ja-JP" altLang="en-US" dirty="0"/>
          </a:p>
        </p:txBody>
      </p:sp>
      <p:sp>
        <p:nvSpPr>
          <p:cNvPr id="20" name="テキスト ボックス 19"/>
          <p:cNvSpPr txBox="1"/>
          <p:nvPr/>
        </p:nvSpPr>
        <p:spPr>
          <a:xfrm>
            <a:off x="4859085" y="1313654"/>
            <a:ext cx="3555973" cy="646331"/>
          </a:xfrm>
          <a:prstGeom prst="rect">
            <a:avLst/>
          </a:prstGeom>
          <a:noFill/>
        </p:spPr>
        <p:txBody>
          <a:bodyPr wrap="none" rtlCol="0">
            <a:spAutoFit/>
          </a:bodyPr>
          <a:lstStyle/>
          <a:p>
            <a:r>
              <a:rPr lang="ja-JP" altLang="en-US" dirty="0"/>
              <a:t>検索</a:t>
            </a:r>
            <a:r>
              <a:rPr lang="ja-JP" altLang="en-US" dirty="0" smtClean="0"/>
              <a:t>バー</a:t>
            </a:r>
            <a:r>
              <a:rPr lang="ja-JP" altLang="en-US" dirty="0"/>
              <a:t>の</a:t>
            </a:r>
            <a:r>
              <a:rPr lang="ja-JP" altLang="en-US" dirty="0" smtClean="0"/>
              <a:t>高さを </a:t>
            </a:r>
            <a:r>
              <a:rPr lang="en-US" altLang="ja-JP" dirty="0" smtClean="0"/>
              <a:t>α = 100px </a:t>
            </a:r>
            <a:r>
              <a:rPr lang="ja-JP" altLang="en-US" dirty="0" smtClean="0"/>
              <a:t>とする</a:t>
            </a:r>
            <a:endParaRPr lang="en-US" altLang="ja-JP" dirty="0" smtClean="0"/>
          </a:p>
          <a:p>
            <a:r>
              <a:rPr lang="ja-JP" altLang="en-US" dirty="0" smtClean="0"/>
              <a:t>タブバーの高さを </a:t>
            </a:r>
            <a:r>
              <a:rPr lang="en-US" altLang="ja-JP" dirty="0" smtClean="0"/>
              <a:t>β = 100px</a:t>
            </a:r>
            <a:r>
              <a:rPr lang="ja-JP" altLang="en-US" dirty="0" smtClean="0"/>
              <a:t>とする</a:t>
            </a:r>
            <a:endParaRPr kumimoji="1" lang="ja-JP" altLang="en-US" dirty="0"/>
          </a:p>
        </p:txBody>
      </p:sp>
      <p:cxnSp>
        <p:nvCxnSpPr>
          <p:cNvPr id="24" name="直線矢印コネクタ 23"/>
          <p:cNvCxnSpPr/>
          <p:nvPr/>
        </p:nvCxnSpPr>
        <p:spPr>
          <a:xfrm flipH="1">
            <a:off x="1097170" y="1685151"/>
            <a:ext cx="3384376" cy="0"/>
          </a:xfrm>
          <a:prstGeom prst="straightConnector1">
            <a:avLst/>
          </a:prstGeom>
          <a:ln w="57150">
            <a:solidFill>
              <a:srgbClr val="FFC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2389753" y="1294258"/>
            <a:ext cx="805220" cy="369332"/>
          </a:xfrm>
          <a:prstGeom prst="rect">
            <a:avLst/>
          </a:prstGeom>
          <a:noFill/>
        </p:spPr>
        <p:txBody>
          <a:bodyPr wrap="none" rtlCol="0">
            <a:spAutoFit/>
          </a:bodyPr>
          <a:lstStyle/>
          <a:p>
            <a:r>
              <a:rPr kumimoji="1" lang="en-US" altLang="ja-JP" dirty="0" smtClean="0"/>
              <a:t>768 </a:t>
            </a:r>
            <a:r>
              <a:rPr kumimoji="1" lang="en-US" altLang="ja-JP" dirty="0" err="1" smtClean="0"/>
              <a:t>px</a:t>
            </a:r>
            <a:endParaRPr kumimoji="1" lang="ja-JP" altLang="en-US" dirty="0"/>
          </a:p>
        </p:txBody>
      </p:sp>
      <p:sp>
        <p:nvSpPr>
          <p:cNvPr id="26" name="テキスト ボックス 25"/>
          <p:cNvSpPr txBox="1"/>
          <p:nvPr/>
        </p:nvSpPr>
        <p:spPr>
          <a:xfrm>
            <a:off x="4499992" y="2439286"/>
            <a:ext cx="4410182" cy="1754326"/>
          </a:xfrm>
          <a:prstGeom prst="rect">
            <a:avLst/>
          </a:prstGeom>
          <a:noFill/>
        </p:spPr>
        <p:txBody>
          <a:bodyPr wrap="none" rtlCol="0">
            <a:spAutoFit/>
          </a:bodyPr>
          <a:lstStyle/>
          <a:p>
            <a:pPr marL="0" lvl="1"/>
            <a:r>
              <a:rPr lang="ja-JP" altLang="en-US" dirty="0" smtClean="0"/>
              <a:t>マップ高さ </a:t>
            </a:r>
            <a:r>
              <a:rPr lang="en-US" altLang="ja-JP" dirty="0" smtClean="0"/>
              <a:t>= min{ floor((1024</a:t>
            </a:r>
            <a:r>
              <a:rPr lang="ja-JP" altLang="en-US" dirty="0" smtClean="0"/>
              <a:t> </a:t>
            </a:r>
            <a:r>
              <a:rPr lang="en-US" altLang="ja-JP" dirty="0"/>
              <a:t>– </a:t>
            </a:r>
            <a:r>
              <a:rPr lang="en-US" altLang="ja-JP" dirty="0" smtClean="0"/>
              <a:t>200) / </a:t>
            </a:r>
            <a:r>
              <a:rPr lang="en-US" altLang="ja-JP" dirty="0"/>
              <a:t>4</a:t>
            </a:r>
            <a:r>
              <a:rPr lang="en-US" altLang="ja-JP" dirty="0" smtClean="0"/>
              <a:t>) * 4, </a:t>
            </a:r>
            <a:br>
              <a:rPr lang="en-US" altLang="ja-JP" dirty="0" smtClean="0"/>
            </a:br>
            <a:r>
              <a:rPr lang="en-US" altLang="ja-JP" dirty="0" smtClean="0"/>
              <a:t>                               floor(768/6)*8}</a:t>
            </a:r>
            <a:br>
              <a:rPr lang="en-US" altLang="ja-JP" dirty="0" smtClean="0"/>
            </a:br>
            <a:r>
              <a:rPr lang="en-US" altLang="ja-JP" dirty="0" smtClean="0"/>
              <a:t>                    = min{824, 1024}</a:t>
            </a:r>
          </a:p>
          <a:p>
            <a:pPr marL="0" lvl="1"/>
            <a:r>
              <a:rPr lang="en-US" altLang="ja-JP" dirty="0"/>
              <a:t> </a:t>
            </a:r>
            <a:r>
              <a:rPr lang="en-US" altLang="ja-JP" dirty="0" smtClean="0"/>
              <a:t>                   = 824</a:t>
            </a:r>
          </a:p>
          <a:p>
            <a:pPr marL="0" lvl="1"/>
            <a:endParaRPr lang="en-US" altLang="ja-JP" dirty="0"/>
          </a:p>
          <a:p>
            <a:pPr marL="0" lvl="1"/>
            <a:r>
              <a:rPr lang="ja-JP" altLang="en-US" dirty="0" smtClean="0"/>
              <a:t>マップ幅 </a:t>
            </a:r>
            <a:r>
              <a:rPr lang="en-US" altLang="ja-JP" dirty="0" smtClean="0"/>
              <a:t>= 800 * 3 / 4 = 618</a:t>
            </a:r>
            <a:endParaRPr lang="en-US" altLang="ja-JP" dirty="0"/>
          </a:p>
        </p:txBody>
      </p:sp>
    </p:spTree>
    <p:extLst>
      <p:ext uri="{BB962C8B-B14F-4D97-AF65-F5344CB8AC3E}">
        <p14:creationId xmlns:p14="http://schemas.microsoft.com/office/powerpoint/2010/main" val="1251737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617" y="-7144"/>
            <a:ext cx="9147617" cy="933285"/>
          </a:xfrm>
        </p:spPr>
        <p:style>
          <a:lnRef idx="1">
            <a:schemeClr val="accent5"/>
          </a:lnRef>
          <a:fillRef idx="3">
            <a:schemeClr val="accent5"/>
          </a:fillRef>
          <a:effectRef idx="2">
            <a:schemeClr val="accent5"/>
          </a:effectRef>
          <a:fontRef idx="minor">
            <a:schemeClr val="lt1"/>
          </a:fontRef>
        </p:style>
        <p:txBody>
          <a:bodyPr>
            <a:normAutofit/>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画面レイアウトに関する要求</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正方形/長方形 2"/>
          <p:cNvSpPr/>
          <p:nvPr/>
        </p:nvSpPr>
        <p:spPr>
          <a:xfrm>
            <a:off x="755576" y="1484784"/>
            <a:ext cx="3384376" cy="525658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5" name="正方形/長方形 4"/>
          <p:cNvSpPr/>
          <p:nvPr/>
        </p:nvSpPr>
        <p:spPr>
          <a:xfrm>
            <a:off x="755576" y="2060848"/>
            <a:ext cx="3384376" cy="4032448"/>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マップ</a:t>
            </a:r>
            <a:r>
              <a:rPr lang="ja-JP" altLang="en-US" dirty="0" smtClean="0">
                <a:solidFill>
                  <a:schemeClr val="tx1"/>
                </a:solidFill>
              </a:rPr>
              <a:t>の縦横比</a:t>
            </a:r>
            <a:endParaRPr lang="en-US" altLang="ja-JP" dirty="0" smtClean="0">
              <a:solidFill>
                <a:schemeClr val="tx1"/>
              </a:solidFill>
            </a:endParaRPr>
          </a:p>
          <a:p>
            <a:pPr algn="ctr"/>
            <a:r>
              <a:rPr lang="ja-JP" altLang="en-US" dirty="0" smtClean="0">
                <a:solidFill>
                  <a:schemeClr val="tx1"/>
                </a:solidFill>
              </a:rPr>
              <a:t>縦</a:t>
            </a:r>
            <a:r>
              <a:rPr lang="en-US" altLang="ja-JP" dirty="0">
                <a:solidFill>
                  <a:schemeClr val="tx1"/>
                </a:solidFill>
              </a:rPr>
              <a:t> </a:t>
            </a:r>
            <a:r>
              <a:rPr lang="en-US" altLang="ja-JP" dirty="0" smtClean="0">
                <a:solidFill>
                  <a:schemeClr val="tx1"/>
                </a:solidFill>
              </a:rPr>
              <a:t>: </a:t>
            </a:r>
            <a:r>
              <a:rPr lang="ja-JP" altLang="en-US" dirty="0" smtClean="0">
                <a:solidFill>
                  <a:schemeClr val="tx1"/>
                </a:solidFill>
              </a:rPr>
              <a:t>横 </a:t>
            </a:r>
            <a:r>
              <a:rPr lang="en-US" altLang="ja-JP" dirty="0" smtClean="0">
                <a:solidFill>
                  <a:schemeClr val="tx1"/>
                </a:solidFill>
              </a:rPr>
              <a:t>= 4 : 3 </a:t>
            </a:r>
            <a:endParaRPr kumimoji="1" lang="ja-JP" altLang="en-US" dirty="0">
              <a:solidFill>
                <a:schemeClr val="tx1"/>
              </a:solidFill>
            </a:endParaRPr>
          </a:p>
        </p:txBody>
      </p:sp>
      <p:sp>
        <p:nvSpPr>
          <p:cNvPr id="6" name="正方形/長方形 5"/>
          <p:cNvSpPr/>
          <p:nvPr/>
        </p:nvSpPr>
        <p:spPr>
          <a:xfrm>
            <a:off x="755576" y="5445224"/>
            <a:ext cx="3384376" cy="720080"/>
          </a:xfrm>
          <a:prstGeom prst="rect">
            <a:avLst/>
          </a:prstGeom>
          <a:solidFill>
            <a:srgbClr val="E46C0A">
              <a:alpha val="47843"/>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基本</a:t>
            </a:r>
            <a:r>
              <a:rPr lang="ja-JP" altLang="en-US" dirty="0" smtClean="0"/>
              <a:t>情報表示ウインドウ </a:t>
            </a:r>
            <a:r>
              <a:rPr lang="en-US" altLang="ja-JP" dirty="0" smtClean="0"/>
              <a:t>100px</a:t>
            </a:r>
            <a:endParaRPr kumimoji="1" lang="ja-JP" altLang="en-US" dirty="0"/>
          </a:p>
        </p:txBody>
      </p:sp>
      <p:sp>
        <p:nvSpPr>
          <p:cNvPr id="7" name="正方形/長方形 6"/>
          <p:cNvSpPr/>
          <p:nvPr/>
        </p:nvSpPr>
        <p:spPr>
          <a:xfrm>
            <a:off x="755576" y="6165304"/>
            <a:ext cx="3384376" cy="57606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ja-JP" altLang="en-US" dirty="0" smtClean="0"/>
              <a:t>タブバー </a:t>
            </a:r>
            <a:r>
              <a:rPr lang="en-US" altLang="ja-JP" i="1" dirty="0" smtClean="0">
                <a:solidFill>
                  <a:schemeClr val="accent2">
                    <a:lumMod val="40000"/>
                    <a:lumOff val="60000"/>
                  </a:schemeClr>
                </a:solidFill>
              </a:rPr>
              <a:t>β</a:t>
            </a:r>
            <a:r>
              <a:rPr lang="ja-JP" altLang="en-US" dirty="0"/>
              <a:t> </a:t>
            </a:r>
            <a:r>
              <a:rPr lang="en-US" altLang="ja-JP" dirty="0" err="1" smtClean="0"/>
              <a:t>px</a:t>
            </a:r>
            <a:r>
              <a:rPr lang="ja-JP" altLang="en-US" dirty="0" smtClean="0"/>
              <a:t>  </a:t>
            </a:r>
            <a:endParaRPr kumimoji="1" lang="ja-JP" altLang="en-US" dirty="0"/>
          </a:p>
        </p:txBody>
      </p:sp>
      <p:cxnSp>
        <p:nvCxnSpPr>
          <p:cNvPr id="9" name="直線矢印コネクタ 8"/>
          <p:cNvCxnSpPr/>
          <p:nvPr/>
        </p:nvCxnSpPr>
        <p:spPr>
          <a:xfrm>
            <a:off x="611560" y="1444177"/>
            <a:ext cx="0" cy="5256584"/>
          </a:xfrm>
          <a:prstGeom prst="straightConnector1">
            <a:avLst/>
          </a:prstGeom>
          <a:ln w="57150">
            <a:solidFill>
              <a:srgbClr val="FFC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3617" y="3749968"/>
            <a:ext cx="575992" cy="369332"/>
          </a:xfrm>
          <a:prstGeom prst="rect">
            <a:avLst/>
          </a:prstGeom>
          <a:noFill/>
        </p:spPr>
        <p:txBody>
          <a:bodyPr wrap="none" rtlCol="0">
            <a:spAutoFit/>
          </a:bodyPr>
          <a:lstStyle/>
          <a:p>
            <a:r>
              <a:rPr kumimoji="1" lang="en-US" altLang="ja-JP" i="1" dirty="0" smtClean="0">
                <a:solidFill>
                  <a:srgbClr val="E46C0A"/>
                </a:solidFill>
              </a:rPr>
              <a:t>h</a:t>
            </a:r>
            <a:r>
              <a:rPr kumimoji="1" lang="en-US" altLang="ja-JP" dirty="0" smtClean="0"/>
              <a:t> </a:t>
            </a:r>
            <a:r>
              <a:rPr kumimoji="1" lang="en-US" altLang="ja-JP" dirty="0" err="1" smtClean="0"/>
              <a:t>px</a:t>
            </a:r>
            <a:endParaRPr kumimoji="1" lang="ja-JP" altLang="en-US" dirty="0"/>
          </a:p>
        </p:txBody>
      </p:sp>
      <p:sp>
        <p:nvSpPr>
          <p:cNvPr id="11" name="テキスト ボックス 10"/>
          <p:cNvSpPr txBox="1"/>
          <p:nvPr/>
        </p:nvSpPr>
        <p:spPr>
          <a:xfrm>
            <a:off x="-36512" y="3133550"/>
            <a:ext cx="646331" cy="646331"/>
          </a:xfrm>
          <a:prstGeom prst="rect">
            <a:avLst/>
          </a:prstGeom>
          <a:noFill/>
        </p:spPr>
        <p:txBody>
          <a:bodyPr wrap="none" rtlCol="0">
            <a:spAutoFit/>
          </a:bodyPr>
          <a:lstStyle/>
          <a:p>
            <a:r>
              <a:rPr lang="ja-JP" altLang="en-US" dirty="0"/>
              <a:t>画面</a:t>
            </a:r>
            <a:endParaRPr lang="en-US" altLang="ja-JP" dirty="0"/>
          </a:p>
          <a:p>
            <a:r>
              <a:rPr lang="ja-JP" altLang="en-US" dirty="0"/>
              <a:t>高さ</a:t>
            </a:r>
          </a:p>
        </p:txBody>
      </p:sp>
      <mc:AlternateContent xmlns:mc="http://schemas.openxmlformats.org/markup-compatibility/2006">
        <mc:Choice xmlns:a14="http://schemas.microsoft.com/office/drawing/2010/main" Requires="a14">
          <p:sp>
            <p:nvSpPr>
              <p:cNvPr id="12" name="テキスト ボックス 11"/>
              <p:cNvSpPr txBox="1"/>
              <p:nvPr/>
            </p:nvSpPr>
            <p:spPr>
              <a:xfrm>
                <a:off x="4139952" y="1280198"/>
                <a:ext cx="4878259" cy="5329151"/>
              </a:xfrm>
              <a:prstGeom prst="rect">
                <a:avLst/>
              </a:prstGeom>
              <a:noFill/>
            </p:spPr>
            <p:txBody>
              <a:bodyPr wrap="none" rtlCol="0">
                <a:spAutoFit/>
              </a:bodyPr>
              <a:lstStyle/>
              <a:p>
                <a:pPr marL="285750" indent="-285750">
                  <a:buFont typeface="Wingdings" panose="05000000000000000000" pitchFamily="2" charset="2"/>
                  <a:buChar char="ü"/>
                </a:pPr>
                <a:r>
                  <a:rPr lang="ja-JP" altLang="en-US" dirty="0" smtClean="0"/>
                  <a:t>マップの上には検索バーを配置する</a:t>
                </a:r>
                <a:endParaRPr lang="en-US" altLang="ja-JP" dirty="0" smtClean="0"/>
              </a:p>
              <a:p>
                <a:pPr marL="742950" lvl="1" indent="-285750">
                  <a:buFont typeface="Arial" panose="020B0604020202020204" pitchFamily="34" charset="0"/>
                  <a:buChar char="•"/>
                </a:pPr>
                <a:r>
                  <a:rPr kumimoji="1" lang="ja-JP" altLang="en-US" dirty="0"/>
                  <a:t>検索バー</a:t>
                </a:r>
                <a:r>
                  <a:rPr kumimoji="1" lang="ja-JP" altLang="en-US" dirty="0" smtClean="0"/>
                  <a:t>の高さは</a:t>
                </a:r>
                <a:r>
                  <a:rPr lang="ja-JP" altLang="en-US" dirty="0"/>
                  <a:t>利用</a:t>
                </a:r>
                <a:r>
                  <a:rPr lang="ja-JP" altLang="en-US" dirty="0" smtClean="0"/>
                  <a:t>するツール</a:t>
                </a:r>
                <a:r>
                  <a:rPr lang="en-US" altLang="ja-JP" dirty="0" smtClean="0"/>
                  <a:t/>
                </a:r>
                <a:br>
                  <a:rPr lang="en-US" altLang="ja-JP" dirty="0" smtClean="0"/>
                </a:br>
                <a:r>
                  <a:rPr lang="ja-JP" altLang="en-US" dirty="0" smtClean="0"/>
                  <a:t>キット</a:t>
                </a:r>
                <a:r>
                  <a:rPr lang="ja-JP" altLang="en-US" dirty="0"/>
                  <a:t>に</a:t>
                </a:r>
                <a:r>
                  <a:rPr lang="ja-JP" altLang="en-US" dirty="0" smtClean="0"/>
                  <a:t>従う（ここでは </a:t>
                </a:r>
                <a:r>
                  <a:rPr lang="en-US" altLang="ja-JP" dirty="0" smtClean="0"/>
                  <a:t>α </a:t>
                </a:r>
                <a:r>
                  <a:rPr lang="ja-JP" altLang="en-US" dirty="0" smtClean="0"/>
                  <a:t>とする）</a:t>
                </a:r>
                <a:endParaRPr lang="en-US" altLang="ja-JP" dirty="0" smtClean="0"/>
              </a:p>
              <a:p>
                <a:pPr marL="285750" indent="-285750">
                  <a:buFont typeface="Wingdings" panose="05000000000000000000" pitchFamily="2" charset="2"/>
                  <a:buChar char="ü"/>
                </a:pPr>
                <a:r>
                  <a:rPr lang="ja-JP" altLang="en-US" dirty="0"/>
                  <a:t>マップの下に</a:t>
                </a:r>
                <a:r>
                  <a:rPr lang="ja-JP" altLang="en-US" dirty="0" smtClean="0"/>
                  <a:t>はタブバーを配置する</a:t>
                </a:r>
                <a:endParaRPr lang="en-US" altLang="ja-JP" dirty="0" smtClean="0"/>
              </a:p>
              <a:p>
                <a:pPr marL="742950" lvl="1" indent="-285750">
                  <a:buFont typeface="Arial" panose="020B0604020202020204" pitchFamily="34" charset="0"/>
                  <a:buChar char="•"/>
                </a:pPr>
                <a:r>
                  <a:rPr lang="ja-JP" altLang="en-US" dirty="0"/>
                  <a:t>タブバーの高さ</a:t>
                </a:r>
                <a:r>
                  <a:rPr lang="ja-JP" altLang="en-US" dirty="0" smtClean="0"/>
                  <a:t>は利用するツール</a:t>
                </a:r>
                <a:r>
                  <a:rPr lang="en-US" altLang="ja-JP" dirty="0" smtClean="0"/>
                  <a:t/>
                </a:r>
                <a:br>
                  <a:rPr lang="en-US" altLang="ja-JP" dirty="0" smtClean="0"/>
                </a:br>
                <a:r>
                  <a:rPr lang="ja-JP" altLang="en-US" dirty="0"/>
                  <a:t>キットに</a:t>
                </a:r>
                <a:r>
                  <a:rPr lang="ja-JP" altLang="en-US" dirty="0" smtClean="0"/>
                  <a:t>従う（ここでは</a:t>
                </a:r>
                <a:r>
                  <a:rPr lang="en-US" altLang="ja-JP" dirty="0" smtClean="0"/>
                  <a:t>β</a:t>
                </a:r>
                <a:r>
                  <a:rPr lang="ja-JP" altLang="en-US" dirty="0" smtClean="0"/>
                  <a:t>とする）</a:t>
                </a:r>
                <a:endParaRPr lang="en-US" altLang="ja-JP" dirty="0" smtClean="0"/>
              </a:p>
              <a:p>
                <a:pPr marL="285750" indent="-285750">
                  <a:buFont typeface="Wingdings" panose="05000000000000000000" pitchFamily="2" charset="2"/>
                  <a:buChar char="ü"/>
                </a:pPr>
                <a:r>
                  <a:rPr lang="ja-JP" altLang="en-US" dirty="0" smtClean="0"/>
                  <a:t>基本情報表示ウインドウはマップ下部に</a:t>
                </a:r>
                <a:r>
                  <a:rPr lang="en-US" altLang="ja-JP" dirty="0" smtClean="0"/>
                  <a:t/>
                </a:r>
                <a:br>
                  <a:rPr lang="en-US" altLang="ja-JP" dirty="0" smtClean="0"/>
                </a:br>
                <a:r>
                  <a:rPr lang="ja-JP" altLang="en-US" dirty="0" smtClean="0"/>
                  <a:t>重複するように表示する</a:t>
                </a:r>
                <a:endParaRPr lang="en-US" altLang="ja-JP" dirty="0" smtClean="0"/>
              </a:p>
              <a:p>
                <a:pPr marL="285750" indent="-285750">
                  <a:buFont typeface="Wingdings" panose="05000000000000000000" pitchFamily="2" charset="2"/>
                  <a:buChar char="ü"/>
                </a:pPr>
                <a:r>
                  <a:rPr lang="ja-JP" altLang="en-US" dirty="0"/>
                  <a:t>マップの縦横比</a:t>
                </a:r>
                <a:r>
                  <a:rPr lang="ja-JP" altLang="en-US" dirty="0" smtClean="0"/>
                  <a:t>は </a:t>
                </a:r>
                <a:r>
                  <a:rPr lang="en-US" altLang="ja-JP" dirty="0" smtClean="0"/>
                  <a:t>4:3 </a:t>
                </a:r>
                <a:r>
                  <a:rPr lang="ja-JP" altLang="en-US" dirty="0" smtClean="0"/>
                  <a:t>とする</a:t>
                </a:r>
                <a:endParaRPr lang="en-US" altLang="ja-JP" dirty="0" smtClean="0"/>
              </a:p>
              <a:p>
                <a:pPr marL="285750" indent="-285750">
                  <a:buFont typeface="Wingdings" panose="05000000000000000000" pitchFamily="2" charset="2"/>
                  <a:buChar char="ü"/>
                </a:pPr>
                <a:endParaRPr lang="en-US" altLang="ja-JP" dirty="0"/>
              </a:p>
              <a:p>
                <a:pPr marL="285750" indent="-285750">
                  <a:buFont typeface="Wingdings" panose="05000000000000000000" pitchFamily="2" charset="2"/>
                  <a:buChar char="ü"/>
                </a:pPr>
                <a:endParaRPr lang="en-US" altLang="ja-JP" dirty="0" smtClean="0"/>
              </a:p>
              <a:p>
                <a:pPr marL="285750" indent="-285750">
                  <a:buFont typeface="Wingdings" panose="05000000000000000000" pitchFamily="2" charset="2"/>
                  <a:buChar char="ü"/>
                </a:pPr>
                <a:r>
                  <a:rPr lang="ja-JP" altLang="en-US" dirty="0"/>
                  <a:t>マップ</a:t>
                </a:r>
                <a:r>
                  <a:rPr lang="ja-JP" altLang="en-US" dirty="0" smtClean="0"/>
                  <a:t>の高さは </a:t>
                </a:r>
                <a:r>
                  <a:rPr lang="en-US" altLang="ja-JP" dirty="0"/>
                  <a:t>h – (α + </a:t>
                </a:r>
                <a:r>
                  <a:rPr lang="en-US" altLang="ja-JP" dirty="0" smtClean="0"/>
                  <a:t>β + γ) </a:t>
                </a:r>
                <a:r>
                  <a:rPr lang="ja-JP" altLang="en-US" dirty="0" smtClean="0"/>
                  <a:t>以下で</a:t>
                </a:r>
                <a:r>
                  <a:rPr lang="en-US" altLang="ja-JP" dirty="0" smtClean="0"/>
                  <a:t/>
                </a:r>
                <a:br>
                  <a:rPr lang="en-US" altLang="ja-JP" dirty="0" smtClean="0"/>
                </a:br>
                <a:r>
                  <a:rPr lang="en-US" altLang="ja-JP" dirty="0" smtClean="0"/>
                  <a:t>4</a:t>
                </a:r>
                <a:r>
                  <a:rPr lang="ja-JP" altLang="en-US" dirty="0" smtClean="0"/>
                  <a:t>で割り切れる最大の整数値か，画面幅の</a:t>
                </a:r>
                <a:r>
                  <a:rPr lang="en-US" altLang="ja-JP" dirty="0" smtClean="0"/>
                  <a:t>4/3</a:t>
                </a:r>
                <a:br>
                  <a:rPr lang="en-US" altLang="ja-JP" dirty="0" smtClean="0"/>
                </a:br>
                <a:r>
                  <a:rPr lang="ja-JP" altLang="en-US" dirty="0" smtClean="0"/>
                  <a:t>のうち小さな値とする</a:t>
                </a:r>
                <a:endParaRPr lang="en-US" altLang="ja-JP" dirty="0"/>
              </a:p>
              <a:p>
                <a:pPr marL="539750" lvl="1" indent="-200025">
                  <a:buFont typeface="Arial" panose="020B0604020202020204" pitchFamily="34" charset="0"/>
                  <a:buChar char="•"/>
                </a:pPr>
                <a:r>
                  <a:rPr lang="en-US" altLang="ja-JP" dirty="0" smtClean="0"/>
                  <a:t> </a:t>
                </a:r>
                <a:r>
                  <a:rPr lang="en-US" altLang="ja-JP" dirty="0" err="1" smtClean="0"/>
                  <a:t>mh</a:t>
                </a:r>
                <a:r>
                  <a:rPr lang="en-US" altLang="ja-JP" dirty="0" smtClean="0"/>
                  <a:t> = </a:t>
                </a:r>
                <a14:m>
                  <m:oMath xmlns:m="http://schemas.openxmlformats.org/officeDocument/2006/math">
                    <m:r>
                      <m:rPr>
                        <m:sty m:val="p"/>
                      </m:rPr>
                      <a:rPr lang="en-US" altLang="ja-JP" i="1" dirty="0" smtClean="0">
                        <a:latin typeface="Cambria Math"/>
                      </a:rPr>
                      <m:t>min</m:t>
                    </m:r>
                    <m:r>
                      <a:rPr lang="en-US" altLang="ja-JP" i="1" dirty="0" smtClean="0">
                        <a:latin typeface="Cambria Math"/>
                      </a:rPr>
                      <m:t>⁡{</m:t>
                    </m:r>
                    <m:d>
                      <m:dPr>
                        <m:begChr m:val="⌊"/>
                        <m:endChr m:val="⌋"/>
                        <m:ctrlPr>
                          <a:rPr lang="en-US" altLang="ja-JP" i="1" dirty="0" smtClean="0">
                            <a:latin typeface="Cambria Math"/>
                          </a:rPr>
                        </m:ctrlPr>
                      </m:dPr>
                      <m:e>
                        <m:f>
                          <m:fPr>
                            <m:ctrlPr>
                              <a:rPr lang="en-US" altLang="ja-JP" b="0" i="1" dirty="0" smtClean="0">
                                <a:latin typeface="Cambria Math"/>
                              </a:rPr>
                            </m:ctrlPr>
                          </m:fPr>
                          <m:num>
                            <m:r>
                              <a:rPr lang="en-US" altLang="ja-JP" i="1" dirty="0">
                                <a:latin typeface="Cambria Math"/>
                              </a:rPr>
                              <m:t>h</m:t>
                            </m:r>
                            <m:r>
                              <a:rPr lang="en-US" altLang="ja-JP" i="1" dirty="0">
                                <a:latin typeface="Cambria Math"/>
                              </a:rPr>
                              <m:t>−</m:t>
                            </m:r>
                            <m:d>
                              <m:dPr>
                                <m:ctrlPr>
                                  <a:rPr lang="en-US" altLang="ja-JP" i="1" dirty="0">
                                    <a:latin typeface="Cambria Math"/>
                                  </a:rPr>
                                </m:ctrlPr>
                              </m:dPr>
                              <m:e>
                                <m:r>
                                  <a:rPr lang="en-US" altLang="ja-JP" i="1" dirty="0">
                                    <a:latin typeface="Cambria Math"/>
                                  </a:rPr>
                                  <m:t>𝛼</m:t>
                                </m:r>
                                <m:r>
                                  <a:rPr lang="en-US" altLang="ja-JP" i="1" dirty="0">
                                    <a:latin typeface="Cambria Math"/>
                                  </a:rPr>
                                  <m:t>+</m:t>
                                </m:r>
                                <m:r>
                                  <a:rPr lang="en-US" altLang="ja-JP" i="1" dirty="0">
                                    <a:latin typeface="Cambria Math"/>
                                  </a:rPr>
                                  <m:t>𝛽</m:t>
                                </m:r>
                                <m:r>
                                  <a:rPr lang="en-US" altLang="ja-JP" b="0" i="1" dirty="0" smtClean="0">
                                    <a:latin typeface="Cambria Math"/>
                                  </a:rPr>
                                  <m:t>+</m:t>
                                </m:r>
                                <m:r>
                                  <a:rPr lang="en-US" altLang="ja-JP" b="0" i="1" dirty="0" smtClean="0">
                                    <a:latin typeface="Cambria Math"/>
                                  </a:rPr>
                                  <m:t>𝛾</m:t>
                                </m:r>
                              </m:e>
                            </m:d>
                          </m:num>
                          <m:den>
                            <m:r>
                              <a:rPr lang="en-US" altLang="ja-JP" b="0" i="1" dirty="0" smtClean="0">
                                <a:latin typeface="Cambria Math"/>
                              </a:rPr>
                              <m:t>4</m:t>
                            </m:r>
                          </m:den>
                        </m:f>
                      </m:e>
                    </m:d>
                    <m:r>
                      <a:rPr lang="en-US" altLang="ja-JP" b="0" i="1" dirty="0" smtClean="0">
                        <a:latin typeface="Cambria Math"/>
                      </a:rPr>
                      <m:t>∗4</m:t>
                    </m:r>
                    <m:r>
                      <a:rPr lang="en-US" altLang="ja-JP" i="1" dirty="0" smtClean="0">
                        <a:latin typeface="Cambria Math"/>
                      </a:rPr>
                      <m:t>, </m:t>
                    </m:r>
                    <m:d>
                      <m:dPr>
                        <m:begChr m:val="⌊"/>
                        <m:endChr m:val="⌋"/>
                        <m:ctrlPr>
                          <a:rPr lang="en-US" altLang="ja-JP" i="1" dirty="0" smtClean="0">
                            <a:latin typeface="Cambria Math"/>
                          </a:rPr>
                        </m:ctrlPr>
                      </m:dPr>
                      <m:e>
                        <m:f>
                          <m:fPr>
                            <m:ctrlPr>
                              <a:rPr lang="en-US" altLang="ja-JP" b="0" i="1" dirty="0" smtClean="0">
                                <a:latin typeface="Cambria Math"/>
                              </a:rPr>
                            </m:ctrlPr>
                          </m:fPr>
                          <m:num>
                            <m:r>
                              <a:rPr lang="en-US" altLang="ja-JP" b="0" i="1" dirty="0" smtClean="0">
                                <a:latin typeface="Cambria Math"/>
                              </a:rPr>
                              <m:t>𝑤</m:t>
                            </m:r>
                          </m:num>
                          <m:den>
                            <m:r>
                              <a:rPr lang="en-US" altLang="ja-JP" b="0" i="1" dirty="0" smtClean="0">
                                <a:latin typeface="Cambria Math"/>
                              </a:rPr>
                              <m:t>6</m:t>
                            </m:r>
                          </m:den>
                        </m:f>
                      </m:e>
                    </m:d>
                    <m:r>
                      <a:rPr lang="en-US" altLang="ja-JP" i="1" dirty="0" smtClean="0">
                        <a:latin typeface="Cambria Math"/>
                      </a:rPr>
                      <m:t>∗</m:t>
                    </m:r>
                    <m:r>
                      <a:rPr lang="en-US" altLang="ja-JP" b="0" i="1" dirty="0" smtClean="0">
                        <a:latin typeface="Cambria Math"/>
                      </a:rPr>
                      <m:t>8</m:t>
                    </m:r>
                    <m:r>
                      <a:rPr lang="en-US" altLang="ja-JP" i="1" dirty="0" smtClean="0">
                        <a:latin typeface="Cambria Math"/>
                      </a:rPr>
                      <m:t>}</m:t>
                    </m:r>
                  </m:oMath>
                </a14:m>
                <a:endParaRPr lang="en-US" altLang="ja-JP" dirty="0" smtClean="0"/>
              </a:p>
              <a:p>
                <a:pPr marL="742950" lvl="1" indent="-285750">
                  <a:buFont typeface="Wingdings" panose="05000000000000000000" pitchFamily="2" charset="2"/>
                  <a:buChar char="ü"/>
                </a:pPr>
                <a:endParaRPr lang="en-US" altLang="ja-JP" dirty="0"/>
              </a:p>
              <a:p>
                <a:pPr marL="285750" indent="-285750">
                  <a:buFont typeface="Wingdings" panose="05000000000000000000" pitchFamily="2" charset="2"/>
                  <a:buChar char="ü"/>
                </a:pPr>
                <a:r>
                  <a:rPr lang="ja-JP" altLang="en-US" dirty="0"/>
                  <a:t>マップの幅</a:t>
                </a:r>
                <a:r>
                  <a:rPr lang="ja-JP" altLang="en-US" dirty="0" smtClean="0"/>
                  <a:t>はマップの高さの</a:t>
                </a:r>
                <a:r>
                  <a:rPr lang="en-US" altLang="ja-JP" dirty="0" smtClean="0"/>
                  <a:t>¾</a:t>
                </a:r>
                <a:r>
                  <a:rPr lang="ja-JP" altLang="en-US" dirty="0" smtClean="0"/>
                  <a:t>とする </a:t>
                </a:r>
                <a:endParaRPr lang="en-US" altLang="ja-JP" dirty="0" smtClean="0"/>
              </a:p>
              <a:p>
                <a:pPr marL="742950" lvl="1" indent="-285750">
                  <a:buFont typeface="Arial" panose="020B0604020202020204" pitchFamily="34" charset="0"/>
                  <a:buChar char="•"/>
                </a:pPr>
                <a:r>
                  <a:rPr kumimoji="1" lang="en-US" altLang="ja-JP" dirty="0" smtClean="0"/>
                  <a:t>mw = </a:t>
                </a:r>
                <a:r>
                  <a:rPr kumimoji="1" lang="en-US" altLang="ja-JP" dirty="0" err="1" smtClean="0"/>
                  <a:t>mh</a:t>
                </a:r>
                <a:r>
                  <a:rPr lang="en-US" altLang="ja-JP" dirty="0"/>
                  <a:t> </a:t>
                </a:r>
                <a:r>
                  <a:rPr lang="en-US" altLang="ja-JP" dirty="0" smtClean="0"/>
                  <a:t>* ¾ </a:t>
                </a:r>
                <a:endParaRPr kumimoji="1" lang="ja-JP" altLang="en-US" dirty="0"/>
              </a:p>
            </p:txBody>
          </p:sp>
        </mc:Choice>
        <mc:Fallback>
          <p:sp>
            <p:nvSpPr>
              <p:cNvPr id="12" name="テキスト ボックス 11"/>
              <p:cNvSpPr txBox="1">
                <a:spLocks noRot="1" noChangeAspect="1" noMove="1" noResize="1" noEditPoints="1" noAdjustHandles="1" noChangeArrowheads="1" noChangeShapeType="1" noTextEdit="1"/>
              </p:cNvSpPr>
              <p:nvPr/>
            </p:nvSpPr>
            <p:spPr>
              <a:xfrm>
                <a:off x="4139952" y="1280198"/>
                <a:ext cx="4878259" cy="5329151"/>
              </a:xfrm>
              <a:prstGeom prst="rect">
                <a:avLst/>
              </a:prstGeom>
              <a:blipFill rotWithShape="1">
                <a:blip r:embed="rId2"/>
                <a:stretch>
                  <a:fillRect l="-750" t="-915" r="-625"/>
                </a:stretch>
              </a:blipFill>
            </p:spPr>
            <p:txBody>
              <a:bodyPr/>
              <a:lstStyle/>
              <a:p>
                <a:r>
                  <a:rPr lang="ja-JP" altLang="en-US">
                    <a:noFill/>
                  </a:rPr>
                  <a:t> </a:t>
                </a:r>
              </a:p>
            </p:txBody>
          </p:sp>
        </mc:Fallback>
      </mc:AlternateContent>
      <p:cxnSp>
        <p:nvCxnSpPr>
          <p:cNvPr id="14" name="直線矢印コネクタ 13"/>
          <p:cNvCxnSpPr/>
          <p:nvPr/>
        </p:nvCxnSpPr>
        <p:spPr>
          <a:xfrm>
            <a:off x="1062837" y="2060848"/>
            <a:ext cx="0" cy="3384376"/>
          </a:xfrm>
          <a:prstGeom prst="straightConnector1">
            <a:avLst/>
          </a:prstGeom>
          <a:ln w="571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1115616" y="2655657"/>
            <a:ext cx="2033121" cy="369332"/>
          </a:xfrm>
          <a:prstGeom prst="rect">
            <a:avLst/>
          </a:prstGeom>
          <a:noFill/>
        </p:spPr>
        <p:txBody>
          <a:bodyPr wrap="none" rtlCol="0">
            <a:spAutoFit/>
          </a:bodyPr>
          <a:lstStyle/>
          <a:p>
            <a:r>
              <a:rPr kumimoji="1" lang="ja-JP" altLang="en-US" dirty="0" smtClean="0"/>
              <a:t>マップの高さ </a:t>
            </a:r>
            <a:r>
              <a:rPr kumimoji="1" lang="en-US" altLang="ja-JP" dirty="0" err="1" smtClean="0">
                <a:solidFill>
                  <a:srgbClr val="FF0000"/>
                </a:solidFill>
              </a:rPr>
              <a:t>mh</a:t>
            </a:r>
            <a:r>
              <a:rPr kumimoji="1" lang="en-US" altLang="ja-JP" dirty="0" smtClean="0"/>
              <a:t> </a:t>
            </a:r>
            <a:r>
              <a:rPr kumimoji="1" lang="en-US" altLang="ja-JP" dirty="0" err="1" smtClean="0"/>
              <a:t>px</a:t>
            </a:r>
            <a:endParaRPr kumimoji="1" lang="ja-JP" altLang="en-US" dirty="0"/>
          </a:p>
        </p:txBody>
      </p:sp>
      <p:cxnSp>
        <p:nvCxnSpPr>
          <p:cNvPr id="18" name="直線矢印コネクタ 17"/>
          <p:cNvCxnSpPr/>
          <p:nvPr/>
        </p:nvCxnSpPr>
        <p:spPr>
          <a:xfrm flipH="1">
            <a:off x="755576" y="1300161"/>
            <a:ext cx="3384376" cy="0"/>
          </a:xfrm>
          <a:prstGeom prst="straightConnector1">
            <a:avLst/>
          </a:prstGeom>
          <a:ln w="57150">
            <a:solidFill>
              <a:srgbClr val="FFC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1" name="正方形/長方形 20"/>
          <p:cNvSpPr/>
          <p:nvPr/>
        </p:nvSpPr>
        <p:spPr>
          <a:xfrm>
            <a:off x="1763688" y="926141"/>
            <a:ext cx="1368152" cy="369332"/>
          </a:xfrm>
          <a:prstGeom prst="rect">
            <a:avLst/>
          </a:prstGeom>
        </p:spPr>
        <p:txBody>
          <a:bodyPr wrap="square">
            <a:spAutoFit/>
          </a:bodyPr>
          <a:lstStyle/>
          <a:p>
            <a:r>
              <a:rPr lang="ja-JP" altLang="en-US" dirty="0" smtClean="0"/>
              <a:t>画面幅 </a:t>
            </a:r>
            <a:r>
              <a:rPr lang="en-US" altLang="ja-JP" dirty="0" smtClean="0">
                <a:solidFill>
                  <a:srgbClr val="FFC000"/>
                </a:solidFill>
              </a:rPr>
              <a:t>w</a:t>
            </a:r>
            <a:r>
              <a:rPr lang="en-US" altLang="ja-JP" dirty="0" smtClean="0"/>
              <a:t> </a:t>
            </a:r>
            <a:r>
              <a:rPr lang="en-US" altLang="ja-JP" dirty="0" err="1" smtClean="0"/>
              <a:t>px</a:t>
            </a:r>
            <a:endParaRPr lang="ja-JP" altLang="en-US" dirty="0"/>
          </a:p>
        </p:txBody>
      </p:sp>
      <p:sp>
        <p:nvSpPr>
          <p:cNvPr id="22" name="角丸四角形吹き出し 21"/>
          <p:cNvSpPr/>
          <p:nvPr/>
        </p:nvSpPr>
        <p:spPr>
          <a:xfrm>
            <a:off x="7970071" y="5575382"/>
            <a:ext cx="1138433" cy="720080"/>
          </a:xfrm>
          <a:prstGeom prst="wedgeRoundRectCallout">
            <a:avLst>
              <a:gd name="adj1" fmla="val -82761"/>
              <a:gd name="adj2" fmla="val -51462"/>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900" dirty="0"/>
              <a:t>高</a:t>
            </a:r>
            <a:r>
              <a:rPr lang="ja-JP" altLang="en-US" sz="900" dirty="0" smtClean="0"/>
              <a:t>さが</a:t>
            </a:r>
            <a:r>
              <a:rPr lang="ja-JP" altLang="en-US" sz="900" dirty="0"/>
              <a:t>整数値に</a:t>
            </a:r>
            <a:r>
              <a:rPr lang="ja-JP" altLang="en-US" sz="900" dirty="0" smtClean="0"/>
              <a:t>なって，マップの左右マージンが</a:t>
            </a:r>
            <a:r>
              <a:rPr lang="en-US" altLang="ja-JP" sz="900" dirty="0" smtClean="0"/>
              <a:t/>
            </a:r>
            <a:br>
              <a:rPr lang="en-US" altLang="ja-JP" sz="900" dirty="0" smtClean="0"/>
            </a:br>
            <a:r>
              <a:rPr lang="ja-JP" altLang="en-US" sz="900" dirty="0" smtClean="0"/>
              <a:t>均等になるように</a:t>
            </a:r>
            <a:endParaRPr kumimoji="1" lang="ja-JP" altLang="en-US" sz="900" dirty="0"/>
          </a:p>
        </p:txBody>
      </p:sp>
      <p:sp>
        <p:nvSpPr>
          <p:cNvPr id="4" name="正方形/長方形 3"/>
          <p:cNvSpPr/>
          <p:nvPr/>
        </p:nvSpPr>
        <p:spPr>
          <a:xfrm>
            <a:off x="755576" y="1700808"/>
            <a:ext cx="338437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検索バー</a:t>
            </a:r>
            <a:r>
              <a:rPr kumimoji="1" lang="en-US" altLang="ja-JP" dirty="0" smtClean="0"/>
              <a:t>  </a:t>
            </a:r>
            <a:r>
              <a:rPr lang="en-US" altLang="ja-JP" dirty="0" smtClean="0">
                <a:solidFill>
                  <a:schemeClr val="accent2">
                    <a:lumMod val="40000"/>
                    <a:lumOff val="60000"/>
                  </a:schemeClr>
                </a:solidFill>
              </a:rPr>
              <a:t>α</a:t>
            </a:r>
            <a:r>
              <a:rPr lang="en-US" altLang="ja-JP" dirty="0" smtClean="0"/>
              <a:t> </a:t>
            </a:r>
            <a:r>
              <a:rPr kumimoji="1" lang="en-US" altLang="ja-JP" dirty="0" err="1" smtClean="0"/>
              <a:t>px</a:t>
            </a:r>
            <a:endParaRPr kumimoji="1" lang="ja-JP" altLang="en-US" dirty="0"/>
          </a:p>
        </p:txBody>
      </p:sp>
      <p:sp>
        <p:nvSpPr>
          <p:cNvPr id="8" name="テキスト ボックス 7"/>
          <p:cNvSpPr txBox="1"/>
          <p:nvPr/>
        </p:nvSpPr>
        <p:spPr>
          <a:xfrm>
            <a:off x="1608666" y="1412776"/>
            <a:ext cx="1451166" cy="276999"/>
          </a:xfrm>
          <a:prstGeom prst="rect">
            <a:avLst/>
          </a:prstGeom>
          <a:noFill/>
        </p:spPr>
        <p:txBody>
          <a:bodyPr wrap="none" rtlCol="0">
            <a:spAutoFit/>
          </a:bodyPr>
          <a:lstStyle/>
          <a:p>
            <a:r>
              <a:rPr lang="ja-JP" altLang="en-US" sz="1200" dirty="0" smtClean="0"/>
              <a:t>ステータスバー </a:t>
            </a:r>
            <a:r>
              <a:rPr lang="en-US" altLang="ja-JP" sz="1200" dirty="0" smtClean="0">
                <a:solidFill>
                  <a:srgbClr val="FF0000"/>
                </a:solidFill>
              </a:rPr>
              <a:t>γ</a:t>
            </a:r>
            <a:r>
              <a:rPr lang="en-US" altLang="ja-JP" sz="1200" dirty="0" smtClean="0"/>
              <a:t> </a:t>
            </a:r>
            <a:r>
              <a:rPr lang="en-US" altLang="ja-JP" sz="1200" dirty="0" err="1" smtClean="0"/>
              <a:t>px</a:t>
            </a:r>
            <a:endParaRPr kumimoji="1" lang="ja-JP" altLang="en-US" sz="1200" dirty="0"/>
          </a:p>
        </p:txBody>
      </p:sp>
    </p:spTree>
    <p:extLst>
      <p:ext uri="{BB962C8B-B14F-4D97-AF65-F5344CB8AC3E}">
        <p14:creationId xmlns:p14="http://schemas.microsoft.com/office/powerpoint/2010/main" val="153422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いろいろ例を挙げてみる</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lang="en-US" altLang="ja-JP" dirty="0" smtClean="0"/>
              <a:t>nexus 7</a:t>
            </a:r>
          </a:p>
          <a:p>
            <a:r>
              <a:rPr kumimoji="1" lang="en-US" altLang="ja-JP" dirty="0"/>
              <a:t> </a:t>
            </a:r>
            <a:r>
              <a:rPr kumimoji="1" lang="en-US" altLang="ja-JP" dirty="0" smtClean="0"/>
              <a:t>Retina iPad</a:t>
            </a:r>
          </a:p>
          <a:p>
            <a:r>
              <a:rPr kumimoji="1" lang="en-US" altLang="ja-JP" dirty="0" smtClean="0"/>
              <a:t>iPhone4</a:t>
            </a:r>
          </a:p>
          <a:p>
            <a:r>
              <a:rPr lang="en-US" altLang="ja-JP" dirty="0" smtClean="0"/>
              <a:t>iPhone5</a:t>
            </a:r>
          </a:p>
          <a:p>
            <a:r>
              <a:rPr lang="en-US" altLang="ja-JP" dirty="0" err="1" smtClean="0"/>
              <a:t>xperia</a:t>
            </a:r>
            <a:r>
              <a:rPr lang="en-US" altLang="ja-JP" dirty="0" smtClean="0"/>
              <a:t> </a:t>
            </a:r>
            <a:r>
              <a:rPr lang="en-US" altLang="ja-JP" dirty="0" err="1" smtClean="0"/>
              <a:t>ul</a:t>
            </a:r>
            <a:endParaRPr lang="en-US" altLang="ja-JP" dirty="0" smtClean="0"/>
          </a:p>
          <a:p>
            <a:endParaRPr kumimoji="1" lang="en-US" altLang="ja-JP" dirty="0"/>
          </a:p>
          <a:p>
            <a:r>
              <a:rPr lang="ja-JP" altLang="en-US" dirty="0" smtClean="0"/>
              <a:t>注意：検索バーとタブバーは</a:t>
            </a:r>
            <a:r>
              <a:rPr lang="en-US" altLang="ja-JP" dirty="0" err="1" smtClean="0"/>
              <a:t>jquery</a:t>
            </a:r>
            <a:r>
              <a:rPr lang="en-US" altLang="ja-JP" dirty="0" smtClean="0"/>
              <a:t> mobile</a:t>
            </a:r>
            <a:r>
              <a:rPr lang="ja-JP" altLang="en-US" dirty="0" smtClean="0"/>
              <a:t>のデフォルト値が分からないので実際の値に近そうな適当な値を入れています</a:t>
            </a:r>
            <a:endParaRPr kumimoji="1" lang="ja-JP" altLang="en-US" dirty="0"/>
          </a:p>
        </p:txBody>
      </p:sp>
    </p:spTree>
    <p:extLst>
      <p:ext uri="{BB962C8B-B14F-4D97-AF65-F5344CB8AC3E}">
        <p14:creationId xmlns:p14="http://schemas.microsoft.com/office/powerpoint/2010/main" val="2122042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5"/>
          <p:cNvSpPr>
            <a:spLocks noGrp="1"/>
          </p:cNvSpPr>
          <p:nvPr>
            <p:ph type="title"/>
          </p:nvPr>
        </p:nvSpPr>
        <p:spPr>
          <a:xfrm>
            <a:off x="52193" y="202630"/>
            <a:ext cx="5527919" cy="850106"/>
          </a:xfrm>
        </p:spPr>
        <p:txBody>
          <a:bodyPr>
            <a:noAutofit/>
          </a:bodyPr>
          <a:lstStyle/>
          <a:p>
            <a:pPr algn="l"/>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iPhone4 (3:2)</a:t>
            </a:r>
            <a:endParaRPr kumimoji="1" lang="ja-JP" altLang="en-US" sz="3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 name="正方形/長方形 16"/>
          <p:cNvSpPr/>
          <p:nvPr/>
        </p:nvSpPr>
        <p:spPr>
          <a:xfrm>
            <a:off x="971600" y="1540563"/>
            <a:ext cx="3384376" cy="505678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0" name="正方形/長方形 19"/>
          <p:cNvSpPr/>
          <p:nvPr/>
        </p:nvSpPr>
        <p:spPr>
          <a:xfrm>
            <a:off x="1142648" y="2116627"/>
            <a:ext cx="2997304" cy="376064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380 * 285</a:t>
            </a:r>
            <a:endParaRPr kumimoji="1" lang="ja-JP" altLang="en-US" dirty="0">
              <a:solidFill>
                <a:schemeClr val="tx1"/>
              </a:solidFill>
            </a:endParaRPr>
          </a:p>
        </p:txBody>
      </p:sp>
      <p:sp>
        <p:nvSpPr>
          <p:cNvPr id="24" name="正方形/長方形 23"/>
          <p:cNvSpPr/>
          <p:nvPr/>
        </p:nvSpPr>
        <p:spPr>
          <a:xfrm>
            <a:off x="971600" y="5877272"/>
            <a:ext cx="3384376" cy="72008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dirty="0" smtClean="0">
                <a:solidFill>
                  <a:schemeClr val="bg1"/>
                </a:solidFill>
              </a:rPr>
              <a:t>タブバー </a:t>
            </a:r>
            <a:r>
              <a:rPr kumimoji="1" lang="en-US" altLang="ja-JP" dirty="0" smtClean="0">
                <a:solidFill>
                  <a:schemeClr val="bg1"/>
                </a:solidFill>
              </a:rPr>
              <a:t>48px</a:t>
            </a:r>
            <a:endParaRPr kumimoji="1" lang="ja-JP" altLang="en-US" dirty="0">
              <a:solidFill>
                <a:schemeClr val="bg1"/>
              </a:solidFill>
            </a:endParaRPr>
          </a:p>
        </p:txBody>
      </p:sp>
      <p:cxnSp>
        <p:nvCxnSpPr>
          <p:cNvPr id="28" name="直線矢印コネクタ 27"/>
          <p:cNvCxnSpPr/>
          <p:nvPr/>
        </p:nvCxnSpPr>
        <p:spPr>
          <a:xfrm>
            <a:off x="782608" y="1540563"/>
            <a:ext cx="0" cy="5049978"/>
          </a:xfrm>
          <a:prstGeom prst="straightConnector1">
            <a:avLst/>
          </a:prstGeom>
          <a:ln w="57150">
            <a:solidFill>
              <a:srgbClr val="FFC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22612" y="3772811"/>
            <a:ext cx="805220" cy="369332"/>
          </a:xfrm>
          <a:prstGeom prst="rect">
            <a:avLst/>
          </a:prstGeom>
          <a:noFill/>
        </p:spPr>
        <p:txBody>
          <a:bodyPr wrap="none" rtlCol="0">
            <a:spAutoFit/>
          </a:bodyPr>
          <a:lstStyle/>
          <a:p>
            <a:r>
              <a:rPr lang="en-US" altLang="ja-JP" dirty="0" smtClean="0"/>
              <a:t>480</a:t>
            </a:r>
            <a:r>
              <a:rPr kumimoji="1" lang="en-US" altLang="ja-JP" dirty="0" smtClean="0"/>
              <a:t> </a:t>
            </a:r>
            <a:r>
              <a:rPr kumimoji="1" lang="en-US" altLang="ja-JP" dirty="0" err="1" smtClean="0"/>
              <a:t>px</a:t>
            </a:r>
            <a:endParaRPr kumimoji="1" lang="ja-JP" altLang="en-US" dirty="0"/>
          </a:p>
        </p:txBody>
      </p:sp>
      <p:cxnSp>
        <p:nvCxnSpPr>
          <p:cNvPr id="34" name="直線矢印コネクタ 33"/>
          <p:cNvCxnSpPr/>
          <p:nvPr/>
        </p:nvCxnSpPr>
        <p:spPr>
          <a:xfrm>
            <a:off x="1142648" y="5877272"/>
            <a:ext cx="0" cy="713269"/>
          </a:xfrm>
          <a:prstGeom prst="straightConnector1">
            <a:avLst/>
          </a:prstGeom>
          <a:ln w="571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4716016" y="1085835"/>
            <a:ext cx="4141775" cy="1107996"/>
          </a:xfrm>
          <a:prstGeom prst="rect">
            <a:avLst/>
          </a:prstGeom>
          <a:noFill/>
        </p:spPr>
        <p:txBody>
          <a:bodyPr wrap="none" rtlCol="0">
            <a:spAutoFit/>
          </a:bodyPr>
          <a:lstStyle/>
          <a:p>
            <a:r>
              <a:rPr lang="ja-JP" altLang="en-US" dirty="0"/>
              <a:t>検索</a:t>
            </a:r>
            <a:r>
              <a:rPr lang="ja-JP" altLang="en-US" dirty="0" smtClean="0"/>
              <a:t>バー</a:t>
            </a:r>
            <a:r>
              <a:rPr lang="ja-JP" altLang="en-US" dirty="0"/>
              <a:t>の</a:t>
            </a:r>
            <a:r>
              <a:rPr lang="ja-JP" altLang="en-US" dirty="0" smtClean="0"/>
              <a:t>高さを </a:t>
            </a:r>
            <a:r>
              <a:rPr lang="en-US" altLang="ja-JP" dirty="0" smtClean="0"/>
              <a:t>α = </a:t>
            </a:r>
            <a:r>
              <a:rPr lang="en-US" altLang="ja-JP" dirty="0" smtClean="0"/>
              <a:t>32px </a:t>
            </a:r>
            <a:r>
              <a:rPr lang="ja-JP" altLang="en-US" dirty="0" smtClean="0"/>
              <a:t>とする</a:t>
            </a:r>
            <a:endParaRPr lang="en-US" altLang="ja-JP" dirty="0" smtClean="0"/>
          </a:p>
          <a:p>
            <a:r>
              <a:rPr lang="ja-JP" altLang="en-US" dirty="0" smtClean="0"/>
              <a:t>タブバーの高さを </a:t>
            </a:r>
            <a:r>
              <a:rPr lang="en-US" altLang="ja-JP" dirty="0" smtClean="0"/>
              <a:t>β = </a:t>
            </a:r>
            <a:r>
              <a:rPr lang="en-US" altLang="ja-JP" dirty="0" smtClean="0"/>
              <a:t>48px</a:t>
            </a:r>
            <a:r>
              <a:rPr lang="ja-JP" altLang="en-US" dirty="0" smtClean="0"/>
              <a:t>と</a:t>
            </a:r>
            <a:r>
              <a:rPr lang="ja-JP" altLang="en-US" dirty="0" smtClean="0"/>
              <a:t>する</a:t>
            </a:r>
            <a:endParaRPr lang="en-US" altLang="ja-JP" dirty="0" smtClean="0"/>
          </a:p>
          <a:p>
            <a:r>
              <a:rPr lang="ja-JP" altLang="en-US" dirty="0" smtClean="0"/>
              <a:t>ステータスバー</a:t>
            </a:r>
            <a:r>
              <a:rPr lang="ja-JP" altLang="en-US" dirty="0"/>
              <a:t>の高さ</a:t>
            </a:r>
            <a:r>
              <a:rPr lang="ja-JP" altLang="en-US" dirty="0" smtClean="0"/>
              <a:t>を </a:t>
            </a:r>
            <a:r>
              <a:rPr lang="en-US" altLang="ja-JP" dirty="0" smtClean="0"/>
              <a:t>γ = 20px</a:t>
            </a:r>
            <a:r>
              <a:rPr lang="ja-JP" altLang="en-US" dirty="0" smtClean="0"/>
              <a:t>とする</a:t>
            </a:r>
            <a:endParaRPr lang="en-US" altLang="ja-JP" dirty="0" smtClean="0"/>
          </a:p>
          <a:p>
            <a:r>
              <a:rPr lang="en-US" altLang="ja-JP" sz="1200" dirty="0"/>
              <a:t>(</a:t>
            </a:r>
            <a:r>
              <a:rPr lang="en-US" altLang="ja-JP" sz="1200" dirty="0">
                <a:hlinkClick r:id="rId2"/>
              </a:rPr>
              <a:t>http://</a:t>
            </a:r>
            <a:r>
              <a:rPr lang="en-US" altLang="ja-JP" sz="1200" dirty="0" smtClean="0">
                <a:hlinkClick r:id="rId2"/>
              </a:rPr>
              <a:t>iphone-tora.sakura.ne.jp/iphone_screenname.html</a:t>
            </a:r>
            <a:r>
              <a:rPr lang="ja-JP" altLang="en-US" sz="1200" dirty="0" smtClean="0"/>
              <a:t>より</a:t>
            </a:r>
            <a:r>
              <a:rPr lang="en-US" altLang="ja-JP" sz="1200" dirty="0" smtClean="0"/>
              <a:t>)</a:t>
            </a:r>
            <a:endParaRPr kumimoji="1" lang="ja-JP" altLang="en-US" sz="1200" dirty="0"/>
          </a:p>
        </p:txBody>
      </p:sp>
      <p:cxnSp>
        <p:nvCxnSpPr>
          <p:cNvPr id="22" name="直線矢印コネクタ 21"/>
          <p:cNvCxnSpPr/>
          <p:nvPr/>
        </p:nvCxnSpPr>
        <p:spPr>
          <a:xfrm flipH="1">
            <a:off x="971600" y="1334824"/>
            <a:ext cx="3384376" cy="0"/>
          </a:xfrm>
          <a:prstGeom prst="straightConnector1">
            <a:avLst/>
          </a:prstGeom>
          <a:ln w="57150">
            <a:solidFill>
              <a:srgbClr val="FFC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2261178" y="964545"/>
            <a:ext cx="805220" cy="369332"/>
          </a:xfrm>
          <a:prstGeom prst="rect">
            <a:avLst/>
          </a:prstGeom>
          <a:noFill/>
        </p:spPr>
        <p:txBody>
          <a:bodyPr wrap="none" rtlCol="0">
            <a:spAutoFit/>
          </a:bodyPr>
          <a:lstStyle/>
          <a:p>
            <a:r>
              <a:rPr kumimoji="1" lang="en-US" altLang="ja-JP" dirty="0" smtClean="0"/>
              <a:t>320 </a:t>
            </a:r>
            <a:r>
              <a:rPr kumimoji="1" lang="en-US" altLang="ja-JP" dirty="0" err="1" smtClean="0"/>
              <a:t>px</a:t>
            </a:r>
            <a:endParaRPr kumimoji="1" lang="ja-JP" altLang="en-US" dirty="0"/>
          </a:p>
        </p:txBody>
      </p:sp>
      <p:sp>
        <p:nvSpPr>
          <p:cNvPr id="27" name="テキスト ボックス 26"/>
          <p:cNvSpPr txBox="1"/>
          <p:nvPr/>
        </p:nvSpPr>
        <p:spPr>
          <a:xfrm>
            <a:off x="4499992" y="2439286"/>
            <a:ext cx="4195379" cy="1754326"/>
          </a:xfrm>
          <a:prstGeom prst="rect">
            <a:avLst/>
          </a:prstGeom>
          <a:noFill/>
        </p:spPr>
        <p:txBody>
          <a:bodyPr wrap="none" rtlCol="0">
            <a:spAutoFit/>
          </a:bodyPr>
          <a:lstStyle/>
          <a:p>
            <a:pPr marL="0" lvl="1"/>
            <a:r>
              <a:rPr lang="ja-JP" altLang="en-US" dirty="0" smtClean="0"/>
              <a:t>マップ高さ </a:t>
            </a:r>
            <a:r>
              <a:rPr lang="en-US" altLang="ja-JP" dirty="0" smtClean="0"/>
              <a:t>= min{ floor</a:t>
            </a:r>
            <a:r>
              <a:rPr lang="en-US" altLang="ja-JP" dirty="0" smtClean="0"/>
              <a:t>((480 </a:t>
            </a:r>
            <a:r>
              <a:rPr lang="en-US" altLang="ja-JP" dirty="0"/>
              <a:t>- </a:t>
            </a:r>
            <a:r>
              <a:rPr lang="en-US" altLang="ja-JP" dirty="0" smtClean="0"/>
              <a:t>100) </a:t>
            </a:r>
            <a:r>
              <a:rPr lang="en-US" altLang="ja-JP" dirty="0" smtClean="0"/>
              <a:t>/ </a:t>
            </a:r>
            <a:r>
              <a:rPr lang="en-US" altLang="ja-JP" dirty="0"/>
              <a:t>4</a:t>
            </a:r>
            <a:r>
              <a:rPr lang="en-US" altLang="ja-JP" dirty="0" smtClean="0"/>
              <a:t>) *4, </a:t>
            </a:r>
            <a:br>
              <a:rPr lang="en-US" altLang="ja-JP" dirty="0" smtClean="0"/>
            </a:br>
            <a:r>
              <a:rPr lang="en-US" altLang="ja-JP" dirty="0" smtClean="0"/>
              <a:t>		</a:t>
            </a:r>
            <a:r>
              <a:rPr lang="en-US" altLang="ja-JP" dirty="0" smtClean="0"/>
              <a:t>floor(320/6</a:t>
            </a:r>
            <a:r>
              <a:rPr lang="en-US" altLang="ja-JP" dirty="0" smtClean="0"/>
              <a:t>)*8}</a:t>
            </a:r>
            <a:br>
              <a:rPr lang="en-US" altLang="ja-JP" dirty="0" smtClean="0"/>
            </a:br>
            <a:r>
              <a:rPr lang="en-US" altLang="ja-JP" dirty="0" smtClean="0"/>
              <a:t>                    = </a:t>
            </a:r>
            <a:r>
              <a:rPr lang="en-US" altLang="ja-JP" dirty="0" smtClean="0"/>
              <a:t>min{380, 424}</a:t>
            </a:r>
            <a:endParaRPr lang="en-US" altLang="ja-JP" dirty="0" smtClean="0"/>
          </a:p>
          <a:p>
            <a:pPr marL="0" lvl="1"/>
            <a:r>
              <a:rPr lang="en-US" altLang="ja-JP" dirty="0"/>
              <a:t> </a:t>
            </a:r>
            <a:r>
              <a:rPr lang="en-US" altLang="ja-JP" dirty="0" smtClean="0"/>
              <a:t>                   = </a:t>
            </a:r>
            <a:r>
              <a:rPr lang="en-US" altLang="ja-JP" dirty="0" smtClean="0"/>
              <a:t>380</a:t>
            </a:r>
            <a:endParaRPr lang="en-US" altLang="ja-JP" dirty="0" smtClean="0"/>
          </a:p>
          <a:p>
            <a:pPr marL="0" lvl="1"/>
            <a:endParaRPr lang="en-US" altLang="ja-JP" dirty="0" smtClean="0"/>
          </a:p>
          <a:p>
            <a:pPr marL="0" lvl="1"/>
            <a:r>
              <a:rPr lang="ja-JP" altLang="en-US" dirty="0" smtClean="0"/>
              <a:t>マップ幅 </a:t>
            </a:r>
            <a:r>
              <a:rPr lang="en-US" altLang="ja-JP" dirty="0" smtClean="0"/>
              <a:t>= </a:t>
            </a:r>
            <a:r>
              <a:rPr lang="en-US" altLang="ja-JP" dirty="0" smtClean="0"/>
              <a:t>380 </a:t>
            </a:r>
            <a:r>
              <a:rPr lang="en-US" altLang="ja-JP" dirty="0" smtClean="0"/>
              <a:t>* 3 / 4 = </a:t>
            </a:r>
            <a:r>
              <a:rPr lang="en-US" altLang="ja-JP" dirty="0" smtClean="0"/>
              <a:t>285</a:t>
            </a:r>
            <a:endParaRPr lang="en-US" altLang="ja-JP" dirty="0"/>
          </a:p>
        </p:txBody>
      </p:sp>
      <p:sp>
        <p:nvSpPr>
          <p:cNvPr id="29" name="正方形/長方形 28"/>
          <p:cNvSpPr/>
          <p:nvPr/>
        </p:nvSpPr>
        <p:spPr>
          <a:xfrm>
            <a:off x="971600" y="4581128"/>
            <a:ext cx="3384376" cy="1296144"/>
          </a:xfrm>
          <a:prstGeom prst="rect">
            <a:avLst/>
          </a:prstGeom>
          <a:solidFill>
            <a:srgbClr val="E46C0A">
              <a:alpha val="4902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基本情報表示ウインドウ</a:t>
            </a:r>
            <a:endParaRPr kumimoji="1" lang="en-US" altLang="ja-JP" dirty="0" smtClean="0">
              <a:solidFill>
                <a:schemeClr val="tx1"/>
              </a:solidFill>
            </a:endParaRPr>
          </a:p>
          <a:p>
            <a:pPr algn="ctr"/>
            <a:r>
              <a:rPr kumimoji="1" lang="en-US" altLang="ja-JP" dirty="0" smtClean="0">
                <a:solidFill>
                  <a:schemeClr val="tx1"/>
                </a:solidFill>
              </a:rPr>
              <a:t>100</a:t>
            </a:r>
            <a:r>
              <a:rPr lang="en-US" altLang="ja-JP" dirty="0" smtClean="0">
                <a:solidFill>
                  <a:schemeClr val="tx1"/>
                </a:solidFill>
              </a:rPr>
              <a:t>px</a:t>
            </a:r>
            <a:endParaRPr kumimoji="1" lang="ja-JP" altLang="en-US" dirty="0">
              <a:solidFill>
                <a:schemeClr val="tx1"/>
              </a:solidFill>
            </a:endParaRPr>
          </a:p>
        </p:txBody>
      </p:sp>
      <p:sp>
        <p:nvSpPr>
          <p:cNvPr id="18" name="正方形/長方形 17"/>
          <p:cNvSpPr/>
          <p:nvPr/>
        </p:nvSpPr>
        <p:spPr>
          <a:xfrm>
            <a:off x="971600" y="1772816"/>
            <a:ext cx="338437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検索</a:t>
            </a:r>
            <a:r>
              <a:rPr lang="ja-JP" altLang="en-US" dirty="0" smtClean="0"/>
              <a:t>バー </a:t>
            </a:r>
            <a:r>
              <a:rPr lang="en-US" altLang="ja-JP" dirty="0" smtClean="0"/>
              <a:t>32px</a:t>
            </a:r>
            <a:endParaRPr kumimoji="1" lang="ja-JP" altLang="en-US" dirty="0"/>
          </a:p>
        </p:txBody>
      </p:sp>
    </p:spTree>
    <p:extLst>
      <p:ext uri="{BB962C8B-B14F-4D97-AF65-F5344CB8AC3E}">
        <p14:creationId xmlns:p14="http://schemas.microsoft.com/office/powerpoint/2010/main" val="1781221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5"/>
          <p:cNvSpPr>
            <a:spLocks noGrp="1"/>
          </p:cNvSpPr>
          <p:nvPr>
            <p:ph type="title"/>
          </p:nvPr>
        </p:nvSpPr>
        <p:spPr>
          <a:xfrm>
            <a:off x="52193" y="202630"/>
            <a:ext cx="6247999" cy="346050"/>
          </a:xfrm>
        </p:spPr>
        <p:txBody>
          <a:bodyPr>
            <a:noAutofit/>
          </a:bodyPr>
          <a:lstStyle/>
          <a:p>
            <a:pPr algn="l"/>
            <a:r>
              <a:rPr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iPhone </a:t>
            </a:r>
            <a:r>
              <a:rPr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5 (16:9)</a:t>
            </a:r>
            <a:endParaRPr kumimoji="1" lang="ja-JP" altLang="en-US" sz="3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 name="正方形/長方形 11"/>
          <p:cNvSpPr/>
          <p:nvPr/>
        </p:nvSpPr>
        <p:spPr>
          <a:xfrm>
            <a:off x="1304608" y="1268760"/>
            <a:ext cx="3384376" cy="525658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8" name="正方形/長方形 17"/>
          <p:cNvSpPr/>
          <p:nvPr/>
        </p:nvSpPr>
        <p:spPr>
          <a:xfrm>
            <a:off x="1403648" y="1844824"/>
            <a:ext cx="3178084" cy="3454007"/>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424 * 318</a:t>
            </a:r>
            <a:endParaRPr kumimoji="1" lang="ja-JP" altLang="en-US" dirty="0">
              <a:solidFill>
                <a:schemeClr val="tx1"/>
              </a:solidFill>
            </a:endParaRPr>
          </a:p>
        </p:txBody>
      </p:sp>
      <p:sp>
        <p:nvSpPr>
          <p:cNvPr id="20" name="正方形/長方形 19"/>
          <p:cNvSpPr/>
          <p:nvPr/>
        </p:nvSpPr>
        <p:spPr>
          <a:xfrm>
            <a:off x="1304608" y="5805264"/>
            <a:ext cx="3384376" cy="72008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ja-JP" altLang="en-US" dirty="0" smtClean="0"/>
              <a:t>タブバー </a:t>
            </a:r>
            <a:r>
              <a:rPr lang="en-US" altLang="ja-JP" dirty="0" smtClean="0"/>
              <a:t>48 </a:t>
            </a:r>
            <a:r>
              <a:rPr lang="en-US" altLang="ja-JP" dirty="0" err="1" smtClean="0"/>
              <a:t>px</a:t>
            </a:r>
            <a:endParaRPr kumimoji="1" lang="ja-JP" altLang="en-US" dirty="0"/>
          </a:p>
        </p:txBody>
      </p:sp>
      <p:cxnSp>
        <p:nvCxnSpPr>
          <p:cNvPr id="23" name="直線矢印コネクタ 22"/>
          <p:cNvCxnSpPr/>
          <p:nvPr/>
        </p:nvCxnSpPr>
        <p:spPr>
          <a:xfrm>
            <a:off x="1115616" y="1268760"/>
            <a:ext cx="0" cy="5256584"/>
          </a:xfrm>
          <a:prstGeom prst="straightConnector1">
            <a:avLst/>
          </a:prstGeom>
          <a:ln w="571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251520" y="3640378"/>
            <a:ext cx="805220" cy="369332"/>
          </a:xfrm>
          <a:prstGeom prst="rect">
            <a:avLst/>
          </a:prstGeom>
          <a:noFill/>
        </p:spPr>
        <p:txBody>
          <a:bodyPr wrap="none" rtlCol="0">
            <a:spAutoFit/>
          </a:bodyPr>
          <a:lstStyle/>
          <a:p>
            <a:r>
              <a:rPr kumimoji="1" lang="en-US" altLang="ja-JP" dirty="0" smtClean="0"/>
              <a:t>568 </a:t>
            </a:r>
            <a:r>
              <a:rPr kumimoji="1" lang="en-US" altLang="ja-JP" dirty="0" err="1" smtClean="0"/>
              <a:t>px</a:t>
            </a:r>
            <a:endParaRPr kumimoji="1" lang="ja-JP" altLang="en-US" dirty="0"/>
          </a:p>
        </p:txBody>
      </p:sp>
      <p:sp>
        <p:nvSpPr>
          <p:cNvPr id="27" name="正方形/長方形 26"/>
          <p:cNvSpPr/>
          <p:nvPr/>
        </p:nvSpPr>
        <p:spPr>
          <a:xfrm>
            <a:off x="1304608" y="4509120"/>
            <a:ext cx="3384376" cy="1296144"/>
          </a:xfrm>
          <a:prstGeom prst="rect">
            <a:avLst/>
          </a:prstGeom>
          <a:solidFill>
            <a:srgbClr val="E46C0A">
              <a:alpha val="4902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基本情報表示ウインドウ</a:t>
            </a:r>
            <a:endParaRPr kumimoji="1" lang="en-US" altLang="ja-JP" dirty="0" smtClean="0">
              <a:solidFill>
                <a:schemeClr val="tx1"/>
              </a:solidFill>
            </a:endParaRPr>
          </a:p>
          <a:p>
            <a:pPr algn="ctr"/>
            <a:r>
              <a:rPr kumimoji="1" lang="en-US" altLang="ja-JP" dirty="0" smtClean="0">
                <a:solidFill>
                  <a:schemeClr val="tx1"/>
                </a:solidFill>
              </a:rPr>
              <a:t>100</a:t>
            </a:r>
            <a:r>
              <a:rPr lang="en-US" altLang="ja-JP" dirty="0" smtClean="0">
                <a:solidFill>
                  <a:schemeClr val="tx1"/>
                </a:solidFill>
              </a:rPr>
              <a:t>px</a:t>
            </a:r>
            <a:endParaRPr kumimoji="1" lang="ja-JP" altLang="en-US" dirty="0">
              <a:solidFill>
                <a:schemeClr val="tx1"/>
              </a:solidFill>
            </a:endParaRPr>
          </a:p>
        </p:txBody>
      </p:sp>
      <p:cxnSp>
        <p:nvCxnSpPr>
          <p:cNvPr id="15" name="直線矢印コネクタ 14"/>
          <p:cNvCxnSpPr/>
          <p:nvPr/>
        </p:nvCxnSpPr>
        <p:spPr>
          <a:xfrm flipH="1">
            <a:off x="1331640" y="1134983"/>
            <a:ext cx="3384376" cy="0"/>
          </a:xfrm>
          <a:prstGeom prst="straightConnector1">
            <a:avLst/>
          </a:prstGeom>
          <a:ln w="57150">
            <a:solidFill>
              <a:srgbClr val="FFC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2621218" y="764704"/>
            <a:ext cx="805220" cy="369332"/>
          </a:xfrm>
          <a:prstGeom prst="rect">
            <a:avLst/>
          </a:prstGeom>
          <a:noFill/>
        </p:spPr>
        <p:txBody>
          <a:bodyPr wrap="none" rtlCol="0">
            <a:spAutoFit/>
          </a:bodyPr>
          <a:lstStyle/>
          <a:p>
            <a:r>
              <a:rPr lang="en-US" altLang="ja-JP" dirty="0" smtClean="0"/>
              <a:t>320 </a:t>
            </a:r>
            <a:r>
              <a:rPr kumimoji="1" lang="en-US" altLang="ja-JP" dirty="0" err="1" smtClean="0"/>
              <a:t>px</a:t>
            </a:r>
            <a:endParaRPr kumimoji="1" lang="ja-JP" altLang="en-US" dirty="0"/>
          </a:p>
        </p:txBody>
      </p:sp>
      <p:sp>
        <p:nvSpPr>
          <p:cNvPr id="28" name="テキスト ボックス 27"/>
          <p:cNvSpPr txBox="1"/>
          <p:nvPr/>
        </p:nvSpPr>
        <p:spPr>
          <a:xfrm>
            <a:off x="5036906" y="1322165"/>
            <a:ext cx="3915046" cy="923330"/>
          </a:xfrm>
          <a:prstGeom prst="rect">
            <a:avLst/>
          </a:prstGeom>
          <a:noFill/>
        </p:spPr>
        <p:txBody>
          <a:bodyPr wrap="none" rtlCol="0">
            <a:spAutoFit/>
          </a:bodyPr>
          <a:lstStyle/>
          <a:p>
            <a:r>
              <a:rPr lang="ja-JP" altLang="en-US" dirty="0"/>
              <a:t>検索</a:t>
            </a:r>
            <a:r>
              <a:rPr lang="ja-JP" altLang="en-US" dirty="0" smtClean="0"/>
              <a:t>バー</a:t>
            </a:r>
            <a:r>
              <a:rPr lang="ja-JP" altLang="en-US" dirty="0"/>
              <a:t>の</a:t>
            </a:r>
            <a:r>
              <a:rPr lang="ja-JP" altLang="en-US" dirty="0" smtClean="0"/>
              <a:t>高さを </a:t>
            </a:r>
            <a:r>
              <a:rPr lang="en-US" altLang="ja-JP" dirty="0" smtClean="0"/>
              <a:t>α = </a:t>
            </a:r>
            <a:r>
              <a:rPr lang="en-US" altLang="ja-JP" dirty="0" smtClean="0"/>
              <a:t>32px </a:t>
            </a:r>
            <a:r>
              <a:rPr lang="ja-JP" altLang="en-US" dirty="0" smtClean="0"/>
              <a:t>とする</a:t>
            </a:r>
            <a:endParaRPr lang="en-US" altLang="ja-JP" dirty="0" smtClean="0"/>
          </a:p>
          <a:p>
            <a:r>
              <a:rPr lang="ja-JP" altLang="en-US" dirty="0" smtClean="0"/>
              <a:t>タブバーの高さを </a:t>
            </a:r>
            <a:r>
              <a:rPr lang="en-US" altLang="ja-JP" dirty="0" smtClean="0"/>
              <a:t>β = </a:t>
            </a:r>
            <a:r>
              <a:rPr lang="en-US" altLang="ja-JP" dirty="0" smtClean="0"/>
              <a:t>48px</a:t>
            </a:r>
            <a:r>
              <a:rPr lang="ja-JP" altLang="en-US" dirty="0" smtClean="0"/>
              <a:t>と</a:t>
            </a:r>
            <a:r>
              <a:rPr lang="ja-JP" altLang="en-US" dirty="0" smtClean="0"/>
              <a:t>する</a:t>
            </a:r>
            <a:endParaRPr lang="en-US" altLang="ja-JP" dirty="0" smtClean="0"/>
          </a:p>
          <a:p>
            <a:r>
              <a:rPr kumimoji="1" lang="ja-JP" altLang="en-US" dirty="0"/>
              <a:t>ステータスバーの高さ</a:t>
            </a:r>
            <a:r>
              <a:rPr kumimoji="1" lang="ja-JP" altLang="en-US" dirty="0" smtClean="0"/>
              <a:t>を </a:t>
            </a:r>
            <a:r>
              <a:rPr kumimoji="1" lang="en-US" altLang="ja-JP" dirty="0" smtClean="0"/>
              <a:t>γ = 20px</a:t>
            </a:r>
            <a:r>
              <a:rPr kumimoji="1" lang="ja-JP" altLang="en-US" dirty="0" smtClean="0"/>
              <a:t>とする</a:t>
            </a:r>
            <a:endParaRPr kumimoji="1" lang="ja-JP" altLang="en-US" dirty="0"/>
          </a:p>
        </p:txBody>
      </p:sp>
      <p:sp>
        <p:nvSpPr>
          <p:cNvPr id="29" name="テキスト ボックス 28"/>
          <p:cNvSpPr txBox="1"/>
          <p:nvPr/>
        </p:nvSpPr>
        <p:spPr>
          <a:xfrm>
            <a:off x="4856511" y="2464258"/>
            <a:ext cx="3897221" cy="1477328"/>
          </a:xfrm>
          <a:prstGeom prst="rect">
            <a:avLst/>
          </a:prstGeom>
          <a:noFill/>
        </p:spPr>
        <p:txBody>
          <a:bodyPr wrap="none" rtlCol="0">
            <a:spAutoFit/>
          </a:bodyPr>
          <a:lstStyle/>
          <a:p>
            <a:pPr marL="0" lvl="1"/>
            <a:r>
              <a:rPr lang="ja-JP" altLang="en-US" dirty="0" smtClean="0"/>
              <a:t>マップ高さ </a:t>
            </a:r>
            <a:r>
              <a:rPr lang="en-US" altLang="ja-JP" dirty="0" smtClean="0"/>
              <a:t>= min{floor</a:t>
            </a:r>
            <a:r>
              <a:rPr lang="en-US" altLang="ja-JP" dirty="0" smtClean="0"/>
              <a:t>((568-100)/</a:t>
            </a:r>
            <a:r>
              <a:rPr lang="en-US" altLang="ja-JP" dirty="0" smtClean="0"/>
              <a:t>4)*4},</a:t>
            </a:r>
          </a:p>
          <a:p>
            <a:pPr marL="0" lvl="1"/>
            <a:r>
              <a:rPr lang="en-US" altLang="ja-JP" dirty="0"/>
              <a:t> </a:t>
            </a:r>
            <a:r>
              <a:rPr lang="en-US" altLang="ja-JP" dirty="0" smtClean="0"/>
              <a:t>                              </a:t>
            </a:r>
            <a:r>
              <a:rPr lang="en-US" altLang="ja-JP" dirty="0" smtClean="0"/>
              <a:t>floor(320/6</a:t>
            </a:r>
            <a:r>
              <a:rPr lang="en-US" altLang="ja-JP" dirty="0" smtClean="0"/>
              <a:t>)*8}</a:t>
            </a:r>
            <a:br>
              <a:rPr lang="en-US" altLang="ja-JP" dirty="0" smtClean="0"/>
            </a:br>
            <a:r>
              <a:rPr lang="en-US" altLang="ja-JP" dirty="0" smtClean="0"/>
              <a:t>                    = </a:t>
            </a:r>
            <a:r>
              <a:rPr lang="en-US" altLang="ja-JP" dirty="0" smtClean="0"/>
              <a:t>min{468, 424}</a:t>
            </a:r>
            <a:endParaRPr lang="en-US" altLang="ja-JP" dirty="0" smtClean="0"/>
          </a:p>
          <a:p>
            <a:pPr marL="0" lvl="1"/>
            <a:r>
              <a:rPr lang="en-US" altLang="ja-JP" dirty="0"/>
              <a:t> </a:t>
            </a:r>
            <a:r>
              <a:rPr lang="en-US" altLang="ja-JP" dirty="0" smtClean="0"/>
              <a:t>                   = </a:t>
            </a:r>
            <a:r>
              <a:rPr lang="en-US" altLang="ja-JP" dirty="0" smtClean="0"/>
              <a:t>424</a:t>
            </a:r>
            <a:endParaRPr lang="en-US" altLang="ja-JP" dirty="0" smtClean="0"/>
          </a:p>
          <a:p>
            <a:pPr marL="0" lvl="1"/>
            <a:r>
              <a:rPr lang="ja-JP" altLang="en-US" dirty="0" smtClean="0"/>
              <a:t>マップ幅 </a:t>
            </a:r>
            <a:r>
              <a:rPr lang="en-US" altLang="ja-JP" dirty="0" smtClean="0"/>
              <a:t>= </a:t>
            </a:r>
            <a:r>
              <a:rPr lang="en-US" altLang="ja-JP" dirty="0" smtClean="0"/>
              <a:t>424 </a:t>
            </a:r>
            <a:r>
              <a:rPr lang="en-US" altLang="ja-JP" dirty="0" smtClean="0"/>
              <a:t>* </a:t>
            </a:r>
            <a:r>
              <a:rPr lang="en-US" altLang="ja-JP" dirty="0"/>
              <a:t>3</a:t>
            </a:r>
            <a:r>
              <a:rPr lang="en-US" altLang="ja-JP" dirty="0" smtClean="0"/>
              <a:t> </a:t>
            </a:r>
            <a:r>
              <a:rPr lang="en-US" altLang="ja-JP" dirty="0" smtClean="0"/>
              <a:t>/ 4 = </a:t>
            </a:r>
            <a:r>
              <a:rPr lang="en-US" altLang="ja-JP" dirty="0" smtClean="0"/>
              <a:t>318</a:t>
            </a:r>
            <a:endParaRPr lang="en-US" altLang="ja-JP" dirty="0"/>
          </a:p>
        </p:txBody>
      </p:sp>
      <p:sp>
        <p:nvSpPr>
          <p:cNvPr id="17" name="正方形/長方形 16"/>
          <p:cNvSpPr/>
          <p:nvPr/>
        </p:nvSpPr>
        <p:spPr>
          <a:xfrm>
            <a:off x="1304608" y="1556792"/>
            <a:ext cx="338437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検索</a:t>
            </a:r>
            <a:r>
              <a:rPr lang="ja-JP" altLang="en-US" dirty="0" smtClean="0"/>
              <a:t>バー </a:t>
            </a:r>
            <a:r>
              <a:rPr lang="en-US" altLang="ja-JP" dirty="0" smtClean="0"/>
              <a:t>32px</a:t>
            </a:r>
            <a:endParaRPr kumimoji="1" lang="ja-JP" altLang="en-US" dirty="0"/>
          </a:p>
        </p:txBody>
      </p:sp>
    </p:spTree>
    <p:extLst>
      <p:ext uri="{BB962C8B-B14F-4D97-AF65-F5344CB8AC3E}">
        <p14:creationId xmlns:p14="http://schemas.microsoft.com/office/powerpoint/2010/main" val="732172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5"/>
          <p:cNvSpPr>
            <a:spLocks noGrp="1"/>
          </p:cNvSpPr>
          <p:nvPr>
            <p:ph type="title"/>
          </p:nvPr>
        </p:nvSpPr>
        <p:spPr>
          <a:xfrm>
            <a:off x="52193" y="202630"/>
            <a:ext cx="6247999" cy="346050"/>
          </a:xfrm>
        </p:spPr>
        <p:txBody>
          <a:bodyPr>
            <a:noAutofit/>
          </a:bodyPr>
          <a:lstStyle/>
          <a:p>
            <a:pPr algn="l"/>
            <a:r>
              <a:rPr lang="en-US" altLang="ja-JP" sz="3200" dirty="0" err="1" smtClean="0">
                <a:latin typeface="メイリオ" panose="020B0604030504040204" pitchFamily="50" charset="-128"/>
                <a:ea typeface="メイリオ" panose="020B0604030504040204" pitchFamily="50" charset="-128"/>
                <a:cs typeface="メイリオ" panose="020B0604030504040204" pitchFamily="50" charset="-128"/>
              </a:rPr>
              <a:t>Xperia</a:t>
            </a:r>
            <a:r>
              <a:rPr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UL SOL22 (16:9)</a:t>
            </a:r>
            <a:endParaRPr kumimoji="1" lang="ja-JP" altLang="en-US" sz="3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 name="正方形/長方形 11"/>
          <p:cNvSpPr/>
          <p:nvPr/>
        </p:nvSpPr>
        <p:spPr>
          <a:xfrm>
            <a:off x="1304608" y="1268760"/>
            <a:ext cx="3384376" cy="525658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8" name="正方形/長方形 17"/>
          <p:cNvSpPr/>
          <p:nvPr/>
        </p:nvSpPr>
        <p:spPr>
          <a:xfrm>
            <a:off x="1304608" y="2060848"/>
            <a:ext cx="3384376" cy="3384376"/>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0" name="正方形/長方形 19"/>
          <p:cNvSpPr/>
          <p:nvPr/>
        </p:nvSpPr>
        <p:spPr>
          <a:xfrm>
            <a:off x="1304608" y="5805264"/>
            <a:ext cx="3384376" cy="72008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ja-JP" altLang="en-US" dirty="0" smtClean="0"/>
              <a:t>タブバー </a:t>
            </a:r>
            <a:r>
              <a:rPr lang="en-US" altLang="ja-JP" dirty="0" smtClean="0"/>
              <a:t>48 </a:t>
            </a:r>
            <a:r>
              <a:rPr lang="en-US" altLang="ja-JP" dirty="0" err="1" smtClean="0"/>
              <a:t>px</a:t>
            </a:r>
            <a:endParaRPr kumimoji="1" lang="ja-JP" altLang="en-US" dirty="0"/>
          </a:p>
        </p:txBody>
      </p:sp>
      <p:cxnSp>
        <p:nvCxnSpPr>
          <p:cNvPr id="23" name="直線矢印コネクタ 22"/>
          <p:cNvCxnSpPr/>
          <p:nvPr/>
        </p:nvCxnSpPr>
        <p:spPr>
          <a:xfrm>
            <a:off x="1115616" y="1268760"/>
            <a:ext cx="0" cy="5256584"/>
          </a:xfrm>
          <a:prstGeom prst="straightConnector1">
            <a:avLst/>
          </a:prstGeom>
          <a:ln w="571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179512" y="3640378"/>
            <a:ext cx="805220" cy="369332"/>
          </a:xfrm>
          <a:prstGeom prst="rect">
            <a:avLst/>
          </a:prstGeom>
          <a:noFill/>
        </p:spPr>
        <p:txBody>
          <a:bodyPr wrap="none" rtlCol="0">
            <a:spAutoFit/>
          </a:bodyPr>
          <a:lstStyle/>
          <a:p>
            <a:r>
              <a:rPr kumimoji="1" lang="en-US" altLang="ja-JP" dirty="0" smtClean="0"/>
              <a:t>640 </a:t>
            </a:r>
            <a:r>
              <a:rPr kumimoji="1" lang="en-US" altLang="ja-JP" dirty="0" err="1" smtClean="0"/>
              <a:t>px</a:t>
            </a:r>
            <a:endParaRPr kumimoji="1" lang="ja-JP" altLang="en-US" dirty="0"/>
          </a:p>
        </p:txBody>
      </p:sp>
      <p:sp>
        <p:nvSpPr>
          <p:cNvPr id="27" name="正方形/長方形 26"/>
          <p:cNvSpPr/>
          <p:nvPr/>
        </p:nvSpPr>
        <p:spPr>
          <a:xfrm>
            <a:off x="1304608" y="5085184"/>
            <a:ext cx="3384376" cy="720080"/>
          </a:xfrm>
          <a:prstGeom prst="rect">
            <a:avLst/>
          </a:prstGeom>
          <a:solidFill>
            <a:srgbClr val="E46C0A">
              <a:alpha val="4902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基本情報表示ウインドウ</a:t>
            </a:r>
            <a:endParaRPr kumimoji="1" lang="en-US" altLang="ja-JP" dirty="0" smtClean="0">
              <a:solidFill>
                <a:schemeClr val="tx1"/>
              </a:solidFill>
            </a:endParaRPr>
          </a:p>
          <a:p>
            <a:pPr algn="ctr"/>
            <a:r>
              <a:rPr lang="en-US" altLang="ja-JP" dirty="0" smtClean="0">
                <a:solidFill>
                  <a:schemeClr val="tx1"/>
                </a:solidFill>
              </a:rPr>
              <a:t>1</a:t>
            </a:r>
            <a:r>
              <a:rPr kumimoji="1" lang="en-US" altLang="ja-JP" dirty="0" smtClean="0">
                <a:solidFill>
                  <a:schemeClr val="tx1"/>
                </a:solidFill>
              </a:rPr>
              <a:t>00</a:t>
            </a:r>
            <a:r>
              <a:rPr lang="en-US" altLang="ja-JP" dirty="0" smtClean="0">
                <a:solidFill>
                  <a:schemeClr val="tx1"/>
                </a:solidFill>
              </a:rPr>
              <a:t>px</a:t>
            </a:r>
            <a:endParaRPr kumimoji="1" lang="ja-JP" altLang="en-US" dirty="0">
              <a:solidFill>
                <a:schemeClr val="tx1"/>
              </a:solidFill>
            </a:endParaRPr>
          </a:p>
        </p:txBody>
      </p:sp>
      <p:cxnSp>
        <p:nvCxnSpPr>
          <p:cNvPr id="15" name="直線矢印コネクタ 14"/>
          <p:cNvCxnSpPr/>
          <p:nvPr/>
        </p:nvCxnSpPr>
        <p:spPr>
          <a:xfrm flipH="1">
            <a:off x="1331640" y="1134983"/>
            <a:ext cx="3384376" cy="0"/>
          </a:xfrm>
          <a:prstGeom prst="straightConnector1">
            <a:avLst/>
          </a:prstGeom>
          <a:ln w="57150">
            <a:solidFill>
              <a:srgbClr val="FFC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2621218" y="764704"/>
            <a:ext cx="805220" cy="369332"/>
          </a:xfrm>
          <a:prstGeom prst="rect">
            <a:avLst/>
          </a:prstGeom>
          <a:noFill/>
        </p:spPr>
        <p:txBody>
          <a:bodyPr wrap="none" rtlCol="0">
            <a:spAutoFit/>
          </a:bodyPr>
          <a:lstStyle/>
          <a:p>
            <a:r>
              <a:rPr kumimoji="1" lang="en-US" altLang="ja-JP" dirty="0" smtClean="0"/>
              <a:t>360 </a:t>
            </a:r>
            <a:r>
              <a:rPr kumimoji="1" lang="en-US" altLang="ja-JP" dirty="0" err="1" smtClean="0"/>
              <a:t>px</a:t>
            </a:r>
            <a:endParaRPr kumimoji="1" lang="ja-JP" altLang="en-US" dirty="0"/>
          </a:p>
        </p:txBody>
      </p:sp>
      <p:sp>
        <p:nvSpPr>
          <p:cNvPr id="28" name="テキスト ボックス 27"/>
          <p:cNvSpPr txBox="1"/>
          <p:nvPr/>
        </p:nvSpPr>
        <p:spPr>
          <a:xfrm>
            <a:off x="5036906" y="1322165"/>
            <a:ext cx="3915046" cy="923330"/>
          </a:xfrm>
          <a:prstGeom prst="rect">
            <a:avLst/>
          </a:prstGeom>
          <a:noFill/>
        </p:spPr>
        <p:txBody>
          <a:bodyPr wrap="none" rtlCol="0">
            <a:spAutoFit/>
          </a:bodyPr>
          <a:lstStyle/>
          <a:p>
            <a:r>
              <a:rPr lang="ja-JP" altLang="en-US" dirty="0"/>
              <a:t>検索バーの高さを </a:t>
            </a:r>
            <a:r>
              <a:rPr lang="en-US" altLang="ja-JP" dirty="0"/>
              <a:t>α = 32px </a:t>
            </a:r>
            <a:r>
              <a:rPr lang="ja-JP" altLang="en-US" dirty="0"/>
              <a:t>とする</a:t>
            </a:r>
            <a:endParaRPr lang="en-US" altLang="ja-JP" dirty="0"/>
          </a:p>
          <a:p>
            <a:r>
              <a:rPr lang="ja-JP" altLang="en-US" dirty="0"/>
              <a:t>タブバーの高さを </a:t>
            </a:r>
            <a:r>
              <a:rPr lang="en-US" altLang="ja-JP" dirty="0"/>
              <a:t>β = 48px</a:t>
            </a:r>
            <a:r>
              <a:rPr lang="ja-JP" altLang="en-US" dirty="0"/>
              <a:t>とする</a:t>
            </a:r>
            <a:endParaRPr lang="en-US" altLang="ja-JP" dirty="0"/>
          </a:p>
          <a:p>
            <a:r>
              <a:rPr lang="ja-JP" altLang="en-US" dirty="0"/>
              <a:t>ステータスバーの高さを </a:t>
            </a:r>
            <a:r>
              <a:rPr lang="en-US" altLang="ja-JP" dirty="0"/>
              <a:t>γ = 20px</a:t>
            </a:r>
            <a:r>
              <a:rPr lang="ja-JP" altLang="en-US" dirty="0"/>
              <a:t>とする</a:t>
            </a:r>
            <a:endParaRPr lang="ja-JP" altLang="en-US" dirty="0"/>
          </a:p>
        </p:txBody>
      </p:sp>
      <p:sp>
        <p:nvSpPr>
          <p:cNvPr id="29" name="テキスト ボックス 28"/>
          <p:cNvSpPr txBox="1"/>
          <p:nvPr/>
        </p:nvSpPr>
        <p:spPr>
          <a:xfrm>
            <a:off x="5004632" y="4149080"/>
            <a:ext cx="3897221" cy="1477328"/>
          </a:xfrm>
          <a:prstGeom prst="rect">
            <a:avLst/>
          </a:prstGeom>
          <a:noFill/>
        </p:spPr>
        <p:txBody>
          <a:bodyPr wrap="none" rtlCol="0">
            <a:spAutoFit/>
          </a:bodyPr>
          <a:lstStyle/>
          <a:p>
            <a:pPr marL="0" lvl="1"/>
            <a:r>
              <a:rPr lang="ja-JP" altLang="en-US" dirty="0" smtClean="0"/>
              <a:t>マップ高さ </a:t>
            </a:r>
            <a:r>
              <a:rPr lang="en-US" altLang="ja-JP" dirty="0" smtClean="0"/>
              <a:t>= min{floor</a:t>
            </a:r>
            <a:r>
              <a:rPr lang="en-US" altLang="ja-JP" dirty="0" smtClean="0"/>
              <a:t>((640-100)/</a:t>
            </a:r>
            <a:r>
              <a:rPr lang="en-US" altLang="ja-JP" dirty="0" smtClean="0"/>
              <a:t>4)*4},</a:t>
            </a:r>
          </a:p>
          <a:p>
            <a:pPr marL="0" lvl="1"/>
            <a:r>
              <a:rPr lang="en-US" altLang="ja-JP" dirty="0"/>
              <a:t> </a:t>
            </a:r>
            <a:r>
              <a:rPr lang="en-US" altLang="ja-JP" dirty="0" smtClean="0"/>
              <a:t>                              </a:t>
            </a:r>
            <a:r>
              <a:rPr lang="en-US" altLang="ja-JP" dirty="0" smtClean="0"/>
              <a:t>floor(360/6</a:t>
            </a:r>
            <a:r>
              <a:rPr lang="en-US" altLang="ja-JP" dirty="0" smtClean="0"/>
              <a:t>)*8}</a:t>
            </a:r>
            <a:br>
              <a:rPr lang="en-US" altLang="ja-JP" dirty="0" smtClean="0"/>
            </a:br>
            <a:r>
              <a:rPr lang="en-US" altLang="ja-JP" dirty="0" smtClean="0"/>
              <a:t>                    = </a:t>
            </a:r>
            <a:r>
              <a:rPr lang="en-US" altLang="ja-JP" dirty="0" smtClean="0"/>
              <a:t>min{540, 480}</a:t>
            </a:r>
            <a:endParaRPr lang="en-US" altLang="ja-JP" dirty="0" smtClean="0"/>
          </a:p>
          <a:p>
            <a:pPr marL="0" lvl="1"/>
            <a:r>
              <a:rPr lang="en-US" altLang="ja-JP" dirty="0"/>
              <a:t> </a:t>
            </a:r>
            <a:r>
              <a:rPr lang="en-US" altLang="ja-JP" dirty="0" smtClean="0"/>
              <a:t>                   = </a:t>
            </a:r>
            <a:r>
              <a:rPr lang="en-US" altLang="ja-JP" dirty="0" smtClean="0"/>
              <a:t>480</a:t>
            </a:r>
            <a:endParaRPr lang="en-US" altLang="ja-JP" dirty="0" smtClean="0"/>
          </a:p>
          <a:p>
            <a:pPr marL="0" lvl="1"/>
            <a:r>
              <a:rPr lang="ja-JP" altLang="en-US" dirty="0" smtClean="0"/>
              <a:t>マップ幅 </a:t>
            </a:r>
            <a:r>
              <a:rPr lang="en-US" altLang="ja-JP" dirty="0" smtClean="0"/>
              <a:t>= </a:t>
            </a:r>
            <a:r>
              <a:rPr lang="en-US" altLang="ja-JP" dirty="0" smtClean="0"/>
              <a:t>480 </a:t>
            </a:r>
            <a:r>
              <a:rPr lang="en-US" altLang="ja-JP" dirty="0" smtClean="0"/>
              <a:t>* 3 / 4 = </a:t>
            </a:r>
            <a:r>
              <a:rPr lang="en-US" altLang="ja-JP" dirty="0" smtClean="0"/>
              <a:t>360</a:t>
            </a:r>
            <a:endParaRPr lang="en-US" altLang="ja-JP" dirty="0"/>
          </a:p>
        </p:txBody>
      </p:sp>
      <p:sp>
        <p:nvSpPr>
          <p:cNvPr id="17" name="正方形/長方形 16"/>
          <p:cNvSpPr/>
          <p:nvPr/>
        </p:nvSpPr>
        <p:spPr>
          <a:xfrm>
            <a:off x="1304608" y="1484784"/>
            <a:ext cx="338437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検索</a:t>
            </a:r>
            <a:r>
              <a:rPr lang="ja-JP" altLang="en-US" dirty="0" smtClean="0"/>
              <a:t>バー </a:t>
            </a:r>
            <a:r>
              <a:rPr lang="en-US" altLang="ja-JP" dirty="0" smtClean="0"/>
              <a:t>32px</a:t>
            </a:r>
            <a:endParaRPr kumimoji="1" lang="ja-JP" altLang="en-US" dirty="0"/>
          </a:p>
        </p:txBody>
      </p:sp>
      <p:sp>
        <p:nvSpPr>
          <p:cNvPr id="3" name="テキスト ボックス 2"/>
          <p:cNvSpPr txBox="1"/>
          <p:nvPr/>
        </p:nvSpPr>
        <p:spPr>
          <a:xfrm>
            <a:off x="5036906" y="2636912"/>
            <a:ext cx="3659463" cy="923330"/>
          </a:xfrm>
          <a:prstGeom prst="rect">
            <a:avLst/>
          </a:prstGeom>
          <a:noFill/>
          <a:ln w="28575">
            <a:solidFill>
              <a:schemeClr val="tx1"/>
            </a:solidFill>
          </a:ln>
        </p:spPr>
        <p:txBody>
          <a:bodyPr wrap="none" rtlCol="0">
            <a:spAutoFit/>
          </a:bodyPr>
          <a:lstStyle/>
          <a:p>
            <a:r>
              <a:rPr lang="ja-JP" altLang="en-US" dirty="0" smtClean="0"/>
              <a:t>ただし、</a:t>
            </a:r>
            <a:r>
              <a:rPr lang="en-US" altLang="ja-JP" dirty="0" smtClean="0"/>
              <a:t>android</a:t>
            </a:r>
            <a:r>
              <a:rPr lang="ja-JP" altLang="en-US" dirty="0" smtClean="0"/>
              <a:t>端末での検索バーと</a:t>
            </a:r>
            <a:endParaRPr lang="en-US" altLang="ja-JP" dirty="0" smtClean="0"/>
          </a:p>
          <a:p>
            <a:r>
              <a:rPr kumimoji="1" lang="ja-JP" altLang="en-US" dirty="0" smtClean="0"/>
              <a:t>タブバー，ステータスバーの高さは</a:t>
            </a:r>
            <a:endParaRPr kumimoji="1" lang="en-US" altLang="ja-JP" dirty="0" smtClean="0"/>
          </a:p>
          <a:p>
            <a:r>
              <a:rPr lang="ja-JP" altLang="en-US" dirty="0" smtClean="0"/>
              <a:t>分かりません</a:t>
            </a:r>
            <a:r>
              <a:rPr lang="ja-JP" altLang="en-US" dirty="0"/>
              <a:t>。</a:t>
            </a:r>
            <a:endParaRPr kumimoji="1" lang="ja-JP" altLang="en-US" dirty="0"/>
          </a:p>
        </p:txBody>
      </p:sp>
    </p:spTree>
    <p:extLst>
      <p:ext uri="{BB962C8B-B14F-4D97-AF65-F5344CB8AC3E}">
        <p14:creationId xmlns:p14="http://schemas.microsoft.com/office/powerpoint/2010/main" val="2315762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格子によるレイアウトデータを</a:t>
            </a:r>
            <a:r>
              <a:rPr lang="en-US" altLang="ja-JP" dirty="0" smtClean="0"/>
              <a:t/>
            </a:r>
            <a:br>
              <a:rPr lang="en-US" altLang="ja-JP" dirty="0" smtClean="0"/>
            </a:br>
            <a:r>
              <a:rPr lang="ja-JP" altLang="en-US" dirty="0"/>
              <a:t>解像度に合わせる</a:t>
            </a:r>
            <a:endParaRPr kumimoji="1" lang="ja-JP" altLang="en-US" dirty="0"/>
          </a:p>
        </p:txBody>
      </p:sp>
      <mc:AlternateContent xmlns:mc="http://schemas.openxmlformats.org/markup-compatibility/2006" xmlns:a14="http://schemas.microsoft.com/office/drawing/2010/main">
        <mc:Choice Requires="a14">
          <p:sp>
            <p:nvSpPr>
              <p:cNvPr id="5" name="コンテンツ プレースホルダー 4"/>
              <p:cNvSpPr>
                <a:spLocks noGrp="1"/>
              </p:cNvSpPr>
              <p:nvPr>
                <p:ph idx="1"/>
              </p:nvPr>
            </p:nvSpPr>
            <p:spPr>
              <a:xfrm>
                <a:off x="457200" y="1600200"/>
                <a:ext cx="8229600" cy="4997152"/>
              </a:xfrm>
            </p:spPr>
            <p:txBody>
              <a:bodyPr>
                <a:normAutofit fontScale="85000" lnSpcReduction="20000"/>
              </a:bodyPr>
              <a:lstStyle/>
              <a:p>
                <a:r>
                  <a:rPr kumimoji="1" lang="ja-JP" altLang="en-US" dirty="0" smtClean="0"/>
                  <a:t>格子数に関する変数</a:t>
                </a:r>
                <a:endParaRPr kumimoji="1" lang="en-US" altLang="ja-JP" dirty="0" smtClean="0"/>
              </a:p>
              <a:p>
                <a:pPr lvl="1"/>
                <a:r>
                  <a:rPr lang="en-US" altLang="ja-JP" dirty="0"/>
                  <a:t> </a:t>
                </a:r>
                <a:r>
                  <a:rPr lang="ja-JP" altLang="en-US" dirty="0"/>
                  <a:t>横の格子数</a:t>
                </a:r>
                <a:r>
                  <a:rPr lang="ja-JP" altLang="en-US" dirty="0" smtClean="0"/>
                  <a:t>を </a:t>
                </a:r>
                <a:r>
                  <a:rPr lang="en-US" altLang="ja-JP" dirty="0" err="1" smtClean="0"/>
                  <a:t>cw</a:t>
                </a:r>
                <a:r>
                  <a:rPr lang="en-US" altLang="ja-JP" dirty="0" smtClean="0"/>
                  <a:t>, </a:t>
                </a:r>
                <a:r>
                  <a:rPr lang="ja-JP" altLang="en-US" dirty="0" smtClean="0"/>
                  <a:t>縦の格子数を </a:t>
                </a:r>
                <a:r>
                  <a:rPr lang="en-US" altLang="ja-JP" dirty="0" err="1" smtClean="0"/>
                  <a:t>ch</a:t>
                </a:r>
                <a:r>
                  <a:rPr lang="ja-JP" altLang="en-US" dirty="0"/>
                  <a:t> </a:t>
                </a:r>
                <a:r>
                  <a:rPr lang="ja-JP" altLang="en-US" dirty="0" smtClean="0"/>
                  <a:t>とする</a:t>
                </a:r>
                <a:endParaRPr lang="en-US" altLang="ja-JP" dirty="0" smtClean="0"/>
              </a:p>
              <a:p>
                <a:r>
                  <a:rPr lang="ja-JP" altLang="en-US" dirty="0" smtClean="0"/>
                  <a:t>画面解像度</a:t>
                </a:r>
                <a:r>
                  <a:rPr lang="en-US" altLang="ja-JP" dirty="0" smtClean="0"/>
                  <a:t> </a:t>
                </a:r>
                <a:r>
                  <a:rPr lang="ja-JP" altLang="en-US" dirty="0" smtClean="0"/>
                  <a:t>に関する変数</a:t>
                </a:r>
                <a:endParaRPr lang="en-US" altLang="ja-JP" dirty="0" smtClean="0"/>
              </a:p>
              <a:p>
                <a:pPr lvl="1"/>
                <a:r>
                  <a:rPr lang="en-US" altLang="ja-JP" dirty="0" smtClean="0"/>
                  <a:t> </a:t>
                </a:r>
                <a:r>
                  <a:rPr lang="ja-JP" altLang="en-US" dirty="0" smtClean="0"/>
                  <a:t>横 </a:t>
                </a:r>
                <a:r>
                  <a:rPr lang="en-US" altLang="ja-JP" dirty="0" err="1" smtClean="0"/>
                  <a:t>rw</a:t>
                </a:r>
                <a:r>
                  <a:rPr lang="en-US" altLang="ja-JP" dirty="0" smtClean="0"/>
                  <a:t> (pixels) x </a:t>
                </a:r>
                <a:r>
                  <a:rPr lang="ja-JP" altLang="en-US" dirty="0" smtClean="0"/>
                  <a:t>縦 </a:t>
                </a:r>
                <a:r>
                  <a:rPr lang="en-US" altLang="ja-JP" dirty="0" err="1" smtClean="0"/>
                  <a:t>rh</a:t>
                </a:r>
                <a:r>
                  <a:rPr lang="en-US" altLang="ja-JP" dirty="0" smtClean="0"/>
                  <a:t> </a:t>
                </a:r>
                <a:r>
                  <a:rPr lang="en-US" altLang="ja-JP" dirty="0"/>
                  <a:t>(pixels</a:t>
                </a:r>
                <a:r>
                  <a:rPr lang="en-US" altLang="ja-JP" dirty="0" smtClean="0"/>
                  <a:t>)</a:t>
                </a:r>
                <a:br>
                  <a:rPr lang="en-US" altLang="ja-JP" dirty="0" smtClean="0"/>
                </a:br>
                <a:endParaRPr lang="en-US" altLang="ja-JP" dirty="0" smtClean="0"/>
              </a:p>
              <a:p>
                <a:r>
                  <a:rPr lang="en-US" altLang="ja-JP" dirty="0"/>
                  <a:t>1</a:t>
                </a:r>
                <a:r>
                  <a:rPr lang="ja-JP" altLang="en-US" dirty="0" err="1"/>
                  <a:t>つの</a:t>
                </a:r>
                <a:r>
                  <a:rPr lang="ja-JP" altLang="en-US" dirty="0"/>
                  <a:t>格子</a:t>
                </a:r>
                <a:r>
                  <a:rPr lang="ja-JP" altLang="en-US" dirty="0" smtClean="0"/>
                  <a:t>の大きさ</a:t>
                </a:r>
                <a:endParaRPr lang="en-US" altLang="ja-JP" dirty="0" smtClean="0"/>
              </a:p>
              <a:p>
                <a:pPr lvl="1"/>
                <a14:m>
                  <m:oMath xmlns:m="http://schemas.openxmlformats.org/officeDocument/2006/math">
                    <m:r>
                      <a:rPr kumimoji="1" lang="ja-JP" altLang="en-US" b="0" i="1" smtClean="0">
                        <a:latin typeface="Cambria Math"/>
                      </a:rPr>
                      <m:t>幅</m:t>
                    </m:r>
                    <m:r>
                      <a:rPr kumimoji="1" lang="en-US" altLang="ja-JP" b="0" i="1" smtClean="0">
                        <a:latin typeface="Cambria Math"/>
                      </a:rPr>
                      <m:t> </m:t>
                    </m:r>
                    <m:r>
                      <a:rPr kumimoji="1" lang="en-US" altLang="ja-JP" b="0" i="1" smtClean="0">
                        <a:latin typeface="Cambria Math"/>
                      </a:rPr>
                      <m:t>𝑐𝑒𝑙</m:t>
                    </m:r>
                    <m:sSub>
                      <m:sSubPr>
                        <m:ctrlPr>
                          <a:rPr kumimoji="1" lang="en-US" altLang="ja-JP" b="0" i="1" smtClean="0">
                            <a:latin typeface="Cambria Math"/>
                          </a:rPr>
                        </m:ctrlPr>
                      </m:sSubPr>
                      <m:e>
                        <m:r>
                          <a:rPr kumimoji="1" lang="en-US" altLang="ja-JP" b="0" i="1" smtClean="0">
                            <a:latin typeface="Cambria Math"/>
                          </a:rPr>
                          <m:t>𝑙</m:t>
                        </m:r>
                      </m:e>
                      <m:sub>
                        <m:r>
                          <a:rPr kumimoji="1" lang="en-US" altLang="ja-JP" b="0" i="1" smtClean="0">
                            <a:latin typeface="Cambria Math"/>
                          </a:rPr>
                          <m:t>𝑤𝑖𝑑𝑡h</m:t>
                        </m:r>
                      </m:sub>
                    </m:sSub>
                    <m:r>
                      <a:rPr kumimoji="1" lang="en-US" altLang="ja-JP" b="0" i="1" smtClean="0">
                        <a:latin typeface="Cambria Math"/>
                      </a:rPr>
                      <m:t>=</m:t>
                    </m:r>
                    <m:f>
                      <m:fPr>
                        <m:ctrlPr>
                          <a:rPr kumimoji="1" lang="en-US" altLang="ja-JP" b="0" i="1" smtClean="0">
                            <a:latin typeface="Cambria Math"/>
                          </a:rPr>
                        </m:ctrlPr>
                      </m:fPr>
                      <m:num>
                        <m:r>
                          <a:rPr kumimoji="1" lang="en-US" altLang="ja-JP" i="1" smtClean="0">
                            <a:latin typeface="Cambria Math"/>
                          </a:rPr>
                          <m:t>𝑟</m:t>
                        </m:r>
                        <m:r>
                          <a:rPr kumimoji="1" lang="en-US" altLang="ja-JP" b="0" i="1" smtClean="0">
                            <a:latin typeface="Cambria Math"/>
                          </a:rPr>
                          <m:t>𝑤</m:t>
                        </m:r>
                      </m:num>
                      <m:den>
                        <m:r>
                          <a:rPr kumimoji="1" lang="en-US" altLang="ja-JP" b="0" i="1" smtClean="0">
                            <a:latin typeface="Cambria Math"/>
                          </a:rPr>
                          <m:t>𝑐𝑤</m:t>
                        </m:r>
                      </m:den>
                    </m:f>
                  </m:oMath>
                </a14:m>
                <a:r>
                  <a:rPr kumimoji="1" lang="ja-JP" altLang="en-US" dirty="0" smtClean="0"/>
                  <a:t> </a:t>
                </a:r>
                <a:r>
                  <a:rPr kumimoji="1" lang="en-US" altLang="ja-JP" dirty="0" smtClean="0"/>
                  <a:t>pixel,  </a:t>
                </a:r>
                <a:r>
                  <a:rPr lang="ja-JP" altLang="en-US" dirty="0" smtClean="0"/>
                  <a:t>高さ </a:t>
                </a:r>
                <a14:m>
                  <m:oMath xmlns:m="http://schemas.openxmlformats.org/officeDocument/2006/math">
                    <m:r>
                      <a:rPr lang="en-US" altLang="ja-JP" i="1">
                        <a:latin typeface="Cambria Math"/>
                      </a:rPr>
                      <m:t>𝑐𝑒𝑙</m:t>
                    </m:r>
                    <m:sSub>
                      <m:sSubPr>
                        <m:ctrlPr>
                          <a:rPr lang="en-US" altLang="ja-JP" i="1">
                            <a:latin typeface="Cambria Math"/>
                          </a:rPr>
                        </m:ctrlPr>
                      </m:sSubPr>
                      <m:e>
                        <m:r>
                          <a:rPr lang="en-US" altLang="ja-JP" i="1">
                            <a:latin typeface="Cambria Math"/>
                          </a:rPr>
                          <m:t>𝑙</m:t>
                        </m:r>
                      </m:e>
                      <m:sub>
                        <m:r>
                          <a:rPr lang="en-US" altLang="ja-JP" b="0" i="1" smtClean="0">
                            <a:latin typeface="Cambria Math"/>
                          </a:rPr>
                          <m:t>h𝑒𝑖𝑔h𝑡</m:t>
                        </m:r>
                      </m:sub>
                    </m:sSub>
                    <m:r>
                      <a:rPr lang="en-US" altLang="ja-JP" i="1">
                        <a:latin typeface="Cambria Math"/>
                      </a:rPr>
                      <m:t>=</m:t>
                    </m:r>
                    <m:f>
                      <m:fPr>
                        <m:ctrlPr>
                          <a:rPr lang="en-US" altLang="ja-JP" b="0" i="1" smtClean="0">
                            <a:latin typeface="Cambria Math"/>
                          </a:rPr>
                        </m:ctrlPr>
                      </m:fPr>
                      <m:num>
                        <m:r>
                          <a:rPr lang="en-US" altLang="ja-JP" b="0" i="1" smtClean="0">
                            <a:latin typeface="Cambria Math"/>
                          </a:rPr>
                          <m:t>𝑟h</m:t>
                        </m:r>
                      </m:num>
                      <m:den>
                        <m:r>
                          <a:rPr lang="en-US" altLang="ja-JP" b="0" i="1" smtClean="0">
                            <a:latin typeface="Cambria Math"/>
                          </a:rPr>
                          <m:t>𝑐h</m:t>
                        </m:r>
                      </m:den>
                    </m:f>
                  </m:oMath>
                </a14:m>
                <a:r>
                  <a:rPr kumimoji="1" lang="en-US" altLang="ja-JP" dirty="0" smtClean="0"/>
                  <a:t> pixel</a:t>
                </a:r>
              </a:p>
              <a:p>
                <a:pPr lvl="1"/>
                <a:r>
                  <a:rPr lang="ja-JP" altLang="en-US" dirty="0"/>
                  <a:t>この時点で</a:t>
                </a:r>
                <a:r>
                  <a:rPr lang="ja-JP" altLang="en-US" dirty="0" smtClean="0"/>
                  <a:t>は整数値でなくてよい</a:t>
                </a:r>
                <a:endParaRPr kumimoji="1" lang="en-US" altLang="ja-JP" dirty="0" smtClean="0"/>
              </a:p>
              <a:p>
                <a:r>
                  <a:rPr kumimoji="1" lang="ja-JP" altLang="en-US" dirty="0" smtClean="0"/>
                  <a:t>各</a:t>
                </a:r>
                <a:r>
                  <a:rPr kumimoji="1" lang="en-US" altLang="ja-JP" dirty="0" smtClean="0"/>
                  <a:t>cell</a:t>
                </a:r>
                <a:r>
                  <a:rPr kumimoji="1" lang="ja-JP" altLang="en-US" dirty="0" smtClean="0"/>
                  <a:t>の</a:t>
                </a:r>
                <a:r>
                  <a:rPr lang="en-US" altLang="ja-JP" dirty="0" smtClean="0"/>
                  <a:t>poster</a:t>
                </a:r>
                <a:r>
                  <a:rPr lang="ja-JP" altLang="en-US" dirty="0"/>
                  <a:t>アイコンの位置</a:t>
                </a:r>
                <a:r>
                  <a:rPr lang="ja-JP" altLang="en-US" dirty="0" smtClean="0"/>
                  <a:t>と大きさ</a:t>
                </a:r>
                <a:endParaRPr kumimoji="1" lang="en-US" altLang="ja-JP" dirty="0" smtClean="0"/>
              </a:p>
              <a:p>
                <a:pPr lvl="1"/>
                <a:r>
                  <a:rPr lang="en-US" altLang="ja-JP" dirty="0"/>
                  <a:t> </a:t>
                </a:r>
                <a:r>
                  <a:rPr lang="ja-JP" altLang="en-US" dirty="0" smtClean="0"/>
                  <a:t>格子上の位置 </a:t>
                </a:r>
                <a:r>
                  <a:rPr lang="en-US" altLang="ja-JP" dirty="0" smtClean="0"/>
                  <a:t>(</a:t>
                </a:r>
                <a:r>
                  <a:rPr lang="en-US" altLang="ja-JP" dirty="0" err="1" smtClean="0"/>
                  <a:t>x,y</a:t>
                </a:r>
                <a:r>
                  <a:rPr lang="en-US" altLang="ja-JP" dirty="0" smtClean="0"/>
                  <a:t>), </a:t>
                </a:r>
                <a:r>
                  <a:rPr lang="ja-JP" altLang="en-US" dirty="0" smtClean="0"/>
                  <a:t>大きさが </a:t>
                </a:r>
                <a:r>
                  <a:rPr lang="en-US" altLang="ja-JP" dirty="0" smtClean="0"/>
                  <a:t>(</a:t>
                </a:r>
                <a:r>
                  <a:rPr lang="en-US" altLang="ja-JP" dirty="0" err="1" smtClean="0"/>
                  <a:t>w,h</a:t>
                </a:r>
                <a:r>
                  <a:rPr lang="en-US" altLang="ja-JP" dirty="0" smtClean="0"/>
                  <a:t>)</a:t>
                </a:r>
                <a:r>
                  <a:rPr lang="ja-JP" altLang="en-US" dirty="0" smtClean="0"/>
                  <a:t>の時</a:t>
                </a:r>
                <a:r>
                  <a:rPr lang="en-US" altLang="ja-JP" dirty="0" smtClean="0"/>
                  <a:t>,  </a:t>
                </a:r>
                <a:r>
                  <a:rPr lang="ja-JP" altLang="en-US" dirty="0" smtClean="0"/>
                  <a:t>画面上の位置は </a:t>
                </a:r>
                <a14:m>
                  <m:oMath xmlns:m="http://schemas.openxmlformats.org/officeDocument/2006/math">
                    <m:r>
                      <a:rPr lang="en-US" altLang="ja-JP" b="0" i="0" smtClean="0">
                        <a:latin typeface="Cambria Math"/>
                      </a:rPr>
                      <m:t>(</m:t>
                    </m:r>
                    <m:d>
                      <m:dPr>
                        <m:begChr m:val="⌊"/>
                        <m:endChr m:val="⌋"/>
                        <m:ctrlPr>
                          <a:rPr lang="en-US" altLang="ja-JP" b="0" i="1" smtClean="0">
                            <a:latin typeface="Cambria Math"/>
                          </a:rPr>
                        </m:ctrlPr>
                      </m:dPr>
                      <m:e>
                        <m:r>
                          <a:rPr lang="en-US" altLang="ja-JP" i="1">
                            <a:latin typeface="Cambria Math"/>
                          </a:rPr>
                          <m:t>𝑥</m:t>
                        </m:r>
                        <m:r>
                          <a:rPr lang="en-US" altLang="ja-JP" i="1">
                            <a:latin typeface="Cambria Math"/>
                          </a:rPr>
                          <m:t>∗</m:t>
                        </m:r>
                        <m:r>
                          <a:rPr lang="en-US" altLang="ja-JP" i="1">
                            <a:latin typeface="Cambria Math"/>
                          </a:rPr>
                          <m:t>𝑐𝑒𝑙</m:t>
                        </m:r>
                        <m:sSub>
                          <m:sSubPr>
                            <m:ctrlPr>
                              <a:rPr lang="en-US" altLang="ja-JP" i="1">
                                <a:latin typeface="Cambria Math"/>
                              </a:rPr>
                            </m:ctrlPr>
                          </m:sSubPr>
                          <m:e>
                            <m:r>
                              <a:rPr lang="en-US" altLang="ja-JP" i="1">
                                <a:latin typeface="Cambria Math"/>
                              </a:rPr>
                              <m:t>𝑙</m:t>
                            </m:r>
                          </m:e>
                          <m:sub>
                            <m:r>
                              <a:rPr lang="en-US" altLang="ja-JP" i="1">
                                <a:latin typeface="Cambria Math"/>
                              </a:rPr>
                              <m:t>𝑤𝑖𝑑𝑡h</m:t>
                            </m:r>
                          </m:sub>
                        </m:sSub>
                      </m:e>
                    </m:d>
                    <m:r>
                      <a:rPr lang="en-US" altLang="ja-JP" b="0" i="1" smtClean="0">
                        <a:latin typeface="Cambria Math"/>
                      </a:rPr>
                      <m:t>,</m:t>
                    </m:r>
                    <m:d>
                      <m:dPr>
                        <m:begChr m:val="⌊"/>
                        <m:endChr m:val="⌋"/>
                        <m:ctrlPr>
                          <a:rPr lang="en-US" altLang="ja-JP" i="1">
                            <a:latin typeface="Cambria Math"/>
                          </a:rPr>
                        </m:ctrlPr>
                      </m:dPr>
                      <m:e>
                        <m:r>
                          <a:rPr lang="en-US" altLang="ja-JP" b="0" i="1" smtClean="0">
                            <a:latin typeface="Cambria Math"/>
                          </a:rPr>
                          <m:t>𝑦</m:t>
                        </m:r>
                        <m:r>
                          <a:rPr lang="en-US" altLang="ja-JP" i="1">
                            <a:latin typeface="Cambria Math"/>
                          </a:rPr>
                          <m:t>∗</m:t>
                        </m:r>
                        <m:r>
                          <a:rPr lang="en-US" altLang="ja-JP" i="1">
                            <a:latin typeface="Cambria Math"/>
                          </a:rPr>
                          <m:t>𝑐𝑒𝑙</m:t>
                        </m:r>
                        <m:sSub>
                          <m:sSubPr>
                            <m:ctrlPr>
                              <a:rPr lang="en-US" altLang="ja-JP" i="1">
                                <a:latin typeface="Cambria Math"/>
                              </a:rPr>
                            </m:ctrlPr>
                          </m:sSubPr>
                          <m:e>
                            <m:r>
                              <a:rPr lang="en-US" altLang="ja-JP" i="1">
                                <a:latin typeface="Cambria Math"/>
                              </a:rPr>
                              <m:t>𝑙</m:t>
                            </m:r>
                          </m:e>
                          <m:sub>
                            <m:r>
                              <a:rPr lang="en-US" altLang="ja-JP" b="0" i="1" smtClean="0">
                                <a:latin typeface="Cambria Math"/>
                              </a:rPr>
                              <m:t>h𝑒𝑖𝑔h𝑡</m:t>
                            </m:r>
                          </m:sub>
                        </m:sSub>
                      </m:e>
                    </m:d>
                  </m:oMath>
                </a14:m>
                <a:r>
                  <a:rPr lang="en-US" altLang="ja-JP" dirty="0" smtClean="0"/>
                  <a:t>)</a:t>
                </a:r>
                <a:r>
                  <a:rPr lang="ja-JP" altLang="en-US" dirty="0" smtClean="0"/>
                  <a:t>と</a:t>
                </a:r>
                <a:r>
                  <a:rPr lang="en-US" altLang="ja-JP" dirty="0" smtClean="0"/>
                  <a:t/>
                </a:r>
                <a:br>
                  <a:rPr lang="en-US" altLang="ja-JP" dirty="0" smtClean="0"/>
                </a:br>
                <a:r>
                  <a:rPr lang="ja-JP" altLang="en-US" dirty="0" smtClean="0"/>
                  <a:t>大きさは </a:t>
                </a:r>
                <a14:m>
                  <m:oMath xmlns:m="http://schemas.openxmlformats.org/officeDocument/2006/math">
                    <m:r>
                      <a:rPr lang="en-US" altLang="ja-JP" b="0" i="1" smtClean="0">
                        <a:latin typeface="Cambria Math"/>
                      </a:rPr>
                      <m:t>(</m:t>
                    </m:r>
                    <m:d>
                      <m:dPr>
                        <m:begChr m:val="⌈"/>
                        <m:endChr m:val="⌉"/>
                        <m:ctrlPr>
                          <a:rPr lang="en-US" altLang="ja-JP" b="0" i="1" smtClean="0">
                            <a:latin typeface="Cambria Math"/>
                          </a:rPr>
                        </m:ctrlPr>
                      </m:dPr>
                      <m:e>
                        <m:r>
                          <a:rPr lang="en-US" altLang="ja-JP" b="0" i="1" smtClean="0">
                            <a:latin typeface="Cambria Math"/>
                          </a:rPr>
                          <m:t>𝑤</m:t>
                        </m:r>
                        <m:r>
                          <a:rPr lang="en-US" altLang="ja-JP" b="0" i="1" smtClean="0">
                            <a:latin typeface="Cambria Math"/>
                          </a:rPr>
                          <m:t>∗</m:t>
                        </m:r>
                        <m:r>
                          <a:rPr lang="en-US" altLang="ja-JP" b="0" i="1" smtClean="0">
                            <a:latin typeface="Cambria Math"/>
                          </a:rPr>
                          <m:t>𝑐𝑒𝑙</m:t>
                        </m:r>
                        <m:sSub>
                          <m:sSubPr>
                            <m:ctrlPr>
                              <a:rPr lang="en-US" altLang="ja-JP" b="0" i="1" smtClean="0">
                                <a:latin typeface="Cambria Math"/>
                              </a:rPr>
                            </m:ctrlPr>
                          </m:sSubPr>
                          <m:e>
                            <m:r>
                              <a:rPr lang="en-US" altLang="ja-JP" b="0" i="1" smtClean="0">
                                <a:latin typeface="Cambria Math"/>
                              </a:rPr>
                              <m:t>𝑙</m:t>
                            </m:r>
                          </m:e>
                          <m:sub>
                            <m:r>
                              <a:rPr lang="en-US" altLang="ja-JP" b="0" i="1" smtClean="0">
                                <a:latin typeface="Cambria Math"/>
                              </a:rPr>
                              <m:t>𝑤𝑖𝑑𝑡h</m:t>
                            </m:r>
                          </m:sub>
                        </m:sSub>
                      </m:e>
                    </m:d>
                    <m:r>
                      <a:rPr lang="en-US" altLang="ja-JP" b="0" i="1" smtClean="0">
                        <a:latin typeface="Cambria Math"/>
                      </a:rPr>
                      <m:t>,</m:t>
                    </m:r>
                    <m:d>
                      <m:dPr>
                        <m:begChr m:val="⌈"/>
                        <m:endChr m:val="⌉"/>
                        <m:ctrlPr>
                          <a:rPr lang="en-US" altLang="ja-JP" i="1">
                            <a:latin typeface="Cambria Math"/>
                          </a:rPr>
                        </m:ctrlPr>
                      </m:dPr>
                      <m:e>
                        <m:r>
                          <a:rPr lang="en-US" altLang="ja-JP" b="0" i="1" smtClean="0">
                            <a:latin typeface="Cambria Math"/>
                          </a:rPr>
                          <m:t>h</m:t>
                        </m:r>
                        <m:r>
                          <a:rPr lang="en-US" altLang="ja-JP" i="1">
                            <a:latin typeface="Cambria Math"/>
                          </a:rPr>
                          <m:t>∗</m:t>
                        </m:r>
                        <m:r>
                          <a:rPr lang="en-US" altLang="ja-JP" i="1">
                            <a:latin typeface="Cambria Math"/>
                          </a:rPr>
                          <m:t>𝑐𝑒𝑙</m:t>
                        </m:r>
                        <m:sSub>
                          <m:sSubPr>
                            <m:ctrlPr>
                              <a:rPr lang="en-US" altLang="ja-JP" i="1">
                                <a:latin typeface="Cambria Math"/>
                              </a:rPr>
                            </m:ctrlPr>
                          </m:sSubPr>
                          <m:e>
                            <m:r>
                              <a:rPr lang="en-US" altLang="ja-JP" i="1">
                                <a:latin typeface="Cambria Math"/>
                              </a:rPr>
                              <m:t>𝑙</m:t>
                            </m:r>
                          </m:e>
                          <m:sub>
                            <m:r>
                              <a:rPr lang="en-US" altLang="ja-JP" b="0" i="1" smtClean="0">
                                <a:latin typeface="Cambria Math"/>
                              </a:rPr>
                              <m:t>h𝑒𝑖𝑔h𝑡</m:t>
                            </m:r>
                          </m:sub>
                        </m:sSub>
                      </m:e>
                    </m:d>
                    <m:r>
                      <a:rPr lang="en-US" altLang="ja-JP" b="0" i="1" smtClean="0">
                        <a:latin typeface="Cambria Math"/>
                      </a:rPr>
                      <m:t>)</m:t>
                    </m:r>
                  </m:oMath>
                </a14:m>
                <a:r>
                  <a:rPr lang="ja-JP" altLang="en-US" dirty="0" smtClean="0"/>
                  <a:t>となる。</a:t>
                </a:r>
                <a:endParaRPr lang="en-US" altLang="ja-JP" dirty="0" smtClean="0"/>
              </a:p>
            </p:txBody>
          </p:sp>
        </mc:Choice>
        <mc:Fallback xmlns="">
          <p:sp>
            <p:nvSpPr>
              <p:cNvPr id="5" name="コンテンツ プレースホルダー 4"/>
              <p:cNvSpPr>
                <a:spLocks noGrp="1" noRot="1" noChangeAspect="1" noMove="1" noResize="1" noEditPoints="1" noAdjustHandles="1" noChangeArrowheads="1" noChangeShapeType="1" noTextEdit="1"/>
              </p:cNvSpPr>
              <p:nvPr>
                <p:ph idx="1"/>
              </p:nvPr>
            </p:nvSpPr>
            <p:spPr>
              <a:xfrm>
                <a:off x="457200" y="1600200"/>
                <a:ext cx="8229600" cy="4997152"/>
              </a:xfrm>
              <a:blipFill rotWithShape="1">
                <a:blip r:embed="rId2"/>
                <a:stretch>
                  <a:fillRect l="-1185" t="-305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23947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sz="3200" dirty="0" smtClean="0"/>
              <a:t>例 </a:t>
            </a:r>
            <a:r>
              <a:rPr kumimoji="1" lang="en-US" altLang="ja-JP" sz="3200" dirty="0" smtClean="0"/>
              <a:t>(108,144)</a:t>
            </a:r>
            <a:r>
              <a:rPr kumimoji="1" lang="ja-JP" altLang="en-US" sz="3200" dirty="0" smtClean="0"/>
              <a:t>の格子から</a:t>
            </a:r>
            <a:r>
              <a:rPr kumimoji="1" lang="en-US" altLang="ja-JP" sz="3200" dirty="0" smtClean="0"/>
              <a:t>iPhone4(606,808</a:t>
            </a:r>
            <a:r>
              <a:rPr kumimoji="1" lang="ja-JP" altLang="en-US" sz="3200" dirty="0" smtClean="0"/>
              <a:t>へ</a:t>
            </a:r>
            <a:r>
              <a:rPr kumimoji="1" lang="en-US" altLang="ja-JP" sz="3200" dirty="0" smtClean="0"/>
              <a:t>)</a:t>
            </a:r>
            <a:endParaRPr kumimoji="1" lang="ja-JP" altLang="en-US" sz="32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r>
                  <a:rPr kumimoji="1" lang="en-US" altLang="ja-JP" dirty="0" smtClean="0"/>
                  <a:t>cell</a:t>
                </a:r>
                <a:r>
                  <a:rPr kumimoji="1" lang="ja-JP" altLang="en-US" dirty="0" smtClean="0"/>
                  <a:t>の大きさ</a:t>
                </a:r>
                <a:r>
                  <a:rPr lang="ja-JP" altLang="en-US" dirty="0" smtClean="0"/>
                  <a:t> </a:t>
                </a:r>
                <a:r>
                  <a:rPr lang="en-US" altLang="ja-JP" dirty="0" smtClean="0"/>
                  <a:t>= </a:t>
                </a:r>
                <a14:m>
                  <m:oMath xmlns:m="http://schemas.openxmlformats.org/officeDocument/2006/math">
                    <m:d>
                      <m:dPr>
                        <m:ctrlPr>
                          <a:rPr lang="en-US" altLang="ja-JP" b="0" i="1" smtClean="0">
                            <a:latin typeface="Cambria Math"/>
                          </a:rPr>
                        </m:ctrlPr>
                      </m:dPr>
                      <m:e>
                        <m:f>
                          <m:fPr>
                            <m:ctrlPr>
                              <a:rPr lang="en-US" altLang="ja-JP" b="0" i="1" smtClean="0">
                                <a:latin typeface="Cambria Math"/>
                              </a:rPr>
                            </m:ctrlPr>
                          </m:fPr>
                          <m:num>
                            <m:r>
                              <a:rPr lang="en-US" altLang="ja-JP" b="0" i="1" smtClean="0">
                                <a:latin typeface="Cambria Math"/>
                              </a:rPr>
                              <m:t>606</m:t>
                            </m:r>
                          </m:num>
                          <m:den>
                            <m:r>
                              <a:rPr lang="en-US" altLang="ja-JP" b="0" i="1" smtClean="0">
                                <a:latin typeface="Cambria Math"/>
                              </a:rPr>
                              <m:t>108</m:t>
                            </m:r>
                          </m:den>
                        </m:f>
                        <m:r>
                          <a:rPr lang="en-US" altLang="ja-JP" b="0" i="1" smtClean="0">
                            <a:latin typeface="Cambria Math"/>
                          </a:rPr>
                          <m:t>,</m:t>
                        </m:r>
                        <m:f>
                          <m:fPr>
                            <m:ctrlPr>
                              <a:rPr lang="en-US" altLang="ja-JP" b="0" i="1" smtClean="0">
                                <a:latin typeface="Cambria Math"/>
                              </a:rPr>
                            </m:ctrlPr>
                          </m:fPr>
                          <m:num>
                            <m:r>
                              <a:rPr lang="en-US" altLang="ja-JP" b="0" i="1" smtClean="0">
                                <a:latin typeface="Cambria Math"/>
                              </a:rPr>
                              <m:t>808</m:t>
                            </m:r>
                          </m:num>
                          <m:den>
                            <m:r>
                              <a:rPr lang="en-US" altLang="ja-JP" b="0" i="1" smtClean="0">
                                <a:latin typeface="Cambria Math"/>
                              </a:rPr>
                              <m:t>144</m:t>
                            </m:r>
                          </m:den>
                        </m:f>
                      </m:e>
                    </m:d>
                  </m:oMath>
                </a14:m>
                <a:endParaRPr lang="en-US" altLang="ja-JP" b="0" dirty="0" smtClean="0"/>
              </a:p>
              <a:p>
                <a:r>
                  <a:rPr lang="en-US" altLang="ja-JP" dirty="0" smtClean="0"/>
                  <a:t>cell</a:t>
                </a:r>
                <a:r>
                  <a:rPr lang="ja-JP" altLang="en-US" dirty="0" smtClean="0"/>
                  <a:t>上で 位置</a:t>
                </a:r>
                <a:r>
                  <a:rPr lang="en-US" altLang="ja-JP" dirty="0" smtClean="0"/>
                  <a:t>(46,9), </a:t>
                </a:r>
                <a:r>
                  <a:rPr lang="ja-JP" altLang="en-US" dirty="0" smtClean="0"/>
                  <a:t>大きさ</a:t>
                </a:r>
                <a:r>
                  <a:rPr lang="en-US" altLang="ja-JP" dirty="0" smtClean="0"/>
                  <a:t>(4,3)</a:t>
                </a:r>
                <a:r>
                  <a:rPr lang="ja-JP" altLang="en-US" dirty="0" smtClean="0"/>
                  <a:t>の場合</a:t>
                </a:r>
                <a:endParaRPr lang="en-US" altLang="ja-JP" dirty="0" smtClean="0"/>
              </a:p>
              <a:p>
                <a:pPr lvl="1"/>
                <a:r>
                  <a:rPr lang="ja-JP" altLang="en-US" dirty="0" smtClean="0"/>
                  <a:t>画面上での位置</a:t>
                </a:r>
                <a:r>
                  <a:rPr lang="en-US" altLang="ja-JP" dirty="0" smtClean="0"/>
                  <a:t>(map</a:t>
                </a:r>
                <a:r>
                  <a:rPr lang="ja-JP" altLang="en-US" dirty="0" smtClean="0"/>
                  <a:t>左上からの相対位置）</a:t>
                </a:r>
                <a:endParaRPr lang="en-US" altLang="ja-JP" dirty="0" smtClean="0"/>
              </a:p>
              <a:p>
                <a:pPr lvl="2"/>
                <a:r>
                  <a:rPr lang="en-US" altLang="ja-JP" dirty="0" smtClean="0"/>
                  <a:t> </a:t>
                </a:r>
                <a14:m>
                  <m:oMath xmlns:m="http://schemas.openxmlformats.org/officeDocument/2006/math">
                    <m:d>
                      <m:dPr>
                        <m:ctrlPr>
                          <a:rPr lang="en-US" altLang="ja-JP" b="0" i="1" smtClean="0">
                            <a:latin typeface="Cambria Math"/>
                          </a:rPr>
                        </m:ctrlPr>
                      </m:dPr>
                      <m:e>
                        <m:d>
                          <m:dPr>
                            <m:begChr m:val="⌊"/>
                            <m:endChr m:val="⌋"/>
                            <m:ctrlPr>
                              <a:rPr lang="en-US" altLang="ja-JP" b="0" i="1" smtClean="0">
                                <a:latin typeface="Cambria Math"/>
                              </a:rPr>
                            </m:ctrlPr>
                          </m:dPr>
                          <m:e>
                            <m:f>
                              <m:fPr>
                                <m:ctrlPr>
                                  <a:rPr lang="en-US" altLang="ja-JP" i="1">
                                    <a:latin typeface="Cambria Math"/>
                                  </a:rPr>
                                </m:ctrlPr>
                              </m:fPr>
                              <m:num>
                                <m:r>
                                  <a:rPr lang="en-US" altLang="ja-JP" i="1">
                                    <a:latin typeface="Cambria Math"/>
                                  </a:rPr>
                                  <m:t>606∗46 </m:t>
                                </m:r>
                              </m:num>
                              <m:den>
                                <m:r>
                                  <a:rPr lang="en-US" altLang="ja-JP" i="1">
                                    <a:latin typeface="Cambria Math"/>
                                  </a:rPr>
                                  <m:t>108</m:t>
                                </m:r>
                              </m:den>
                            </m:f>
                          </m:e>
                        </m:d>
                        <m:r>
                          <a:rPr lang="en-US" altLang="ja-JP" b="0" i="0" smtClean="0">
                            <a:latin typeface="Cambria Math"/>
                          </a:rPr>
                          <m:t>,</m:t>
                        </m:r>
                        <m:d>
                          <m:dPr>
                            <m:begChr m:val="⌊"/>
                            <m:endChr m:val="⌋"/>
                            <m:ctrlPr>
                              <a:rPr lang="en-US" altLang="ja-JP" b="0" i="1" smtClean="0">
                                <a:latin typeface="Cambria Math"/>
                              </a:rPr>
                            </m:ctrlPr>
                          </m:dPr>
                          <m:e>
                            <m:f>
                              <m:fPr>
                                <m:ctrlPr>
                                  <a:rPr lang="en-US" altLang="ja-JP" i="1">
                                    <a:latin typeface="Cambria Math"/>
                                  </a:rPr>
                                </m:ctrlPr>
                              </m:fPr>
                              <m:num>
                                <m:r>
                                  <a:rPr lang="en-US" altLang="ja-JP">
                                    <a:latin typeface="Cambria Math"/>
                                  </a:rPr>
                                  <m:t>808∗9</m:t>
                                </m:r>
                              </m:num>
                              <m:den>
                                <m:r>
                                  <a:rPr lang="en-US" altLang="ja-JP">
                                    <a:latin typeface="Cambria Math"/>
                                  </a:rPr>
                                  <m:t>14</m:t>
                                </m:r>
                                <m:r>
                                  <a:rPr lang="en-US" altLang="ja-JP" b="0" i="1" smtClean="0">
                                    <a:latin typeface="Cambria Math"/>
                                  </a:rPr>
                                  <m:t>4</m:t>
                                </m:r>
                              </m:den>
                            </m:f>
                          </m:e>
                        </m:d>
                      </m:e>
                    </m:d>
                    <m:r>
                      <a:rPr lang="en-US" altLang="ja-JP" b="0" i="1" smtClean="0">
                        <a:latin typeface="Cambria Math"/>
                      </a:rPr>
                      <m:t>=</m:t>
                    </m:r>
                    <m:d>
                      <m:dPr>
                        <m:ctrlPr>
                          <a:rPr lang="en-US" altLang="ja-JP" b="0" i="1" smtClean="0">
                            <a:latin typeface="Cambria Math"/>
                          </a:rPr>
                        </m:ctrlPr>
                      </m:dPr>
                      <m:e>
                        <m:r>
                          <a:rPr lang="en-US" altLang="ja-JP" b="0" i="1" smtClean="0">
                            <a:latin typeface="Cambria Math"/>
                          </a:rPr>
                          <m:t>258, 50</m:t>
                        </m:r>
                      </m:e>
                    </m:d>
                  </m:oMath>
                </a14:m>
                <a:endParaRPr kumimoji="1" lang="en-US" altLang="ja-JP" dirty="0" smtClean="0"/>
              </a:p>
              <a:p>
                <a:pPr lvl="1"/>
                <a:r>
                  <a:rPr lang="ja-JP" altLang="en-US" dirty="0" smtClean="0"/>
                  <a:t>大きさ</a:t>
                </a:r>
                <a:endParaRPr lang="en-US" altLang="ja-JP" dirty="0" smtClean="0"/>
              </a:p>
              <a:p>
                <a:pPr lvl="2"/>
                <a14:m>
                  <m:oMath xmlns:m="http://schemas.openxmlformats.org/officeDocument/2006/math">
                    <m:d>
                      <m:dPr>
                        <m:ctrlPr>
                          <a:rPr kumimoji="1" lang="en-US" altLang="ja-JP" b="0" i="1" smtClean="0">
                            <a:latin typeface="Cambria Math"/>
                          </a:rPr>
                        </m:ctrlPr>
                      </m:dPr>
                      <m:e>
                        <m:d>
                          <m:dPr>
                            <m:begChr m:val="⌈"/>
                            <m:endChr m:val="⌉"/>
                            <m:ctrlPr>
                              <a:rPr kumimoji="1" lang="en-US" altLang="ja-JP" b="0" i="1" smtClean="0">
                                <a:latin typeface="Cambria Math"/>
                              </a:rPr>
                            </m:ctrlPr>
                          </m:dPr>
                          <m:e>
                            <m:f>
                              <m:fPr>
                                <m:ctrlPr>
                                  <a:rPr lang="en-US" altLang="ja-JP" i="1">
                                    <a:latin typeface="Cambria Math"/>
                                  </a:rPr>
                                </m:ctrlPr>
                              </m:fPr>
                              <m:num>
                                <m:r>
                                  <a:rPr lang="en-US" altLang="ja-JP" i="1">
                                    <a:latin typeface="Cambria Math"/>
                                  </a:rPr>
                                  <m:t>606∗4</m:t>
                                </m:r>
                              </m:num>
                              <m:den>
                                <m:r>
                                  <a:rPr lang="en-US" altLang="ja-JP" i="1">
                                    <a:latin typeface="Cambria Math"/>
                                  </a:rPr>
                                  <m:t>108</m:t>
                                </m:r>
                              </m:den>
                            </m:f>
                          </m:e>
                        </m:d>
                        <m:r>
                          <a:rPr kumimoji="1" lang="en-US" altLang="ja-JP" b="0" i="1" smtClean="0">
                            <a:latin typeface="Cambria Math"/>
                          </a:rPr>
                          <m:t>,</m:t>
                        </m:r>
                        <m:d>
                          <m:dPr>
                            <m:begChr m:val="⌈"/>
                            <m:endChr m:val="⌉"/>
                            <m:ctrlPr>
                              <a:rPr kumimoji="1" lang="en-US" altLang="ja-JP" b="0" i="1" smtClean="0">
                                <a:latin typeface="Cambria Math"/>
                              </a:rPr>
                            </m:ctrlPr>
                          </m:dPr>
                          <m:e>
                            <m:f>
                              <m:fPr>
                                <m:ctrlPr>
                                  <a:rPr lang="en-US" altLang="ja-JP" i="1">
                                    <a:latin typeface="Cambria Math"/>
                                  </a:rPr>
                                </m:ctrlPr>
                              </m:fPr>
                              <m:num>
                                <m:r>
                                  <a:rPr lang="en-US" altLang="ja-JP" i="1">
                                    <a:latin typeface="Cambria Math"/>
                                  </a:rPr>
                                  <m:t>808∗3</m:t>
                                </m:r>
                              </m:num>
                              <m:den>
                                <m:r>
                                  <a:rPr lang="en-US" altLang="ja-JP" i="1">
                                    <a:latin typeface="Cambria Math"/>
                                  </a:rPr>
                                  <m:t>144</m:t>
                                </m:r>
                              </m:den>
                            </m:f>
                          </m:e>
                        </m:d>
                      </m:e>
                    </m:d>
                    <m:r>
                      <a:rPr kumimoji="1" lang="en-US" altLang="ja-JP" b="0" i="1" smtClean="0">
                        <a:latin typeface="Cambria Math"/>
                      </a:rPr>
                      <m:t>=(23,17)</m:t>
                    </m:r>
                  </m:oMath>
                </a14:m>
                <a:endParaRPr kumimoji="1" lang="en-US" altLang="ja-JP"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1">
                <a:blip r:embed="rId2"/>
                <a:stretch>
                  <a:fillRect l="-163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85869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pending</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50994012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343</TotalTime>
  <Words>617</Words>
  <Application>Microsoft Office PowerPoint</Application>
  <PresentationFormat>画面に合わせる (4:3)</PresentationFormat>
  <Paragraphs>137</Paragraphs>
  <Slides>11</Slides>
  <Notes>0</Notes>
  <HiddenSlides>0</HiddenSlides>
  <MMClips>0</MMClips>
  <ScaleCrop>false</ScaleCrop>
  <HeadingPairs>
    <vt:vector size="4" baseType="variant">
      <vt:variant>
        <vt:lpstr>テーマ</vt:lpstr>
      </vt:variant>
      <vt:variant>
        <vt:i4>1</vt:i4>
      </vt:variant>
      <vt:variant>
        <vt:lpstr>スライド タイトル</vt:lpstr>
      </vt:variant>
      <vt:variant>
        <vt:i4>11</vt:i4>
      </vt:variant>
    </vt:vector>
  </HeadingPairs>
  <TitlesOfParts>
    <vt:vector size="12" baseType="lpstr">
      <vt:lpstr>Office ​​テーマ</vt:lpstr>
      <vt:lpstr>参考：現行のレイアウト (nexus 7, 16:10)</vt:lpstr>
      <vt:lpstr>画面レイアウトに関する要求</vt:lpstr>
      <vt:lpstr>いろいろ例を挙げてみる</vt:lpstr>
      <vt:lpstr> iPhone4 (3:2)</vt:lpstr>
      <vt:lpstr>iPhone 5 (16:9)</vt:lpstr>
      <vt:lpstr>Xperia UL SOL22 (16:9)</vt:lpstr>
      <vt:lpstr>格子によるレイアウトデータを 解像度に合わせる</vt:lpstr>
      <vt:lpstr>例 (108,144)の格子からiPhone4(606,808へ)</vt:lpstr>
      <vt:lpstr>pending</vt:lpstr>
      <vt:lpstr>例①　nexus 7 (16:10) </vt:lpstr>
      <vt:lpstr>例② Retina iPad (4:3)</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chiemi</dc:creator>
  <cp:lastModifiedBy>chiemi</cp:lastModifiedBy>
  <cp:revision>31</cp:revision>
  <dcterms:created xsi:type="dcterms:W3CDTF">2014-10-17T04:01:44Z</dcterms:created>
  <dcterms:modified xsi:type="dcterms:W3CDTF">2014-10-19T15:31:35Z</dcterms:modified>
</cp:coreProperties>
</file>