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4" r:id="rId3"/>
    <p:sldId id="280" r:id="rId4"/>
    <p:sldId id="281" r:id="rId5"/>
    <p:sldId id="282" r:id="rId6"/>
    <p:sldId id="285" r:id="rId7"/>
    <p:sldId id="286" r:id="rId8"/>
    <p:sldId id="287" r:id="rId9"/>
    <p:sldId id="288" r:id="rId10"/>
    <p:sldId id="274" r:id="rId11"/>
  </p:sldIdLst>
  <p:sldSz cx="9144000" cy="6858000" type="screen4x3"/>
  <p:notesSz cx="9866313" cy="6735763"/>
  <p:custShowLst>
    <p:custShow name="ML-based unit selection" id="0">
      <p:sldLst/>
    </p:custShow>
    <p:custShow name="Rich Context Modeling" id="1">
      <p:sldLst/>
    </p:custShow>
    <p:custShow name="MDL-based tree construction" id="2">
      <p:sldLst/>
    </p:custShow>
    <p:custShow name="Initialization method" id="3">
      <p:sldLst/>
    </p:custShow>
    <p:custShow name="ParameterGeneration" id="4">
      <p:sldLst/>
    </p:custShow>
    <p:custShow name="GMM" id="5">
      <p:sldLst/>
    </p:custShow>
    <p:custShow name="評価６：劣化の調査" id="6">
      <p:sldLst/>
    </p:custShow>
    <p:custShow name="評価５： GV込みの評価" id="7">
      <p:sldLst/>
    </p:custShow>
    <p:custShow name="評価１： 生成法の比較" id="8">
      <p:sldLst/>
    </p:custShow>
    <p:custShow name="評価２： 選択単位の比較" id="9">
      <p:sldLst/>
    </p:custShow>
    <p:custShow name="評価３：初期値への依存性" id="10">
      <p:sldLst/>
    </p:custShow>
    <p:custShow name="評価４－１： 不連続性の緩和" id="11">
      <p:sldLst/>
    </p:custShow>
    <p:custShow name="評価４－２ HMM-GV尤度" id="12">
      <p:sldLst/>
    </p:custShow>
    <p:custShow name="評価４－３： 初期パラメータ生成法（主観）" id="13">
      <p:sldLst/>
    </p:custShow>
  </p:custShowLst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2">
          <p15:clr>
            <a:srgbClr val="A4A3A4"/>
          </p15:clr>
        </p15:guide>
        <p15:guide id="2" pos="31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2800"/>
    <a:srgbClr val="FF3737"/>
    <a:srgbClr val="FF0000"/>
    <a:srgbClr val="FF4B4B"/>
    <a:srgbClr val="0071BC"/>
    <a:srgbClr val="5399FF"/>
    <a:srgbClr val="FF33CC"/>
    <a:srgbClr val="FF99CC"/>
    <a:srgbClr val="E03253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淡色スタイル 1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63" autoAdjust="0"/>
    <p:restoredTop sz="81286" autoAdjust="0"/>
  </p:normalViewPr>
  <p:slideViewPr>
    <p:cSldViewPr>
      <p:cViewPr varScale="1">
        <p:scale>
          <a:sx n="98" d="100"/>
          <a:sy n="98" d="100"/>
        </p:scale>
        <p:origin x="17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656"/>
    </p:cViewPr>
  </p:sorterViewPr>
  <p:notesViewPr>
    <p:cSldViewPr>
      <p:cViewPr varScale="1">
        <p:scale>
          <a:sx n="49" d="100"/>
          <a:sy n="49" d="100"/>
        </p:scale>
        <p:origin x="-2732" y="-52"/>
      </p:cViewPr>
      <p:guideLst>
        <p:guide orient="horz" pos="2122"/>
        <p:guide pos="31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276092" cy="336735"/>
          </a:xfrm>
          <a:prstGeom prst="rect">
            <a:avLst/>
          </a:prstGeom>
        </p:spPr>
        <p:txBody>
          <a:bodyPr vert="horz" lIns="90616" tIns="45308" rIns="90616" bIns="45308" rtlCol="0"/>
          <a:lstStyle>
            <a:lvl1pPr algn="l">
              <a:defRPr sz="1300"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5587922" y="2"/>
            <a:ext cx="4276092" cy="336735"/>
          </a:xfrm>
          <a:prstGeom prst="rect">
            <a:avLst/>
          </a:prstGeom>
        </p:spPr>
        <p:txBody>
          <a:bodyPr vert="horz" lIns="90616" tIns="45308" rIns="90616" bIns="45308" rtlCol="0"/>
          <a:lstStyle>
            <a:lvl1pPr algn="r">
              <a:defRPr sz="1300">
                <a:ea typeface="ＭＳ Ｐゴシック" charset="-128"/>
              </a:defRPr>
            </a:lvl1pPr>
          </a:lstStyle>
          <a:p>
            <a:pPr>
              <a:defRPr/>
            </a:pPr>
            <a:fld id="{05B73A72-0A8A-4811-A052-4E900F9B0F32}" type="datetimeFigureOut">
              <a:rPr lang="ja-JP" altLang="en-US"/>
              <a:pPr>
                <a:defRPr/>
              </a:pPr>
              <a:t>2019/9/19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6397954"/>
            <a:ext cx="4276092" cy="336734"/>
          </a:xfrm>
          <a:prstGeom prst="rect">
            <a:avLst/>
          </a:prstGeom>
        </p:spPr>
        <p:txBody>
          <a:bodyPr vert="horz" lIns="90616" tIns="45308" rIns="90616" bIns="45308" rtlCol="0" anchor="b"/>
          <a:lstStyle>
            <a:lvl1pPr algn="l">
              <a:defRPr sz="1300"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5587922" y="6397954"/>
            <a:ext cx="4276092" cy="336734"/>
          </a:xfrm>
          <a:prstGeom prst="rect">
            <a:avLst/>
          </a:prstGeom>
        </p:spPr>
        <p:txBody>
          <a:bodyPr vert="horz" lIns="90616" tIns="45308" rIns="90616" bIns="45308" rtlCol="0" anchor="b"/>
          <a:lstStyle>
            <a:lvl1pPr algn="r">
              <a:defRPr sz="1300">
                <a:ea typeface="ＭＳ Ｐゴシック" charset="-128"/>
              </a:defRPr>
            </a:lvl1pPr>
          </a:lstStyle>
          <a:p>
            <a:pPr>
              <a:defRPr/>
            </a:pPr>
            <a:fld id="{183C2287-8C18-47EE-9B42-E4936343E50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44132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276092" cy="336735"/>
          </a:xfrm>
          <a:prstGeom prst="rect">
            <a:avLst/>
          </a:prstGeom>
        </p:spPr>
        <p:txBody>
          <a:bodyPr vert="horz" lIns="90616" tIns="45308" rIns="90616" bIns="45308" rtlCol="0"/>
          <a:lstStyle>
            <a:lvl1pPr algn="l">
              <a:defRPr sz="1300"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5587922" y="2"/>
            <a:ext cx="4276092" cy="336735"/>
          </a:xfrm>
          <a:prstGeom prst="rect">
            <a:avLst/>
          </a:prstGeom>
        </p:spPr>
        <p:txBody>
          <a:bodyPr vert="horz" lIns="90616" tIns="45308" rIns="90616" bIns="45308" rtlCol="0"/>
          <a:lstStyle>
            <a:lvl1pPr algn="r">
              <a:defRPr sz="1300">
                <a:ea typeface="ＭＳ Ｐゴシック" charset="-128"/>
              </a:defRPr>
            </a:lvl1pPr>
          </a:lstStyle>
          <a:p>
            <a:pPr>
              <a:defRPr/>
            </a:pPr>
            <a:fld id="{D51BAEA0-69F4-4E21-899F-40B06C38DB9D}" type="datetimeFigureOut">
              <a:rPr lang="ja-JP" altLang="en-US"/>
              <a:pPr>
                <a:defRPr/>
              </a:pPr>
              <a:t>2019/9/19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3249613" y="504825"/>
            <a:ext cx="3367087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16" tIns="45308" rIns="90616" bIns="45308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987324" y="3199517"/>
            <a:ext cx="7891668" cy="3030610"/>
          </a:xfrm>
          <a:prstGeom prst="rect">
            <a:avLst/>
          </a:prstGeom>
        </p:spPr>
        <p:txBody>
          <a:bodyPr vert="horz" lIns="90616" tIns="45308" rIns="90616" bIns="45308" rtlCol="0">
            <a:normAutofit/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6397954"/>
            <a:ext cx="4276092" cy="336734"/>
          </a:xfrm>
          <a:prstGeom prst="rect">
            <a:avLst/>
          </a:prstGeom>
        </p:spPr>
        <p:txBody>
          <a:bodyPr vert="horz" lIns="90616" tIns="45308" rIns="90616" bIns="45308" rtlCol="0" anchor="b"/>
          <a:lstStyle>
            <a:lvl1pPr algn="l">
              <a:defRPr sz="1300"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5587922" y="6397954"/>
            <a:ext cx="4276092" cy="336734"/>
          </a:xfrm>
          <a:prstGeom prst="rect">
            <a:avLst/>
          </a:prstGeom>
        </p:spPr>
        <p:txBody>
          <a:bodyPr vert="horz" lIns="90616" tIns="45308" rIns="90616" bIns="45308" rtlCol="0" anchor="b"/>
          <a:lstStyle>
            <a:lvl1pPr algn="r">
              <a:defRPr sz="1300">
                <a:ea typeface="ＭＳ Ｐゴシック" charset="-128"/>
              </a:defRPr>
            </a:lvl1pPr>
          </a:lstStyle>
          <a:p>
            <a:pPr>
              <a:defRPr/>
            </a:pPr>
            <a:fld id="{2BB3785E-ADFB-4344-9AC9-F2027923815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79358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249613" y="504825"/>
            <a:ext cx="3367087" cy="25257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B3785E-ADFB-4344-9AC9-F2027923815D}" type="slidenum">
              <a:rPr lang="ja-JP" altLang="en-US" smtClean="0"/>
              <a:pPr>
                <a:defRPr/>
              </a:pPr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81613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B3785E-ADFB-4344-9AC9-F2027923815D}" type="slidenum">
              <a:rPr lang="ja-JP" altLang="en-US" smtClean="0"/>
              <a:pPr>
                <a:defRPr/>
              </a:pPr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56695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400" baseline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B3785E-ADFB-4344-9AC9-F2027923815D}" type="slidenum">
              <a:rPr lang="ja-JP" altLang="en-US" smtClean="0"/>
              <a:pPr>
                <a:defRPr/>
              </a:pPr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32589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B3785E-ADFB-4344-9AC9-F2027923815D}" type="slidenum">
              <a:rPr lang="ja-JP" altLang="en-US" smtClean="0"/>
              <a:pPr>
                <a:defRPr/>
              </a:pPr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09891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B3785E-ADFB-4344-9AC9-F2027923815D}" type="slidenum">
              <a:rPr lang="ja-JP" altLang="en-US" smtClean="0"/>
              <a:pPr>
                <a:defRPr/>
              </a:pPr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58224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B3785E-ADFB-4344-9AC9-F2027923815D}" type="slidenum">
              <a:rPr lang="ja-JP" altLang="en-US" smtClean="0"/>
              <a:pPr>
                <a:defRPr/>
              </a:pPr>
              <a:t>10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62138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49046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639ACA-0A28-2D49-86FA-FD612D3B05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ja-JP"/>
              <a:t>2019/7/31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9CFAA9-1B96-AA41-887C-DE9BE433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4C303-2071-40BD-A342-39ABD1C71648}" type="slidenum">
              <a:rPr lang="ja-JP" altLang="en-US" smtClean="0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920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77902" y="71440"/>
            <a:ext cx="7194551" cy="765175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2019/7/31</a:t>
            </a:r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日本音響学会 秋季研究発表会 </a:t>
            </a:r>
            <a:r>
              <a:rPr lang="en-US" altLang="ja-JP"/>
              <a:t>2019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75CDC-EAE1-4E8B-8ACC-3C439D9B457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58691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2019/7/31</a:t>
            </a:r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日本音響学会 秋季研究発表会 </a:t>
            </a:r>
            <a:r>
              <a:rPr lang="en-US" altLang="ja-JP"/>
              <a:t>2019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89474-34D2-47A2-928A-FD98D96A946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7503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BF55161-7BED-E449-AA4E-C1FA933E70C1}"/>
              </a:ext>
            </a:extLst>
          </p:cNvPr>
          <p:cNvSpPr/>
          <p:nvPr userDrawn="1"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0" tIns="36000" rIns="0" bIns="36000" rtlCol="0" anchor="b" anchorCtr="1">
            <a:noAutofit/>
          </a:bodyPr>
          <a:lstStyle/>
          <a:p>
            <a:pPr algn="ctr"/>
            <a:endParaRPr kumimoji="1"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1520" y="148384"/>
            <a:ext cx="8647316" cy="765175"/>
          </a:xfrm>
          <a:prstGeom prst="rect">
            <a:avLst/>
          </a:prstGeom>
        </p:spPr>
        <p:txBody>
          <a:bodyPr/>
          <a:lstStyle>
            <a:lvl1pPr>
              <a:lnSpc>
                <a:spcPts val="3200"/>
              </a:lnSpc>
              <a:defRPr lang="ja-JP" altLang="en-US" b="1" dirty="0"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251520" y="1268762"/>
            <a:ext cx="8640960" cy="4525963"/>
          </a:xfrm>
        </p:spPr>
        <p:txBody>
          <a:bodyPr/>
          <a:lstStyle>
            <a:lvl1pPr>
              <a:defRPr lang="ja-JP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  <a:lvl2pPr marL="742950" indent="-204788">
              <a:buClr>
                <a:schemeClr val="tx1">
                  <a:lumMod val="75000"/>
                  <a:lumOff val="25000"/>
                </a:schemeClr>
              </a:buClr>
              <a:buSzPct val="100000"/>
              <a:def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2pPr>
            <a:lvl3pPr marL="1076325" indent="-161925">
              <a:def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3pPr>
            <a:lvl4pPr>
              <a:def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4pPr>
            <a:lvl5pPr>
              <a:def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lang="en-US" altLang="ja-JP" smtClean="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ja-JP"/>
              <a:t>2019/7/31</a:t>
            </a:r>
            <a:endParaRPr lang="ja-JP" altLang="en-US" dirty="0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lang="ja-JP" altLang="en-US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ja-JP" altLang="en-US"/>
              <a:t>日本音響学会 秋季研究発表会 </a:t>
            </a:r>
            <a:r>
              <a:rPr lang="en-US" altLang="ja-JP"/>
              <a:t>2019</a:t>
            </a: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884368" y="6356352"/>
            <a:ext cx="802434" cy="365125"/>
          </a:xfrm>
        </p:spPr>
        <p:txBody>
          <a:bodyPr/>
          <a:lstStyle>
            <a:lvl1pPr>
              <a:defRPr lang="en-US" altLang="ja-JP" smtClean="0">
                <a:latin typeface="+mj-ea"/>
                <a:ea typeface="+mj-ea"/>
              </a:defRPr>
            </a:lvl1pPr>
          </a:lstStyle>
          <a:p>
            <a:pPr>
              <a:defRPr/>
            </a:pPr>
            <a:fld id="{526DCED4-4EE9-41B9-9DD8-F8FFC7BC55E4}" type="slidenum">
              <a:rPr lang="en-US" altLang="ja-JP" smtClean="0"/>
              <a:pPr>
                <a:defRPr/>
              </a:pPr>
              <a:t>‹#›</a:t>
            </a:fld>
            <a:endParaRPr lang="ja-JP" altLang="en-US" dirty="0"/>
          </a:p>
        </p:txBody>
      </p:sp>
      <p:sp>
        <p:nvSpPr>
          <p:cNvPr id="8" name="スライド番号プレースホルダ 5">
            <a:extLst>
              <a:ext uri="{FF2B5EF4-FFF2-40B4-BE49-F238E27FC236}">
                <a16:creationId xmlns:a16="http://schemas.microsoft.com/office/drawing/2014/main" id="{163BD862-48A1-AE44-9101-A9B39A0656D4}"/>
              </a:ext>
            </a:extLst>
          </p:cNvPr>
          <p:cNvSpPr txBox="1">
            <a:spLocks/>
          </p:cNvSpPr>
          <p:nvPr userDrawn="1"/>
        </p:nvSpPr>
        <p:spPr>
          <a:xfrm>
            <a:off x="8487072" y="6356351"/>
            <a:ext cx="549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kumimoji="1"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ja-JP" dirty="0"/>
              <a:t>/16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123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2787005"/>
            <a:ext cx="7772400" cy="1362075"/>
          </a:xfrm>
          <a:prstGeom prst="rect">
            <a:avLst/>
          </a:prstGeom>
        </p:spPr>
        <p:txBody>
          <a:bodyPr/>
          <a:lstStyle>
            <a:lvl1pPr algn="ctr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ja-JP"/>
              <a:t>2019/7/31</a:t>
            </a:r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ja-JP" altLang="en-US"/>
              <a:t>日本音響学会 秋季研究発表会 </a:t>
            </a:r>
            <a:r>
              <a:rPr lang="en-US" altLang="ja-JP"/>
              <a:t>2019</a:t>
            </a: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C0EB767C-861F-4ADD-9B02-EC6BA449DDF0}" type="slidenum">
              <a:rPr lang="ja-JP" altLang="en-US" smtClean="0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6" name="スライド番号プレースホルダ 5">
            <a:extLst>
              <a:ext uri="{FF2B5EF4-FFF2-40B4-BE49-F238E27FC236}">
                <a16:creationId xmlns:a16="http://schemas.microsoft.com/office/drawing/2014/main" id="{42EB1D97-ED47-994C-8B9E-64BC72F650F0}"/>
              </a:ext>
            </a:extLst>
          </p:cNvPr>
          <p:cNvSpPr txBox="1">
            <a:spLocks/>
          </p:cNvSpPr>
          <p:nvPr userDrawn="1"/>
        </p:nvSpPr>
        <p:spPr>
          <a:xfrm>
            <a:off x="8487072" y="6356351"/>
            <a:ext cx="549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kumimoji="1"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ja-JP" dirty="0"/>
              <a:t>/16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150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77902" y="71440"/>
            <a:ext cx="7194551" cy="765175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2019/7/31</a:t>
            </a:r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日本音響学会 秋季研究発表会 </a:t>
            </a:r>
            <a:r>
              <a:rPr lang="en-US" altLang="ja-JP"/>
              <a:t>2019</a:t>
            </a: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14B27-76FB-47FD-B6F2-8316164E269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1403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77902" y="71440"/>
            <a:ext cx="7194551" cy="765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2019/7/31</a:t>
            </a:r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日本音響学会 秋季研究発表会 </a:t>
            </a:r>
            <a:r>
              <a:rPr lang="en-US" altLang="ja-JP"/>
              <a:t>2019</a:t>
            </a: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DDD51-FA2C-407E-98CB-385A9A63917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236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77902" y="71440"/>
            <a:ext cx="7194551" cy="765175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2019/7/31</a:t>
            </a:r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日本音響学会 秋季研究発表会 </a:t>
            </a:r>
            <a:r>
              <a:rPr lang="en-US" altLang="ja-JP"/>
              <a:t>2019</a:t>
            </a: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099C9-53B7-436F-A04A-608C1BFFBC8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963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2019/7/31</a:t>
            </a:r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日本音響学会 秋季研究発表会 </a:t>
            </a:r>
            <a:r>
              <a:rPr lang="en-US" altLang="ja-JP"/>
              <a:t>2019</a:t>
            </a: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248C1-A240-4B1C-9094-8B434303243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8944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2019/7/31</a:t>
            </a:r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日本音響学会 秋季研究発表会 </a:t>
            </a:r>
            <a:r>
              <a:rPr lang="en-US" altLang="ja-JP"/>
              <a:t>2019</a:t>
            </a: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17EDE-0E1A-4BDB-9694-708613E5F8C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431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2019/7/31</a:t>
            </a:r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日本音響学会 秋季研究発表会 </a:t>
            </a:r>
            <a:r>
              <a:rPr lang="en-US" altLang="ja-JP"/>
              <a:t>2019</a:t>
            </a: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A41CE-38A9-4689-ADD5-EAFBA96780F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2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179512" y="1600202"/>
            <a:ext cx="878497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1B4C303-2071-40BD-A342-39ABD1C71648}" type="slidenum">
              <a:rPr lang="ja-JP" altLang="en-US" smtClean="0"/>
              <a:pPr>
                <a:defRPr/>
              </a:pPr>
              <a:t>‹#›</a:t>
            </a:fld>
            <a:r>
              <a:rPr lang="en-US" altLang="ja-JP" dirty="0"/>
              <a:t>/16</a:t>
            </a:r>
            <a:endParaRPr lang="ja-JP" altLang="en-US" dirty="0"/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3B1860-B8CE-7543-A27C-AF8A09CC9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A485DED-E5A7-A049-ADF7-FF221FD69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1372" y="636509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日本音響学会</a:t>
            </a:r>
            <a:r>
              <a:rPr lang="en-US" altLang="ja-JP" dirty="0"/>
              <a:t> </a:t>
            </a:r>
            <a:r>
              <a:rPr lang="ja-JP" altLang="en-US"/>
              <a:t>秋季研究発表会</a:t>
            </a:r>
            <a:r>
              <a:rPr lang="en-US" altLang="ja-JP" dirty="0"/>
              <a:t> 2019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3" r:id="rId1"/>
    <p:sldLayoutId id="2147484684" r:id="rId2"/>
    <p:sldLayoutId id="2147484685" r:id="rId3"/>
    <p:sldLayoutId id="2147484686" r:id="rId4"/>
    <p:sldLayoutId id="2147484687" r:id="rId5"/>
    <p:sldLayoutId id="2147484688" r:id="rId6"/>
    <p:sldLayoutId id="2147484689" r:id="rId7"/>
    <p:sldLayoutId id="2147484690" r:id="rId8"/>
    <p:sldLayoutId id="2147484691" r:id="rId9"/>
    <p:sldLayoutId id="2147484692" r:id="rId10"/>
    <p:sldLayoutId id="214748469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imes New Roman" pitchFamily="18" charset="0"/>
          <a:ea typeface="ＭＳ Ｐゴシック" charset="-128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imes New Roman" pitchFamily="18" charset="0"/>
          <a:ea typeface="ＭＳ Ｐゴシック" charset="-128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imes New Roman" pitchFamily="18" charset="0"/>
          <a:ea typeface="ＭＳ Ｐゴシック" charset="-128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imes New Roman" pitchFamily="18" charset="0"/>
          <a:ea typeface="ＭＳ Ｐゴシック" charset="-128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25000"/>
        <a:buFont typeface="Wingdings" pitchFamily="2" charset="2"/>
        <a:buChar char="Ø"/>
        <a:defRPr kumimoji="1" sz="2000" b="1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25000"/>
        <a:buFont typeface="Arial" charset="0"/>
        <a:buChar char="–"/>
        <a:defRPr kumimoji="1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2.png"/><Relationship Id="rId3" Type="http://schemas.openxmlformats.org/officeDocument/2006/relationships/audio" Target="../media/media1.wav"/><Relationship Id="rId7" Type="http://schemas.openxmlformats.org/officeDocument/2006/relationships/audio" Target="../media/media3.wav"/><Relationship Id="rId12" Type="http://schemas.openxmlformats.org/officeDocument/2006/relationships/image" Target="../media/image41.png"/><Relationship Id="rId2" Type="http://schemas.microsoft.com/office/2007/relationships/media" Target="../media/media1.wav"/><Relationship Id="rId1" Type="http://schemas.openxmlformats.org/officeDocument/2006/relationships/vmlDrawing" Target="../drawings/vmlDrawing1.vml"/><Relationship Id="rId6" Type="http://schemas.microsoft.com/office/2007/relationships/media" Target="../media/media3.wav"/><Relationship Id="rId11" Type="http://schemas.openxmlformats.org/officeDocument/2006/relationships/image" Target="../media/image40.emf"/><Relationship Id="rId5" Type="http://schemas.openxmlformats.org/officeDocument/2006/relationships/audio" Target="../media/media2.wav"/><Relationship Id="rId10" Type="http://schemas.openxmlformats.org/officeDocument/2006/relationships/oleObject" Target="../embeddings/oleObject1.bin"/><Relationship Id="rId4" Type="http://schemas.microsoft.com/office/2007/relationships/media" Target="../media/media2.wav"/><Relationship Id="rId9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audio" Target="../media/media6.wav"/><Relationship Id="rId13" Type="http://schemas.openxmlformats.org/officeDocument/2006/relationships/image" Target="../media/image46.PNG"/><Relationship Id="rId3" Type="http://schemas.microsoft.com/office/2007/relationships/media" Target="../media/media4.wav"/><Relationship Id="rId7" Type="http://schemas.microsoft.com/office/2007/relationships/media" Target="../media/media6.wav"/><Relationship Id="rId12" Type="http://schemas.openxmlformats.org/officeDocument/2006/relationships/image" Target="../media/image45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5.wav"/><Relationship Id="rId11" Type="http://schemas.openxmlformats.org/officeDocument/2006/relationships/image" Target="../media/image44.png"/><Relationship Id="rId5" Type="http://schemas.microsoft.com/office/2007/relationships/media" Target="../media/media5.wav"/><Relationship Id="rId10" Type="http://schemas.openxmlformats.org/officeDocument/2006/relationships/image" Target="../media/image43.PNG"/><Relationship Id="rId4" Type="http://schemas.openxmlformats.org/officeDocument/2006/relationships/audio" Target="../media/media4.wav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microsoft.com/office/2007/relationships/media" Target="../media/media8.wav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2.png"/><Relationship Id="rId2" Type="http://schemas.openxmlformats.org/officeDocument/2006/relationships/audio" Target="../media/media7.wav"/><Relationship Id="rId1" Type="http://schemas.microsoft.com/office/2007/relationships/media" Target="../media/media7.wav"/><Relationship Id="rId6" Type="http://schemas.openxmlformats.org/officeDocument/2006/relationships/audio" Target="../media/media2.wav"/><Relationship Id="rId11" Type="http://schemas.openxmlformats.org/officeDocument/2006/relationships/image" Target="../media/image50.PNG"/><Relationship Id="rId5" Type="http://schemas.microsoft.com/office/2007/relationships/media" Target="../media/media2.wav"/><Relationship Id="rId10" Type="http://schemas.openxmlformats.org/officeDocument/2006/relationships/image" Target="../media/image49.PNG"/><Relationship Id="rId4" Type="http://schemas.openxmlformats.org/officeDocument/2006/relationships/audio" Target="../media/media8.wav"/><Relationship Id="rId9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>
          <a:xfrm>
            <a:off x="107499" y="3025043"/>
            <a:ext cx="8928996" cy="792088"/>
          </a:xfrm>
          <a:effectLst/>
        </p:spPr>
        <p:txBody>
          <a:bodyPr lIns="36000" rIns="36000">
            <a:noAutofit/>
          </a:bodyPr>
          <a:lstStyle/>
          <a:p>
            <a:pPr eaLnBrk="1" hangingPunct="1">
              <a:defRPr/>
            </a:pPr>
            <a:r>
              <a:rPr lang="ja-JP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gerian" panose="04020705040A02060702" pitchFamily="82" charset="0"/>
                <a:cs typeface="Arial" panose="020B0604020202020204" pitchFamily="34" charset="0"/>
              </a:rPr>
              <a:t>音響データ抽出</a:t>
            </a:r>
            <a:r>
              <a:rPr lang="en-US" altLang="ja-JP" sz="4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gerian" panose="04020705040A02060702" pitchFamily="82" charset="0"/>
                <a:cs typeface="Arial" panose="020B0604020202020204" pitchFamily="34" charset="0"/>
              </a:rPr>
              <a:t/>
            </a:r>
            <a:br>
              <a:rPr lang="en-US" altLang="ja-JP" sz="4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gerian" panose="04020705040A02060702" pitchFamily="82" charset="0"/>
                <a:cs typeface="Arial" panose="020B0604020202020204" pitchFamily="34" charset="0"/>
              </a:rPr>
            </a:br>
            <a:r>
              <a:rPr lang="ja-JP" altLang="en-US" sz="3600" b="0" dirty="0" smtClean="0">
                <a:latin typeface="Algerian" panose="04020705040A02060702" pitchFamily="82" charset="0"/>
                <a:cs typeface="Arial" panose="020B0604020202020204" pitchFamily="34" charset="0"/>
              </a:rPr>
              <a:t>多段線形ビームフォーマによる音声強調</a:t>
            </a:r>
            <a:endParaRPr lang="ja-JP" altLang="en-US" sz="3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sp>
        <p:nvSpPr>
          <p:cNvPr id="9" name="サブタイトル 2"/>
          <p:cNvSpPr txBox="1">
            <a:spLocks/>
          </p:cNvSpPr>
          <p:nvPr/>
        </p:nvSpPr>
        <p:spPr bwMode="auto">
          <a:xfrm>
            <a:off x="1552162" y="4437112"/>
            <a:ext cx="6039671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ja-JP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佐伯高明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東大院・情報理工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M1</a:t>
            </a:r>
          </a:p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猿渡・小山研究室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研究分野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: 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音声変換</a:t>
            </a: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9857489-C2F6-D844-8D9C-A131025A730E}"/>
              </a:ext>
            </a:extLst>
          </p:cNvPr>
          <p:cNvSpPr txBox="1"/>
          <p:nvPr/>
        </p:nvSpPr>
        <p:spPr>
          <a:xfrm>
            <a:off x="1005016" y="6483178"/>
            <a:ext cx="0" cy="0"/>
          </a:xfrm>
          <a:prstGeom prst="rect">
            <a:avLst/>
          </a:prstGeom>
          <a:noFill/>
        </p:spPr>
        <p:txBody>
          <a:bodyPr wrap="none" lIns="36000" tIns="36000" rIns="36000" bIns="36000" rtlCol="0">
            <a:noAutofit/>
          </a:bodyPr>
          <a:lstStyle/>
          <a:p>
            <a:endParaRPr kumimoji="1"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45071" cy="263695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64572"/>
            <a:ext cx="2958840" cy="27998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05E8B-7CAA-334D-A10F-DC951E002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まとめ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C555EF-96EF-A045-9D36-4F53A6CA9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35177"/>
            <a:ext cx="8640960" cy="5434183"/>
          </a:xfrm>
        </p:spPr>
        <p:txBody>
          <a:bodyPr/>
          <a:lstStyle/>
          <a:p>
            <a:r>
              <a:rPr lang="ja-JP" altLang="en-US" dirty="0" smtClean="0"/>
              <a:t>研究</a:t>
            </a:r>
            <a:r>
              <a:rPr lang="ja-JP" altLang="en-US" dirty="0"/>
              <a:t>内容</a:t>
            </a:r>
            <a:r>
              <a:rPr lang="en-US" altLang="ja-JP" dirty="0" smtClean="0"/>
              <a:t>:</a:t>
            </a:r>
            <a:r>
              <a:rPr lang="ja-JP" altLang="en-US" dirty="0"/>
              <a:t> </a:t>
            </a:r>
            <a:r>
              <a:rPr lang="ja-JP" altLang="en-US" dirty="0" smtClean="0">
                <a:solidFill>
                  <a:schemeClr val="accent2">
                    <a:lumMod val="75000"/>
                  </a:schemeClr>
                </a:solidFill>
              </a:rPr>
              <a:t>多段適応型ビームフォーマ</a:t>
            </a:r>
            <a:endParaRPr lang="en-US" altLang="ja-JP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ja-JP" altLang="en-US" dirty="0" smtClean="0"/>
              <a:t>前段で強調した音声を固定ビームフォーマ出力に置き換え，多段化</a:t>
            </a:r>
            <a:endParaRPr lang="en-US" altLang="ja-JP" dirty="0"/>
          </a:p>
          <a:p>
            <a:pPr lvl="1"/>
            <a:endParaRPr lang="en-US" altLang="ja-JP" sz="1800" dirty="0" smtClean="0"/>
          </a:p>
          <a:p>
            <a:r>
              <a:rPr lang="ja-JP" altLang="en-US" dirty="0" smtClean="0"/>
              <a:t>実験結果</a:t>
            </a:r>
            <a:r>
              <a:rPr lang="en-US" altLang="ja-JP" dirty="0" smtClean="0"/>
              <a:t>:</a:t>
            </a:r>
          </a:p>
          <a:p>
            <a:pPr lvl="1"/>
            <a:r>
              <a:rPr lang="ja-JP" altLang="en-US" dirty="0" smtClean="0"/>
              <a:t>ブロッキング</a:t>
            </a:r>
            <a:r>
              <a:rPr lang="ja-JP" altLang="en-US" dirty="0"/>
              <a:t>行列</a:t>
            </a:r>
            <a:r>
              <a:rPr lang="ja-JP" altLang="en-US" dirty="0" smtClean="0"/>
              <a:t>の品質改善が示唆</a:t>
            </a:r>
            <a:endParaRPr lang="en-US" altLang="ja-JP" dirty="0"/>
          </a:p>
          <a:p>
            <a:pPr marL="538162" lvl="1" indent="0">
              <a:buNone/>
            </a:pPr>
            <a:endParaRPr lang="en-US" altLang="ja-JP" dirty="0"/>
          </a:p>
          <a:p>
            <a:r>
              <a:rPr lang="ja-JP" altLang="en-US" dirty="0" smtClean="0"/>
              <a:t>今後の展望</a:t>
            </a:r>
            <a:r>
              <a:rPr lang="en-US" altLang="ja-JP" dirty="0" smtClean="0"/>
              <a:t>: </a:t>
            </a:r>
          </a:p>
          <a:p>
            <a:pPr lvl="1"/>
            <a:r>
              <a:rPr lang="en-US" altLang="ja-JP" dirty="0" smtClean="0"/>
              <a:t>MIC</a:t>
            </a:r>
            <a:r>
              <a:rPr lang="ja-JP" altLang="en-US" dirty="0" smtClean="0"/>
              <a:t>のタップ長を長くすれば，従来法よりも残響を低減可能</a:t>
            </a:r>
            <a:r>
              <a:rPr lang="en-US" altLang="ja-JP" dirty="0" smtClean="0"/>
              <a:t>…?</a:t>
            </a:r>
          </a:p>
          <a:p>
            <a:pPr marL="538162" lvl="1" indent="0">
              <a:buNone/>
            </a:pPr>
            <a:endParaRPr lang="en-US" altLang="ja-JP" sz="2000" dirty="0"/>
          </a:p>
          <a:p>
            <a:r>
              <a:rPr lang="ja-JP" altLang="en-US" dirty="0"/>
              <a:t>感想</a:t>
            </a:r>
            <a:r>
              <a:rPr lang="en-US" altLang="ja-JP" dirty="0" smtClean="0"/>
              <a:t>: </a:t>
            </a:r>
            <a:r>
              <a:rPr lang="ja-JP" altLang="en-US" dirty="0" smtClean="0"/>
              <a:t>ここはもう少し付け足します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ブロッキング行列の品質改善を定量評価できなかった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pPr lvl="1"/>
            <a:endParaRPr lang="en-US" altLang="ja-JP" sz="2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C32FF4-87D4-2B4F-8597-EE068109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6DCED4-4EE9-41B9-9DD8-F8FFC7BC55E4}" type="slidenum">
              <a:rPr lang="en-US" altLang="ja-JP" smtClean="0"/>
              <a:pPr>
                <a:defRPr/>
              </a:pPr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1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441253-909E-7246-B066-36E9C6F6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PBL</a:t>
            </a:r>
            <a:r>
              <a:rPr lang="ja-JP" altLang="en-US" dirty="0" smtClean="0"/>
              <a:t>参加の背景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EA7F81-1B28-3C4D-9D07-69811D139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95325"/>
            <a:ext cx="8640960" cy="4525963"/>
          </a:xfrm>
        </p:spPr>
        <p:txBody>
          <a:bodyPr/>
          <a:lstStyle/>
          <a:p>
            <a:r>
              <a:rPr lang="ja-JP" altLang="en-US" dirty="0"/>
              <a:t>大学で音声変換の研究</a:t>
            </a:r>
            <a:endParaRPr lang="en-US" altLang="ja-JP" dirty="0"/>
          </a:p>
          <a:p>
            <a:pPr lvl="1">
              <a:buFont typeface="Wingdings" pitchFamily="2" charset="2"/>
              <a:buChar char="Ø"/>
            </a:pPr>
            <a:r>
              <a:rPr lang="ja-JP" altLang="en-US" dirty="0"/>
              <a:t>音への興味</a:t>
            </a:r>
            <a:endParaRPr lang="en-US" altLang="ja-JP" dirty="0"/>
          </a:p>
          <a:p>
            <a:pPr lvl="1">
              <a:buFont typeface="Wingdings" pitchFamily="2" charset="2"/>
              <a:buChar char="Ø"/>
            </a:pPr>
            <a:r>
              <a:rPr lang="ja-JP" altLang="en-US" dirty="0"/>
              <a:t>音声・音響信号処理の見識のなさを実感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夏休みは音の研究がしたい！！</a:t>
            </a:r>
            <a:endParaRPr lang="en-US" altLang="ja-JP" dirty="0"/>
          </a:p>
          <a:p>
            <a:pPr lvl="1">
              <a:buFont typeface="Wingdings" pitchFamily="2" charset="2"/>
              <a:buChar char="Ø"/>
            </a:pPr>
            <a:r>
              <a:rPr lang="ja-JP" altLang="en-US" dirty="0"/>
              <a:t>研究室以外で本格的に音の研究ができる場はあまり多くなかった</a:t>
            </a:r>
            <a:endParaRPr lang="en-US" altLang="ja-JP" dirty="0"/>
          </a:p>
          <a:p>
            <a:pPr lvl="1">
              <a:buFont typeface="Wingdings" pitchFamily="2" charset="2"/>
              <a:buChar char="Ø"/>
            </a:pPr>
            <a:r>
              <a:rPr lang="ja-JP" altLang="en-US" dirty="0"/>
              <a:t>猿渡先生から</a:t>
            </a:r>
            <a:r>
              <a:rPr lang="en-US" altLang="ja-JP" dirty="0"/>
              <a:t>PBL</a:t>
            </a:r>
            <a:r>
              <a:rPr lang="ja-JP" altLang="en-US" dirty="0"/>
              <a:t>を紹</a:t>
            </a:r>
            <a:r>
              <a:rPr lang="ja-JP" altLang="en-US" dirty="0"/>
              <a:t>介してもらう</a:t>
            </a:r>
            <a:endParaRPr lang="en-US" altLang="ja-JP" dirty="0"/>
          </a:p>
          <a:p>
            <a:pPr lvl="1">
              <a:buFont typeface="Wingdings" pitchFamily="2" charset="2"/>
              <a:buChar char="Ø"/>
            </a:pPr>
            <a:endParaRPr lang="en-US" altLang="ja-JP" dirty="0"/>
          </a:p>
          <a:p>
            <a:pPr lvl="1">
              <a:buFont typeface="Wingdings" pitchFamily="2" charset="2"/>
              <a:buChar char="Ø"/>
            </a:pPr>
            <a:endParaRPr lang="en-US" altLang="ja-JP" dirty="0"/>
          </a:p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</a:rPr>
              <a:t>線形ビームフォーマによる音声強調の限界に</a:t>
            </a:r>
            <a:r>
              <a:rPr lang="ja-JP" altLang="en-US" dirty="0" smtClean="0">
                <a:solidFill>
                  <a:schemeClr val="accent2">
                    <a:lumMod val="75000"/>
                  </a:schemeClr>
                </a:solidFill>
              </a:rPr>
              <a:t>挑戦</a:t>
            </a:r>
            <a:r>
              <a:rPr lang="ja-JP" altLang="en-US" dirty="0" smtClean="0">
                <a:solidFill>
                  <a:schemeClr val="accent2">
                    <a:lumMod val="75000"/>
                  </a:schemeClr>
                </a:solidFill>
              </a:rPr>
              <a:t>す</a:t>
            </a: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</a:rPr>
              <a:t>る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という研究テーマに魅力を感じて参加</a:t>
            </a:r>
            <a:endParaRPr lang="en-US" altLang="ja-JP" dirty="0"/>
          </a:p>
          <a:p>
            <a:pPr lvl="1">
              <a:buFont typeface="Wingdings" pitchFamily="2" charset="2"/>
              <a:buChar char="Ø"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85C117-CDF0-B248-8078-73D4FBE4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6DCED4-4EE9-41B9-9DD8-F8FFC7BC55E4}" type="slidenum">
              <a:rPr lang="en-US" altLang="ja-JP" smtClean="0"/>
              <a:pPr>
                <a:defRPr/>
              </a:pPr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125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1E232D-7A28-4A4F-BE0A-12BB0097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PBL</a:t>
            </a:r>
            <a:r>
              <a:rPr lang="ja-JP" altLang="en-US"/>
              <a:t>での研究の概要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159AEF-0BEC-F24E-ADBA-5493F9F8D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5440854"/>
          </a:xfrm>
        </p:spPr>
        <p:txBody>
          <a:bodyPr lIns="36000" rIns="36000"/>
          <a:lstStyle/>
          <a:p>
            <a:r>
              <a:rPr lang="ja-JP" altLang="en-US" dirty="0"/>
              <a:t>研究目的</a:t>
            </a:r>
            <a:r>
              <a:rPr lang="en-US" altLang="ja-JP" dirty="0"/>
              <a:t>: </a:t>
            </a:r>
          </a:p>
          <a:p>
            <a:pPr lvl="1"/>
            <a:r>
              <a:rPr lang="ja-JP" altLang="en-US" dirty="0" smtClean="0"/>
              <a:t>マイクロフォン</a:t>
            </a:r>
            <a:r>
              <a:rPr lang="ja-JP" altLang="en-US" dirty="0"/>
              <a:t>アレ</a:t>
            </a:r>
            <a:r>
              <a:rPr lang="ja-JP" altLang="en-US" dirty="0" smtClean="0"/>
              <a:t>ーを用いた指向性合成による音声強調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歪が小さく，計算コストの低い線形ビームフォーマを高性能化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>
                <a:solidFill>
                  <a:srgbClr val="C00000"/>
                </a:solidFill>
              </a:rPr>
              <a:t>従来法</a:t>
            </a:r>
            <a:r>
              <a:rPr lang="en-US" altLang="ja-JP" dirty="0">
                <a:solidFill>
                  <a:srgbClr val="C00000"/>
                </a:solidFill>
              </a:rPr>
              <a:t>: </a:t>
            </a:r>
            <a:r>
              <a:rPr lang="ja-JP" altLang="en-US" dirty="0">
                <a:solidFill>
                  <a:srgbClr val="C00000"/>
                </a:solidFill>
              </a:rPr>
              <a:t>適応型ビームフォーマ</a:t>
            </a:r>
            <a:endParaRPr lang="en-US" altLang="ja-JP" sz="1600" b="0" dirty="0">
              <a:solidFill>
                <a:srgbClr val="C00000"/>
              </a:solidFill>
            </a:endParaRPr>
          </a:p>
          <a:p>
            <a:pPr lvl="1"/>
            <a:r>
              <a:rPr lang="ja-JP" altLang="en-US" dirty="0"/>
              <a:t>ブロッキング行列に適応フィルタを用いた線形ビームフォーマ</a:t>
            </a:r>
            <a:endParaRPr lang="en-US" altLang="ja-JP" dirty="0"/>
          </a:p>
          <a:p>
            <a:pPr lvl="1"/>
            <a:r>
              <a:rPr lang="ja-JP" altLang="en-US" dirty="0"/>
              <a:t>残響のある環境下では指向性合成が困難</a:t>
            </a:r>
            <a:endParaRPr lang="en-US" altLang="ja-JP" dirty="0"/>
          </a:p>
          <a:p>
            <a:pPr marL="538162" lvl="1" indent="0">
              <a:buNone/>
            </a:pPr>
            <a:endParaRPr lang="en-US" altLang="ja-JP" dirty="0"/>
          </a:p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</a:rPr>
              <a:t>提案法</a:t>
            </a: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</a:rPr>
              <a:t>多段適応型ビームフォーマ</a:t>
            </a:r>
            <a:endParaRPr lang="en-US" altLang="ja-JP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ja-JP" altLang="en-US" dirty="0"/>
              <a:t>前段で強調した音声を固定ビームフォーマ出力に置き換える</a:t>
            </a:r>
            <a:endParaRPr lang="en-US" altLang="ja-JP" dirty="0"/>
          </a:p>
          <a:p>
            <a:pPr lvl="1"/>
            <a:r>
              <a:rPr lang="ja-JP" altLang="en-US" dirty="0"/>
              <a:t>残響のある環境下でも鋭い指向性を</a:t>
            </a:r>
            <a:r>
              <a:rPr lang="ja-JP" altLang="en-US" dirty="0" smtClean="0"/>
              <a:t>得る</a:t>
            </a:r>
            <a:endParaRPr lang="en-US" altLang="ja-JP" dirty="0" smtClean="0"/>
          </a:p>
          <a:p>
            <a:pPr marL="538162" lvl="1" indent="0">
              <a:buNone/>
            </a:pPr>
            <a:endParaRPr lang="en-US" altLang="ja-JP" dirty="0"/>
          </a:p>
          <a:p>
            <a:r>
              <a:rPr lang="ja-JP" altLang="en-US" dirty="0"/>
              <a:t>実験的評価</a:t>
            </a:r>
            <a:r>
              <a:rPr lang="en-US" altLang="ja-JP" dirty="0"/>
              <a:t>: </a:t>
            </a:r>
          </a:p>
          <a:p>
            <a:pPr lvl="1"/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ブロッキング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行列の品質改善が示唆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A78408-194B-104A-BEFD-DC2DFAF0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6DCED4-4EE9-41B9-9DD8-F8FFC7BC55E4}" type="slidenum">
              <a:rPr lang="en-US" altLang="ja-JP" smtClean="0"/>
              <a:pPr>
                <a:defRPr/>
              </a:pPr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962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線矢印コネクタ 73"/>
          <p:cNvCxnSpPr/>
          <p:nvPr/>
        </p:nvCxnSpPr>
        <p:spPr>
          <a:xfrm flipH="1">
            <a:off x="3451913" y="5232946"/>
            <a:ext cx="523050" cy="71158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 flipH="1">
            <a:off x="5392352" y="4177359"/>
            <a:ext cx="523050" cy="71158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0B8A8D2E-B5E0-4349-A6BC-E2D07824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従来法</a:t>
            </a:r>
            <a:r>
              <a:rPr lang="en-US" altLang="ja-JP" dirty="0" smtClean="0"/>
              <a:t>:</a:t>
            </a:r>
            <a:r>
              <a:rPr lang="ja-JP" altLang="en-US" dirty="0" smtClean="0"/>
              <a:t> 適応型ビームフォーマ </a:t>
            </a:r>
            <a:r>
              <a:rPr lang="en-US" altLang="ja-JP" sz="2200" b="0" dirty="0" smtClean="0"/>
              <a:t>[Hoshuyama1999]</a:t>
            </a:r>
            <a:endParaRPr lang="en-US" sz="2200" b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CA2186-040A-6E47-923A-15D80B57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6DCED4-4EE9-41B9-9DD8-F8FFC7BC55E4}" type="slidenum">
              <a:rPr lang="en-US" altLang="ja-JP" smtClean="0"/>
              <a:pPr>
                <a:defRPr/>
              </a:pPr>
              <a:t>4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269401" y="2684528"/>
            <a:ext cx="504056" cy="1008112"/>
          </a:xfrm>
          <a:prstGeom prst="rec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0" tIns="36000" rIns="0" bIns="36000" rtlCol="0" anchor="b" anchorCtr="1"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1397080" y="2754433"/>
            <a:ext cx="872321" cy="210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1421706" y="3562412"/>
            <a:ext cx="858014" cy="171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2773457" y="3188584"/>
            <a:ext cx="1152128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カギ線コネクタ 12"/>
          <p:cNvCxnSpPr/>
          <p:nvPr/>
        </p:nvCxnSpPr>
        <p:spPr>
          <a:xfrm>
            <a:off x="1907402" y="2756150"/>
            <a:ext cx="3386335" cy="1777001"/>
          </a:xfrm>
          <a:prstGeom prst="bentConnector3">
            <a:avLst>
              <a:gd name="adj1" fmla="val 1165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/>
          <p:nvPr/>
        </p:nvCxnSpPr>
        <p:spPr>
          <a:xfrm>
            <a:off x="1621329" y="3562412"/>
            <a:ext cx="3658993" cy="2377505"/>
          </a:xfrm>
          <a:prstGeom prst="bentConnector3">
            <a:avLst>
              <a:gd name="adj1" fmla="val -513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4319618" y="5763703"/>
                <a:ext cx="308320" cy="313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⊕</m:t>
                      </m:r>
                    </m:oMath>
                  </m:oMathPara>
                </a14:m>
                <a:endParaRPr kumimoji="1" lang="ja-JP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618" y="5763703"/>
                <a:ext cx="308320" cy="313184"/>
              </a:xfrm>
              <a:prstGeom prst="rect">
                <a:avLst/>
              </a:prstGeom>
              <a:blipFill>
                <a:blip r:embed="rId2"/>
                <a:stretch>
                  <a:fillRect l="-28000" r="-30000"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テキスト ボックス 31"/>
          <p:cNvSpPr txBox="1"/>
          <p:nvPr/>
        </p:nvSpPr>
        <p:spPr>
          <a:xfrm>
            <a:off x="2279720" y="3031992"/>
            <a:ext cx="308320" cy="31318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kumimoji="1" lang="en-US" altLang="ja-JP" sz="2000" dirty="0" smtClean="0">
                <a:solidFill>
                  <a:srgbClr val="00B050"/>
                </a:solidFill>
                <a:latin typeface="+mj-lt"/>
                <a:ea typeface="+mj-ea"/>
              </a:rPr>
              <a:t>FBF</a:t>
            </a:r>
            <a:endParaRPr kumimoji="1" lang="ja-JP" altLang="en-US" sz="2000" dirty="0" smtClean="0">
              <a:solidFill>
                <a:srgbClr val="00B050"/>
              </a:solidFill>
              <a:latin typeface="+mj-lt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正方形/長方形 34"/>
              <p:cNvSpPr/>
              <p:nvPr/>
            </p:nvSpPr>
            <p:spPr>
              <a:xfrm>
                <a:off x="2280957" y="4253606"/>
                <a:ext cx="511560" cy="52588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08000" tIns="108000" rIns="0" bIns="108000" rtlCol="0" anchor="b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kumimoji="1"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𝑧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kumimoji="1"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𝑃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35" name="正方形/長方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957" y="4253606"/>
                <a:ext cx="511560" cy="525886"/>
              </a:xfrm>
              <a:prstGeom prst="rect">
                <a:avLst/>
              </a:prstGeom>
              <a:blipFill>
                <a:blip r:embed="rId3"/>
                <a:stretch>
                  <a:fillRect r="-2326"/>
                </a:stretch>
              </a:blip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正方形/長方形 35"/>
              <p:cNvSpPr/>
              <p:nvPr/>
            </p:nvSpPr>
            <p:spPr>
              <a:xfrm>
                <a:off x="2267744" y="5631127"/>
                <a:ext cx="511560" cy="52588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08000" tIns="108000" rIns="0" bIns="108000" rtlCol="0" anchor="b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kumimoji="1"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𝑧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kumimoji="1"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𝑃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36" name="正方形/長方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5631127"/>
                <a:ext cx="511560" cy="525886"/>
              </a:xfrm>
              <a:prstGeom prst="rect">
                <a:avLst/>
              </a:prstGeom>
              <a:blipFill>
                <a:blip r:embed="rId4"/>
                <a:stretch>
                  <a:fillRect r="-2326"/>
                </a:stretch>
              </a:blip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4332831" y="4381300"/>
                <a:ext cx="308320" cy="313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⊕</m:t>
                      </m:r>
                    </m:oMath>
                  </m:oMathPara>
                </a14:m>
                <a:endParaRPr kumimoji="1" lang="ja-JP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831" y="4381300"/>
                <a:ext cx="308320" cy="313184"/>
              </a:xfrm>
              <a:prstGeom prst="rect">
                <a:avLst/>
              </a:prstGeom>
              <a:blipFill>
                <a:blip r:embed="rId5"/>
                <a:stretch>
                  <a:fillRect l="-28000" t="-1961" r="-30000" b="-235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正方形/長方形 45"/>
              <p:cNvSpPr/>
              <p:nvPr/>
            </p:nvSpPr>
            <p:spPr>
              <a:xfrm>
                <a:off x="3925585" y="2899095"/>
                <a:ext cx="511560" cy="52588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08000" tIns="108000" rIns="0" bIns="108000" rtlCol="0" anchor="b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kumimoji="1"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𝑧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kumimoji="1"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𝑄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46" name="正方形/長方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585" y="2899095"/>
                <a:ext cx="511560" cy="525886"/>
              </a:xfrm>
              <a:prstGeom prst="rect">
                <a:avLst/>
              </a:prstGeom>
              <a:blipFill>
                <a:blip r:embed="rId6"/>
                <a:stretch>
                  <a:fillRect r="-5814"/>
                </a:stretch>
              </a:blip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正方形/長方形 47"/>
          <p:cNvSpPr/>
          <p:nvPr/>
        </p:nvSpPr>
        <p:spPr>
          <a:xfrm>
            <a:off x="3405622" y="5437471"/>
            <a:ext cx="792088" cy="374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b" anchorCtr="1">
            <a:noAutofit/>
          </a:bodyPr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CCAF</a:t>
            </a:r>
            <a:endParaRPr kumimoji="1" lang="ja-JP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0" name="カギ線コネクタ 49"/>
          <p:cNvCxnSpPr>
            <a:endCxn id="48" idx="1"/>
          </p:cNvCxnSpPr>
          <p:nvPr/>
        </p:nvCxnSpPr>
        <p:spPr>
          <a:xfrm rot="16200000" flipH="1">
            <a:off x="1967899" y="4186787"/>
            <a:ext cx="2435927" cy="439519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48" idx="3"/>
            <a:endCxn id="31" idx="0"/>
          </p:cNvCxnSpPr>
          <p:nvPr/>
        </p:nvCxnSpPr>
        <p:spPr>
          <a:xfrm>
            <a:off x="4197710" y="5624511"/>
            <a:ext cx="276068" cy="139192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カギ線コネクタ 62"/>
          <p:cNvCxnSpPr/>
          <p:nvPr/>
        </p:nvCxnSpPr>
        <p:spPr>
          <a:xfrm rot="10800000">
            <a:off x="3978256" y="3821568"/>
            <a:ext cx="758136" cy="713299"/>
          </a:xfrm>
          <a:prstGeom prst="bentConnector3">
            <a:avLst>
              <a:gd name="adj1" fmla="val -41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カギ線コネクタ 69"/>
          <p:cNvCxnSpPr/>
          <p:nvPr/>
        </p:nvCxnSpPr>
        <p:spPr>
          <a:xfrm>
            <a:off x="4202294" y="4253606"/>
            <a:ext cx="276068" cy="139192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endCxn id="47" idx="1"/>
          </p:cNvCxnSpPr>
          <p:nvPr/>
        </p:nvCxnSpPr>
        <p:spPr>
          <a:xfrm>
            <a:off x="2966102" y="4237367"/>
            <a:ext cx="452733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/>
          <p:cNvCxnSpPr/>
          <p:nvPr/>
        </p:nvCxnSpPr>
        <p:spPr>
          <a:xfrm rot="10800000">
            <a:off x="3975028" y="5224787"/>
            <a:ext cx="758136" cy="713299"/>
          </a:xfrm>
          <a:prstGeom prst="bentConnector3">
            <a:avLst>
              <a:gd name="adj1" fmla="val -41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/>
          <p:cNvSpPr/>
          <p:nvPr/>
        </p:nvSpPr>
        <p:spPr>
          <a:xfrm>
            <a:off x="5303859" y="4346111"/>
            <a:ext cx="792088" cy="374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b" anchorCtr="1">
            <a:noAutofit/>
          </a:bodyPr>
          <a:lstStyle/>
          <a:p>
            <a:pPr algn="ctr"/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N</a:t>
            </a:r>
            <a:r>
              <a:rPr kumimoji="1"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CAF</a:t>
            </a:r>
            <a:endParaRPr kumimoji="1" lang="ja-JP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テキスト ボックス 84"/>
              <p:cNvSpPr txBox="1"/>
              <p:nvPr/>
            </p:nvSpPr>
            <p:spPr>
              <a:xfrm>
                <a:off x="6838133" y="5037179"/>
                <a:ext cx="308320" cy="313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⊕</m:t>
                      </m:r>
                    </m:oMath>
                  </m:oMathPara>
                </a14:m>
                <a:endParaRPr kumimoji="1" lang="ja-JP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85" name="テキスト ボックス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133" y="5037179"/>
                <a:ext cx="308320" cy="313184"/>
              </a:xfrm>
              <a:prstGeom prst="rect">
                <a:avLst/>
              </a:prstGeom>
              <a:blipFill>
                <a:blip r:embed="rId7"/>
                <a:stretch>
                  <a:fillRect l="-28000" r="-30000"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直線コネクタ 92"/>
          <p:cNvCxnSpPr>
            <a:stCxn id="78" idx="3"/>
          </p:cNvCxnSpPr>
          <p:nvPr/>
        </p:nvCxnSpPr>
        <p:spPr>
          <a:xfrm>
            <a:off x="6095947" y="4533151"/>
            <a:ext cx="34991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/>
          <p:cNvCxnSpPr/>
          <p:nvPr/>
        </p:nvCxnSpPr>
        <p:spPr>
          <a:xfrm>
            <a:off x="6095947" y="5920295"/>
            <a:ext cx="34991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>
            <a:off x="6445864" y="4543945"/>
            <a:ext cx="392269" cy="48996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 flipV="1">
            <a:off x="6445864" y="5350363"/>
            <a:ext cx="392269" cy="55499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テキスト ボックス 100"/>
              <p:cNvSpPr txBox="1"/>
              <p:nvPr/>
            </p:nvSpPr>
            <p:spPr>
              <a:xfrm>
                <a:off x="6838133" y="3037339"/>
                <a:ext cx="308320" cy="313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⊕</m:t>
                      </m:r>
                    </m:oMath>
                  </m:oMathPara>
                </a14:m>
                <a:endParaRPr kumimoji="1" lang="ja-JP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01" name="テキスト ボックス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133" y="3037339"/>
                <a:ext cx="308320" cy="313184"/>
              </a:xfrm>
              <a:prstGeom prst="rect">
                <a:avLst/>
              </a:prstGeom>
              <a:blipFill>
                <a:blip r:embed="rId8"/>
                <a:stretch>
                  <a:fillRect l="-28000" r="-30000"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直線矢印コネクタ 101"/>
          <p:cNvCxnSpPr/>
          <p:nvPr/>
        </p:nvCxnSpPr>
        <p:spPr>
          <a:xfrm>
            <a:off x="4433393" y="3188582"/>
            <a:ext cx="4253409" cy="1248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/>
          <p:nvPr/>
        </p:nvCxnSpPr>
        <p:spPr>
          <a:xfrm flipH="1">
            <a:off x="5392352" y="5564503"/>
            <a:ext cx="523050" cy="71158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/>
          <p:cNvSpPr/>
          <p:nvPr/>
        </p:nvSpPr>
        <p:spPr>
          <a:xfrm>
            <a:off x="5295832" y="5733256"/>
            <a:ext cx="792088" cy="374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b" anchorCtr="1">
            <a:noAutofit/>
          </a:bodyPr>
          <a:lstStyle/>
          <a:p>
            <a:pPr algn="ctr"/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N</a:t>
            </a:r>
            <a:r>
              <a:rPr kumimoji="1"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CAF</a:t>
            </a:r>
            <a:endParaRPr kumimoji="1" lang="ja-JP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10" name="カギ線コネクタ 109"/>
          <p:cNvCxnSpPr/>
          <p:nvPr/>
        </p:nvCxnSpPr>
        <p:spPr>
          <a:xfrm rot="5400000" flipH="1" flipV="1">
            <a:off x="5389569" y="4702818"/>
            <a:ext cx="1401212" cy="350292"/>
          </a:xfrm>
          <a:prstGeom prst="bentConnector3">
            <a:avLst>
              <a:gd name="adj1" fmla="val 71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/>
          <p:nvPr/>
        </p:nvCxnSpPr>
        <p:spPr>
          <a:xfrm>
            <a:off x="5915027" y="4177360"/>
            <a:ext cx="1538950" cy="1747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/>
          <p:nvPr/>
        </p:nvCxnSpPr>
        <p:spPr>
          <a:xfrm flipH="1">
            <a:off x="3447619" y="3821568"/>
            <a:ext cx="527409" cy="72202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3418835" y="4050327"/>
            <a:ext cx="792088" cy="374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b" anchorCtr="1">
            <a:noAutofit/>
          </a:bodyPr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CCAF</a:t>
            </a:r>
            <a:endParaRPr kumimoji="1" lang="ja-JP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25" name="直線コネクタ 124"/>
          <p:cNvCxnSpPr/>
          <p:nvPr/>
        </p:nvCxnSpPr>
        <p:spPr>
          <a:xfrm>
            <a:off x="7453977" y="3188582"/>
            <a:ext cx="0" cy="98877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カギ線コネクタ 127"/>
          <p:cNvCxnSpPr>
            <a:stCxn id="85" idx="3"/>
          </p:cNvCxnSpPr>
          <p:nvPr/>
        </p:nvCxnSpPr>
        <p:spPr>
          <a:xfrm flipV="1">
            <a:off x="7146453" y="3932032"/>
            <a:ext cx="613122" cy="1261739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カギ線コネクタ 128"/>
          <p:cNvCxnSpPr>
            <a:stCxn id="101" idx="2"/>
          </p:cNvCxnSpPr>
          <p:nvPr/>
        </p:nvCxnSpPr>
        <p:spPr>
          <a:xfrm rot="16200000" flipH="1">
            <a:off x="7085180" y="3257636"/>
            <a:ext cx="581508" cy="767282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テキスト ボックス 135"/>
          <p:cNvSpPr txBox="1"/>
          <p:nvPr/>
        </p:nvSpPr>
        <p:spPr>
          <a:xfrm>
            <a:off x="1268423" y="2826442"/>
            <a:ext cx="342217" cy="747266"/>
          </a:xfrm>
          <a:prstGeom prst="rect">
            <a:avLst/>
          </a:prstGeom>
          <a:noFill/>
        </p:spPr>
        <p:txBody>
          <a:bodyPr vert="eaVert" wrap="square" lIns="0" tIns="0" rIns="0" bIns="0" rtlCol="0">
            <a:no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・・・</a:t>
            </a:r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39" name="テキスト ボックス 138"/>
          <p:cNvSpPr txBox="1"/>
          <p:nvPr/>
        </p:nvSpPr>
        <p:spPr>
          <a:xfrm>
            <a:off x="3263024" y="4669611"/>
            <a:ext cx="342217" cy="747266"/>
          </a:xfrm>
          <a:prstGeom prst="rect">
            <a:avLst/>
          </a:prstGeom>
          <a:noFill/>
        </p:spPr>
        <p:txBody>
          <a:bodyPr vert="eaVert" wrap="square" lIns="0" tIns="0" rIns="0" bIns="0" rtlCol="0">
            <a:no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・・・</a:t>
            </a:r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テキスト ボックス 139"/>
              <p:cNvSpPr txBox="1"/>
              <p:nvPr/>
            </p:nvSpPr>
            <p:spPr>
              <a:xfrm>
                <a:off x="4464324" y="2820820"/>
                <a:ext cx="1133142" cy="432048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𝑑</m:t>
                      </m:r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𝑘</m:t>
                      </m:r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𝑄</m:t>
                      </m:r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40" name="テキスト ボックス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324" y="2820820"/>
                <a:ext cx="1133142" cy="432048"/>
              </a:xfrm>
              <a:prstGeom prst="rect">
                <a:avLst/>
              </a:prstGeom>
              <a:blipFill>
                <a:blip r:embed="rId9"/>
                <a:stretch>
                  <a:fillRect l="-2151" r="-4301" b="-42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テキスト ボックス 140"/>
              <p:cNvSpPr txBox="1"/>
              <p:nvPr/>
            </p:nvSpPr>
            <p:spPr>
              <a:xfrm>
                <a:off x="655522" y="2582158"/>
                <a:ext cx="743459" cy="432048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𝑘</m:t>
                      </m:r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41" name="テキスト ボックス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22" y="2582158"/>
                <a:ext cx="743459" cy="432048"/>
              </a:xfrm>
              <a:prstGeom prst="rect">
                <a:avLst/>
              </a:prstGeom>
              <a:blipFill>
                <a:blip r:embed="rId10"/>
                <a:stretch>
                  <a:fillRect r="-7438" b="-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テキスト ボックス 143"/>
              <p:cNvSpPr txBox="1"/>
              <p:nvPr/>
            </p:nvSpPr>
            <p:spPr>
              <a:xfrm>
                <a:off x="403416" y="3345176"/>
                <a:ext cx="743459" cy="432048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𝑀</m:t>
                          </m:r>
                          <m:r>
                            <a:rPr kumimoji="1"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−1</m:t>
                          </m:r>
                        </m:sub>
                      </m:sSub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𝑘</m:t>
                      </m:r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44" name="テキスト ボックス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16" y="3345176"/>
                <a:ext cx="743459" cy="432048"/>
              </a:xfrm>
              <a:prstGeom prst="rect">
                <a:avLst/>
              </a:prstGeom>
              <a:blipFill>
                <a:blip r:embed="rId11"/>
                <a:stretch>
                  <a:fillRect l="-3279" r="-43443" b="-42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テキスト ボックス 151"/>
              <p:cNvSpPr txBox="1"/>
              <p:nvPr/>
            </p:nvSpPr>
            <p:spPr>
              <a:xfrm>
                <a:off x="4505348" y="4522503"/>
                <a:ext cx="743459" cy="432048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𝑘</m:t>
                      </m:r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52" name="テキスト ボックス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348" y="4522503"/>
                <a:ext cx="743459" cy="432048"/>
              </a:xfrm>
              <a:prstGeom prst="rect">
                <a:avLst/>
              </a:prstGeom>
              <a:blipFill>
                <a:blip r:embed="rId12"/>
                <a:stretch>
                  <a:fillRect l="-3279" r="-7377" b="-42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テキスト ボックス 152"/>
              <p:cNvSpPr txBox="1"/>
              <p:nvPr/>
            </p:nvSpPr>
            <p:spPr>
              <a:xfrm>
                <a:off x="4221149" y="6179492"/>
                <a:ext cx="743459" cy="432048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𝑀</m:t>
                          </m:r>
                          <m:r>
                            <a:rPr kumimoji="1"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−1</m:t>
                          </m:r>
                        </m:sub>
                      </m:sSub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𝑘</m:t>
                      </m:r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53" name="テキスト ボックス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149" y="6179492"/>
                <a:ext cx="743459" cy="432048"/>
              </a:xfrm>
              <a:prstGeom prst="rect">
                <a:avLst/>
              </a:prstGeom>
              <a:blipFill>
                <a:blip r:embed="rId13"/>
                <a:stretch>
                  <a:fillRect l="-7377" r="-44262" b="-42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テキスト ボックス 153"/>
              <p:cNvSpPr txBox="1"/>
              <p:nvPr/>
            </p:nvSpPr>
            <p:spPr>
              <a:xfrm>
                <a:off x="4159374" y="4509243"/>
                <a:ext cx="287499" cy="2669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</m:oMath>
                  </m:oMathPara>
                </a14:m>
                <a:endParaRPr kumimoji="1" lang="ja-JP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54" name="テキスト ボックス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374" y="4509243"/>
                <a:ext cx="287499" cy="266959"/>
              </a:xfrm>
              <a:prstGeom prst="rect">
                <a:avLst/>
              </a:prstGeom>
              <a:blipFill>
                <a:blip r:embed="rId14"/>
                <a:stretch>
                  <a:fillRect l="-12766" r="-12766" b="-255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テキスト ボックス 154"/>
              <p:cNvSpPr txBox="1"/>
              <p:nvPr/>
            </p:nvSpPr>
            <p:spPr>
              <a:xfrm>
                <a:off x="4393059" y="3967623"/>
                <a:ext cx="287499" cy="2669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</m:oMath>
                  </m:oMathPara>
                </a14:m>
                <a:endParaRPr kumimoji="1" lang="ja-JP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55" name="テキスト ボックス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059" y="3967623"/>
                <a:ext cx="287499" cy="266959"/>
              </a:xfrm>
              <a:prstGeom prst="rect">
                <a:avLst/>
              </a:prstGeom>
              <a:blipFill>
                <a:blip r:embed="rId1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テキスト ボックス 155"/>
              <p:cNvSpPr txBox="1"/>
              <p:nvPr/>
            </p:nvSpPr>
            <p:spPr>
              <a:xfrm>
                <a:off x="4110797" y="5907953"/>
                <a:ext cx="287499" cy="2669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</m:oMath>
                  </m:oMathPara>
                </a14:m>
                <a:endParaRPr kumimoji="1" lang="ja-JP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56" name="テキスト ボックス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797" y="5907953"/>
                <a:ext cx="287499" cy="266959"/>
              </a:xfrm>
              <a:prstGeom prst="rect">
                <a:avLst/>
              </a:prstGeom>
              <a:blipFill>
                <a:blip r:embed="rId16"/>
                <a:stretch>
                  <a:fillRect l="-12500" r="-10417" b="-2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テキスト ボックス 156"/>
              <p:cNvSpPr txBox="1"/>
              <p:nvPr/>
            </p:nvSpPr>
            <p:spPr>
              <a:xfrm>
                <a:off x="4354096" y="5347129"/>
                <a:ext cx="287499" cy="2669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</m:oMath>
                  </m:oMathPara>
                </a14:m>
                <a:endParaRPr kumimoji="1" lang="ja-JP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57" name="テキスト ボックス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096" y="5347129"/>
                <a:ext cx="287499" cy="266959"/>
              </a:xfrm>
              <a:prstGeom prst="rect">
                <a:avLst/>
              </a:prstGeom>
              <a:blipFill>
                <a:blip r:embed="rId17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テキスト ボックス 157"/>
              <p:cNvSpPr txBox="1"/>
              <p:nvPr/>
            </p:nvSpPr>
            <p:spPr>
              <a:xfrm>
                <a:off x="7122913" y="2769014"/>
                <a:ext cx="692370" cy="432048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𝑧</m:t>
                      </m:r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𝑘</m:t>
                      </m:r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58" name="テキスト ボックス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913" y="2769014"/>
                <a:ext cx="692370" cy="432048"/>
              </a:xfrm>
              <a:prstGeom prst="rect">
                <a:avLst/>
              </a:prstGeom>
              <a:blipFill>
                <a:blip r:embed="rId18"/>
                <a:stretch>
                  <a:fillRect r="-1754" b="-42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正方形/長方形 158"/>
          <p:cNvSpPr/>
          <p:nvPr/>
        </p:nvSpPr>
        <p:spPr>
          <a:xfrm>
            <a:off x="1709294" y="3750396"/>
            <a:ext cx="3213228" cy="2486916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36000" rIns="0" bIns="36000" rtlCol="0" anchor="b" anchorCtr="1"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2" name="正方形/長方形 161"/>
          <p:cNvSpPr/>
          <p:nvPr/>
        </p:nvSpPr>
        <p:spPr>
          <a:xfrm>
            <a:off x="5194190" y="2596837"/>
            <a:ext cx="3050218" cy="40005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36000" rIns="0" bIns="36000" rtlCol="0" anchor="b" anchorCtr="1"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119236" y="4908458"/>
            <a:ext cx="1517376" cy="656045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kumimoji="1" lang="en-US" altLang="ja-JP" sz="200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</a:rPr>
              <a:t>Blocking Matrix (BM)</a:t>
            </a:r>
            <a:endParaRPr kumimoji="1" lang="ja-JP" altLang="en-US" sz="2000" dirty="0" smtClean="0">
              <a:solidFill>
                <a:schemeClr val="accent2">
                  <a:lumMod val="7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6326039" y="5944929"/>
            <a:ext cx="1946695" cy="656045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ja-JP" sz="2000" dirty="0" smtClean="0">
                <a:solidFill>
                  <a:srgbClr val="FF0000"/>
                </a:solidFill>
                <a:latin typeface="+mj-lt"/>
                <a:ea typeface="+mj-ea"/>
              </a:rPr>
              <a:t>Multi Input Canceller (MIC)</a:t>
            </a:r>
            <a:endParaRPr kumimoji="1" lang="ja-JP" altLang="en-US" sz="2000" dirty="0" smtClean="0">
              <a:solidFill>
                <a:srgbClr val="FF0000"/>
              </a:solidFill>
              <a:latin typeface="+mj-lt"/>
              <a:ea typeface="+mj-ea"/>
            </a:endParaRPr>
          </a:p>
        </p:txBody>
      </p:sp>
      <p:sp>
        <p:nvSpPr>
          <p:cNvPr id="165" name="テキスト ボックス 164"/>
          <p:cNvSpPr txBox="1"/>
          <p:nvPr/>
        </p:nvSpPr>
        <p:spPr>
          <a:xfrm>
            <a:off x="4716786" y="1337281"/>
            <a:ext cx="4445074" cy="795684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FBF: Fixed Beam Former</a:t>
            </a:r>
          </a:p>
          <a:p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CCAF: Coefficient-Constrained Adaptive Filter</a:t>
            </a:r>
          </a:p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NCAF: Norm-constrained Adaptive Filter</a:t>
            </a:r>
            <a:endParaRPr kumimoji="1" lang="ja-JP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66" name="テキスト ボックス 165"/>
          <p:cNvSpPr txBox="1"/>
          <p:nvPr/>
        </p:nvSpPr>
        <p:spPr>
          <a:xfrm>
            <a:off x="314200" y="1327544"/>
            <a:ext cx="4445074" cy="636904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kumimoji="1" lang="en-US" altLang="ja-JP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BM</a:t>
            </a:r>
            <a:r>
              <a:rPr kumimoji="1" lang="ja-JP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で目標信号を除去し，</a:t>
            </a:r>
            <a:r>
              <a:rPr kumimoji="1" lang="en-US" altLang="ja-JP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MIC</a:t>
            </a:r>
            <a:r>
              <a:rPr kumimoji="1" lang="ja-JP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で</a:t>
            </a:r>
            <a:r>
              <a:rPr kumimoji="1" lang="en-US" altLang="ja-JP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/>
            </a:r>
            <a:br>
              <a:rPr kumimoji="1" lang="en-US" altLang="ja-JP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</a:br>
            <a:r>
              <a:rPr kumimoji="1" lang="en-US" altLang="ja-JP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BM</a:t>
            </a:r>
            <a:r>
              <a:rPr kumimoji="1" lang="ja-JP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出力に相関のある成分を除去</a:t>
            </a:r>
            <a:endParaRPr kumimoji="1" lang="ja-JP" altLang="en-US" sz="2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テキスト ボックス 168"/>
              <p:cNvSpPr txBox="1"/>
              <p:nvPr/>
            </p:nvSpPr>
            <p:spPr>
              <a:xfrm>
                <a:off x="2858917" y="2737600"/>
                <a:ext cx="566571" cy="432048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𝑑</m:t>
                      </m:r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𝑘</m:t>
                      </m:r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69" name="テキスト ボックス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917" y="2737600"/>
                <a:ext cx="566571" cy="432048"/>
              </a:xfrm>
              <a:prstGeom prst="rect">
                <a:avLst/>
              </a:prstGeom>
              <a:blipFill>
                <a:blip r:embed="rId19"/>
                <a:stretch>
                  <a:fillRect l="-9677" r="-18280" b="-42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テキスト ボックス 176"/>
          <p:cNvSpPr txBox="1"/>
          <p:nvPr/>
        </p:nvSpPr>
        <p:spPr>
          <a:xfrm>
            <a:off x="298572" y="2246371"/>
            <a:ext cx="1499058" cy="305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Microphone</a:t>
            </a:r>
            <a:endParaRPr kumimoji="1" lang="ja-JP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7840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359EBA-9711-0C41-8395-19FD90BF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従来法の課題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B573B8-7D57-D24C-B6B8-EF0A355DE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23317"/>
            <a:ext cx="8640960" cy="4525963"/>
          </a:xfrm>
        </p:spPr>
        <p:txBody>
          <a:bodyPr/>
          <a:lstStyle/>
          <a:p>
            <a:r>
              <a:rPr lang="ja-JP" altLang="en-US" dirty="0" smtClean="0"/>
              <a:t>強調</a:t>
            </a:r>
            <a:r>
              <a:rPr lang="ja-JP" altLang="en-US" dirty="0"/>
              <a:t>音声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SN</a:t>
            </a:r>
            <a:r>
              <a:rPr lang="ja-JP" altLang="en-US" dirty="0" smtClean="0"/>
              <a:t>比は，</a:t>
            </a:r>
            <a:r>
              <a:rPr lang="en-US" altLang="ja-JP" dirty="0" smtClean="0"/>
              <a:t>BM</a:t>
            </a:r>
            <a:r>
              <a:rPr lang="ja-JP" altLang="en-US" dirty="0" smtClean="0"/>
              <a:t>の品質に強く依存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BM</a:t>
            </a:r>
            <a:r>
              <a:rPr lang="ja-JP" altLang="en-US" dirty="0"/>
              <a:t>出力</a:t>
            </a:r>
            <a:r>
              <a:rPr lang="ja-JP" altLang="en-US" dirty="0" smtClean="0"/>
              <a:t>に目標音声がリークすると，出力で目標音声が除去される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BM</a:t>
            </a:r>
            <a:r>
              <a:rPr lang="ja-JP" altLang="en-US" dirty="0" smtClean="0"/>
              <a:t>出力に入る雑音が少ないと，出力で雑音が十分に除去されない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従来法では，</a:t>
            </a:r>
            <a:r>
              <a:rPr lang="en-US" altLang="ja-JP" dirty="0" smtClean="0"/>
              <a:t>BM</a:t>
            </a:r>
            <a:r>
              <a:rPr lang="ja-JP" altLang="en-US" dirty="0" smtClean="0"/>
              <a:t>の品質に改善の余地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BM</a:t>
            </a:r>
            <a:r>
              <a:rPr lang="ja-JP" altLang="en-US" dirty="0" smtClean="0"/>
              <a:t>を作るときに，固定ビームフォーマの出力を用いている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固定ビームフォーマの</a:t>
            </a:r>
            <a:r>
              <a:rPr lang="en-US" altLang="ja-JP" dirty="0" smtClean="0"/>
              <a:t>SN</a:t>
            </a:r>
            <a:r>
              <a:rPr lang="ja-JP" altLang="en-US" dirty="0" smtClean="0"/>
              <a:t>が悪いと，</a:t>
            </a:r>
            <a:r>
              <a:rPr lang="en-US" altLang="ja-JP" dirty="0" smtClean="0"/>
              <a:t>BM</a:t>
            </a:r>
            <a:r>
              <a:rPr lang="ja-JP" altLang="en-US" dirty="0" smtClean="0"/>
              <a:t>の品質が悪化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ja-JP" altLang="en-US" dirty="0" smtClean="0">
                <a:solidFill>
                  <a:schemeClr val="accent2">
                    <a:lumMod val="75000"/>
                  </a:schemeClr>
                </a:solidFill>
              </a:rPr>
              <a:t>提案法</a:t>
            </a:r>
            <a:r>
              <a:rPr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ja-JP" altLang="en-US" dirty="0">
                <a:solidFill>
                  <a:schemeClr val="accent2">
                    <a:lumMod val="75000"/>
                  </a:schemeClr>
                </a:solidFill>
              </a:rPr>
              <a:t>前段</a:t>
            </a:r>
            <a:r>
              <a:rPr lang="ja-JP" altLang="en-US" dirty="0" smtClean="0">
                <a:solidFill>
                  <a:schemeClr val="accent2">
                    <a:lumMod val="75000"/>
                  </a:schemeClr>
                </a:solidFill>
              </a:rPr>
              <a:t>で強調した音声を固定ビームフォーマ出力に置き換える</a:t>
            </a:r>
            <a:endParaRPr lang="en-US" altLang="ja-JP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ja-JP" altLang="en-US" dirty="0" smtClean="0">
                <a:solidFill>
                  <a:schemeClr val="accent2">
                    <a:lumMod val="75000"/>
                  </a:schemeClr>
                </a:solidFill>
              </a:rPr>
              <a:t>多段化により，段階的に</a:t>
            </a:r>
            <a:r>
              <a:rPr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BM</a:t>
            </a:r>
            <a:r>
              <a:rPr lang="ja-JP" altLang="en-US" dirty="0" smtClean="0">
                <a:solidFill>
                  <a:schemeClr val="accent2">
                    <a:lumMod val="75000"/>
                  </a:schemeClr>
                </a:solidFill>
              </a:rPr>
              <a:t>の品質を改善することができる</a:t>
            </a:r>
            <a:endParaRPr lang="en-US" altLang="ja-JP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ja-JP" dirty="0" smtClean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963EB35-D062-5E41-804B-A4D5429F0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6DCED4-4EE9-41B9-9DD8-F8FFC7BC55E4}" type="slidenum">
              <a:rPr lang="en-US" altLang="ja-JP" smtClean="0"/>
              <a:pPr>
                <a:defRPr/>
              </a:pPr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960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提案法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多段適応型ビームフォーマ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6DCED4-4EE9-41B9-9DD8-F8FFC7BC55E4}" type="slidenum">
              <a:rPr lang="en-US" altLang="ja-JP" smtClean="0"/>
              <a:pPr>
                <a:defRPr/>
              </a:pPr>
              <a:t>6</a:t>
            </a:fld>
            <a:endParaRPr lang="ja-JP" altLang="en-US" dirty="0"/>
          </a:p>
        </p:txBody>
      </p:sp>
      <p:cxnSp>
        <p:nvCxnSpPr>
          <p:cNvPr id="5" name="直線矢印コネクタ 4"/>
          <p:cNvCxnSpPr/>
          <p:nvPr/>
        </p:nvCxnSpPr>
        <p:spPr>
          <a:xfrm flipH="1">
            <a:off x="4583800" y="5222534"/>
            <a:ext cx="523050" cy="71158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H="1">
            <a:off x="6524174" y="4206122"/>
            <a:ext cx="523050" cy="71158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975662" y="2745706"/>
            <a:ext cx="518220" cy="2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1004435" y="3515026"/>
            <a:ext cx="507505" cy="81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/>
          <p:cNvCxnSpPr/>
          <p:nvPr/>
        </p:nvCxnSpPr>
        <p:spPr>
          <a:xfrm>
            <a:off x="1266023" y="2743454"/>
            <a:ext cx="5135406" cy="1819894"/>
          </a:xfrm>
          <a:prstGeom prst="bentConnector3">
            <a:avLst>
              <a:gd name="adj1" fmla="val 1129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/>
          <p:cNvCxnSpPr>
            <a:stCxn id="43" idx="2"/>
          </p:cNvCxnSpPr>
          <p:nvPr/>
        </p:nvCxnSpPr>
        <p:spPr>
          <a:xfrm rot="16200000" flipH="1">
            <a:off x="2569573" y="2083404"/>
            <a:ext cx="2405996" cy="5326221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5451440" y="5792466"/>
                <a:ext cx="308320" cy="313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⊕</m:t>
                      </m:r>
                    </m:oMath>
                  </m:oMathPara>
                </a14:m>
                <a:endParaRPr kumimoji="1" lang="ja-JP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440" y="5792466"/>
                <a:ext cx="308320" cy="313184"/>
              </a:xfrm>
              <a:prstGeom prst="rect">
                <a:avLst/>
              </a:prstGeom>
              <a:blipFill>
                <a:blip r:embed="rId3"/>
                <a:stretch>
                  <a:fillRect l="-25490" r="-29412"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正方形/長方形 14"/>
              <p:cNvSpPr/>
              <p:nvPr/>
            </p:nvSpPr>
            <p:spPr>
              <a:xfrm>
                <a:off x="2191169" y="4253605"/>
                <a:ext cx="511560" cy="52588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08000" tIns="108000" rIns="0" bIns="108000" rtlCol="0" anchor="b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kumimoji="1"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𝑧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kumimoji="1"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𝑃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15" name="正方形/長方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169" y="4253605"/>
                <a:ext cx="511560" cy="525886"/>
              </a:xfrm>
              <a:prstGeom prst="rect">
                <a:avLst/>
              </a:prstGeom>
              <a:blipFill>
                <a:blip r:embed="rId4"/>
                <a:stretch>
                  <a:fillRect r="-3488"/>
                </a:stretch>
              </a:blip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正方形/長方形 15"/>
              <p:cNvSpPr/>
              <p:nvPr/>
            </p:nvSpPr>
            <p:spPr>
              <a:xfrm>
                <a:off x="2177956" y="5631126"/>
                <a:ext cx="511560" cy="52588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08000" tIns="108000" rIns="0" bIns="108000" rtlCol="0" anchor="b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kumimoji="1"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𝑧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kumimoji="1"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𝑃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956" y="5631126"/>
                <a:ext cx="511560" cy="525886"/>
              </a:xfrm>
              <a:prstGeom prst="rect">
                <a:avLst/>
              </a:prstGeom>
              <a:blipFill>
                <a:blip r:embed="rId5"/>
                <a:stretch>
                  <a:fillRect r="-2326"/>
                </a:stretch>
              </a:blip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5464653" y="4410063"/>
                <a:ext cx="308320" cy="313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⊕</m:t>
                      </m:r>
                    </m:oMath>
                  </m:oMathPara>
                </a14:m>
                <a:endParaRPr kumimoji="1" lang="ja-JP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653" y="4410063"/>
                <a:ext cx="308320" cy="313184"/>
              </a:xfrm>
              <a:prstGeom prst="rect">
                <a:avLst/>
              </a:prstGeom>
              <a:blipFill>
                <a:blip r:embed="rId6"/>
                <a:stretch>
                  <a:fillRect l="-25490" r="-29412"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正方形/長方形 18"/>
          <p:cNvSpPr/>
          <p:nvPr/>
        </p:nvSpPr>
        <p:spPr>
          <a:xfrm>
            <a:off x="4537444" y="5466234"/>
            <a:ext cx="792088" cy="374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b" anchorCtr="1">
            <a:noAutofit/>
          </a:bodyPr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CCAF</a:t>
            </a:r>
            <a:endParaRPr kumimoji="1" lang="ja-JP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カギ線コネクタ 19"/>
          <p:cNvCxnSpPr/>
          <p:nvPr/>
        </p:nvCxnSpPr>
        <p:spPr>
          <a:xfrm rot="16200000" flipH="1">
            <a:off x="3139929" y="4255756"/>
            <a:ext cx="2523774" cy="271257"/>
          </a:xfrm>
          <a:prstGeom prst="bentConnector3">
            <a:avLst>
              <a:gd name="adj1" fmla="val 9972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20"/>
          <p:cNvCxnSpPr>
            <a:stCxn id="19" idx="3"/>
            <a:endCxn id="13" idx="0"/>
          </p:cNvCxnSpPr>
          <p:nvPr/>
        </p:nvCxnSpPr>
        <p:spPr>
          <a:xfrm>
            <a:off x="5329532" y="5653274"/>
            <a:ext cx="276068" cy="139192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/>
          <p:nvPr/>
        </p:nvCxnSpPr>
        <p:spPr>
          <a:xfrm rot="10800000">
            <a:off x="5110078" y="3850331"/>
            <a:ext cx="758136" cy="713299"/>
          </a:xfrm>
          <a:prstGeom prst="bentConnector3">
            <a:avLst>
              <a:gd name="adj1" fmla="val -41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/>
          <p:nvPr/>
        </p:nvCxnSpPr>
        <p:spPr>
          <a:xfrm>
            <a:off x="5334116" y="4282369"/>
            <a:ext cx="276068" cy="139192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endCxn id="39" idx="1"/>
          </p:cNvCxnSpPr>
          <p:nvPr/>
        </p:nvCxnSpPr>
        <p:spPr>
          <a:xfrm>
            <a:off x="4266188" y="4263345"/>
            <a:ext cx="284469" cy="278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/>
          <p:nvPr/>
        </p:nvCxnSpPr>
        <p:spPr>
          <a:xfrm rot="10800000">
            <a:off x="5106851" y="5223069"/>
            <a:ext cx="758136" cy="713299"/>
          </a:xfrm>
          <a:prstGeom prst="bentConnector3">
            <a:avLst>
              <a:gd name="adj1" fmla="val -41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6435681" y="4374874"/>
            <a:ext cx="792088" cy="374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b" anchorCtr="1">
            <a:noAutofit/>
          </a:bodyPr>
          <a:lstStyle/>
          <a:p>
            <a:pPr algn="ctr"/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N</a:t>
            </a:r>
            <a:r>
              <a:rPr kumimoji="1"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CAF</a:t>
            </a:r>
            <a:endParaRPr kumimoji="1" lang="ja-JP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7969955" y="5065942"/>
                <a:ext cx="308320" cy="313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⊕</m:t>
                      </m:r>
                    </m:oMath>
                  </m:oMathPara>
                </a14:m>
                <a:endParaRPr kumimoji="1" lang="ja-JP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955" y="5065942"/>
                <a:ext cx="308320" cy="313184"/>
              </a:xfrm>
              <a:prstGeom prst="rect">
                <a:avLst/>
              </a:prstGeom>
              <a:blipFill>
                <a:blip r:embed="rId7"/>
                <a:stretch>
                  <a:fillRect l="-25490" r="-29412" b="-254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コネクタ 27"/>
          <p:cNvCxnSpPr>
            <a:stCxn id="26" idx="3"/>
          </p:cNvCxnSpPr>
          <p:nvPr/>
        </p:nvCxnSpPr>
        <p:spPr>
          <a:xfrm>
            <a:off x="7227769" y="4561914"/>
            <a:ext cx="34991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7227769" y="5949058"/>
            <a:ext cx="34991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7577686" y="4572708"/>
            <a:ext cx="392269" cy="48996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V="1">
            <a:off x="7577686" y="5379126"/>
            <a:ext cx="392269" cy="55499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7969955" y="2976576"/>
                <a:ext cx="308320" cy="313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⊕</m:t>
                      </m:r>
                    </m:oMath>
                  </m:oMathPara>
                </a14:m>
                <a:endParaRPr kumimoji="1" lang="ja-JP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955" y="2976576"/>
                <a:ext cx="308320" cy="313184"/>
              </a:xfrm>
              <a:prstGeom prst="rect">
                <a:avLst/>
              </a:prstGeom>
              <a:blipFill>
                <a:blip r:embed="rId8"/>
                <a:stretch>
                  <a:fillRect l="-25490" r="-29412"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矢印コネクタ 32"/>
          <p:cNvCxnSpPr/>
          <p:nvPr/>
        </p:nvCxnSpPr>
        <p:spPr>
          <a:xfrm flipV="1">
            <a:off x="1694053" y="3129497"/>
            <a:ext cx="2572134" cy="2045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H="1">
            <a:off x="6524174" y="5593266"/>
            <a:ext cx="523050" cy="71158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6427654" y="5762019"/>
            <a:ext cx="792088" cy="374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b" anchorCtr="1">
            <a:noAutofit/>
          </a:bodyPr>
          <a:lstStyle/>
          <a:p>
            <a:pPr algn="ctr"/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N</a:t>
            </a:r>
            <a:r>
              <a:rPr kumimoji="1"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CAF</a:t>
            </a:r>
            <a:endParaRPr kumimoji="1" lang="ja-JP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6" name="カギ線コネクタ 35"/>
          <p:cNvCxnSpPr/>
          <p:nvPr/>
        </p:nvCxnSpPr>
        <p:spPr>
          <a:xfrm rot="5400000" flipH="1" flipV="1">
            <a:off x="6521391" y="4731581"/>
            <a:ext cx="1401212" cy="350292"/>
          </a:xfrm>
          <a:prstGeom prst="bentConnector3">
            <a:avLst>
              <a:gd name="adj1" fmla="val 71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7046849" y="4206123"/>
            <a:ext cx="1538950" cy="1747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H="1">
            <a:off x="4579441" y="3850331"/>
            <a:ext cx="527409" cy="72202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4550657" y="4079090"/>
            <a:ext cx="792088" cy="374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b" anchorCtr="1">
            <a:noAutofit/>
          </a:bodyPr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CCAF</a:t>
            </a:r>
            <a:endParaRPr kumimoji="1" lang="ja-JP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40" name="直線コネクタ 39"/>
          <p:cNvCxnSpPr/>
          <p:nvPr/>
        </p:nvCxnSpPr>
        <p:spPr>
          <a:xfrm>
            <a:off x="8585799" y="3129498"/>
            <a:ext cx="0" cy="107662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カギ線コネクタ 40"/>
          <p:cNvCxnSpPr>
            <a:stCxn id="27" idx="3"/>
          </p:cNvCxnSpPr>
          <p:nvPr/>
        </p:nvCxnSpPr>
        <p:spPr>
          <a:xfrm flipV="1">
            <a:off x="8278275" y="3871268"/>
            <a:ext cx="589069" cy="1351266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41"/>
          <p:cNvCxnSpPr>
            <a:stCxn id="32" idx="2"/>
          </p:cNvCxnSpPr>
          <p:nvPr/>
        </p:nvCxnSpPr>
        <p:spPr>
          <a:xfrm rot="16200000" flipH="1">
            <a:off x="8217002" y="3196873"/>
            <a:ext cx="581508" cy="767282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938352" y="2796251"/>
            <a:ext cx="342217" cy="747266"/>
          </a:xfrm>
          <a:prstGeom prst="rect">
            <a:avLst/>
          </a:prstGeom>
          <a:noFill/>
        </p:spPr>
        <p:txBody>
          <a:bodyPr vert="eaVert" wrap="square" lIns="0" tIns="0" rIns="0" bIns="0" rtlCol="0">
            <a:no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・・・</a:t>
            </a:r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394846" y="4698374"/>
            <a:ext cx="342217" cy="747266"/>
          </a:xfrm>
          <a:prstGeom prst="rect">
            <a:avLst/>
          </a:prstGeom>
          <a:noFill/>
        </p:spPr>
        <p:txBody>
          <a:bodyPr vert="eaVert" wrap="square" lIns="0" tIns="0" rIns="0" bIns="0" rtlCol="0">
            <a:no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・・・</a:t>
            </a:r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281450" y="2544528"/>
                <a:ext cx="743459" cy="432048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𝑘</m:t>
                      </m:r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50" y="2544528"/>
                <a:ext cx="743459" cy="432048"/>
              </a:xfrm>
              <a:prstGeom prst="rect">
                <a:avLst/>
              </a:prstGeom>
              <a:blipFill>
                <a:blip r:embed="rId9"/>
                <a:stretch>
                  <a:fillRect r="-7377" b="-42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19862" y="3330496"/>
                <a:ext cx="743459" cy="432048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𝑀</m:t>
                          </m:r>
                          <m:r>
                            <a:rPr kumimoji="1"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−1</m:t>
                          </m:r>
                        </m:sub>
                      </m:sSub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𝑘</m:t>
                      </m:r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2" y="3330496"/>
                <a:ext cx="743459" cy="432048"/>
              </a:xfrm>
              <a:prstGeom prst="rect">
                <a:avLst/>
              </a:prstGeom>
              <a:blipFill>
                <a:blip r:embed="rId10"/>
                <a:stretch>
                  <a:fillRect l="-3279" r="-43443" b="-42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5657970" y="4561913"/>
                <a:ext cx="743459" cy="432048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𝑘</m:t>
                      </m:r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70" y="4561913"/>
                <a:ext cx="743459" cy="432048"/>
              </a:xfrm>
              <a:prstGeom prst="rect">
                <a:avLst/>
              </a:prstGeom>
              <a:blipFill>
                <a:blip r:embed="rId11"/>
                <a:stretch>
                  <a:fillRect l="-3279" r="-7377" b="-42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5342745" y="6216799"/>
                <a:ext cx="743459" cy="432048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𝑀</m:t>
                          </m:r>
                          <m:r>
                            <a:rPr kumimoji="1"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−1</m:t>
                          </m:r>
                        </m:sub>
                      </m:sSub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𝑘</m:t>
                      </m:r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745" y="6216799"/>
                <a:ext cx="743459" cy="432048"/>
              </a:xfrm>
              <a:prstGeom prst="rect">
                <a:avLst/>
              </a:prstGeom>
              <a:blipFill>
                <a:blip r:embed="rId12"/>
                <a:stretch>
                  <a:fillRect l="-7377" r="-44262" b="-42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5291196" y="4538006"/>
                <a:ext cx="287499" cy="2669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</m:oMath>
                  </m:oMathPara>
                </a14:m>
                <a:endParaRPr kumimoji="1" lang="ja-JP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196" y="4538006"/>
                <a:ext cx="287499" cy="266959"/>
              </a:xfrm>
              <a:prstGeom prst="rect">
                <a:avLst/>
              </a:prstGeom>
              <a:blipFill>
                <a:blip r:embed="rId13"/>
                <a:stretch>
                  <a:fillRect l="-12766" r="-12766" b="-2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5524881" y="3996386"/>
                <a:ext cx="287499" cy="2669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</m:oMath>
                  </m:oMathPara>
                </a14:m>
                <a:endParaRPr kumimoji="1" lang="ja-JP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881" y="3996386"/>
                <a:ext cx="287499" cy="266959"/>
              </a:xfrm>
              <a:prstGeom prst="rect">
                <a:avLst/>
              </a:prstGeom>
              <a:blipFill>
                <a:blip r:embed="rId14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5242619" y="5936716"/>
                <a:ext cx="287499" cy="2669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</m:oMath>
                  </m:oMathPara>
                </a14:m>
                <a:endParaRPr kumimoji="1" lang="ja-JP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619" y="5936716"/>
                <a:ext cx="287499" cy="266959"/>
              </a:xfrm>
              <a:prstGeom prst="rect">
                <a:avLst/>
              </a:prstGeom>
              <a:blipFill>
                <a:blip r:embed="rId15"/>
                <a:stretch>
                  <a:fillRect l="-12766" r="-12766" b="-2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5485918" y="5375892"/>
                <a:ext cx="287499" cy="2669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</m:oMath>
                  </m:oMathPara>
                </a14:m>
                <a:endParaRPr kumimoji="1" lang="ja-JP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918" y="5375892"/>
                <a:ext cx="287499" cy="266959"/>
              </a:xfrm>
              <a:prstGeom prst="rect">
                <a:avLst/>
              </a:prstGeom>
              <a:blipFill>
                <a:blip r:embed="rId1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8226624" y="2672547"/>
                <a:ext cx="692370" cy="432048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𝑧</m:t>
                      </m:r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𝑘</m:t>
                      </m:r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624" y="2672547"/>
                <a:ext cx="692370" cy="432048"/>
              </a:xfrm>
              <a:prstGeom prst="rect">
                <a:avLst/>
              </a:prstGeom>
              <a:blipFill>
                <a:blip r:embed="rId17"/>
                <a:stretch>
                  <a:fillRect r="-1770" b="-42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正方形/長方形 54"/>
          <p:cNvSpPr/>
          <p:nvPr/>
        </p:nvSpPr>
        <p:spPr>
          <a:xfrm>
            <a:off x="1619506" y="3950014"/>
            <a:ext cx="4626476" cy="2221057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36000" rIns="0" bIns="36000" rtlCol="0" anchor="b" anchorCtr="1"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6337187" y="3733080"/>
            <a:ext cx="2651598" cy="262327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36000" rIns="0" bIns="36000" rtlCol="0" anchor="b" anchorCtr="1"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テキスト ボックス 57"/>
              <p:cNvSpPr txBox="1"/>
              <p:nvPr/>
            </p:nvSpPr>
            <p:spPr>
              <a:xfrm>
                <a:off x="4136148" y="2726011"/>
                <a:ext cx="566571" cy="432048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𝑑</m:t>
                      </m:r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𝑘</m:t>
                      </m:r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58" name="テキスト ボックス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48" y="2726011"/>
                <a:ext cx="566571" cy="432048"/>
              </a:xfrm>
              <a:prstGeom prst="rect">
                <a:avLst/>
              </a:prstGeom>
              <a:blipFill>
                <a:blip r:embed="rId18"/>
                <a:stretch>
                  <a:fillRect l="-10870" r="-18478" b="-42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図 6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40" y="2472118"/>
            <a:ext cx="2558377" cy="135567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テキスト ボックス 135"/>
              <p:cNvSpPr txBox="1"/>
              <p:nvPr/>
            </p:nvSpPr>
            <p:spPr>
              <a:xfrm>
                <a:off x="5286808" y="2574423"/>
                <a:ext cx="743459" cy="432048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𝑘</m:t>
                      </m:r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36" name="テキスト ボックス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808" y="2574423"/>
                <a:ext cx="743459" cy="432048"/>
              </a:xfrm>
              <a:prstGeom prst="rect">
                <a:avLst/>
              </a:prstGeom>
              <a:blipFill>
                <a:blip r:embed="rId20"/>
                <a:stretch>
                  <a:fillRect r="-7377" b="-42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テキスト ボックス 136"/>
              <p:cNvSpPr txBox="1"/>
              <p:nvPr/>
            </p:nvSpPr>
            <p:spPr>
              <a:xfrm>
                <a:off x="5072714" y="3196725"/>
                <a:ext cx="743459" cy="432048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𝑀</m:t>
                          </m:r>
                          <m:r>
                            <a:rPr kumimoji="1"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−1</m:t>
                          </m:r>
                        </m:sub>
                      </m:sSub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𝑘</m:t>
                      </m:r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37" name="テキスト ボックス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714" y="3196725"/>
                <a:ext cx="743459" cy="432048"/>
              </a:xfrm>
              <a:prstGeom prst="rect">
                <a:avLst/>
              </a:prstGeom>
              <a:blipFill>
                <a:blip r:embed="rId21"/>
                <a:stretch>
                  <a:fillRect l="-3279" r="-43443" b="-42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直線矢印コネクタ 137"/>
          <p:cNvCxnSpPr/>
          <p:nvPr/>
        </p:nvCxnSpPr>
        <p:spPr>
          <a:xfrm>
            <a:off x="6013993" y="2788840"/>
            <a:ext cx="518220" cy="2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138"/>
          <p:cNvCxnSpPr/>
          <p:nvPr/>
        </p:nvCxnSpPr>
        <p:spPr>
          <a:xfrm>
            <a:off x="6012095" y="3442257"/>
            <a:ext cx="507505" cy="81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正方形/長方形 139"/>
          <p:cNvSpPr/>
          <p:nvPr/>
        </p:nvSpPr>
        <p:spPr>
          <a:xfrm>
            <a:off x="6526887" y="2625441"/>
            <a:ext cx="504056" cy="1008112"/>
          </a:xfrm>
          <a:prstGeom prst="rec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0" tIns="36000" rIns="0" bIns="36000" rtlCol="0" anchor="b" anchorCtr="1"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6539108" y="2976576"/>
            <a:ext cx="308320" cy="31318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kumimoji="1" lang="en-US" altLang="ja-JP" sz="2000" dirty="0" smtClean="0">
                <a:solidFill>
                  <a:srgbClr val="00B050"/>
                </a:solidFill>
                <a:latin typeface="+mj-lt"/>
                <a:ea typeface="+mj-ea"/>
              </a:rPr>
              <a:t>FBF</a:t>
            </a:r>
            <a:endParaRPr kumimoji="1" lang="ja-JP" altLang="en-US" sz="2000" dirty="0" smtClean="0">
              <a:solidFill>
                <a:srgbClr val="00B050"/>
              </a:solidFill>
              <a:latin typeface="+mj-lt"/>
              <a:ea typeface="+mj-ea"/>
            </a:endParaRPr>
          </a:p>
        </p:txBody>
      </p:sp>
      <p:cxnSp>
        <p:nvCxnSpPr>
          <p:cNvPr id="143" name="直線矢印コネクタ 142"/>
          <p:cNvCxnSpPr/>
          <p:nvPr/>
        </p:nvCxnSpPr>
        <p:spPr>
          <a:xfrm flipV="1">
            <a:off x="7066390" y="3122249"/>
            <a:ext cx="1981720" cy="1916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/>
          <p:cNvSpPr txBox="1"/>
          <p:nvPr/>
        </p:nvSpPr>
        <p:spPr>
          <a:xfrm>
            <a:off x="1413779" y="2079606"/>
            <a:ext cx="2791536" cy="288032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kumimoji="1" lang="en-US" altLang="ja-JP" sz="2000" dirty="0" smtClean="0">
                <a:solidFill>
                  <a:srgbClr val="00B050"/>
                </a:solidFill>
                <a:latin typeface="+mj-lt"/>
                <a:ea typeface="+mj-ea"/>
              </a:rPr>
              <a:t>Adaptive Beam Former</a:t>
            </a:r>
            <a:endParaRPr kumimoji="1" lang="ja-JP" altLang="en-US" sz="2000" dirty="0" smtClean="0">
              <a:solidFill>
                <a:srgbClr val="00B050"/>
              </a:solidFill>
              <a:latin typeface="+mj-lt"/>
              <a:ea typeface="+mj-ea"/>
            </a:endParaRPr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793608" y="1463197"/>
            <a:ext cx="7580384" cy="381627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kumimoji="1" lang="en-US" altLang="ja-JP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BM</a:t>
            </a:r>
            <a:r>
              <a:rPr kumimoji="1" lang="ja-JP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に入る</a:t>
            </a:r>
            <a:r>
              <a:rPr kumimoji="1" lang="en-US" altLang="ja-JP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FBF</a:t>
            </a:r>
            <a:r>
              <a:rPr kumimoji="1" lang="ja-JP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の出力</a:t>
            </a:r>
            <a:r>
              <a:rPr lang="ja-JP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を，前段で強調した音声に置き換える</a:t>
            </a:r>
            <a:endParaRPr lang="en-US" altLang="ja-JP" sz="2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2135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250068"/>
              </p:ext>
            </p:extLst>
          </p:nvPr>
        </p:nvGraphicFramePr>
        <p:xfrm>
          <a:off x="4319044" y="2777373"/>
          <a:ext cx="4824956" cy="36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Acrobat Document" r:id="rId10" imgW="4390657" imgH="3276429" progId="AcroExch.Document.DC">
                  <p:embed/>
                </p:oleObj>
              </mc:Choice>
              <mc:Fallback>
                <p:oleObj name="Acrobat Document" r:id="rId10" imgW="4390657" imgH="327642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319044" y="2777373"/>
                        <a:ext cx="4824956" cy="360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実験の概要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6DCED4-4EE9-41B9-9DD8-F8FFC7BC55E4}" type="slidenum">
              <a:rPr lang="en-US" altLang="ja-JP" smtClean="0"/>
              <a:pPr>
                <a:defRPr/>
              </a:pPr>
              <a:t>7</a:t>
            </a:fld>
            <a:endParaRPr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36096" y="4708666"/>
            <a:ext cx="864096" cy="432048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主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信号</a:t>
            </a:r>
            <a:endParaRPr kumimoji="1" lang="ja-JP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828990" y="3412628"/>
            <a:ext cx="648072" cy="432048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雑音</a:t>
            </a:r>
            <a:endParaRPr kumimoji="1" lang="ja-JP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072995" y="4464366"/>
            <a:ext cx="1296502" cy="631594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マイクロ</a:t>
            </a:r>
            <a:endParaRPr kumimoji="1" lang="en-US" altLang="ja-JP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</a:endParaRPr>
          </a:p>
          <a:p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フォン</a:t>
            </a:r>
            <a:r>
              <a:rPr kumimoji="1"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8</a:t>
            </a:r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個</a:t>
            </a:r>
            <a:endParaRPr kumimoji="1" lang="ja-JP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79C555EF-96EF-A045-9D36-4F53A6CA9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34650"/>
            <a:ext cx="8640960" cy="1299666"/>
          </a:xfrm>
        </p:spPr>
        <p:txBody>
          <a:bodyPr/>
          <a:lstStyle/>
          <a:p>
            <a:r>
              <a:rPr lang="ja-JP" altLang="en-US" dirty="0"/>
              <a:t>残響</a:t>
            </a:r>
            <a:r>
              <a:rPr lang="ja-JP" altLang="en-US" dirty="0" smtClean="0"/>
              <a:t>のある部屋環境をシミュレーション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4 m × 5 m</a:t>
            </a:r>
            <a:r>
              <a:rPr lang="ja-JP" altLang="en-US" dirty="0" smtClean="0"/>
              <a:t>の二次元空間</a:t>
            </a:r>
            <a:endParaRPr lang="en-US" altLang="ja-JP" dirty="0" smtClean="0"/>
          </a:p>
          <a:p>
            <a:pPr lvl="1"/>
            <a:r>
              <a:rPr lang="ja-JP" altLang="en-US" sz="1800" dirty="0" smtClean="0"/>
              <a:t>主信号，雑音，</a:t>
            </a:r>
            <a:r>
              <a:rPr lang="ja-JP" altLang="en-US" sz="1800" dirty="0" smtClean="0"/>
              <a:t>マイクロフォン</a:t>
            </a:r>
            <a:r>
              <a:rPr lang="ja-JP" altLang="en-US" sz="1800" dirty="0" smtClean="0"/>
              <a:t>アレーを配置</a:t>
            </a:r>
            <a:endParaRPr lang="en-US" altLang="ja-JP" sz="1800" dirty="0"/>
          </a:p>
          <a:p>
            <a:pPr lvl="1"/>
            <a:endParaRPr lang="en-US" altLang="ja-JP" sz="1800" dirty="0" smtClean="0"/>
          </a:p>
          <a:p>
            <a:endParaRPr lang="en-US" altLang="ja-JP" sz="2000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pPr lvl="1"/>
            <a:endParaRPr lang="en-US" altLang="ja-JP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表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7849726"/>
                  </p:ext>
                </p:extLst>
              </p:nvPr>
            </p:nvGraphicFramePr>
            <p:xfrm>
              <a:off x="251520" y="3094404"/>
              <a:ext cx="4464496" cy="2961968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875569">
                      <a:extLst>
                        <a:ext uri="{9D8B030D-6E8A-4147-A177-3AD203B41FA5}">
                          <a16:colId xmlns:a16="http://schemas.microsoft.com/office/drawing/2014/main" val="2956545992"/>
                        </a:ext>
                      </a:extLst>
                    </a:gridCol>
                    <a:gridCol w="2588927">
                      <a:extLst>
                        <a:ext uri="{9D8B030D-6E8A-4147-A177-3AD203B41FA5}">
                          <a16:colId xmlns:a16="http://schemas.microsoft.com/office/drawing/2014/main" val="2311082849"/>
                        </a:ext>
                      </a:extLst>
                    </a:gridCol>
                  </a:tblGrid>
                  <a:tr h="622538">
                    <a:tc>
                      <a:txBody>
                        <a:bodyPr/>
                        <a:lstStyle/>
                        <a:p>
                          <a:r>
                            <a:rPr kumimoji="1" lang="ja-JP" altLang="en-US" b="0" dirty="0" smtClean="0"/>
                            <a:t>主音声</a:t>
                          </a:r>
                          <a:endParaRPr kumimoji="1" lang="ja-JP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b="0" dirty="0" smtClean="0"/>
                            <a:t>VCTK</a:t>
                          </a:r>
                          <a:r>
                            <a:rPr kumimoji="1" lang="ja-JP" altLang="en-US" b="0" baseline="0" dirty="0" smtClean="0"/>
                            <a:t> </a:t>
                          </a:r>
                          <a:r>
                            <a:rPr kumimoji="1" lang="en-US" altLang="ja-JP" b="0" baseline="0" dirty="0" smtClean="0"/>
                            <a:t>corpus </a:t>
                          </a:r>
                          <a:r>
                            <a:rPr kumimoji="1" lang="en-US" altLang="ja-JP" sz="1600" b="0" dirty="0" smtClean="0"/>
                            <a:t>[</a:t>
                          </a:r>
                          <a:r>
                            <a:rPr kumimoji="1" lang="en-US" altLang="ja-JP" sz="16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Veaux17</a:t>
                          </a:r>
                          <a:r>
                            <a:rPr kumimoji="1" lang="en-US" altLang="ja-JP" sz="1600" b="0" dirty="0" smtClean="0"/>
                            <a:t>]</a:t>
                          </a:r>
                        </a:p>
                        <a:p>
                          <a:r>
                            <a:rPr kumimoji="1" lang="ja-JP" altLang="en-US" b="0" dirty="0" smtClean="0"/>
                            <a:t>の女性話者</a:t>
                          </a:r>
                          <a:endParaRPr kumimoji="1" lang="ja-JP" alt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993923"/>
                      </a:ext>
                    </a:extLst>
                  </a:tr>
                  <a:tr h="622538"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 smtClean="0"/>
                            <a:t>雑音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 smtClean="0"/>
                            <a:t>VCTK</a:t>
                          </a:r>
                          <a:r>
                            <a:rPr kumimoji="1" lang="ja-JP" altLang="en-US" baseline="0" dirty="0" smtClean="0"/>
                            <a:t> </a:t>
                          </a:r>
                          <a:r>
                            <a:rPr kumimoji="1" lang="en-US" altLang="ja-JP" baseline="0" dirty="0" smtClean="0"/>
                            <a:t>corpus </a:t>
                          </a:r>
                          <a:r>
                            <a:rPr kumimoji="1" lang="en-US" altLang="ja-JP" sz="1600" b="0" dirty="0" smtClean="0"/>
                            <a:t>[</a:t>
                          </a:r>
                          <a:r>
                            <a:rPr kumimoji="1" lang="en-US" altLang="ja-JP" sz="16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Veaux17</a:t>
                          </a:r>
                          <a:r>
                            <a:rPr kumimoji="1" lang="en-US" altLang="ja-JP" sz="1600" b="0" dirty="0" smtClean="0"/>
                            <a:t>]</a:t>
                          </a:r>
                          <a:endParaRPr kumimoji="1" lang="en-US" altLang="ja-JP" sz="1600" dirty="0" smtClean="0"/>
                        </a:p>
                        <a:p>
                          <a:r>
                            <a:rPr kumimoji="1" lang="ja-JP" altLang="en-US" dirty="0" smtClean="0"/>
                            <a:t>の男性話者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8326969"/>
                      </a:ext>
                    </a:extLst>
                  </a:tr>
                  <a:tr h="420452"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 smtClean="0"/>
                            <a:t>壁面吸収率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ja-JP" altLang="en-US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0.3, 0.7, 1.0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1910629"/>
                      </a:ext>
                    </a:extLst>
                  </a:tr>
                  <a:tr h="420452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BM</a:t>
                          </a:r>
                          <a:r>
                            <a:rPr kumimoji="1" lang="ja-JP" altLang="en-US" dirty="0" smtClean="0"/>
                            <a:t>のタップ長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4 ms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9884211"/>
                      </a:ext>
                    </a:extLst>
                  </a:tr>
                  <a:tr h="420452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MIC</a:t>
                          </a:r>
                          <a:r>
                            <a:rPr kumimoji="1" lang="ja-JP" altLang="en-US" dirty="0" smtClean="0"/>
                            <a:t>のタップ長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2 ms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511938"/>
                      </a:ext>
                    </a:extLst>
                  </a:tr>
                  <a:tr h="420452"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 smtClean="0"/>
                            <a:t>提案法の段数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2 </a:t>
                          </a:r>
                          <a:r>
                            <a:rPr kumimoji="1" lang="ja-JP" altLang="en-US" dirty="0" smtClean="0"/>
                            <a:t>段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72723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表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7849726"/>
                  </p:ext>
                </p:extLst>
              </p:nvPr>
            </p:nvGraphicFramePr>
            <p:xfrm>
              <a:off x="251520" y="3094404"/>
              <a:ext cx="4464496" cy="2961968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875569">
                      <a:extLst>
                        <a:ext uri="{9D8B030D-6E8A-4147-A177-3AD203B41FA5}">
                          <a16:colId xmlns:a16="http://schemas.microsoft.com/office/drawing/2014/main" val="2956545992"/>
                        </a:ext>
                      </a:extLst>
                    </a:gridCol>
                    <a:gridCol w="2588927">
                      <a:extLst>
                        <a:ext uri="{9D8B030D-6E8A-4147-A177-3AD203B41FA5}">
                          <a16:colId xmlns:a16="http://schemas.microsoft.com/office/drawing/2014/main" val="231108284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kumimoji="1" lang="ja-JP" altLang="en-US" b="0" dirty="0" smtClean="0"/>
                            <a:t>主音声</a:t>
                          </a:r>
                          <a:endParaRPr kumimoji="1" lang="ja-JP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b="0" dirty="0" smtClean="0"/>
                            <a:t>VCTK</a:t>
                          </a:r>
                          <a:r>
                            <a:rPr kumimoji="1" lang="ja-JP" altLang="en-US" b="0" baseline="0" dirty="0" smtClean="0"/>
                            <a:t> </a:t>
                          </a:r>
                          <a:r>
                            <a:rPr kumimoji="1" lang="en-US" altLang="ja-JP" b="0" baseline="0" dirty="0" smtClean="0"/>
                            <a:t>corpus </a:t>
                          </a:r>
                          <a:r>
                            <a:rPr kumimoji="1" lang="en-US" altLang="ja-JP" sz="1600" b="0" dirty="0" smtClean="0"/>
                            <a:t>[</a:t>
                          </a:r>
                          <a:r>
                            <a:rPr kumimoji="1" lang="en-US" altLang="ja-JP" sz="16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Veaux17</a:t>
                          </a:r>
                          <a:r>
                            <a:rPr kumimoji="1" lang="en-US" altLang="ja-JP" sz="1600" b="0" dirty="0" smtClean="0"/>
                            <a:t>]</a:t>
                          </a:r>
                        </a:p>
                        <a:p>
                          <a:r>
                            <a:rPr kumimoji="1" lang="ja-JP" altLang="en-US" b="0" dirty="0" smtClean="0"/>
                            <a:t>の女性話者</a:t>
                          </a:r>
                          <a:endParaRPr kumimoji="1" lang="ja-JP" alt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99392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 smtClean="0"/>
                            <a:t>雑音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 smtClean="0"/>
                            <a:t>VCTK</a:t>
                          </a:r>
                          <a:r>
                            <a:rPr kumimoji="1" lang="ja-JP" altLang="en-US" baseline="0" dirty="0" smtClean="0"/>
                            <a:t> </a:t>
                          </a:r>
                          <a:r>
                            <a:rPr kumimoji="1" lang="en-US" altLang="ja-JP" baseline="0" dirty="0" smtClean="0"/>
                            <a:t>corpus </a:t>
                          </a:r>
                          <a:r>
                            <a:rPr kumimoji="1" lang="en-US" altLang="ja-JP" sz="1600" b="0" dirty="0" smtClean="0"/>
                            <a:t>[</a:t>
                          </a:r>
                          <a:r>
                            <a:rPr kumimoji="1" lang="en-US" altLang="ja-JP" sz="16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Veaux17</a:t>
                          </a:r>
                          <a:r>
                            <a:rPr kumimoji="1" lang="en-US" altLang="ja-JP" sz="1600" b="0" dirty="0" smtClean="0"/>
                            <a:t>]</a:t>
                          </a:r>
                          <a:endParaRPr kumimoji="1" lang="en-US" altLang="ja-JP" sz="1600" dirty="0" smtClean="0"/>
                        </a:p>
                        <a:p>
                          <a:r>
                            <a:rPr kumimoji="1" lang="ja-JP" altLang="en-US" dirty="0" smtClean="0"/>
                            <a:t>の男性話者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8326969"/>
                      </a:ext>
                    </a:extLst>
                  </a:tr>
                  <a:tr h="42045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12"/>
                          <a:stretch>
                            <a:fillRect l="-325" t="-307143" r="-138636" b="-3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0.3, 0.7, 1.0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1910629"/>
                      </a:ext>
                    </a:extLst>
                  </a:tr>
                  <a:tr h="420452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BM</a:t>
                          </a:r>
                          <a:r>
                            <a:rPr kumimoji="1" lang="ja-JP" altLang="en-US" dirty="0" smtClean="0"/>
                            <a:t>のタップ長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4 ms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9884211"/>
                      </a:ext>
                    </a:extLst>
                  </a:tr>
                  <a:tr h="420452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MIC</a:t>
                          </a:r>
                          <a:r>
                            <a:rPr kumimoji="1" lang="ja-JP" altLang="en-US" dirty="0" smtClean="0"/>
                            <a:t>のタップ長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2 ms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511938"/>
                      </a:ext>
                    </a:extLst>
                  </a:tr>
                  <a:tr h="420452"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 smtClean="0"/>
                            <a:t>提案法の段数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2 </a:t>
                          </a:r>
                          <a:r>
                            <a:rPr kumimoji="1" lang="ja-JP" altLang="en-US" dirty="0" smtClean="0"/>
                            <a:t>段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72723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テキスト ボックス 12"/>
          <p:cNvSpPr txBox="1"/>
          <p:nvPr/>
        </p:nvSpPr>
        <p:spPr>
          <a:xfrm>
            <a:off x="1763688" y="2663997"/>
            <a:ext cx="1152128" cy="312796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kumimoji="1"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実験条件</a:t>
            </a:r>
            <a:endParaRPr kumimoji="1" lang="ja-JP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</a:endParaRPr>
          </a:p>
        </p:txBody>
      </p:sp>
      <p:pic>
        <p:nvPicPr>
          <p:cNvPr id="21" name="signal_reverb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267031" y="3200303"/>
            <a:ext cx="424649" cy="424649"/>
          </a:xfrm>
          <a:prstGeom prst="rect">
            <a:avLst/>
          </a:prstGeom>
        </p:spPr>
      </p:pic>
      <p:pic>
        <p:nvPicPr>
          <p:cNvPr id="22" name="noise_reverb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267031" y="3818844"/>
            <a:ext cx="424649" cy="424649"/>
          </a:xfrm>
          <a:prstGeom prst="rect">
            <a:avLst/>
          </a:prstGeom>
        </p:spPr>
      </p:pic>
      <p:pic>
        <p:nvPicPr>
          <p:cNvPr id="23" name="channel0">
            <a:hlinkClick r:id="" action="ppaction://media"/>
          </p:cNvPr>
          <p:cNvPicPr>
            <a:picLocks noChangeAspect="1"/>
          </p:cNvPicPr>
          <p:nvPr>
            <a:audi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7496838" y="5373216"/>
            <a:ext cx="448816" cy="44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5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75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507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5075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546062"/>
            <a:ext cx="4358093" cy="30087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dirty="0" smtClean="0"/>
                  <a:t>実験結果</a:t>
                </a:r>
                <a:r>
                  <a:rPr kumimoji="1" lang="en-US" altLang="ja-JP" dirty="0" smtClean="0"/>
                  <a:t>: </a:t>
                </a:r>
                <a:r>
                  <a:rPr kumimoji="1" lang="ja-JP" altLang="en-US" dirty="0" smtClean="0"/>
                  <a:t>強調音声の比較 </a:t>
                </a:r>
                <a:r>
                  <a:rPr kumimoji="1" lang="en-US" altLang="ja-JP" dirty="0" smtClean="0"/>
                  <a:t>(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r>
                  <a:rPr kumimoji="1" lang="en-US" altLang="ja-JP" dirty="0" smtClean="0"/>
                  <a:t>)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11"/>
                <a:stretch>
                  <a:fillRect t="-1587" b="-103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6DCED4-4EE9-41B9-9DD8-F8FFC7BC55E4}" type="slidenum">
              <a:rPr lang="en-US" altLang="ja-JP" smtClean="0"/>
              <a:pPr>
                <a:defRPr/>
              </a:pPr>
              <a:t>8</a:t>
            </a:fld>
            <a:endParaRPr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57509" y="1532203"/>
            <a:ext cx="1152128" cy="312796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kumimoji="1"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主音声</a:t>
            </a:r>
            <a:endParaRPr kumimoji="1" lang="ja-JP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27584" y="3082613"/>
            <a:ext cx="1152128" cy="312796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ja-JP" altLang="en-US" sz="2800" b="1" dirty="0" smtClean="0">
                <a:solidFill>
                  <a:srgbClr val="0070C0"/>
                </a:solidFill>
                <a:latin typeface="+mj-lt"/>
                <a:ea typeface="+mj-ea"/>
              </a:rPr>
              <a:t>提案</a:t>
            </a:r>
            <a:r>
              <a:rPr lang="ja-JP" altLang="en-US" sz="2800" b="1" dirty="0">
                <a:solidFill>
                  <a:srgbClr val="0070C0"/>
                </a:solidFill>
                <a:latin typeface="+mj-lt"/>
                <a:ea typeface="+mj-ea"/>
              </a:rPr>
              <a:t>法</a:t>
            </a:r>
            <a:endParaRPr kumimoji="1" lang="ja-JP" altLang="en-US" sz="2800" b="1" dirty="0" smtClean="0">
              <a:solidFill>
                <a:srgbClr val="0070C0"/>
              </a:solidFill>
              <a:latin typeface="+mj-lt"/>
              <a:ea typeface="+mj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27584" y="4627601"/>
            <a:ext cx="1152128" cy="312796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ja-JP" altLang="en-US" sz="2800" b="1" dirty="0" smtClean="0">
                <a:solidFill>
                  <a:srgbClr val="FF3737"/>
                </a:solidFill>
                <a:latin typeface="+mj-lt"/>
                <a:ea typeface="+mj-ea"/>
              </a:rPr>
              <a:t>従来</a:t>
            </a:r>
            <a:r>
              <a:rPr lang="ja-JP" altLang="en-US" sz="2800" b="1" dirty="0">
                <a:solidFill>
                  <a:srgbClr val="FF3737"/>
                </a:solidFill>
                <a:latin typeface="+mj-lt"/>
                <a:ea typeface="+mj-ea"/>
              </a:rPr>
              <a:t>法</a:t>
            </a:r>
            <a:endParaRPr kumimoji="1" lang="ja-JP" altLang="en-US" sz="2800" b="1" dirty="0" smtClean="0">
              <a:solidFill>
                <a:srgbClr val="FF3737"/>
              </a:solidFill>
              <a:latin typeface="+mj-lt"/>
              <a:ea typeface="+mj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84859" y="5674818"/>
            <a:ext cx="3242293" cy="864096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kumimoji="1"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ILRMA </a:t>
            </a:r>
            <a:r>
              <a:rPr kumimoji="1"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[Kitamura16]</a:t>
            </a:r>
          </a:p>
          <a:p>
            <a:r>
              <a:rPr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(</a:t>
            </a: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非線形の最新手法</a:t>
            </a:r>
            <a:r>
              <a:rPr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)</a:t>
            </a:r>
            <a:endParaRPr kumimoji="1" lang="ja-JP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1" name="楕円 20"/>
          <p:cNvSpPr/>
          <p:nvPr/>
        </p:nvSpPr>
        <p:spPr>
          <a:xfrm>
            <a:off x="5508104" y="2958155"/>
            <a:ext cx="505989" cy="561712"/>
          </a:xfrm>
          <a:prstGeom prst="ellipse">
            <a:avLst/>
          </a:prstGeom>
          <a:noFill/>
          <a:ln w="12700">
            <a:solidFill>
              <a:srgbClr val="EC2800"/>
            </a:solidFill>
          </a:ln>
        </p:spPr>
        <p:txBody>
          <a:bodyPr wrap="square" lIns="0" tIns="36000" rIns="0" bIns="36000" rtlCol="0" anchor="b" anchorCtr="1">
            <a:noAutofit/>
          </a:bodyPr>
          <a:lstStyle/>
          <a:p>
            <a:pPr algn="ctr"/>
            <a:endParaRPr lang="ja-JP" altLang="en-US" dirty="0"/>
          </a:p>
        </p:txBody>
      </p:sp>
      <p:sp>
        <p:nvSpPr>
          <p:cNvPr id="25" name="楕円 24"/>
          <p:cNvSpPr/>
          <p:nvPr/>
        </p:nvSpPr>
        <p:spPr>
          <a:xfrm>
            <a:off x="5510469" y="4378685"/>
            <a:ext cx="505989" cy="561712"/>
          </a:xfrm>
          <a:prstGeom prst="ellipse">
            <a:avLst/>
          </a:prstGeom>
          <a:noFill/>
          <a:ln w="12700">
            <a:solidFill>
              <a:srgbClr val="EC2800"/>
            </a:solidFill>
          </a:ln>
        </p:spPr>
        <p:txBody>
          <a:bodyPr wrap="square" lIns="0" tIns="36000" rIns="0" bIns="36000" rtlCol="0" anchor="b" anchorCtr="1">
            <a:noAutofit/>
          </a:bodyPr>
          <a:lstStyle/>
          <a:p>
            <a:pPr algn="ctr"/>
            <a:endParaRPr lang="ja-JP" altLang="en-US" dirty="0"/>
          </a:p>
        </p:txBody>
      </p:sp>
      <p:sp>
        <p:nvSpPr>
          <p:cNvPr id="26" name="楕円 25"/>
          <p:cNvSpPr/>
          <p:nvPr/>
        </p:nvSpPr>
        <p:spPr>
          <a:xfrm>
            <a:off x="7677319" y="2958155"/>
            <a:ext cx="505989" cy="561712"/>
          </a:xfrm>
          <a:prstGeom prst="ellipse">
            <a:avLst/>
          </a:prstGeom>
          <a:noFill/>
          <a:ln w="12700">
            <a:solidFill>
              <a:srgbClr val="EC2800"/>
            </a:solidFill>
          </a:ln>
        </p:spPr>
        <p:txBody>
          <a:bodyPr wrap="square" lIns="0" tIns="36000" rIns="0" bIns="36000" rtlCol="0" anchor="b" anchorCtr="1">
            <a:noAutofit/>
          </a:bodyPr>
          <a:lstStyle/>
          <a:p>
            <a:pPr algn="ctr"/>
            <a:endParaRPr lang="ja-JP" altLang="en-US" dirty="0"/>
          </a:p>
        </p:txBody>
      </p:sp>
      <p:sp>
        <p:nvSpPr>
          <p:cNvPr id="27" name="楕円 26"/>
          <p:cNvSpPr/>
          <p:nvPr/>
        </p:nvSpPr>
        <p:spPr>
          <a:xfrm>
            <a:off x="7677318" y="4378685"/>
            <a:ext cx="505989" cy="561712"/>
          </a:xfrm>
          <a:prstGeom prst="ellipse">
            <a:avLst/>
          </a:prstGeom>
          <a:noFill/>
          <a:ln w="12700">
            <a:solidFill>
              <a:srgbClr val="EC2800"/>
            </a:solidFill>
          </a:ln>
        </p:spPr>
        <p:txBody>
          <a:bodyPr wrap="square" lIns="0" tIns="36000" rIns="0" bIns="36000" rtlCol="0" anchor="b" anchorCtr="1">
            <a:noAutofit/>
          </a:bodyPr>
          <a:lstStyle/>
          <a:p>
            <a:pPr algn="ctr"/>
            <a:endParaRPr lang="ja-JP" altLang="en-US" dirty="0"/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5561698"/>
            <a:ext cx="4364432" cy="1152869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219" y="1038773"/>
            <a:ext cx="4329818" cy="1518600"/>
          </a:xfrm>
          <a:prstGeom prst="rect">
            <a:avLst/>
          </a:prstGeom>
        </p:spPr>
      </p:pic>
      <p:pic>
        <p:nvPicPr>
          <p:cNvPr id="31" name="signal_reverb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2578278" y="1585748"/>
            <a:ext cx="424649" cy="424649"/>
          </a:xfrm>
          <a:prstGeom prst="rect">
            <a:avLst/>
          </a:prstGeom>
        </p:spPr>
      </p:pic>
      <p:pic>
        <p:nvPicPr>
          <p:cNvPr id="32" name="out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2578278" y="3095035"/>
            <a:ext cx="424832" cy="424832"/>
          </a:xfrm>
          <a:prstGeom prst="rect">
            <a:avLst/>
          </a:prstGeom>
        </p:spPr>
      </p:pic>
      <p:pic>
        <p:nvPicPr>
          <p:cNvPr id="33" name="out_prev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2578278" y="4631032"/>
            <a:ext cx="424649" cy="424649"/>
          </a:xfrm>
          <a:prstGeom prst="rect">
            <a:avLst/>
          </a:prstGeom>
        </p:spPr>
      </p:pic>
      <p:pic>
        <p:nvPicPr>
          <p:cNvPr id="34" name="channel7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3458001" y="5892307"/>
            <a:ext cx="462013" cy="46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5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75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5075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5075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5072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実験結果</a:t>
                </a:r>
                <a:r>
                  <a:rPr kumimoji="1" lang="en-US" altLang="ja-JP" dirty="0" smtClean="0"/>
                  <a:t>: BM</a:t>
                </a:r>
                <a:r>
                  <a:rPr kumimoji="1" lang="ja-JP" altLang="en-US" dirty="0" smtClean="0"/>
                  <a:t>出力の比較 </a:t>
                </a:r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r>
                  <a:rPr lang="en-US" altLang="ja-JP" dirty="0"/>
                  <a:t>)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8"/>
                <a:stretch>
                  <a:fillRect t="-1587" b="-103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6DCED4-4EE9-41B9-9DD8-F8FFC7BC55E4}" type="slidenum">
              <a:rPr lang="en-US" altLang="ja-JP" smtClean="0"/>
              <a:pPr>
                <a:defRPr/>
              </a:pPr>
              <a:t>9</a:t>
            </a:fld>
            <a:endParaRPr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11077" y="3579565"/>
            <a:ext cx="1152128" cy="312796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ja-JP" altLang="en-US" sz="2800" b="1" dirty="0" smtClean="0">
                <a:solidFill>
                  <a:srgbClr val="0070C0"/>
                </a:solidFill>
                <a:latin typeface="+mj-lt"/>
                <a:ea typeface="+mj-ea"/>
              </a:rPr>
              <a:t>提案</a:t>
            </a:r>
            <a:r>
              <a:rPr lang="ja-JP" altLang="en-US" sz="2800" b="1" dirty="0">
                <a:solidFill>
                  <a:srgbClr val="0070C0"/>
                </a:solidFill>
                <a:latin typeface="+mj-lt"/>
                <a:ea typeface="+mj-ea"/>
              </a:rPr>
              <a:t>法</a:t>
            </a:r>
            <a:endParaRPr kumimoji="1" lang="ja-JP" altLang="en-US" sz="2800" b="1" dirty="0" smtClean="0">
              <a:solidFill>
                <a:srgbClr val="0070C0"/>
              </a:solidFill>
              <a:latin typeface="+mj-lt"/>
              <a:ea typeface="+mj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1077" y="5170591"/>
            <a:ext cx="1152128" cy="312796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ja-JP" altLang="en-US" sz="2800" b="1" dirty="0" smtClean="0">
                <a:solidFill>
                  <a:srgbClr val="FF3737"/>
                </a:solidFill>
                <a:latin typeface="+mj-lt"/>
                <a:ea typeface="+mj-ea"/>
              </a:rPr>
              <a:t>従来</a:t>
            </a:r>
            <a:r>
              <a:rPr lang="ja-JP" altLang="en-US" sz="2800" b="1" dirty="0">
                <a:solidFill>
                  <a:srgbClr val="FF3737"/>
                </a:solidFill>
                <a:latin typeface="+mj-lt"/>
                <a:ea typeface="+mj-ea"/>
              </a:rPr>
              <a:t>法</a:t>
            </a:r>
            <a:endParaRPr kumimoji="1" lang="ja-JP" altLang="en-US" sz="2800" b="1" dirty="0" smtClean="0">
              <a:solidFill>
                <a:srgbClr val="FF3737"/>
              </a:solidFill>
              <a:latin typeface="+mj-lt"/>
              <a:ea typeface="+mj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55576" y="1916832"/>
            <a:ext cx="863130" cy="1638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ja-JP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雑音</a:t>
            </a:r>
            <a:endParaRPr kumimoji="1" lang="ja-JP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134" y="4737994"/>
            <a:ext cx="5657946" cy="1490786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790" y="3167902"/>
            <a:ext cx="5550290" cy="1448918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790" y="1099577"/>
            <a:ext cx="5554090" cy="1962292"/>
          </a:xfrm>
          <a:prstGeom prst="rect">
            <a:avLst/>
          </a:prstGeom>
        </p:spPr>
      </p:pic>
      <p:pic>
        <p:nvPicPr>
          <p:cNvPr id="22" name="bm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2267744" y="3579565"/>
            <a:ext cx="461198" cy="461198"/>
          </a:xfrm>
          <a:prstGeom prst="rect">
            <a:avLst/>
          </a:prstGeom>
        </p:spPr>
      </p:pic>
      <p:pic>
        <p:nvPicPr>
          <p:cNvPr id="23" name="bm_pre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2296927" y="5170591"/>
            <a:ext cx="485913" cy="485913"/>
          </a:xfrm>
          <a:prstGeom prst="rect">
            <a:avLst/>
          </a:prstGeom>
        </p:spPr>
      </p:pic>
      <p:pic>
        <p:nvPicPr>
          <p:cNvPr id="24" name="noise_reverb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2298243" y="1916832"/>
            <a:ext cx="456318" cy="45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3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75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5075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507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游ゴシック">
      <a:majorFont>
        <a:latin typeface="游ゴシック"/>
        <a:ea typeface="游ゴシック"/>
        <a:cs typeface=""/>
      </a:majorFont>
      <a:minorFont>
        <a:latin typeface="游ゴシック"/>
        <a:ea typeface="游ゴシック"/>
        <a:cs typeface=""/>
      </a:minorFont>
    </a:fontScheme>
    <a:fmtScheme name="クール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>
              <a:lumMod val="75000"/>
              <a:lumOff val="25000"/>
            </a:schemeClr>
          </a:solidFill>
        </a:ln>
      </a:spPr>
      <a:bodyPr wrap="square" lIns="0" tIns="36000" rIns="0" bIns="36000" rtlCol="0" anchor="b" anchorCtr="1">
        <a:noAutofit/>
      </a:bodyPr>
      <a:lstStyle>
        <a:defPPr algn="ctr">
          <a:defRPr kumimoji="1" sz="2000" dirty="0" smtClean="0">
            <a:solidFill>
              <a:schemeClr val="tx1">
                <a:lumMod val="75000"/>
                <a:lumOff val="25000"/>
              </a:schemeClr>
            </a:solidFill>
            <a:latin typeface="+mj-ea"/>
            <a:ea typeface="+mj-ea"/>
          </a:defRPr>
        </a:defPPr>
      </a:lstStyle>
    </a:spDef>
    <a:lnDef>
      <a:spPr>
        <a:ln w="12700">
          <a:solidFill>
            <a:schemeClr val="tx1">
              <a:lumMod val="75000"/>
              <a:lumOff val="25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noAutofit/>
      </a:bodyPr>
      <a:lstStyle>
        <a:defPPr>
          <a:defRPr kumimoji="1" sz="2000" dirty="0" smtClean="0">
            <a:solidFill>
              <a:schemeClr val="tx1">
                <a:lumMod val="75000"/>
                <a:lumOff val="25000"/>
              </a:schemeClr>
            </a:solidFill>
            <a:latin typeface="+mj-lt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273083</TotalTime>
  <Words>623</Words>
  <Application>Microsoft Office PowerPoint</Application>
  <PresentationFormat>画面に合わせる (4:3)</PresentationFormat>
  <Paragraphs>170</Paragraphs>
  <Slides>10</Slides>
  <Notes>6</Notes>
  <HiddenSlides>0</HiddenSlides>
  <MMClips>10</MMClips>
  <ScaleCrop>false</ScaleCrop>
  <HeadingPairs>
    <vt:vector size="10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10</vt:i4>
      </vt:variant>
      <vt:variant>
        <vt:lpstr>目的別スライド ショー</vt:lpstr>
      </vt:variant>
      <vt:variant>
        <vt:i4>14</vt:i4>
      </vt:variant>
    </vt:vector>
  </HeadingPairs>
  <TitlesOfParts>
    <vt:vector size="34" baseType="lpstr">
      <vt:lpstr>ＭＳ Ｐゴシック</vt:lpstr>
      <vt:lpstr>游ゴシック</vt:lpstr>
      <vt:lpstr>Algerian</vt:lpstr>
      <vt:lpstr>Arial</vt:lpstr>
      <vt:lpstr>Calibri</vt:lpstr>
      <vt:lpstr>Cambria Math</vt:lpstr>
      <vt:lpstr>Times New Roman</vt:lpstr>
      <vt:lpstr>Wingdings</vt:lpstr>
      <vt:lpstr>Office テーマ</vt:lpstr>
      <vt:lpstr>Adobe Acrobat Document</vt:lpstr>
      <vt:lpstr>音響データ抽出 多段線形ビームフォーマによる音声強調</vt:lpstr>
      <vt:lpstr>PBL参加の背景</vt:lpstr>
      <vt:lpstr>PBLでの研究の概要</vt:lpstr>
      <vt:lpstr>従来法: 適応型ビームフォーマ [Hoshuyama1999]</vt:lpstr>
      <vt:lpstr>従来法の課題</vt:lpstr>
      <vt:lpstr>提案法: 多段適応型ビームフォーマ</vt:lpstr>
      <vt:lpstr>実験の概要</vt:lpstr>
      <vt:lpstr>実験結果: 強調音声の比較 (α=0.7)</vt:lpstr>
      <vt:lpstr>実験結果: BM出力の比較 (α=0.7)</vt:lpstr>
      <vt:lpstr>まとめ</vt:lpstr>
      <vt:lpstr>ML-based unit selection</vt:lpstr>
      <vt:lpstr>Rich Context Modeling</vt:lpstr>
      <vt:lpstr>MDL-based tree construction</vt:lpstr>
      <vt:lpstr>Initialization method</vt:lpstr>
      <vt:lpstr>ParameterGeneration</vt:lpstr>
      <vt:lpstr>GMM</vt:lpstr>
      <vt:lpstr>評価６：劣化の調査</vt:lpstr>
      <vt:lpstr>評価５： GV込みの評価</vt:lpstr>
      <vt:lpstr>評価１： 生成法の比較</vt:lpstr>
      <vt:lpstr>評価２： 選択単位の比較</vt:lpstr>
      <vt:lpstr>評価３：初期値への依存性</vt:lpstr>
      <vt:lpstr>評価４－１： 不連続性の緩和</vt:lpstr>
      <vt:lpstr>評価４－２ HMM-GV尤度</vt:lpstr>
      <vt:lpstr>評価４－３： 初期パラメータ生成法（主観）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Mthesis_takamichi</dc:title>
  <dc:creator>shinnosuke-t</dc:creator>
  <cp:lastModifiedBy>000001A00AN5J</cp:lastModifiedBy>
  <cp:revision>2489</cp:revision>
  <cp:lastPrinted>2019-09-05T03:27:33Z</cp:lastPrinted>
  <dcterms:created xsi:type="dcterms:W3CDTF">2011-07-03T15:34:55Z</dcterms:created>
  <dcterms:modified xsi:type="dcterms:W3CDTF">2019-09-19T10:18:28Z</dcterms:modified>
</cp:coreProperties>
</file>