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3" r:id="rId3"/>
    <p:sldId id="284" r:id="rId4"/>
    <p:sldId id="280" r:id="rId5"/>
    <p:sldId id="281" r:id="rId6"/>
    <p:sldId id="282" r:id="rId7"/>
    <p:sldId id="274" r:id="rId8"/>
  </p:sldIdLst>
  <p:sldSz cx="9144000" cy="6858000" type="screen4x3"/>
  <p:notesSz cx="9866313" cy="6735763"/>
  <p:custShowLst>
    <p:custShow name="ML-based unit selection" id="0">
      <p:sldLst/>
    </p:custShow>
    <p:custShow name="Rich Context Modeling" id="1">
      <p:sldLst/>
    </p:custShow>
    <p:custShow name="MDL-based tree construction" id="2">
      <p:sldLst/>
    </p:custShow>
    <p:custShow name="Initialization method" id="3">
      <p:sldLst/>
    </p:custShow>
    <p:custShow name="ParameterGeneration" id="4">
      <p:sldLst/>
    </p:custShow>
    <p:custShow name="GMM" id="5">
      <p:sldLst/>
    </p:custShow>
    <p:custShow name="評価６：劣化の調査" id="6">
      <p:sldLst/>
    </p:custShow>
    <p:custShow name="評価５： GV込みの評価" id="7">
      <p:sldLst/>
    </p:custShow>
    <p:custShow name="評価１： 生成法の比較" id="8">
      <p:sldLst/>
    </p:custShow>
    <p:custShow name="評価２： 選択単位の比較" id="9">
      <p:sldLst/>
    </p:custShow>
    <p:custShow name="評価３：初期値への依存性" id="10">
      <p:sldLst/>
    </p:custShow>
    <p:custShow name="評価４－１： 不連続性の緩和" id="11">
      <p:sldLst/>
    </p:custShow>
    <p:custShow name="評価４－２ HMM-GV尤度" id="12">
      <p:sldLst/>
    </p:custShow>
    <p:custShow name="評価４－３： 初期パラメータ生成法（主観）" id="13">
      <p:sldLst/>
    </p:custShow>
  </p:custShow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B"/>
    <a:srgbClr val="EC2800"/>
    <a:srgbClr val="FF0000"/>
    <a:srgbClr val="0071BC"/>
    <a:srgbClr val="5399FF"/>
    <a:srgbClr val="FF3737"/>
    <a:srgbClr val="FF33CC"/>
    <a:srgbClr val="FF99CC"/>
    <a:srgbClr val="E0325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3" autoAdjust="0"/>
    <p:restoredTop sz="81286" autoAdjust="0"/>
  </p:normalViewPr>
  <p:slideViewPr>
    <p:cSldViewPr>
      <p:cViewPr varScale="1">
        <p:scale>
          <a:sx n="124" d="100"/>
          <a:sy n="124" d="100"/>
        </p:scale>
        <p:origin x="18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656"/>
    </p:cViewPr>
  </p:sorterViewPr>
  <p:notesViewPr>
    <p:cSldViewPr>
      <p:cViewPr varScale="1">
        <p:scale>
          <a:sx n="49" d="100"/>
          <a:sy n="49" d="100"/>
        </p:scale>
        <p:origin x="-2732" y="-52"/>
      </p:cViewPr>
      <p:guideLst>
        <p:guide orient="horz" pos="2122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6092" cy="336735"/>
          </a:xfrm>
          <a:prstGeom prst="rect">
            <a:avLst/>
          </a:prstGeom>
        </p:spPr>
        <p:txBody>
          <a:bodyPr vert="horz" lIns="90616" tIns="45308" rIns="90616" bIns="45308" rtlCol="0"/>
          <a:lstStyle>
            <a:lvl1pPr algn="l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5587922" y="2"/>
            <a:ext cx="4276092" cy="336735"/>
          </a:xfrm>
          <a:prstGeom prst="rect">
            <a:avLst/>
          </a:prstGeom>
        </p:spPr>
        <p:txBody>
          <a:bodyPr vert="horz" lIns="90616" tIns="45308" rIns="90616" bIns="45308" rtlCol="0"/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05B73A72-0A8A-4811-A052-4E900F9B0F32}" type="datetimeFigureOut">
              <a:rPr lang="ja-JP" altLang="en-US"/>
              <a:pPr>
                <a:defRPr/>
              </a:pPr>
              <a:t>2019/9/17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6397954"/>
            <a:ext cx="4276092" cy="336734"/>
          </a:xfrm>
          <a:prstGeom prst="rect">
            <a:avLst/>
          </a:prstGeom>
        </p:spPr>
        <p:txBody>
          <a:bodyPr vert="horz" lIns="90616" tIns="45308" rIns="90616" bIns="45308" rtlCol="0" anchor="b"/>
          <a:lstStyle>
            <a:lvl1pPr algn="l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5587922" y="6397954"/>
            <a:ext cx="4276092" cy="336734"/>
          </a:xfrm>
          <a:prstGeom prst="rect">
            <a:avLst/>
          </a:prstGeom>
        </p:spPr>
        <p:txBody>
          <a:bodyPr vert="horz" lIns="90616" tIns="45308" rIns="90616" bIns="45308" rtlCol="0" anchor="b"/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183C2287-8C18-47EE-9B42-E4936343E50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4132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6092" cy="336735"/>
          </a:xfrm>
          <a:prstGeom prst="rect">
            <a:avLst/>
          </a:prstGeom>
        </p:spPr>
        <p:txBody>
          <a:bodyPr vert="horz" lIns="90616" tIns="45308" rIns="90616" bIns="45308" rtlCol="0"/>
          <a:lstStyle>
            <a:lvl1pPr algn="l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587922" y="2"/>
            <a:ext cx="4276092" cy="336735"/>
          </a:xfrm>
          <a:prstGeom prst="rect">
            <a:avLst/>
          </a:prstGeom>
        </p:spPr>
        <p:txBody>
          <a:bodyPr vert="horz" lIns="90616" tIns="45308" rIns="90616" bIns="45308" rtlCol="0"/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D51BAEA0-69F4-4E21-899F-40B06C38DB9D}" type="datetimeFigureOut">
              <a:rPr lang="ja-JP" altLang="en-US"/>
              <a:pPr>
                <a:defRPr/>
              </a:pPr>
              <a:t>2019/9/17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6708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6" tIns="45308" rIns="90616" bIns="45308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87324" y="3199517"/>
            <a:ext cx="7891668" cy="3030610"/>
          </a:xfrm>
          <a:prstGeom prst="rect">
            <a:avLst/>
          </a:prstGeom>
        </p:spPr>
        <p:txBody>
          <a:bodyPr vert="horz" lIns="90616" tIns="45308" rIns="90616" bIns="45308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6397954"/>
            <a:ext cx="4276092" cy="336734"/>
          </a:xfrm>
          <a:prstGeom prst="rect">
            <a:avLst/>
          </a:prstGeom>
        </p:spPr>
        <p:txBody>
          <a:bodyPr vert="horz" lIns="90616" tIns="45308" rIns="90616" bIns="45308" rtlCol="0" anchor="b"/>
          <a:lstStyle>
            <a:lvl1pPr algn="l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587922" y="6397954"/>
            <a:ext cx="4276092" cy="336734"/>
          </a:xfrm>
          <a:prstGeom prst="rect">
            <a:avLst/>
          </a:prstGeom>
        </p:spPr>
        <p:txBody>
          <a:bodyPr vert="horz" lIns="90616" tIns="45308" rIns="90616" bIns="45308" rtlCol="0" anchor="b"/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2BB3785E-ADFB-4344-9AC9-F2027923815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9358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249613" y="504825"/>
            <a:ext cx="3367087" cy="25257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B3785E-ADFB-4344-9AC9-F2027923815D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161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B3785E-ADFB-4344-9AC9-F2027923815D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5669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B3785E-ADFB-4344-9AC9-F2027923815D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3258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B3785E-ADFB-4344-9AC9-F2027923815D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6213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49046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639ACA-0A28-2D49-86FA-FD612D3B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9CFAA9-1B96-AA41-887C-DE9BE433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4C303-2071-40BD-A342-39ABD1C71648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20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7902" y="71440"/>
            <a:ext cx="7194551" cy="76517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75CDC-EAE1-4E8B-8ACC-3C439D9B457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869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89474-34D2-47A2-928A-FD98D96A946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503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BF55161-7BED-E449-AA4E-C1FA933E70C1}"/>
              </a:ext>
            </a:extLst>
          </p:cNvPr>
          <p:cNvSpPr/>
          <p:nvPr userDrawn="1"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36000" rIns="0" bIns="36000" rtlCol="0" anchor="b" anchorCtr="1">
            <a:noAutofit/>
          </a:bodyPr>
          <a:lstStyle/>
          <a:p>
            <a:pPr algn="ctr"/>
            <a:endParaRPr kumimoji="1"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148384"/>
            <a:ext cx="8647316" cy="765175"/>
          </a:xfrm>
          <a:prstGeom prst="rect">
            <a:avLst/>
          </a:prstGeom>
        </p:spPr>
        <p:txBody>
          <a:bodyPr/>
          <a:lstStyle>
            <a:lvl1pPr>
              <a:lnSpc>
                <a:spcPts val="3200"/>
              </a:lnSpc>
              <a:defRPr lang="ja-JP" altLang="en-US" b="1" dirty="0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251520" y="1268762"/>
            <a:ext cx="8640960" cy="4525963"/>
          </a:xfrm>
        </p:spPr>
        <p:txBody>
          <a:bodyPr/>
          <a:lstStyle>
            <a:lvl1pPr>
              <a:defRPr lang="ja-JP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742950" indent="-204788">
              <a:buClr>
                <a:schemeClr val="tx1">
                  <a:lumMod val="75000"/>
                  <a:lumOff val="25000"/>
                </a:schemeClr>
              </a:buClr>
              <a:buSzPct val="100000"/>
              <a:def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 marL="1076325" indent="-161925">
              <a:def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lang="en-US" altLang="ja-JP" smtClean="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lang="ja-JP" altLang="en-US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884368" y="6356352"/>
            <a:ext cx="802434" cy="365125"/>
          </a:xfrm>
        </p:spPr>
        <p:txBody>
          <a:bodyPr/>
          <a:lstStyle>
            <a:lvl1pPr>
              <a:defRPr lang="en-US" altLang="ja-JP" smtClean="0">
                <a:latin typeface="+mj-ea"/>
                <a:ea typeface="+mj-ea"/>
              </a:defRPr>
            </a:lvl1pPr>
          </a:lstStyle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163BD862-48A1-AE44-9101-A9B39A0656D4}"/>
              </a:ext>
            </a:extLst>
          </p:cNvPr>
          <p:cNvSpPr txBox="1">
            <a:spLocks/>
          </p:cNvSpPr>
          <p:nvPr userDrawn="1"/>
        </p:nvSpPr>
        <p:spPr>
          <a:xfrm>
            <a:off x="8487072" y="635635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kumimoji="1"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/>
              <a:t>/16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12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2787005"/>
            <a:ext cx="7772400" cy="1362075"/>
          </a:xfrm>
          <a:prstGeom prst="rect">
            <a:avLst/>
          </a:prstGeom>
        </p:spPr>
        <p:txBody>
          <a:bodyPr/>
          <a:lstStyle>
            <a:lvl1pPr algn="ctr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0EB767C-861F-4ADD-9B02-EC6BA449DDF0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42EB1D97-ED47-994C-8B9E-64BC72F650F0}"/>
              </a:ext>
            </a:extLst>
          </p:cNvPr>
          <p:cNvSpPr txBox="1">
            <a:spLocks/>
          </p:cNvSpPr>
          <p:nvPr userDrawn="1"/>
        </p:nvSpPr>
        <p:spPr>
          <a:xfrm>
            <a:off x="8487072" y="635635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kumimoji="1"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/>
              <a:t>/16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150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7902" y="71440"/>
            <a:ext cx="7194551" cy="76517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14B27-76FB-47FD-B6F2-8316164E269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403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7902" y="71440"/>
            <a:ext cx="7194551" cy="765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DD51-FA2C-407E-98CB-385A9A63917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36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7902" y="71440"/>
            <a:ext cx="7194551" cy="76517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099C9-53B7-436F-A04A-608C1BFFBC8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963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248C1-A240-4B1C-9094-8B434303243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944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17EDE-0E1A-4BDB-9694-708613E5F8C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431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A41CE-38A9-4689-ADD5-EAFBA96780F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2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79512" y="1600202"/>
            <a:ext cx="87849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1B4C303-2071-40BD-A342-39ABD1C71648}" type="slidenum">
              <a:rPr lang="ja-JP" altLang="en-US" smtClean="0"/>
              <a:pPr>
                <a:defRPr/>
              </a:pPr>
              <a:t>‹#›</a:t>
            </a:fld>
            <a:r>
              <a:rPr lang="en-US" altLang="ja-JP" dirty="0"/>
              <a:t>/16</a:t>
            </a:r>
            <a:endParaRPr lang="ja-JP" altLang="en-US" dirty="0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3B1860-B8CE-7543-A27C-AF8A09CC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485DED-E5A7-A049-ADF7-FF221FD69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372" y="636509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日本音響学会</a:t>
            </a:r>
            <a:r>
              <a:rPr lang="en-US" altLang="ja-JP" dirty="0"/>
              <a:t> </a:t>
            </a:r>
            <a:r>
              <a:rPr lang="ja-JP" altLang="en-US"/>
              <a:t>秋季研究発表会</a:t>
            </a:r>
            <a:r>
              <a:rPr lang="en-US" altLang="ja-JP" dirty="0"/>
              <a:t> 2019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Wingdings" pitchFamily="2" charset="2"/>
        <a:buChar char="Ø"/>
        <a:defRPr kumimoji="1" sz="2000" b="1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Arial" charset="0"/>
        <a:buChar char="–"/>
        <a:defRPr kumimoji="1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107501" y="2492896"/>
            <a:ext cx="8928996" cy="1296144"/>
          </a:xfrm>
          <a:effectLst/>
        </p:spPr>
        <p:txBody>
          <a:bodyPr lIns="36000" rIns="36000">
            <a:noAutofit/>
          </a:bodyPr>
          <a:lstStyle/>
          <a:p>
            <a:pPr eaLnBrk="1" hangingPunct="1">
              <a:defRPr/>
            </a:pP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PBL</a:t>
            </a:r>
            <a:r>
              <a:rPr lang="ja-JP" altLang="en-US" sz="4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成果発表</a:t>
            </a:r>
            <a:endParaRPr lang="ja-JP" altLang="en-US" sz="4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 bwMode="auto">
          <a:xfrm>
            <a:off x="1552164" y="4725144"/>
            <a:ext cx="603967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佐伯高明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857489-C2F6-D844-8D9C-A131025A730E}"/>
              </a:ext>
            </a:extLst>
          </p:cNvPr>
          <p:cNvSpPr txBox="1"/>
          <p:nvPr/>
        </p:nvSpPr>
        <p:spPr>
          <a:xfrm>
            <a:off x="1005016" y="6483178"/>
            <a:ext cx="0" cy="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endParaRPr kumimoji="1"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DA98-BCE6-CE48-B582-058BF70E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自己紹介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16E8F-25A3-054E-80BC-A77DA9BBD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54071"/>
            <a:ext cx="8640960" cy="4639225"/>
          </a:xfrm>
        </p:spPr>
        <p:txBody>
          <a:bodyPr/>
          <a:lstStyle/>
          <a:p>
            <a:r>
              <a:rPr lang="ja-JP" altLang="en-US" sz="3600"/>
              <a:t>佐伯高明</a:t>
            </a:r>
            <a:endParaRPr lang="en-US" altLang="ja-JP" sz="3600" dirty="0"/>
          </a:p>
          <a:p>
            <a:endParaRPr lang="en-US" altLang="ja-JP" sz="2200" dirty="0"/>
          </a:p>
          <a:p>
            <a:pPr lvl="1">
              <a:buFont typeface="Wingdings" pitchFamily="2" charset="2"/>
              <a:buChar char="Ø"/>
            </a:pPr>
            <a:r>
              <a:rPr lang="ja-JP" altLang="en-US" sz="2400"/>
              <a:t>東大院・情報理工</a:t>
            </a:r>
            <a:r>
              <a:rPr lang="en-US" altLang="ja-JP" sz="2400" dirty="0"/>
              <a:t>M1</a:t>
            </a:r>
          </a:p>
          <a:p>
            <a:pPr marL="538162" lvl="1" indent="0">
              <a:buNone/>
            </a:pPr>
            <a:endParaRPr lang="en-US" altLang="ja-JP" sz="2400" dirty="0"/>
          </a:p>
          <a:p>
            <a:pPr lvl="1">
              <a:buFont typeface="Wingdings" pitchFamily="2" charset="2"/>
              <a:buChar char="Ø"/>
            </a:pPr>
            <a:r>
              <a:rPr lang="ja-JP" altLang="en-US" sz="2400"/>
              <a:t>猿渡・小山研究室所属</a:t>
            </a:r>
            <a:endParaRPr lang="en-US" altLang="ja-JP" sz="2400" dirty="0"/>
          </a:p>
          <a:p>
            <a:pPr marL="538162" lvl="1" indent="0">
              <a:buNone/>
            </a:pPr>
            <a:endParaRPr lang="en-US" altLang="ja-JP" sz="2400" dirty="0"/>
          </a:p>
          <a:p>
            <a:pPr lvl="1">
              <a:buFont typeface="Wingdings" pitchFamily="2" charset="2"/>
              <a:buChar char="Ø"/>
            </a:pPr>
            <a:r>
              <a:rPr lang="ja-JP" altLang="en-US" sz="2400"/>
              <a:t>大学では音声変換の研究</a:t>
            </a:r>
            <a:endParaRPr lang="en-US" altLang="ja-JP" sz="2400" dirty="0"/>
          </a:p>
          <a:p>
            <a:pPr lvl="1">
              <a:buFont typeface="Wingdings" pitchFamily="2" charset="2"/>
              <a:buChar char="Ø"/>
            </a:pPr>
            <a:endParaRPr lang="en-US" altLang="ja-JP" sz="2400" dirty="0"/>
          </a:p>
          <a:p>
            <a:pPr lvl="1">
              <a:buFont typeface="Wingdings" pitchFamily="2" charset="2"/>
              <a:buChar char="Ø"/>
            </a:pPr>
            <a:endParaRPr lang="en-US" altLang="ja-JP" sz="2400" dirty="0"/>
          </a:p>
          <a:p>
            <a:r>
              <a:rPr lang="ja-JP" altLang="en-US" sz="2800"/>
              <a:t>指導研究員</a:t>
            </a:r>
            <a:r>
              <a:rPr lang="en-US" altLang="ja-JP" sz="2800" dirty="0"/>
              <a:t>: </a:t>
            </a:r>
            <a:r>
              <a:rPr lang="ja-JP" altLang="en-US" sz="2800"/>
              <a:t>宝珠山主幹研究員</a:t>
            </a:r>
            <a:endParaRPr lang="en-US" altLang="ja-JP" sz="2800" dirty="0"/>
          </a:p>
          <a:p>
            <a:pPr lvl="1">
              <a:buFont typeface="Wingdings" pitchFamily="2" charset="2"/>
              <a:buChar char="Ø"/>
            </a:pPr>
            <a:endParaRPr lang="en-US" altLang="ja-JP" sz="22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812208-5E3E-7B41-8C11-A9B1E7FB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2</a:t>
            </a:fld>
            <a:endParaRPr lang="ja-JP" altLang="en-US" dirty="0"/>
          </a:p>
        </p:txBody>
      </p:sp>
      <p:pic>
        <p:nvPicPr>
          <p:cNvPr id="6" name="図 5" descr="水, 空, 屋外, 人 が含まれている画像&#10;&#10;自動的に生成された説明">
            <a:extLst>
              <a:ext uri="{FF2B5EF4-FFF2-40B4-BE49-F238E27FC236}">
                <a16:creationId xmlns:a16="http://schemas.microsoft.com/office/drawing/2014/main" id="{E726F559-822A-4C49-97E0-F02357AF3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68760"/>
            <a:ext cx="3674169" cy="3545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568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41253-909E-7246-B066-36E9C6F6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PBL</a:t>
            </a:r>
            <a:r>
              <a:rPr lang="ja-JP" altLang="en-US"/>
              <a:t>参加動機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A7F81-1B28-3C4D-9D07-69811D13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大学で音声変換の研究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音への興味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音声・音響信号処理の見識のなさを実感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夏休みは音の研究がしたい！！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研究室以外で本格的に音の研究ができる場はあまり多くなかった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猿渡先生から</a:t>
            </a:r>
            <a:r>
              <a:rPr lang="en-US" altLang="ja-JP" dirty="0"/>
              <a:t>PBL</a:t>
            </a:r>
            <a:r>
              <a:rPr lang="ja-JP" altLang="en-US"/>
              <a:t>を紹介してもらう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endParaRPr lang="en-US" altLang="ja-JP" dirty="0"/>
          </a:p>
          <a:p>
            <a:pPr lvl="1">
              <a:buFont typeface="Wingdings" pitchFamily="2" charset="2"/>
              <a:buChar char="Ø"/>
            </a:pPr>
            <a:endParaRPr lang="en-US" altLang="ja-JP" dirty="0"/>
          </a:p>
          <a:p>
            <a:r>
              <a:rPr lang="ja-JP" altLang="en-US"/>
              <a:t>線形ビームフォーマによる音声強調の限界に挑戦</a:t>
            </a:r>
            <a:br>
              <a:rPr lang="en-US" altLang="ja-JP" dirty="0"/>
            </a:br>
            <a:r>
              <a:rPr lang="ja-JP" altLang="en-US"/>
              <a:t>という研究テーマに魅力を感じて参加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85C117-CDF0-B248-8078-73D4FBE4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25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E232D-7A28-4A4F-BE0A-12BB0097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PBL</a:t>
            </a:r>
            <a:r>
              <a:rPr lang="ja-JP" altLang="en-US"/>
              <a:t>での研究の概要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159AEF-0BEC-F24E-ADBA-5493F9F8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40854"/>
          </a:xfrm>
        </p:spPr>
        <p:txBody>
          <a:bodyPr lIns="36000" rIns="36000"/>
          <a:lstStyle/>
          <a:p>
            <a:r>
              <a:rPr lang="ja-JP" altLang="en-US"/>
              <a:t>研究目的</a:t>
            </a:r>
            <a:r>
              <a:rPr lang="en-US" altLang="ja-JP" dirty="0"/>
              <a:t>: </a:t>
            </a:r>
          </a:p>
          <a:p>
            <a:pPr lvl="1"/>
            <a:r>
              <a:rPr lang="ja-JP" altLang="en-US"/>
              <a:t>線形ビームフォーマによる音声強調の限界を目指す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従来法</a:t>
            </a:r>
            <a:r>
              <a:rPr lang="en-US" altLang="ja-JP" dirty="0"/>
              <a:t>: </a:t>
            </a:r>
            <a:r>
              <a:rPr lang="ja-JP" altLang="en-US"/>
              <a:t>適応型ビームフォーマ</a:t>
            </a:r>
            <a:endParaRPr lang="en-US" altLang="ja-JP" sz="1600" b="0" dirty="0"/>
          </a:p>
          <a:p>
            <a:pPr lvl="1"/>
            <a:r>
              <a:rPr lang="ja-JP" altLang="en-US"/>
              <a:t>ブロッキング行列に適応フィルタを用いた線形ビームフォーマ</a:t>
            </a:r>
            <a:endParaRPr lang="en-US" altLang="ja-JP" dirty="0"/>
          </a:p>
          <a:p>
            <a:pPr lvl="1"/>
            <a:r>
              <a:rPr lang="ja-JP" altLang="en-US"/>
              <a:t>残響のある環境下では指向性合成が困難</a:t>
            </a:r>
            <a:endParaRPr lang="en-US" altLang="ja-JP" dirty="0"/>
          </a:p>
          <a:p>
            <a:pPr marL="538162" lvl="1" indent="0">
              <a:buNone/>
            </a:pPr>
            <a:endParaRPr lang="en-US" altLang="ja-JP" dirty="0"/>
          </a:p>
          <a:p>
            <a:r>
              <a:rPr lang="ja-JP" altLang="en-US"/>
              <a:t>提案法</a:t>
            </a:r>
            <a:r>
              <a:rPr lang="en-US" altLang="ja-JP" dirty="0"/>
              <a:t>: </a:t>
            </a:r>
            <a:r>
              <a:rPr lang="ja-JP" altLang="en-US"/>
              <a:t>多段適応型ビームフォーマ</a:t>
            </a:r>
            <a:endParaRPr lang="en-US" altLang="ja-JP" dirty="0"/>
          </a:p>
          <a:p>
            <a:pPr lvl="1"/>
            <a:r>
              <a:rPr lang="ja-JP" altLang="en-US"/>
              <a:t>前段で強調した音声を固定ビームフォーマ出力に置き換える</a:t>
            </a:r>
            <a:endParaRPr lang="en-US" altLang="ja-JP" dirty="0"/>
          </a:p>
          <a:p>
            <a:pPr lvl="1"/>
            <a:r>
              <a:rPr lang="ja-JP" altLang="en-US"/>
              <a:t>残響のある環境下でも鋭い指向性を得ることが可能</a:t>
            </a:r>
            <a:endParaRPr lang="en-US" altLang="ja-JP" dirty="0"/>
          </a:p>
          <a:p>
            <a:pPr marL="538162" lvl="1" indent="0">
              <a:buNone/>
            </a:pPr>
            <a:endParaRPr lang="en-US" altLang="ja-JP" dirty="0"/>
          </a:p>
          <a:p>
            <a:r>
              <a:rPr lang="ja-JP" altLang="en-US"/>
              <a:t>実験的評価</a:t>
            </a:r>
            <a:r>
              <a:rPr lang="en-US" altLang="ja-JP" dirty="0"/>
              <a:t>: </a:t>
            </a:r>
          </a:p>
          <a:p>
            <a:pPr lvl="1"/>
            <a:r>
              <a:rPr lang="ja-JP" altLang="en-US"/>
              <a:t>残響のある部屋環境のシミュレーション</a:t>
            </a:r>
            <a:endParaRPr lang="en-US" altLang="ja-JP" dirty="0"/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ブロッキング行列の品質改善が示唆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A78408-194B-104A-BEFD-DC2DFAF0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62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A8D2E-B5E0-4349-A6BC-E2D07824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9A8109-0ADA-6646-A2B6-69B4DB98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CA2186-040A-6E47-923A-15D80B57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4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59EBA-9711-0C41-8395-19FD90BF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B573B8-7D57-D24C-B6B8-EF0A355D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63EB35-D062-5E41-804B-A4D5429F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960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05E8B-7CAA-334D-A10F-DC951E00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555EF-96EF-A045-9D36-4F53A6CA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19153"/>
            <a:ext cx="8640960" cy="5434183"/>
          </a:xfrm>
        </p:spPr>
        <p:txBody>
          <a:bodyPr/>
          <a:lstStyle/>
          <a:p>
            <a:r>
              <a:rPr lang="ja-JP" altLang="en-US"/>
              <a:t>研究目的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sz="2200"/>
              <a:t>高品質・低遅延な声質変換の実現</a:t>
            </a:r>
            <a:endParaRPr lang="en-US" altLang="ja-JP" sz="2200" dirty="0"/>
          </a:p>
          <a:p>
            <a:endParaRPr lang="en-US" altLang="ja-JP" sz="2000" dirty="0"/>
          </a:p>
          <a:p>
            <a:r>
              <a:rPr lang="ja-JP" altLang="en-US"/>
              <a:t>提案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sz="2200"/>
              <a:t>差分スペクトル法に基づく</a:t>
            </a:r>
            <a:r>
              <a:rPr lang="en-US" altLang="ja-JP" sz="2200" dirty="0"/>
              <a:t>DNN</a:t>
            </a:r>
            <a:r>
              <a:rPr lang="ja-JP" altLang="en-US" sz="2200"/>
              <a:t>声質変換の計算量削減法</a:t>
            </a:r>
            <a:endParaRPr lang="en-US" altLang="ja-JP" sz="2200" dirty="0"/>
          </a:p>
          <a:p>
            <a:pPr lvl="1"/>
            <a:r>
              <a:rPr lang="ja-JP" altLang="en-US" sz="2200"/>
              <a:t>フィルタの打ち切りタップ長を条件として，</a:t>
            </a:r>
            <a:r>
              <a:rPr lang="en-US" altLang="ja-JP" sz="2200" dirty="0"/>
              <a:t>DNN</a:t>
            </a:r>
            <a:r>
              <a:rPr lang="ja-JP" altLang="en-US" sz="2200"/>
              <a:t>の</a:t>
            </a:r>
            <a:br>
              <a:rPr lang="en-US" altLang="ja-JP" sz="2200" dirty="0"/>
            </a:br>
            <a:r>
              <a:rPr lang="ja-JP" altLang="en-US" sz="2200"/>
              <a:t>パラメータとヒルベルト変換のリフタを同時に学習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000" dirty="0"/>
          </a:p>
          <a:p>
            <a:r>
              <a:rPr lang="ja-JP" altLang="en-US"/>
              <a:t>実験結果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sz="2200">
                <a:solidFill>
                  <a:srgbClr val="C00000"/>
                </a:solidFill>
              </a:rPr>
              <a:t>提案法により，品質を劣化させずにタップ長を</a:t>
            </a:r>
            <a:r>
              <a:rPr lang="en-US" altLang="ja-JP" sz="2200" dirty="0">
                <a:solidFill>
                  <a:srgbClr val="C00000"/>
                </a:solidFill>
              </a:rPr>
              <a:t>1/8</a:t>
            </a:r>
            <a:r>
              <a:rPr lang="ja-JP" altLang="en-US" sz="2200">
                <a:solidFill>
                  <a:srgbClr val="C00000"/>
                </a:solidFill>
              </a:rPr>
              <a:t>まで短縮</a:t>
            </a:r>
            <a:endParaRPr lang="en-US" altLang="ja-JP" sz="2200" dirty="0">
              <a:solidFill>
                <a:srgbClr val="C00000"/>
              </a:solidFill>
            </a:endParaRPr>
          </a:p>
          <a:p>
            <a:endParaRPr lang="en-US" altLang="ja-JP" sz="2000" dirty="0"/>
          </a:p>
          <a:p>
            <a:r>
              <a:rPr lang="ja-JP" altLang="en-US"/>
              <a:t>今後の課題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sz="2200"/>
              <a:t>様々な話者データでの実験的評価の実施</a:t>
            </a:r>
            <a:endParaRPr lang="en-US" altLang="ja-JP" sz="2200" dirty="0"/>
          </a:p>
          <a:p>
            <a:pPr lvl="1"/>
            <a:r>
              <a:rPr lang="ja-JP" altLang="en-US" sz="2200"/>
              <a:t>提案法に基づく，リアルタイム・広帯域な声質変換の実現</a:t>
            </a:r>
            <a:endParaRPr lang="en-US" altLang="ja-JP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C32FF4-87D4-2B4F-8597-EE068109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1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游ゴシック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クール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>
              <a:lumMod val="75000"/>
              <a:lumOff val="25000"/>
            </a:schemeClr>
          </a:solidFill>
        </a:ln>
      </a:spPr>
      <a:bodyPr wrap="square" lIns="0" tIns="36000" rIns="0" bIns="36000" rtlCol="0" anchor="b" anchorCtr="1">
        <a:noAutofit/>
      </a:bodyPr>
      <a:lstStyle>
        <a:defPPr algn="ctr">
          <a:defRPr kumimoji="1" sz="2000" dirty="0" smtClean="0">
            <a:solidFill>
              <a:schemeClr val="tx1">
                <a:lumMod val="75000"/>
                <a:lumOff val="25000"/>
              </a:schemeClr>
            </a:solidFill>
            <a:latin typeface="+mj-ea"/>
            <a:ea typeface="+mj-ea"/>
          </a:defRPr>
        </a:defPPr>
      </a:lstStyle>
    </a:spDef>
    <a:lnDef>
      <a:spPr>
        <a:ln w="12700">
          <a:solidFill>
            <a:schemeClr val="tx1">
              <a:lumMod val="75000"/>
              <a:lumOff val="2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noAutofit/>
      </a:bodyPr>
      <a:lstStyle>
        <a:defPPr>
          <a:defRPr kumimoji="1" sz="2000" dirty="0" smtClean="0">
            <a:solidFill>
              <a:schemeClr val="tx1">
                <a:lumMod val="75000"/>
                <a:lumOff val="25000"/>
              </a:schemeClr>
            </a:solidFill>
            <a:latin typeface="+mj-lt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272498</TotalTime>
  <Words>232</Words>
  <Application>Microsoft Macintosh PowerPoint</Application>
  <PresentationFormat>画面に合わせる (4:3)</PresentationFormat>
  <Paragraphs>69</Paragraphs>
  <Slides>7</Slides>
  <Notes>4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  <vt:variant>
        <vt:lpstr>目的別スライド ショー</vt:lpstr>
      </vt:variant>
      <vt:variant>
        <vt:i4>14</vt:i4>
      </vt:variant>
    </vt:vector>
  </HeadingPairs>
  <TitlesOfParts>
    <vt:vector size="27" baseType="lpstr">
      <vt:lpstr>游ゴシック</vt:lpstr>
      <vt:lpstr>Arial</vt:lpstr>
      <vt:lpstr>Calibri</vt:lpstr>
      <vt:lpstr>Times New Roman</vt:lpstr>
      <vt:lpstr>Wingdings</vt:lpstr>
      <vt:lpstr>Office テーマ</vt:lpstr>
      <vt:lpstr>PBL成果発表</vt:lpstr>
      <vt:lpstr>自己紹介</vt:lpstr>
      <vt:lpstr>PBL参加動機</vt:lpstr>
      <vt:lpstr>PBLでの研究の概要</vt:lpstr>
      <vt:lpstr>PowerPoint プレゼンテーション</vt:lpstr>
      <vt:lpstr>PowerPoint プレゼンテーション</vt:lpstr>
      <vt:lpstr>まとめ</vt:lpstr>
      <vt:lpstr>ML-based unit selection</vt:lpstr>
      <vt:lpstr>Rich Context Modeling</vt:lpstr>
      <vt:lpstr>MDL-based tree construction</vt:lpstr>
      <vt:lpstr>Initialization method</vt:lpstr>
      <vt:lpstr>ParameterGeneration</vt:lpstr>
      <vt:lpstr>GMM</vt:lpstr>
      <vt:lpstr>評価６：劣化の調査</vt:lpstr>
      <vt:lpstr>評価５： GV込みの評価</vt:lpstr>
      <vt:lpstr>評価１： 生成法の比較</vt:lpstr>
      <vt:lpstr>評価２： 選択単位の比較</vt:lpstr>
      <vt:lpstr>評価３：初期値への依存性</vt:lpstr>
      <vt:lpstr>評価４－１： 不連続性の緩和</vt:lpstr>
      <vt:lpstr>評価４－２ HMM-GV尤度</vt:lpstr>
      <vt:lpstr>評価４－３： 初期パラメータ生成法（主観）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Mthesis_takamichi</dc:title>
  <dc:creator>shinnosuke-t</dc:creator>
  <cp:lastModifiedBy>佐伯　高明</cp:lastModifiedBy>
  <cp:revision>2447</cp:revision>
  <cp:lastPrinted>2019-09-05T03:27:33Z</cp:lastPrinted>
  <dcterms:created xsi:type="dcterms:W3CDTF">2011-07-03T15:34:55Z</dcterms:created>
  <dcterms:modified xsi:type="dcterms:W3CDTF">2019-09-19T00:19:52Z</dcterms:modified>
</cp:coreProperties>
</file>