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84" r:id="rId3"/>
    <p:sldId id="280" r:id="rId4"/>
    <p:sldId id="281" r:id="rId5"/>
    <p:sldId id="282" r:id="rId6"/>
    <p:sldId id="285" r:id="rId7"/>
    <p:sldId id="286" r:id="rId8"/>
    <p:sldId id="287" r:id="rId9"/>
    <p:sldId id="288" r:id="rId10"/>
    <p:sldId id="274" r:id="rId11"/>
  </p:sldIdLst>
  <p:sldSz cx="9144000" cy="6858000" type="screen4x3"/>
  <p:notesSz cx="9866313" cy="6735763"/>
  <p:custShowLst>
    <p:custShow name="ML-based unit selection" id="0">
      <p:sldLst/>
    </p:custShow>
    <p:custShow name="Rich Context Modeling" id="1">
      <p:sldLst/>
    </p:custShow>
    <p:custShow name="MDL-based tree construction" id="2">
      <p:sldLst/>
    </p:custShow>
    <p:custShow name="Initialization method" id="3">
      <p:sldLst/>
    </p:custShow>
    <p:custShow name="ParameterGeneration" id="4">
      <p:sldLst/>
    </p:custShow>
    <p:custShow name="GMM" id="5">
      <p:sldLst/>
    </p:custShow>
    <p:custShow name="評価６：劣化の調査" id="6">
      <p:sldLst/>
    </p:custShow>
    <p:custShow name="評価５： GV込みの評価" id="7">
      <p:sldLst/>
    </p:custShow>
    <p:custShow name="評価１： 生成法の比較" id="8">
      <p:sldLst/>
    </p:custShow>
    <p:custShow name="評価２： 選択単位の比較" id="9">
      <p:sldLst/>
    </p:custShow>
    <p:custShow name="評価３：初期値への依存性" id="10">
      <p:sldLst/>
    </p:custShow>
    <p:custShow name="評価４－１： 不連続性の緩和" id="11">
      <p:sldLst/>
    </p:custShow>
    <p:custShow name="評価４－２ HMM-GV尤度" id="12">
      <p:sldLst/>
    </p:custShow>
    <p:custShow name="評価４－３： 初期パラメータ生成法（主観）" id="13">
      <p:sldLst/>
    </p:custShow>
  </p:custShowLst>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22">
          <p15:clr>
            <a:srgbClr val="A4A3A4"/>
          </p15:clr>
        </p15:guide>
        <p15:guide id="2" pos="31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2800"/>
    <a:srgbClr val="FF3737"/>
    <a:srgbClr val="FF0000"/>
    <a:srgbClr val="FF4B4B"/>
    <a:srgbClr val="0071BC"/>
    <a:srgbClr val="5399FF"/>
    <a:srgbClr val="FF33CC"/>
    <a:srgbClr val="FF99CC"/>
    <a:srgbClr val="E03253"/>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B1032C-EA38-4F05-BA0D-38AFFFC7BED3}" styleName="淡色スタイル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88" autoAdjust="0"/>
    <p:restoredTop sz="69283" autoAdjust="0"/>
  </p:normalViewPr>
  <p:slideViewPr>
    <p:cSldViewPr>
      <p:cViewPr varScale="1">
        <p:scale>
          <a:sx n="105" d="100"/>
          <a:sy n="105" d="100"/>
        </p:scale>
        <p:origin x="245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1656"/>
    </p:cViewPr>
  </p:sorterViewPr>
  <p:notesViewPr>
    <p:cSldViewPr>
      <p:cViewPr varScale="1">
        <p:scale>
          <a:sx n="49" d="100"/>
          <a:sy n="49" d="100"/>
        </p:scale>
        <p:origin x="-2732" y="-52"/>
      </p:cViewPr>
      <p:guideLst>
        <p:guide orient="horz" pos="2122"/>
        <p:guide pos="31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2"/>
            <a:ext cx="4276092" cy="336735"/>
          </a:xfrm>
          <a:prstGeom prst="rect">
            <a:avLst/>
          </a:prstGeom>
        </p:spPr>
        <p:txBody>
          <a:bodyPr vert="horz" lIns="90616" tIns="45308" rIns="90616" bIns="45308" rtlCol="0"/>
          <a:lstStyle>
            <a:lvl1pPr algn="l">
              <a:defRPr sz="1300">
                <a:ea typeface="ＭＳ Ｐゴシック" charset="-128"/>
              </a:defRPr>
            </a:lvl1pPr>
          </a:lstStyle>
          <a:p>
            <a:pPr>
              <a:defRPr/>
            </a:pPr>
            <a:endParaRPr lang="ja-JP" altLang="en-US"/>
          </a:p>
        </p:txBody>
      </p:sp>
      <p:sp>
        <p:nvSpPr>
          <p:cNvPr id="3" name="日付プレースホルダ 2"/>
          <p:cNvSpPr>
            <a:spLocks noGrp="1"/>
          </p:cNvSpPr>
          <p:nvPr>
            <p:ph type="dt" sz="quarter" idx="1"/>
          </p:nvPr>
        </p:nvSpPr>
        <p:spPr>
          <a:xfrm>
            <a:off x="5587922" y="2"/>
            <a:ext cx="4276092" cy="336735"/>
          </a:xfrm>
          <a:prstGeom prst="rect">
            <a:avLst/>
          </a:prstGeom>
        </p:spPr>
        <p:txBody>
          <a:bodyPr vert="horz" lIns="90616" tIns="45308" rIns="90616" bIns="45308" rtlCol="0"/>
          <a:lstStyle>
            <a:lvl1pPr algn="r">
              <a:defRPr sz="1300">
                <a:ea typeface="ＭＳ Ｐゴシック" charset="-128"/>
              </a:defRPr>
            </a:lvl1pPr>
          </a:lstStyle>
          <a:p>
            <a:pPr>
              <a:defRPr/>
            </a:pPr>
            <a:fld id="{05B73A72-0A8A-4811-A052-4E900F9B0F32}" type="datetimeFigureOut">
              <a:rPr lang="ja-JP" altLang="en-US"/>
              <a:pPr>
                <a:defRPr/>
              </a:pPr>
              <a:t>2019/9/19</a:t>
            </a:fld>
            <a:endParaRPr lang="ja-JP" altLang="en-US"/>
          </a:p>
        </p:txBody>
      </p:sp>
      <p:sp>
        <p:nvSpPr>
          <p:cNvPr id="4" name="フッター プレースホルダ 3"/>
          <p:cNvSpPr>
            <a:spLocks noGrp="1"/>
          </p:cNvSpPr>
          <p:nvPr>
            <p:ph type="ftr" sz="quarter" idx="2"/>
          </p:nvPr>
        </p:nvSpPr>
        <p:spPr>
          <a:xfrm>
            <a:off x="0" y="6397954"/>
            <a:ext cx="4276092" cy="336734"/>
          </a:xfrm>
          <a:prstGeom prst="rect">
            <a:avLst/>
          </a:prstGeom>
        </p:spPr>
        <p:txBody>
          <a:bodyPr vert="horz" lIns="90616" tIns="45308" rIns="90616" bIns="45308" rtlCol="0" anchor="b"/>
          <a:lstStyle>
            <a:lvl1pPr algn="l">
              <a:defRPr sz="1300">
                <a:ea typeface="ＭＳ Ｐゴシック" charset="-128"/>
              </a:defRPr>
            </a:lvl1pPr>
          </a:lstStyle>
          <a:p>
            <a:pPr>
              <a:defRPr/>
            </a:pPr>
            <a:endParaRPr lang="ja-JP" altLang="en-US"/>
          </a:p>
        </p:txBody>
      </p:sp>
      <p:sp>
        <p:nvSpPr>
          <p:cNvPr id="5" name="スライド番号プレースホルダ 4"/>
          <p:cNvSpPr>
            <a:spLocks noGrp="1"/>
          </p:cNvSpPr>
          <p:nvPr>
            <p:ph type="sldNum" sz="quarter" idx="3"/>
          </p:nvPr>
        </p:nvSpPr>
        <p:spPr>
          <a:xfrm>
            <a:off x="5587922" y="6397954"/>
            <a:ext cx="4276092" cy="336734"/>
          </a:xfrm>
          <a:prstGeom prst="rect">
            <a:avLst/>
          </a:prstGeom>
        </p:spPr>
        <p:txBody>
          <a:bodyPr vert="horz" lIns="90616" tIns="45308" rIns="90616" bIns="45308" rtlCol="0" anchor="b"/>
          <a:lstStyle>
            <a:lvl1pPr algn="r">
              <a:defRPr sz="1300">
                <a:ea typeface="ＭＳ Ｐゴシック" charset="-128"/>
              </a:defRPr>
            </a:lvl1pPr>
          </a:lstStyle>
          <a:p>
            <a:pPr>
              <a:defRPr/>
            </a:pPr>
            <a:fld id="{183C2287-8C18-47EE-9B42-E4936343E503}" type="slidenum">
              <a:rPr lang="ja-JP" altLang="en-US"/>
              <a:pPr>
                <a:defRPr/>
              </a:pPr>
              <a:t>‹#›</a:t>
            </a:fld>
            <a:endParaRPr lang="ja-JP" altLang="en-US"/>
          </a:p>
        </p:txBody>
      </p:sp>
    </p:spTree>
    <p:extLst>
      <p:ext uri="{BB962C8B-B14F-4D97-AF65-F5344CB8AC3E}">
        <p14:creationId xmlns:p14="http://schemas.microsoft.com/office/powerpoint/2010/main" val="16441323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2"/>
            <a:ext cx="4276092" cy="336735"/>
          </a:xfrm>
          <a:prstGeom prst="rect">
            <a:avLst/>
          </a:prstGeom>
        </p:spPr>
        <p:txBody>
          <a:bodyPr vert="horz" lIns="90616" tIns="45308" rIns="90616" bIns="45308" rtlCol="0"/>
          <a:lstStyle>
            <a:lvl1pPr algn="l">
              <a:defRPr sz="1300">
                <a:ea typeface="ＭＳ Ｐゴシック" charset="-128"/>
              </a:defRPr>
            </a:lvl1pPr>
          </a:lstStyle>
          <a:p>
            <a:pPr>
              <a:defRPr/>
            </a:pPr>
            <a:endParaRPr lang="ja-JP" altLang="en-US"/>
          </a:p>
        </p:txBody>
      </p:sp>
      <p:sp>
        <p:nvSpPr>
          <p:cNvPr id="3" name="日付プレースホルダ 2"/>
          <p:cNvSpPr>
            <a:spLocks noGrp="1"/>
          </p:cNvSpPr>
          <p:nvPr>
            <p:ph type="dt" idx="1"/>
          </p:nvPr>
        </p:nvSpPr>
        <p:spPr>
          <a:xfrm>
            <a:off x="5587922" y="2"/>
            <a:ext cx="4276092" cy="336735"/>
          </a:xfrm>
          <a:prstGeom prst="rect">
            <a:avLst/>
          </a:prstGeom>
        </p:spPr>
        <p:txBody>
          <a:bodyPr vert="horz" lIns="90616" tIns="45308" rIns="90616" bIns="45308" rtlCol="0"/>
          <a:lstStyle>
            <a:lvl1pPr algn="r">
              <a:defRPr sz="1300">
                <a:ea typeface="ＭＳ Ｐゴシック" charset="-128"/>
              </a:defRPr>
            </a:lvl1pPr>
          </a:lstStyle>
          <a:p>
            <a:pPr>
              <a:defRPr/>
            </a:pPr>
            <a:fld id="{D51BAEA0-69F4-4E21-899F-40B06C38DB9D}" type="datetimeFigureOut">
              <a:rPr lang="ja-JP" altLang="en-US"/>
              <a:pPr>
                <a:defRPr/>
              </a:pPr>
              <a:t>2019/9/19</a:t>
            </a:fld>
            <a:endParaRPr lang="ja-JP" altLang="en-US"/>
          </a:p>
        </p:txBody>
      </p:sp>
      <p:sp>
        <p:nvSpPr>
          <p:cNvPr id="4" name="スライド イメージ プレースホルダ 3"/>
          <p:cNvSpPr>
            <a:spLocks noGrp="1" noRot="1" noChangeAspect="1"/>
          </p:cNvSpPr>
          <p:nvPr>
            <p:ph type="sldImg" idx="2"/>
          </p:nvPr>
        </p:nvSpPr>
        <p:spPr>
          <a:xfrm>
            <a:off x="3249613" y="504825"/>
            <a:ext cx="3367087" cy="2525713"/>
          </a:xfrm>
          <a:prstGeom prst="rect">
            <a:avLst/>
          </a:prstGeom>
          <a:noFill/>
          <a:ln w="12700">
            <a:solidFill>
              <a:prstClr val="black"/>
            </a:solidFill>
          </a:ln>
        </p:spPr>
        <p:txBody>
          <a:bodyPr vert="horz" lIns="90616" tIns="45308" rIns="90616" bIns="45308" rtlCol="0" anchor="ctr"/>
          <a:lstStyle/>
          <a:p>
            <a:pPr lvl="0"/>
            <a:endParaRPr lang="ja-JP" altLang="en-US" noProof="0"/>
          </a:p>
        </p:txBody>
      </p:sp>
      <p:sp>
        <p:nvSpPr>
          <p:cNvPr id="5" name="ノート プレースホルダ 4"/>
          <p:cNvSpPr>
            <a:spLocks noGrp="1"/>
          </p:cNvSpPr>
          <p:nvPr>
            <p:ph type="body" sz="quarter" idx="3"/>
          </p:nvPr>
        </p:nvSpPr>
        <p:spPr>
          <a:xfrm>
            <a:off x="987324" y="3199517"/>
            <a:ext cx="7891668" cy="3030610"/>
          </a:xfrm>
          <a:prstGeom prst="rect">
            <a:avLst/>
          </a:prstGeom>
        </p:spPr>
        <p:txBody>
          <a:bodyPr vert="horz" lIns="90616" tIns="45308" rIns="90616" bIns="45308" rtlCol="0">
            <a:normAutofit/>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 5"/>
          <p:cNvSpPr>
            <a:spLocks noGrp="1"/>
          </p:cNvSpPr>
          <p:nvPr>
            <p:ph type="ftr" sz="quarter" idx="4"/>
          </p:nvPr>
        </p:nvSpPr>
        <p:spPr>
          <a:xfrm>
            <a:off x="0" y="6397954"/>
            <a:ext cx="4276092" cy="336734"/>
          </a:xfrm>
          <a:prstGeom prst="rect">
            <a:avLst/>
          </a:prstGeom>
        </p:spPr>
        <p:txBody>
          <a:bodyPr vert="horz" lIns="90616" tIns="45308" rIns="90616" bIns="45308" rtlCol="0" anchor="b"/>
          <a:lstStyle>
            <a:lvl1pPr algn="l">
              <a:defRPr sz="1300">
                <a:ea typeface="ＭＳ Ｐゴシック" charset="-128"/>
              </a:defRPr>
            </a:lvl1pPr>
          </a:lstStyle>
          <a:p>
            <a:pPr>
              <a:defRPr/>
            </a:pPr>
            <a:endParaRPr lang="ja-JP" altLang="en-US"/>
          </a:p>
        </p:txBody>
      </p:sp>
      <p:sp>
        <p:nvSpPr>
          <p:cNvPr id="7" name="スライド番号プレースホルダ 6"/>
          <p:cNvSpPr>
            <a:spLocks noGrp="1"/>
          </p:cNvSpPr>
          <p:nvPr>
            <p:ph type="sldNum" sz="quarter" idx="5"/>
          </p:nvPr>
        </p:nvSpPr>
        <p:spPr>
          <a:xfrm>
            <a:off x="5587922" y="6397954"/>
            <a:ext cx="4276092" cy="336734"/>
          </a:xfrm>
          <a:prstGeom prst="rect">
            <a:avLst/>
          </a:prstGeom>
        </p:spPr>
        <p:txBody>
          <a:bodyPr vert="horz" lIns="90616" tIns="45308" rIns="90616" bIns="45308" rtlCol="0" anchor="b"/>
          <a:lstStyle>
            <a:lvl1pPr algn="r">
              <a:defRPr sz="1300">
                <a:ea typeface="ＭＳ Ｐゴシック" charset="-128"/>
              </a:defRPr>
            </a:lvl1pPr>
          </a:lstStyle>
          <a:p>
            <a:pPr>
              <a:defRPr/>
            </a:pPr>
            <a:fld id="{2BB3785E-ADFB-4344-9AC9-F2027923815D}" type="slidenum">
              <a:rPr lang="ja-JP" altLang="en-US"/>
              <a:pPr>
                <a:defRPr/>
              </a:pPr>
              <a:t>‹#›</a:t>
            </a:fld>
            <a:endParaRPr lang="ja-JP" altLang="en-US"/>
          </a:p>
        </p:txBody>
      </p:sp>
    </p:spTree>
    <p:extLst>
      <p:ext uri="{BB962C8B-B14F-4D97-AF65-F5344CB8AC3E}">
        <p14:creationId xmlns:p14="http://schemas.microsoft.com/office/powerpoint/2010/main" val="31793588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249613" y="504825"/>
            <a:ext cx="3367087" cy="2525713"/>
          </a:xfrm>
        </p:spPr>
      </p:sp>
      <p:sp>
        <p:nvSpPr>
          <p:cNvPr id="3" name="ノート プレースホルダー 2"/>
          <p:cNvSpPr>
            <a:spLocks noGrp="1"/>
          </p:cNvSpPr>
          <p:nvPr>
            <p:ph type="body" idx="1"/>
          </p:nvPr>
        </p:nvSpPr>
        <p:spPr/>
        <p:txBody>
          <a:bodyPr/>
          <a:lstStyle/>
          <a:p>
            <a:r>
              <a:rPr kumimoji="1" lang="ja-JP" altLang="en-US"/>
              <a:t>それでは東大院・情報理工の佐伯が発表させていただきます．</a:t>
            </a:r>
            <a:endParaRPr kumimoji="1" lang="en-US" altLang="ja-JP" dirty="0"/>
          </a:p>
          <a:p>
            <a:r>
              <a:rPr kumimoji="1" lang="ja-JP" altLang="en-US"/>
              <a:t>僕は現在，猿渡・小山研究室に所属しておりまして，人の声を別の人の声に変換する声質変換という技術を研究しています．</a:t>
            </a:r>
            <a:endParaRPr kumimoji="1" lang="en-US" altLang="ja-JP" dirty="0"/>
          </a:p>
          <a:p>
            <a:r>
              <a:rPr kumimoji="1" lang="en-US" altLang="ja-JP" dirty="0"/>
              <a:t>PBL</a:t>
            </a:r>
            <a:r>
              <a:rPr kumimoji="1" lang="ja-JP" altLang="en-US"/>
              <a:t>期間中は宝珠山さんに指導していただきました．</a:t>
            </a:r>
            <a:endParaRPr kumimoji="1" lang="en-US" altLang="ja-JP" dirty="0"/>
          </a:p>
          <a:p>
            <a:r>
              <a:rPr kumimoji="1" lang="ja-JP" altLang="en-US"/>
              <a:t>今回取り組んだ研究について，前提知識が不足している部分も多かったですが，宝珠山さんの懇切丁寧なご指導のおかげですなんとか研究を進めていくことができました．</a:t>
            </a:r>
            <a:endParaRPr kumimoji="1" lang="en-US" altLang="ja-JP" dirty="0"/>
          </a:p>
          <a:p>
            <a:r>
              <a:rPr kumimoji="1" lang="ja-JP" altLang="en-US"/>
              <a:t>ありがとうございました．</a:t>
            </a:r>
            <a:endParaRPr kumimoji="1" lang="en-US" altLang="ja-JP" dirty="0"/>
          </a:p>
          <a:p>
            <a:r>
              <a:rPr kumimoji="1" lang="en-US" altLang="ja-JP" dirty="0"/>
              <a:t>PBL</a:t>
            </a:r>
            <a:r>
              <a:rPr kumimoji="1" lang="ja-JP" altLang="en-US"/>
              <a:t>期間中に参加させていただいた期間は</a:t>
            </a:r>
            <a:r>
              <a:rPr kumimoji="1" lang="en-US" altLang="ja-JP" dirty="0"/>
              <a:t>19</a:t>
            </a:r>
            <a:r>
              <a:rPr kumimoji="1" lang="ja-JP" altLang="en-US"/>
              <a:t>日間でした．</a:t>
            </a:r>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2BB3785E-ADFB-4344-9AC9-F2027923815D}" type="slidenum">
              <a:rPr lang="ja-JP" altLang="en-US" smtClean="0"/>
              <a:pPr>
                <a:defRPr/>
              </a:pPr>
              <a:t>1</a:t>
            </a:fld>
            <a:endParaRPr lang="ja-JP" altLang="en-US"/>
          </a:p>
        </p:txBody>
      </p:sp>
    </p:spTree>
    <p:extLst>
      <p:ext uri="{BB962C8B-B14F-4D97-AF65-F5344CB8AC3E}">
        <p14:creationId xmlns:p14="http://schemas.microsoft.com/office/powerpoint/2010/main" val="1781613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まず</a:t>
            </a:r>
            <a:r>
              <a:rPr lang="en-US" altLang="ja-JP" dirty="0"/>
              <a:t>PBL</a:t>
            </a:r>
            <a:r>
              <a:rPr lang="ja-JP" altLang="en-US"/>
              <a:t>に参加した背景についてですが，僕はもともと音に興味があって大学で声質変換の研究をしているのですが，研究を行う中で音の信号処理に関する見識のなさというのを普段からすごく実感していました．</a:t>
            </a:r>
            <a:endParaRPr lang="en-US" altLang="ja-JP" dirty="0"/>
          </a:p>
          <a:p>
            <a:r>
              <a:rPr lang="ja-JP" altLang="en-US"/>
              <a:t>というのも僕はもともと計数工学科の出身ではなく，信号処理といっても授業で触れたのは制御論くらいで本格的に学んだことはありませんでした．</a:t>
            </a:r>
            <a:endParaRPr lang="en-US" altLang="ja-JP" dirty="0"/>
          </a:p>
          <a:p>
            <a:r>
              <a:rPr lang="ja-JP" altLang="en-US"/>
              <a:t>そのため，自分の研究に生かしたいという理由もあって，夏休みは音声・音響に関する研究がしたいという思いがありました．そんな中で猿渡先生から</a:t>
            </a:r>
            <a:r>
              <a:rPr lang="en-US" altLang="ja-JP" dirty="0"/>
              <a:t>PBL</a:t>
            </a:r>
            <a:r>
              <a:rPr lang="ja-JP" altLang="en-US"/>
              <a:t>を紹介していただき，説明会で宝珠山さんとお話しさせて頂いたところ，</a:t>
            </a:r>
            <a:r>
              <a:rPr lang="en-US" altLang="ja-JP" dirty="0"/>
              <a:t>NEC</a:t>
            </a:r>
            <a:r>
              <a:rPr lang="ja-JP" altLang="en-US"/>
              <a:t>で音声強調の研究ができそうとのことだったので，参加させていただくことに決めました．</a:t>
            </a:r>
            <a:endParaRPr lang="en-US" dirty="0"/>
          </a:p>
        </p:txBody>
      </p:sp>
      <p:sp>
        <p:nvSpPr>
          <p:cNvPr id="4" name="スライド番号プレースホルダー 3"/>
          <p:cNvSpPr>
            <a:spLocks noGrp="1"/>
          </p:cNvSpPr>
          <p:nvPr>
            <p:ph type="sldNum" sz="quarter" idx="5"/>
          </p:nvPr>
        </p:nvSpPr>
        <p:spPr/>
        <p:txBody>
          <a:bodyPr/>
          <a:lstStyle/>
          <a:p>
            <a:pPr>
              <a:defRPr/>
            </a:pPr>
            <a:fld id="{2BB3785E-ADFB-4344-9AC9-F2027923815D}" type="slidenum">
              <a:rPr lang="ja-JP" altLang="en-US" smtClean="0"/>
              <a:pPr>
                <a:defRPr/>
              </a:pPr>
              <a:t>2</a:t>
            </a:fld>
            <a:endParaRPr lang="ja-JP" altLang="en-US"/>
          </a:p>
        </p:txBody>
      </p:sp>
    </p:spTree>
    <p:extLst>
      <p:ext uri="{BB962C8B-B14F-4D97-AF65-F5344CB8AC3E}">
        <p14:creationId xmlns:p14="http://schemas.microsoft.com/office/powerpoint/2010/main" val="756695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fontScale="92500" lnSpcReduction="10000"/>
          </a:bodyPr>
          <a:lstStyle/>
          <a:p>
            <a:r>
              <a:rPr lang="ja-JP" altLang="en-US" sz="2400" baseline="0"/>
              <a:t>では今回取り組んだ研究について説明させていただきます．</a:t>
            </a:r>
            <a:endParaRPr lang="en-US" altLang="ja-JP" sz="2400" baseline="0" dirty="0"/>
          </a:p>
          <a:p>
            <a:r>
              <a:rPr lang="ja-JP" altLang="en-US" sz="2400" baseline="0"/>
              <a:t>本研究ではマイクロフォンアレーを用いた指向性合成による音声強調を扱っています．</a:t>
            </a:r>
            <a:endParaRPr lang="en-US" altLang="ja-JP" sz="2400" baseline="0" dirty="0"/>
          </a:p>
          <a:p>
            <a:r>
              <a:rPr lang="ja-JP" altLang="en-US" sz="2400" baseline="0"/>
              <a:t>ビームフォーマとは，目標方向の音の感度を高め，それ以外の方向の感度を低くするように信号処理を行うことで，目標方向の音響信号を強調する手法のことですが，</a:t>
            </a:r>
            <a:endParaRPr lang="en-US" altLang="ja-JP" sz="2400" baseline="0" dirty="0"/>
          </a:p>
          <a:p>
            <a:r>
              <a:rPr lang="ja-JP" altLang="en-US" sz="2400" baseline="0"/>
              <a:t>線形なビームフォーマは非線形な処理を行うものと比較して，一般に雑音の除去性能は低いのですが，歪みが小さくて計算コストが低いというメリットがあります．</a:t>
            </a:r>
            <a:endParaRPr lang="en-US" altLang="ja-JP" sz="2400" baseline="0" dirty="0"/>
          </a:p>
          <a:p>
            <a:r>
              <a:rPr lang="ja-JP" altLang="en-US" sz="2400" baseline="0"/>
              <a:t>本研究では，線形なビームフォーマを可能な限り高性能化することを目的としています．</a:t>
            </a:r>
            <a:endParaRPr lang="en-US" altLang="ja-JP" sz="2400" baseline="0" dirty="0"/>
          </a:p>
          <a:p>
            <a:endParaRPr lang="en-US" altLang="ja-JP" sz="2400" baseline="0" dirty="0"/>
          </a:p>
          <a:p>
            <a:r>
              <a:rPr lang="ja-JP" altLang="en-US" sz="2400" baseline="0"/>
              <a:t>ここで，基礎となる手法が，ブロッキング行列に適応フィルタを用いた適応型ビームフォーマです．ブロッキング行列についてはまた後ほど説明しますが，</a:t>
            </a:r>
            <a:endParaRPr lang="en-US" altLang="ja-JP" sz="2400" baseline="0" dirty="0"/>
          </a:p>
          <a:p>
            <a:r>
              <a:rPr lang="ja-JP" altLang="en-US" sz="2400" baseline="0"/>
              <a:t>目標信号をブロックして雑音のみを取り出す機構のことです．この従来法は，残響下など指向性が得にくい状況では性能が低下してしまうという問題があります．</a:t>
            </a:r>
            <a:endParaRPr lang="en-US" altLang="ja-JP" sz="2400" baseline="0" dirty="0"/>
          </a:p>
          <a:p>
            <a:endParaRPr lang="en-US" altLang="ja-JP" sz="2400" baseline="0" dirty="0"/>
          </a:p>
          <a:p>
            <a:r>
              <a:rPr lang="ja-JP" altLang="en-US" sz="2400" baseline="0"/>
              <a:t>そこで，本研究では多段適応型ビームフォーマを提案します．これは，前段で強調した音声を用いてブロッキング行列を作ることにより，段階的に鋭い指向性を得ることの</a:t>
            </a:r>
            <a:endParaRPr lang="en-US" altLang="ja-JP" sz="2400" baseline="0" dirty="0"/>
          </a:p>
          <a:p>
            <a:r>
              <a:rPr lang="ja-JP" altLang="en-US" sz="2400" baseline="0"/>
              <a:t>できる手法となっています．</a:t>
            </a:r>
            <a:endParaRPr lang="en-US" altLang="ja-JP" sz="2400" baseline="0" dirty="0"/>
          </a:p>
          <a:p>
            <a:endParaRPr lang="en-US" altLang="ja-JP" sz="2400" baseline="0" dirty="0"/>
          </a:p>
          <a:p>
            <a:r>
              <a:rPr lang="ja-JP" altLang="en-US" sz="2400" baseline="0"/>
              <a:t>さらに，この提案法について実験を行いました．定量的な評価を行うまでには至りませんでしたが，ブロッキング行列の品質改善が期待できる結果が得られました．</a:t>
            </a:r>
            <a:endParaRPr lang="en-US" altLang="ja-JP" sz="2400" baseline="0" dirty="0"/>
          </a:p>
          <a:p>
            <a:endParaRPr lang="en-US" sz="2400" baseline="0" dirty="0"/>
          </a:p>
        </p:txBody>
      </p:sp>
      <p:sp>
        <p:nvSpPr>
          <p:cNvPr id="4" name="スライド番号プレースホルダー 3"/>
          <p:cNvSpPr>
            <a:spLocks noGrp="1"/>
          </p:cNvSpPr>
          <p:nvPr>
            <p:ph type="sldNum" sz="quarter" idx="5"/>
          </p:nvPr>
        </p:nvSpPr>
        <p:spPr/>
        <p:txBody>
          <a:bodyPr/>
          <a:lstStyle/>
          <a:p>
            <a:pPr>
              <a:defRPr/>
            </a:pPr>
            <a:fld id="{2BB3785E-ADFB-4344-9AC9-F2027923815D}" type="slidenum">
              <a:rPr lang="ja-JP" altLang="en-US" smtClean="0"/>
              <a:pPr>
                <a:defRPr/>
              </a:pPr>
              <a:t>3</a:t>
            </a:fld>
            <a:endParaRPr lang="ja-JP" altLang="en-US"/>
          </a:p>
        </p:txBody>
      </p:sp>
    </p:spTree>
    <p:extLst>
      <p:ext uri="{BB962C8B-B14F-4D97-AF65-F5344CB8AC3E}">
        <p14:creationId xmlns:p14="http://schemas.microsoft.com/office/powerpoint/2010/main" val="432589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まず従来法について説明します．</a:t>
            </a:r>
            <a:endParaRPr lang="en-US" altLang="ja-JP" dirty="0"/>
          </a:p>
          <a:p>
            <a:r>
              <a:rPr lang="ja-JP" altLang="en-US"/>
              <a:t>図の</a:t>
            </a:r>
            <a:r>
              <a:rPr lang="en-US" altLang="ja-JP" dirty="0"/>
              <a:t>k</a:t>
            </a:r>
            <a:r>
              <a:rPr lang="ja-JP" altLang="en-US"/>
              <a:t>はタイムステップを表しています．</a:t>
            </a:r>
            <a:r>
              <a:rPr lang="en-US" altLang="ja-JP" dirty="0"/>
              <a:t>NCAF</a:t>
            </a:r>
            <a:r>
              <a:rPr lang="ja-JP" altLang="en-US"/>
              <a:t>と</a:t>
            </a:r>
            <a:r>
              <a:rPr lang="en-US" altLang="ja-JP" dirty="0"/>
              <a:t>CCAF</a:t>
            </a:r>
            <a:r>
              <a:rPr lang="ja-JP" altLang="en-US"/>
              <a:t>はいずれも拘束付きの適応フィルタだと思って頂いて大丈夫です．</a:t>
            </a:r>
            <a:endParaRPr lang="en-US" altLang="ja-JP" dirty="0"/>
          </a:p>
          <a:p>
            <a:r>
              <a:rPr lang="ja-JP" altLang="en-US"/>
              <a:t>まず</a:t>
            </a:r>
            <a:r>
              <a:rPr lang="en-US" altLang="ja-JP" dirty="0"/>
              <a:t>M</a:t>
            </a:r>
            <a:r>
              <a:rPr lang="ja-JP" altLang="en-US"/>
              <a:t>個のマイクの入力を二つに分解し，一つは固定ビームフォーマの入力に，もう一つはブロッキング行列の入力とします．</a:t>
            </a:r>
            <a:endParaRPr lang="en-US" altLang="ja-JP" dirty="0"/>
          </a:p>
          <a:p>
            <a:r>
              <a:rPr lang="ja-JP" altLang="en-US"/>
              <a:t>固定ビームフォーマは，入力信号を単に平均化して出力します．また，ブロッキング行列では，可能な限り目標信号をブロックし，雑音を多く取り出すように適応フィルタの</a:t>
            </a:r>
            <a:endParaRPr lang="en-US" altLang="ja-JP" dirty="0"/>
          </a:p>
          <a:p>
            <a:r>
              <a:rPr lang="ja-JP" altLang="en-US"/>
              <a:t>係数を更新します．つまりブロッキング行列の出力</a:t>
            </a:r>
            <a:r>
              <a:rPr lang="en-US" altLang="ja-JP" dirty="0"/>
              <a:t>y</a:t>
            </a:r>
            <a:r>
              <a:rPr lang="ja-JP" altLang="en-US"/>
              <a:t>に雑音のみが含まれているのが理想的であると言えます．さらに，多入力キャンセラ</a:t>
            </a:r>
            <a:r>
              <a:rPr lang="en-US" altLang="ja-JP" dirty="0"/>
              <a:t>MIC</a:t>
            </a:r>
            <a:r>
              <a:rPr lang="ja-JP" altLang="en-US"/>
              <a:t>では，</a:t>
            </a:r>
            <a:r>
              <a:rPr lang="en-US" altLang="ja-JP" dirty="0"/>
              <a:t>d(k-Q)</a:t>
            </a:r>
            <a:r>
              <a:rPr lang="ja-JP" altLang="en-US"/>
              <a:t>から，ブロッキング行列出力に相関がある</a:t>
            </a:r>
            <a:endParaRPr lang="en-US" altLang="ja-JP" dirty="0"/>
          </a:p>
          <a:p>
            <a:r>
              <a:rPr lang="ja-JP" altLang="en-US"/>
              <a:t>成分を除去するように適応フィルタの係数を更新します．つまり，このビームフォーマの出力</a:t>
            </a:r>
            <a:r>
              <a:rPr lang="en-US" altLang="ja-JP" dirty="0"/>
              <a:t>z(k)</a:t>
            </a:r>
            <a:r>
              <a:rPr lang="ja-JP" altLang="en-US"/>
              <a:t>としては，</a:t>
            </a:r>
            <a:r>
              <a:rPr lang="en-US" altLang="ja-JP" dirty="0"/>
              <a:t>d(k-Q)</a:t>
            </a:r>
            <a:r>
              <a:rPr lang="ja-JP" altLang="en-US"/>
              <a:t>から雑音の成分が除去された信号が得られることになります．</a:t>
            </a:r>
            <a:endParaRPr lang="en-US" altLang="ja-JP" dirty="0"/>
          </a:p>
          <a:p>
            <a:endParaRPr lang="en-US" altLang="ja-JP" dirty="0"/>
          </a:p>
          <a:p>
            <a:endParaRPr lang="en-US" dirty="0"/>
          </a:p>
        </p:txBody>
      </p:sp>
      <p:sp>
        <p:nvSpPr>
          <p:cNvPr id="4" name="スライド番号プレースホルダー 3"/>
          <p:cNvSpPr>
            <a:spLocks noGrp="1"/>
          </p:cNvSpPr>
          <p:nvPr>
            <p:ph type="sldNum" sz="quarter" idx="5"/>
          </p:nvPr>
        </p:nvSpPr>
        <p:spPr/>
        <p:txBody>
          <a:bodyPr/>
          <a:lstStyle/>
          <a:p>
            <a:pPr>
              <a:defRPr/>
            </a:pPr>
            <a:fld id="{2BB3785E-ADFB-4344-9AC9-F2027923815D}" type="slidenum">
              <a:rPr lang="ja-JP" altLang="en-US" smtClean="0"/>
              <a:pPr>
                <a:defRPr/>
              </a:pPr>
              <a:t>4</a:t>
            </a:fld>
            <a:endParaRPr lang="ja-JP" altLang="en-US"/>
          </a:p>
        </p:txBody>
      </p:sp>
    </p:spTree>
    <p:extLst>
      <p:ext uri="{BB962C8B-B14F-4D97-AF65-F5344CB8AC3E}">
        <p14:creationId xmlns:p14="http://schemas.microsoft.com/office/powerpoint/2010/main" val="2853212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この適応型ビームフォーマでは，強調音声の品質は，ブロッキング行列の品質に大きく依存します．</a:t>
            </a:r>
            <a:endParaRPr lang="en-US" altLang="ja-JP" dirty="0"/>
          </a:p>
          <a:p>
            <a:r>
              <a:rPr lang="ja-JP" altLang="en-US"/>
              <a:t>ブロッキング行列に目標信号がリークすると出力で目標信号が除去され，反対にブロッキング行列に入る雑音が少ない場合は，出力で雑音が十分に除去されないということになってしまいます．</a:t>
            </a:r>
            <a:endParaRPr lang="en-US" altLang="ja-JP" dirty="0"/>
          </a:p>
          <a:p>
            <a:r>
              <a:rPr lang="ja-JP" altLang="en-US"/>
              <a:t>ここで，従来法では，固定ビームフォーマの出力から，ブロッキング行列の出力を得ているため，固定ビームフォーマの</a:t>
            </a:r>
            <a:r>
              <a:rPr lang="en-US" altLang="ja-JP" dirty="0"/>
              <a:t>SN</a:t>
            </a:r>
            <a:r>
              <a:rPr lang="ja-JP" altLang="en-US"/>
              <a:t>が悪い場合は，ブロッキング行列の品質が劣化してしまうという問題があります．</a:t>
            </a:r>
            <a:endParaRPr lang="en-US" altLang="ja-JP" dirty="0"/>
          </a:p>
          <a:p>
            <a:r>
              <a:rPr lang="ja-JP" altLang="en-US"/>
              <a:t>そこで，本研究では，適応型ビームフォーマを多段化することによりこの影響を軽減します．ブロッキング行列を作るときに，固定ビームフォーマの出力ではなく，前段で強調した音声を用いることにより，</a:t>
            </a:r>
            <a:endParaRPr lang="en-US" altLang="ja-JP" dirty="0"/>
          </a:p>
          <a:p>
            <a:r>
              <a:rPr lang="ja-JP" altLang="en-US"/>
              <a:t>ブロッキング行列の品質を向上させます．この方法では，</a:t>
            </a:r>
            <a:r>
              <a:rPr lang="en-US" altLang="ja-JP" dirty="0"/>
              <a:t>2</a:t>
            </a:r>
            <a:r>
              <a:rPr lang="ja-JP" altLang="en-US"/>
              <a:t>段，</a:t>
            </a:r>
            <a:r>
              <a:rPr lang="en-US" altLang="ja-JP" dirty="0"/>
              <a:t>3</a:t>
            </a:r>
            <a:r>
              <a:rPr lang="ja-JP" altLang="en-US"/>
              <a:t>段と繰り返していくことにより，段階的にブロッキング行列の品質を改善することが可能であると期待できます．</a:t>
            </a:r>
            <a:endParaRPr lang="en-US" altLang="ja-JP" dirty="0"/>
          </a:p>
        </p:txBody>
      </p:sp>
      <p:sp>
        <p:nvSpPr>
          <p:cNvPr id="4" name="スライド番号プレースホルダー 3"/>
          <p:cNvSpPr>
            <a:spLocks noGrp="1"/>
          </p:cNvSpPr>
          <p:nvPr>
            <p:ph type="sldNum" sz="quarter" idx="5"/>
          </p:nvPr>
        </p:nvSpPr>
        <p:spPr/>
        <p:txBody>
          <a:bodyPr/>
          <a:lstStyle/>
          <a:p>
            <a:pPr>
              <a:defRPr/>
            </a:pPr>
            <a:fld id="{2BB3785E-ADFB-4344-9AC9-F2027923815D}" type="slidenum">
              <a:rPr lang="ja-JP" altLang="en-US" smtClean="0"/>
              <a:pPr>
                <a:defRPr/>
              </a:pPr>
              <a:t>5</a:t>
            </a:fld>
            <a:endParaRPr lang="ja-JP" altLang="en-US"/>
          </a:p>
        </p:txBody>
      </p:sp>
    </p:spTree>
    <p:extLst>
      <p:ext uri="{BB962C8B-B14F-4D97-AF65-F5344CB8AC3E}">
        <p14:creationId xmlns:p14="http://schemas.microsoft.com/office/powerpoint/2010/main" val="3862470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それでは提案法について説明します．この図は</a:t>
            </a:r>
            <a:r>
              <a:rPr kumimoji="1" lang="en-US" altLang="ja-JP" dirty="0"/>
              <a:t>2</a:t>
            </a:r>
            <a:r>
              <a:rPr kumimoji="1" lang="ja-JP" altLang="en-US"/>
              <a:t>段の場合を表しています．</a:t>
            </a:r>
            <a:endParaRPr kumimoji="1" lang="en-US" altLang="ja-JP" dirty="0"/>
          </a:p>
          <a:p>
            <a:r>
              <a:rPr kumimoji="1" lang="ja-JP" altLang="en-US"/>
              <a:t>まず</a:t>
            </a:r>
            <a:r>
              <a:rPr kumimoji="1" lang="en-US" altLang="ja-JP" dirty="0"/>
              <a:t>1</a:t>
            </a:r>
            <a:r>
              <a:rPr kumimoji="1" lang="ja-JP" altLang="en-US"/>
              <a:t>段目で先ほどと同様にしてビームフォーマ出力を得て，これを用いて</a:t>
            </a:r>
            <a:r>
              <a:rPr kumimoji="1" lang="en-US" altLang="ja-JP" dirty="0"/>
              <a:t>2</a:t>
            </a:r>
            <a:r>
              <a:rPr kumimoji="1" lang="ja-JP" altLang="en-US"/>
              <a:t>段目のブロッキング行列を作ります．このときの</a:t>
            </a:r>
            <a:r>
              <a:rPr kumimoji="1" lang="en-US" altLang="ja-JP" dirty="0"/>
              <a:t>d(k)</a:t>
            </a:r>
            <a:r>
              <a:rPr kumimoji="1" lang="ja-JP" altLang="en-US"/>
              <a:t>は</a:t>
            </a:r>
            <a:r>
              <a:rPr kumimoji="1" lang="en-US" altLang="ja-JP" dirty="0"/>
              <a:t>1</a:t>
            </a:r>
            <a:r>
              <a:rPr kumimoji="1" lang="ja-JP" altLang="en-US"/>
              <a:t>段目よりも</a:t>
            </a:r>
            <a:r>
              <a:rPr kumimoji="1" lang="en-US" altLang="ja-JP" dirty="0"/>
              <a:t>SN</a:t>
            </a:r>
            <a:r>
              <a:rPr kumimoji="1" lang="ja-JP" altLang="en-US"/>
              <a:t>が良いと考えられるため，</a:t>
            </a:r>
            <a:endParaRPr kumimoji="1" lang="en-US" altLang="ja-JP" dirty="0"/>
          </a:p>
          <a:p>
            <a:r>
              <a:rPr kumimoji="1" lang="en-US" altLang="ja-JP" dirty="0"/>
              <a:t>2</a:t>
            </a:r>
            <a:r>
              <a:rPr kumimoji="1" lang="ja-JP" altLang="en-US"/>
              <a:t>段目のブロッキング行列の品質が向上することが期待できます．</a:t>
            </a:r>
            <a:endParaRPr kumimoji="1" lang="en-US" altLang="ja-JP" dirty="0"/>
          </a:p>
          <a:p>
            <a:r>
              <a:rPr kumimoji="1" lang="ja-JP" altLang="en-US"/>
              <a:t>また多入力キャンセラを用いて，固定ビームフォーマの出力からブロッキング行列出力に相関のある成分を除去することによって強調音声を得ます．</a:t>
            </a:r>
            <a:endParaRPr kumimoji="1" lang="en-US" altLang="ja-JP" dirty="0"/>
          </a:p>
          <a:p>
            <a:r>
              <a:rPr kumimoji="1" lang="ja-JP" altLang="en-US"/>
              <a:t>以上が提案法についての説明です．</a:t>
            </a:r>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2BB3785E-ADFB-4344-9AC9-F2027923815D}" type="slidenum">
              <a:rPr lang="ja-JP" altLang="en-US" smtClean="0"/>
              <a:pPr>
                <a:defRPr/>
              </a:pPr>
              <a:t>6</a:t>
            </a:fld>
            <a:endParaRPr lang="ja-JP" altLang="en-US"/>
          </a:p>
        </p:txBody>
      </p:sp>
    </p:spTree>
    <p:extLst>
      <p:ext uri="{BB962C8B-B14F-4D97-AF65-F5344CB8AC3E}">
        <p14:creationId xmlns:p14="http://schemas.microsoft.com/office/powerpoint/2010/main" val="2809891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この提案法を用いた実験を行いました．</a:t>
            </a:r>
            <a:endParaRPr kumimoji="1" lang="en-US" altLang="ja-JP" dirty="0"/>
          </a:p>
          <a:p>
            <a:r>
              <a:rPr kumimoji="1" lang="ja-JP" altLang="en-US"/>
              <a:t>右図に示すような残響のある部屋環境を，</a:t>
            </a:r>
            <a:r>
              <a:rPr kumimoji="1" lang="en-US" altLang="ja-JP" dirty="0" err="1"/>
              <a:t>pyroom</a:t>
            </a:r>
            <a:r>
              <a:rPr kumimoji="1" lang="en-US" altLang="ja-JP" dirty="0"/>
              <a:t> acoustics</a:t>
            </a:r>
            <a:r>
              <a:rPr kumimoji="1" lang="ja-JP" altLang="en-US"/>
              <a:t>というツールを用いてシミュレーションしました．</a:t>
            </a:r>
            <a:r>
              <a:rPr kumimoji="1" lang="en-US" altLang="ja-JP" dirty="0"/>
              <a:t>4m</a:t>
            </a:r>
            <a:r>
              <a:rPr kumimoji="1" lang="ja-JP" altLang="en-US"/>
              <a:t>かけ</a:t>
            </a:r>
            <a:r>
              <a:rPr kumimoji="1" lang="en-US" altLang="ja-JP" dirty="0"/>
              <a:t>5m</a:t>
            </a:r>
            <a:r>
              <a:rPr kumimoji="1" lang="ja-JP" altLang="en-US"/>
              <a:t>の空間に主音声，音声雑音の</a:t>
            </a:r>
            <a:r>
              <a:rPr kumimoji="1" lang="en-US" altLang="ja-JP" dirty="0"/>
              <a:t>2</a:t>
            </a:r>
            <a:r>
              <a:rPr kumimoji="1" lang="ja-JP" altLang="en-US"/>
              <a:t>音源があり，それを直線上に</a:t>
            </a:r>
            <a:r>
              <a:rPr kumimoji="1" lang="en-US" altLang="ja-JP" dirty="0"/>
              <a:t>8</a:t>
            </a:r>
            <a:r>
              <a:rPr kumimoji="1" lang="ja-JP" altLang="en-US"/>
              <a:t>つ並んだ</a:t>
            </a:r>
            <a:endParaRPr kumimoji="1" lang="en-US" altLang="ja-JP" dirty="0"/>
          </a:p>
          <a:p>
            <a:r>
              <a:rPr kumimoji="1" lang="ja-JP" altLang="en-US"/>
              <a:t>マイクロフォンアレーによって集音するという構成になっています．</a:t>
            </a:r>
            <a:endParaRPr kumimoji="1" lang="en-US" altLang="ja-JP" dirty="0"/>
          </a:p>
          <a:p>
            <a:r>
              <a:rPr kumimoji="1" lang="ja-JP" altLang="en-US"/>
              <a:t>実験条件はこのようになりました．</a:t>
            </a:r>
            <a:endParaRPr kumimoji="1" lang="en-US" altLang="ja-JP" dirty="0"/>
          </a:p>
          <a:p>
            <a:endParaRPr kumimoji="1" lang="en-US" altLang="ja-JP" dirty="0"/>
          </a:p>
          <a:p>
            <a:r>
              <a:rPr kumimoji="1" lang="ja-JP" altLang="en-US"/>
              <a:t>今回は厳密に定量評価を行うところまでいけなかったので，実験結果の図だけ示したいと思います．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BB3785E-ADFB-4344-9AC9-F2027923815D}" type="slidenum">
              <a:rPr lang="ja-JP" altLang="en-US" smtClean="0"/>
              <a:pPr>
                <a:defRPr/>
              </a:pPr>
              <a:t>7</a:t>
            </a:fld>
            <a:endParaRPr lang="ja-JP" altLang="en-US"/>
          </a:p>
        </p:txBody>
      </p:sp>
    </p:spTree>
    <p:extLst>
      <p:ext uri="{BB962C8B-B14F-4D97-AF65-F5344CB8AC3E}">
        <p14:creationId xmlns:p14="http://schemas.microsoft.com/office/powerpoint/2010/main" val="1058224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では壁面の吸収率が</a:t>
            </a:r>
            <a:r>
              <a:rPr lang="en-US" altLang="ja-JP" dirty="0"/>
              <a:t>0.7</a:t>
            </a:r>
            <a:r>
              <a:rPr lang="ja-JP" altLang="en-US"/>
              <a:t>，つまり残響が少しだけ存在する場合での出力を比較しました．</a:t>
            </a:r>
            <a:endParaRPr lang="en-US" altLang="ja-JP" dirty="0"/>
          </a:p>
          <a:p>
            <a:r>
              <a:rPr lang="ja-JP" altLang="en-US"/>
              <a:t>提案法と従来法，そして</a:t>
            </a:r>
            <a:r>
              <a:rPr lang="en-US" altLang="ja-JP" dirty="0"/>
              <a:t>ILRMA</a:t>
            </a:r>
            <a:r>
              <a:rPr lang="ja-JP" altLang="en-US"/>
              <a:t>という非線形の最新手法を用いたものを比較しました．</a:t>
            </a:r>
            <a:endParaRPr lang="en-US" altLang="ja-JP" dirty="0"/>
          </a:p>
          <a:p>
            <a:endParaRPr lang="en-US" dirty="0"/>
          </a:p>
          <a:p>
            <a:r>
              <a:rPr lang="ja-JP" altLang="en-US"/>
              <a:t>右図に示すのが音声波形なのですが，これを見ると，残響のある環境下で，提案法の方が従来法よりも雑音を低減できていることが確認できます．</a:t>
            </a:r>
            <a:endParaRPr lang="en-US" altLang="ja-JP" dirty="0"/>
          </a:p>
          <a:p>
            <a:r>
              <a:rPr lang="ja-JP" altLang="en-US"/>
              <a:t>では音声を聞いていただきます．</a:t>
            </a:r>
            <a:endParaRPr lang="en-US" altLang="ja-JP" dirty="0"/>
          </a:p>
          <a:p>
            <a:endParaRPr lang="en-US" dirty="0"/>
          </a:p>
          <a:p>
            <a:r>
              <a:rPr lang="ja-JP" altLang="en-US"/>
              <a:t>雑音の除去性能では</a:t>
            </a:r>
            <a:r>
              <a:rPr lang="en-US" altLang="ja-JP" dirty="0"/>
              <a:t>ILRMA</a:t>
            </a:r>
            <a:r>
              <a:rPr lang="ja-JP" altLang="en-US"/>
              <a:t>が圧倒的ですが，音声の歪みやミュージカルノイズがあり，やはり線形の方が音声自体の品質は良いと考えられます．</a:t>
            </a:r>
            <a:endParaRPr lang="en-US" dirty="0"/>
          </a:p>
        </p:txBody>
      </p:sp>
      <p:sp>
        <p:nvSpPr>
          <p:cNvPr id="4" name="スライド番号プレースホルダー 3"/>
          <p:cNvSpPr>
            <a:spLocks noGrp="1"/>
          </p:cNvSpPr>
          <p:nvPr>
            <p:ph type="sldNum" sz="quarter" idx="5"/>
          </p:nvPr>
        </p:nvSpPr>
        <p:spPr/>
        <p:txBody>
          <a:bodyPr/>
          <a:lstStyle/>
          <a:p>
            <a:pPr>
              <a:defRPr/>
            </a:pPr>
            <a:fld id="{2BB3785E-ADFB-4344-9AC9-F2027923815D}" type="slidenum">
              <a:rPr lang="ja-JP" altLang="en-US" smtClean="0"/>
              <a:pPr>
                <a:defRPr/>
              </a:pPr>
              <a:t>8</a:t>
            </a:fld>
            <a:endParaRPr lang="ja-JP" altLang="en-US"/>
          </a:p>
        </p:txBody>
      </p:sp>
    </p:spTree>
    <p:extLst>
      <p:ext uri="{BB962C8B-B14F-4D97-AF65-F5344CB8AC3E}">
        <p14:creationId xmlns:p14="http://schemas.microsoft.com/office/powerpoint/2010/main" val="1175685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5"/>
          </p:nvPr>
        </p:nvSpPr>
        <p:spPr/>
        <p:txBody>
          <a:bodyPr/>
          <a:lstStyle/>
          <a:p>
            <a:pPr>
              <a:defRPr/>
            </a:pPr>
            <a:fld id="{2BB3785E-ADFB-4344-9AC9-F2027923815D}" type="slidenum">
              <a:rPr lang="ja-JP" altLang="en-US" smtClean="0"/>
              <a:pPr>
                <a:defRPr/>
              </a:pPr>
              <a:t>10</a:t>
            </a:fld>
            <a:endParaRPr lang="ja-JP" altLang="en-US"/>
          </a:p>
        </p:txBody>
      </p:sp>
    </p:spTree>
    <p:extLst>
      <p:ext uri="{BB962C8B-B14F-4D97-AF65-F5344CB8AC3E}">
        <p14:creationId xmlns:p14="http://schemas.microsoft.com/office/powerpoint/2010/main" val="1762138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490467"/>
            <a:ext cx="7772400" cy="1470025"/>
          </a:xfrm>
          <a:prstGeom prst="rect">
            <a:avLst/>
          </a:prstGeom>
        </p:spPr>
        <p:txBody>
          <a:bodyPr/>
          <a:lstStyle>
            <a:lvl1pPr>
              <a:defRPr b="1">
                <a:latin typeface="+mj-ea"/>
                <a:ea typeface="+mj-ea"/>
                <a:cs typeface="Times New Roman" panose="02020603050405020304" pitchFamily="18" charset="0"/>
              </a:defRPr>
            </a:lvl1pPr>
          </a:lstStyle>
          <a:p>
            <a:r>
              <a:rPr lang="ja-JP" altLang="en-US" dirty="0"/>
              <a:t>マスタ タイトルの書式設定</a:t>
            </a:r>
          </a:p>
        </p:txBody>
      </p:sp>
      <p:sp>
        <p:nvSpPr>
          <p:cNvPr id="3" name="サブタイトル 2"/>
          <p:cNvSpPr>
            <a:spLocks noGrp="1"/>
          </p:cNvSpPr>
          <p:nvPr>
            <p:ph type="subTitle" idx="1"/>
          </p:nvPr>
        </p:nvSpPr>
        <p:spPr>
          <a:xfrm>
            <a:off x="1371600" y="4268688"/>
            <a:ext cx="6400800" cy="1752600"/>
          </a:xfrm>
        </p:spPr>
        <p:txBody>
          <a:bodyPr/>
          <a:lstStyle>
            <a:lvl1pPr marL="0" indent="0" algn="ctr">
              <a:buNone/>
              <a:defRPr>
                <a:solidFill>
                  <a:schemeClr val="tx1">
                    <a:tint val="75000"/>
                  </a:schemeClr>
                </a:solidFill>
                <a:latin typeface="+mj-ea"/>
                <a:ea typeface="+mj-ea"/>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 サブタイトルの書式設定</a:t>
            </a:r>
          </a:p>
        </p:txBody>
      </p:sp>
      <p:sp>
        <p:nvSpPr>
          <p:cNvPr id="4" name="日付プレースホルダー 3">
            <a:extLst>
              <a:ext uri="{FF2B5EF4-FFF2-40B4-BE49-F238E27FC236}">
                <a16:creationId xmlns:a16="http://schemas.microsoft.com/office/drawing/2014/main" id="{1D639ACA-0A28-2D49-86FA-FD612D3B0559}"/>
              </a:ext>
            </a:extLst>
          </p:cNvPr>
          <p:cNvSpPr>
            <a:spLocks noGrp="1"/>
          </p:cNvSpPr>
          <p:nvPr>
            <p:ph type="dt" sz="half" idx="10"/>
          </p:nvPr>
        </p:nvSpPr>
        <p:spPr>
          <a:xfrm>
            <a:off x="457200" y="6356352"/>
            <a:ext cx="2133600" cy="365125"/>
          </a:xfrm>
          <a:prstGeom prst="rect">
            <a:avLst/>
          </a:prstGeom>
        </p:spPr>
        <p:txBody>
          <a:bodyPr/>
          <a:lstStyle/>
          <a:p>
            <a:pPr>
              <a:defRPr/>
            </a:pPr>
            <a:r>
              <a:rPr lang="en-US" altLang="ja-JP"/>
              <a:t>2019/7/31</a:t>
            </a:r>
            <a:endParaRPr lang="ja-JP" altLang="en-US"/>
          </a:p>
        </p:txBody>
      </p:sp>
      <p:sp>
        <p:nvSpPr>
          <p:cNvPr id="6" name="スライド番号プレースホルダー 5">
            <a:extLst>
              <a:ext uri="{FF2B5EF4-FFF2-40B4-BE49-F238E27FC236}">
                <a16:creationId xmlns:a16="http://schemas.microsoft.com/office/drawing/2014/main" id="{209CFAA9-1B96-AA41-887C-DE9BE433ACCF}"/>
              </a:ext>
            </a:extLst>
          </p:cNvPr>
          <p:cNvSpPr>
            <a:spLocks noGrp="1"/>
          </p:cNvSpPr>
          <p:nvPr>
            <p:ph type="sldNum" sz="quarter" idx="12"/>
          </p:nvPr>
        </p:nvSpPr>
        <p:spPr/>
        <p:txBody>
          <a:bodyPr/>
          <a:lstStyle/>
          <a:p>
            <a:pPr>
              <a:defRPr/>
            </a:pPr>
            <a:fld id="{C1B4C303-2071-40BD-A342-39ABD1C71648}" type="slidenum">
              <a:rPr lang="ja-JP" altLang="en-US" smtClean="0"/>
              <a:pPr>
                <a:defRPr/>
              </a:pPr>
              <a:t>‹#›</a:t>
            </a:fld>
            <a:endParaRPr lang="ja-JP" altLang="en-US" dirty="0"/>
          </a:p>
        </p:txBody>
      </p:sp>
    </p:spTree>
    <p:extLst>
      <p:ext uri="{BB962C8B-B14F-4D97-AF65-F5344CB8AC3E}">
        <p14:creationId xmlns:p14="http://schemas.microsoft.com/office/powerpoint/2010/main" val="1239207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977902" y="71440"/>
            <a:ext cx="7194551" cy="765175"/>
          </a:xfrm>
          <a:prstGeom prst="rect">
            <a:avLst/>
          </a:prstGeom>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10"/>
          </p:nvPr>
        </p:nvSpPr>
        <p:spPr>
          <a:xfrm>
            <a:off x="457200" y="6356352"/>
            <a:ext cx="2133600" cy="365125"/>
          </a:xfrm>
          <a:prstGeom prst="rect">
            <a:avLst/>
          </a:prstGeom>
        </p:spPr>
        <p:txBody>
          <a:bodyPr/>
          <a:lstStyle>
            <a:lvl1pPr>
              <a:defRPr/>
            </a:lvl1pPr>
          </a:lstStyle>
          <a:p>
            <a:pPr>
              <a:defRPr/>
            </a:pPr>
            <a:r>
              <a:rPr lang="en-US" altLang="ja-JP"/>
              <a:t>2019/7/31</a:t>
            </a:r>
            <a:endParaRPr lang="ja-JP" altLang="en-US"/>
          </a:p>
        </p:txBody>
      </p:sp>
      <p:sp>
        <p:nvSpPr>
          <p:cNvPr id="5" name="フッター プレースホルダ 4"/>
          <p:cNvSpPr>
            <a:spLocks noGrp="1"/>
          </p:cNvSpPr>
          <p:nvPr>
            <p:ph type="ftr" sz="quarter" idx="11"/>
          </p:nvPr>
        </p:nvSpPr>
        <p:spPr>
          <a:xfrm>
            <a:off x="3124200" y="6356352"/>
            <a:ext cx="2895600" cy="365125"/>
          </a:xfrm>
          <a:prstGeom prst="rect">
            <a:avLst/>
          </a:prstGeom>
        </p:spPr>
        <p:txBody>
          <a:bodyPr/>
          <a:lstStyle>
            <a:lvl1pPr>
              <a:defRPr/>
            </a:lvl1pPr>
          </a:lstStyle>
          <a:p>
            <a:pPr>
              <a:defRPr/>
            </a:pPr>
            <a:r>
              <a:rPr lang="ja-JP" altLang="en-US"/>
              <a:t>日本音響学会 秋季研究発表会 </a:t>
            </a:r>
            <a:r>
              <a:rPr lang="en-US" altLang="ja-JP"/>
              <a:t>2019</a:t>
            </a: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DD375CDC-EAE1-4E8B-8ACC-3C439D9B4578}" type="slidenum">
              <a:rPr lang="ja-JP" altLang="en-US"/>
              <a:pPr>
                <a:defRPr/>
              </a:pPr>
              <a:t>‹#›</a:t>
            </a:fld>
            <a:endParaRPr lang="ja-JP" altLang="en-US"/>
          </a:p>
        </p:txBody>
      </p:sp>
    </p:spTree>
    <p:extLst>
      <p:ext uri="{BB962C8B-B14F-4D97-AF65-F5344CB8AC3E}">
        <p14:creationId xmlns:p14="http://schemas.microsoft.com/office/powerpoint/2010/main" val="2758691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40"/>
            <a:ext cx="2057400" cy="5851525"/>
          </a:xfrm>
          <a:prstGeom prst="rect">
            <a:avLst/>
          </a:prstGeo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40"/>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10"/>
          </p:nvPr>
        </p:nvSpPr>
        <p:spPr>
          <a:xfrm>
            <a:off x="457200" y="6356352"/>
            <a:ext cx="2133600" cy="365125"/>
          </a:xfrm>
          <a:prstGeom prst="rect">
            <a:avLst/>
          </a:prstGeom>
        </p:spPr>
        <p:txBody>
          <a:bodyPr/>
          <a:lstStyle>
            <a:lvl1pPr>
              <a:defRPr/>
            </a:lvl1pPr>
          </a:lstStyle>
          <a:p>
            <a:pPr>
              <a:defRPr/>
            </a:pPr>
            <a:r>
              <a:rPr lang="en-US" altLang="ja-JP"/>
              <a:t>2019/7/31</a:t>
            </a:r>
            <a:endParaRPr lang="ja-JP" altLang="en-US"/>
          </a:p>
        </p:txBody>
      </p:sp>
      <p:sp>
        <p:nvSpPr>
          <p:cNvPr id="5" name="フッター プレースホルダ 4"/>
          <p:cNvSpPr>
            <a:spLocks noGrp="1"/>
          </p:cNvSpPr>
          <p:nvPr>
            <p:ph type="ftr" sz="quarter" idx="11"/>
          </p:nvPr>
        </p:nvSpPr>
        <p:spPr>
          <a:xfrm>
            <a:off x="3124200" y="6356352"/>
            <a:ext cx="2895600" cy="365125"/>
          </a:xfrm>
          <a:prstGeom prst="rect">
            <a:avLst/>
          </a:prstGeom>
        </p:spPr>
        <p:txBody>
          <a:bodyPr/>
          <a:lstStyle>
            <a:lvl1pPr>
              <a:defRPr/>
            </a:lvl1pPr>
          </a:lstStyle>
          <a:p>
            <a:pPr>
              <a:defRPr/>
            </a:pPr>
            <a:r>
              <a:rPr lang="ja-JP" altLang="en-US"/>
              <a:t>日本音響学会 秋季研究発表会 </a:t>
            </a:r>
            <a:r>
              <a:rPr lang="en-US" altLang="ja-JP"/>
              <a:t>2019</a:t>
            </a: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C4E89474-34D2-47A2-928A-FD98D96A946E}" type="slidenum">
              <a:rPr lang="ja-JP" altLang="en-US"/>
              <a:pPr>
                <a:defRPr/>
              </a:pPr>
              <a:t>‹#›</a:t>
            </a:fld>
            <a:endParaRPr lang="ja-JP" altLang="en-US"/>
          </a:p>
        </p:txBody>
      </p:sp>
    </p:spTree>
    <p:extLst>
      <p:ext uri="{BB962C8B-B14F-4D97-AF65-F5344CB8AC3E}">
        <p14:creationId xmlns:p14="http://schemas.microsoft.com/office/powerpoint/2010/main" val="4075036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7BF55161-7BED-E449-AA4E-C1FA933E70C1}"/>
              </a:ext>
            </a:extLst>
          </p:cNvPr>
          <p:cNvSpPr/>
          <p:nvPr userDrawn="1"/>
        </p:nvSpPr>
        <p:spPr>
          <a:xfrm>
            <a:off x="0" y="0"/>
            <a:ext cx="9144000" cy="980728"/>
          </a:xfrm>
          <a:prstGeom prst="rect">
            <a:avLst/>
          </a:prstGeom>
          <a:solidFill>
            <a:schemeClr val="bg1">
              <a:lumMod val="85000"/>
            </a:schemeClr>
          </a:solidFill>
          <a:ln w="12700">
            <a:solidFill>
              <a:schemeClr val="tx1">
                <a:lumMod val="75000"/>
                <a:lumOff val="25000"/>
              </a:schemeClr>
            </a:solidFill>
          </a:ln>
        </p:spPr>
        <p:txBody>
          <a:bodyPr wrap="square" lIns="0" tIns="36000" rIns="0" bIns="36000" rtlCol="0" anchor="b" anchorCtr="1">
            <a:noAutofit/>
          </a:bodyPr>
          <a:lstStyle/>
          <a:p>
            <a:pPr algn="ctr"/>
            <a:endParaRPr kumimoji="1" lang="en-US" sz="2000" dirty="0">
              <a:solidFill>
                <a:schemeClr val="tx1">
                  <a:lumMod val="75000"/>
                  <a:lumOff val="25000"/>
                </a:schemeClr>
              </a:solidFill>
              <a:latin typeface="+mj-ea"/>
              <a:ea typeface="+mj-ea"/>
            </a:endParaRPr>
          </a:p>
        </p:txBody>
      </p:sp>
      <p:sp>
        <p:nvSpPr>
          <p:cNvPr id="2" name="タイトル 1"/>
          <p:cNvSpPr>
            <a:spLocks noGrp="1"/>
          </p:cNvSpPr>
          <p:nvPr>
            <p:ph type="title"/>
          </p:nvPr>
        </p:nvSpPr>
        <p:spPr>
          <a:xfrm>
            <a:off x="251520" y="148384"/>
            <a:ext cx="8647316" cy="765175"/>
          </a:xfrm>
          <a:prstGeom prst="rect">
            <a:avLst/>
          </a:prstGeom>
        </p:spPr>
        <p:txBody>
          <a:bodyPr/>
          <a:lstStyle>
            <a:lvl1pPr>
              <a:lnSpc>
                <a:spcPts val="3200"/>
              </a:lnSpc>
              <a:defRPr lang="ja-JP" altLang="en-US" b="1" dirty="0">
                <a:latin typeface="+mj-ea"/>
                <a:ea typeface="+mj-ea"/>
              </a:defRPr>
            </a:lvl1pPr>
          </a:lstStyle>
          <a:p>
            <a:r>
              <a:rPr lang="ja-JP" altLang="en-US" dirty="0"/>
              <a:t>マスタ タイトルの書式設定</a:t>
            </a:r>
          </a:p>
        </p:txBody>
      </p:sp>
      <p:sp>
        <p:nvSpPr>
          <p:cNvPr id="3" name="コンテンツ プレースホルダ 2"/>
          <p:cNvSpPr>
            <a:spLocks noGrp="1"/>
          </p:cNvSpPr>
          <p:nvPr>
            <p:ph idx="1" hasCustomPrompt="1"/>
          </p:nvPr>
        </p:nvSpPr>
        <p:spPr>
          <a:xfrm>
            <a:off x="251520" y="1268762"/>
            <a:ext cx="8640960" cy="4525963"/>
          </a:xfrm>
        </p:spPr>
        <p:txBody>
          <a:bodyPr/>
          <a:lstStyle>
            <a:lvl1pPr>
              <a:defRPr lang="ja-JP" altLang="en-US" sz="2200" dirty="0" smtClean="0">
                <a:solidFill>
                  <a:schemeClr val="tx1">
                    <a:lumMod val="75000"/>
                    <a:lumOff val="25000"/>
                  </a:schemeClr>
                </a:solidFill>
                <a:latin typeface="+mj-ea"/>
                <a:ea typeface="+mj-ea"/>
              </a:defRPr>
            </a:lvl1pPr>
            <a:lvl2pPr marL="742950" indent="-204788">
              <a:buClr>
                <a:schemeClr val="tx1">
                  <a:lumMod val="75000"/>
                  <a:lumOff val="25000"/>
                </a:schemeClr>
              </a:buClr>
              <a:buSzPct val="100000"/>
              <a:defRPr lang="ja-JP" altLang="en-US" sz="2000" dirty="0" smtClean="0">
                <a:solidFill>
                  <a:schemeClr val="tx1">
                    <a:lumMod val="75000"/>
                    <a:lumOff val="25000"/>
                  </a:schemeClr>
                </a:solidFill>
                <a:latin typeface="+mj-ea"/>
                <a:ea typeface="+mj-ea"/>
              </a:defRPr>
            </a:lvl2pPr>
            <a:lvl3pPr marL="1076325" indent="-161925">
              <a:defRPr lang="ja-JP" altLang="en-US" sz="2000" dirty="0" smtClean="0">
                <a:solidFill>
                  <a:schemeClr val="tx1">
                    <a:lumMod val="75000"/>
                    <a:lumOff val="25000"/>
                  </a:schemeClr>
                </a:solidFill>
                <a:latin typeface="+mj-ea"/>
                <a:ea typeface="+mj-ea"/>
              </a:defRPr>
            </a:lvl3pPr>
            <a:lvl4pPr>
              <a:defRPr lang="ja-JP" altLang="en-US" sz="2000" dirty="0" smtClean="0">
                <a:solidFill>
                  <a:schemeClr val="tx1">
                    <a:lumMod val="75000"/>
                    <a:lumOff val="25000"/>
                  </a:schemeClr>
                </a:solidFill>
                <a:latin typeface="+mj-ea"/>
                <a:ea typeface="+mj-ea"/>
              </a:defRPr>
            </a:lvl4pPr>
            <a:lvl5pPr>
              <a:defRPr lang="ja-JP" altLang="en-US" sz="2000" dirty="0">
                <a:solidFill>
                  <a:schemeClr val="tx1">
                    <a:lumMod val="75000"/>
                    <a:lumOff val="25000"/>
                  </a:schemeClr>
                </a:solidFill>
                <a:latin typeface="+mj-ea"/>
                <a:ea typeface="+mj-ea"/>
              </a:defRPr>
            </a:lvl5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5" name="日付プレースホルダ 3"/>
          <p:cNvSpPr>
            <a:spLocks noGrp="1"/>
          </p:cNvSpPr>
          <p:nvPr>
            <p:ph type="dt" sz="half" idx="10"/>
          </p:nvPr>
        </p:nvSpPr>
        <p:spPr>
          <a:xfrm>
            <a:off x="457200" y="6356352"/>
            <a:ext cx="2133600" cy="365125"/>
          </a:xfrm>
          <a:prstGeom prst="rect">
            <a:avLst/>
          </a:prstGeom>
        </p:spPr>
        <p:txBody>
          <a:bodyPr/>
          <a:lstStyle>
            <a:lvl1pPr>
              <a:defRPr lang="en-US" altLang="ja-JP" smtClean="0">
                <a:latin typeface="+mj-ea"/>
                <a:ea typeface="+mj-ea"/>
              </a:defRPr>
            </a:lvl1pPr>
          </a:lstStyle>
          <a:p>
            <a:pPr>
              <a:defRPr/>
            </a:pPr>
            <a:r>
              <a:rPr lang="en-US" altLang="ja-JP"/>
              <a:t>2019/7/31</a:t>
            </a:r>
            <a:endParaRPr lang="ja-JP" altLang="en-US" dirty="0"/>
          </a:p>
        </p:txBody>
      </p:sp>
      <p:sp>
        <p:nvSpPr>
          <p:cNvPr id="6" name="フッター プレースホルダ 4"/>
          <p:cNvSpPr>
            <a:spLocks noGrp="1"/>
          </p:cNvSpPr>
          <p:nvPr>
            <p:ph type="ftr" sz="quarter" idx="11"/>
          </p:nvPr>
        </p:nvSpPr>
        <p:spPr>
          <a:xfrm>
            <a:off x="3124200" y="6356352"/>
            <a:ext cx="2895600" cy="365125"/>
          </a:xfrm>
          <a:prstGeom prst="rect">
            <a:avLst/>
          </a:prstGeom>
        </p:spPr>
        <p:txBody>
          <a:bodyPr/>
          <a:lstStyle>
            <a:lvl1pPr>
              <a:defRPr lang="ja-JP" altLang="en-US">
                <a:latin typeface="+mj-ea"/>
                <a:ea typeface="+mj-ea"/>
              </a:defRPr>
            </a:lvl1pPr>
          </a:lstStyle>
          <a:p>
            <a:pPr>
              <a:defRPr/>
            </a:pPr>
            <a:r>
              <a:rPr lang="ja-JP" altLang="en-US"/>
              <a:t>日本音響学会 秋季研究発表会 </a:t>
            </a:r>
            <a:r>
              <a:rPr lang="en-US" altLang="ja-JP"/>
              <a:t>2019</a:t>
            </a:r>
            <a:endParaRPr lang="ja-JP" altLang="en-US"/>
          </a:p>
        </p:txBody>
      </p:sp>
      <p:sp>
        <p:nvSpPr>
          <p:cNvPr id="7" name="スライド番号プレースホルダ 5"/>
          <p:cNvSpPr>
            <a:spLocks noGrp="1"/>
          </p:cNvSpPr>
          <p:nvPr>
            <p:ph type="sldNum" sz="quarter" idx="12"/>
          </p:nvPr>
        </p:nvSpPr>
        <p:spPr>
          <a:xfrm>
            <a:off x="7884368" y="6356352"/>
            <a:ext cx="802434" cy="365125"/>
          </a:xfrm>
        </p:spPr>
        <p:txBody>
          <a:bodyPr/>
          <a:lstStyle>
            <a:lvl1pPr>
              <a:defRPr lang="en-US" altLang="ja-JP" smtClean="0">
                <a:latin typeface="+mj-ea"/>
                <a:ea typeface="+mj-ea"/>
              </a:defRPr>
            </a:lvl1pPr>
          </a:lstStyle>
          <a:p>
            <a:pPr>
              <a:defRPr/>
            </a:pPr>
            <a:fld id="{526DCED4-4EE9-41B9-9DD8-F8FFC7BC55E4}" type="slidenum">
              <a:rPr lang="en-US" altLang="ja-JP" smtClean="0"/>
              <a:pPr>
                <a:defRPr/>
              </a:pPr>
              <a:t>‹#›</a:t>
            </a:fld>
            <a:endParaRPr lang="ja-JP" altLang="en-US" dirty="0"/>
          </a:p>
        </p:txBody>
      </p:sp>
      <p:sp>
        <p:nvSpPr>
          <p:cNvPr id="8" name="スライド番号プレースホルダ 5">
            <a:extLst>
              <a:ext uri="{FF2B5EF4-FFF2-40B4-BE49-F238E27FC236}">
                <a16:creationId xmlns:a16="http://schemas.microsoft.com/office/drawing/2014/main" id="{163BD862-48A1-AE44-9101-A9B39A0656D4}"/>
              </a:ext>
            </a:extLst>
          </p:cNvPr>
          <p:cNvSpPr txBox="1">
            <a:spLocks/>
          </p:cNvSpPr>
          <p:nvPr userDrawn="1"/>
        </p:nvSpPr>
        <p:spPr>
          <a:xfrm>
            <a:off x="8487072" y="6356351"/>
            <a:ext cx="549424" cy="365125"/>
          </a:xfrm>
          <a:prstGeom prst="rect">
            <a:avLst/>
          </a:prstGeom>
        </p:spPr>
        <p:txBody>
          <a:bodyPr vert="horz" lIns="91440" tIns="45720" rIns="91440" bIns="45720" rtlCol="0" anchor="ctr"/>
          <a:lstStyle>
            <a:defPPr>
              <a:defRPr lang="ja-JP"/>
            </a:defPPr>
            <a:lvl1pPr algn="r" rtl="0" fontAlgn="auto">
              <a:spcBef>
                <a:spcPts val="0"/>
              </a:spcBef>
              <a:spcAft>
                <a:spcPts val="0"/>
              </a:spcAft>
              <a:defRPr kumimoji="1" sz="1600" b="1" kern="1200">
                <a:solidFill>
                  <a:schemeClr val="tx1">
                    <a:lumMod val="85000"/>
                    <a:lumOff val="15000"/>
                  </a:schemeClr>
                </a:solidFill>
                <a:latin typeface="+mj-ea"/>
                <a:ea typeface="+mj-ea"/>
                <a:cs typeface="Arial" panose="020B0604020202020204" pitchFamily="34" charset="0"/>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defRPr/>
            </a:pPr>
            <a:r>
              <a:rPr lang="en-US" altLang="ja-JP" dirty="0"/>
              <a:t>/16</a:t>
            </a:r>
            <a:endParaRPr lang="ja-JP" altLang="en-US" dirty="0"/>
          </a:p>
        </p:txBody>
      </p:sp>
    </p:spTree>
    <p:extLst>
      <p:ext uri="{BB962C8B-B14F-4D97-AF65-F5344CB8AC3E}">
        <p14:creationId xmlns:p14="http://schemas.microsoft.com/office/powerpoint/2010/main" val="3581233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2787005"/>
            <a:ext cx="7772400" cy="1362075"/>
          </a:xfrm>
          <a:prstGeom prst="rect">
            <a:avLst/>
          </a:prstGeom>
        </p:spPr>
        <p:txBody>
          <a:bodyPr/>
          <a:lstStyle>
            <a:lvl1pPr algn="ctr">
              <a:defRPr sz="4000" b="1" cap="all">
                <a:solidFill>
                  <a:schemeClr val="tx1">
                    <a:lumMod val="65000"/>
                    <a:lumOff val="35000"/>
                  </a:schemeClr>
                </a:solidFill>
                <a:latin typeface="+mj-ea"/>
                <a:ea typeface="+mj-ea"/>
                <a:cs typeface="Times New Roman" panose="02020603050405020304" pitchFamily="18" charset="0"/>
              </a:defRPr>
            </a:lvl1pPr>
          </a:lstStyle>
          <a:p>
            <a:r>
              <a:rPr lang="ja-JP" altLang="en-US" dirty="0"/>
              <a:t>マスタ タイトルの書式設定</a:t>
            </a:r>
          </a:p>
        </p:txBody>
      </p:sp>
      <p:sp>
        <p:nvSpPr>
          <p:cNvPr id="3" name="日付プレースホルダ 3"/>
          <p:cNvSpPr>
            <a:spLocks noGrp="1"/>
          </p:cNvSpPr>
          <p:nvPr>
            <p:ph type="dt" sz="half" idx="10"/>
          </p:nvPr>
        </p:nvSpPr>
        <p:spPr>
          <a:xfrm>
            <a:off x="457200" y="6356352"/>
            <a:ext cx="2133600" cy="365125"/>
          </a:xfrm>
          <a:prstGeom prst="rect">
            <a:avLst/>
          </a:prstGeom>
        </p:spPr>
        <p:txBody>
          <a:bodyPr/>
          <a:lstStyle>
            <a:lvl1pPr>
              <a:defRPr>
                <a:latin typeface="+mj-ea"/>
                <a:ea typeface="+mj-ea"/>
                <a:cs typeface="Times New Roman" panose="02020603050405020304" pitchFamily="18" charset="0"/>
              </a:defRPr>
            </a:lvl1pPr>
          </a:lstStyle>
          <a:p>
            <a:pPr>
              <a:defRPr/>
            </a:pPr>
            <a:r>
              <a:rPr lang="en-US" altLang="ja-JP"/>
              <a:t>2019/7/31</a:t>
            </a:r>
            <a:endParaRPr lang="ja-JP" altLang="en-US"/>
          </a:p>
        </p:txBody>
      </p:sp>
      <p:sp>
        <p:nvSpPr>
          <p:cNvPr id="4" name="フッター プレースホルダ 4"/>
          <p:cNvSpPr>
            <a:spLocks noGrp="1"/>
          </p:cNvSpPr>
          <p:nvPr>
            <p:ph type="ftr" sz="quarter" idx="11"/>
          </p:nvPr>
        </p:nvSpPr>
        <p:spPr>
          <a:xfrm>
            <a:off x="3124200" y="6356352"/>
            <a:ext cx="2895600" cy="365125"/>
          </a:xfrm>
          <a:prstGeom prst="rect">
            <a:avLst/>
          </a:prstGeom>
        </p:spPr>
        <p:txBody>
          <a:bodyPr/>
          <a:lstStyle>
            <a:lvl1pPr>
              <a:defRPr>
                <a:latin typeface="+mj-ea"/>
                <a:ea typeface="+mj-ea"/>
                <a:cs typeface="Times New Roman" panose="02020603050405020304" pitchFamily="18" charset="0"/>
              </a:defRPr>
            </a:lvl1pPr>
          </a:lstStyle>
          <a:p>
            <a:pPr>
              <a:defRPr/>
            </a:pPr>
            <a:r>
              <a:rPr lang="ja-JP" altLang="en-US"/>
              <a:t>日本音響学会 秋季研究発表会 </a:t>
            </a:r>
            <a:r>
              <a:rPr lang="en-US" altLang="ja-JP"/>
              <a:t>2019</a:t>
            </a:r>
            <a:endParaRPr lang="ja-JP" altLang="en-US"/>
          </a:p>
        </p:txBody>
      </p:sp>
      <p:sp>
        <p:nvSpPr>
          <p:cNvPr id="5" name="スライド番号プレースホルダ 5"/>
          <p:cNvSpPr>
            <a:spLocks noGrp="1"/>
          </p:cNvSpPr>
          <p:nvPr>
            <p:ph type="sldNum" sz="quarter" idx="12"/>
          </p:nvPr>
        </p:nvSpPr>
        <p:spPr/>
        <p:txBody>
          <a:bodyPr/>
          <a:lstStyle>
            <a:lvl1pPr>
              <a:defRPr>
                <a:latin typeface="+mj-ea"/>
                <a:ea typeface="+mj-ea"/>
                <a:cs typeface="Times New Roman" panose="02020603050405020304" pitchFamily="18" charset="0"/>
              </a:defRPr>
            </a:lvl1pPr>
          </a:lstStyle>
          <a:p>
            <a:pPr>
              <a:defRPr/>
            </a:pPr>
            <a:fld id="{C0EB767C-861F-4ADD-9B02-EC6BA449DDF0}" type="slidenum">
              <a:rPr lang="ja-JP" altLang="en-US" smtClean="0"/>
              <a:pPr>
                <a:defRPr/>
              </a:pPr>
              <a:t>‹#›</a:t>
            </a:fld>
            <a:endParaRPr lang="ja-JP" altLang="en-US"/>
          </a:p>
        </p:txBody>
      </p:sp>
      <p:sp>
        <p:nvSpPr>
          <p:cNvPr id="6" name="スライド番号プレースホルダ 5">
            <a:extLst>
              <a:ext uri="{FF2B5EF4-FFF2-40B4-BE49-F238E27FC236}">
                <a16:creationId xmlns:a16="http://schemas.microsoft.com/office/drawing/2014/main" id="{42EB1D97-ED47-994C-8B9E-64BC72F650F0}"/>
              </a:ext>
            </a:extLst>
          </p:cNvPr>
          <p:cNvSpPr txBox="1">
            <a:spLocks/>
          </p:cNvSpPr>
          <p:nvPr userDrawn="1"/>
        </p:nvSpPr>
        <p:spPr>
          <a:xfrm>
            <a:off x="8487072" y="6356351"/>
            <a:ext cx="549424" cy="365125"/>
          </a:xfrm>
          <a:prstGeom prst="rect">
            <a:avLst/>
          </a:prstGeom>
        </p:spPr>
        <p:txBody>
          <a:bodyPr vert="horz" lIns="91440" tIns="45720" rIns="91440" bIns="45720" rtlCol="0" anchor="ctr"/>
          <a:lstStyle>
            <a:defPPr>
              <a:defRPr lang="ja-JP"/>
            </a:defPPr>
            <a:lvl1pPr algn="r" rtl="0" fontAlgn="auto">
              <a:spcBef>
                <a:spcPts val="0"/>
              </a:spcBef>
              <a:spcAft>
                <a:spcPts val="0"/>
              </a:spcAft>
              <a:defRPr kumimoji="1" sz="1600" b="1" kern="1200">
                <a:solidFill>
                  <a:schemeClr val="tx1">
                    <a:lumMod val="85000"/>
                    <a:lumOff val="15000"/>
                  </a:schemeClr>
                </a:solidFill>
                <a:latin typeface="+mj-ea"/>
                <a:ea typeface="+mj-ea"/>
                <a:cs typeface="Arial" panose="020B0604020202020204" pitchFamily="34" charset="0"/>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defRPr/>
            </a:pPr>
            <a:r>
              <a:rPr lang="en-US" altLang="ja-JP" dirty="0"/>
              <a:t>/16</a:t>
            </a:r>
            <a:endParaRPr lang="ja-JP" altLang="en-US" dirty="0"/>
          </a:p>
        </p:txBody>
      </p:sp>
    </p:spTree>
    <p:extLst>
      <p:ext uri="{BB962C8B-B14F-4D97-AF65-F5344CB8AC3E}">
        <p14:creationId xmlns:p14="http://schemas.microsoft.com/office/powerpoint/2010/main" val="285150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77902" y="71440"/>
            <a:ext cx="7194551" cy="765175"/>
          </a:xfrm>
          <a:prstGeom prst="rect">
            <a:avLst/>
          </a:prstGeom>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 3"/>
          <p:cNvSpPr>
            <a:spLocks noGrp="1"/>
          </p:cNvSpPr>
          <p:nvPr>
            <p:ph type="dt" sz="half" idx="10"/>
          </p:nvPr>
        </p:nvSpPr>
        <p:spPr>
          <a:xfrm>
            <a:off x="457200" y="6356352"/>
            <a:ext cx="2133600" cy="365125"/>
          </a:xfrm>
          <a:prstGeom prst="rect">
            <a:avLst/>
          </a:prstGeom>
        </p:spPr>
        <p:txBody>
          <a:bodyPr/>
          <a:lstStyle>
            <a:lvl1pPr>
              <a:defRPr/>
            </a:lvl1pPr>
          </a:lstStyle>
          <a:p>
            <a:pPr>
              <a:defRPr/>
            </a:pPr>
            <a:r>
              <a:rPr lang="en-US" altLang="ja-JP"/>
              <a:t>2019/7/31</a:t>
            </a:r>
            <a:endParaRPr lang="ja-JP" altLang="en-US"/>
          </a:p>
        </p:txBody>
      </p:sp>
      <p:sp>
        <p:nvSpPr>
          <p:cNvPr id="6" name="フッター プレースホルダ 4"/>
          <p:cNvSpPr>
            <a:spLocks noGrp="1"/>
          </p:cNvSpPr>
          <p:nvPr>
            <p:ph type="ftr" sz="quarter" idx="11"/>
          </p:nvPr>
        </p:nvSpPr>
        <p:spPr>
          <a:xfrm>
            <a:off x="3124200" y="6356352"/>
            <a:ext cx="2895600" cy="365125"/>
          </a:xfrm>
          <a:prstGeom prst="rect">
            <a:avLst/>
          </a:prstGeom>
        </p:spPr>
        <p:txBody>
          <a:bodyPr/>
          <a:lstStyle>
            <a:lvl1pPr>
              <a:defRPr/>
            </a:lvl1pPr>
          </a:lstStyle>
          <a:p>
            <a:pPr>
              <a:defRPr/>
            </a:pPr>
            <a:r>
              <a:rPr lang="ja-JP" altLang="en-US"/>
              <a:t>日本音響学会 秋季研究発表会 </a:t>
            </a:r>
            <a:r>
              <a:rPr lang="en-US" altLang="ja-JP"/>
              <a:t>2019</a:t>
            </a: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90914B27-76FB-47FD-B6F2-8316164E269D}" type="slidenum">
              <a:rPr lang="ja-JP" altLang="en-US"/>
              <a:pPr>
                <a:defRPr/>
              </a:pPr>
              <a:t>‹#›</a:t>
            </a:fld>
            <a:endParaRPr lang="ja-JP" altLang="en-US"/>
          </a:p>
        </p:txBody>
      </p:sp>
    </p:spTree>
    <p:extLst>
      <p:ext uri="{BB962C8B-B14F-4D97-AF65-F5344CB8AC3E}">
        <p14:creationId xmlns:p14="http://schemas.microsoft.com/office/powerpoint/2010/main" val="3714037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977902" y="71440"/>
            <a:ext cx="7194551" cy="765175"/>
          </a:xfrm>
          <a:prstGeom prst="rect">
            <a:avLst/>
          </a:prstGeo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3"/>
          <p:cNvSpPr>
            <a:spLocks noGrp="1"/>
          </p:cNvSpPr>
          <p:nvPr>
            <p:ph type="dt" sz="half" idx="10"/>
          </p:nvPr>
        </p:nvSpPr>
        <p:spPr>
          <a:xfrm>
            <a:off x="457200" y="6356352"/>
            <a:ext cx="2133600" cy="365125"/>
          </a:xfrm>
          <a:prstGeom prst="rect">
            <a:avLst/>
          </a:prstGeom>
        </p:spPr>
        <p:txBody>
          <a:bodyPr/>
          <a:lstStyle>
            <a:lvl1pPr>
              <a:defRPr/>
            </a:lvl1pPr>
          </a:lstStyle>
          <a:p>
            <a:pPr>
              <a:defRPr/>
            </a:pPr>
            <a:r>
              <a:rPr lang="en-US" altLang="ja-JP"/>
              <a:t>2019/7/31</a:t>
            </a:r>
            <a:endParaRPr lang="ja-JP" altLang="en-US"/>
          </a:p>
        </p:txBody>
      </p:sp>
      <p:sp>
        <p:nvSpPr>
          <p:cNvPr id="8" name="フッター プレースホルダ 4"/>
          <p:cNvSpPr>
            <a:spLocks noGrp="1"/>
          </p:cNvSpPr>
          <p:nvPr>
            <p:ph type="ftr" sz="quarter" idx="11"/>
          </p:nvPr>
        </p:nvSpPr>
        <p:spPr>
          <a:xfrm>
            <a:off x="3124200" y="6356352"/>
            <a:ext cx="2895600" cy="365125"/>
          </a:xfrm>
          <a:prstGeom prst="rect">
            <a:avLst/>
          </a:prstGeom>
        </p:spPr>
        <p:txBody>
          <a:bodyPr/>
          <a:lstStyle>
            <a:lvl1pPr>
              <a:defRPr/>
            </a:lvl1pPr>
          </a:lstStyle>
          <a:p>
            <a:pPr>
              <a:defRPr/>
            </a:pPr>
            <a:r>
              <a:rPr lang="ja-JP" altLang="en-US"/>
              <a:t>日本音響学会 秋季研究発表会 </a:t>
            </a:r>
            <a:r>
              <a:rPr lang="en-US" altLang="ja-JP"/>
              <a:t>2019</a:t>
            </a: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357DDD51-FA2C-407E-98CB-385A9A639171}" type="slidenum">
              <a:rPr lang="ja-JP" altLang="en-US"/>
              <a:pPr>
                <a:defRPr/>
              </a:pPr>
              <a:t>‹#›</a:t>
            </a:fld>
            <a:endParaRPr lang="ja-JP" altLang="en-US"/>
          </a:p>
        </p:txBody>
      </p:sp>
    </p:spTree>
    <p:extLst>
      <p:ext uri="{BB962C8B-B14F-4D97-AF65-F5344CB8AC3E}">
        <p14:creationId xmlns:p14="http://schemas.microsoft.com/office/powerpoint/2010/main" val="9236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977902" y="71440"/>
            <a:ext cx="7194551" cy="765175"/>
          </a:xfrm>
          <a:prstGeom prst="rect">
            <a:avLst/>
          </a:prstGeom>
        </p:spPr>
        <p:txBody>
          <a:bodyPr/>
          <a:lstStyle/>
          <a:p>
            <a:r>
              <a:rPr lang="ja-JP" altLang="en-US"/>
              <a:t>マスタ タイトルの書式設定</a:t>
            </a:r>
          </a:p>
        </p:txBody>
      </p:sp>
      <p:sp>
        <p:nvSpPr>
          <p:cNvPr id="3" name="日付プレースホルダ 3"/>
          <p:cNvSpPr>
            <a:spLocks noGrp="1"/>
          </p:cNvSpPr>
          <p:nvPr>
            <p:ph type="dt" sz="half" idx="10"/>
          </p:nvPr>
        </p:nvSpPr>
        <p:spPr>
          <a:xfrm>
            <a:off x="457200" y="6356352"/>
            <a:ext cx="2133600" cy="365125"/>
          </a:xfrm>
          <a:prstGeom prst="rect">
            <a:avLst/>
          </a:prstGeom>
        </p:spPr>
        <p:txBody>
          <a:bodyPr/>
          <a:lstStyle>
            <a:lvl1pPr>
              <a:defRPr/>
            </a:lvl1pPr>
          </a:lstStyle>
          <a:p>
            <a:pPr>
              <a:defRPr/>
            </a:pPr>
            <a:r>
              <a:rPr lang="en-US" altLang="ja-JP"/>
              <a:t>2019/7/31</a:t>
            </a:r>
            <a:endParaRPr lang="ja-JP" altLang="en-US"/>
          </a:p>
        </p:txBody>
      </p:sp>
      <p:sp>
        <p:nvSpPr>
          <p:cNvPr id="4" name="フッター プレースホルダ 4"/>
          <p:cNvSpPr>
            <a:spLocks noGrp="1"/>
          </p:cNvSpPr>
          <p:nvPr>
            <p:ph type="ftr" sz="quarter" idx="11"/>
          </p:nvPr>
        </p:nvSpPr>
        <p:spPr>
          <a:xfrm>
            <a:off x="3124200" y="6356352"/>
            <a:ext cx="2895600" cy="365125"/>
          </a:xfrm>
          <a:prstGeom prst="rect">
            <a:avLst/>
          </a:prstGeom>
        </p:spPr>
        <p:txBody>
          <a:bodyPr/>
          <a:lstStyle>
            <a:lvl1pPr>
              <a:defRPr/>
            </a:lvl1pPr>
          </a:lstStyle>
          <a:p>
            <a:pPr>
              <a:defRPr/>
            </a:pPr>
            <a:r>
              <a:rPr lang="ja-JP" altLang="en-US"/>
              <a:t>日本音響学会 秋季研究発表会 </a:t>
            </a:r>
            <a:r>
              <a:rPr lang="en-US" altLang="ja-JP"/>
              <a:t>2019</a:t>
            </a: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1EF099C9-53B7-436F-A04A-608C1BFFBC8C}" type="slidenum">
              <a:rPr lang="ja-JP" altLang="en-US"/>
              <a:pPr>
                <a:defRPr/>
              </a:pPr>
              <a:t>‹#›</a:t>
            </a:fld>
            <a:endParaRPr lang="ja-JP" altLang="en-US"/>
          </a:p>
        </p:txBody>
      </p:sp>
    </p:spTree>
    <p:extLst>
      <p:ext uri="{BB962C8B-B14F-4D97-AF65-F5344CB8AC3E}">
        <p14:creationId xmlns:p14="http://schemas.microsoft.com/office/powerpoint/2010/main" val="131963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a:xfrm>
            <a:off x="457200" y="6356352"/>
            <a:ext cx="2133600" cy="365125"/>
          </a:xfrm>
          <a:prstGeom prst="rect">
            <a:avLst/>
          </a:prstGeom>
        </p:spPr>
        <p:txBody>
          <a:bodyPr/>
          <a:lstStyle>
            <a:lvl1pPr>
              <a:defRPr/>
            </a:lvl1pPr>
          </a:lstStyle>
          <a:p>
            <a:pPr>
              <a:defRPr/>
            </a:pPr>
            <a:r>
              <a:rPr lang="en-US" altLang="ja-JP"/>
              <a:t>2019/7/31</a:t>
            </a:r>
            <a:endParaRPr lang="ja-JP" altLang="en-US"/>
          </a:p>
        </p:txBody>
      </p:sp>
      <p:sp>
        <p:nvSpPr>
          <p:cNvPr id="3" name="フッター プレースホルダ 4"/>
          <p:cNvSpPr>
            <a:spLocks noGrp="1"/>
          </p:cNvSpPr>
          <p:nvPr>
            <p:ph type="ftr" sz="quarter" idx="11"/>
          </p:nvPr>
        </p:nvSpPr>
        <p:spPr>
          <a:xfrm>
            <a:off x="3124200" y="6356352"/>
            <a:ext cx="2895600" cy="365125"/>
          </a:xfrm>
          <a:prstGeom prst="rect">
            <a:avLst/>
          </a:prstGeom>
        </p:spPr>
        <p:txBody>
          <a:bodyPr/>
          <a:lstStyle>
            <a:lvl1pPr>
              <a:defRPr/>
            </a:lvl1pPr>
          </a:lstStyle>
          <a:p>
            <a:pPr>
              <a:defRPr/>
            </a:pPr>
            <a:r>
              <a:rPr lang="ja-JP" altLang="en-US"/>
              <a:t>日本音響学会 秋季研究発表会 </a:t>
            </a:r>
            <a:r>
              <a:rPr lang="en-US" altLang="ja-JP"/>
              <a:t>2019</a:t>
            </a: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044248C1-A240-4B1C-9094-8B434303243B}" type="slidenum">
              <a:rPr lang="ja-JP" altLang="en-US"/>
              <a:pPr>
                <a:defRPr/>
              </a:pPr>
              <a:t>‹#›</a:t>
            </a:fld>
            <a:endParaRPr lang="ja-JP" altLang="en-US"/>
          </a:p>
        </p:txBody>
      </p:sp>
    </p:spTree>
    <p:extLst>
      <p:ext uri="{BB962C8B-B14F-4D97-AF65-F5344CB8AC3E}">
        <p14:creationId xmlns:p14="http://schemas.microsoft.com/office/powerpoint/2010/main" val="2589443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73050"/>
            <a:ext cx="3008313" cy="1162050"/>
          </a:xfrm>
          <a:prstGeom prst="rect">
            <a:avLst/>
          </a:prstGeo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日付プレースホルダ 3"/>
          <p:cNvSpPr>
            <a:spLocks noGrp="1"/>
          </p:cNvSpPr>
          <p:nvPr>
            <p:ph type="dt" sz="half" idx="10"/>
          </p:nvPr>
        </p:nvSpPr>
        <p:spPr>
          <a:xfrm>
            <a:off x="457200" y="6356352"/>
            <a:ext cx="2133600" cy="365125"/>
          </a:xfrm>
          <a:prstGeom prst="rect">
            <a:avLst/>
          </a:prstGeom>
        </p:spPr>
        <p:txBody>
          <a:bodyPr/>
          <a:lstStyle>
            <a:lvl1pPr>
              <a:defRPr/>
            </a:lvl1pPr>
          </a:lstStyle>
          <a:p>
            <a:pPr>
              <a:defRPr/>
            </a:pPr>
            <a:r>
              <a:rPr lang="en-US" altLang="ja-JP"/>
              <a:t>2019/7/31</a:t>
            </a:r>
            <a:endParaRPr lang="ja-JP" altLang="en-US"/>
          </a:p>
        </p:txBody>
      </p:sp>
      <p:sp>
        <p:nvSpPr>
          <p:cNvPr id="6" name="フッター プレースホルダ 4"/>
          <p:cNvSpPr>
            <a:spLocks noGrp="1"/>
          </p:cNvSpPr>
          <p:nvPr>
            <p:ph type="ftr" sz="quarter" idx="11"/>
          </p:nvPr>
        </p:nvSpPr>
        <p:spPr>
          <a:xfrm>
            <a:off x="3124200" y="6356352"/>
            <a:ext cx="2895600" cy="365125"/>
          </a:xfrm>
          <a:prstGeom prst="rect">
            <a:avLst/>
          </a:prstGeom>
        </p:spPr>
        <p:txBody>
          <a:bodyPr/>
          <a:lstStyle>
            <a:lvl1pPr>
              <a:defRPr/>
            </a:lvl1pPr>
          </a:lstStyle>
          <a:p>
            <a:pPr>
              <a:defRPr/>
            </a:pPr>
            <a:r>
              <a:rPr lang="ja-JP" altLang="en-US"/>
              <a:t>日本音響学会 秋季研究発表会 </a:t>
            </a:r>
            <a:r>
              <a:rPr lang="en-US" altLang="ja-JP"/>
              <a:t>2019</a:t>
            </a: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05B17EDE-0E1A-4BDB-9694-708613E5F8C4}" type="slidenum">
              <a:rPr lang="ja-JP" altLang="en-US"/>
              <a:pPr>
                <a:defRPr/>
              </a:pPr>
              <a:t>‹#›</a:t>
            </a:fld>
            <a:endParaRPr lang="ja-JP" altLang="en-US"/>
          </a:p>
        </p:txBody>
      </p:sp>
    </p:spTree>
    <p:extLst>
      <p:ext uri="{BB962C8B-B14F-4D97-AF65-F5344CB8AC3E}">
        <p14:creationId xmlns:p14="http://schemas.microsoft.com/office/powerpoint/2010/main" val="384319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1"/>
            <a:ext cx="5486400" cy="566738"/>
          </a:xfrm>
          <a:prstGeom prst="rect">
            <a:avLst/>
          </a:prstGeo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日付プレースホルダ 3"/>
          <p:cNvSpPr>
            <a:spLocks noGrp="1"/>
          </p:cNvSpPr>
          <p:nvPr>
            <p:ph type="dt" sz="half" idx="10"/>
          </p:nvPr>
        </p:nvSpPr>
        <p:spPr>
          <a:xfrm>
            <a:off x="457200" y="6356352"/>
            <a:ext cx="2133600" cy="365125"/>
          </a:xfrm>
          <a:prstGeom prst="rect">
            <a:avLst/>
          </a:prstGeom>
        </p:spPr>
        <p:txBody>
          <a:bodyPr/>
          <a:lstStyle>
            <a:lvl1pPr>
              <a:defRPr/>
            </a:lvl1pPr>
          </a:lstStyle>
          <a:p>
            <a:pPr>
              <a:defRPr/>
            </a:pPr>
            <a:r>
              <a:rPr lang="en-US" altLang="ja-JP"/>
              <a:t>2019/7/31</a:t>
            </a:r>
            <a:endParaRPr lang="ja-JP" altLang="en-US"/>
          </a:p>
        </p:txBody>
      </p:sp>
      <p:sp>
        <p:nvSpPr>
          <p:cNvPr id="6" name="フッター プレースホルダ 4"/>
          <p:cNvSpPr>
            <a:spLocks noGrp="1"/>
          </p:cNvSpPr>
          <p:nvPr>
            <p:ph type="ftr" sz="quarter" idx="11"/>
          </p:nvPr>
        </p:nvSpPr>
        <p:spPr>
          <a:xfrm>
            <a:off x="3124200" y="6356352"/>
            <a:ext cx="2895600" cy="365125"/>
          </a:xfrm>
          <a:prstGeom prst="rect">
            <a:avLst/>
          </a:prstGeom>
        </p:spPr>
        <p:txBody>
          <a:bodyPr/>
          <a:lstStyle>
            <a:lvl1pPr>
              <a:defRPr/>
            </a:lvl1pPr>
          </a:lstStyle>
          <a:p>
            <a:pPr>
              <a:defRPr/>
            </a:pPr>
            <a:r>
              <a:rPr lang="ja-JP" altLang="en-US"/>
              <a:t>日本音響学会 秋季研究発表会 </a:t>
            </a:r>
            <a:r>
              <a:rPr lang="en-US" altLang="ja-JP"/>
              <a:t>2019</a:t>
            </a: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F49A41CE-38A9-4689-ADD5-EAFBA96780FE}" type="slidenum">
              <a:rPr lang="ja-JP" altLang="en-US"/>
              <a:pPr>
                <a:defRPr/>
              </a:pPr>
              <a:t>‹#›</a:t>
            </a:fld>
            <a:endParaRPr lang="ja-JP" altLang="en-US"/>
          </a:p>
        </p:txBody>
      </p:sp>
    </p:spTree>
    <p:extLst>
      <p:ext uri="{BB962C8B-B14F-4D97-AF65-F5344CB8AC3E}">
        <p14:creationId xmlns:p14="http://schemas.microsoft.com/office/powerpoint/2010/main" val="3823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テキスト プレースホルダ 2"/>
          <p:cNvSpPr>
            <a:spLocks noGrp="1"/>
          </p:cNvSpPr>
          <p:nvPr>
            <p:ph type="body" idx="1"/>
          </p:nvPr>
        </p:nvSpPr>
        <p:spPr bwMode="auto">
          <a:xfrm>
            <a:off x="179512" y="1600202"/>
            <a:ext cx="8784976"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p:txBody>
      </p:sp>
      <p:sp>
        <p:nvSpPr>
          <p:cNvPr id="6" name="スライド番号プレースホルダ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fontAlgn="auto">
              <a:spcBef>
                <a:spcPts val="0"/>
              </a:spcBef>
              <a:spcAft>
                <a:spcPts val="0"/>
              </a:spcAft>
              <a:defRPr sz="1600" b="1">
                <a:solidFill>
                  <a:schemeClr val="tx1">
                    <a:lumMod val="85000"/>
                    <a:lumOff val="15000"/>
                  </a:schemeClr>
                </a:solidFill>
                <a:latin typeface="+mj-ea"/>
                <a:ea typeface="+mj-ea"/>
                <a:cs typeface="Arial" panose="020B0604020202020204" pitchFamily="34" charset="0"/>
              </a:defRPr>
            </a:lvl1pPr>
          </a:lstStyle>
          <a:p>
            <a:pPr>
              <a:defRPr/>
            </a:pPr>
            <a:fld id="{C1B4C303-2071-40BD-A342-39ABD1C71648}" type="slidenum">
              <a:rPr lang="ja-JP" altLang="en-US" smtClean="0"/>
              <a:pPr>
                <a:defRPr/>
              </a:pPr>
              <a:t>‹#›</a:t>
            </a:fld>
            <a:r>
              <a:rPr lang="en-US" altLang="ja-JP" dirty="0"/>
              <a:t>/16</a:t>
            </a:r>
            <a:endParaRPr lang="ja-JP" altLang="en-US" dirty="0"/>
          </a:p>
        </p:txBody>
      </p:sp>
      <p:sp>
        <p:nvSpPr>
          <p:cNvPr id="2" name="タイトル プレースホルダー 1">
            <a:extLst>
              <a:ext uri="{FF2B5EF4-FFF2-40B4-BE49-F238E27FC236}">
                <a16:creationId xmlns:a16="http://schemas.microsoft.com/office/drawing/2014/main" id="{433B1860-B8CE-7543-A27C-AF8A09CC98B5}"/>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フッター プレースホルダー 2">
            <a:extLst>
              <a:ext uri="{FF2B5EF4-FFF2-40B4-BE49-F238E27FC236}">
                <a16:creationId xmlns:a16="http://schemas.microsoft.com/office/drawing/2014/main" id="{CA485DED-E5A7-A049-ADF7-FF221FD694B7}"/>
              </a:ext>
            </a:extLst>
          </p:cNvPr>
          <p:cNvSpPr>
            <a:spLocks noGrp="1"/>
          </p:cNvSpPr>
          <p:nvPr>
            <p:ph type="ftr" sz="quarter" idx="3"/>
          </p:nvPr>
        </p:nvSpPr>
        <p:spPr>
          <a:xfrm>
            <a:off x="181372" y="6365093"/>
            <a:ext cx="3086100" cy="365125"/>
          </a:xfrm>
          <a:prstGeom prst="rect">
            <a:avLst/>
          </a:prstGeom>
        </p:spPr>
        <p:txBody>
          <a:bodyPr vert="horz" lIns="91440" tIns="45720" rIns="91440" bIns="45720" rtlCol="0" anchor="ctr"/>
          <a:lstStyle>
            <a:lvl1pPr algn="ctr">
              <a:defRPr sz="1200">
                <a:solidFill>
                  <a:schemeClr val="tx1">
                    <a:tint val="75000"/>
                  </a:schemeClr>
                </a:solidFill>
                <a:latin typeface="+mj-ea"/>
                <a:ea typeface="+mj-ea"/>
              </a:defRPr>
            </a:lvl1pPr>
          </a:lstStyle>
          <a:p>
            <a:r>
              <a:rPr lang="ja-JP" altLang="en-US"/>
              <a:t>日本音響学会</a:t>
            </a:r>
            <a:r>
              <a:rPr lang="en-US" altLang="ja-JP" dirty="0"/>
              <a:t> </a:t>
            </a:r>
            <a:r>
              <a:rPr lang="ja-JP" altLang="en-US"/>
              <a:t>秋季研究発表会</a:t>
            </a:r>
            <a:r>
              <a:rPr lang="en-US" altLang="ja-JP" dirty="0"/>
              <a:t> 2019</a:t>
            </a:r>
            <a:endParaRPr lang="en-US" dirty="0"/>
          </a:p>
        </p:txBody>
      </p:sp>
    </p:spTree>
  </p:cSld>
  <p:clrMap bg1="lt1" tx1="dk1" bg2="lt2" tx2="dk2" accent1="accent1" accent2="accent2" accent3="accent3" accent4="accent4" accent5="accent5" accent6="accent6" hlink="hlink" folHlink="folHlink"/>
  <p:sldLayoutIdLst>
    <p:sldLayoutId id="2147484683" r:id="rId1"/>
    <p:sldLayoutId id="2147484684" r:id="rId2"/>
    <p:sldLayoutId id="2147484685" r:id="rId3"/>
    <p:sldLayoutId id="2147484686" r:id="rId4"/>
    <p:sldLayoutId id="2147484687" r:id="rId5"/>
    <p:sldLayoutId id="2147484688" r:id="rId6"/>
    <p:sldLayoutId id="2147484689" r:id="rId7"/>
    <p:sldLayoutId id="2147484690" r:id="rId8"/>
    <p:sldLayoutId id="2147484691" r:id="rId9"/>
    <p:sldLayoutId id="2147484692" r:id="rId10"/>
    <p:sldLayoutId id="2147484693" r:id="rId11"/>
  </p:sldLayoutIdLst>
  <p:hf hdr="0" ftr="0" dt="0"/>
  <p:txStyles>
    <p:titleStyle>
      <a:lvl1pPr algn="ctr" rtl="0" eaLnBrk="0" fontAlgn="base" hangingPunct="0">
        <a:spcBef>
          <a:spcPct val="0"/>
        </a:spcBef>
        <a:spcAft>
          <a:spcPct val="0"/>
        </a:spcAft>
        <a:defRPr kumimoji="1" sz="3200" kern="1200">
          <a:solidFill>
            <a:schemeClr val="tx1">
              <a:lumMod val="75000"/>
              <a:lumOff val="25000"/>
            </a:schemeClr>
          </a:solidFill>
          <a:latin typeface="+mj-ea"/>
          <a:ea typeface="+mj-ea"/>
          <a:cs typeface="Arial" panose="020B0604020202020204" pitchFamily="34" charset="0"/>
        </a:defRPr>
      </a:lvl1pPr>
      <a:lvl2pPr algn="ctr" rtl="0" eaLnBrk="0" fontAlgn="base" hangingPunct="0">
        <a:spcBef>
          <a:spcPct val="0"/>
        </a:spcBef>
        <a:spcAft>
          <a:spcPct val="0"/>
        </a:spcAft>
        <a:defRPr kumimoji="1" sz="3200">
          <a:solidFill>
            <a:schemeClr val="tx1"/>
          </a:solidFill>
          <a:latin typeface="Times New Roman" pitchFamily="18" charset="0"/>
          <a:ea typeface="ＭＳ Ｐゴシック" charset="-128"/>
          <a:cs typeface="Times New Roman" pitchFamily="18" charset="0"/>
        </a:defRPr>
      </a:lvl2pPr>
      <a:lvl3pPr algn="ctr" rtl="0" eaLnBrk="0" fontAlgn="base" hangingPunct="0">
        <a:spcBef>
          <a:spcPct val="0"/>
        </a:spcBef>
        <a:spcAft>
          <a:spcPct val="0"/>
        </a:spcAft>
        <a:defRPr kumimoji="1" sz="3200">
          <a:solidFill>
            <a:schemeClr val="tx1"/>
          </a:solidFill>
          <a:latin typeface="Times New Roman" pitchFamily="18" charset="0"/>
          <a:ea typeface="ＭＳ Ｐゴシック" charset="-128"/>
          <a:cs typeface="Times New Roman" pitchFamily="18" charset="0"/>
        </a:defRPr>
      </a:lvl3pPr>
      <a:lvl4pPr algn="ctr" rtl="0" eaLnBrk="0" fontAlgn="base" hangingPunct="0">
        <a:spcBef>
          <a:spcPct val="0"/>
        </a:spcBef>
        <a:spcAft>
          <a:spcPct val="0"/>
        </a:spcAft>
        <a:defRPr kumimoji="1" sz="3200">
          <a:solidFill>
            <a:schemeClr val="tx1"/>
          </a:solidFill>
          <a:latin typeface="Times New Roman" pitchFamily="18" charset="0"/>
          <a:ea typeface="ＭＳ Ｐゴシック" charset="-128"/>
          <a:cs typeface="Times New Roman" pitchFamily="18" charset="0"/>
        </a:defRPr>
      </a:lvl4pPr>
      <a:lvl5pPr algn="ctr" rtl="0" eaLnBrk="0" fontAlgn="base" hangingPunct="0">
        <a:spcBef>
          <a:spcPct val="0"/>
        </a:spcBef>
        <a:spcAft>
          <a:spcPct val="0"/>
        </a:spcAft>
        <a:defRPr kumimoji="1" sz="3200">
          <a:solidFill>
            <a:schemeClr val="tx1"/>
          </a:solidFill>
          <a:latin typeface="Times New Roman" pitchFamily="18" charset="0"/>
          <a:ea typeface="ＭＳ Ｐゴシック" charset="-128"/>
          <a:cs typeface="Times New Roman" pitchFamily="18" charset="0"/>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Clr>
          <a:schemeClr val="bg1"/>
        </a:buClr>
        <a:buSzPct val="25000"/>
        <a:buFont typeface="Wingdings" pitchFamily="2" charset="2"/>
        <a:buChar char="Ø"/>
        <a:defRPr kumimoji="1" sz="2000" b="1" kern="1200">
          <a:solidFill>
            <a:schemeClr val="tx1">
              <a:lumMod val="75000"/>
              <a:lumOff val="25000"/>
            </a:schemeClr>
          </a:solidFill>
          <a:latin typeface="+mj-ea"/>
          <a:ea typeface="+mj-ea"/>
          <a:cs typeface="Arial" panose="020B0604020202020204" pitchFamily="34" charset="0"/>
        </a:defRPr>
      </a:lvl1pPr>
      <a:lvl2pPr marL="742950" indent="-285750" algn="l" rtl="0" eaLnBrk="0" fontAlgn="base" hangingPunct="0">
        <a:spcBef>
          <a:spcPct val="20000"/>
        </a:spcBef>
        <a:spcAft>
          <a:spcPct val="0"/>
        </a:spcAft>
        <a:buClr>
          <a:schemeClr val="bg1"/>
        </a:buClr>
        <a:buSzPct val="25000"/>
        <a:buFont typeface="Arial" charset="0"/>
        <a:buChar char="–"/>
        <a:defRPr kumimoji="1" kern="1200">
          <a:solidFill>
            <a:schemeClr val="tx1">
              <a:lumMod val="75000"/>
              <a:lumOff val="25000"/>
            </a:schemeClr>
          </a:solidFill>
          <a:latin typeface="+mj-ea"/>
          <a:ea typeface="+mj-ea"/>
          <a:cs typeface="Arial" panose="020B0604020202020204" pitchFamily="34" charset="0"/>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36.png"/><Relationship Id="rId3" Type="http://schemas.openxmlformats.org/officeDocument/2006/relationships/image" Target="../media/image21.png"/><Relationship Id="rId21" Type="http://schemas.openxmlformats.org/officeDocument/2006/relationships/image" Target="../media/image39.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notesSlide" Target="../notesSlides/notesSlide6.xml"/><Relationship Id="rId16" Type="http://schemas.openxmlformats.org/officeDocument/2006/relationships/image" Target="../media/image34.png"/><Relationship Id="rId20"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19" Type="http://schemas.openxmlformats.org/officeDocument/2006/relationships/image" Target="../media/image37.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41.png"/><Relationship Id="rId3" Type="http://schemas.openxmlformats.org/officeDocument/2006/relationships/audio" Target="../media/media1.wav"/><Relationship Id="rId7" Type="http://schemas.openxmlformats.org/officeDocument/2006/relationships/audio" Target="../media/media3.wav"/><Relationship Id="rId12" Type="http://schemas.openxmlformats.org/officeDocument/2006/relationships/image" Target="../media/image40.png"/><Relationship Id="rId2" Type="http://schemas.microsoft.com/office/2007/relationships/media" Target="../media/media1.wav"/><Relationship Id="rId1" Type="http://schemas.openxmlformats.org/officeDocument/2006/relationships/vmlDrawing" Target="../drawings/vmlDrawing1.vml"/><Relationship Id="rId6" Type="http://schemas.microsoft.com/office/2007/relationships/media" Target="../media/media3.wav"/><Relationship Id="rId11" Type="http://schemas.openxmlformats.org/officeDocument/2006/relationships/image" Target="../media/image38.emf"/><Relationship Id="rId5" Type="http://schemas.openxmlformats.org/officeDocument/2006/relationships/audio" Target="../media/media2.wav"/><Relationship Id="rId10" Type="http://schemas.openxmlformats.org/officeDocument/2006/relationships/oleObject" Target="../embeddings/oleObject1.bin"/><Relationship Id="rId4" Type="http://schemas.microsoft.com/office/2007/relationships/media" Target="../media/media2.wav"/><Relationship Id="rId9"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audio" Target="../media/media6.wav"/><Relationship Id="rId13" Type="http://schemas.openxmlformats.org/officeDocument/2006/relationships/image" Target="../media/image43.PNG"/><Relationship Id="rId3" Type="http://schemas.microsoft.com/office/2007/relationships/media" Target="../media/media4.wav"/><Relationship Id="rId7" Type="http://schemas.microsoft.com/office/2007/relationships/media" Target="../media/media6.wav"/><Relationship Id="rId12" Type="http://schemas.openxmlformats.org/officeDocument/2006/relationships/image" Target="../media/image44.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5.wav"/><Relationship Id="rId11" Type="http://schemas.openxmlformats.org/officeDocument/2006/relationships/image" Target="../media/image42.PNG"/><Relationship Id="rId5" Type="http://schemas.microsoft.com/office/2007/relationships/media" Target="../media/media5.wav"/><Relationship Id="rId15" Type="http://schemas.openxmlformats.org/officeDocument/2006/relationships/image" Target="../media/image41.png"/><Relationship Id="rId10" Type="http://schemas.openxmlformats.org/officeDocument/2006/relationships/notesSlide" Target="../notesSlides/notesSlide8.xml"/><Relationship Id="rId4" Type="http://schemas.openxmlformats.org/officeDocument/2006/relationships/audio" Target="../media/media4.wav"/><Relationship Id="rId9" Type="http://schemas.openxmlformats.org/officeDocument/2006/relationships/slideLayout" Target="../slideLayouts/slideLayout2.xml"/><Relationship Id="rId14" Type="http://schemas.openxmlformats.org/officeDocument/2006/relationships/image" Target="../media/image45.PNG"/></Relationships>
</file>

<file path=ppt/slides/_rels/slide9.xml.rels><?xml version="1.0" encoding="UTF-8" standalone="yes"?>
<Relationships xmlns="http://schemas.openxmlformats.org/package/2006/relationships"><Relationship Id="rId8" Type="http://schemas.openxmlformats.org/officeDocument/2006/relationships/image" Target="../media/image47.png"/><Relationship Id="rId3" Type="http://schemas.microsoft.com/office/2007/relationships/media" Target="../media/media8.wav"/><Relationship Id="rId7" Type="http://schemas.openxmlformats.org/officeDocument/2006/relationships/slideLayout" Target="../slideLayouts/slideLayout2.xml"/><Relationship Id="rId12" Type="http://schemas.openxmlformats.org/officeDocument/2006/relationships/image" Target="../media/image41.png"/><Relationship Id="rId2" Type="http://schemas.openxmlformats.org/officeDocument/2006/relationships/audio" Target="../media/media7.wav"/><Relationship Id="rId1" Type="http://schemas.microsoft.com/office/2007/relationships/media" Target="../media/media7.wav"/><Relationship Id="rId6" Type="http://schemas.openxmlformats.org/officeDocument/2006/relationships/audio" Target="../media/media2.wav"/><Relationship Id="rId11" Type="http://schemas.openxmlformats.org/officeDocument/2006/relationships/image" Target="../media/image49.PNG"/><Relationship Id="rId5" Type="http://schemas.microsoft.com/office/2007/relationships/media" Target="../media/media2.wav"/><Relationship Id="rId10" Type="http://schemas.openxmlformats.org/officeDocument/2006/relationships/image" Target="../media/image48.PNG"/><Relationship Id="rId4" Type="http://schemas.openxmlformats.org/officeDocument/2006/relationships/audio" Target="../media/media8.wav"/><Relationship Id="rId9"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4000"/>
          </a:schemeClr>
        </a:solidFill>
        <a:effectLst/>
      </p:bgPr>
    </p:bg>
    <p:spTree>
      <p:nvGrpSpPr>
        <p:cNvPr id="1" name=""/>
        <p:cNvGrpSpPr/>
        <p:nvPr/>
      </p:nvGrpSpPr>
      <p:grpSpPr>
        <a:xfrm>
          <a:off x="0" y="0"/>
          <a:ext cx="0" cy="0"/>
          <a:chOff x="0" y="0"/>
          <a:chExt cx="0" cy="0"/>
        </a:xfrm>
      </p:grpSpPr>
      <p:sp>
        <p:nvSpPr>
          <p:cNvPr id="5" name="タイトル 4"/>
          <p:cNvSpPr>
            <a:spLocks noGrp="1"/>
          </p:cNvSpPr>
          <p:nvPr>
            <p:ph type="ctrTitle"/>
          </p:nvPr>
        </p:nvSpPr>
        <p:spPr>
          <a:xfrm>
            <a:off x="107499" y="3025043"/>
            <a:ext cx="8928996" cy="792088"/>
          </a:xfrm>
          <a:effectLst/>
        </p:spPr>
        <p:txBody>
          <a:bodyPr lIns="36000" rIns="36000">
            <a:noAutofit/>
          </a:bodyPr>
          <a:lstStyle/>
          <a:p>
            <a:pPr eaLnBrk="1" hangingPunct="1">
              <a:defRPr/>
            </a:pPr>
            <a:r>
              <a:rPr lang="ja-JP" altLang="en-US" sz="4400" dirty="0">
                <a:solidFill>
                  <a:schemeClr val="tx1">
                    <a:lumMod val="75000"/>
                    <a:lumOff val="25000"/>
                  </a:schemeClr>
                </a:solidFill>
                <a:effectLst/>
                <a:latin typeface="Algerian" panose="04020705040A02060702" pitchFamily="82" charset="0"/>
                <a:cs typeface="Arial" panose="020B0604020202020204" pitchFamily="34" charset="0"/>
              </a:rPr>
              <a:t>音響データ抽出</a:t>
            </a:r>
            <a:br>
              <a:rPr lang="en-US" altLang="ja-JP" sz="4400" dirty="0">
                <a:solidFill>
                  <a:schemeClr val="tx1">
                    <a:lumMod val="75000"/>
                    <a:lumOff val="25000"/>
                  </a:schemeClr>
                </a:solidFill>
                <a:effectLst/>
                <a:latin typeface="Algerian" panose="04020705040A02060702" pitchFamily="82" charset="0"/>
                <a:cs typeface="Arial" panose="020B0604020202020204" pitchFamily="34" charset="0"/>
              </a:rPr>
            </a:br>
            <a:r>
              <a:rPr lang="ja-JP" altLang="en-US" sz="3600" b="0" dirty="0">
                <a:latin typeface="Algerian" panose="04020705040A02060702" pitchFamily="82" charset="0"/>
                <a:cs typeface="Arial" panose="020B0604020202020204" pitchFamily="34" charset="0"/>
              </a:rPr>
              <a:t>多段線形ビームフォーマによる音声強調</a:t>
            </a:r>
            <a:endParaRPr lang="ja-JP" altLang="en-US" sz="3600" b="0" dirty="0">
              <a:solidFill>
                <a:schemeClr val="tx1">
                  <a:lumMod val="75000"/>
                  <a:lumOff val="25000"/>
                </a:schemeClr>
              </a:solidFill>
              <a:effectLst/>
              <a:latin typeface="Algerian" panose="04020705040A02060702" pitchFamily="82" charset="0"/>
              <a:cs typeface="Arial" panose="020B0604020202020204" pitchFamily="34" charset="0"/>
            </a:endParaRPr>
          </a:p>
        </p:txBody>
      </p:sp>
      <p:sp>
        <p:nvSpPr>
          <p:cNvPr id="9" name="サブタイトル 2"/>
          <p:cNvSpPr txBox="1">
            <a:spLocks/>
          </p:cNvSpPr>
          <p:nvPr/>
        </p:nvSpPr>
        <p:spPr bwMode="auto">
          <a:xfrm>
            <a:off x="1552164" y="4149080"/>
            <a:ext cx="6039671" cy="2588205"/>
          </a:xfrm>
          <a:prstGeom prst="rect">
            <a:avLst/>
          </a:prstGeom>
          <a:noFill/>
          <a:ln w="9525">
            <a:noFill/>
            <a:miter lim="800000"/>
            <a:headEnd/>
            <a:tailEnd/>
          </a:ln>
        </p:spPr>
        <p:txBody>
          <a:bodyPr/>
          <a:lstStyle/>
          <a:p>
            <a:pPr algn="ctr" fontAlgn="auto">
              <a:spcBef>
                <a:spcPct val="20000"/>
              </a:spcBef>
              <a:spcAft>
                <a:spcPts val="0"/>
              </a:spcAft>
              <a:defRPr/>
            </a:pPr>
            <a:r>
              <a:rPr lang="ja-JP" altLang="en-US" sz="2400" b="1" dirty="0">
                <a:solidFill>
                  <a:schemeClr val="tx1">
                    <a:lumMod val="75000"/>
                    <a:lumOff val="25000"/>
                  </a:schemeClr>
                </a:solidFill>
                <a:latin typeface="+mn-ea"/>
                <a:ea typeface="+mn-ea"/>
                <a:cs typeface="Arial" panose="020B0604020202020204" pitchFamily="34" charset="0"/>
              </a:rPr>
              <a:t>佐伯高明</a:t>
            </a:r>
            <a:endParaRPr lang="en-US" altLang="ja-JP" sz="2400" dirty="0">
              <a:solidFill>
                <a:schemeClr val="tx1">
                  <a:lumMod val="75000"/>
                  <a:lumOff val="25000"/>
                </a:schemeClr>
              </a:solidFill>
              <a:latin typeface="+mn-ea"/>
              <a:ea typeface="+mn-ea"/>
              <a:cs typeface="Arial" panose="020B0604020202020204" pitchFamily="34" charset="0"/>
            </a:endParaRPr>
          </a:p>
          <a:p>
            <a:pPr algn="ctr" fontAlgn="auto">
              <a:spcBef>
                <a:spcPct val="20000"/>
              </a:spcBef>
              <a:spcAft>
                <a:spcPts val="0"/>
              </a:spcAft>
              <a:defRPr/>
            </a:pPr>
            <a:r>
              <a:rPr lang="ja-JP" altLang="en-US" sz="2400" dirty="0">
                <a:solidFill>
                  <a:schemeClr val="tx1">
                    <a:lumMod val="75000"/>
                    <a:lumOff val="25000"/>
                  </a:schemeClr>
                </a:solidFill>
                <a:latin typeface="+mn-ea"/>
                <a:ea typeface="+mn-ea"/>
                <a:cs typeface="Arial" panose="020B0604020202020204" pitchFamily="34" charset="0"/>
              </a:rPr>
              <a:t>東大院・情報理工</a:t>
            </a:r>
            <a:r>
              <a:rPr lang="en-US" altLang="ja-JP" sz="2400" dirty="0">
                <a:solidFill>
                  <a:schemeClr val="tx1">
                    <a:lumMod val="75000"/>
                    <a:lumOff val="25000"/>
                  </a:schemeClr>
                </a:solidFill>
                <a:latin typeface="+mn-ea"/>
                <a:ea typeface="+mn-ea"/>
                <a:cs typeface="Arial" panose="020B0604020202020204" pitchFamily="34" charset="0"/>
              </a:rPr>
              <a:t>M1</a:t>
            </a:r>
          </a:p>
          <a:p>
            <a:pPr algn="ctr" fontAlgn="auto">
              <a:spcBef>
                <a:spcPct val="20000"/>
              </a:spcBef>
              <a:spcAft>
                <a:spcPts val="0"/>
              </a:spcAft>
              <a:defRPr/>
            </a:pPr>
            <a:r>
              <a:rPr lang="ja-JP" altLang="en-US" sz="2400" dirty="0">
                <a:solidFill>
                  <a:schemeClr val="tx1">
                    <a:lumMod val="75000"/>
                    <a:lumOff val="25000"/>
                  </a:schemeClr>
                </a:solidFill>
                <a:latin typeface="+mn-ea"/>
                <a:ea typeface="+mn-ea"/>
                <a:cs typeface="Arial" panose="020B0604020202020204" pitchFamily="34" charset="0"/>
              </a:rPr>
              <a:t>猿渡・小山研究室</a:t>
            </a:r>
            <a:endParaRPr lang="en-US" altLang="ja-JP" sz="2400" dirty="0">
              <a:solidFill>
                <a:schemeClr val="tx1">
                  <a:lumMod val="75000"/>
                  <a:lumOff val="25000"/>
                </a:schemeClr>
              </a:solidFill>
              <a:latin typeface="+mn-ea"/>
              <a:ea typeface="+mn-ea"/>
              <a:cs typeface="Arial" panose="020B0604020202020204" pitchFamily="34" charset="0"/>
            </a:endParaRPr>
          </a:p>
          <a:p>
            <a:pPr algn="ctr" fontAlgn="auto">
              <a:spcBef>
                <a:spcPct val="20000"/>
              </a:spcBef>
              <a:spcAft>
                <a:spcPts val="0"/>
              </a:spcAft>
              <a:defRPr/>
            </a:pPr>
            <a:r>
              <a:rPr lang="ja-JP" altLang="en-US" sz="2400" dirty="0">
                <a:solidFill>
                  <a:schemeClr val="tx1">
                    <a:lumMod val="75000"/>
                    <a:lumOff val="25000"/>
                  </a:schemeClr>
                </a:solidFill>
                <a:latin typeface="+mn-ea"/>
                <a:ea typeface="+mn-ea"/>
                <a:cs typeface="Arial" panose="020B0604020202020204" pitchFamily="34" charset="0"/>
              </a:rPr>
              <a:t>研究分野</a:t>
            </a:r>
            <a:r>
              <a:rPr lang="en-US" altLang="ja-JP" sz="2400" dirty="0">
                <a:solidFill>
                  <a:schemeClr val="tx1">
                    <a:lumMod val="75000"/>
                    <a:lumOff val="25000"/>
                  </a:schemeClr>
                </a:solidFill>
                <a:latin typeface="+mn-ea"/>
                <a:ea typeface="+mn-ea"/>
                <a:cs typeface="Arial" panose="020B0604020202020204" pitchFamily="34" charset="0"/>
              </a:rPr>
              <a:t>: </a:t>
            </a:r>
            <a:r>
              <a:rPr lang="ja-JP" altLang="en-US" sz="2400">
                <a:solidFill>
                  <a:schemeClr val="tx1">
                    <a:lumMod val="75000"/>
                    <a:lumOff val="25000"/>
                  </a:schemeClr>
                </a:solidFill>
                <a:latin typeface="+mn-ea"/>
                <a:ea typeface="+mn-ea"/>
                <a:cs typeface="Arial" panose="020B0604020202020204" pitchFamily="34" charset="0"/>
              </a:rPr>
              <a:t>声質変換</a:t>
            </a:r>
            <a:endParaRPr lang="en-US" altLang="ja-JP" sz="2400" dirty="0">
              <a:solidFill>
                <a:schemeClr val="tx1">
                  <a:lumMod val="75000"/>
                  <a:lumOff val="25000"/>
                </a:schemeClr>
              </a:solidFill>
              <a:latin typeface="+mn-ea"/>
              <a:ea typeface="+mn-ea"/>
              <a:cs typeface="Arial" panose="020B0604020202020204" pitchFamily="34" charset="0"/>
            </a:endParaRPr>
          </a:p>
          <a:p>
            <a:pPr algn="ctr" fontAlgn="auto">
              <a:spcBef>
                <a:spcPct val="20000"/>
              </a:spcBef>
              <a:spcAft>
                <a:spcPts val="0"/>
              </a:spcAft>
              <a:defRPr/>
            </a:pPr>
            <a:r>
              <a:rPr lang="ja-JP" altLang="en-US" sz="2400">
                <a:solidFill>
                  <a:schemeClr val="tx1">
                    <a:lumMod val="75000"/>
                    <a:lumOff val="25000"/>
                  </a:schemeClr>
                </a:solidFill>
                <a:latin typeface="+mn-ea"/>
                <a:ea typeface="+mn-ea"/>
                <a:cs typeface="Arial" panose="020B0604020202020204" pitchFamily="34" charset="0"/>
              </a:rPr>
              <a:t>指導研究員</a:t>
            </a:r>
            <a:r>
              <a:rPr lang="en-US" altLang="ja-JP" sz="2400" dirty="0">
                <a:solidFill>
                  <a:schemeClr val="tx1">
                    <a:lumMod val="75000"/>
                    <a:lumOff val="25000"/>
                  </a:schemeClr>
                </a:solidFill>
                <a:latin typeface="+mn-ea"/>
                <a:ea typeface="+mn-ea"/>
                <a:cs typeface="Arial" panose="020B0604020202020204" pitchFamily="34" charset="0"/>
              </a:rPr>
              <a:t>: </a:t>
            </a:r>
            <a:r>
              <a:rPr lang="ja-JP" altLang="en-US" sz="2400">
                <a:solidFill>
                  <a:schemeClr val="tx1">
                    <a:lumMod val="75000"/>
                    <a:lumOff val="25000"/>
                  </a:schemeClr>
                </a:solidFill>
                <a:latin typeface="+mn-ea"/>
                <a:ea typeface="+mn-ea"/>
                <a:cs typeface="Arial" panose="020B0604020202020204" pitchFamily="34" charset="0"/>
              </a:rPr>
              <a:t>宝珠山主幹研究員</a:t>
            </a:r>
            <a:endParaRPr lang="en-US" altLang="ja-JP" sz="2400" dirty="0">
              <a:solidFill>
                <a:schemeClr val="tx1">
                  <a:lumMod val="75000"/>
                  <a:lumOff val="25000"/>
                </a:schemeClr>
              </a:solidFill>
              <a:latin typeface="+mn-ea"/>
              <a:ea typeface="+mn-ea"/>
              <a:cs typeface="Arial" panose="020B0604020202020204" pitchFamily="34" charset="0"/>
            </a:endParaRPr>
          </a:p>
          <a:p>
            <a:pPr algn="ctr" fontAlgn="auto">
              <a:spcBef>
                <a:spcPct val="20000"/>
              </a:spcBef>
              <a:spcAft>
                <a:spcPts val="0"/>
              </a:spcAft>
              <a:defRPr/>
            </a:pPr>
            <a:r>
              <a:rPr lang="ja-JP" altLang="en-US" sz="2400">
                <a:solidFill>
                  <a:schemeClr val="tx1">
                    <a:lumMod val="75000"/>
                    <a:lumOff val="25000"/>
                  </a:schemeClr>
                </a:solidFill>
                <a:latin typeface="+mn-ea"/>
                <a:ea typeface="+mn-ea"/>
                <a:cs typeface="Arial" panose="020B0604020202020204" pitchFamily="34" charset="0"/>
              </a:rPr>
              <a:t>参加日数</a:t>
            </a:r>
            <a:r>
              <a:rPr lang="en-US" altLang="ja-JP" sz="2400" dirty="0">
                <a:solidFill>
                  <a:schemeClr val="tx1">
                    <a:lumMod val="75000"/>
                    <a:lumOff val="25000"/>
                  </a:schemeClr>
                </a:solidFill>
                <a:latin typeface="+mn-ea"/>
                <a:ea typeface="+mn-ea"/>
                <a:cs typeface="Arial" panose="020B0604020202020204" pitchFamily="34" charset="0"/>
              </a:rPr>
              <a:t>: 19</a:t>
            </a:r>
            <a:r>
              <a:rPr lang="ja-JP" altLang="en-US" sz="2400">
                <a:solidFill>
                  <a:schemeClr val="tx1">
                    <a:lumMod val="75000"/>
                    <a:lumOff val="25000"/>
                  </a:schemeClr>
                </a:solidFill>
                <a:latin typeface="+mn-ea"/>
                <a:ea typeface="+mn-ea"/>
                <a:cs typeface="Arial" panose="020B0604020202020204" pitchFamily="34" charset="0"/>
              </a:rPr>
              <a:t>日</a:t>
            </a:r>
            <a:endParaRPr lang="en-US" altLang="ja-JP" sz="2400" dirty="0">
              <a:solidFill>
                <a:schemeClr val="tx1">
                  <a:lumMod val="75000"/>
                  <a:lumOff val="25000"/>
                </a:schemeClr>
              </a:solidFill>
              <a:latin typeface="+mn-ea"/>
              <a:ea typeface="+mn-ea"/>
              <a:cs typeface="Arial" panose="020B0604020202020204" pitchFamily="34" charset="0"/>
            </a:endParaRPr>
          </a:p>
        </p:txBody>
      </p:sp>
      <p:sp>
        <p:nvSpPr>
          <p:cNvPr id="2" name="テキスト ボックス 1">
            <a:extLst>
              <a:ext uri="{FF2B5EF4-FFF2-40B4-BE49-F238E27FC236}">
                <a16:creationId xmlns:a16="http://schemas.microsoft.com/office/drawing/2014/main" id="{E9857489-C2F6-D844-8D9C-A131025A730E}"/>
              </a:ext>
            </a:extLst>
          </p:cNvPr>
          <p:cNvSpPr txBox="1"/>
          <p:nvPr/>
        </p:nvSpPr>
        <p:spPr>
          <a:xfrm>
            <a:off x="1005016" y="6483178"/>
            <a:ext cx="0" cy="0"/>
          </a:xfrm>
          <a:prstGeom prst="rect">
            <a:avLst/>
          </a:prstGeom>
          <a:noFill/>
        </p:spPr>
        <p:txBody>
          <a:bodyPr wrap="none" lIns="36000" tIns="36000" rIns="36000" bIns="36000" rtlCol="0">
            <a:noAutofit/>
          </a:bodyPr>
          <a:lstStyle/>
          <a:p>
            <a:endParaRPr kumimoji="1" lang="en-US" sz="2000" dirty="0">
              <a:solidFill>
                <a:schemeClr val="tx1">
                  <a:lumMod val="75000"/>
                  <a:lumOff val="25000"/>
                </a:schemeClr>
              </a:solidFill>
              <a:latin typeface="+mj-lt"/>
              <a:ea typeface="+mj-ea"/>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545071" cy="2636951"/>
          </a:xfrm>
          <a:prstGeom prst="rect">
            <a:avLst/>
          </a:prstGeom>
        </p:spPr>
      </p:pic>
      <p:pic>
        <p:nvPicPr>
          <p:cNvPr id="6" name="図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4168" y="64572"/>
            <a:ext cx="2958840" cy="27998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D05E8B-7CAA-334D-A10F-DC951E002057}"/>
              </a:ext>
            </a:extLst>
          </p:cNvPr>
          <p:cNvSpPr>
            <a:spLocks noGrp="1"/>
          </p:cNvSpPr>
          <p:nvPr>
            <p:ph type="title"/>
          </p:nvPr>
        </p:nvSpPr>
        <p:spPr/>
        <p:txBody>
          <a:bodyPr/>
          <a:lstStyle/>
          <a:p>
            <a:r>
              <a:rPr lang="ja-JP" altLang="en-US"/>
              <a:t>まとめ</a:t>
            </a:r>
            <a:endParaRPr lang="en-US" dirty="0"/>
          </a:p>
        </p:txBody>
      </p:sp>
      <p:sp>
        <p:nvSpPr>
          <p:cNvPr id="3" name="コンテンツ プレースホルダー 2">
            <a:extLst>
              <a:ext uri="{FF2B5EF4-FFF2-40B4-BE49-F238E27FC236}">
                <a16:creationId xmlns:a16="http://schemas.microsoft.com/office/drawing/2014/main" id="{79C555EF-96EF-A045-9D36-4F53A6CA9601}"/>
              </a:ext>
            </a:extLst>
          </p:cNvPr>
          <p:cNvSpPr>
            <a:spLocks noGrp="1"/>
          </p:cNvSpPr>
          <p:nvPr>
            <p:ph idx="1"/>
          </p:nvPr>
        </p:nvSpPr>
        <p:spPr>
          <a:xfrm>
            <a:off x="251520" y="1235177"/>
            <a:ext cx="8640960" cy="5434183"/>
          </a:xfrm>
        </p:spPr>
        <p:txBody>
          <a:bodyPr/>
          <a:lstStyle/>
          <a:p>
            <a:r>
              <a:rPr lang="ja-JP" altLang="en-US" dirty="0"/>
              <a:t>研究内容</a:t>
            </a:r>
            <a:r>
              <a:rPr lang="en-US" altLang="ja-JP" dirty="0"/>
              <a:t>:</a:t>
            </a:r>
            <a:r>
              <a:rPr lang="ja-JP" altLang="en-US" dirty="0"/>
              <a:t> </a:t>
            </a:r>
            <a:r>
              <a:rPr lang="ja-JP" altLang="en-US" dirty="0">
                <a:solidFill>
                  <a:schemeClr val="accent2">
                    <a:lumMod val="75000"/>
                  </a:schemeClr>
                </a:solidFill>
              </a:rPr>
              <a:t>多段適応型ビームフォーマ</a:t>
            </a:r>
            <a:endParaRPr lang="en-US" altLang="ja-JP" dirty="0">
              <a:solidFill>
                <a:schemeClr val="accent2">
                  <a:lumMod val="75000"/>
                </a:schemeClr>
              </a:solidFill>
            </a:endParaRPr>
          </a:p>
          <a:p>
            <a:pPr lvl="1"/>
            <a:r>
              <a:rPr lang="ja-JP" altLang="en-US" dirty="0"/>
              <a:t>前段で強調した音声を固定ビームフォーマ出力に置き換え，多段化</a:t>
            </a:r>
            <a:endParaRPr lang="en-US" altLang="ja-JP" dirty="0"/>
          </a:p>
          <a:p>
            <a:pPr lvl="1"/>
            <a:endParaRPr lang="en-US" altLang="ja-JP" sz="1800" dirty="0"/>
          </a:p>
          <a:p>
            <a:r>
              <a:rPr lang="ja-JP" altLang="en-US" dirty="0"/>
              <a:t>実験結果</a:t>
            </a:r>
            <a:r>
              <a:rPr lang="en-US" altLang="ja-JP" dirty="0"/>
              <a:t>:</a:t>
            </a:r>
          </a:p>
          <a:p>
            <a:pPr lvl="1"/>
            <a:r>
              <a:rPr lang="ja-JP" altLang="en-US" dirty="0"/>
              <a:t>ブロッキング行列の品質改善が示唆</a:t>
            </a:r>
            <a:endParaRPr lang="en-US" altLang="ja-JP" dirty="0"/>
          </a:p>
          <a:p>
            <a:pPr marL="538162" lvl="1" indent="0">
              <a:buNone/>
            </a:pPr>
            <a:endParaRPr lang="en-US" altLang="ja-JP" dirty="0"/>
          </a:p>
          <a:p>
            <a:r>
              <a:rPr lang="ja-JP" altLang="en-US" dirty="0"/>
              <a:t>今後の展望</a:t>
            </a:r>
            <a:r>
              <a:rPr lang="en-US" altLang="ja-JP" dirty="0"/>
              <a:t>: </a:t>
            </a:r>
          </a:p>
          <a:p>
            <a:pPr lvl="1"/>
            <a:r>
              <a:rPr lang="en-US" altLang="ja-JP" dirty="0"/>
              <a:t>MIC</a:t>
            </a:r>
            <a:r>
              <a:rPr lang="ja-JP" altLang="en-US" dirty="0"/>
              <a:t>のタップ長</a:t>
            </a:r>
            <a:r>
              <a:rPr lang="ja-JP" altLang="en-US"/>
              <a:t>を長くすれば，残響下でも高性能になる</a:t>
            </a:r>
            <a:r>
              <a:rPr lang="en-US" altLang="ja-JP" dirty="0"/>
              <a:t>…?</a:t>
            </a:r>
          </a:p>
          <a:p>
            <a:pPr marL="538162" lvl="1" indent="0">
              <a:buNone/>
            </a:pPr>
            <a:endParaRPr lang="en-US" altLang="ja-JP" sz="2000" dirty="0"/>
          </a:p>
          <a:p>
            <a:r>
              <a:rPr lang="ja-JP" altLang="en-US" dirty="0"/>
              <a:t>感想</a:t>
            </a:r>
            <a:r>
              <a:rPr lang="en-US" altLang="ja-JP" dirty="0"/>
              <a:t>: </a:t>
            </a:r>
          </a:p>
          <a:p>
            <a:pPr lvl="1"/>
            <a:r>
              <a:rPr lang="ja-JP" altLang="en-US"/>
              <a:t>パラメータチューニングがめちゃくちゃ大変だった．</a:t>
            </a:r>
            <a:endParaRPr lang="en-US" altLang="ja-JP" dirty="0"/>
          </a:p>
          <a:p>
            <a:pPr lvl="1"/>
            <a:r>
              <a:rPr lang="en-US" altLang="ja-JP" dirty="0"/>
              <a:t>PBL</a:t>
            </a:r>
            <a:r>
              <a:rPr lang="ja-JP" altLang="en-US"/>
              <a:t>期間中に定量評価まで行けず非常に残念だったが，今後何らかの形で発表できるようまとめていきたい．</a:t>
            </a:r>
            <a:endParaRPr lang="en-US" altLang="ja-JP" dirty="0"/>
          </a:p>
          <a:p>
            <a:pPr lvl="1"/>
            <a:r>
              <a:rPr lang="ja-JP" altLang="en-US"/>
              <a:t>うまくいかないパターンにことごとくハマったが，そのおかげでかなり勉強になったと思う．</a:t>
            </a:r>
            <a:endParaRPr lang="en-US" altLang="ja-JP" dirty="0"/>
          </a:p>
          <a:p>
            <a:pPr lvl="1"/>
            <a:endParaRPr lang="en-US" altLang="ja-JP" dirty="0"/>
          </a:p>
          <a:p>
            <a:endParaRPr lang="en-US" altLang="ja-JP" dirty="0"/>
          </a:p>
          <a:p>
            <a:pPr lvl="1"/>
            <a:endParaRPr lang="en-US" altLang="ja-JP" sz="2200" dirty="0"/>
          </a:p>
        </p:txBody>
      </p:sp>
      <p:sp>
        <p:nvSpPr>
          <p:cNvPr id="4" name="スライド番号プレースホルダー 3">
            <a:extLst>
              <a:ext uri="{FF2B5EF4-FFF2-40B4-BE49-F238E27FC236}">
                <a16:creationId xmlns:a16="http://schemas.microsoft.com/office/drawing/2014/main" id="{FFC32FF4-87D4-2B4F-8597-EE0681097F48}"/>
              </a:ext>
            </a:extLst>
          </p:cNvPr>
          <p:cNvSpPr>
            <a:spLocks noGrp="1"/>
          </p:cNvSpPr>
          <p:nvPr>
            <p:ph type="sldNum" sz="quarter" idx="12"/>
          </p:nvPr>
        </p:nvSpPr>
        <p:spPr/>
        <p:txBody>
          <a:bodyPr/>
          <a:lstStyle/>
          <a:p>
            <a:pPr>
              <a:defRPr/>
            </a:pPr>
            <a:fld id="{526DCED4-4EE9-41B9-9DD8-F8FFC7BC55E4}" type="slidenum">
              <a:rPr lang="en-US" altLang="ja-JP" smtClean="0"/>
              <a:pPr>
                <a:defRPr/>
              </a:pPr>
              <a:t>10</a:t>
            </a:fld>
            <a:endParaRPr lang="ja-JP" altLang="en-US" dirty="0"/>
          </a:p>
        </p:txBody>
      </p:sp>
    </p:spTree>
    <p:extLst>
      <p:ext uri="{BB962C8B-B14F-4D97-AF65-F5344CB8AC3E}">
        <p14:creationId xmlns:p14="http://schemas.microsoft.com/office/powerpoint/2010/main" val="18816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441253-909E-7246-B066-36E9C6F68BAA}"/>
              </a:ext>
            </a:extLst>
          </p:cNvPr>
          <p:cNvSpPr>
            <a:spLocks noGrp="1"/>
          </p:cNvSpPr>
          <p:nvPr>
            <p:ph type="title"/>
          </p:nvPr>
        </p:nvSpPr>
        <p:spPr/>
        <p:txBody>
          <a:bodyPr/>
          <a:lstStyle/>
          <a:p>
            <a:r>
              <a:rPr lang="en-US" dirty="0"/>
              <a:t>PBL</a:t>
            </a:r>
            <a:r>
              <a:rPr lang="ja-JP" altLang="en-US" dirty="0"/>
              <a:t>参加の背景</a:t>
            </a:r>
            <a:endParaRPr lang="en-US" dirty="0"/>
          </a:p>
        </p:txBody>
      </p:sp>
      <p:sp>
        <p:nvSpPr>
          <p:cNvPr id="3" name="コンテンツ プレースホルダー 2">
            <a:extLst>
              <a:ext uri="{FF2B5EF4-FFF2-40B4-BE49-F238E27FC236}">
                <a16:creationId xmlns:a16="http://schemas.microsoft.com/office/drawing/2014/main" id="{F9EA7F81-1B28-3C4D-9D07-69811D139A50}"/>
              </a:ext>
            </a:extLst>
          </p:cNvPr>
          <p:cNvSpPr>
            <a:spLocks noGrp="1"/>
          </p:cNvSpPr>
          <p:nvPr>
            <p:ph idx="1"/>
          </p:nvPr>
        </p:nvSpPr>
        <p:spPr>
          <a:xfrm>
            <a:off x="251520" y="1495325"/>
            <a:ext cx="8640960" cy="4525963"/>
          </a:xfrm>
        </p:spPr>
        <p:txBody>
          <a:bodyPr/>
          <a:lstStyle/>
          <a:p>
            <a:r>
              <a:rPr lang="ja-JP" altLang="en-US"/>
              <a:t>大学で声質変換</a:t>
            </a:r>
            <a:r>
              <a:rPr lang="ja-JP" altLang="en-US" dirty="0"/>
              <a:t>の研究</a:t>
            </a:r>
            <a:endParaRPr lang="en-US" altLang="ja-JP" dirty="0"/>
          </a:p>
          <a:p>
            <a:pPr lvl="1">
              <a:buFont typeface="Wingdings" pitchFamily="2" charset="2"/>
              <a:buChar char="Ø"/>
            </a:pPr>
            <a:r>
              <a:rPr lang="ja-JP" altLang="en-US" dirty="0"/>
              <a:t>音への興味</a:t>
            </a:r>
            <a:endParaRPr lang="en-US" altLang="ja-JP" dirty="0"/>
          </a:p>
          <a:p>
            <a:pPr lvl="1">
              <a:buFont typeface="Wingdings" pitchFamily="2" charset="2"/>
              <a:buChar char="Ø"/>
            </a:pPr>
            <a:r>
              <a:rPr lang="ja-JP" altLang="en-US" dirty="0"/>
              <a:t>音声・音響信号処理の見識のなさを実感</a:t>
            </a:r>
            <a:endParaRPr lang="en-US" altLang="ja-JP" dirty="0"/>
          </a:p>
          <a:p>
            <a:endParaRPr lang="en-US" altLang="ja-JP" dirty="0"/>
          </a:p>
          <a:p>
            <a:endParaRPr lang="en-US" altLang="ja-JP" dirty="0"/>
          </a:p>
          <a:p>
            <a:r>
              <a:rPr lang="ja-JP" altLang="en-US" dirty="0"/>
              <a:t>夏休みは音の研究がしたい！！</a:t>
            </a:r>
            <a:endParaRPr lang="en-US" altLang="ja-JP" dirty="0"/>
          </a:p>
          <a:p>
            <a:pPr lvl="1">
              <a:buFont typeface="Wingdings" pitchFamily="2" charset="2"/>
              <a:buChar char="Ø"/>
            </a:pPr>
            <a:r>
              <a:rPr lang="ja-JP" altLang="en-US" dirty="0"/>
              <a:t>研究室以外で本格的に音の研究ができる場はあまり多くなかった</a:t>
            </a:r>
            <a:endParaRPr lang="en-US" altLang="ja-JP" dirty="0"/>
          </a:p>
          <a:p>
            <a:pPr lvl="1">
              <a:buFont typeface="Wingdings" pitchFamily="2" charset="2"/>
              <a:buChar char="Ø"/>
            </a:pPr>
            <a:r>
              <a:rPr lang="ja-JP" altLang="en-US" dirty="0"/>
              <a:t>猿渡先生から</a:t>
            </a:r>
            <a:r>
              <a:rPr lang="en-US" altLang="ja-JP" dirty="0"/>
              <a:t>PBL</a:t>
            </a:r>
            <a:r>
              <a:rPr lang="ja-JP" altLang="en-US" dirty="0"/>
              <a:t>を紹介してもらう</a:t>
            </a:r>
            <a:endParaRPr lang="en-US" altLang="ja-JP" dirty="0"/>
          </a:p>
          <a:p>
            <a:pPr lvl="1">
              <a:buFont typeface="Wingdings" pitchFamily="2" charset="2"/>
              <a:buChar char="Ø"/>
            </a:pPr>
            <a:endParaRPr lang="en-US" altLang="ja-JP" dirty="0"/>
          </a:p>
          <a:p>
            <a:pPr lvl="1">
              <a:buFont typeface="Wingdings" pitchFamily="2" charset="2"/>
              <a:buChar char="Ø"/>
            </a:pPr>
            <a:endParaRPr lang="en-US" altLang="ja-JP" dirty="0"/>
          </a:p>
          <a:p>
            <a:r>
              <a:rPr lang="ja-JP" altLang="en-US" dirty="0">
                <a:solidFill>
                  <a:schemeClr val="accent2">
                    <a:lumMod val="75000"/>
                  </a:schemeClr>
                </a:solidFill>
              </a:rPr>
              <a:t>線形ビームフォーマによる音声強調の限界に挑戦する</a:t>
            </a:r>
            <a:br>
              <a:rPr lang="en-US" altLang="ja-JP" dirty="0"/>
            </a:br>
            <a:r>
              <a:rPr lang="ja-JP" altLang="en-US" dirty="0"/>
              <a:t>という研究テーマに魅力を感じて参加</a:t>
            </a:r>
            <a:endParaRPr lang="en-US" altLang="ja-JP" dirty="0"/>
          </a:p>
          <a:p>
            <a:pPr lvl="1">
              <a:buFont typeface="Wingdings" pitchFamily="2" charset="2"/>
              <a:buChar char="Ø"/>
            </a:pPr>
            <a:endParaRPr lang="en-US" altLang="ja-JP" dirty="0"/>
          </a:p>
        </p:txBody>
      </p:sp>
      <p:sp>
        <p:nvSpPr>
          <p:cNvPr id="4" name="スライド番号プレースホルダー 3">
            <a:extLst>
              <a:ext uri="{FF2B5EF4-FFF2-40B4-BE49-F238E27FC236}">
                <a16:creationId xmlns:a16="http://schemas.microsoft.com/office/drawing/2014/main" id="{2585C117-CDF0-B248-8078-73D4FBE4A342}"/>
              </a:ext>
            </a:extLst>
          </p:cNvPr>
          <p:cNvSpPr>
            <a:spLocks noGrp="1"/>
          </p:cNvSpPr>
          <p:nvPr>
            <p:ph type="sldNum" sz="quarter" idx="12"/>
          </p:nvPr>
        </p:nvSpPr>
        <p:spPr/>
        <p:txBody>
          <a:bodyPr/>
          <a:lstStyle/>
          <a:p>
            <a:pPr>
              <a:defRPr/>
            </a:pPr>
            <a:fld id="{526DCED4-4EE9-41B9-9DD8-F8FFC7BC55E4}" type="slidenum">
              <a:rPr lang="en-US" altLang="ja-JP" smtClean="0"/>
              <a:pPr>
                <a:defRPr/>
              </a:pPr>
              <a:t>2</a:t>
            </a:fld>
            <a:endParaRPr lang="ja-JP" altLang="en-US" dirty="0"/>
          </a:p>
        </p:txBody>
      </p:sp>
    </p:spTree>
    <p:extLst>
      <p:ext uri="{BB962C8B-B14F-4D97-AF65-F5344CB8AC3E}">
        <p14:creationId xmlns:p14="http://schemas.microsoft.com/office/powerpoint/2010/main" val="1221255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1E232D-7A28-4A4F-BE0A-12BB009789D7}"/>
              </a:ext>
            </a:extLst>
          </p:cNvPr>
          <p:cNvSpPr>
            <a:spLocks noGrp="1"/>
          </p:cNvSpPr>
          <p:nvPr>
            <p:ph type="title"/>
          </p:nvPr>
        </p:nvSpPr>
        <p:spPr/>
        <p:txBody>
          <a:bodyPr/>
          <a:lstStyle/>
          <a:p>
            <a:r>
              <a:rPr lang="en-US" dirty="0"/>
              <a:t>PBL</a:t>
            </a:r>
            <a:r>
              <a:rPr lang="ja-JP" altLang="en-US"/>
              <a:t>での研究の概要</a:t>
            </a:r>
            <a:endParaRPr lang="en-US" dirty="0"/>
          </a:p>
        </p:txBody>
      </p:sp>
      <p:sp>
        <p:nvSpPr>
          <p:cNvPr id="3" name="コンテンツ プレースホルダー 2">
            <a:extLst>
              <a:ext uri="{FF2B5EF4-FFF2-40B4-BE49-F238E27FC236}">
                <a16:creationId xmlns:a16="http://schemas.microsoft.com/office/drawing/2014/main" id="{85159AEF-0BEC-F24E-ADBA-5493F9F8DCB1}"/>
              </a:ext>
            </a:extLst>
          </p:cNvPr>
          <p:cNvSpPr>
            <a:spLocks noGrp="1"/>
          </p:cNvSpPr>
          <p:nvPr>
            <p:ph idx="1"/>
          </p:nvPr>
        </p:nvSpPr>
        <p:spPr>
          <a:xfrm>
            <a:off x="251520" y="1196752"/>
            <a:ext cx="8640960" cy="5440854"/>
          </a:xfrm>
        </p:spPr>
        <p:txBody>
          <a:bodyPr lIns="36000" rIns="36000"/>
          <a:lstStyle/>
          <a:p>
            <a:r>
              <a:rPr lang="ja-JP" altLang="en-US" dirty="0"/>
              <a:t>研究目的</a:t>
            </a:r>
            <a:r>
              <a:rPr lang="en-US" altLang="ja-JP" dirty="0"/>
              <a:t>: </a:t>
            </a:r>
          </a:p>
          <a:p>
            <a:pPr lvl="1"/>
            <a:r>
              <a:rPr lang="ja-JP" altLang="en-US" dirty="0"/>
              <a:t>マイクロフォンアレーを用いた指向性合成による音声強調</a:t>
            </a:r>
            <a:endParaRPr lang="en-US" altLang="ja-JP" dirty="0"/>
          </a:p>
          <a:p>
            <a:pPr lvl="1"/>
            <a:r>
              <a:rPr lang="ja-JP" altLang="en-US" dirty="0"/>
              <a:t>歪が小さく，計算コストの低い線形ビームフォーマを高性能化</a:t>
            </a:r>
            <a:endParaRPr lang="en-US" altLang="ja-JP" dirty="0"/>
          </a:p>
          <a:p>
            <a:pPr lvl="1"/>
            <a:endParaRPr lang="en-US" altLang="ja-JP" dirty="0"/>
          </a:p>
          <a:p>
            <a:r>
              <a:rPr lang="ja-JP" altLang="en-US" dirty="0">
                <a:solidFill>
                  <a:srgbClr val="C00000"/>
                </a:solidFill>
              </a:rPr>
              <a:t>従来法</a:t>
            </a:r>
            <a:r>
              <a:rPr lang="en-US" altLang="ja-JP" dirty="0">
                <a:solidFill>
                  <a:srgbClr val="C00000"/>
                </a:solidFill>
              </a:rPr>
              <a:t>: </a:t>
            </a:r>
            <a:r>
              <a:rPr lang="ja-JP" altLang="en-US">
                <a:solidFill>
                  <a:srgbClr val="C00000"/>
                </a:solidFill>
              </a:rPr>
              <a:t>適応型ビームフォーマ</a:t>
            </a:r>
            <a:r>
              <a:rPr lang="en-US" altLang="ja-JP" dirty="0">
                <a:solidFill>
                  <a:srgbClr val="C00000"/>
                </a:solidFill>
              </a:rPr>
              <a:t> </a:t>
            </a:r>
            <a:r>
              <a:rPr lang="en-US" altLang="ja-JP" sz="1600" b="0" dirty="0"/>
              <a:t>[Hoshuyama1999]</a:t>
            </a:r>
            <a:endParaRPr lang="en-US" altLang="ja-JP" sz="1600" b="0" dirty="0">
              <a:solidFill>
                <a:srgbClr val="C00000"/>
              </a:solidFill>
            </a:endParaRPr>
          </a:p>
          <a:p>
            <a:pPr lvl="1"/>
            <a:r>
              <a:rPr lang="ja-JP" altLang="en-US" dirty="0"/>
              <a:t>ブロッキング行列に適応フィルタを用いた線形ビームフォーマ</a:t>
            </a:r>
            <a:endParaRPr lang="en-US" altLang="ja-JP" dirty="0"/>
          </a:p>
          <a:p>
            <a:pPr lvl="1"/>
            <a:r>
              <a:rPr lang="ja-JP" altLang="en-US" dirty="0"/>
              <a:t>残響のある環境下では指向性合成が困難</a:t>
            </a:r>
            <a:endParaRPr lang="en-US" altLang="ja-JP" dirty="0"/>
          </a:p>
          <a:p>
            <a:pPr marL="538162" lvl="1" indent="0">
              <a:buNone/>
            </a:pPr>
            <a:endParaRPr lang="en-US" altLang="ja-JP" dirty="0"/>
          </a:p>
          <a:p>
            <a:r>
              <a:rPr lang="ja-JP" altLang="en-US" dirty="0">
                <a:solidFill>
                  <a:schemeClr val="accent2">
                    <a:lumMod val="75000"/>
                  </a:schemeClr>
                </a:solidFill>
              </a:rPr>
              <a:t>提案法</a:t>
            </a:r>
            <a:r>
              <a:rPr lang="en-US" altLang="ja-JP" dirty="0">
                <a:solidFill>
                  <a:schemeClr val="accent2">
                    <a:lumMod val="75000"/>
                  </a:schemeClr>
                </a:solidFill>
              </a:rPr>
              <a:t>: </a:t>
            </a:r>
            <a:r>
              <a:rPr lang="ja-JP" altLang="en-US" dirty="0">
                <a:solidFill>
                  <a:schemeClr val="accent2">
                    <a:lumMod val="75000"/>
                  </a:schemeClr>
                </a:solidFill>
              </a:rPr>
              <a:t>多段適応型ビームフォーマ</a:t>
            </a:r>
            <a:endParaRPr lang="en-US" altLang="ja-JP" dirty="0">
              <a:solidFill>
                <a:schemeClr val="accent2">
                  <a:lumMod val="75000"/>
                </a:schemeClr>
              </a:solidFill>
            </a:endParaRPr>
          </a:p>
          <a:p>
            <a:pPr lvl="1"/>
            <a:r>
              <a:rPr lang="ja-JP" altLang="en-US" dirty="0"/>
              <a:t>前段で強調した音声を固定ビームフォーマ出力に置き換える</a:t>
            </a:r>
            <a:endParaRPr lang="en-US" altLang="ja-JP" dirty="0"/>
          </a:p>
          <a:p>
            <a:pPr lvl="1"/>
            <a:r>
              <a:rPr lang="ja-JP" altLang="en-US" dirty="0"/>
              <a:t>残響のある環境下でも鋭い指向性を得る</a:t>
            </a:r>
            <a:endParaRPr lang="en-US" altLang="ja-JP" dirty="0"/>
          </a:p>
          <a:p>
            <a:pPr marL="538162" lvl="1" indent="0">
              <a:buNone/>
            </a:pPr>
            <a:endParaRPr lang="en-US" altLang="ja-JP" dirty="0"/>
          </a:p>
          <a:p>
            <a:r>
              <a:rPr lang="ja-JP" altLang="en-US" dirty="0"/>
              <a:t>実験的評価</a:t>
            </a:r>
            <a:r>
              <a:rPr lang="en-US" altLang="ja-JP" dirty="0"/>
              <a:t>: </a:t>
            </a:r>
          </a:p>
          <a:p>
            <a:pPr lvl="1"/>
            <a:r>
              <a:rPr lang="ja-JP" altLang="en-US" dirty="0">
                <a:solidFill>
                  <a:schemeClr val="tx1">
                    <a:lumMod val="65000"/>
                    <a:lumOff val="35000"/>
                  </a:schemeClr>
                </a:solidFill>
              </a:rPr>
              <a:t>ブロッキング行列の品質改善が示唆</a:t>
            </a:r>
            <a:endParaRPr lang="en-US" altLang="ja-JP" dirty="0">
              <a:solidFill>
                <a:schemeClr val="tx1">
                  <a:lumMod val="65000"/>
                  <a:lumOff val="35000"/>
                </a:schemeClr>
              </a:solidFill>
            </a:endParaRPr>
          </a:p>
        </p:txBody>
      </p:sp>
      <p:sp>
        <p:nvSpPr>
          <p:cNvPr id="4" name="スライド番号プレースホルダー 3">
            <a:extLst>
              <a:ext uri="{FF2B5EF4-FFF2-40B4-BE49-F238E27FC236}">
                <a16:creationId xmlns:a16="http://schemas.microsoft.com/office/drawing/2014/main" id="{81A78408-194B-104A-BEFD-DC2DFAF02923}"/>
              </a:ext>
            </a:extLst>
          </p:cNvPr>
          <p:cNvSpPr>
            <a:spLocks noGrp="1"/>
          </p:cNvSpPr>
          <p:nvPr>
            <p:ph type="sldNum" sz="quarter" idx="12"/>
          </p:nvPr>
        </p:nvSpPr>
        <p:spPr/>
        <p:txBody>
          <a:bodyPr/>
          <a:lstStyle/>
          <a:p>
            <a:pPr>
              <a:defRPr/>
            </a:pPr>
            <a:fld id="{526DCED4-4EE9-41B9-9DD8-F8FFC7BC55E4}" type="slidenum">
              <a:rPr lang="en-US" altLang="ja-JP" smtClean="0"/>
              <a:pPr>
                <a:defRPr/>
              </a:pPr>
              <a:t>3</a:t>
            </a:fld>
            <a:endParaRPr lang="ja-JP" altLang="en-US" dirty="0"/>
          </a:p>
        </p:txBody>
      </p:sp>
    </p:spTree>
    <p:extLst>
      <p:ext uri="{BB962C8B-B14F-4D97-AF65-F5344CB8AC3E}">
        <p14:creationId xmlns:p14="http://schemas.microsoft.com/office/powerpoint/2010/main" val="489622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線矢印コネクタ 73"/>
          <p:cNvCxnSpPr/>
          <p:nvPr/>
        </p:nvCxnSpPr>
        <p:spPr>
          <a:xfrm flipH="1">
            <a:off x="3451913" y="5232946"/>
            <a:ext cx="523050" cy="711583"/>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flipH="1">
            <a:off x="5392352" y="4177359"/>
            <a:ext cx="523050" cy="711583"/>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B8A8D2E-B5E0-4349-A6BC-E2D078249DFF}"/>
              </a:ext>
            </a:extLst>
          </p:cNvPr>
          <p:cNvSpPr>
            <a:spLocks noGrp="1"/>
          </p:cNvSpPr>
          <p:nvPr>
            <p:ph type="title"/>
          </p:nvPr>
        </p:nvSpPr>
        <p:spPr/>
        <p:txBody>
          <a:bodyPr>
            <a:normAutofit/>
          </a:bodyPr>
          <a:lstStyle/>
          <a:p>
            <a:r>
              <a:rPr lang="ja-JP" altLang="en-US" dirty="0"/>
              <a:t>従来法</a:t>
            </a:r>
            <a:r>
              <a:rPr lang="en-US" altLang="ja-JP" dirty="0"/>
              <a:t>:</a:t>
            </a:r>
            <a:r>
              <a:rPr lang="ja-JP" altLang="en-US" dirty="0"/>
              <a:t> 適応型</a:t>
            </a:r>
            <a:r>
              <a:rPr lang="ja-JP" altLang="en-US"/>
              <a:t>ビームフォーマ </a:t>
            </a:r>
            <a:r>
              <a:rPr lang="en-US" altLang="ja-JP" sz="2200" b="0" dirty="0"/>
              <a:t>[Hoshuyama1999]</a:t>
            </a:r>
            <a:endParaRPr lang="en-US" sz="2200" b="0" dirty="0"/>
          </a:p>
        </p:txBody>
      </p:sp>
      <p:sp>
        <p:nvSpPr>
          <p:cNvPr id="4" name="スライド番号プレースホルダー 3">
            <a:extLst>
              <a:ext uri="{FF2B5EF4-FFF2-40B4-BE49-F238E27FC236}">
                <a16:creationId xmlns:a16="http://schemas.microsoft.com/office/drawing/2014/main" id="{45CA2186-040A-6E47-923A-15D80B57C082}"/>
              </a:ext>
            </a:extLst>
          </p:cNvPr>
          <p:cNvSpPr>
            <a:spLocks noGrp="1"/>
          </p:cNvSpPr>
          <p:nvPr>
            <p:ph type="sldNum" sz="quarter" idx="12"/>
          </p:nvPr>
        </p:nvSpPr>
        <p:spPr/>
        <p:txBody>
          <a:bodyPr/>
          <a:lstStyle/>
          <a:p>
            <a:pPr>
              <a:defRPr/>
            </a:pPr>
            <a:fld id="{526DCED4-4EE9-41B9-9DD8-F8FFC7BC55E4}" type="slidenum">
              <a:rPr lang="en-US" altLang="ja-JP" smtClean="0"/>
              <a:pPr>
                <a:defRPr/>
              </a:pPr>
              <a:t>4</a:t>
            </a:fld>
            <a:endParaRPr lang="ja-JP" altLang="en-US" dirty="0"/>
          </a:p>
        </p:txBody>
      </p:sp>
      <p:sp>
        <p:nvSpPr>
          <p:cNvPr id="5" name="正方形/長方形 4"/>
          <p:cNvSpPr/>
          <p:nvPr/>
        </p:nvSpPr>
        <p:spPr>
          <a:xfrm>
            <a:off x="2269401" y="2684528"/>
            <a:ext cx="504056" cy="1008112"/>
          </a:xfrm>
          <a:prstGeom prst="rect">
            <a:avLst/>
          </a:prstGeom>
          <a:ln w="12700">
            <a:solidFill>
              <a:schemeClr val="tx1">
                <a:lumMod val="75000"/>
                <a:lumOff val="25000"/>
              </a:schemeClr>
            </a:solidFill>
          </a:ln>
        </p:spPr>
        <p:txBody>
          <a:bodyPr wrap="square" lIns="0" tIns="36000" rIns="0" bIns="36000" rtlCol="0" anchor="b" anchorCtr="1">
            <a:noAutofit/>
          </a:bodyPr>
          <a:lstStyle/>
          <a:p>
            <a:pPr algn="ctr"/>
            <a:endParaRPr kumimoji="1" lang="ja-JP" altLang="en-US" sz="2000" dirty="0">
              <a:solidFill>
                <a:schemeClr val="tx1">
                  <a:lumMod val="75000"/>
                  <a:lumOff val="25000"/>
                </a:schemeClr>
              </a:solidFill>
              <a:latin typeface="+mj-ea"/>
              <a:ea typeface="+mj-ea"/>
            </a:endParaRPr>
          </a:p>
        </p:txBody>
      </p:sp>
      <p:cxnSp>
        <p:nvCxnSpPr>
          <p:cNvPr id="7" name="直線矢印コネクタ 6"/>
          <p:cNvCxnSpPr/>
          <p:nvPr/>
        </p:nvCxnSpPr>
        <p:spPr>
          <a:xfrm>
            <a:off x="1397080" y="2754433"/>
            <a:ext cx="872321" cy="2104"/>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1421706" y="3562412"/>
            <a:ext cx="858014" cy="1717"/>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2773457" y="3188584"/>
            <a:ext cx="1152128" cy="0"/>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p:nvPr/>
        </p:nvCxnSpPr>
        <p:spPr>
          <a:xfrm>
            <a:off x="1907402" y="2756150"/>
            <a:ext cx="3386335" cy="1777001"/>
          </a:xfrm>
          <a:prstGeom prst="bentConnector3">
            <a:avLst>
              <a:gd name="adj1" fmla="val 1165"/>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カギ線コネクタ 24"/>
          <p:cNvCxnSpPr/>
          <p:nvPr/>
        </p:nvCxnSpPr>
        <p:spPr>
          <a:xfrm>
            <a:off x="1621329" y="3562412"/>
            <a:ext cx="3658993" cy="2377505"/>
          </a:xfrm>
          <a:prstGeom prst="bentConnector3">
            <a:avLst>
              <a:gd name="adj1" fmla="val -513"/>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テキスト ボックス 30"/>
              <p:cNvSpPr txBox="1"/>
              <p:nvPr/>
            </p:nvSpPr>
            <p:spPr>
              <a:xfrm>
                <a:off x="4319618" y="5763703"/>
                <a:ext cx="308320" cy="313184"/>
              </a:xfrm>
              <a:prstGeom prst="rect">
                <a:avLst/>
              </a:prstGeom>
              <a:noFill/>
            </p:spPr>
            <p:txBody>
              <a:bodyPr wrap="none" lIns="0" tIns="0" rIns="0" bIns="0" rtlCol="0">
                <a:noAutofit/>
              </a:bodyPr>
              <a:lstStyle/>
              <a:p>
                <a:pPr/>
                <a14:m>
                  <m:oMathPara xmlns:m="http://schemas.openxmlformats.org/officeDocument/2006/math">
                    <m:oMathParaPr>
                      <m:jc m:val="centerGroup"/>
                    </m:oMathParaPr>
                    <m:oMath xmlns:m="http://schemas.openxmlformats.org/officeDocument/2006/math">
                      <m:r>
                        <a:rPr kumimoji="1" lang="ja-JP" altLang="en-US" sz="2000" i="1" smtClean="0">
                          <a:solidFill>
                            <a:schemeClr val="tx1">
                              <a:lumMod val="75000"/>
                              <a:lumOff val="25000"/>
                            </a:schemeClr>
                          </a:solidFill>
                          <a:latin typeface="Cambria Math" panose="02040503050406030204" pitchFamily="18" charset="0"/>
                          <a:ea typeface="+mj-ea"/>
                        </a:rPr>
                        <m:t>⊕</m:t>
                      </m:r>
                    </m:oMath>
                  </m:oMathPara>
                </a14:m>
                <a:endParaRPr kumimoji="1" lang="ja-JP" altLang="en-US" sz="2000" dirty="0">
                  <a:solidFill>
                    <a:schemeClr val="tx1">
                      <a:lumMod val="75000"/>
                      <a:lumOff val="25000"/>
                    </a:schemeClr>
                  </a:solidFill>
                  <a:latin typeface="+mj-lt"/>
                  <a:ea typeface="+mj-ea"/>
                </a:endParaRPr>
              </a:p>
            </p:txBody>
          </p:sp>
        </mc:Choice>
        <mc:Fallback xmlns="">
          <p:sp>
            <p:nvSpPr>
              <p:cNvPr id="31" name="テキスト ボックス 30"/>
              <p:cNvSpPr txBox="1">
                <a:spLocks noRot="1" noChangeAspect="1" noMove="1" noResize="1" noEditPoints="1" noAdjustHandles="1" noChangeArrowheads="1" noChangeShapeType="1" noTextEdit="1"/>
              </p:cNvSpPr>
              <p:nvPr/>
            </p:nvSpPr>
            <p:spPr>
              <a:xfrm>
                <a:off x="4319618" y="5763703"/>
                <a:ext cx="308320" cy="313184"/>
              </a:xfrm>
              <a:prstGeom prst="rect">
                <a:avLst/>
              </a:prstGeom>
              <a:blipFill>
                <a:blip r:embed="rId3"/>
                <a:stretch>
                  <a:fillRect l="-28000" r="-30000" b="-23077"/>
                </a:stretch>
              </a:blipFill>
            </p:spPr>
            <p:txBody>
              <a:bodyPr/>
              <a:lstStyle/>
              <a:p>
                <a:r>
                  <a:rPr lang="ja-JP" altLang="en-US">
                    <a:noFill/>
                  </a:rPr>
                  <a:t> </a:t>
                </a:r>
              </a:p>
            </p:txBody>
          </p:sp>
        </mc:Fallback>
      </mc:AlternateContent>
      <p:sp>
        <p:nvSpPr>
          <p:cNvPr id="32" name="テキスト ボックス 31"/>
          <p:cNvSpPr txBox="1"/>
          <p:nvPr/>
        </p:nvSpPr>
        <p:spPr>
          <a:xfrm>
            <a:off x="2279720" y="3031992"/>
            <a:ext cx="308320" cy="313184"/>
          </a:xfrm>
          <a:prstGeom prst="rect">
            <a:avLst/>
          </a:prstGeom>
          <a:noFill/>
        </p:spPr>
        <p:txBody>
          <a:bodyPr wrap="none" lIns="0" tIns="0" rIns="0" bIns="0" rtlCol="0">
            <a:noAutofit/>
          </a:bodyPr>
          <a:lstStyle/>
          <a:p>
            <a:r>
              <a:rPr kumimoji="1" lang="en-US" altLang="ja-JP" sz="2000" dirty="0">
                <a:solidFill>
                  <a:srgbClr val="00B050"/>
                </a:solidFill>
                <a:latin typeface="+mj-lt"/>
                <a:ea typeface="+mj-ea"/>
              </a:rPr>
              <a:t>FBF</a:t>
            </a:r>
            <a:endParaRPr kumimoji="1" lang="ja-JP" altLang="en-US" sz="2000" dirty="0">
              <a:solidFill>
                <a:srgbClr val="00B050"/>
              </a:solidFill>
              <a:latin typeface="+mj-lt"/>
              <a:ea typeface="+mj-ea"/>
            </a:endParaRPr>
          </a:p>
        </p:txBody>
      </p:sp>
      <mc:AlternateContent xmlns:mc="http://schemas.openxmlformats.org/markup-compatibility/2006" xmlns:a14="http://schemas.microsoft.com/office/drawing/2010/main">
        <mc:Choice Requires="a14">
          <p:sp>
            <p:nvSpPr>
              <p:cNvPr id="35" name="正方形/長方形 34"/>
              <p:cNvSpPr/>
              <p:nvPr/>
            </p:nvSpPr>
            <p:spPr>
              <a:xfrm>
                <a:off x="2280957" y="4253606"/>
                <a:ext cx="511560" cy="525886"/>
              </a:xfrm>
              <a:prstGeom prst="rect">
                <a:avLst/>
              </a:prstGeom>
              <a:solidFill>
                <a:schemeClr val="bg1"/>
              </a:solidFill>
              <a:ln w="12700">
                <a:solidFill>
                  <a:schemeClr val="tx1">
                    <a:lumMod val="75000"/>
                    <a:lumOff val="25000"/>
                  </a:schemeClr>
                </a:solidFill>
              </a:ln>
            </p:spPr>
            <p:txBody>
              <a:bodyPr wrap="square" lIns="108000" tIns="108000" rIns="0" bIns="108000" rtlCol="0" anchor="b" anchorCtr="1">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2000" i="1" smtClean="0">
                              <a:solidFill>
                                <a:schemeClr val="tx1">
                                  <a:lumMod val="75000"/>
                                  <a:lumOff val="25000"/>
                                </a:schemeClr>
                              </a:solidFill>
                              <a:latin typeface="Cambria Math" panose="02040503050406030204" pitchFamily="18" charset="0"/>
                              <a:ea typeface="+mj-ea"/>
                            </a:rPr>
                          </m:ctrlPr>
                        </m:sSupPr>
                        <m:e>
                          <m:r>
                            <a:rPr kumimoji="1" lang="en-US" altLang="ja-JP" sz="2000" b="0" i="1" smtClean="0">
                              <a:solidFill>
                                <a:schemeClr val="tx1">
                                  <a:lumMod val="75000"/>
                                  <a:lumOff val="25000"/>
                                </a:schemeClr>
                              </a:solidFill>
                              <a:latin typeface="Cambria Math" panose="02040503050406030204" pitchFamily="18" charset="0"/>
                              <a:ea typeface="+mj-ea"/>
                            </a:rPr>
                            <m:t>𝑧</m:t>
                          </m:r>
                        </m:e>
                        <m:sup>
                          <m:r>
                            <a:rPr kumimoji="1" lang="en-US" altLang="ja-JP" sz="2000" b="0" i="1" smtClean="0">
                              <a:solidFill>
                                <a:schemeClr val="tx1">
                                  <a:lumMod val="75000"/>
                                  <a:lumOff val="25000"/>
                                </a:schemeClr>
                              </a:solidFill>
                              <a:latin typeface="Cambria Math" panose="02040503050406030204" pitchFamily="18" charset="0"/>
                              <a:ea typeface="+mj-ea"/>
                            </a:rPr>
                            <m:t>−</m:t>
                          </m:r>
                          <m:r>
                            <a:rPr kumimoji="1" lang="en-US" altLang="ja-JP" sz="2000" b="0" i="1" smtClean="0">
                              <a:solidFill>
                                <a:schemeClr val="tx1">
                                  <a:lumMod val="75000"/>
                                  <a:lumOff val="25000"/>
                                </a:schemeClr>
                              </a:solidFill>
                              <a:latin typeface="Cambria Math" panose="02040503050406030204" pitchFamily="18" charset="0"/>
                              <a:ea typeface="+mj-ea"/>
                            </a:rPr>
                            <m:t>𝑃</m:t>
                          </m:r>
                        </m:sup>
                      </m:sSup>
                    </m:oMath>
                  </m:oMathPara>
                </a14:m>
                <a:endParaRPr kumimoji="1" lang="ja-JP" altLang="en-US" sz="2000" dirty="0">
                  <a:solidFill>
                    <a:schemeClr val="tx1">
                      <a:lumMod val="75000"/>
                      <a:lumOff val="25000"/>
                    </a:schemeClr>
                  </a:solidFill>
                  <a:latin typeface="+mj-ea"/>
                  <a:ea typeface="+mj-ea"/>
                </a:endParaRPr>
              </a:p>
            </p:txBody>
          </p:sp>
        </mc:Choice>
        <mc:Fallback xmlns="">
          <p:sp>
            <p:nvSpPr>
              <p:cNvPr id="35" name="正方形/長方形 34"/>
              <p:cNvSpPr>
                <a:spLocks noRot="1" noChangeAspect="1" noMove="1" noResize="1" noEditPoints="1" noAdjustHandles="1" noChangeArrowheads="1" noChangeShapeType="1" noTextEdit="1"/>
              </p:cNvSpPr>
              <p:nvPr/>
            </p:nvSpPr>
            <p:spPr>
              <a:xfrm>
                <a:off x="2280957" y="4253606"/>
                <a:ext cx="511560" cy="525886"/>
              </a:xfrm>
              <a:prstGeom prst="rect">
                <a:avLst/>
              </a:prstGeom>
              <a:blipFill>
                <a:blip r:embed="rId4"/>
                <a:stretch>
                  <a:fillRect r="-2326"/>
                </a:stretch>
              </a:blipFill>
              <a:ln w="12700">
                <a:solidFill>
                  <a:schemeClr val="tx1">
                    <a:lumMod val="75000"/>
                    <a:lumOff val="2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2267744" y="5631127"/>
                <a:ext cx="511560" cy="525886"/>
              </a:xfrm>
              <a:prstGeom prst="rect">
                <a:avLst/>
              </a:prstGeom>
              <a:solidFill>
                <a:schemeClr val="bg1"/>
              </a:solidFill>
              <a:ln w="12700">
                <a:solidFill>
                  <a:schemeClr val="tx1">
                    <a:lumMod val="75000"/>
                    <a:lumOff val="25000"/>
                  </a:schemeClr>
                </a:solidFill>
              </a:ln>
            </p:spPr>
            <p:txBody>
              <a:bodyPr wrap="square" lIns="108000" tIns="108000" rIns="0" bIns="108000" rtlCol="0" anchor="b" anchorCtr="1">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2000" i="1" smtClean="0">
                              <a:solidFill>
                                <a:schemeClr val="tx1">
                                  <a:lumMod val="75000"/>
                                  <a:lumOff val="25000"/>
                                </a:schemeClr>
                              </a:solidFill>
                              <a:latin typeface="Cambria Math" panose="02040503050406030204" pitchFamily="18" charset="0"/>
                              <a:ea typeface="+mj-ea"/>
                            </a:rPr>
                          </m:ctrlPr>
                        </m:sSupPr>
                        <m:e>
                          <m:r>
                            <a:rPr kumimoji="1" lang="en-US" altLang="ja-JP" sz="2000" b="0" i="1" smtClean="0">
                              <a:solidFill>
                                <a:schemeClr val="tx1">
                                  <a:lumMod val="75000"/>
                                  <a:lumOff val="25000"/>
                                </a:schemeClr>
                              </a:solidFill>
                              <a:latin typeface="Cambria Math" panose="02040503050406030204" pitchFamily="18" charset="0"/>
                              <a:ea typeface="+mj-ea"/>
                            </a:rPr>
                            <m:t>𝑧</m:t>
                          </m:r>
                        </m:e>
                        <m:sup>
                          <m:r>
                            <a:rPr kumimoji="1" lang="en-US" altLang="ja-JP" sz="2000" b="0" i="1" smtClean="0">
                              <a:solidFill>
                                <a:schemeClr val="tx1">
                                  <a:lumMod val="75000"/>
                                  <a:lumOff val="25000"/>
                                </a:schemeClr>
                              </a:solidFill>
                              <a:latin typeface="Cambria Math" panose="02040503050406030204" pitchFamily="18" charset="0"/>
                              <a:ea typeface="+mj-ea"/>
                            </a:rPr>
                            <m:t>−</m:t>
                          </m:r>
                          <m:r>
                            <a:rPr kumimoji="1" lang="en-US" altLang="ja-JP" sz="2000" b="0" i="1" smtClean="0">
                              <a:solidFill>
                                <a:schemeClr val="tx1">
                                  <a:lumMod val="75000"/>
                                  <a:lumOff val="25000"/>
                                </a:schemeClr>
                              </a:solidFill>
                              <a:latin typeface="Cambria Math" panose="02040503050406030204" pitchFamily="18" charset="0"/>
                              <a:ea typeface="+mj-ea"/>
                            </a:rPr>
                            <m:t>𝑃</m:t>
                          </m:r>
                        </m:sup>
                      </m:sSup>
                    </m:oMath>
                  </m:oMathPara>
                </a14:m>
                <a:endParaRPr kumimoji="1" lang="ja-JP" altLang="en-US" sz="2000" dirty="0">
                  <a:solidFill>
                    <a:schemeClr val="tx1">
                      <a:lumMod val="75000"/>
                      <a:lumOff val="25000"/>
                    </a:schemeClr>
                  </a:solidFill>
                  <a:latin typeface="+mj-ea"/>
                  <a:ea typeface="+mj-ea"/>
                </a:endParaRPr>
              </a:p>
            </p:txBody>
          </p:sp>
        </mc:Choice>
        <mc:Fallback xmlns="">
          <p:sp>
            <p:nvSpPr>
              <p:cNvPr id="36" name="正方形/長方形 35"/>
              <p:cNvSpPr>
                <a:spLocks noRot="1" noChangeAspect="1" noMove="1" noResize="1" noEditPoints="1" noAdjustHandles="1" noChangeArrowheads="1" noChangeShapeType="1" noTextEdit="1"/>
              </p:cNvSpPr>
              <p:nvPr/>
            </p:nvSpPr>
            <p:spPr>
              <a:xfrm>
                <a:off x="2267744" y="5631127"/>
                <a:ext cx="511560" cy="525886"/>
              </a:xfrm>
              <a:prstGeom prst="rect">
                <a:avLst/>
              </a:prstGeom>
              <a:blipFill>
                <a:blip r:embed="rId5"/>
                <a:stretch>
                  <a:fillRect r="-2326"/>
                </a:stretch>
              </a:blipFill>
              <a:ln w="12700">
                <a:solidFill>
                  <a:schemeClr val="tx1">
                    <a:lumMod val="75000"/>
                    <a:lumOff val="2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4332831" y="4381300"/>
                <a:ext cx="308320" cy="313184"/>
              </a:xfrm>
              <a:prstGeom prst="rect">
                <a:avLst/>
              </a:prstGeom>
              <a:noFill/>
            </p:spPr>
            <p:txBody>
              <a:bodyPr wrap="none" lIns="0" tIns="0" rIns="0" bIns="0" rtlCol="0">
                <a:noAutofit/>
              </a:bodyPr>
              <a:lstStyle/>
              <a:p>
                <a:pPr/>
                <a14:m>
                  <m:oMathPara xmlns:m="http://schemas.openxmlformats.org/officeDocument/2006/math">
                    <m:oMathParaPr>
                      <m:jc m:val="centerGroup"/>
                    </m:oMathParaPr>
                    <m:oMath xmlns:m="http://schemas.openxmlformats.org/officeDocument/2006/math">
                      <m:r>
                        <a:rPr kumimoji="1" lang="ja-JP" altLang="en-US" sz="2000" i="1" smtClean="0">
                          <a:solidFill>
                            <a:schemeClr val="tx1">
                              <a:lumMod val="75000"/>
                              <a:lumOff val="25000"/>
                            </a:schemeClr>
                          </a:solidFill>
                          <a:latin typeface="Cambria Math" panose="02040503050406030204" pitchFamily="18" charset="0"/>
                          <a:ea typeface="+mj-ea"/>
                        </a:rPr>
                        <m:t>⊕</m:t>
                      </m:r>
                    </m:oMath>
                  </m:oMathPara>
                </a14:m>
                <a:endParaRPr kumimoji="1" lang="ja-JP" altLang="en-US" sz="2000" dirty="0">
                  <a:solidFill>
                    <a:schemeClr val="tx1">
                      <a:lumMod val="75000"/>
                      <a:lumOff val="25000"/>
                    </a:schemeClr>
                  </a:solidFill>
                  <a:latin typeface="+mj-lt"/>
                  <a:ea typeface="+mj-ea"/>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4332831" y="4381300"/>
                <a:ext cx="308320" cy="313184"/>
              </a:xfrm>
              <a:prstGeom prst="rect">
                <a:avLst/>
              </a:prstGeom>
              <a:blipFill>
                <a:blip r:embed="rId6"/>
                <a:stretch>
                  <a:fillRect l="-28000" t="-1961" r="-30000" b="-235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正方形/長方形 45"/>
              <p:cNvSpPr/>
              <p:nvPr/>
            </p:nvSpPr>
            <p:spPr>
              <a:xfrm>
                <a:off x="3925585" y="2899095"/>
                <a:ext cx="511560" cy="525886"/>
              </a:xfrm>
              <a:prstGeom prst="rect">
                <a:avLst/>
              </a:prstGeom>
              <a:solidFill>
                <a:schemeClr val="bg1"/>
              </a:solidFill>
              <a:ln w="12700">
                <a:solidFill>
                  <a:schemeClr val="tx1">
                    <a:lumMod val="75000"/>
                    <a:lumOff val="25000"/>
                  </a:schemeClr>
                </a:solidFill>
              </a:ln>
            </p:spPr>
            <p:txBody>
              <a:bodyPr wrap="square" lIns="108000" tIns="108000" rIns="0" bIns="108000" rtlCol="0" anchor="b" anchorCtr="1">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2000" i="1" smtClean="0">
                              <a:solidFill>
                                <a:schemeClr val="tx1">
                                  <a:lumMod val="75000"/>
                                  <a:lumOff val="25000"/>
                                </a:schemeClr>
                              </a:solidFill>
                              <a:latin typeface="Cambria Math" panose="02040503050406030204" pitchFamily="18" charset="0"/>
                              <a:ea typeface="+mj-ea"/>
                            </a:rPr>
                          </m:ctrlPr>
                        </m:sSupPr>
                        <m:e>
                          <m:r>
                            <a:rPr kumimoji="1" lang="en-US" altLang="ja-JP" sz="2000" b="0" i="1" smtClean="0">
                              <a:solidFill>
                                <a:schemeClr val="tx1">
                                  <a:lumMod val="75000"/>
                                  <a:lumOff val="25000"/>
                                </a:schemeClr>
                              </a:solidFill>
                              <a:latin typeface="Cambria Math" panose="02040503050406030204" pitchFamily="18" charset="0"/>
                              <a:ea typeface="+mj-ea"/>
                            </a:rPr>
                            <m:t>𝑧</m:t>
                          </m:r>
                        </m:e>
                        <m:sup>
                          <m:r>
                            <a:rPr kumimoji="1" lang="en-US" altLang="ja-JP" sz="2000" b="0" i="1" smtClean="0">
                              <a:solidFill>
                                <a:schemeClr val="tx1">
                                  <a:lumMod val="75000"/>
                                  <a:lumOff val="25000"/>
                                </a:schemeClr>
                              </a:solidFill>
                              <a:latin typeface="Cambria Math" panose="02040503050406030204" pitchFamily="18" charset="0"/>
                              <a:ea typeface="+mj-ea"/>
                            </a:rPr>
                            <m:t>−</m:t>
                          </m:r>
                          <m:r>
                            <a:rPr kumimoji="1" lang="en-US" altLang="ja-JP" sz="2000" b="0" i="1" smtClean="0">
                              <a:solidFill>
                                <a:schemeClr val="tx1">
                                  <a:lumMod val="75000"/>
                                  <a:lumOff val="25000"/>
                                </a:schemeClr>
                              </a:solidFill>
                              <a:latin typeface="Cambria Math" panose="02040503050406030204" pitchFamily="18" charset="0"/>
                              <a:ea typeface="+mj-ea"/>
                            </a:rPr>
                            <m:t>𝑄</m:t>
                          </m:r>
                        </m:sup>
                      </m:sSup>
                    </m:oMath>
                  </m:oMathPara>
                </a14:m>
                <a:endParaRPr kumimoji="1" lang="ja-JP" altLang="en-US" sz="2000" dirty="0">
                  <a:solidFill>
                    <a:schemeClr val="tx1">
                      <a:lumMod val="75000"/>
                      <a:lumOff val="25000"/>
                    </a:schemeClr>
                  </a:solidFill>
                  <a:latin typeface="+mj-ea"/>
                  <a:ea typeface="+mj-ea"/>
                </a:endParaRPr>
              </a:p>
            </p:txBody>
          </p:sp>
        </mc:Choice>
        <mc:Fallback xmlns="">
          <p:sp>
            <p:nvSpPr>
              <p:cNvPr id="46" name="正方形/長方形 45"/>
              <p:cNvSpPr>
                <a:spLocks noRot="1" noChangeAspect="1" noMove="1" noResize="1" noEditPoints="1" noAdjustHandles="1" noChangeArrowheads="1" noChangeShapeType="1" noTextEdit="1"/>
              </p:cNvSpPr>
              <p:nvPr/>
            </p:nvSpPr>
            <p:spPr>
              <a:xfrm>
                <a:off x="3925585" y="2899095"/>
                <a:ext cx="511560" cy="525886"/>
              </a:xfrm>
              <a:prstGeom prst="rect">
                <a:avLst/>
              </a:prstGeom>
              <a:blipFill>
                <a:blip r:embed="rId7"/>
                <a:stretch>
                  <a:fillRect r="-5814"/>
                </a:stretch>
              </a:blipFill>
              <a:ln w="12700">
                <a:solidFill>
                  <a:schemeClr val="tx1">
                    <a:lumMod val="75000"/>
                    <a:lumOff val="25000"/>
                  </a:schemeClr>
                </a:solidFill>
              </a:ln>
            </p:spPr>
            <p:txBody>
              <a:bodyPr/>
              <a:lstStyle/>
              <a:p>
                <a:r>
                  <a:rPr lang="ja-JP" altLang="en-US">
                    <a:noFill/>
                  </a:rPr>
                  <a:t> </a:t>
                </a:r>
              </a:p>
            </p:txBody>
          </p:sp>
        </mc:Fallback>
      </mc:AlternateContent>
      <p:sp>
        <p:nvSpPr>
          <p:cNvPr id="48" name="正方形/長方形 47"/>
          <p:cNvSpPr/>
          <p:nvPr/>
        </p:nvSpPr>
        <p:spPr>
          <a:xfrm>
            <a:off x="3405622" y="5437471"/>
            <a:ext cx="792088" cy="374080"/>
          </a:xfrm>
          <a:prstGeom prst="rect">
            <a:avLst/>
          </a:prstGeom>
          <a:solidFill>
            <a:schemeClr val="bg1"/>
          </a:solidFill>
          <a:ln w="12700">
            <a:solidFill>
              <a:schemeClr val="tx1">
                <a:lumMod val="75000"/>
                <a:lumOff val="25000"/>
              </a:schemeClr>
            </a:solidFill>
          </a:ln>
        </p:spPr>
        <p:txBody>
          <a:bodyPr wrap="square" lIns="0" tIns="0" rIns="0" bIns="0" rtlCol="0" anchor="b" anchorCtr="1">
            <a:noAutofit/>
          </a:bodyPr>
          <a:lstStyle/>
          <a:p>
            <a:pPr algn="ctr"/>
            <a:r>
              <a:rPr kumimoji="1" lang="en-US" altLang="ja-JP" sz="2000" dirty="0">
                <a:solidFill>
                  <a:schemeClr val="tx1">
                    <a:lumMod val="75000"/>
                    <a:lumOff val="25000"/>
                  </a:schemeClr>
                </a:solidFill>
                <a:latin typeface="+mj-ea"/>
                <a:ea typeface="+mj-ea"/>
              </a:rPr>
              <a:t>CCAF</a:t>
            </a:r>
            <a:endParaRPr kumimoji="1" lang="ja-JP" altLang="en-US" sz="2000" dirty="0">
              <a:solidFill>
                <a:schemeClr val="tx1">
                  <a:lumMod val="75000"/>
                  <a:lumOff val="25000"/>
                </a:schemeClr>
              </a:solidFill>
              <a:latin typeface="+mj-ea"/>
              <a:ea typeface="+mj-ea"/>
            </a:endParaRPr>
          </a:p>
        </p:txBody>
      </p:sp>
      <p:cxnSp>
        <p:nvCxnSpPr>
          <p:cNvPr id="50" name="カギ線コネクタ 49"/>
          <p:cNvCxnSpPr>
            <a:endCxn id="48" idx="1"/>
          </p:cNvCxnSpPr>
          <p:nvPr/>
        </p:nvCxnSpPr>
        <p:spPr>
          <a:xfrm rot="16200000" flipH="1">
            <a:off x="1967899" y="4186787"/>
            <a:ext cx="2435927" cy="439519"/>
          </a:xfrm>
          <a:prstGeom prst="bentConnector2">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カギ線コネクタ 57"/>
          <p:cNvCxnSpPr>
            <a:stCxn id="48" idx="3"/>
            <a:endCxn id="31" idx="0"/>
          </p:cNvCxnSpPr>
          <p:nvPr/>
        </p:nvCxnSpPr>
        <p:spPr>
          <a:xfrm>
            <a:off x="4197710" y="5624511"/>
            <a:ext cx="276068" cy="139192"/>
          </a:xfrm>
          <a:prstGeom prst="bentConnector2">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カギ線コネクタ 62"/>
          <p:cNvCxnSpPr/>
          <p:nvPr/>
        </p:nvCxnSpPr>
        <p:spPr>
          <a:xfrm rot="10800000">
            <a:off x="3978256" y="3821568"/>
            <a:ext cx="758136" cy="713299"/>
          </a:xfrm>
          <a:prstGeom prst="bentConnector3">
            <a:avLst>
              <a:gd name="adj1" fmla="val -41"/>
            </a:avLst>
          </a:prstGeom>
          <a:ln w="127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カギ線コネクタ 69"/>
          <p:cNvCxnSpPr/>
          <p:nvPr/>
        </p:nvCxnSpPr>
        <p:spPr>
          <a:xfrm>
            <a:off x="4202294" y="4253606"/>
            <a:ext cx="276068" cy="139192"/>
          </a:xfrm>
          <a:prstGeom prst="bentConnector2">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endCxn id="47" idx="1"/>
          </p:cNvCxnSpPr>
          <p:nvPr/>
        </p:nvCxnSpPr>
        <p:spPr>
          <a:xfrm>
            <a:off x="2966102" y="4237367"/>
            <a:ext cx="452733" cy="0"/>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カギ線コネクタ 72"/>
          <p:cNvCxnSpPr/>
          <p:nvPr/>
        </p:nvCxnSpPr>
        <p:spPr>
          <a:xfrm rot="10800000">
            <a:off x="3975028" y="5224787"/>
            <a:ext cx="758136" cy="713299"/>
          </a:xfrm>
          <a:prstGeom prst="bentConnector3">
            <a:avLst>
              <a:gd name="adj1" fmla="val -41"/>
            </a:avLst>
          </a:prstGeom>
          <a:ln w="127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5303859" y="4346111"/>
            <a:ext cx="792088" cy="374080"/>
          </a:xfrm>
          <a:prstGeom prst="rect">
            <a:avLst/>
          </a:prstGeom>
          <a:solidFill>
            <a:schemeClr val="bg1"/>
          </a:solidFill>
          <a:ln w="12700">
            <a:solidFill>
              <a:schemeClr val="tx1">
                <a:lumMod val="75000"/>
                <a:lumOff val="25000"/>
              </a:schemeClr>
            </a:solidFill>
          </a:ln>
        </p:spPr>
        <p:txBody>
          <a:bodyPr wrap="square" lIns="0" tIns="0" rIns="0" bIns="0" rtlCol="0" anchor="b" anchorCtr="1">
            <a:noAutofit/>
          </a:bodyPr>
          <a:lstStyle/>
          <a:p>
            <a:pPr algn="ctr"/>
            <a:r>
              <a:rPr lang="en-US" altLang="ja-JP" sz="2000" dirty="0">
                <a:solidFill>
                  <a:schemeClr val="tx1">
                    <a:lumMod val="75000"/>
                    <a:lumOff val="25000"/>
                  </a:schemeClr>
                </a:solidFill>
                <a:latin typeface="+mj-ea"/>
                <a:ea typeface="+mj-ea"/>
              </a:rPr>
              <a:t>N</a:t>
            </a:r>
            <a:r>
              <a:rPr kumimoji="1" lang="en-US" altLang="ja-JP" sz="2000" dirty="0">
                <a:solidFill>
                  <a:schemeClr val="tx1">
                    <a:lumMod val="75000"/>
                    <a:lumOff val="25000"/>
                  </a:schemeClr>
                </a:solidFill>
                <a:latin typeface="+mj-ea"/>
                <a:ea typeface="+mj-ea"/>
              </a:rPr>
              <a:t>CAF</a:t>
            </a:r>
            <a:endParaRPr kumimoji="1" lang="ja-JP" altLang="en-US" sz="2000" dirty="0">
              <a:solidFill>
                <a:schemeClr val="tx1">
                  <a:lumMod val="75000"/>
                  <a:lumOff val="25000"/>
                </a:schemeClr>
              </a:solidFill>
              <a:latin typeface="+mj-ea"/>
              <a:ea typeface="+mj-ea"/>
            </a:endParaRPr>
          </a:p>
        </p:txBody>
      </p:sp>
      <mc:AlternateContent xmlns:mc="http://schemas.openxmlformats.org/markup-compatibility/2006" xmlns:a14="http://schemas.microsoft.com/office/drawing/2010/main">
        <mc:Choice Requires="a14">
          <p:sp>
            <p:nvSpPr>
              <p:cNvPr id="85" name="テキスト ボックス 84"/>
              <p:cNvSpPr txBox="1"/>
              <p:nvPr/>
            </p:nvSpPr>
            <p:spPr>
              <a:xfrm>
                <a:off x="6838133" y="5037179"/>
                <a:ext cx="308320" cy="313184"/>
              </a:xfrm>
              <a:prstGeom prst="rect">
                <a:avLst/>
              </a:prstGeom>
              <a:noFill/>
            </p:spPr>
            <p:txBody>
              <a:bodyPr wrap="none" lIns="0" tIns="0" rIns="0" bIns="0" rtlCol="0">
                <a:noAutofit/>
              </a:bodyPr>
              <a:lstStyle/>
              <a:p>
                <a:pPr/>
                <a14:m>
                  <m:oMathPara xmlns:m="http://schemas.openxmlformats.org/officeDocument/2006/math">
                    <m:oMathParaPr>
                      <m:jc m:val="centerGroup"/>
                    </m:oMathParaPr>
                    <m:oMath xmlns:m="http://schemas.openxmlformats.org/officeDocument/2006/math">
                      <m:r>
                        <a:rPr kumimoji="1" lang="ja-JP" altLang="en-US" sz="2000" i="1" smtClean="0">
                          <a:solidFill>
                            <a:schemeClr val="tx1">
                              <a:lumMod val="75000"/>
                              <a:lumOff val="25000"/>
                            </a:schemeClr>
                          </a:solidFill>
                          <a:latin typeface="Cambria Math" panose="02040503050406030204" pitchFamily="18" charset="0"/>
                          <a:ea typeface="+mj-ea"/>
                        </a:rPr>
                        <m:t>⊕</m:t>
                      </m:r>
                    </m:oMath>
                  </m:oMathPara>
                </a14:m>
                <a:endParaRPr kumimoji="1" lang="ja-JP" altLang="en-US" sz="2000" dirty="0">
                  <a:solidFill>
                    <a:schemeClr val="tx1">
                      <a:lumMod val="75000"/>
                      <a:lumOff val="25000"/>
                    </a:schemeClr>
                  </a:solidFill>
                  <a:latin typeface="+mj-lt"/>
                  <a:ea typeface="+mj-ea"/>
                </a:endParaRPr>
              </a:p>
            </p:txBody>
          </p:sp>
        </mc:Choice>
        <mc:Fallback xmlns="">
          <p:sp>
            <p:nvSpPr>
              <p:cNvPr id="85" name="テキスト ボックス 84"/>
              <p:cNvSpPr txBox="1">
                <a:spLocks noRot="1" noChangeAspect="1" noMove="1" noResize="1" noEditPoints="1" noAdjustHandles="1" noChangeArrowheads="1" noChangeShapeType="1" noTextEdit="1"/>
              </p:cNvSpPr>
              <p:nvPr/>
            </p:nvSpPr>
            <p:spPr>
              <a:xfrm>
                <a:off x="6838133" y="5037179"/>
                <a:ext cx="308320" cy="313184"/>
              </a:xfrm>
              <a:prstGeom prst="rect">
                <a:avLst/>
              </a:prstGeom>
              <a:blipFill>
                <a:blip r:embed="rId8"/>
                <a:stretch>
                  <a:fillRect l="-28000" r="-30000" b="-23077"/>
                </a:stretch>
              </a:blipFill>
            </p:spPr>
            <p:txBody>
              <a:bodyPr/>
              <a:lstStyle/>
              <a:p>
                <a:r>
                  <a:rPr lang="ja-JP" altLang="en-US">
                    <a:noFill/>
                  </a:rPr>
                  <a:t> </a:t>
                </a:r>
              </a:p>
            </p:txBody>
          </p:sp>
        </mc:Fallback>
      </mc:AlternateContent>
      <p:cxnSp>
        <p:nvCxnSpPr>
          <p:cNvPr id="93" name="直線コネクタ 92"/>
          <p:cNvCxnSpPr>
            <a:stCxn id="78" idx="3"/>
          </p:cNvCxnSpPr>
          <p:nvPr/>
        </p:nvCxnSpPr>
        <p:spPr>
          <a:xfrm>
            <a:off x="6095947" y="4533151"/>
            <a:ext cx="349918" cy="0"/>
          </a:xfrm>
          <a:prstGeom prst="line">
            <a:avLst/>
          </a:prstGeom>
          <a:ln w="127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6095947" y="5920295"/>
            <a:ext cx="349918" cy="0"/>
          </a:xfrm>
          <a:prstGeom prst="line">
            <a:avLst/>
          </a:prstGeom>
          <a:ln w="127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p:nvPr/>
        </p:nvCxnSpPr>
        <p:spPr>
          <a:xfrm>
            <a:off x="6445864" y="4543945"/>
            <a:ext cx="392269" cy="489964"/>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flipV="1">
            <a:off x="6445864" y="5350363"/>
            <a:ext cx="392269" cy="554992"/>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テキスト ボックス 100"/>
              <p:cNvSpPr txBox="1"/>
              <p:nvPr/>
            </p:nvSpPr>
            <p:spPr>
              <a:xfrm>
                <a:off x="6838133" y="3037339"/>
                <a:ext cx="308320" cy="313184"/>
              </a:xfrm>
              <a:prstGeom prst="rect">
                <a:avLst/>
              </a:prstGeom>
              <a:noFill/>
            </p:spPr>
            <p:txBody>
              <a:bodyPr wrap="none" lIns="0" tIns="0" rIns="0" bIns="0" rtlCol="0">
                <a:noAutofit/>
              </a:bodyPr>
              <a:lstStyle/>
              <a:p>
                <a:pPr/>
                <a14:m>
                  <m:oMathPara xmlns:m="http://schemas.openxmlformats.org/officeDocument/2006/math">
                    <m:oMathParaPr>
                      <m:jc m:val="centerGroup"/>
                    </m:oMathParaPr>
                    <m:oMath xmlns:m="http://schemas.openxmlformats.org/officeDocument/2006/math">
                      <m:r>
                        <a:rPr kumimoji="1" lang="ja-JP" altLang="en-US" sz="2000" i="1" smtClean="0">
                          <a:solidFill>
                            <a:schemeClr val="tx1">
                              <a:lumMod val="75000"/>
                              <a:lumOff val="25000"/>
                            </a:schemeClr>
                          </a:solidFill>
                          <a:latin typeface="Cambria Math" panose="02040503050406030204" pitchFamily="18" charset="0"/>
                          <a:ea typeface="+mj-ea"/>
                        </a:rPr>
                        <m:t>⊕</m:t>
                      </m:r>
                    </m:oMath>
                  </m:oMathPara>
                </a14:m>
                <a:endParaRPr kumimoji="1" lang="ja-JP" altLang="en-US" sz="2000" dirty="0">
                  <a:solidFill>
                    <a:schemeClr val="tx1">
                      <a:lumMod val="75000"/>
                      <a:lumOff val="25000"/>
                    </a:schemeClr>
                  </a:solidFill>
                  <a:latin typeface="+mj-lt"/>
                  <a:ea typeface="+mj-ea"/>
                </a:endParaRPr>
              </a:p>
            </p:txBody>
          </p:sp>
        </mc:Choice>
        <mc:Fallback xmlns="">
          <p:sp>
            <p:nvSpPr>
              <p:cNvPr id="101" name="テキスト ボックス 100"/>
              <p:cNvSpPr txBox="1">
                <a:spLocks noRot="1" noChangeAspect="1" noMove="1" noResize="1" noEditPoints="1" noAdjustHandles="1" noChangeArrowheads="1" noChangeShapeType="1" noTextEdit="1"/>
              </p:cNvSpPr>
              <p:nvPr/>
            </p:nvSpPr>
            <p:spPr>
              <a:xfrm>
                <a:off x="6838133" y="3037339"/>
                <a:ext cx="308320" cy="313184"/>
              </a:xfrm>
              <a:prstGeom prst="rect">
                <a:avLst/>
              </a:prstGeom>
              <a:blipFill>
                <a:blip r:embed="rId9"/>
                <a:stretch>
                  <a:fillRect l="-28000" r="-30000" b="-23077"/>
                </a:stretch>
              </a:blipFill>
            </p:spPr>
            <p:txBody>
              <a:bodyPr/>
              <a:lstStyle/>
              <a:p>
                <a:r>
                  <a:rPr lang="ja-JP" altLang="en-US">
                    <a:noFill/>
                  </a:rPr>
                  <a:t> </a:t>
                </a:r>
              </a:p>
            </p:txBody>
          </p:sp>
        </mc:Fallback>
      </mc:AlternateContent>
      <p:cxnSp>
        <p:nvCxnSpPr>
          <p:cNvPr id="102" name="直線矢印コネクタ 101"/>
          <p:cNvCxnSpPr/>
          <p:nvPr/>
        </p:nvCxnSpPr>
        <p:spPr>
          <a:xfrm>
            <a:off x="4433393" y="3188582"/>
            <a:ext cx="4253409" cy="12480"/>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p:nvPr/>
        </p:nvCxnSpPr>
        <p:spPr>
          <a:xfrm flipH="1">
            <a:off x="5392352" y="5564503"/>
            <a:ext cx="523050" cy="711583"/>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正方形/長方形 83"/>
          <p:cNvSpPr/>
          <p:nvPr/>
        </p:nvSpPr>
        <p:spPr>
          <a:xfrm>
            <a:off x="5295832" y="5733256"/>
            <a:ext cx="792088" cy="374080"/>
          </a:xfrm>
          <a:prstGeom prst="rect">
            <a:avLst/>
          </a:prstGeom>
          <a:solidFill>
            <a:schemeClr val="bg1"/>
          </a:solidFill>
          <a:ln w="12700">
            <a:solidFill>
              <a:schemeClr val="tx1">
                <a:lumMod val="75000"/>
                <a:lumOff val="25000"/>
              </a:schemeClr>
            </a:solidFill>
          </a:ln>
        </p:spPr>
        <p:txBody>
          <a:bodyPr wrap="square" lIns="0" tIns="0" rIns="0" bIns="0" rtlCol="0" anchor="b" anchorCtr="1">
            <a:noAutofit/>
          </a:bodyPr>
          <a:lstStyle/>
          <a:p>
            <a:pPr algn="ctr"/>
            <a:r>
              <a:rPr lang="en-US" altLang="ja-JP" sz="2000" dirty="0">
                <a:solidFill>
                  <a:schemeClr val="tx1">
                    <a:lumMod val="75000"/>
                    <a:lumOff val="25000"/>
                  </a:schemeClr>
                </a:solidFill>
                <a:latin typeface="+mj-ea"/>
                <a:ea typeface="+mj-ea"/>
              </a:rPr>
              <a:t>N</a:t>
            </a:r>
            <a:r>
              <a:rPr kumimoji="1" lang="en-US" altLang="ja-JP" sz="2000" dirty="0">
                <a:solidFill>
                  <a:schemeClr val="tx1">
                    <a:lumMod val="75000"/>
                    <a:lumOff val="25000"/>
                  </a:schemeClr>
                </a:solidFill>
                <a:latin typeface="+mj-ea"/>
                <a:ea typeface="+mj-ea"/>
              </a:rPr>
              <a:t>CAF</a:t>
            </a:r>
            <a:endParaRPr kumimoji="1" lang="ja-JP" altLang="en-US" sz="2000" dirty="0">
              <a:solidFill>
                <a:schemeClr val="tx1">
                  <a:lumMod val="75000"/>
                  <a:lumOff val="25000"/>
                </a:schemeClr>
              </a:solidFill>
              <a:latin typeface="+mj-ea"/>
              <a:ea typeface="+mj-ea"/>
            </a:endParaRPr>
          </a:p>
        </p:txBody>
      </p:sp>
      <p:cxnSp>
        <p:nvCxnSpPr>
          <p:cNvPr id="110" name="カギ線コネクタ 109"/>
          <p:cNvCxnSpPr/>
          <p:nvPr/>
        </p:nvCxnSpPr>
        <p:spPr>
          <a:xfrm rot="5400000" flipH="1" flipV="1">
            <a:off x="5389569" y="4702818"/>
            <a:ext cx="1401212" cy="350292"/>
          </a:xfrm>
          <a:prstGeom prst="bentConnector3">
            <a:avLst>
              <a:gd name="adj1" fmla="val 710"/>
            </a:avLst>
          </a:prstGeom>
          <a:ln w="127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a:off x="5915027" y="4177360"/>
            <a:ext cx="1538950" cy="17477"/>
          </a:xfrm>
          <a:prstGeom prst="line">
            <a:avLst/>
          </a:prstGeom>
          <a:ln w="127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H="1">
            <a:off x="3447619" y="3821568"/>
            <a:ext cx="527409" cy="722026"/>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正方形/長方形 46"/>
          <p:cNvSpPr/>
          <p:nvPr/>
        </p:nvSpPr>
        <p:spPr>
          <a:xfrm>
            <a:off x="3418835" y="4050327"/>
            <a:ext cx="792088" cy="374080"/>
          </a:xfrm>
          <a:prstGeom prst="rect">
            <a:avLst/>
          </a:prstGeom>
          <a:solidFill>
            <a:schemeClr val="bg1"/>
          </a:solidFill>
          <a:ln w="12700">
            <a:solidFill>
              <a:schemeClr val="tx1">
                <a:lumMod val="75000"/>
                <a:lumOff val="25000"/>
              </a:schemeClr>
            </a:solidFill>
          </a:ln>
        </p:spPr>
        <p:txBody>
          <a:bodyPr wrap="square" lIns="0" tIns="0" rIns="0" bIns="0" rtlCol="0" anchor="b" anchorCtr="1">
            <a:noAutofit/>
          </a:bodyPr>
          <a:lstStyle/>
          <a:p>
            <a:pPr algn="ctr"/>
            <a:r>
              <a:rPr kumimoji="1" lang="en-US" altLang="ja-JP" sz="2000" dirty="0">
                <a:solidFill>
                  <a:schemeClr val="tx1">
                    <a:lumMod val="75000"/>
                    <a:lumOff val="25000"/>
                  </a:schemeClr>
                </a:solidFill>
                <a:latin typeface="+mj-ea"/>
                <a:ea typeface="+mj-ea"/>
              </a:rPr>
              <a:t>CCAF</a:t>
            </a:r>
            <a:endParaRPr kumimoji="1" lang="ja-JP" altLang="en-US" sz="2000" dirty="0">
              <a:solidFill>
                <a:schemeClr val="tx1">
                  <a:lumMod val="75000"/>
                  <a:lumOff val="25000"/>
                </a:schemeClr>
              </a:solidFill>
              <a:latin typeface="+mj-ea"/>
              <a:ea typeface="+mj-ea"/>
            </a:endParaRPr>
          </a:p>
        </p:txBody>
      </p:sp>
      <p:cxnSp>
        <p:nvCxnSpPr>
          <p:cNvPr id="125" name="直線コネクタ 124"/>
          <p:cNvCxnSpPr/>
          <p:nvPr/>
        </p:nvCxnSpPr>
        <p:spPr>
          <a:xfrm>
            <a:off x="7453977" y="3188582"/>
            <a:ext cx="0" cy="988776"/>
          </a:xfrm>
          <a:prstGeom prst="line">
            <a:avLst/>
          </a:prstGeom>
          <a:ln w="127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カギ線コネクタ 127"/>
          <p:cNvCxnSpPr>
            <a:stCxn id="85" idx="3"/>
          </p:cNvCxnSpPr>
          <p:nvPr/>
        </p:nvCxnSpPr>
        <p:spPr>
          <a:xfrm flipV="1">
            <a:off x="7146453" y="3932032"/>
            <a:ext cx="613122" cy="1261739"/>
          </a:xfrm>
          <a:prstGeom prst="bentConnector2">
            <a:avLst/>
          </a:prstGeom>
          <a:ln w="127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カギ線コネクタ 128"/>
          <p:cNvCxnSpPr>
            <a:stCxn id="101" idx="2"/>
          </p:cNvCxnSpPr>
          <p:nvPr/>
        </p:nvCxnSpPr>
        <p:spPr>
          <a:xfrm rot="16200000" flipH="1">
            <a:off x="7085180" y="3257636"/>
            <a:ext cx="581508" cy="767282"/>
          </a:xfrm>
          <a:prstGeom prst="bentConnector2">
            <a:avLst/>
          </a:prstGeom>
          <a:ln w="127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6" name="テキスト ボックス 135"/>
          <p:cNvSpPr txBox="1"/>
          <p:nvPr/>
        </p:nvSpPr>
        <p:spPr>
          <a:xfrm>
            <a:off x="1268423" y="2826442"/>
            <a:ext cx="342217" cy="747266"/>
          </a:xfrm>
          <a:prstGeom prst="rect">
            <a:avLst/>
          </a:prstGeom>
          <a:noFill/>
        </p:spPr>
        <p:txBody>
          <a:bodyPr vert="eaVert" wrap="square" lIns="0" tIns="0" rIns="0" bIns="0" rtlCol="0">
            <a:noAutofit/>
          </a:bodyPr>
          <a:lstStyle/>
          <a:p>
            <a:r>
              <a:rPr kumimoji="1" lang="ja-JP" altLang="en-US" dirty="0">
                <a:solidFill>
                  <a:schemeClr val="tx1">
                    <a:lumMod val="75000"/>
                    <a:lumOff val="25000"/>
                  </a:schemeClr>
                </a:solidFill>
                <a:latin typeface="+mj-lt"/>
                <a:ea typeface="+mj-ea"/>
              </a:rPr>
              <a:t>・・・</a:t>
            </a:r>
          </a:p>
        </p:txBody>
      </p:sp>
      <p:sp>
        <p:nvSpPr>
          <p:cNvPr id="139" name="テキスト ボックス 138"/>
          <p:cNvSpPr txBox="1"/>
          <p:nvPr/>
        </p:nvSpPr>
        <p:spPr>
          <a:xfrm>
            <a:off x="3263024" y="4669611"/>
            <a:ext cx="342217" cy="747266"/>
          </a:xfrm>
          <a:prstGeom prst="rect">
            <a:avLst/>
          </a:prstGeom>
          <a:noFill/>
        </p:spPr>
        <p:txBody>
          <a:bodyPr vert="eaVert" wrap="square" lIns="0" tIns="0" rIns="0" bIns="0" rtlCol="0">
            <a:noAutofit/>
          </a:bodyPr>
          <a:lstStyle/>
          <a:p>
            <a:r>
              <a:rPr kumimoji="1" lang="ja-JP" altLang="en-US" dirty="0">
                <a:solidFill>
                  <a:schemeClr val="tx1">
                    <a:lumMod val="75000"/>
                    <a:lumOff val="25000"/>
                  </a:schemeClr>
                </a:solidFill>
                <a:latin typeface="+mj-lt"/>
                <a:ea typeface="+mj-ea"/>
              </a:rPr>
              <a:t>・・・</a:t>
            </a:r>
          </a:p>
        </p:txBody>
      </p:sp>
      <mc:AlternateContent xmlns:mc="http://schemas.openxmlformats.org/markup-compatibility/2006" xmlns:a14="http://schemas.microsoft.com/office/drawing/2010/main">
        <mc:Choice Requires="a14">
          <p:sp>
            <p:nvSpPr>
              <p:cNvPr id="140" name="テキスト ボックス 139"/>
              <p:cNvSpPr txBox="1"/>
              <p:nvPr/>
            </p:nvSpPr>
            <p:spPr>
              <a:xfrm>
                <a:off x="4464324" y="2820820"/>
                <a:ext cx="1133142" cy="432048"/>
              </a:xfrm>
              <a:prstGeom prst="rect">
                <a:avLst/>
              </a:prstGeom>
              <a:noFill/>
            </p:spPr>
            <p:txBody>
              <a:bodyPr wrap="square" lIns="36000" tIns="36000" rIns="36000" bIns="36000" rtlCol="0">
                <a:no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solidFill>
                            <a:schemeClr val="tx1">
                              <a:lumMod val="75000"/>
                              <a:lumOff val="25000"/>
                            </a:schemeClr>
                          </a:solidFill>
                          <a:latin typeface="Cambria Math" panose="02040503050406030204" pitchFamily="18" charset="0"/>
                          <a:ea typeface="+mj-ea"/>
                        </a:rPr>
                        <m:t>𝑑</m:t>
                      </m:r>
                      <m:r>
                        <a:rPr kumimoji="1" lang="en-US" altLang="ja-JP" sz="2000" b="0" i="1" smtClean="0">
                          <a:solidFill>
                            <a:schemeClr val="tx1">
                              <a:lumMod val="75000"/>
                              <a:lumOff val="25000"/>
                            </a:schemeClr>
                          </a:solidFill>
                          <a:latin typeface="Cambria Math" panose="02040503050406030204" pitchFamily="18" charset="0"/>
                          <a:ea typeface="+mj-ea"/>
                        </a:rPr>
                        <m:t>(</m:t>
                      </m:r>
                      <m:r>
                        <a:rPr kumimoji="1" lang="en-US" altLang="ja-JP" sz="2000" b="0" i="1" smtClean="0">
                          <a:solidFill>
                            <a:schemeClr val="tx1">
                              <a:lumMod val="75000"/>
                              <a:lumOff val="25000"/>
                            </a:schemeClr>
                          </a:solidFill>
                          <a:latin typeface="Cambria Math" panose="02040503050406030204" pitchFamily="18" charset="0"/>
                          <a:ea typeface="+mj-ea"/>
                        </a:rPr>
                        <m:t>𝑘</m:t>
                      </m:r>
                      <m:r>
                        <a:rPr kumimoji="1" lang="en-US" altLang="ja-JP" sz="2000" b="0" i="1" smtClean="0">
                          <a:solidFill>
                            <a:schemeClr val="tx1">
                              <a:lumMod val="75000"/>
                              <a:lumOff val="25000"/>
                            </a:schemeClr>
                          </a:solidFill>
                          <a:latin typeface="Cambria Math" panose="02040503050406030204" pitchFamily="18" charset="0"/>
                          <a:ea typeface="+mj-ea"/>
                        </a:rPr>
                        <m:t>−</m:t>
                      </m:r>
                      <m:r>
                        <a:rPr kumimoji="1" lang="en-US" altLang="ja-JP" sz="2000" b="0" i="1" smtClean="0">
                          <a:solidFill>
                            <a:schemeClr val="tx1">
                              <a:lumMod val="75000"/>
                              <a:lumOff val="25000"/>
                            </a:schemeClr>
                          </a:solidFill>
                          <a:latin typeface="Cambria Math" panose="02040503050406030204" pitchFamily="18" charset="0"/>
                          <a:ea typeface="+mj-ea"/>
                        </a:rPr>
                        <m:t>𝑄</m:t>
                      </m:r>
                      <m:r>
                        <a:rPr kumimoji="1" lang="en-US" altLang="ja-JP" sz="2000" b="0" i="1" smtClean="0">
                          <a:solidFill>
                            <a:schemeClr val="tx1">
                              <a:lumMod val="75000"/>
                              <a:lumOff val="25000"/>
                            </a:schemeClr>
                          </a:solidFill>
                          <a:latin typeface="Cambria Math" panose="02040503050406030204" pitchFamily="18" charset="0"/>
                          <a:ea typeface="+mj-ea"/>
                        </a:rPr>
                        <m:t>)</m:t>
                      </m:r>
                    </m:oMath>
                  </m:oMathPara>
                </a14:m>
                <a:endParaRPr kumimoji="1" lang="ja-JP" altLang="en-US" sz="2000" dirty="0">
                  <a:solidFill>
                    <a:schemeClr val="tx1">
                      <a:lumMod val="75000"/>
                      <a:lumOff val="25000"/>
                    </a:schemeClr>
                  </a:solidFill>
                  <a:latin typeface="+mj-lt"/>
                  <a:ea typeface="+mj-ea"/>
                </a:endParaRPr>
              </a:p>
            </p:txBody>
          </p:sp>
        </mc:Choice>
        <mc:Fallback xmlns="">
          <p:sp>
            <p:nvSpPr>
              <p:cNvPr id="140" name="テキスト ボックス 139"/>
              <p:cNvSpPr txBox="1">
                <a:spLocks noRot="1" noChangeAspect="1" noMove="1" noResize="1" noEditPoints="1" noAdjustHandles="1" noChangeArrowheads="1" noChangeShapeType="1" noTextEdit="1"/>
              </p:cNvSpPr>
              <p:nvPr/>
            </p:nvSpPr>
            <p:spPr>
              <a:xfrm>
                <a:off x="4464324" y="2820820"/>
                <a:ext cx="1133142" cy="432048"/>
              </a:xfrm>
              <a:prstGeom prst="rect">
                <a:avLst/>
              </a:prstGeom>
              <a:blipFill>
                <a:blip r:embed="rId10"/>
                <a:stretch>
                  <a:fillRect l="-2151" r="-4301" b="-42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1" name="テキスト ボックス 140"/>
              <p:cNvSpPr txBox="1"/>
              <p:nvPr/>
            </p:nvSpPr>
            <p:spPr>
              <a:xfrm>
                <a:off x="655522" y="2582158"/>
                <a:ext cx="743459" cy="432048"/>
              </a:xfrm>
              <a:prstGeom prst="rect">
                <a:avLst/>
              </a:prstGeom>
              <a:noFill/>
            </p:spPr>
            <p:txBody>
              <a:bodyPr wrap="square" lIns="36000" tIns="36000" rIns="36000" bIns="36000" rtlCol="0">
                <a:no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tx1">
                                  <a:lumMod val="75000"/>
                                  <a:lumOff val="25000"/>
                                </a:schemeClr>
                              </a:solidFill>
                              <a:latin typeface="Cambria Math" panose="02040503050406030204" pitchFamily="18" charset="0"/>
                              <a:ea typeface="+mj-ea"/>
                            </a:rPr>
                          </m:ctrlPr>
                        </m:sSubPr>
                        <m:e>
                          <m:r>
                            <a:rPr kumimoji="1" lang="en-US" altLang="ja-JP" sz="2000" b="0" i="1" smtClean="0">
                              <a:solidFill>
                                <a:schemeClr val="tx1">
                                  <a:lumMod val="75000"/>
                                  <a:lumOff val="25000"/>
                                </a:schemeClr>
                              </a:solidFill>
                              <a:latin typeface="Cambria Math" panose="02040503050406030204" pitchFamily="18" charset="0"/>
                              <a:ea typeface="+mj-ea"/>
                            </a:rPr>
                            <m:t>𝑥</m:t>
                          </m:r>
                        </m:e>
                        <m:sub>
                          <m:r>
                            <a:rPr kumimoji="1" lang="en-US" altLang="ja-JP" sz="2000" b="0" i="1" smtClean="0">
                              <a:solidFill>
                                <a:schemeClr val="tx1">
                                  <a:lumMod val="75000"/>
                                  <a:lumOff val="25000"/>
                                </a:schemeClr>
                              </a:solidFill>
                              <a:latin typeface="Cambria Math" panose="02040503050406030204" pitchFamily="18" charset="0"/>
                              <a:ea typeface="+mj-ea"/>
                            </a:rPr>
                            <m:t>0</m:t>
                          </m:r>
                        </m:sub>
                      </m:sSub>
                      <m:r>
                        <a:rPr kumimoji="1" lang="en-US" altLang="ja-JP" sz="2000" b="0" i="1" smtClean="0">
                          <a:solidFill>
                            <a:schemeClr val="tx1">
                              <a:lumMod val="75000"/>
                              <a:lumOff val="25000"/>
                            </a:schemeClr>
                          </a:solidFill>
                          <a:latin typeface="Cambria Math" panose="02040503050406030204" pitchFamily="18" charset="0"/>
                          <a:ea typeface="+mj-ea"/>
                        </a:rPr>
                        <m:t>(</m:t>
                      </m:r>
                      <m:r>
                        <a:rPr kumimoji="1" lang="en-US" altLang="ja-JP" sz="2000" b="0" i="1" smtClean="0">
                          <a:solidFill>
                            <a:schemeClr val="tx1">
                              <a:lumMod val="75000"/>
                              <a:lumOff val="25000"/>
                            </a:schemeClr>
                          </a:solidFill>
                          <a:latin typeface="Cambria Math" panose="02040503050406030204" pitchFamily="18" charset="0"/>
                          <a:ea typeface="+mj-ea"/>
                        </a:rPr>
                        <m:t>𝑘</m:t>
                      </m:r>
                      <m:r>
                        <a:rPr kumimoji="1" lang="en-US" altLang="ja-JP" sz="2000" b="0" i="1" smtClean="0">
                          <a:solidFill>
                            <a:schemeClr val="tx1">
                              <a:lumMod val="75000"/>
                              <a:lumOff val="25000"/>
                            </a:schemeClr>
                          </a:solidFill>
                          <a:latin typeface="Cambria Math" panose="02040503050406030204" pitchFamily="18" charset="0"/>
                          <a:ea typeface="+mj-ea"/>
                        </a:rPr>
                        <m:t>)</m:t>
                      </m:r>
                    </m:oMath>
                  </m:oMathPara>
                </a14:m>
                <a:endParaRPr kumimoji="1" lang="ja-JP" altLang="en-US" sz="2000" dirty="0">
                  <a:solidFill>
                    <a:schemeClr val="tx1">
                      <a:lumMod val="75000"/>
                      <a:lumOff val="25000"/>
                    </a:schemeClr>
                  </a:solidFill>
                  <a:latin typeface="+mj-lt"/>
                  <a:ea typeface="+mj-ea"/>
                </a:endParaRPr>
              </a:p>
            </p:txBody>
          </p:sp>
        </mc:Choice>
        <mc:Fallback xmlns="">
          <p:sp>
            <p:nvSpPr>
              <p:cNvPr id="141" name="テキスト ボックス 140"/>
              <p:cNvSpPr txBox="1">
                <a:spLocks noRot="1" noChangeAspect="1" noMove="1" noResize="1" noEditPoints="1" noAdjustHandles="1" noChangeArrowheads="1" noChangeShapeType="1" noTextEdit="1"/>
              </p:cNvSpPr>
              <p:nvPr/>
            </p:nvSpPr>
            <p:spPr>
              <a:xfrm>
                <a:off x="655522" y="2582158"/>
                <a:ext cx="743459" cy="432048"/>
              </a:xfrm>
              <a:prstGeom prst="rect">
                <a:avLst/>
              </a:prstGeom>
              <a:blipFill>
                <a:blip r:embed="rId11"/>
                <a:stretch>
                  <a:fillRect r="-7438" b="-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4" name="テキスト ボックス 143"/>
              <p:cNvSpPr txBox="1"/>
              <p:nvPr/>
            </p:nvSpPr>
            <p:spPr>
              <a:xfrm>
                <a:off x="403416" y="3345176"/>
                <a:ext cx="743459" cy="432048"/>
              </a:xfrm>
              <a:prstGeom prst="rect">
                <a:avLst/>
              </a:prstGeom>
              <a:noFill/>
            </p:spPr>
            <p:txBody>
              <a:bodyPr wrap="square" lIns="36000" tIns="36000" rIns="36000" bIns="36000" rtlCol="0">
                <a:no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tx1">
                                  <a:lumMod val="75000"/>
                                  <a:lumOff val="25000"/>
                                </a:schemeClr>
                              </a:solidFill>
                              <a:latin typeface="Cambria Math" panose="02040503050406030204" pitchFamily="18" charset="0"/>
                              <a:ea typeface="+mj-ea"/>
                            </a:rPr>
                          </m:ctrlPr>
                        </m:sSubPr>
                        <m:e>
                          <m:r>
                            <a:rPr kumimoji="1" lang="en-US" altLang="ja-JP" sz="2000" b="0" i="1" smtClean="0">
                              <a:solidFill>
                                <a:schemeClr val="tx1">
                                  <a:lumMod val="75000"/>
                                  <a:lumOff val="25000"/>
                                </a:schemeClr>
                              </a:solidFill>
                              <a:latin typeface="Cambria Math" panose="02040503050406030204" pitchFamily="18" charset="0"/>
                              <a:ea typeface="+mj-ea"/>
                            </a:rPr>
                            <m:t>𝑥</m:t>
                          </m:r>
                        </m:e>
                        <m:sub>
                          <m:r>
                            <a:rPr kumimoji="1" lang="en-US" altLang="ja-JP" sz="2000" b="0" i="1" smtClean="0">
                              <a:solidFill>
                                <a:schemeClr val="tx1">
                                  <a:lumMod val="75000"/>
                                  <a:lumOff val="25000"/>
                                </a:schemeClr>
                              </a:solidFill>
                              <a:latin typeface="Cambria Math" panose="02040503050406030204" pitchFamily="18" charset="0"/>
                              <a:ea typeface="+mj-ea"/>
                            </a:rPr>
                            <m:t>𝑀</m:t>
                          </m:r>
                          <m:r>
                            <a:rPr kumimoji="1" lang="en-US" altLang="ja-JP" sz="2000" b="0" i="1" smtClean="0">
                              <a:solidFill>
                                <a:schemeClr val="tx1">
                                  <a:lumMod val="75000"/>
                                  <a:lumOff val="25000"/>
                                </a:schemeClr>
                              </a:solidFill>
                              <a:latin typeface="Cambria Math" panose="02040503050406030204" pitchFamily="18" charset="0"/>
                              <a:ea typeface="+mj-ea"/>
                            </a:rPr>
                            <m:t>−1</m:t>
                          </m:r>
                        </m:sub>
                      </m:sSub>
                      <m:r>
                        <a:rPr kumimoji="1" lang="en-US" altLang="ja-JP" sz="2000" b="0" i="1" smtClean="0">
                          <a:solidFill>
                            <a:schemeClr val="tx1">
                              <a:lumMod val="75000"/>
                              <a:lumOff val="25000"/>
                            </a:schemeClr>
                          </a:solidFill>
                          <a:latin typeface="Cambria Math" panose="02040503050406030204" pitchFamily="18" charset="0"/>
                          <a:ea typeface="+mj-ea"/>
                        </a:rPr>
                        <m:t>(</m:t>
                      </m:r>
                      <m:r>
                        <a:rPr kumimoji="1" lang="en-US" altLang="ja-JP" sz="2000" b="0" i="1" smtClean="0">
                          <a:solidFill>
                            <a:schemeClr val="tx1">
                              <a:lumMod val="75000"/>
                              <a:lumOff val="25000"/>
                            </a:schemeClr>
                          </a:solidFill>
                          <a:latin typeface="Cambria Math" panose="02040503050406030204" pitchFamily="18" charset="0"/>
                          <a:ea typeface="+mj-ea"/>
                        </a:rPr>
                        <m:t>𝑘</m:t>
                      </m:r>
                      <m:r>
                        <a:rPr kumimoji="1" lang="en-US" altLang="ja-JP" sz="2000" b="0" i="1" smtClean="0">
                          <a:solidFill>
                            <a:schemeClr val="tx1">
                              <a:lumMod val="75000"/>
                              <a:lumOff val="25000"/>
                            </a:schemeClr>
                          </a:solidFill>
                          <a:latin typeface="Cambria Math" panose="02040503050406030204" pitchFamily="18" charset="0"/>
                          <a:ea typeface="+mj-ea"/>
                        </a:rPr>
                        <m:t>)</m:t>
                      </m:r>
                    </m:oMath>
                  </m:oMathPara>
                </a14:m>
                <a:endParaRPr kumimoji="1" lang="ja-JP" altLang="en-US" sz="2000" dirty="0">
                  <a:solidFill>
                    <a:schemeClr val="tx1">
                      <a:lumMod val="75000"/>
                      <a:lumOff val="25000"/>
                    </a:schemeClr>
                  </a:solidFill>
                  <a:latin typeface="+mj-lt"/>
                  <a:ea typeface="+mj-ea"/>
                </a:endParaRPr>
              </a:p>
            </p:txBody>
          </p:sp>
        </mc:Choice>
        <mc:Fallback xmlns="">
          <p:sp>
            <p:nvSpPr>
              <p:cNvPr id="144" name="テキスト ボックス 143"/>
              <p:cNvSpPr txBox="1">
                <a:spLocks noRot="1" noChangeAspect="1" noMove="1" noResize="1" noEditPoints="1" noAdjustHandles="1" noChangeArrowheads="1" noChangeShapeType="1" noTextEdit="1"/>
              </p:cNvSpPr>
              <p:nvPr/>
            </p:nvSpPr>
            <p:spPr>
              <a:xfrm>
                <a:off x="403416" y="3345176"/>
                <a:ext cx="743459" cy="432048"/>
              </a:xfrm>
              <a:prstGeom prst="rect">
                <a:avLst/>
              </a:prstGeom>
              <a:blipFill>
                <a:blip r:embed="rId12"/>
                <a:stretch>
                  <a:fillRect l="-3279" r="-43443" b="-42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2" name="テキスト ボックス 151"/>
              <p:cNvSpPr txBox="1"/>
              <p:nvPr/>
            </p:nvSpPr>
            <p:spPr>
              <a:xfrm>
                <a:off x="4505348" y="4522503"/>
                <a:ext cx="743459" cy="432048"/>
              </a:xfrm>
              <a:prstGeom prst="rect">
                <a:avLst/>
              </a:prstGeom>
              <a:noFill/>
            </p:spPr>
            <p:txBody>
              <a:bodyPr wrap="square" lIns="36000" tIns="36000" rIns="36000" bIns="36000" rtlCol="0">
                <a:no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tx1">
                                  <a:lumMod val="75000"/>
                                  <a:lumOff val="25000"/>
                                </a:schemeClr>
                              </a:solidFill>
                              <a:latin typeface="Cambria Math" panose="02040503050406030204" pitchFamily="18" charset="0"/>
                              <a:ea typeface="+mj-ea"/>
                            </a:rPr>
                          </m:ctrlPr>
                        </m:sSubPr>
                        <m:e>
                          <m:r>
                            <a:rPr kumimoji="1" lang="en-US" altLang="ja-JP" sz="2000" b="0" i="1" smtClean="0">
                              <a:solidFill>
                                <a:schemeClr val="tx1">
                                  <a:lumMod val="75000"/>
                                  <a:lumOff val="25000"/>
                                </a:schemeClr>
                              </a:solidFill>
                              <a:latin typeface="Cambria Math" panose="02040503050406030204" pitchFamily="18" charset="0"/>
                              <a:ea typeface="+mj-ea"/>
                            </a:rPr>
                            <m:t>𝑦</m:t>
                          </m:r>
                        </m:e>
                        <m:sub>
                          <m:r>
                            <a:rPr kumimoji="1" lang="en-US" altLang="ja-JP" sz="2000" b="0" i="1" smtClean="0">
                              <a:solidFill>
                                <a:schemeClr val="tx1">
                                  <a:lumMod val="75000"/>
                                  <a:lumOff val="25000"/>
                                </a:schemeClr>
                              </a:solidFill>
                              <a:latin typeface="Cambria Math" panose="02040503050406030204" pitchFamily="18" charset="0"/>
                              <a:ea typeface="+mj-ea"/>
                            </a:rPr>
                            <m:t>0</m:t>
                          </m:r>
                        </m:sub>
                      </m:sSub>
                      <m:r>
                        <a:rPr kumimoji="1" lang="en-US" altLang="ja-JP" sz="2000" b="0" i="1" smtClean="0">
                          <a:solidFill>
                            <a:schemeClr val="tx1">
                              <a:lumMod val="75000"/>
                              <a:lumOff val="25000"/>
                            </a:schemeClr>
                          </a:solidFill>
                          <a:latin typeface="Cambria Math" panose="02040503050406030204" pitchFamily="18" charset="0"/>
                          <a:ea typeface="+mj-ea"/>
                        </a:rPr>
                        <m:t>(</m:t>
                      </m:r>
                      <m:r>
                        <a:rPr kumimoji="1" lang="en-US" altLang="ja-JP" sz="2000" b="0" i="1" smtClean="0">
                          <a:solidFill>
                            <a:schemeClr val="tx1">
                              <a:lumMod val="75000"/>
                              <a:lumOff val="25000"/>
                            </a:schemeClr>
                          </a:solidFill>
                          <a:latin typeface="Cambria Math" panose="02040503050406030204" pitchFamily="18" charset="0"/>
                          <a:ea typeface="+mj-ea"/>
                        </a:rPr>
                        <m:t>𝑘</m:t>
                      </m:r>
                      <m:r>
                        <a:rPr kumimoji="1" lang="en-US" altLang="ja-JP" sz="2000" b="0" i="1" smtClean="0">
                          <a:solidFill>
                            <a:schemeClr val="tx1">
                              <a:lumMod val="75000"/>
                              <a:lumOff val="25000"/>
                            </a:schemeClr>
                          </a:solidFill>
                          <a:latin typeface="Cambria Math" panose="02040503050406030204" pitchFamily="18" charset="0"/>
                          <a:ea typeface="+mj-ea"/>
                        </a:rPr>
                        <m:t>)</m:t>
                      </m:r>
                    </m:oMath>
                  </m:oMathPara>
                </a14:m>
                <a:endParaRPr kumimoji="1" lang="ja-JP" altLang="en-US" sz="2000" dirty="0">
                  <a:solidFill>
                    <a:schemeClr val="tx1">
                      <a:lumMod val="75000"/>
                      <a:lumOff val="25000"/>
                    </a:schemeClr>
                  </a:solidFill>
                  <a:latin typeface="+mj-lt"/>
                  <a:ea typeface="+mj-ea"/>
                </a:endParaRPr>
              </a:p>
            </p:txBody>
          </p:sp>
        </mc:Choice>
        <mc:Fallback xmlns="">
          <p:sp>
            <p:nvSpPr>
              <p:cNvPr id="152" name="テキスト ボックス 151"/>
              <p:cNvSpPr txBox="1">
                <a:spLocks noRot="1" noChangeAspect="1" noMove="1" noResize="1" noEditPoints="1" noAdjustHandles="1" noChangeArrowheads="1" noChangeShapeType="1" noTextEdit="1"/>
              </p:cNvSpPr>
              <p:nvPr/>
            </p:nvSpPr>
            <p:spPr>
              <a:xfrm>
                <a:off x="4505348" y="4522503"/>
                <a:ext cx="743459" cy="432048"/>
              </a:xfrm>
              <a:prstGeom prst="rect">
                <a:avLst/>
              </a:prstGeom>
              <a:blipFill>
                <a:blip r:embed="rId13"/>
                <a:stretch>
                  <a:fillRect l="-3279" r="-7377" b="-42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3" name="テキスト ボックス 152"/>
              <p:cNvSpPr txBox="1"/>
              <p:nvPr/>
            </p:nvSpPr>
            <p:spPr>
              <a:xfrm>
                <a:off x="4221149" y="6179492"/>
                <a:ext cx="743459" cy="432048"/>
              </a:xfrm>
              <a:prstGeom prst="rect">
                <a:avLst/>
              </a:prstGeom>
              <a:noFill/>
            </p:spPr>
            <p:txBody>
              <a:bodyPr wrap="square" lIns="36000" tIns="36000" rIns="36000" bIns="36000" rtlCol="0">
                <a:no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tx1">
                                  <a:lumMod val="75000"/>
                                  <a:lumOff val="25000"/>
                                </a:schemeClr>
                              </a:solidFill>
                              <a:latin typeface="Cambria Math" panose="02040503050406030204" pitchFamily="18" charset="0"/>
                              <a:ea typeface="+mj-ea"/>
                            </a:rPr>
                          </m:ctrlPr>
                        </m:sSubPr>
                        <m:e>
                          <m:r>
                            <a:rPr kumimoji="1" lang="en-US" altLang="ja-JP" sz="2000" b="0" i="1" smtClean="0">
                              <a:solidFill>
                                <a:schemeClr val="tx1">
                                  <a:lumMod val="75000"/>
                                  <a:lumOff val="25000"/>
                                </a:schemeClr>
                              </a:solidFill>
                              <a:latin typeface="Cambria Math" panose="02040503050406030204" pitchFamily="18" charset="0"/>
                              <a:ea typeface="+mj-ea"/>
                            </a:rPr>
                            <m:t>𝑦</m:t>
                          </m:r>
                        </m:e>
                        <m:sub>
                          <m:r>
                            <a:rPr kumimoji="1" lang="en-US" altLang="ja-JP" sz="2000" b="0" i="1" smtClean="0">
                              <a:solidFill>
                                <a:schemeClr val="tx1">
                                  <a:lumMod val="75000"/>
                                  <a:lumOff val="25000"/>
                                </a:schemeClr>
                              </a:solidFill>
                              <a:latin typeface="Cambria Math" panose="02040503050406030204" pitchFamily="18" charset="0"/>
                              <a:ea typeface="+mj-ea"/>
                            </a:rPr>
                            <m:t>𝑀</m:t>
                          </m:r>
                          <m:r>
                            <a:rPr kumimoji="1" lang="en-US" altLang="ja-JP" sz="2000" b="0" i="1" smtClean="0">
                              <a:solidFill>
                                <a:schemeClr val="tx1">
                                  <a:lumMod val="75000"/>
                                  <a:lumOff val="25000"/>
                                </a:schemeClr>
                              </a:solidFill>
                              <a:latin typeface="Cambria Math" panose="02040503050406030204" pitchFamily="18" charset="0"/>
                              <a:ea typeface="+mj-ea"/>
                            </a:rPr>
                            <m:t>−1</m:t>
                          </m:r>
                        </m:sub>
                      </m:sSub>
                      <m:r>
                        <a:rPr kumimoji="1" lang="en-US" altLang="ja-JP" sz="2000" b="0" i="1" smtClean="0">
                          <a:solidFill>
                            <a:schemeClr val="tx1">
                              <a:lumMod val="75000"/>
                              <a:lumOff val="25000"/>
                            </a:schemeClr>
                          </a:solidFill>
                          <a:latin typeface="Cambria Math" panose="02040503050406030204" pitchFamily="18" charset="0"/>
                          <a:ea typeface="+mj-ea"/>
                        </a:rPr>
                        <m:t>(</m:t>
                      </m:r>
                      <m:r>
                        <a:rPr kumimoji="1" lang="en-US" altLang="ja-JP" sz="2000" b="0" i="1" smtClean="0">
                          <a:solidFill>
                            <a:schemeClr val="tx1">
                              <a:lumMod val="75000"/>
                              <a:lumOff val="25000"/>
                            </a:schemeClr>
                          </a:solidFill>
                          <a:latin typeface="Cambria Math" panose="02040503050406030204" pitchFamily="18" charset="0"/>
                          <a:ea typeface="+mj-ea"/>
                        </a:rPr>
                        <m:t>𝑘</m:t>
                      </m:r>
                      <m:r>
                        <a:rPr kumimoji="1" lang="en-US" altLang="ja-JP" sz="2000" b="0" i="1" smtClean="0">
                          <a:solidFill>
                            <a:schemeClr val="tx1">
                              <a:lumMod val="75000"/>
                              <a:lumOff val="25000"/>
                            </a:schemeClr>
                          </a:solidFill>
                          <a:latin typeface="Cambria Math" panose="02040503050406030204" pitchFamily="18" charset="0"/>
                          <a:ea typeface="+mj-ea"/>
                        </a:rPr>
                        <m:t>)</m:t>
                      </m:r>
                    </m:oMath>
                  </m:oMathPara>
                </a14:m>
                <a:endParaRPr kumimoji="1" lang="ja-JP" altLang="en-US" sz="2000" dirty="0">
                  <a:solidFill>
                    <a:schemeClr val="tx1">
                      <a:lumMod val="75000"/>
                      <a:lumOff val="25000"/>
                    </a:schemeClr>
                  </a:solidFill>
                  <a:latin typeface="+mj-lt"/>
                  <a:ea typeface="+mj-ea"/>
                </a:endParaRPr>
              </a:p>
            </p:txBody>
          </p:sp>
        </mc:Choice>
        <mc:Fallback xmlns="">
          <p:sp>
            <p:nvSpPr>
              <p:cNvPr id="153" name="テキスト ボックス 152"/>
              <p:cNvSpPr txBox="1">
                <a:spLocks noRot="1" noChangeAspect="1" noMove="1" noResize="1" noEditPoints="1" noAdjustHandles="1" noChangeArrowheads="1" noChangeShapeType="1" noTextEdit="1"/>
              </p:cNvSpPr>
              <p:nvPr/>
            </p:nvSpPr>
            <p:spPr>
              <a:xfrm>
                <a:off x="4221149" y="6179492"/>
                <a:ext cx="743459" cy="432048"/>
              </a:xfrm>
              <a:prstGeom prst="rect">
                <a:avLst/>
              </a:prstGeom>
              <a:blipFill>
                <a:blip r:embed="rId14"/>
                <a:stretch>
                  <a:fillRect l="-7377" r="-44262" b="-42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4" name="テキスト ボックス 153"/>
              <p:cNvSpPr txBox="1"/>
              <p:nvPr/>
            </p:nvSpPr>
            <p:spPr>
              <a:xfrm>
                <a:off x="4159374" y="4509243"/>
                <a:ext cx="287499" cy="266959"/>
              </a:xfrm>
              <a:prstGeom prst="rect">
                <a:avLst/>
              </a:prstGeom>
              <a:noFill/>
            </p:spPr>
            <p:txBody>
              <a:bodyPr wrap="none" lIns="0" tIns="0" rIns="0" bIns="0" rtlCol="0">
                <a:no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solidFill>
                            <a:schemeClr val="tx1">
                              <a:lumMod val="75000"/>
                              <a:lumOff val="25000"/>
                            </a:schemeClr>
                          </a:solidFill>
                          <a:latin typeface="Cambria Math" panose="02040503050406030204" pitchFamily="18" charset="0"/>
                          <a:ea typeface="+mj-ea"/>
                        </a:rPr>
                        <m:t>+</m:t>
                      </m:r>
                    </m:oMath>
                  </m:oMathPara>
                </a14:m>
                <a:endParaRPr kumimoji="1" lang="ja-JP" altLang="en-US" sz="2000" dirty="0">
                  <a:solidFill>
                    <a:schemeClr val="tx1">
                      <a:lumMod val="75000"/>
                      <a:lumOff val="25000"/>
                    </a:schemeClr>
                  </a:solidFill>
                  <a:latin typeface="+mj-lt"/>
                  <a:ea typeface="+mj-ea"/>
                </a:endParaRPr>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4159374" y="4509243"/>
                <a:ext cx="287499" cy="266959"/>
              </a:xfrm>
              <a:prstGeom prst="rect">
                <a:avLst/>
              </a:prstGeom>
              <a:blipFill>
                <a:blip r:embed="rId15"/>
                <a:stretch>
                  <a:fillRect l="-12766" r="-12766" b="-255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5" name="テキスト ボックス 154"/>
              <p:cNvSpPr txBox="1"/>
              <p:nvPr/>
            </p:nvSpPr>
            <p:spPr>
              <a:xfrm>
                <a:off x="4393059" y="3967623"/>
                <a:ext cx="287499" cy="266959"/>
              </a:xfrm>
              <a:prstGeom prst="rect">
                <a:avLst/>
              </a:prstGeom>
              <a:noFill/>
            </p:spPr>
            <p:txBody>
              <a:bodyPr wrap="none" lIns="0" tIns="0" rIns="0" bIns="0" rtlCol="0">
                <a:no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solidFill>
                            <a:schemeClr val="tx1">
                              <a:lumMod val="75000"/>
                              <a:lumOff val="25000"/>
                            </a:schemeClr>
                          </a:solidFill>
                          <a:latin typeface="Cambria Math" panose="02040503050406030204" pitchFamily="18" charset="0"/>
                          <a:ea typeface="+mj-ea"/>
                        </a:rPr>
                        <m:t>−</m:t>
                      </m:r>
                    </m:oMath>
                  </m:oMathPara>
                </a14:m>
                <a:endParaRPr kumimoji="1" lang="ja-JP" altLang="en-US" sz="2000" dirty="0">
                  <a:solidFill>
                    <a:schemeClr val="tx1">
                      <a:lumMod val="75000"/>
                      <a:lumOff val="25000"/>
                    </a:schemeClr>
                  </a:solidFill>
                  <a:latin typeface="+mj-lt"/>
                  <a:ea typeface="+mj-ea"/>
                </a:endParaRPr>
              </a:p>
            </p:txBody>
          </p:sp>
        </mc:Choice>
        <mc:Fallback xmlns="">
          <p:sp>
            <p:nvSpPr>
              <p:cNvPr id="155" name="テキスト ボックス 154"/>
              <p:cNvSpPr txBox="1">
                <a:spLocks noRot="1" noChangeAspect="1" noMove="1" noResize="1" noEditPoints="1" noAdjustHandles="1" noChangeArrowheads="1" noChangeShapeType="1" noTextEdit="1"/>
              </p:cNvSpPr>
              <p:nvPr/>
            </p:nvSpPr>
            <p:spPr>
              <a:xfrm>
                <a:off x="4393059" y="3967623"/>
                <a:ext cx="287499" cy="266959"/>
              </a:xfrm>
              <a:prstGeom prst="rect">
                <a:avLst/>
              </a:prstGeom>
              <a:blipFill>
                <a:blip r:embed="rId16"/>
                <a:stretch>
                  <a:fillRect b="-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6" name="テキスト ボックス 155"/>
              <p:cNvSpPr txBox="1"/>
              <p:nvPr/>
            </p:nvSpPr>
            <p:spPr>
              <a:xfrm>
                <a:off x="4110797" y="5907953"/>
                <a:ext cx="287499" cy="266959"/>
              </a:xfrm>
              <a:prstGeom prst="rect">
                <a:avLst/>
              </a:prstGeom>
              <a:noFill/>
            </p:spPr>
            <p:txBody>
              <a:bodyPr wrap="none" lIns="0" tIns="0" rIns="0" bIns="0" rtlCol="0">
                <a:no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solidFill>
                            <a:schemeClr val="tx1">
                              <a:lumMod val="75000"/>
                              <a:lumOff val="25000"/>
                            </a:schemeClr>
                          </a:solidFill>
                          <a:latin typeface="Cambria Math" panose="02040503050406030204" pitchFamily="18" charset="0"/>
                          <a:ea typeface="+mj-ea"/>
                        </a:rPr>
                        <m:t>+</m:t>
                      </m:r>
                    </m:oMath>
                  </m:oMathPara>
                </a14:m>
                <a:endParaRPr kumimoji="1" lang="ja-JP" altLang="en-US" sz="2000" dirty="0">
                  <a:solidFill>
                    <a:schemeClr val="tx1">
                      <a:lumMod val="75000"/>
                      <a:lumOff val="25000"/>
                    </a:schemeClr>
                  </a:solidFill>
                  <a:latin typeface="+mj-lt"/>
                  <a:ea typeface="+mj-ea"/>
                </a:endParaRPr>
              </a:p>
            </p:txBody>
          </p:sp>
        </mc:Choice>
        <mc:Fallback xmlns="">
          <p:sp>
            <p:nvSpPr>
              <p:cNvPr id="156" name="テキスト ボックス 155"/>
              <p:cNvSpPr txBox="1">
                <a:spLocks noRot="1" noChangeAspect="1" noMove="1" noResize="1" noEditPoints="1" noAdjustHandles="1" noChangeArrowheads="1" noChangeShapeType="1" noTextEdit="1"/>
              </p:cNvSpPr>
              <p:nvPr/>
            </p:nvSpPr>
            <p:spPr>
              <a:xfrm>
                <a:off x="4110797" y="5907953"/>
                <a:ext cx="287499" cy="266959"/>
              </a:xfrm>
              <a:prstGeom prst="rect">
                <a:avLst/>
              </a:prstGeom>
              <a:blipFill>
                <a:blip r:embed="rId17"/>
                <a:stretch>
                  <a:fillRect l="-12500" r="-10417"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7" name="テキスト ボックス 156"/>
              <p:cNvSpPr txBox="1"/>
              <p:nvPr/>
            </p:nvSpPr>
            <p:spPr>
              <a:xfrm>
                <a:off x="4354096" y="5347129"/>
                <a:ext cx="287499" cy="266959"/>
              </a:xfrm>
              <a:prstGeom prst="rect">
                <a:avLst/>
              </a:prstGeom>
              <a:noFill/>
            </p:spPr>
            <p:txBody>
              <a:bodyPr wrap="none" lIns="0" tIns="0" rIns="0" bIns="0" rtlCol="0">
                <a:no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solidFill>
                            <a:schemeClr val="tx1">
                              <a:lumMod val="75000"/>
                              <a:lumOff val="25000"/>
                            </a:schemeClr>
                          </a:solidFill>
                          <a:latin typeface="Cambria Math" panose="02040503050406030204" pitchFamily="18" charset="0"/>
                          <a:ea typeface="+mj-ea"/>
                        </a:rPr>
                        <m:t>−</m:t>
                      </m:r>
                    </m:oMath>
                  </m:oMathPara>
                </a14:m>
                <a:endParaRPr kumimoji="1" lang="ja-JP" altLang="en-US" sz="2000" dirty="0">
                  <a:solidFill>
                    <a:schemeClr val="tx1">
                      <a:lumMod val="75000"/>
                      <a:lumOff val="25000"/>
                    </a:schemeClr>
                  </a:solidFill>
                  <a:latin typeface="+mj-lt"/>
                  <a:ea typeface="+mj-ea"/>
                </a:endParaRPr>
              </a:p>
            </p:txBody>
          </p:sp>
        </mc:Choice>
        <mc:Fallback xmlns="">
          <p:sp>
            <p:nvSpPr>
              <p:cNvPr id="157" name="テキスト ボックス 156"/>
              <p:cNvSpPr txBox="1">
                <a:spLocks noRot="1" noChangeAspect="1" noMove="1" noResize="1" noEditPoints="1" noAdjustHandles="1" noChangeArrowheads="1" noChangeShapeType="1" noTextEdit="1"/>
              </p:cNvSpPr>
              <p:nvPr/>
            </p:nvSpPr>
            <p:spPr>
              <a:xfrm>
                <a:off x="4354096" y="5347129"/>
                <a:ext cx="287499" cy="266959"/>
              </a:xfrm>
              <a:prstGeom prst="rect">
                <a:avLst/>
              </a:prstGeom>
              <a:blipFill>
                <a:blip r:embed="rId18"/>
                <a:stretch>
                  <a:fillRect b="-68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8" name="テキスト ボックス 157"/>
              <p:cNvSpPr txBox="1"/>
              <p:nvPr/>
            </p:nvSpPr>
            <p:spPr>
              <a:xfrm>
                <a:off x="7122913" y="2769014"/>
                <a:ext cx="692370" cy="432048"/>
              </a:xfrm>
              <a:prstGeom prst="rect">
                <a:avLst/>
              </a:prstGeom>
              <a:noFill/>
            </p:spPr>
            <p:txBody>
              <a:bodyPr wrap="square" lIns="36000" tIns="36000" rIns="36000" bIns="36000" rtlCol="0">
                <a:no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solidFill>
                            <a:schemeClr val="tx1">
                              <a:lumMod val="75000"/>
                              <a:lumOff val="25000"/>
                            </a:schemeClr>
                          </a:solidFill>
                          <a:latin typeface="Cambria Math" panose="02040503050406030204" pitchFamily="18" charset="0"/>
                          <a:ea typeface="+mj-ea"/>
                        </a:rPr>
                        <m:t>𝑧</m:t>
                      </m:r>
                      <m:r>
                        <a:rPr kumimoji="1" lang="en-US" altLang="ja-JP" sz="2000" b="0" i="1" smtClean="0">
                          <a:solidFill>
                            <a:schemeClr val="tx1">
                              <a:lumMod val="75000"/>
                              <a:lumOff val="25000"/>
                            </a:schemeClr>
                          </a:solidFill>
                          <a:latin typeface="Cambria Math" panose="02040503050406030204" pitchFamily="18" charset="0"/>
                          <a:ea typeface="+mj-ea"/>
                        </a:rPr>
                        <m:t>(</m:t>
                      </m:r>
                      <m:r>
                        <a:rPr kumimoji="1" lang="en-US" altLang="ja-JP" sz="2000" b="0" i="1" smtClean="0">
                          <a:solidFill>
                            <a:schemeClr val="tx1">
                              <a:lumMod val="75000"/>
                              <a:lumOff val="25000"/>
                            </a:schemeClr>
                          </a:solidFill>
                          <a:latin typeface="Cambria Math" panose="02040503050406030204" pitchFamily="18" charset="0"/>
                          <a:ea typeface="+mj-ea"/>
                        </a:rPr>
                        <m:t>𝑘</m:t>
                      </m:r>
                      <m:r>
                        <a:rPr kumimoji="1" lang="en-US" altLang="ja-JP" sz="2000" b="0" i="1" smtClean="0">
                          <a:solidFill>
                            <a:schemeClr val="tx1">
                              <a:lumMod val="75000"/>
                              <a:lumOff val="25000"/>
                            </a:schemeClr>
                          </a:solidFill>
                          <a:latin typeface="Cambria Math" panose="02040503050406030204" pitchFamily="18" charset="0"/>
                          <a:ea typeface="+mj-ea"/>
                        </a:rPr>
                        <m:t>)</m:t>
                      </m:r>
                    </m:oMath>
                  </m:oMathPara>
                </a14:m>
                <a:endParaRPr kumimoji="1" lang="ja-JP" altLang="en-US" sz="2000" dirty="0">
                  <a:solidFill>
                    <a:schemeClr val="tx1">
                      <a:lumMod val="75000"/>
                      <a:lumOff val="25000"/>
                    </a:schemeClr>
                  </a:solidFill>
                  <a:latin typeface="+mj-lt"/>
                  <a:ea typeface="+mj-ea"/>
                </a:endParaRPr>
              </a:p>
            </p:txBody>
          </p:sp>
        </mc:Choice>
        <mc:Fallback xmlns="">
          <p:sp>
            <p:nvSpPr>
              <p:cNvPr id="158" name="テキスト ボックス 157"/>
              <p:cNvSpPr txBox="1">
                <a:spLocks noRot="1" noChangeAspect="1" noMove="1" noResize="1" noEditPoints="1" noAdjustHandles="1" noChangeArrowheads="1" noChangeShapeType="1" noTextEdit="1"/>
              </p:cNvSpPr>
              <p:nvPr/>
            </p:nvSpPr>
            <p:spPr>
              <a:xfrm>
                <a:off x="7122913" y="2769014"/>
                <a:ext cx="692370" cy="432048"/>
              </a:xfrm>
              <a:prstGeom prst="rect">
                <a:avLst/>
              </a:prstGeom>
              <a:blipFill>
                <a:blip r:embed="rId19"/>
                <a:stretch>
                  <a:fillRect r="-1754" b="-4225"/>
                </a:stretch>
              </a:blipFill>
            </p:spPr>
            <p:txBody>
              <a:bodyPr/>
              <a:lstStyle/>
              <a:p>
                <a:r>
                  <a:rPr lang="ja-JP" altLang="en-US">
                    <a:noFill/>
                  </a:rPr>
                  <a:t> </a:t>
                </a:r>
              </a:p>
            </p:txBody>
          </p:sp>
        </mc:Fallback>
      </mc:AlternateContent>
      <p:sp>
        <p:nvSpPr>
          <p:cNvPr id="159" name="正方形/長方形 158"/>
          <p:cNvSpPr/>
          <p:nvPr/>
        </p:nvSpPr>
        <p:spPr>
          <a:xfrm>
            <a:off x="1709294" y="3750396"/>
            <a:ext cx="3213228" cy="2486916"/>
          </a:xfrm>
          <a:prstGeom prst="rect">
            <a:avLst/>
          </a:prstGeom>
          <a:noFill/>
          <a:ln/>
        </p:spPr>
        <p:style>
          <a:lnRef idx="2">
            <a:schemeClr val="accent1"/>
          </a:lnRef>
          <a:fillRef idx="1">
            <a:schemeClr val="lt1"/>
          </a:fillRef>
          <a:effectRef idx="0">
            <a:schemeClr val="accent1"/>
          </a:effectRef>
          <a:fontRef idx="minor">
            <a:schemeClr val="dk1"/>
          </a:fontRef>
        </p:style>
        <p:txBody>
          <a:bodyPr wrap="square" lIns="0" tIns="36000" rIns="0" bIns="36000" rtlCol="0" anchor="b" anchorCtr="1">
            <a:noAutofit/>
          </a:bodyPr>
          <a:lstStyle/>
          <a:p>
            <a:pPr algn="ctr"/>
            <a:endParaRPr kumimoji="1" lang="ja-JP" altLang="en-US" sz="2000" dirty="0">
              <a:solidFill>
                <a:schemeClr val="tx1">
                  <a:lumMod val="75000"/>
                  <a:lumOff val="25000"/>
                </a:schemeClr>
              </a:solidFill>
              <a:latin typeface="+mj-ea"/>
              <a:ea typeface="+mj-ea"/>
            </a:endParaRPr>
          </a:p>
        </p:txBody>
      </p:sp>
      <p:sp>
        <p:nvSpPr>
          <p:cNvPr id="162" name="正方形/長方形 161"/>
          <p:cNvSpPr/>
          <p:nvPr/>
        </p:nvSpPr>
        <p:spPr>
          <a:xfrm>
            <a:off x="5194190" y="2596837"/>
            <a:ext cx="3050218" cy="4000515"/>
          </a:xfrm>
          <a:prstGeom prst="rect">
            <a:avLst/>
          </a:prstGeom>
          <a:noFill/>
          <a:ln w="12700">
            <a:solidFill>
              <a:srgbClr val="FF0000"/>
            </a:solidFill>
          </a:ln>
        </p:spPr>
        <p:style>
          <a:lnRef idx="2">
            <a:schemeClr val="accent5"/>
          </a:lnRef>
          <a:fillRef idx="1">
            <a:schemeClr val="lt1"/>
          </a:fillRef>
          <a:effectRef idx="0">
            <a:schemeClr val="accent5"/>
          </a:effectRef>
          <a:fontRef idx="minor">
            <a:schemeClr val="dk1"/>
          </a:fontRef>
        </p:style>
        <p:txBody>
          <a:bodyPr wrap="square" lIns="0" tIns="36000" rIns="0" bIns="36000" rtlCol="0" anchor="b" anchorCtr="1">
            <a:noAutofit/>
          </a:bodyPr>
          <a:lstStyle/>
          <a:p>
            <a:pPr algn="ctr"/>
            <a:endParaRPr kumimoji="1" lang="ja-JP" altLang="en-US" sz="2000" dirty="0">
              <a:solidFill>
                <a:schemeClr val="tx1">
                  <a:lumMod val="75000"/>
                  <a:lumOff val="25000"/>
                </a:schemeClr>
              </a:solidFill>
              <a:latin typeface="+mj-ea"/>
              <a:ea typeface="+mj-ea"/>
            </a:endParaRPr>
          </a:p>
        </p:txBody>
      </p:sp>
      <p:sp>
        <p:nvSpPr>
          <p:cNvPr id="163" name="テキスト ボックス 162"/>
          <p:cNvSpPr txBox="1"/>
          <p:nvPr/>
        </p:nvSpPr>
        <p:spPr>
          <a:xfrm>
            <a:off x="119236" y="4908458"/>
            <a:ext cx="1517376" cy="656045"/>
          </a:xfrm>
          <a:prstGeom prst="rect">
            <a:avLst/>
          </a:prstGeom>
          <a:noFill/>
        </p:spPr>
        <p:txBody>
          <a:bodyPr wrap="square" lIns="36000" tIns="36000" rIns="36000" bIns="36000" rtlCol="0">
            <a:noAutofit/>
          </a:bodyPr>
          <a:lstStyle/>
          <a:p>
            <a:r>
              <a:rPr kumimoji="1" lang="en-US" altLang="ja-JP" sz="2000" dirty="0">
                <a:solidFill>
                  <a:schemeClr val="accent2">
                    <a:lumMod val="75000"/>
                  </a:schemeClr>
                </a:solidFill>
                <a:latin typeface="+mj-lt"/>
                <a:ea typeface="+mj-ea"/>
              </a:rPr>
              <a:t>Blocking Matrix (BM)</a:t>
            </a:r>
            <a:endParaRPr kumimoji="1" lang="ja-JP" altLang="en-US" sz="2000" dirty="0">
              <a:solidFill>
                <a:schemeClr val="accent2">
                  <a:lumMod val="75000"/>
                </a:schemeClr>
              </a:solidFill>
              <a:latin typeface="+mj-lt"/>
              <a:ea typeface="+mj-ea"/>
            </a:endParaRPr>
          </a:p>
        </p:txBody>
      </p:sp>
      <p:sp>
        <p:nvSpPr>
          <p:cNvPr id="164" name="テキスト ボックス 163"/>
          <p:cNvSpPr txBox="1"/>
          <p:nvPr/>
        </p:nvSpPr>
        <p:spPr>
          <a:xfrm>
            <a:off x="6326039" y="5944929"/>
            <a:ext cx="1946695" cy="656045"/>
          </a:xfrm>
          <a:prstGeom prst="rect">
            <a:avLst/>
          </a:prstGeom>
          <a:noFill/>
        </p:spPr>
        <p:txBody>
          <a:bodyPr wrap="square" lIns="36000" tIns="36000" rIns="36000" bIns="36000" rtlCol="0">
            <a:noAutofit/>
          </a:bodyPr>
          <a:lstStyle/>
          <a:p>
            <a:r>
              <a:rPr lang="en-US" altLang="ja-JP" sz="2000" dirty="0">
                <a:solidFill>
                  <a:srgbClr val="FF0000"/>
                </a:solidFill>
                <a:latin typeface="+mj-lt"/>
                <a:ea typeface="+mj-ea"/>
              </a:rPr>
              <a:t>Multi Input Canceller (MIC)</a:t>
            </a:r>
            <a:endParaRPr kumimoji="1" lang="ja-JP" altLang="en-US" sz="2000" dirty="0">
              <a:solidFill>
                <a:srgbClr val="FF0000"/>
              </a:solidFill>
              <a:latin typeface="+mj-lt"/>
              <a:ea typeface="+mj-ea"/>
            </a:endParaRPr>
          </a:p>
        </p:txBody>
      </p:sp>
      <p:sp>
        <p:nvSpPr>
          <p:cNvPr id="165" name="テキスト ボックス 164"/>
          <p:cNvSpPr txBox="1"/>
          <p:nvPr/>
        </p:nvSpPr>
        <p:spPr>
          <a:xfrm>
            <a:off x="4716786" y="1337281"/>
            <a:ext cx="4445074" cy="795684"/>
          </a:xfrm>
          <a:prstGeom prst="rect">
            <a:avLst/>
          </a:prstGeom>
          <a:noFill/>
        </p:spPr>
        <p:txBody>
          <a:bodyPr wrap="square" lIns="36000" tIns="36000" rIns="36000" bIns="36000" rtlCol="0">
            <a:noAutofit/>
          </a:bodyPr>
          <a:lstStyle/>
          <a:p>
            <a:r>
              <a:rPr kumimoji="1" lang="en-US" altLang="ja-JP" sz="1600" dirty="0">
                <a:solidFill>
                  <a:schemeClr val="tx1">
                    <a:lumMod val="75000"/>
                    <a:lumOff val="25000"/>
                  </a:schemeClr>
                </a:solidFill>
                <a:latin typeface="+mj-lt"/>
                <a:ea typeface="+mj-ea"/>
              </a:rPr>
              <a:t>FBF: Fixed Beam Former</a:t>
            </a:r>
          </a:p>
          <a:p>
            <a:r>
              <a:rPr lang="en-US" altLang="ja-JP" sz="1600" dirty="0">
                <a:solidFill>
                  <a:schemeClr val="tx1">
                    <a:lumMod val="75000"/>
                    <a:lumOff val="25000"/>
                  </a:schemeClr>
                </a:solidFill>
                <a:latin typeface="+mj-lt"/>
                <a:ea typeface="+mj-ea"/>
              </a:rPr>
              <a:t>CCAF: Coefficient-Constrained Adaptive Filter</a:t>
            </a:r>
          </a:p>
          <a:p>
            <a:r>
              <a:rPr kumimoji="1" lang="en-US" altLang="ja-JP" sz="1600" dirty="0">
                <a:solidFill>
                  <a:schemeClr val="tx1">
                    <a:lumMod val="75000"/>
                    <a:lumOff val="25000"/>
                  </a:schemeClr>
                </a:solidFill>
                <a:latin typeface="+mj-lt"/>
                <a:ea typeface="+mj-ea"/>
              </a:rPr>
              <a:t>NCAF: Norm-constrained Adaptive Filter</a:t>
            </a:r>
            <a:endParaRPr kumimoji="1" lang="ja-JP" altLang="en-US" sz="1600" dirty="0">
              <a:solidFill>
                <a:schemeClr val="tx1">
                  <a:lumMod val="75000"/>
                  <a:lumOff val="25000"/>
                </a:schemeClr>
              </a:solidFill>
              <a:latin typeface="+mj-lt"/>
              <a:ea typeface="+mj-ea"/>
            </a:endParaRPr>
          </a:p>
        </p:txBody>
      </p:sp>
      <p:sp>
        <p:nvSpPr>
          <p:cNvPr id="166" name="テキスト ボックス 165"/>
          <p:cNvSpPr txBox="1"/>
          <p:nvPr/>
        </p:nvSpPr>
        <p:spPr>
          <a:xfrm>
            <a:off x="314200" y="1327544"/>
            <a:ext cx="4445074" cy="636904"/>
          </a:xfrm>
          <a:prstGeom prst="rect">
            <a:avLst/>
          </a:prstGeom>
          <a:noFill/>
        </p:spPr>
        <p:txBody>
          <a:bodyPr wrap="square" lIns="36000" tIns="36000" rIns="36000" bIns="36000" rtlCol="0">
            <a:noAutofit/>
          </a:bodyPr>
          <a:lstStyle/>
          <a:p>
            <a:r>
              <a:rPr kumimoji="1" lang="en-US" altLang="ja-JP" sz="2200" b="1" dirty="0">
                <a:solidFill>
                  <a:schemeClr val="tx1">
                    <a:lumMod val="75000"/>
                    <a:lumOff val="25000"/>
                  </a:schemeClr>
                </a:solidFill>
                <a:latin typeface="+mj-lt"/>
                <a:ea typeface="+mj-ea"/>
              </a:rPr>
              <a:t>BM</a:t>
            </a:r>
            <a:r>
              <a:rPr kumimoji="1" lang="ja-JP" altLang="en-US" sz="2200" b="1" dirty="0">
                <a:solidFill>
                  <a:schemeClr val="tx1">
                    <a:lumMod val="75000"/>
                    <a:lumOff val="25000"/>
                  </a:schemeClr>
                </a:solidFill>
                <a:latin typeface="+mj-lt"/>
                <a:ea typeface="+mj-ea"/>
              </a:rPr>
              <a:t>で目標信号を除去し，</a:t>
            </a:r>
            <a:r>
              <a:rPr kumimoji="1" lang="en-US" altLang="ja-JP" sz="2200" b="1" dirty="0">
                <a:solidFill>
                  <a:schemeClr val="tx1">
                    <a:lumMod val="75000"/>
                    <a:lumOff val="25000"/>
                  </a:schemeClr>
                </a:solidFill>
                <a:latin typeface="+mj-lt"/>
                <a:ea typeface="+mj-ea"/>
              </a:rPr>
              <a:t>MIC</a:t>
            </a:r>
            <a:r>
              <a:rPr kumimoji="1" lang="ja-JP" altLang="en-US" sz="2200" b="1" dirty="0">
                <a:solidFill>
                  <a:schemeClr val="tx1">
                    <a:lumMod val="75000"/>
                    <a:lumOff val="25000"/>
                  </a:schemeClr>
                </a:solidFill>
                <a:latin typeface="+mj-lt"/>
                <a:ea typeface="+mj-ea"/>
              </a:rPr>
              <a:t>で</a:t>
            </a:r>
            <a:br>
              <a:rPr kumimoji="1" lang="en-US" altLang="ja-JP" sz="2200" b="1" dirty="0">
                <a:solidFill>
                  <a:schemeClr val="tx1">
                    <a:lumMod val="75000"/>
                    <a:lumOff val="25000"/>
                  </a:schemeClr>
                </a:solidFill>
                <a:latin typeface="+mj-lt"/>
                <a:ea typeface="+mj-ea"/>
              </a:rPr>
            </a:br>
            <a:r>
              <a:rPr kumimoji="1" lang="en-US" altLang="ja-JP" sz="2200" b="1" dirty="0">
                <a:solidFill>
                  <a:schemeClr val="tx1">
                    <a:lumMod val="75000"/>
                    <a:lumOff val="25000"/>
                  </a:schemeClr>
                </a:solidFill>
                <a:latin typeface="+mj-lt"/>
                <a:ea typeface="+mj-ea"/>
              </a:rPr>
              <a:t>BM</a:t>
            </a:r>
            <a:r>
              <a:rPr kumimoji="1" lang="ja-JP" altLang="en-US" sz="2200" b="1" dirty="0">
                <a:solidFill>
                  <a:schemeClr val="tx1">
                    <a:lumMod val="75000"/>
                    <a:lumOff val="25000"/>
                  </a:schemeClr>
                </a:solidFill>
                <a:latin typeface="+mj-lt"/>
                <a:ea typeface="+mj-ea"/>
              </a:rPr>
              <a:t>出力に相関のある成分を除去</a:t>
            </a:r>
          </a:p>
        </p:txBody>
      </p:sp>
      <mc:AlternateContent xmlns:mc="http://schemas.openxmlformats.org/markup-compatibility/2006" xmlns:a14="http://schemas.microsoft.com/office/drawing/2010/main">
        <mc:Choice Requires="a14">
          <p:sp>
            <p:nvSpPr>
              <p:cNvPr id="169" name="テキスト ボックス 168"/>
              <p:cNvSpPr txBox="1"/>
              <p:nvPr/>
            </p:nvSpPr>
            <p:spPr>
              <a:xfrm>
                <a:off x="2858917" y="2737600"/>
                <a:ext cx="566571" cy="432048"/>
              </a:xfrm>
              <a:prstGeom prst="rect">
                <a:avLst/>
              </a:prstGeom>
              <a:noFill/>
            </p:spPr>
            <p:txBody>
              <a:bodyPr wrap="square" lIns="36000" tIns="36000" rIns="36000" bIns="36000" rtlCol="0">
                <a:no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solidFill>
                            <a:schemeClr val="tx1">
                              <a:lumMod val="75000"/>
                              <a:lumOff val="25000"/>
                            </a:schemeClr>
                          </a:solidFill>
                          <a:latin typeface="Cambria Math" panose="02040503050406030204" pitchFamily="18" charset="0"/>
                          <a:ea typeface="+mj-ea"/>
                        </a:rPr>
                        <m:t>𝑑</m:t>
                      </m:r>
                      <m:r>
                        <a:rPr kumimoji="1" lang="en-US" altLang="ja-JP" sz="2000" b="0" i="1" smtClean="0">
                          <a:solidFill>
                            <a:schemeClr val="tx1">
                              <a:lumMod val="75000"/>
                              <a:lumOff val="25000"/>
                            </a:schemeClr>
                          </a:solidFill>
                          <a:latin typeface="Cambria Math" panose="02040503050406030204" pitchFamily="18" charset="0"/>
                          <a:ea typeface="+mj-ea"/>
                        </a:rPr>
                        <m:t>(</m:t>
                      </m:r>
                      <m:r>
                        <a:rPr kumimoji="1" lang="en-US" altLang="ja-JP" sz="2000" b="0" i="1" smtClean="0">
                          <a:solidFill>
                            <a:schemeClr val="tx1">
                              <a:lumMod val="75000"/>
                              <a:lumOff val="25000"/>
                            </a:schemeClr>
                          </a:solidFill>
                          <a:latin typeface="Cambria Math" panose="02040503050406030204" pitchFamily="18" charset="0"/>
                          <a:ea typeface="+mj-ea"/>
                        </a:rPr>
                        <m:t>𝑘</m:t>
                      </m:r>
                      <m:r>
                        <a:rPr kumimoji="1" lang="en-US" altLang="ja-JP" sz="2000" b="0" i="1" smtClean="0">
                          <a:solidFill>
                            <a:schemeClr val="tx1">
                              <a:lumMod val="75000"/>
                              <a:lumOff val="25000"/>
                            </a:schemeClr>
                          </a:solidFill>
                          <a:latin typeface="Cambria Math" panose="02040503050406030204" pitchFamily="18" charset="0"/>
                          <a:ea typeface="+mj-ea"/>
                        </a:rPr>
                        <m:t>)</m:t>
                      </m:r>
                    </m:oMath>
                  </m:oMathPara>
                </a14:m>
                <a:endParaRPr kumimoji="1" lang="ja-JP" altLang="en-US" sz="2000" dirty="0">
                  <a:solidFill>
                    <a:schemeClr val="tx1">
                      <a:lumMod val="75000"/>
                      <a:lumOff val="25000"/>
                    </a:schemeClr>
                  </a:solidFill>
                  <a:latin typeface="+mj-lt"/>
                  <a:ea typeface="+mj-ea"/>
                </a:endParaRPr>
              </a:p>
            </p:txBody>
          </p:sp>
        </mc:Choice>
        <mc:Fallback xmlns="">
          <p:sp>
            <p:nvSpPr>
              <p:cNvPr id="169" name="テキスト ボックス 168"/>
              <p:cNvSpPr txBox="1">
                <a:spLocks noRot="1" noChangeAspect="1" noMove="1" noResize="1" noEditPoints="1" noAdjustHandles="1" noChangeArrowheads="1" noChangeShapeType="1" noTextEdit="1"/>
              </p:cNvSpPr>
              <p:nvPr/>
            </p:nvSpPr>
            <p:spPr>
              <a:xfrm>
                <a:off x="2858917" y="2737600"/>
                <a:ext cx="566571" cy="432048"/>
              </a:xfrm>
              <a:prstGeom prst="rect">
                <a:avLst/>
              </a:prstGeom>
              <a:blipFill>
                <a:blip r:embed="rId20"/>
                <a:stretch>
                  <a:fillRect l="-9677" r="-18280" b="-4225"/>
                </a:stretch>
              </a:blipFill>
            </p:spPr>
            <p:txBody>
              <a:bodyPr/>
              <a:lstStyle/>
              <a:p>
                <a:r>
                  <a:rPr lang="ja-JP" altLang="en-US">
                    <a:noFill/>
                  </a:rPr>
                  <a:t> </a:t>
                </a:r>
              </a:p>
            </p:txBody>
          </p:sp>
        </mc:Fallback>
      </mc:AlternateContent>
      <p:sp>
        <p:nvSpPr>
          <p:cNvPr id="177" name="テキスト ボックス 176"/>
          <p:cNvSpPr txBox="1"/>
          <p:nvPr/>
        </p:nvSpPr>
        <p:spPr>
          <a:xfrm>
            <a:off x="298572" y="2246371"/>
            <a:ext cx="1499058" cy="305286"/>
          </a:xfrm>
          <a:prstGeom prst="rect">
            <a:avLst/>
          </a:prstGeom>
          <a:noFill/>
        </p:spPr>
        <p:txBody>
          <a:bodyPr wrap="square" lIns="36000" tIns="36000" rIns="36000" bIns="36000" rtlCol="0">
            <a:noAutofit/>
          </a:bodyPr>
          <a:lstStyle/>
          <a:p>
            <a:r>
              <a:rPr lang="en-US" altLang="ja-JP" sz="2000" dirty="0">
                <a:solidFill>
                  <a:schemeClr val="tx1">
                    <a:lumMod val="75000"/>
                    <a:lumOff val="25000"/>
                  </a:schemeClr>
                </a:solidFill>
                <a:latin typeface="+mj-lt"/>
                <a:ea typeface="+mj-ea"/>
              </a:rPr>
              <a:t>Microphone</a:t>
            </a:r>
            <a:endParaRPr kumimoji="1" lang="ja-JP" altLang="en-US" sz="2000" dirty="0">
              <a:solidFill>
                <a:schemeClr val="tx1">
                  <a:lumMod val="75000"/>
                  <a:lumOff val="25000"/>
                </a:schemeClr>
              </a:solidFill>
              <a:latin typeface="+mj-lt"/>
              <a:ea typeface="+mj-ea"/>
            </a:endParaRPr>
          </a:p>
        </p:txBody>
      </p:sp>
    </p:spTree>
    <p:extLst>
      <p:ext uri="{BB962C8B-B14F-4D97-AF65-F5344CB8AC3E}">
        <p14:creationId xmlns:p14="http://schemas.microsoft.com/office/powerpoint/2010/main" val="137840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359EBA-9711-0C41-8395-19FD90BF08CB}"/>
              </a:ext>
            </a:extLst>
          </p:cNvPr>
          <p:cNvSpPr>
            <a:spLocks noGrp="1"/>
          </p:cNvSpPr>
          <p:nvPr>
            <p:ph type="title"/>
          </p:nvPr>
        </p:nvSpPr>
        <p:spPr/>
        <p:txBody>
          <a:bodyPr/>
          <a:lstStyle/>
          <a:p>
            <a:r>
              <a:rPr lang="ja-JP" altLang="en-US" dirty="0"/>
              <a:t>従来法の課題</a:t>
            </a:r>
            <a:endParaRPr lang="en-US" dirty="0"/>
          </a:p>
        </p:txBody>
      </p:sp>
      <p:sp>
        <p:nvSpPr>
          <p:cNvPr id="3" name="コンテンツ プレースホルダー 2">
            <a:extLst>
              <a:ext uri="{FF2B5EF4-FFF2-40B4-BE49-F238E27FC236}">
                <a16:creationId xmlns:a16="http://schemas.microsoft.com/office/drawing/2014/main" id="{C9B573B8-7D57-D24C-B6B8-EF0A355DEFEF}"/>
              </a:ext>
            </a:extLst>
          </p:cNvPr>
          <p:cNvSpPr>
            <a:spLocks noGrp="1"/>
          </p:cNvSpPr>
          <p:nvPr>
            <p:ph idx="1"/>
          </p:nvPr>
        </p:nvSpPr>
        <p:spPr>
          <a:xfrm>
            <a:off x="251520" y="1423317"/>
            <a:ext cx="8640960" cy="4525963"/>
          </a:xfrm>
        </p:spPr>
        <p:txBody>
          <a:bodyPr/>
          <a:lstStyle/>
          <a:p>
            <a:r>
              <a:rPr lang="ja-JP" altLang="en-US" dirty="0"/>
              <a:t>強調音声の</a:t>
            </a:r>
            <a:r>
              <a:rPr lang="en-US" altLang="ja-JP" dirty="0"/>
              <a:t>SN</a:t>
            </a:r>
            <a:r>
              <a:rPr lang="ja-JP" altLang="en-US" dirty="0"/>
              <a:t>比は，</a:t>
            </a:r>
            <a:r>
              <a:rPr lang="en-US" altLang="ja-JP" dirty="0"/>
              <a:t>BM</a:t>
            </a:r>
            <a:r>
              <a:rPr lang="ja-JP" altLang="en-US" dirty="0"/>
              <a:t>の品質に強く依存</a:t>
            </a:r>
            <a:endParaRPr lang="en-US" altLang="ja-JP" dirty="0"/>
          </a:p>
          <a:p>
            <a:pPr lvl="1"/>
            <a:r>
              <a:rPr lang="en-US" altLang="ja-JP" dirty="0"/>
              <a:t>BM</a:t>
            </a:r>
            <a:r>
              <a:rPr lang="ja-JP" altLang="en-US" dirty="0"/>
              <a:t>出力に目標音声がリークすると，出力で目標音声が除去される</a:t>
            </a:r>
            <a:endParaRPr lang="en-US" altLang="ja-JP" dirty="0"/>
          </a:p>
          <a:p>
            <a:pPr lvl="1"/>
            <a:r>
              <a:rPr lang="en-US" altLang="ja-JP" dirty="0"/>
              <a:t>BM</a:t>
            </a:r>
            <a:r>
              <a:rPr lang="ja-JP" altLang="en-US" dirty="0"/>
              <a:t>出力に入る雑音が少ないと，出力で雑音が十分に除去されない</a:t>
            </a:r>
            <a:endParaRPr lang="en-US" altLang="ja-JP" dirty="0"/>
          </a:p>
          <a:p>
            <a:pPr lvl="1"/>
            <a:endParaRPr lang="en-US" altLang="ja-JP" dirty="0"/>
          </a:p>
          <a:p>
            <a:r>
              <a:rPr lang="ja-JP" altLang="en-US" dirty="0"/>
              <a:t>従来法では，</a:t>
            </a:r>
            <a:r>
              <a:rPr lang="en-US" altLang="ja-JP" dirty="0"/>
              <a:t>BM</a:t>
            </a:r>
            <a:r>
              <a:rPr lang="ja-JP" altLang="en-US" dirty="0"/>
              <a:t>の品質に改善の余地</a:t>
            </a:r>
            <a:endParaRPr lang="en-US" altLang="ja-JP" dirty="0"/>
          </a:p>
          <a:p>
            <a:pPr lvl="1"/>
            <a:r>
              <a:rPr lang="en-US" altLang="ja-JP" dirty="0"/>
              <a:t>BM</a:t>
            </a:r>
            <a:r>
              <a:rPr lang="ja-JP" altLang="en-US" dirty="0"/>
              <a:t>を作るときに，固定ビームフォーマの出力を用いている</a:t>
            </a:r>
            <a:endParaRPr lang="en-US" altLang="ja-JP" dirty="0"/>
          </a:p>
          <a:p>
            <a:pPr lvl="1"/>
            <a:r>
              <a:rPr lang="ja-JP" altLang="en-US" dirty="0"/>
              <a:t>固定ビームフォーマの</a:t>
            </a:r>
            <a:r>
              <a:rPr lang="en-US" altLang="ja-JP" dirty="0"/>
              <a:t>SN</a:t>
            </a:r>
            <a:r>
              <a:rPr lang="ja-JP" altLang="en-US" dirty="0"/>
              <a:t>が悪いと，</a:t>
            </a:r>
            <a:r>
              <a:rPr lang="en-US" altLang="ja-JP" dirty="0"/>
              <a:t>BM</a:t>
            </a:r>
            <a:r>
              <a:rPr lang="ja-JP" altLang="en-US" dirty="0"/>
              <a:t>の品質が悪化</a:t>
            </a:r>
            <a:endParaRPr lang="en-US" altLang="ja-JP" dirty="0"/>
          </a:p>
          <a:p>
            <a:pPr lvl="1"/>
            <a:endParaRPr lang="en-US" altLang="ja-JP" dirty="0"/>
          </a:p>
          <a:p>
            <a:pPr lvl="1"/>
            <a:endParaRPr lang="en-US" altLang="ja-JP" dirty="0"/>
          </a:p>
          <a:p>
            <a:r>
              <a:rPr lang="ja-JP" altLang="en-US" dirty="0">
                <a:solidFill>
                  <a:schemeClr val="accent2">
                    <a:lumMod val="75000"/>
                  </a:schemeClr>
                </a:solidFill>
              </a:rPr>
              <a:t>提案法</a:t>
            </a:r>
            <a:r>
              <a:rPr lang="en-US" altLang="ja-JP" dirty="0">
                <a:solidFill>
                  <a:schemeClr val="accent2">
                    <a:lumMod val="75000"/>
                  </a:schemeClr>
                </a:solidFill>
              </a:rPr>
              <a:t>:</a:t>
            </a:r>
          </a:p>
          <a:p>
            <a:pPr lvl="1"/>
            <a:r>
              <a:rPr lang="ja-JP" altLang="en-US" dirty="0">
                <a:solidFill>
                  <a:schemeClr val="accent2">
                    <a:lumMod val="75000"/>
                  </a:schemeClr>
                </a:solidFill>
              </a:rPr>
              <a:t>前段で強調した音声を固定ビームフォーマ出力に置き換える</a:t>
            </a:r>
            <a:endParaRPr lang="en-US" altLang="ja-JP" dirty="0">
              <a:solidFill>
                <a:schemeClr val="accent2">
                  <a:lumMod val="75000"/>
                </a:schemeClr>
              </a:solidFill>
            </a:endParaRPr>
          </a:p>
          <a:p>
            <a:pPr lvl="1"/>
            <a:r>
              <a:rPr lang="ja-JP" altLang="en-US" dirty="0">
                <a:solidFill>
                  <a:schemeClr val="accent2">
                    <a:lumMod val="75000"/>
                  </a:schemeClr>
                </a:solidFill>
              </a:rPr>
              <a:t>多段化により，段階的に</a:t>
            </a:r>
            <a:r>
              <a:rPr lang="en-US" altLang="ja-JP" dirty="0">
                <a:solidFill>
                  <a:schemeClr val="accent2">
                    <a:lumMod val="75000"/>
                  </a:schemeClr>
                </a:solidFill>
              </a:rPr>
              <a:t>BM</a:t>
            </a:r>
            <a:r>
              <a:rPr lang="ja-JP" altLang="en-US" dirty="0">
                <a:solidFill>
                  <a:schemeClr val="accent2">
                    <a:lumMod val="75000"/>
                  </a:schemeClr>
                </a:solidFill>
              </a:rPr>
              <a:t>の品質を改善することができる</a:t>
            </a:r>
            <a:endParaRPr lang="en-US" altLang="ja-JP" dirty="0">
              <a:solidFill>
                <a:schemeClr val="accent2">
                  <a:lumMod val="75000"/>
                </a:schemeClr>
              </a:solidFill>
            </a:endParaRPr>
          </a:p>
          <a:p>
            <a:endParaRPr lang="en-US" altLang="ja-JP" dirty="0"/>
          </a:p>
        </p:txBody>
      </p:sp>
      <p:sp>
        <p:nvSpPr>
          <p:cNvPr id="4" name="スライド番号プレースホルダー 3">
            <a:extLst>
              <a:ext uri="{FF2B5EF4-FFF2-40B4-BE49-F238E27FC236}">
                <a16:creationId xmlns:a16="http://schemas.microsoft.com/office/drawing/2014/main" id="{6963EB35-D062-5E41-804B-A4D5429F0BCC}"/>
              </a:ext>
            </a:extLst>
          </p:cNvPr>
          <p:cNvSpPr>
            <a:spLocks noGrp="1"/>
          </p:cNvSpPr>
          <p:nvPr>
            <p:ph type="sldNum" sz="quarter" idx="12"/>
          </p:nvPr>
        </p:nvSpPr>
        <p:spPr/>
        <p:txBody>
          <a:bodyPr/>
          <a:lstStyle/>
          <a:p>
            <a:pPr>
              <a:defRPr/>
            </a:pPr>
            <a:fld id="{526DCED4-4EE9-41B9-9DD8-F8FFC7BC55E4}" type="slidenum">
              <a:rPr lang="en-US" altLang="ja-JP" smtClean="0"/>
              <a:pPr>
                <a:defRPr/>
              </a:pPr>
              <a:t>5</a:t>
            </a:fld>
            <a:endParaRPr lang="ja-JP" altLang="en-US" dirty="0"/>
          </a:p>
        </p:txBody>
      </p:sp>
    </p:spTree>
    <p:extLst>
      <p:ext uri="{BB962C8B-B14F-4D97-AF65-F5344CB8AC3E}">
        <p14:creationId xmlns:p14="http://schemas.microsoft.com/office/powerpoint/2010/main" val="799603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提案法</a:t>
            </a:r>
            <a:r>
              <a:rPr kumimoji="1" lang="en-US" altLang="ja-JP" dirty="0"/>
              <a:t>: </a:t>
            </a:r>
            <a:r>
              <a:rPr kumimoji="1" lang="ja-JP" altLang="en-US" dirty="0"/>
              <a:t>多段適応型ビームフォーマ</a:t>
            </a:r>
          </a:p>
        </p:txBody>
      </p:sp>
      <p:sp>
        <p:nvSpPr>
          <p:cNvPr id="4" name="スライド番号プレースホルダー 3"/>
          <p:cNvSpPr>
            <a:spLocks noGrp="1"/>
          </p:cNvSpPr>
          <p:nvPr>
            <p:ph type="sldNum" sz="quarter" idx="12"/>
          </p:nvPr>
        </p:nvSpPr>
        <p:spPr/>
        <p:txBody>
          <a:bodyPr/>
          <a:lstStyle/>
          <a:p>
            <a:pPr>
              <a:defRPr/>
            </a:pPr>
            <a:fld id="{526DCED4-4EE9-41B9-9DD8-F8FFC7BC55E4}" type="slidenum">
              <a:rPr lang="en-US" altLang="ja-JP" smtClean="0"/>
              <a:pPr>
                <a:defRPr/>
              </a:pPr>
              <a:t>6</a:t>
            </a:fld>
            <a:endParaRPr lang="ja-JP" altLang="en-US" dirty="0"/>
          </a:p>
        </p:txBody>
      </p:sp>
      <p:cxnSp>
        <p:nvCxnSpPr>
          <p:cNvPr id="5" name="直線矢印コネクタ 4"/>
          <p:cNvCxnSpPr/>
          <p:nvPr/>
        </p:nvCxnSpPr>
        <p:spPr>
          <a:xfrm flipH="1">
            <a:off x="4583800" y="5222534"/>
            <a:ext cx="523050" cy="711583"/>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H="1">
            <a:off x="6524174" y="4206122"/>
            <a:ext cx="523050" cy="711583"/>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975662" y="2745706"/>
            <a:ext cx="518220" cy="224"/>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1004435" y="3515026"/>
            <a:ext cx="507505" cy="818"/>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p:nvPr/>
        </p:nvCxnSpPr>
        <p:spPr>
          <a:xfrm>
            <a:off x="1266023" y="2743454"/>
            <a:ext cx="5135406" cy="1819894"/>
          </a:xfrm>
          <a:prstGeom prst="bentConnector3">
            <a:avLst>
              <a:gd name="adj1" fmla="val 1129"/>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カギ線コネクタ 11"/>
          <p:cNvCxnSpPr>
            <a:stCxn id="43" idx="2"/>
          </p:cNvCxnSpPr>
          <p:nvPr/>
        </p:nvCxnSpPr>
        <p:spPr>
          <a:xfrm rot="16200000" flipH="1">
            <a:off x="2569573" y="2083404"/>
            <a:ext cx="2405996" cy="5326221"/>
          </a:xfrm>
          <a:prstGeom prst="bentConnector2">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p:cNvSpPr txBox="1"/>
              <p:nvPr/>
            </p:nvSpPr>
            <p:spPr>
              <a:xfrm>
                <a:off x="5451440" y="5792466"/>
                <a:ext cx="308320" cy="313184"/>
              </a:xfrm>
              <a:prstGeom prst="rect">
                <a:avLst/>
              </a:prstGeom>
              <a:noFill/>
            </p:spPr>
            <p:txBody>
              <a:bodyPr wrap="none" lIns="0" tIns="0" rIns="0" bIns="0" rtlCol="0">
                <a:noAutofit/>
              </a:bodyPr>
              <a:lstStyle/>
              <a:p>
                <a:pPr/>
                <a14:m>
                  <m:oMathPara xmlns:m="http://schemas.openxmlformats.org/officeDocument/2006/math">
                    <m:oMathParaPr>
                      <m:jc m:val="centerGroup"/>
                    </m:oMathParaPr>
                    <m:oMath xmlns:m="http://schemas.openxmlformats.org/officeDocument/2006/math">
                      <m:r>
                        <a:rPr kumimoji="1" lang="ja-JP" altLang="en-US" sz="2000" i="1" smtClean="0">
                          <a:solidFill>
                            <a:schemeClr val="tx1">
                              <a:lumMod val="75000"/>
                              <a:lumOff val="25000"/>
                            </a:schemeClr>
                          </a:solidFill>
                          <a:latin typeface="Cambria Math" panose="02040503050406030204" pitchFamily="18" charset="0"/>
                          <a:ea typeface="+mj-ea"/>
                        </a:rPr>
                        <m:t>⊕</m:t>
                      </m:r>
                    </m:oMath>
                  </m:oMathPara>
                </a14:m>
                <a:endParaRPr kumimoji="1" lang="ja-JP" altLang="en-US" sz="2000" dirty="0">
                  <a:solidFill>
                    <a:schemeClr val="tx1">
                      <a:lumMod val="75000"/>
                      <a:lumOff val="25000"/>
                    </a:schemeClr>
                  </a:solidFill>
                  <a:latin typeface="+mj-lt"/>
                  <a:ea typeface="+mj-ea"/>
                </a:endParaRPr>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5451440" y="5792466"/>
                <a:ext cx="308320" cy="313184"/>
              </a:xfrm>
              <a:prstGeom prst="rect">
                <a:avLst/>
              </a:prstGeom>
              <a:blipFill>
                <a:blip r:embed="rId3"/>
                <a:stretch>
                  <a:fillRect l="-25490" r="-29412" b="-230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2191169" y="4253605"/>
                <a:ext cx="511560" cy="525886"/>
              </a:xfrm>
              <a:prstGeom prst="rect">
                <a:avLst/>
              </a:prstGeom>
              <a:solidFill>
                <a:schemeClr val="bg1"/>
              </a:solidFill>
              <a:ln w="12700">
                <a:solidFill>
                  <a:schemeClr val="tx1">
                    <a:lumMod val="75000"/>
                    <a:lumOff val="25000"/>
                  </a:schemeClr>
                </a:solidFill>
              </a:ln>
            </p:spPr>
            <p:txBody>
              <a:bodyPr wrap="square" lIns="108000" tIns="108000" rIns="0" bIns="108000" rtlCol="0" anchor="b" anchorCtr="1">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2000" i="1" smtClean="0">
                              <a:solidFill>
                                <a:schemeClr val="tx1">
                                  <a:lumMod val="75000"/>
                                  <a:lumOff val="25000"/>
                                </a:schemeClr>
                              </a:solidFill>
                              <a:latin typeface="Cambria Math" panose="02040503050406030204" pitchFamily="18" charset="0"/>
                              <a:ea typeface="+mj-ea"/>
                            </a:rPr>
                          </m:ctrlPr>
                        </m:sSupPr>
                        <m:e>
                          <m:r>
                            <a:rPr kumimoji="1" lang="en-US" altLang="ja-JP" sz="2000" b="0" i="1" smtClean="0">
                              <a:solidFill>
                                <a:schemeClr val="tx1">
                                  <a:lumMod val="75000"/>
                                  <a:lumOff val="25000"/>
                                </a:schemeClr>
                              </a:solidFill>
                              <a:latin typeface="Cambria Math" panose="02040503050406030204" pitchFamily="18" charset="0"/>
                              <a:ea typeface="+mj-ea"/>
                            </a:rPr>
                            <m:t>𝑧</m:t>
                          </m:r>
                        </m:e>
                        <m:sup>
                          <m:r>
                            <a:rPr kumimoji="1" lang="en-US" altLang="ja-JP" sz="2000" b="0" i="1" smtClean="0">
                              <a:solidFill>
                                <a:schemeClr val="tx1">
                                  <a:lumMod val="75000"/>
                                  <a:lumOff val="25000"/>
                                </a:schemeClr>
                              </a:solidFill>
                              <a:latin typeface="Cambria Math" panose="02040503050406030204" pitchFamily="18" charset="0"/>
                              <a:ea typeface="+mj-ea"/>
                            </a:rPr>
                            <m:t>−</m:t>
                          </m:r>
                          <m:r>
                            <a:rPr kumimoji="1" lang="en-US" altLang="ja-JP" sz="2000" b="0" i="1" smtClean="0">
                              <a:solidFill>
                                <a:schemeClr val="tx1">
                                  <a:lumMod val="75000"/>
                                  <a:lumOff val="25000"/>
                                </a:schemeClr>
                              </a:solidFill>
                              <a:latin typeface="Cambria Math" panose="02040503050406030204" pitchFamily="18" charset="0"/>
                              <a:ea typeface="+mj-ea"/>
                            </a:rPr>
                            <m:t>𝑃</m:t>
                          </m:r>
                        </m:sup>
                      </m:sSup>
                    </m:oMath>
                  </m:oMathPara>
                </a14:m>
                <a:endParaRPr kumimoji="1" lang="ja-JP" altLang="en-US" sz="2000" dirty="0">
                  <a:solidFill>
                    <a:schemeClr val="tx1">
                      <a:lumMod val="75000"/>
                      <a:lumOff val="25000"/>
                    </a:schemeClr>
                  </a:solidFill>
                  <a:latin typeface="+mj-ea"/>
                  <a:ea typeface="+mj-ea"/>
                </a:endParaRPr>
              </a:p>
            </p:txBody>
          </p:sp>
        </mc:Choice>
        <mc:Fallback xmlns="">
          <p:sp>
            <p:nvSpPr>
              <p:cNvPr id="15" name="正方形/長方形 14"/>
              <p:cNvSpPr>
                <a:spLocks noRot="1" noChangeAspect="1" noMove="1" noResize="1" noEditPoints="1" noAdjustHandles="1" noChangeArrowheads="1" noChangeShapeType="1" noTextEdit="1"/>
              </p:cNvSpPr>
              <p:nvPr/>
            </p:nvSpPr>
            <p:spPr>
              <a:xfrm>
                <a:off x="2191169" y="4253605"/>
                <a:ext cx="511560" cy="525886"/>
              </a:xfrm>
              <a:prstGeom prst="rect">
                <a:avLst/>
              </a:prstGeom>
              <a:blipFill>
                <a:blip r:embed="rId4"/>
                <a:stretch>
                  <a:fillRect r="-3488"/>
                </a:stretch>
              </a:blipFill>
              <a:ln w="12700">
                <a:solidFill>
                  <a:schemeClr val="tx1">
                    <a:lumMod val="75000"/>
                    <a:lumOff val="2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2177956" y="5631126"/>
                <a:ext cx="511560" cy="525886"/>
              </a:xfrm>
              <a:prstGeom prst="rect">
                <a:avLst/>
              </a:prstGeom>
              <a:solidFill>
                <a:schemeClr val="bg1"/>
              </a:solidFill>
              <a:ln w="12700">
                <a:solidFill>
                  <a:schemeClr val="tx1">
                    <a:lumMod val="75000"/>
                    <a:lumOff val="25000"/>
                  </a:schemeClr>
                </a:solidFill>
              </a:ln>
            </p:spPr>
            <p:txBody>
              <a:bodyPr wrap="square" lIns="108000" tIns="108000" rIns="0" bIns="108000" rtlCol="0" anchor="b" anchorCtr="1">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2000" i="1" smtClean="0">
                              <a:solidFill>
                                <a:schemeClr val="tx1">
                                  <a:lumMod val="75000"/>
                                  <a:lumOff val="25000"/>
                                </a:schemeClr>
                              </a:solidFill>
                              <a:latin typeface="Cambria Math" panose="02040503050406030204" pitchFamily="18" charset="0"/>
                              <a:ea typeface="+mj-ea"/>
                            </a:rPr>
                          </m:ctrlPr>
                        </m:sSupPr>
                        <m:e>
                          <m:r>
                            <a:rPr kumimoji="1" lang="en-US" altLang="ja-JP" sz="2000" b="0" i="1" smtClean="0">
                              <a:solidFill>
                                <a:schemeClr val="tx1">
                                  <a:lumMod val="75000"/>
                                  <a:lumOff val="25000"/>
                                </a:schemeClr>
                              </a:solidFill>
                              <a:latin typeface="Cambria Math" panose="02040503050406030204" pitchFamily="18" charset="0"/>
                              <a:ea typeface="+mj-ea"/>
                            </a:rPr>
                            <m:t>𝑧</m:t>
                          </m:r>
                        </m:e>
                        <m:sup>
                          <m:r>
                            <a:rPr kumimoji="1" lang="en-US" altLang="ja-JP" sz="2000" b="0" i="1" smtClean="0">
                              <a:solidFill>
                                <a:schemeClr val="tx1">
                                  <a:lumMod val="75000"/>
                                  <a:lumOff val="25000"/>
                                </a:schemeClr>
                              </a:solidFill>
                              <a:latin typeface="Cambria Math" panose="02040503050406030204" pitchFamily="18" charset="0"/>
                              <a:ea typeface="+mj-ea"/>
                            </a:rPr>
                            <m:t>−</m:t>
                          </m:r>
                          <m:r>
                            <a:rPr kumimoji="1" lang="en-US" altLang="ja-JP" sz="2000" b="0" i="1" smtClean="0">
                              <a:solidFill>
                                <a:schemeClr val="tx1">
                                  <a:lumMod val="75000"/>
                                  <a:lumOff val="25000"/>
                                </a:schemeClr>
                              </a:solidFill>
                              <a:latin typeface="Cambria Math" panose="02040503050406030204" pitchFamily="18" charset="0"/>
                              <a:ea typeface="+mj-ea"/>
                            </a:rPr>
                            <m:t>𝑃</m:t>
                          </m:r>
                        </m:sup>
                      </m:sSup>
                    </m:oMath>
                  </m:oMathPara>
                </a14:m>
                <a:endParaRPr kumimoji="1" lang="ja-JP" altLang="en-US" sz="2000" dirty="0">
                  <a:solidFill>
                    <a:schemeClr val="tx1">
                      <a:lumMod val="75000"/>
                      <a:lumOff val="25000"/>
                    </a:schemeClr>
                  </a:solidFill>
                  <a:latin typeface="+mj-ea"/>
                  <a:ea typeface="+mj-ea"/>
                </a:endParaRPr>
              </a:p>
            </p:txBody>
          </p:sp>
        </mc:Choice>
        <mc:Fallback xmlns="">
          <p:sp>
            <p:nvSpPr>
              <p:cNvPr id="16" name="正方形/長方形 15"/>
              <p:cNvSpPr>
                <a:spLocks noRot="1" noChangeAspect="1" noMove="1" noResize="1" noEditPoints="1" noAdjustHandles="1" noChangeArrowheads="1" noChangeShapeType="1" noTextEdit="1"/>
              </p:cNvSpPr>
              <p:nvPr/>
            </p:nvSpPr>
            <p:spPr>
              <a:xfrm>
                <a:off x="2177956" y="5631126"/>
                <a:ext cx="511560" cy="525886"/>
              </a:xfrm>
              <a:prstGeom prst="rect">
                <a:avLst/>
              </a:prstGeom>
              <a:blipFill>
                <a:blip r:embed="rId5"/>
                <a:stretch>
                  <a:fillRect r="-2326"/>
                </a:stretch>
              </a:blipFill>
              <a:ln w="12700">
                <a:solidFill>
                  <a:schemeClr val="tx1">
                    <a:lumMod val="75000"/>
                    <a:lumOff val="2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p:cNvSpPr txBox="1"/>
              <p:nvPr/>
            </p:nvSpPr>
            <p:spPr>
              <a:xfrm>
                <a:off x="5464653" y="4410063"/>
                <a:ext cx="308320" cy="313184"/>
              </a:xfrm>
              <a:prstGeom prst="rect">
                <a:avLst/>
              </a:prstGeom>
              <a:noFill/>
            </p:spPr>
            <p:txBody>
              <a:bodyPr wrap="none" lIns="0" tIns="0" rIns="0" bIns="0" rtlCol="0">
                <a:noAutofit/>
              </a:bodyPr>
              <a:lstStyle/>
              <a:p>
                <a:pPr/>
                <a14:m>
                  <m:oMathPara xmlns:m="http://schemas.openxmlformats.org/officeDocument/2006/math">
                    <m:oMathParaPr>
                      <m:jc m:val="centerGroup"/>
                    </m:oMathParaPr>
                    <m:oMath xmlns:m="http://schemas.openxmlformats.org/officeDocument/2006/math">
                      <m:r>
                        <a:rPr kumimoji="1" lang="ja-JP" altLang="en-US" sz="2000" i="1" smtClean="0">
                          <a:solidFill>
                            <a:schemeClr val="tx1">
                              <a:lumMod val="75000"/>
                              <a:lumOff val="25000"/>
                            </a:schemeClr>
                          </a:solidFill>
                          <a:latin typeface="Cambria Math" panose="02040503050406030204" pitchFamily="18" charset="0"/>
                          <a:ea typeface="+mj-ea"/>
                        </a:rPr>
                        <m:t>⊕</m:t>
                      </m:r>
                    </m:oMath>
                  </m:oMathPara>
                </a14:m>
                <a:endParaRPr kumimoji="1" lang="ja-JP" altLang="en-US" sz="2000" dirty="0">
                  <a:solidFill>
                    <a:schemeClr val="tx1">
                      <a:lumMod val="75000"/>
                      <a:lumOff val="25000"/>
                    </a:schemeClr>
                  </a:solidFill>
                  <a:latin typeface="+mj-lt"/>
                  <a:ea typeface="+mj-ea"/>
                </a:endParaRPr>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5464653" y="4410063"/>
                <a:ext cx="308320" cy="313184"/>
              </a:xfrm>
              <a:prstGeom prst="rect">
                <a:avLst/>
              </a:prstGeom>
              <a:blipFill>
                <a:blip r:embed="rId6"/>
                <a:stretch>
                  <a:fillRect l="-25490" r="-29412" b="-23077"/>
                </a:stretch>
              </a:blipFill>
            </p:spPr>
            <p:txBody>
              <a:bodyPr/>
              <a:lstStyle/>
              <a:p>
                <a:r>
                  <a:rPr lang="ja-JP" altLang="en-US">
                    <a:noFill/>
                  </a:rPr>
                  <a:t> </a:t>
                </a:r>
              </a:p>
            </p:txBody>
          </p:sp>
        </mc:Fallback>
      </mc:AlternateContent>
      <p:sp>
        <p:nvSpPr>
          <p:cNvPr id="19" name="正方形/長方形 18"/>
          <p:cNvSpPr/>
          <p:nvPr/>
        </p:nvSpPr>
        <p:spPr>
          <a:xfrm>
            <a:off x="4537444" y="5466234"/>
            <a:ext cx="792088" cy="374080"/>
          </a:xfrm>
          <a:prstGeom prst="rect">
            <a:avLst/>
          </a:prstGeom>
          <a:solidFill>
            <a:schemeClr val="bg1"/>
          </a:solidFill>
          <a:ln w="12700">
            <a:solidFill>
              <a:schemeClr val="tx1">
                <a:lumMod val="75000"/>
                <a:lumOff val="25000"/>
              </a:schemeClr>
            </a:solidFill>
          </a:ln>
        </p:spPr>
        <p:txBody>
          <a:bodyPr wrap="square" lIns="0" tIns="0" rIns="0" bIns="0" rtlCol="0" anchor="b" anchorCtr="1">
            <a:noAutofit/>
          </a:bodyPr>
          <a:lstStyle/>
          <a:p>
            <a:pPr algn="ctr"/>
            <a:r>
              <a:rPr kumimoji="1" lang="en-US" altLang="ja-JP" sz="2000" dirty="0">
                <a:solidFill>
                  <a:schemeClr val="tx1">
                    <a:lumMod val="75000"/>
                    <a:lumOff val="25000"/>
                  </a:schemeClr>
                </a:solidFill>
                <a:latin typeface="+mj-ea"/>
                <a:ea typeface="+mj-ea"/>
              </a:rPr>
              <a:t>CCAF</a:t>
            </a:r>
            <a:endParaRPr kumimoji="1" lang="ja-JP" altLang="en-US" sz="2000" dirty="0">
              <a:solidFill>
                <a:schemeClr val="tx1">
                  <a:lumMod val="75000"/>
                  <a:lumOff val="25000"/>
                </a:schemeClr>
              </a:solidFill>
              <a:latin typeface="+mj-ea"/>
              <a:ea typeface="+mj-ea"/>
            </a:endParaRPr>
          </a:p>
        </p:txBody>
      </p:sp>
      <p:cxnSp>
        <p:nvCxnSpPr>
          <p:cNvPr id="20" name="カギ線コネクタ 19"/>
          <p:cNvCxnSpPr/>
          <p:nvPr/>
        </p:nvCxnSpPr>
        <p:spPr>
          <a:xfrm rot="16200000" flipH="1">
            <a:off x="3139929" y="4255756"/>
            <a:ext cx="2523774" cy="271257"/>
          </a:xfrm>
          <a:prstGeom prst="bentConnector3">
            <a:avLst>
              <a:gd name="adj1" fmla="val 99722"/>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カギ線コネクタ 20"/>
          <p:cNvCxnSpPr>
            <a:stCxn id="19" idx="3"/>
            <a:endCxn id="13" idx="0"/>
          </p:cNvCxnSpPr>
          <p:nvPr/>
        </p:nvCxnSpPr>
        <p:spPr>
          <a:xfrm>
            <a:off x="5329532" y="5653274"/>
            <a:ext cx="276068" cy="139192"/>
          </a:xfrm>
          <a:prstGeom prst="bentConnector2">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カギ線コネクタ 21"/>
          <p:cNvCxnSpPr/>
          <p:nvPr/>
        </p:nvCxnSpPr>
        <p:spPr>
          <a:xfrm rot="10800000">
            <a:off x="5110078" y="3850331"/>
            <a:ext cx="758136" cy="713299"/>
          </a:xfrm>
          <a:prstGeom prst="bentConnector3">
            <a:avLst>
              <a:gd name="adj1" fmla="val -41"/>
            </a:avLst>
          </a:prstGeom>
          <a:ln w="127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カギ線コネクタ 22"/>
          <p:cNvCxnSpPr/>
          <p:nvPr/>
        </p:nvCxnSpPr>
        <p:spPr>
          <a:xfrm>
            <a:off x="5334116" y="4282369"/>
            <a:ext cx="276068" cy="139192"/>
          </a:xfrm>
          <a:prstGeom prst="bentConnector2">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endCxn id="39" idx="1"/>
          </p:cNvCxnSpPr>
          <p:nvPr/>
        </p:nvCxnSpPr>
        <p:spPr>
          <a:xfrm>
            <a:off x="4266188" y="4263345"/>
            <a:ext cx="284469" cy="278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カギ線コネクタ 24"/>
          <p:cNvCxnSpPr/>
          <p:nvPr/>
        </p:nvCxnSpPr>
        <p:spPr>
          <a:xfrm rot="10800000">
            <a:off x="5106851" y="5223069"/>
            <a:ext cx="758136" cy="713299"/>
          </a:xfrm>
          <a:prstGeom prst="bentConnector3">
            <a:avLst>
              <a:gd name="adj1" fmla="val -41"/>
            </a:avLst>
          </a:prstGeom>
          <a:ln w="127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6435681" y="4374874"/>
            <a:ext cx="792088" cy="374080"/>
          </a:xfrm>
          <a:prstGeom prst="rect">
            <a:avLst/>
          </a:prstGeom>
          <a:solidFill>
            <a:schemeClr val="bg1"/>
          </a:solidFill>
          <a:ln w="12700">
            <a:solidFill>
              <a:schemeClr val="tx1">
                <a:lumMod val="75000"/>
                <a:lumOff val="25000"/>
              </a:schemeClr>
            </a:solidFill>
          </a:ln>
        </p:spPr>
        <p:txBody>
          <a:bodyPr wrap="square" lIns="0" tIns="0" rIns="0" bIns="0" rtlCol="0" anchor="b" anchorCtr="1">
            <a:noAutofit/>
          </a:bodyPr>
          <a:lstStyle/>
          <a:p>
            <a:pPr algn="ctr"/>
            <a:r>
              <a:rPr lang="en-US" altLang="ja-JP" sz="2000" dirty="0">
                <a:solidFill>
                  <a:schemeClr val="tx1">
                    <a:lumMod val="75000"/>
                    <a:lumOff val="25000"/>
                  </a:schemeClr>
                </a:solidFill>
                <a:latin typeface="+mj-ea"/>
                <a:ea typeface="+mj-ea"/>
              </a:rPr>
              <a:t>N</a:t>
            </a:r>
            <a:r>
              <a:rPr kumimoji="1" lang="en-US" altLang="ja-JP" sz="2000" dirty="0">
                <a:solidFill>
                  <a:schemeClr val="tx1">
                    <a:lumMod val="75000"/>
                    <a:lumOff val="25000"/>
                  </a:schemeClr>
                </a:solidFill>
                <a:latin typeface="+mj-ea"/>
                <a:ea typeface="+mj-ea"/>
              </a:rPr>
              <a:t>CAF</a:t>
            </a:r>
            <a:endParaRPr kumimoji="1" lang="ja-JP" altLang="en-US" sz="2000" dirty="0">
              <a:solidFill>
                <a:schemeClr val="tx1">
                  <a:lumMod val="75000"/>
                  <a:lumOff val="25000"/>
                </a:schemeClr>
              </a:solidFill>
              <a:latin typeface="+mj-ea"/>
              <a:ea typeface="+mj-ea"/>
            </a:endParaRPr>
          </a:p>
        </p:txBody>
      </p:sp>
      <mc:AlternateContent xmlns:mc="http://schemas.openxmlformats.org/markup-compatibility/2006" xmlns:a14="http://schemas.microsoft.com/office/drawing/2010/main">
        <mc:Choice Requires="a14">
          <p:sp>
            <p:nvSpPr>
              <p:cNvPr id="27" name="テキスト ボックス 26"/>
              <p:cNvSpPr txBox="1"/>
              <p:nvPr/>
            </p:nvSpPr>
            <p:spPr>
              <a:xfrm>
                <a:off x="7969955" y="5065942"/>
                <a:ext cx="308320" cy="313184"/>
              </a:xfrm>
              <a:prstGeom prst="rect">
                <a:avLst/>
              </a:prstGeom>
              <a:noFill/>
            </p:spPr>
            <p:txBody>
              <a:bodyPr wrap="none" lIns="0" tIns="0" rIns="0" bIns="0" rtlCol="0">
                <a:noAutofit/>
              </a:bodyPr>
              <a:lstStyle/>
              <a:p>
                <a:pPr/>
                <a14:m>
                  <m:oMathPara xmlns:m="http://schemas.openxmlformats.org/officeDocument/2006/math">
                    <m:oMathParaPr>
                      <m:jc m:val="centerGroup"/>
                    </m:oMathParaPr>
                    <m:oMath xmlns:m="http://schemas.openxmlformats.org/officeDocument/2006/math">
                      <m:r>
                        <a:rPr kumimoji="1" lang="ja-JP" altLang="en-US" sz="2000" i="1" smtClean="0">
                          <a:solidFill>
                            <a:schemeClr val="tx1">
                              <a:lumMod val="75000"/>
                              <a:lumOff val="25000"/>
                            </a:schemeClr>
                          </a:solidFill>
                          <a:latin typeface="Cambria Math" panose="02040503050406030204" pitchFamily="18" charset="0"/>
                          <a:ea typeface="+mj-ea"/>
                        </a:rPr>
                        <m:t>⊕</m:t>
                      </m:r>
                    </m:oMath>
                  </m:oMathPara>
                </a14:m>
                <a:endParaRPr kumimoji="1" lang="ja-JP" altLang="en-US" sz="2000" dirty="0">
                  <a:solidFill>
                    <a:schemeClr val="tx1">
                      <a:lumMod val="75000"/>
                      <a:lumOff val="25000"/>
                    </a:schemeClr>
                  </a:solidFill>
                  <a:latin typeface="+mj-lt"/>
                  <a:ea typeface="+mj-ea"/>
                </a:endParaRPr>
              </a:p>
            </p:txBody>
          </p:sp>
        </mc:Choice>
        <mc:Fallback xmlns="">
          <p:sp>
            <p:nvSpPr>
              <p:cNvPr id="27" name="テキスト ボックス 26"/>
              <p:cNvSpPr txBox="1">
                <a:spLocks noRot="1" noChangeAspect="1" noMove="1" noResize="1" noEditPoints="1" noAdjustHandles="1" noChangeArrowheads="1" noChangeShapeType="1" noTextEdit="1"/>
              </p:cNvSpPr>
              <p:nvPr/>
            </p:nvSpPr>
            <p:spPr>
              <a:xfrm>
                <a:off x="7969955" y="5065942"/>
                <a:ext cx="308320" cy="313184"/>
              </a:xfrm>
              <a:prstGeom prst="rect">
                <a:avLst/>
              </a:prstGeom>
              <a:blipFill>
                <a:blip r:embed="rId7"/>
                <a:stretch>
                  <a:fillRect l="-25490" r="-29412" b="-25490"/>
                </a:stretch>
              </a:blipFill>
            </p:spPr>
            <p:txBody>
              <a:bodyPr/>
              <a:lstStyle/>
              <a:p>
                <a:r>
                  <a:rPr lang="ja-JP" altLang="en-US">
                    <a:noFill/>
                  </a:rPr>
                  <a:t> </a:t>
                </a:r>
              </a:p>
            </p:txBody>
          </p:sp>
        </mc:Fallback>
      </mc:AlternateContent>
      <p:cxnSp>
        <p:nvCxnSpPr>
          <p:cNvPr id="28" name="直線コネクタ 27"/>
          <p:cNvCxnSpPr>
            <a:stCxn id="26" idx="3"/>
          </p:cNvCxnSpPr>
          <p:nvPr/>
        </p:nvCxnSpPr>
        <p:spPr>
          <a:xfrm>
            <a:off x="7227769" y="4561914"/>
            <a:ext cx="349918" cy="0"/>
          </a:xfrm>
          <a:prstGeom prst="line">
            <a:avLst/>
          </a:prstGeom>
          <a:ln w="127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7227769" y="5949058"/>
            <a:ext cx="349918" cy="0"/>
          </a:xfrm>
          <a:prstGeom prst="line">
            <a:avLst/>
          </a:prstGeom>
          <a:ln w="127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a:off x="7577686" y="4572708"/>
            <a:ext cx="392269" cy="489964"/>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7577686" y="5379126"/>
            <a:ext cx="392269" cy="554992"/>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p:cNvSpPr txBox="1"/>
              <p:nvPr/>
            </p:nvSpPr>
            <p:spPr>
              <a:xfrm>
                <a:off x="7969955" y="2976576"/>
                <a:ext cx="308320" cy="313184"/>
              </a:xfrm>
              <a:prstGeom prst="rect">
                <a:avLst/>
              </a:prstGeom>
              <a:noFill/>
            </p:spPr>
            <p:txBody>
              <a:bodyPr wrap="none" lIns="0" tIns="0" rIns="0" bIns="0" rtlCol="0">
                <a:noAutofit/>
              </a:bodyPr>
              <a:lstStyle/>
              <a:p>
                <a:pPr/>
                <a14:m>
                  <m:oMathPara xmlns:m="http://schemas.openxmlformats.org/officeDocument/2006/math">
                    <m:oMathParaPr>
                      <m:jc m:val="centerGroup"/>
                    </m:oMathParaPr>
                    <m:oMath xmlns:m="http://schemas.openxmlformats.org/officeDocument/2006/math">
                      <m:r>
                        <a:rPr kumimoji="1" lang="ja-JP" altLang="en-US" sz="2000" i="1" smtClean="0">
                          <a:solidFill>
                            <a:schemeClr val="tx1">
                              <a:lumMod val="75000"/>
                              <a:lumOff val="25000"/>
                            </a:schemeClr>
                          </a:solidFill>
                          <a:latin typeface="Cambria Math" panose="02040503050406030204" pitchFamily="18" charset="0"/>
                          <a:ea typeface="+mj-ea"/>
                        </a:rPr>
                        <m:t>⊕</m:t>
                      </m:r>
                    </m:oMath>
                  </m:oMathPara>
                </a14:m>
                <a:endParaRPr kumimoji="1" lang="ja-JP" altLang="en-US" sz="2000" dirty="0">
                  <a:solidFill>
                    <a:schemeClr val="tx1">
                      <a:lumMod val="75000"/>
                      <a:lumOff val="25000"/>
                    </a:schemeClr>
                  </a:solidFill>
                  <a:latin typeface="+mj-lt"/>
                  <a:ea typeface="+mj-ea"/>
                </a:endParaRPr>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7969955" y="2976576"/>
                <a:ext cx="308320" cy="313184"/>
              </a:xfrm>
              <a:prstGeom prst="rect">
                <a:avLst/>
              </a:prstGeom>
              <a:blipFill>
                <a:blip r:embed="rId8"/>
                <a:stretch>
                  <a:fillRect l="-25490" r="-29412" b="-23077"/>
                </a:stretch>
              </a:blipFill>
            </p:spPr>
            <p:txBody>
              <a:bodyPr/>
              <a:lstStyle/>
              <a:p>
                <a:r>
                  <a:rPr lang="ja-JP" altLang="en-US">
                    <a:noFill/>
                  </a:rPr>
                  <a:t> </a:t>
                </a:r>
              </a:p>
            </p:txBody>
          </p:sp>
        </mc:Fallback>
      </mc:AlternateContent>
      <p:cxnSp>
        <p:nvCxnSpPr>
          <p:cNvPr id="33" name="直線矢印コネクタ 32"/>
          <p:cNvCxnSpPr/>
          <p:nvPr/>
        </p:nvCxnSpPr>
        <p:spPr>
          <a:xfrm flipV="1">
            <a:off x="1694053" y="3129497"/>
            <a:ext cx="2572134" cy="20456"/>
          </a:xfrm>
          <a:prstGeom prst="straightConnector1">
            <a:avLst/>
          </a:prstGeom>
          <a:ln w="127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H="1">
            <a:off x="6524174" y="5593266"/>
            <a:ext cx="523050" cy="711583"/>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p:cNvSpPr/>
          <p:nvPr/>
        </p:nvSpPr>
        <p:spPr>
          <a:xfrm>
            <a:off x="6427654" y="5762019"/>
            <a:ext cx="792088" cy="374080"/>
          </a:xfrm>
          <a:prstGeom prst="rect">
            <a:avLst/>
          </a:prstGeom>
          <a:solidFill>
            <a:schemeClr val="bg1"/>
          </a:solidFill>
          <a:ln w="12700">
            <a:solidFill>
              <a:schemeClr val="tx1">
                <a:lumMod val="75000"/>
                <a:lumOff val="25000"/>
              </a:schemeClr>
            </a:solidFill>
          </a:ln>
        </p:spPr>
        <p:txBody>
          <a:bodyPr wrap="square" lIns="0" tIns="0" rIns="0" bIns="0" rtlCol="0" anchor="b" anchorCtr="1">
            <a:noAutofit/>
          </a:bodyPr>
          <a:lstStyle/>
          <a:p>
            <a:pPr algn="ctr"/>
            <a:r>
              <a:rPr lang="en-US" altLang="ja-JP" sz="2000" dirty="0">
                <a:solidFill>
                  <a:schemeClr val="tx1">
                    <a:lumMod val="75000"/>
                    <a:lumOff val="25000"/>
                  </a:schemeClr>
                </a:solidFill>
                <a:latin typeface="+mj-ea"/>
                <a:ea typeface="+mj-ea"/>
              </a:rPr>
              <a:t>N</a:t>
            </a:r>
            <a:r>
              <a:rPr kumimoji="1" lang="en-US" altLang="ja-JP" sz="2000" dirty="0">
                <a:solidFill>
                  <a:schemeClr val="tx1">
                    <a:lumMod val="75000"/>
                    <a:lumOff val="25000"/>
                  </a:schemeClr>
                </a:solidFill>
                <a:latin typeface="+mj-ea"/>
                <a:ea typeface="+mj-ea"/>
              </a:rPr>
              <a:t>CAF</a:t>
            </a:r>
            <a:endParaRPr kumimoji="1" lang="ja-JP" altLang="en-US" sz="2000" dirty="0">
              <a:solidFill>
                <a:schemeClr val="tx1">
                  <a:lumMod val="75000"/>
                  <a:lumOff val="25000"/>
                </a:schemeClr>
              </a:solidFill>
              <a:latin typeface="+mj-ea"/>
              <a:ea typeface="+mj-ea"/>
            </a:endParaRPr>
          </a:p>
        </p:txBody>
      </p:sp>
      <p:cxnSp>
        <p:nvCxnSpPr>
          <p:cNvPr id="36" name="カギ線コネクタ 35"/>
          <p:cNvCxnSpPr/>
          <p:nvPr/>
        </p:nvCxnSpPr>
        <p:spPr>
          <a:xfrm rot="5400000" flipH="1" flipV="1">
            <a:off x="6521391" y="4731581"/>
            <a:ext cx="1401212" cy="350292"/>
          </a:xfrm>
          <a:prstGeom prst="bentConnector3">
            <a:avLst>
              <a:gd name="adj1" fmla="val 710"/>
            </a:avLst>
          </a:prstGeom>
          <a:ln w="127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7046849" y="4206123"/>
            <a:ext cx="1538950" cy="17477"/>
          </a:xfrm>
          <a:prstGeom prst="line">
            <a:avLst/>
          </a:prstGeom>
          <a:ln w="127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H="1">
            <a:off x="4579441" y="3850331"/>
            <a:ext cx="527409" cy="722026"/>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4550657" y="4079090"/>
            <a:ext cx="792088" cy="374080"/>
          </a:xfrm>
          <a:prstGeom prst="rect">
            <a:avLst/>
          </a:prstGeom>
          <a:solidFill>
            <a:schemeClr val="bg1"/>
          </a:solidFill>
          <a:ln w="12700">
            <a:solidFill>
              <a:schemeClr val="tx1">
                <a:lumMod val="75000"/>
                <a:lumOff val="25000"/>
              </a:schemeClr>
            </a:solidFill>
          </a:ln>
        </p:spPr>
        <p:txBody>
          <a:bodyPr wrap="square" lIns="0" tIns="0" rIns="0" bIns="0" rtlCol="0" anchor="b" anchorCtr="1">
            <a:noAutofit/>
          </a:bodyPr>
          <a:lstStyle/>
          <a:p>
            <a:pPr algn="ctr"/>
            <a:r>
              <a:rPr kumimoji="1" lang="en-US" altLang="ja-JP" sz="2000" dirty="0">
                <a:solidFill>
                  <a:schemeClr val="tx1">
                    <a:lumMod val="75000"/>
                    <a:lumOff val="25000"/>
                  </a:schemeClr>
                </a:solidFill>
                <a:latin typeface="+mj-ea"/>
                <a:ea typeface="+mj-ea"/>
              </a:rPr>
              <a:t>CCAF</a:t>
            </a:r>
            <a:endParaRPr kumimoji="1" lang="ja-JP" altLang="en-US" sz="2000" dirty="0">
              <a:solidFill>
                <a:schemeClr val="tx1">
                  <a:lumMod val="75000"/>
                  <a:lumOff val="25000"/>
                </a:schemeClr>
              </a:solidFill>
              <a:latin typeface="+mj-ea"/>
              <a:ea typeface="+mj-ea"/>
            </a:endParaRPr>
          </a:p>
        </p:txBody>
      </p:sp>
      <p:cxnSp>
        <p:nvCxnSpPr>
          <p:cNvPr id="40" name="直線コネクタ 39"/>
          <p:cNvCxnSpPr/>
          <p:nvPr/>
        </p:nvCxnSpPr>
        <p:spPr>
          <a:xfrm>
            <a:off x="8585799" y="3129498"/>
            <a:ext cx="0" cy="1076623"/>
          </a:xfrm>
          <a:prstGeom prst="line">
            <a:avLst/>
          </a:prstGeom>
          <a:ln w="127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カギ線コネクタ 40"/>
          <p:cNvCxnSpPr>
            <a:stCxn id="27" idx="3"/>
          </p:cNvCxnSpPr>
          <p:nvPr/>
        </p:nvCxnSpPr>
        <p:spPr>
          <a:xfrm flipV="1">
            <a:off x="8278275" y="3871268"/>
            <a:ext cx="589069" cy="1351266"/>
          </a:xfrm>
          <a:prstGeom prst="bentConnector2">
            <a:avLst/>
          </a:prstGeom>
          <a:ln w="127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カギ線コネクタ 41"/>
          <p:cNvCxnSpPr>
            <a:stCxn id="32" idx="2"/>
          </p:cNvCxnSpPr>
          <p:nvPr/>
        </p:nvCxnSpPr>
        <p:spPr>
          <a:xfrm rot="16200000" flipH="1">
            <a:off x="8217002" y="3196873"/>
            <a:ext cx="581508" cy="767282"/>
          </a:xfrm>
          <a:prstGeom prst="bentConnector2">
            <a:avLst/>
          </a:prstGeom>
          <a:ln w="127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938352" y="2796251"/>
            <a:ext cx="342217" cy="747266"/>
          </a:xfrm>
          <a:prstGeom prst="rect">
            <a:avLst/>
          </a:prstGeom>
          <a:noFill/>
        </p:spPr>
        <p:txBody>
          <a:bodyPr vert="eaVert" wrap="square" lIns="0" tIns="0" rIns="0" bIns="0" rtlCol="0">
            <a:noAutofit/>
          </a:bodyPr>
          <a:lstStyle/>
          <a:p>
            <a:r>
              <a:rPr kumimoji="1" lang="ja-JP" altLang="en-US" dirty="0">
                <a:solidFill>
                  <a:schemeClr val="tx1">
                    <a:lumMod val="75000"/>
                    <a:lumOff val="25000"/>
                  </a:schemeClr>
                </a:solidFill>
                <a:latin typeface="+mj-lt"/>
                <a:ea typeface="+mj-ea"/>
              </a:rPr>
              <a:t>・・・</a:t>
            </a:r>
          </a:p>
        </p:txBody>
      </p:sp>
      <p:sp>
        <p:nvSpPr>
          <p:cNvPr id="44" name="テキスト ボックス 43"/>
          <p:cNvSpPr txBox="1"/>
          <p:nvPr/>
        </p:nvSpPr>
        <p:spPr>
          <a:xfrm>
            <a:off x="4394846" y="4698374"/>
            <a:ext cx="342217" cy="747266"/>
          </a:xfrm>
          <a:prstGeom prst="rect">
            <a:avLst/>
          </a:prstGeom>
          <a:noFill/>
        </p:spPr>
        <p:txBody>
          <a:bodyPr vert="eaVert" wrap="square" lIns="0" tIns="0" rIns="0" bIns="0" rtlCol="0">
            <a:noAutofit/>
          </a:bodyPr>
          <a:lstStyle/>
          <a:p>
            <a:r>
              <a:rPr kumimoji="1" lang="ja-JP" altLang="en-US" dirty="0">
                <a:solidFill>
                  <a:schemeClr val="tx1">
                    <a:lumMod val="75000"/>
                    <a:lumOff val="25000"/>
                  </a:schemeClr>
                </a:solidFill>
                <a:latin typeface="+mj-lt"/>
                <a:ea typeface="+mj-ea"/>
              </a:rPr>
              <a:t>・・・</a:t>
            </a:r>
          </a:p>
        </p:txBody>
      </p:sp>
      <mc:AlternateContent xmlns:mc="http://schemas.openxmlformats.org/markup-compatibility/2006" xmlns:a14="http://schemas.microsoft.com/office/drawing/2010/main">
        <mc:Choice Requires="a14">
          <p:sp>
            <p:nvSpPr>
              <p:cNvPr id="46" name="テキスト ボックス 45"/>
              <p:cNvSpPr txBox="1"/>
              <p:nvPr/>
            </p:nvSpPr>
            <p:spPr>
              <a:xfrm>
                <a:off x="281450" y="2544528"/>
                <a:ext cx="743459" cy="432048"/>
              </a:xfrm>
              <a:prstGeom prst="rect">
                <a:avLst/>
              </a:prstGeom>
              <a:noFill/>
            </p:spPr>
            <p:txBody>
              <a:bodyPr wrap="square" lIns="36000" tIns="36000" rIns="36000" bIns="36000" rtlCol="0">
                <a:no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tx1">
                                  <a:lumMod val="75000"/>
                                  <a:lumOff val="25000"/>
                                </a:schemeClr>
                              </a:solidFill>
                              <a:latin typeface="Cambria Math" panose="02040503050406030204" pitchFamily="18" charset="0"/>
                              <a:ea typeface="+mj-ea"/>
                            </a:rPr>
                          </m:ctrlPr>
                        </m:sSubPr>
                        <m:e>
                          <m:r>
                            <a:rPr kumimoji="1" lang="en-US" altLang="ja-JP" sz="2000" b="0" i="1" smtClean="0">
                              <a:solidFill>
                                <a:schemeClr val="tx1">
                                  <a:lumMod val="75000"/>
                                  <a:lumOff val="25000"/>
                                </a:schemeClr>
                              </a:solidFill>
                              <a:latin typeface="Cambria Math" panose="02040503050406030204" pitchFamily="18" charset="0"/>
                              <a:ea typeface="+mj-ea"/>
                            </a:rPr>
                            <m:t>𝑥</m:t>
                          </m:r>
                        </m:e>
                        <m:sub>
                          <m:r>
                            <a:rPr kumimoji="1" lang="en-US" altLang="ja-JP" sz="2000" b="0" i="1" smtClean="0">
                              <a:solidFill>
                                <a:schemeClr val="tx1">
                                  <a:lumMod val="75000"/>
                                  <a:lumOff val="25000"/>
                                </a:schemeClr>
                              </a:solidFill>
                              <a:latin typeface="Cambria Math" panose="02040503050406030204" pitchFamily="18" charset="0"/>
                              <a:ea typeface="+mj-ea"/>
                            </a:rPr>
                            <m:t>0</m:t>
                          </m:r>
                        </m:sub>
                      </m:sSub>
                      <m:r>
                        <a:rPr kumimoji="1" lang="en-US" altLang="ja-JP" sz="2000" b="0" i="1" smtClean="0">
                          <a:solidFill>
                            <a:schemeClr val="tx1">
                              <a:lumMod val="75000"/>
                              <a:lumOff val="25000"/>
                            </a:schemeClr>
                          </a:solidFill>
                          <a:latin typeface="Cambria Math" panose="02040503050406030204" pitchFamily="18" charset="0"/>
                          <a:ea typeface="+mj-ea"/>
                        </a:rPr>
                        <m:t>(</m:t>
                      </m:r>
                      <m:r>
                        <a:rPr kumimoji="1" lang="en-US" altLang="ja-JP" sz="2000" b="0" i="1" smtClean="0">
                          <a:solidFill>
                            <a:schemeClr val="tx1">
                              <a:lumMod val="75000"/>
                              <a:lumOff val="25000"/>
                            </a:schemeClr>
                          </a:solidFill>
                          <a:latin typeface="Cambria Math" panose="02040503050406030204" pitchFamily="18" charset="0"/>
                          <a:ea typeface="+mj-ea"/>
                        </a:rPr>
                        <m:t>𝑘</m:t>
                      </m:r>
                      <m:r>
                        <a:rPr kumimoji="1" lang="en-US" altLang="ja-JP" sz="2000" b="0" i="1" smtClean="0">
                          <a:solidFill>
                            <a:schemeClr val="tx1">
                              <a:lumMod val="75000"/>
                              <a:lumOff val="25000"/>
                            </a:schemeClr>
                          </a:solidFill>
                          <a:latin typeface="Cambria Math" panose="02040503050406030204" pitchFamily="18" charset="0"/>
                          <a:ea typeface="+mj-ea"/>
                        </a:rPr>
                        <m:t>)</m:t>
                      </m:r>
                    </m:oMath>
                  </m:oMathPara>
                </a14:m>
                <a:endParaRPr kumimoji="1" lang="ja-JP" altLang="en-US" sz="2000" dirty="0">
                  <a:solidFill>
                    <a:schemeClr val="tx1">
                      <a:lumMod val="75000"/>
                      <a:lumOff val="25000"/>
                    </a:schemeClr>
                  </a:solidFill>
                  <a:latin typeface="+mj-lt"/>
                  <a:ea typeface="+mj-ea"/>
                </a:endParaRPr>
              </a:p>
            </p:txBody>
          </p:sp>
        </mc:Choice>
        <mc:Fallback xmlns="">
          <p:sp>
            <p:nvSpPr>
              <p:cNvPr id="46" name="テキスト ボックス 45"/>
              <p:cNvSpPr txBox="1">
                <a:spLocks noRot="1" noChangeAspect="1" noMove="1" noResize="1" noEditPoints="1" noAdjustHandles="1" noChangeArrowheads="1" noChangeShapeType="1" noTextEdit="1"/>
              </p:cNvSpPr>
              <p:nvPr/>
            </p:nvSpPr>
            <p:spPr>
              <a:xfrm>
                <a:off x="281450" y="2544528"/>
                <a:ext cx="743459" cy="432048"/>
              </a:xfrm>
              <a:prstGeom prst="rect">
                <a:avLst/>
              </a:prstGeom>
              <a:blipFill>
                <a:blip r:embed="rId9"/>
                <a:stretch>
                  <a:fillRect r="-7377" b="-42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p:cNvSpPr txBox="1"/>
              <p:nvPr/>
            </p:nvSpPr>
            <p:spPr>
              <a:xfrm>
                <a:off x="19862" y="3330496"/>
                <a:ext cx="743459" cy="432048"/>
              </a:xfrm>
              <a:prstGeom prst="rect">
                <a:avLst/>
              </a:prstGeom>
              <a:noFill/>
            </p:spPr>
            <p:txBody>
              <a:bodyPr wrap="square" lIns="36000" tIns="36000" rIns="36000" bIns="36000" rtlCol="0">
                <a:no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tx1">
                                  <a:lumMod val="75000"/>
                                  <a:lumOff val="25000"/>
                                </a:schemeClr>
                              </a:solidFill>
                              <a:latin typeface="Cambria Math" panose="02040503050406030204" pitchFamily="18" charset="0"/>
                              <a:ea typeface="+mj-ea"/>
                            </a:rPr>
                          </m:ctrlPr>
                        </m:sSubPr>
                        <m:e>
                          <m:r>
                            <a:rPr kumimoji="1" lang="en-US" altLang="ja-JP" sz="2000" b="0" i="1" smtClean="0">
                              <a:solidFill>
                                <a:schemeClr val="tx1">
                                  <a:lumMod val="75000"/>
                                  <a:lumOff val="25000"/>
                                </a:schemeClr>
                              </a:solidFill>
                              <a:latin typeface="Cambria Math" panose="02040503050406030204" pitchFamily="18" charset="0"/>
                              <a:ea typeface="+mj-ea"/>
                            </a:rPr>
                            <m:t>𝑥</m:t>
                          </m:r>
                        </m:e>
                        <m:sub>
                          <m:r>
                            <a:rPr kumimoji="1" lang="en-US" altLang="ja-JP" sz="2000" b="0" i="1" smtClean="0">
                              <a:solidFill>
                                <a:schemeClr val="tx1">
                                  <a:lumMod val="75000"/>
                                  <a:lumOff val="25000"/>
                                </a:schemeClr>
                              </a:solidFill>
                              <a:latin typeface="Cambria Math" panose="02040503050406030204" pitchFamily="18" charset="0"/>
                              <a:ea typeface="+mj-ea"/>
                            </a:rPr>
                            <m:t>𝑀</m:t>
                          </m:r>
                          <m:r>
                            <a:rPr kumimoji="1" lang="en-US" altLang="ja-JP" sz="2000" b="0" i="1" smtClean="0">
                              <a:solidFill>
                                <a:schemeClr val="tx1">
                                  <a:lumMod val="75000"/>
                                  <a:lumOff val="25000"/>
                                </a:schemeClr>
                              </a:solidFill>
                              <a:latin typeface="Cambria Math" panose="02040503050406030204" pitchFamily="18" charset="0"/>
                              <a:ea typeface="+mj-ea"/>
                            </a:rPr>
                            <m:t>−1</m:t>
                          </m:r>
                        </m:sub>
                      </m:sSub>
                      <m:r>
                        <a:rPr kumimoji="1" lang="en-US" altLang="ja-JP" sz="2000" b="0" i="1" smtClean="0">
                          <a:solidFill>
                            <a:schemeClr val="tx1">
                              <a:lumMod val="75000"/>
                              <a:lumOff val="25000"/>
                            </a:schemeClr>
                          </a:solidFill>
                          <a:latin typeface="Cambria Math" panose="02040503050406030204" pitchFamily="18" charset="0"/>
                          <a:ea typeface="+mj-ea"/>
                        </a:rPr>
                        <m:t>(</m:t>
                      </m:r>
                      <m:r>
                        <a:rPr kumimoji="1" lang="en-US" altLang="ja-JP" sz="2000" b="0" i="1" smtClean="0">
                          <a:solidFill>
                            <a:schemeClr val="tx1">
                              <a:lumMod val="75000"/>
                              <a:lumOff val="25000"/>
                            </a:schemeClr>
                          </a:solidFill>
                          <a:latin typeface="Cambria Math" panose="02040503050406030204" pitchFamily="18" charset="0"/>
                          <a:ea typeface="+mj-ea"/>
                        </a:rPr>
                        <m:t>𝑘</m:t>
                      </m:r>
                      <m:r>
                        <a:rPr kumimoji="1" lang="en-US" altLang="ja-JP" sz="2000" b="0" i="1" smtClean="0">
                          <a:solidFill>
                            <a:schemeClr val="tx1">
                              <a:lumMod val="75000"/>
                              <a:lumOff val="25000"/>
                            </a:schemeClr>
                          </a:solidFill>
                          <a:latin typeface="Cambria Math" panose="02040503050406030204" pitchFamily="18" charset="0"/>
                          <a:ea typeface="+mj-ea"/>
                        </a:rPr>
                        <m:t>)</m:t>
                      </m:r>
                    </m:oMath>
                  </m:oMathPara>
                </a14:m>
                <a:endParaRPr kumimoji="1" lang="ja-JP" altLang="en-US" sz="2000" dirty="0">
                  <a:solidFill>
                    <a:schemeClr val="tx1">
                      <a:lumMod val="75000"/>
                      <a:lumOff val="25000"/>
                    </a:schemeClr>
                  </a:solidFill>
                  <a:latin typeface="+mj-lt"/>
                  <a:ea typeface="+mj-ea"/>
                </a:endParaRPr>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19862" y="3330496"/>
                <a:ext cx="743459" cy="432048"/>
              </a:xfrm>
              <a:prstGeom prst="rect">
                <a:avLst/>
              </a:prstGeom>
              <a:blipFill>
                <a:blip r:embed="rId10"/>
                <a:stretch>
                  <a:fillRect l="-3279" r="-43443" b="-42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p:cNvSpPr txBox="1"/>
              <p:nvPr/>
            </p:nvSpPr>
            <p:spPr>
              <a:xfrm>
                <a:off x="5657970" y="4561913"/>
                <a:ext cx="743459" cy="432048"/>
              </a:xfrm>
              <a:prstGeom prst="rect">
                <a:avLst/>
              </a:prstGeom>
              <a:noFill/>
            </p:spPr>
            <p:txBody>
              <a:bodyPr wrap="square" lIns="36000" tIns="36000" rIns="36000" bIns="36000" rtlCol="0">
                <a:no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tx1">
                                  <a:lumMod val="75000"/>
                                  <a:lumOff val="25000"/>
                                </a:schemeClr>
                              </a:solidFill>
                              <a:latin typeface="Cambria Math" panose="02040503050406030204" pitchFamily="18" charset="0"/>
                              <a:ea typeface="+mj-ea"/>
                            </a:rPr>
                          </m:ctrlPr>
                        </m:sSubPr>
                        <m:e>
                          <m:r>
                            <a:rPr kumimoji="1" lang="en-US" altLang="ja-JP" sz="2000" b="0" i="1" smtClean="0">
                              <a:solidFill>
                                <a:schemeClr val="tx1">
                                  <a:lumMod val="75000"/>
                                  <a:lumOff val="25000"/>
                                </a:schemeClr>
                              </a:solidFill>
                              <a:latin typeface="Cambria Math" panose="02040503050406030204" pitchFamily="18" charset="0"/>
                              <a:ea typeface="+mj-ea"/>
                            </a:rPr>
                            <m:t>𝑦</m:t>
                          </m:r>
                        </m:e>
                        <m:sub>
                          <m:r>
                            <a:rPr kumimoji="1" lang="en-US" altLang="ja-JP" sz="2000" b="0" i="1" smtClean="0">
                              <a:solidFill>
                                <a:schemeClr val="tx1">
                                  <a:lumMod val="75000"/>
                                  <a:lumOff val="25000"/>
                                </a:schemeClr>
                              </a:solidFill>
                              <a:latin typeface="Cambria Math" panose="02040503050406030204" pitchFamily="18" charset="0"/>
                              <a:ea typeface="+mj-ea"/>
                            </a:rPr>
                            <m:t>0</m:t>
                          </m:r>
                        </m:sub>
                      </m:sSub>
                      <m:r>
                        <a:rPr kumimoji="1" lang="en-US" altLang="ja-JP" sz="2000" b="0" i="1" smtClean="0">
                          <a:solidFill>
                            <a:schemeClr val="tx1">
                              <a:lumMod val="75000"/>
                              <a:lumOff val="25000"/>
                            </a:schemeClr>
                          </a:solidFill>
                          <a:latin typeface="Cambria Math" panose="02040503050406030204" pitchFamily="18" charset="0"/>
                          <a:ea typeface="+mj-ea"/>
                        </a:rPr>
                        <m:t>(</m:t>
                      </m:r>
                      <m:r>
                        <a:rPr kumimoji="1" lang="en-US" altLang="ja-JP" sz="2000" b="0" i="1" smtClean="0">
                          <a:solidFill>
                            <a:schemeClr val="tx1">
                              <a:lumMod val="75000"/>
                              <a:lumOff val="25000"/>
                            </a:schemeClr>
                          </a:solidFill>
                          <a:latin typeface="Cambria Math" panose="02040503050406030204" pitchFamily="18" charset="0"/>
                          <a:ea typeface="+mj-ea"/>
                        </a:rPr>
                        <m:t>𝑘</m:t>
                      </m:r>
                      <m:r>
                        <a:rPr kumimoji="1" lang="en-US" altLang="ja-JP" sz="2000" b="0" i="1" smtClean="0">
                          <a:solidFill>
                            <a:schemeClr val="tx1">
                              <a:lumMod val="75000"/>
                              <a:lumOff val="25000"/>
                            </a:schemeClr>
                          </a:solidFill>
                          <a:latin typeface="Cambria Math" panose="02040503050406030204" pitchFamily="18" charset="0"/>
                          <a:ea typeface="+mj-ea"/>
                        </a:rPr>
                        <m:t>)</m:t>
                      </m:r>
                    </m:oMath>
                  </m:oMathPara>
                </a14:m>
                <a:endParaRPr kumimoji="1" lang="ja-JP" altLang="en-US" sz="2000" dirty="0">
                  <a:solidFill>
                    <a:schemeClr val="tx1">
                      <a:lumMod val="75000"/>
                      <a:lumOff val="25000"/>
                    </a:schemeClr>
                  </a:solidFill>
                  <a:latin typeface="+mj-lt"/>
                  <a:ea typeface="+mj-ea"/>
                </a:endParaRPr>
              </a:p>
            </p:txBody>
          </p:sp>
        </mc:Choice>
        <mc:Fallback xmlns="">
          <p:sp>
            <p:nvSpPr>
              <p:cNvPr id="48" name="テキスト ボックス 47"/>
              <p:cNvSpPr txBox="1">
                <a:spLocks noRot="1" noChangeAspect="1" noMove="1" noResize="1" noEditPoints="1" noAdjustHandles="1" noChangeArrowheads="1" noChangeShapeType="1" noTextEdit="1"/>
              </p:cNvSpPr>
              <p:nvPr/>
            </p:nvSpPr>
            <p:spPr>
              <a:xfrm>
                <a:off x="5657970" y="4561913"/>
                <a:ext cx="743459" cy="432048"/>
              </a:xfrm>
              <a:prstGeom prst="rect">
                <a:avLst/>
              </a:prstGeom>
              <a:blipFill>
                <a:blip r:embed="rId11"/>
                <a:stretch>
                  <a:fillRect l="-3279" r="-7377" b="-42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p:cNvSpPr txBox="1"/>
              <p:nvPr/>
            </p:nvSpPr>
            <p:spPr>
              <a:xfrm>
                <a:off x="5342745" y="6216799"/>
                <a:ext cx="743459" cy="432048"/>
              </a:xfrm>
              <a:prstGeom prst="rect">
                <a:avLst/>
              </a:prstGeom>
              <a:noFill/>
            </p:spPr>
            <p:txBody>
              <a:bodyPr wrap="square" lIns="36000" tIns="36000" rIns="36000" bIns="36000" rtlCol="0">
                <a:no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tx1">
                                  <a:lumMod val="75000"/>
                                  <a:lumOff val="25000"/>
                                </a:schemeClr>
                              </a:solidFill>
                              <a:latin typeface="Cambria Math" panose="02040503050406030204" pitchFamily="18" charset="0"/>
                              <a:ea typeface="+mj-ea"/>
                            </a:rPr>
                          </m:ctrlPr>
                        </m:sSubPr>
                        <m:e>
                          <m:r>
                            <a:rPr kumimoji="1" lang="en-US" altLang="ja-JP" sz="2000" b="0" i="1" smtClean="0">
                              <a:solidFill>
                                <a:schemeClr val="tx1">
                                  <a:lumMod val="75000"/>
                                  <a:lumOff val="25000"/>
                                </a:schemeClr>
                              </a:solidFill>
                              <a:latin typeface="Cambria Math" panose="02040503050406030204" pitchFamily="18" charset="0"/>
                              <a:ea typeface="+mj-ea"/>
                            </a:rPr>
                            <m:t>𝑦</m:t>
                          </m:r>
                        </m:e>
                        <m:sub>
                          <m:r>
                            <a:rPr kumimoji="1" lang="en-US" altLang="ja-JP" sz="2000" b="0" i="1" smtClean="0">
                              <a:solidFill>
                                <a:schemeClr val="tx1">
                                  <a:lumMod val="75000"/>
                                  <a:lumOff val="25000"/>
                                </a:schemeClr>
                              </a:solidFill>
                              <a:latin typeface="Cambria Math" panose="02040503050406030204" pitchFamily="18" charset="0"/>
                              <a:ea typeface="+mj-ea"/>
                            </a:rPr>
                            <m:t>𝑀</m:t>
                          </m:r>
                          <m:r>
                            <a:rPr kumimoji="1" lang="en-US" altLang="ja-JP" sz="2000" b="0" i="1" smtClean="0">
                              <a:solidFill>
                                <a:schemeClr val="tx1">
                                  <a:lumMod val="75000"/>
                                  <a:lumOff val="25000"/>
                                </a:schemeClr>
                              </a:solidFill>
                              <a:latin typeface="Cambria Math" panose="02040503050406030204" pitchFamily="18" charset="0"/>
                              <a:ea typeface="+mj-ea"/>
                            </a:rPr>
                            <m:t>−1</m:t>
                          </m:r>
                        </m:sub>
                      </m:sSub>
                      <m:r>
                        <a:rPr kumimoji="1" lang="en-US" altLang="ja-JP" sz="2000" b="0" i="1" smtClean="0">
                          <a:solidFill>
                            <a:schemeClr val="tx1">
                              <a:lumMod val="75000"/>
                              <a:lumOff val="25000"/>
                            </a:schemeClr>
                          </a:solidFill>
                          <a:latin typeface="Cambria Math" panose="02040503050406030204" pitchFamily="18" charset="0"/>
                          <a:ea typeface="+mj-ea"/>
                        </a:rPr>
                        <m:t>(</m:t>
                      </m:r>
                      <m:r>
                        <a:rPr kumimoji="1" lang="en-US" altLang="ja-JP" sz="2000" b="0" i="1" smtClean="0">
                          <a:solidFill>
                            <a:schemeClr val="tx1">
                              <a:lumMod val="75000"/>
                              <a:lumOff val="25000"/>
                            </a:schemeClr>
                          </a:solidFill>
                          <a:latin typeface="Cambria Math" panose="02040503050406030204" pitchFamily="18" charset="0"/>
                          <a:ea typeface="+mj-ea"/>
                        </a:rPr>
                        <m:t>𝑘</m:t>
                      </m:r>
                      <m:r>
                        <a:rPr kumimoji="1" lang="en-US" altLang="ja-JP" sz="2000" b="0" i="1" smtClean="0">
                          <a:solidFill>
                            <a:schemeClr val="tx1">
                              <a:lumMod val="75000"/>
                              <a:lumOff val="25000"/>
                            </a:schemeClr>
                          </a:solidFill>
                          <a:latin typeface="Cambria Math" panose="02040503050406030204" pitchFamily="18" charset="0"/>
                          <a:ea typeface="+mj-ea"/>
                        </a:rPr>
                        <m:t>)</m:t>
                      </m:r>
                    </m:oMath>
                  </m:oMathPara>
                </a14:m>
                <a:endParaRPr kumimoji="1" lang="ja-JP" altLang="en-US" sz="2000" dirty="0">
                  <a:solidFill>
                    <a:schemeClr val="tx1">
                      <a:lumMod val="75000"/>
                      <a:lumOff val="25000"/>
                    </a:schemeClr>
                  </a:solidFill>
                  <a:latin typeface="+mj-lt"/>
                  <a:ea typeface="+mj-ea"/>
                </a:endParaRPr>
              </a:p>
            </p:txBody>
          </p:sp>
        </mc:Choice>
        <mc:Fallback xmlns="">
          <p:sp>
            <p:nvSpPr>
              <p:cNvPr id="49" name="テキスト ボックス 48"/>
              <p:cNvSpPr txBox="1">
                <a:spLocks noRot="1" noChangeAspect="1" noMove="1" noResize="1" noEditPoints="1" noAdjustHandles="1" noChangeArrowheads="1" noChangeShapeType="1" noTextEdit="1"/>
              </p:cNvSpPr>
              <p:nvPr/>
            </p:nvSpPr>
            <p:spPr>
              <a:xfrm>
                <a:off x="5342745" y="6216799"/>
                <a:ext cx="743459" cy="432048"/>
              </a:xfrm>
              <a:prstGeom prst="rect">
                <a:avLst/>
              </a:prstGeom>
              <a:blipFill>
                <a:blip r:embed="rId12"/>
                <a:stretch>
                  <a:fillRect l="-7377" r="-44262" b="-42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p:cNvSpPr txBox="1"/>
              <p:nvPr/>
            </p:nvSpPr>
            <p:spPr>
              <a:xfrm>
                <a:off x="5291196" y="4538006"/>
                <a:ext cx="287499" cy="266959"/>
              </a:xfrm>
              <a:prstGeom prst="rect">
                <a:avLst/>
              </a:prstGeom>
              <a:noFill/>
            </p:spPr>
            <p:txBody>
              <a:bodyPr wrap="none" lIns="0" tIns="0" rIns="0" bIns="0" rtlCol="0">
                <a:no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solidFill>
                            <a:schemeClr val="tx1">
                              <a:lumMod val="75000"/>
                              <a:lumOff val="25000"/>
                            </a:schemeClr>
                          </a:solidFill>
                          <a:latin typeface="Cambria Math" panose="02040503050406030204" pitchFamily="18" charset="0"/>
                          <a:ea typeface="+mj-ea"/>
                        </a:rPr>
                        <m:t>+</m:t>
                      </m:r>
                    </m:oMath>
                  </m:oMathPara>
                </a14:m>
                <a:endParaRPr kumimoji="1" lang="ja-JP" altLang="en-US" sz="2000" dirty="0">
                  <a:solidFill>
                    <a:schemeClr val="tx1">
                      <a:lumMod val="75000"/>
                      <a:lumOff val="25000"/>
                    </a:schemeClr>
                  </a:solidFill>
                  <a:latin typeface="+mj-lt"/>
                  <a:ea typeface="+mj-ea"/>
                </a:endParaRPr>
              </a:p>
            </p:txBody>
          </p:sp>
        </mc:Choice>
        <mc:Fallback xmlns="">
          <p:sp>
            <p:nvSpPr>
              <p:cNvPr id="50" name="テキスト ボックス 49"/>
              <p:cNvSpPr txBox="1">
                <a:spLocks noRot="1" noChangeAspect="1" noMove="1" noResize="1" noEditPoints="1" noAdjustHandles="1" noChangeArrowheads="1" noChangeShapeType="1" noTextEdit="1"/>
              </p:cNvSpPr>
              <p:nvPr/>
            </p:nvSpPr>
            <p:spPr>
              <a:xfrm>
                <a:off x="5291196" y="4538006"/>
                <a:ext cx="287499" cy="266959"/>
              </a:xfrm>
              <a:prstGeom prst="rect">
                <a:avLst/>
              </a:prstGeom>
              <a:blipFill>
                <a:blip r:embed="rId13"/>
                <a:stretch>
                  <a:fillRect l="-12766" r="-12766"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p:cNvSpPr txBox="1"/>
              <p:nvPr/>
            </p:nvSpPr>
            <p:spPr>
              <a:xfrm>
                <a:off x="5524881" y="3996386"/>
                <a:ext cx="287499" cy="266959"/>
              </a:xfrm>
              <a:prstGeom prst="rect">
                <a:avLst/>
              </a:prstGeom>
              <a:noFill/>
            </p:spPr>
            <p:txBody>
              <a:bodyPr wrap="none" lIns="0" tIns="0" rIns="0" bIns="0" rtlCol="0">
                <a:no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solidFill>
                            <a:schemeClr val="tx1">
                              <a:lumMod val="75000"/>
                              <a:lumOff val="25000"/>
                            </a:schemeClr>
                          </a:solidFill>
                          <a:latin typeface="Cambria Math" panose="02040503050406030204" pitchFamily="18" charset="0"/>
                          <a:ea typeface="+mj-ea"/>
                        </a:rPr>
                        <m:t>−</m:t>
                      </m:r>
                    </m:oMath>
                  </m:oMathPara>
                </a14:m>
                <a:endParaRPr kumimoji="1" lang="ja-JP" altLang="en-US" sz="2000" dirty="0">
                  <a:solidFill>
                    <a:schemeClr val="tx1">
                      <a:lumMod val="75000"/>
                      <a:lumOff val="25000"/>
                    </a:schemeClr>
                  </a:solidFill>
                  <a:latin typeface="+mj-lt"/>
                  <a:ea typeface="+mj-ea"/>
                </a:endParaRPr>
              </a:p>
            </p:txBody>
          </p:sp>
        </mc:Choice>
        <mc:Fallback xmlns="">
          <p:sp>
            <p:nvSpPr>
              <p:cNvPr id="51" name="テキスト ボックス 50"/>
              <p:cNvSpPr txBox="1">
                <a:spLocks noRot="1" noChangeAspect="1" noMove="1" noResize="1" noEditPoints="1" noAdjustHandles="1" noChangeArrowheads="1" noChangeShapeType="1" noTextEdit="1"/>
              </p:cNvSpPr>
              <p:nvPr/>
            </p:nvSpPr>
            <p:spPr>
              <a:xfrm>
                <a:off x="5524881" y="3996386"/>
                <a:ext cx="287499" cy="266959"/>
              </a:xfrm>
              <a:prstGeom prst="rect">
                <a:avLst/>
              </a:prstGeom>
              <a:blipFill>
                <a:blip r:embed="rId14"/>
                <a:stretch>
                  <a:fillRect b="-69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p:cNvSpPr txBox="1"/>
              <p:nvPr/>
            </p:nvSpPr>
            <p:spPr>
              <a:xfrm>
                <a:off x="5242619" y="5936716"/>
                <a:ext cx="287499" cy="266959"/>
              </a:xfrm>
              <a:prstGeom prst="rect">
                <a:avLst/>
              </a:prstGeom>
              <a:noFill/>
            </p:spPr>
            <p:txBody>
              <a:bodyPr wrap="none" lIns="0" tIns="0" rIns="0" bIns="0" rtlCol="0">
                <a:no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solidFill>
                            <a:schemeClr val="tx1">
                              <a:lumMod val="75000"/>
                              <a:lumOff val="25000"/>
                            </a:schemeClr>
                          </a:solidFill>
                          <a:latin typeface="Cambria Math" panose="02040503050406030204" pitchFamily="18" charset="0"/>
                          <a:ea typeface="+mj-ea"/>
                        </a:rPr>
                        <m:t>+</m:t>
                      </m:r>
                    </m:oMath>
                  </m:oMathPara>
                </a14:m>
                <a:endParaRPr kumimoji="1" lang="ja-JP" altLang="en-US" sz="2000" dirty="0">
                  <a:solidFill>
                    <a:schemeClr val="tx1">
                      <a:lumMod val="75000"/>
                      <a:lumOff val="25000"/>
                    </a:schemeClr>
                  </a:solidFill>
                  <a:latin typeface="+mj-lt"/>
                  <a:ea typeface="+mj-ea"/>
                </a:endParaRPr>
              </a:p>
            </p:txBody>
          </p:sp>
        </mc:Choice>
        <mc:Fallback xmlns="">
          <p:sp>
            <p:nvSpPr>
              <p:cNvPr id="52" name="テキスト ボックス 51"/>
              <p:cNvSpPr txBox="1">
                <a:spLocks noRot="1" noChangeAspect="1" noMove="1" noResize="1" noEditPoints="1" noAdjustHandles="1" noChangeArrowheads="1" noChangeShapeType="1" noTextEdit="1"/>
              </p:cNvSpPr>
              <p:nvPr/>
            </p:nvSpPr>
            <p:spPr>
              <a:xfrm>
                <a:off x="5242619" y="5936716"/>
                <a:ext cx="287499" cy="266959"/>
              </a:xfrm>
              <a:prstGeom prst="rect">
                <a:avLst/>
              </a:prstGeom>
              <a:blipFill>
                <a:blip r:embed="rId15"/>
                <a:stretch>
                  <a:fillRect l="-12766" r="-12766"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p:cNvSpPr txBox="1"/>
              <p:nvPr/>
            </p:nvSpPr>
            <p:spPr>
              <a:xfrm>
                <a:off x="5485918" y="5375892"/>
                <a:ext cx="287499" cy="266959"/>
              </a:xfrm>
              <a:prstGeom prst="rect">
                <a:avLst/>
              </a:prstGeom>
              <a:noFill/>
            </p:spPr>
            <p:txBody>
              <a:bodyPr wrap="none" lIns="0" tIns="0" rIns="0" bIns="0" rtlCol="0">
                <a:no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solidFill>
                            <a:schemeClr val="tx1">
                              <a:lumMod val="75000"/>
                              <a:lumOff val="25000"/>
                            </a:schemeClr>
                          </a:solidFill>
                          <a:latin typeface="Cambria Math" panose="02040503050406030204" pitchFamily="18" charset="0"/>
                          <a:ea typeface="+mj-ea"/>
                        </a:rPr>
                        <m:t>−</m:t>
                      </m:r>
                    </m:oMath>
                  </m:oMathPara>
                </a14:m>
                <a:endParaRPr kumimoji="1" lang="ja-JP" altLang="en-US" sz="2000" dirty="0">
                  <a:solidFill>
                    <a:schemeClr val="tx1">
                      <a:lumMod val="75000"/>
                      <a:lumOff val="25000"/>
                    </a:schemeClr>
                  </a:solidFill>
                  <a:latin typeface="+mj-lt"/>
                  <a:ea typeface="+mj-ea"/>
                </a:endParaRPr>
              </a:p>
            </p:txBody>
          </p:sp>
        </mc:Choice>
        <mc:Fallback xmlns="">
          <p:sp>
            <p:nvSpPr>
              <p:cNvPr id="53" name="テキスト ボックス 52"/>
              <p:cNvSpPr txBox="1">
                <a:spLocks noRot="1" noChangeAspect="1" noMove="1" noResize="1" noEditPoints="1" noAdjustHandles="1" noChangeArrowheads="1" noChangeShapeType="1" noTextEdit="1"/>
              </p:cNvSpPr>
              <p:nvPr/>
            </p:nvSpPr>
            <p:spPr>
              <a:xfrm>
                <a:off x="5485918" y="5375892"/>
                <a:ext cx="287499" cy="266959"/>
              </a:xfrm>
              <a:prstGeom prst="rect">
                <a:avLst/>
              </a:prstGeom>
              <a:blipFill>
                <a:blip r:embed="rId16"/>
                <a:stretch>
                  <a:fillRect b="-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p:cNvSpPr txBox="1"/>
              <p:nvPr/>
            </p:nvSpPr>
            <p:spPr>
              <a:xfrm>
                <a:off x="8226624" y="2672547"/>
                <a:ext cx="692370" cy="432048"/>
              </a:xfrm>
              <a:prstGeom prst="rect">
                <a:avLst/>
              </a:prstGeom>
              <a:noFill/>
            </p:spPr>
            <p:txBody>
              <a:bodyPr wrap="square" lIns="36000" tIns="36000" rIns="36000" bIns="36000" rtlCol="0">
                <a:no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solidFill>
                            <a:schemeClr val="tx1">
                              <a:lumMod val="75000"/>
                              <a:lumOff val="25000"/>
                            </a:schemeClr>
                          </a:solidFill>
                          <a:latin typeface="Cambria Math" panose="02040503050406030204" pitchFamily="18" charset="0"/>
                          <a:ea typeface="+mj-ea"/>
                        </a:rPr>
                        <m:t>𝑧</m:t>
                      </m:r>
                      <m:r>
                        <a:rPr kumimoji="1" lang="en-US" altLang="ja-JP" sz="2000" b="0" i="1" smtClean="0">
                          <a:solidFill>
                            <a:schemeClr val="tx1">
                              <a:lumMod val="75000"/>
                              <a:lumOff val="25000"/>
                            </a:schemeClr>
                          </a:solidFill>
                          <a:latin typeface="Cambria Math" panose="02040503050406030204" pitchFamily="18" charset="0"/>
                          <a:ea typeface="+mj-ea"/>
                        </a:rPr>
                        <m:t>(</m:t>
                      </m:r>
                      <m:r>
                        <a:rPr kumimoji="1" lang="en-US" altLang="ja-JP" sz="2000" b="0" i="1" smtClean="0">
                          <a:solidFill>
                            <a:schemeClr val="tx1">
                              <a:lumMod val="75000"/>
                              <a:lumOff val="25000"/>
                            </a:schemeClr>
                          </a:solidFill>
                          <a:latin typeface="Cambria Math" panose="02040503050406030204" pitchFamily="18" charset="0"/>
                          <a:ea typeface="+mj-ea"/>
                        </a:rPr>
                        <m:t>𝑘</m:t>
                      </m:r>
                      <m:r>
                        <a:rPr kumimoji="1" lang="en-US" altLang="ja-JP" sz="2000" b="0" i="1" smtClean="0">
                          <a:solidFill>
                            <a:schemeClr val="tx1">
                              <a:lumMod val="75000"/>
                              <a:lumOff val="25000"/>
                            </a:schemeClr>
                          </a:solidFill>
                          <a:latin typeface="Cambria Math" panose="02040503050406030204" pitchFamily="18" charset="0"/>
                          <a:ea typeface="+mj-ea"/>
                        </a:rPr>
                        <m:t>)</m:t>
                      </m:r>
                    </m:oMath>
                  </m:oMathPara>
                </a14:m>
                <a:endParaRPr kumimoji="1" lang="ja-JP" altLang="en-US" sz="2000" dirty="0">
                  <a:solidFill>
                    <a:schemeClr val="tx1">
                      <a:lumMod val="75000"/>
                      <a:lumOff val="25000"/>
                    </a:schemeClr>
                  </a:solidFill>
                  <a:latin typeface="+mj-lt"/>
                  <a:ea typeface="+mj-ea"/>
                </a:endParaRPr>
              </a:p>
            </p:txBody>
          </p:sp>
        </mc:Choice>
        <mc:Fallback xmlns="">
          <p:sp>
            <p:nvSpPr>
              <p:cNvPr id="54" name="テキスト ボックス 53"/>
              <p:cNvSpPr txBox="1">
                <a:spLocks noRot="1" noChangeAspect="1" noMove="1" noResize="1" noEditPoints="1" noAdjustHandles="1" noChangeArrowheads="1" noChangeShapeType="1" noTextEdit="1"/>
              </p:cNvSpPr>
              <p:nvPr/>
            </p:nvSpPr>
            <p:spPr>
              <a:xfrm>
                <a:off x="8226624" y="2672547"/>
                <a:ext cx="692370" cy="432048"/>
              </a:xfrm>
              <a:prstGeom prst="rect">
                <a:avLst/>
              </a:prstGeom>
              <a:blipFill>
                <a:blip r:embed="rId17"/>
                <a:stretch>
                  <a:fillRect r="-1770" b="-4225"/>
                </a:stretch>
              </a:blipFill>
            </p:spPr>
            <p:txBody>
              <a:bodyPr/>
              <a:lstStyle/>
              <a:p>
                <a:r>
                  <a:rPr lang="ja-JP" altLang="en-US">
                    <a:noFill/>
                  </a:rPr>
                  <a:t> </a:t>
                </a:r>
              </a:p>
            </p:txBody>
          </p:sp>
        </mc:Fallback>
      </mc:AlternateContent>
      <p:sp>
        <p:nvSpPr>
          <p:cNvPr id="55" name="正方形/長方形 54"/>
          <p:cNvSpPr/>
          <p:nvPr/>
        </p:nvSpPr>
        <p:spPr>
          <a:xfrm>
            <a:off x="1619506" y="3950014"/>
            <a:ext cx="4626476" cy="2221057"/>
          </a:xfrm>
          <a:prstGeom prst="rect">
            <a:avLst/>
          </a:prstGeom>
          <a:noFill/>
          <a:ln/>
        </p:spPr>
        <p:style>
          <a:lnRef idx="2">
            <a:schemeClr val="accent1"/>
          </a:lnRef>
          <a:fillRef idx="1">
            <a:schemeClr val="lt1"/>
          </a:fillRef>
          <a:effectRef idx="0">
            <a:schemeClr val="accent1"/>
          </a:effectRef>
          <a:fontRef idx="minor">
            <a:schemeClr val="dk1"/>
          </a:fontRef>
        </p:style>
        <p:txBody>
          <a:bodyPr wrap="square" lIns="0" tIns="36000" rIns="0" bIns="36000" rtlCol="0" anchor="b" anchorCtr="1">
            <a:noAutofit/>
          </a:bodyPr>
          <a:lstStyle/>
          <a:p>
            <a:pPr algn="ctr"/>
            <a:endParaRPr kumimoji="1" lang="ja-JP" altLang="en-US" sz="2000" dirty="0">
              <a:solidFill>
                <a:schemeClr val="tx1">
                  <a:lumMod val="75000"/>
                  <a:lumOff val="25000"/>
                </a:schemeClr>
              </a:solidFill>
              <a:latin typeface="+mj-ea"/>
              <a:ea typeface="+mj-ea"/>
            </a:endParaRPr>
          </a:p>
        </p:txBody>
      </p:sp>
      <p:sp>
        <p:nvSpPr>
          <p:cNvPr id="56" name="正方形/長方形 55"/>
          <p:cNvSpPr/>
          <p:nvPr/>
        </p:nvSpPr>
        <p:spPr>
          <a:xfrm>
            <a:off x="6337187" y="3733080"/>
            <a:ext cx="2651598" cy="2623272"/>
          </a:xfrm>
          <a:prstGeom prst="rect">
            <a:avLst/>
          </a:prstGeom>
          <a:noFill/>
          <a:ln w="12700">
            <a:solidFill>
              <a:srgbClr val="FF0000"/>
            </a:solidFill>
          </a:ln>
        </p:spPr>
        <p:style>
          <a:lnRef idx="2">
            <a:schemeClr val="accent5"/>
          </a:lnRef>
          <a:fillRef idx="1">
            <a:schemeClr val="lt1"/>
          </a:fillRef>
          <a:effectRef idx="0">
            <a:schemeClr val="accent5"/>
          </a:effectRef>
          <a:fontRef idx="minor">
            <a:schemeClr val="dk1"/>
          </a:fontRef>
        </p:style>
        <p:txBody>
          <a:bodyPr wrap="square" lIns="0" tIns="36000" rIns="0" bIns="36000" rtlCol="0" anchor="b" anchorCtr="1">
            <a:noAutofit/>
          </a:bodyPr>
          <a:lstStyle/>
          <a:p>
            <a:pPr algn="ctr"/>
            <a:endParaRPr kumimoji="1" lang="ja-JP" altLang="en-US" sz="2000" dirty="0">
              <a:solidFill>
                <a:schemeClr val="tx1">
                  <a:lumMod val="75000"/>
                  <a:lumOff val="25000"/>
                </a:schemeClr>
              </a:solidFill>
              <a:latin typeface="+mj-ea"/>
              <a:ea typeface="+mj-ea"/>
            </a:endParaRPr>
          </a:p>
        </p:txBody>
      </p:sp>
      <mc:AlternateContent xmlns:mc="http://schemas.openxmlformats.org/markup-compatibility/2006" xmlns:a14="http://schemas.microsoft.com/office/drawing/2010/main">
        <mc:Choice Requires="a14">
          <p:sp>
            <p:nvSpPr>
              <p:cNvPr id="58" name="テキスト ボックス 57"/>
              <p:cNvSpPr txBox="1"/>
              <p:nvPr/>
            </p:nvSpPr>
            <p:spPr>
              <a:xfrm>
                <a:off x="4136148" y="2726011"/>
                <a:ext cx="566571" cy="432048"/>
              </a:xfrm>
              <a:prstGeom prst="rect">
                <a:avLst/>
              </a:prstGeom>
              <a:noFill/>
            </p:spPr>
            <p:txBody>
              <a:bodyPr wrap="square" lIns="36000" tIns="36000" rIns="36000" bIns="36000" rtlCol="0">
                <a:no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solidFill>
                            <a:schemeClr val="tx1">
                              <a:lumMod val="75000"/>
                              <a:lumOff val="25000"/>
                            </a:schemeClr>
                          </a:solidFill>
                          <a:latin typeface="Cambria Math" panose="02040503050406030204" pitchFamily="18" charset="0"/>
                          <a:ea typeface="+mj-ea"/>
                        </a:rPr>
                        <m:t>𝑑</m:t>
                      </m:r>
                      <m:r>
                        <a:rPr kumimoji="1" lang="en-US" altLang="ja-JP" sz="2000" b="0" i="1" smtClean="0">
                          <a:solidFill>
                            <a:schemeClr val="tx1">
                              <a:lumMod val="75000"/>
                              <a:lumOff val="25000"/>
                            </a:schemeClr>
                          </a:solidFill>
                          <a:latin typeface="Cambria Math" panose="02040503050406030204" pitchFamily="18" charset="0"/>
                          <a:ea typeface="+mj-ea"/>
                        </a:rPr>
                        <m:t>(</m:t>
                      </m:r>
                      <m:r>
                        <a:rPr kumimoji="1" lang="en-US" altLang="ja-JP" sz="2000" b="0" i="1" smtClean="0">
                          <a:solidFill>
                            <a:schemeClr val="tx1">
                              <a:lumMod val="75000"/>
                              <a:lumOff val="25000"/>
                            </a:schemeClr>
                          </a:solidFill>
                          <a:latin typeface="Cambria Math" panose="02040503050406030204" pitchFamily="18" charset="0"/>
                          <a:ea typeface="+mj-ea"/>
                        </a:rPr>
                        <m:t>𝑘</m:t>
                      </m:r>
                      <m:r>
                        <a:rPr kumimoji="1" lang="en-US" altLang="ja-JP" sz="2000" b="0" i="1" smtClean="0">
                          <a:solidFill>
                            <a:schemeClr val="tx1">
                              <a:lumMod val="75000"/>
                              <a:lumOff val="25000"/>
                            </a:schemeClr>
                          </a:solidFill>
                          <a:latin typeface="Cambria Math" panose="02040503050406030204" pitchFamily="18" charset="0"/>
                          <a:ea typeface="+mj-ea"/>
                        </a:rPr>
                        <m:t>)</m:t>
                      </m:r>
                    </m:oMath>
                  </m:oMathPara>
                </a14:m>
                <a:endParaRPr kumimoji="1" lang="ja-JP" altLang="en-US" sz="2000" dirty="0">
                  <a:solidFill>
                    <a:schemeClr val="tx1">
                      <a:lumMod val="75000"/>
                      <a:lumOff val="25000"/>
                    </a:schemeClr>
                  </a:solidFill>
                  <a:latin typeface="+mj-lt"/>
                  <a:ea typeface="+mj-ea"/>
                </a:endParaRPr>
              </a:p>
            </p:txBody>
          </p:sp>
        </mc:Choice>
        <mc:Fallback xmlns="">
          <p:sp>
            <p:nvSpPr>
              <p:cNvPr id="58" name="テキスト ボックス 57"/>
              <p:cNvSpPr txBox="1">
                <a:spLocks noRot="1" noChangeAspect="1" noMove="1" noResize="1" noEditPoints="1" noAdjustHandles="1" noChangeArrowheads="1" noChangeShapeType="1" noTextEdit="1"/>
              </p:cNvSpPr>
              <p:nvPr/>
            </p:nvSpPr>
            <p:spPr>
              <a:xfrm>
                <a:off x="4136148" y="2726011"/>
                <a:ext cx="566571" cy="432048"/>
              </a:xfrm>
              <a:prstGeom prst="rect">
                <a:avLst/>
              </a:prstGeom>
              <a:blipFill>
                <a:blip r:embed="rId18"/>
                <a:stretch>
                  <a:fillRect l="-10870" r="-18478" b="-4225"/>
                </a:stretch>
              </a:blipFill>
            </p:spPr>
            <p:txBody>
              <a:bodyPr/>
              <a:lstStyle/>
              <a:p>
                <a:r>
                  <a:rPr lang="ja-JP" altLang="en-US">
                    <a:noFill/>
                  </a:rPr>
                  <a:t> </a:t>
                </a:r>
              </a:p>
            </p:txBody>
          </p:sp>
        </mc:Fallback>
      </mc:AlternateContent>
      <p:pic>
        <p:nvPicPr>
          <p:cNvPr id="62" name="図 6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511940" y="2472118"/>
            <a:ext cx="2558377" cy="1355670"/>
          </a:xfrm>
          <a:prstGeom prst="rect">
            <a:avLst/>
          </a:prstGeom>
          <a:ln>
            <a:solidFill>
              <a:schemeClr val="tx1"/>
            </a:solidFill>
          </a:ln>
        </p:spPr>
      </p:pic>
      <mc:AlternateContent xmlns:mc="http://schemas.openxmlformats.org/markup-compatibility/2006" xmlns:a14="http://schemas.microsoft.com/office/drawing/2010/main">
        <mc:Choice Requires="a14">
          <p:sp>
            <p:nvSpPr>
              <p:cNvPr id="136" name="テキスト ボックス 135"/>
              <p:cNvSpPr txBox="1"/>
              <p:nvPr/>
            </p:nvSpPr>
            <p:spPr>
              <a:xfrm>
                <a:off x="5286808" y="2574423"/>
                <a:ext cx="743459" cy="432048"/>
              </a:xfrm>
              <a:prstGeom prst="rect">
                <a:avLst/>
              </a:prstGeom>
              <a:noFill/>
            </p:spPr>
            <p:txBody>
              <a:bodyPr wrap="square" lIns="36000" tIns="36000" rIns="36000" bIns="36000" rtlCol="0">
                <a:no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tx1">
                                  <a:lumMod val="75000"/>
                                  <a:lumOff val="25000"/>
                                </a:schemeClr>
                              </a:solidFill>
                              <a:latin typeface="Cambria Math" panose="02040503050406030204" pitchFamily="18" charset="0"/>
                              <a:ea typeface="+mj-ea"/>
                            </a:rPr>
                          </m:ctrlPr>
                        </m:sSubPr>
                        <m:e>
                          <m:r>
                            <a:rPr kumimoji="1" lang="en-US" altLang="ja-JP" sz="2000" b="0" i="1" smtClean="0">
                              <a:solidFill>
                                <a:schemeClr val="tx1">
                                  <a:lumMod val="75000"/>
                                  <a:lumOff val="25000"/>
                                </a:schemeClr>
                              </a:solidFill>
                              <a:latin typeface="Cambria Math" panose="02040503050406030204" pitchFamily="18" charset="0"/>
                              <a:ea typeface="+mj-ea"/>
                            </a:rPr>
                            <m:t>𝑥</m:t>
                          </m:r>
                        </m:e>
                        <m:sub>
                          <m:r>
                            <a:rPr kumimoji="1" lang="en-US" altLang="ja-JP" sz="2000" b="0" i="1" smtClean="0">
                              <a:solidFill>
                                <a:schemeClr val="tx1">
                                  <a:lumMod val="75000"/>
                                  <a:lumOff val="25000"/>
                                </a:schemeClr>
                              </a:solidFill>
                              <a:latin typeface="Cambria Math" panose="02040503050406030204" pitchFamily="18" charset="0"/>
                              <a:ea typeface="+mj-ea"/>
                            </a:rPr>
                            <m:t>0</m:t>
                          </m:r>
                        </m:sub>
                      </m:sSub>
                      <m:r>
                        <a:rPr kumimoji="1" lang="en-US" altLang="ja-JP" sz="2000" b="0" i="1" smtClean="0">
                          <a:solidFill>
                            <a:schemeClr val="tx1">
                              <a:lumMod val="75000"/>
                              <a:lumOff val="25000"/>
                            </a:schemeClr>
                          </a:solidFill>
                          <a:latin typeface="Cambria Math" panose="02040503050406030204" pitchFamily="18" charset="0"/>
                          <a:ea typeface="+mj-ea"/>
                        </a:rPr>
                        <m:t>(</m:t>
                      </m:r>
                      <m:r>
                        <a:rPr kumimoji="1" lang="en-US" altLang="ja-JP" sz="2000" b="0" i="1" smtClean="0">
                          <a:solidFill>
                            <a:schemeClr val="tx1">
                              <a:lumMod val="75000"/>
                              <a:lumOff val="25000"/>
                            </a:schemeClr>
                          </a:solidFill>
                          <a:latin typeface="Cambria Math" panose="02040503050406030204" pitchFamily="18" charset="0"/>
                          <a:ea typeface="+mj-ea"/>
                        </a:rPr>
                        <m:t>𝑘</m:t>
                      </m:r>
                      <m:r>
                        <a:rPr kumimoji="1" lang="en-US" altLang="ja-JP" sz="2000" b="0" i="1" smtClean="0">
                          <a:solidFill>
                            <a:schemeClr val="tx1">
                              <a:lumMod val="75000"/>
                              <a:lumOff val="25000"/>
                            </a:schemeClr>
                          </a:solidFill>
                          <a:latin typeface="Cambria Math" panose="02040503050406030204" pitchFamily="18" charset="0"/>
                          <a:ea typeface="+mj-ea"/>
                        </a:rPr>
                        <m:t>)</m:t>
                      </m:r>
                    </m:oMath>
                  </m:oMathPara>
                </a14:m>
                <a:endParaRPr kumimoji="1" lang="ja-JP" altLang="en-US" sz="2000" dirty="0">
                  <a:solidFill>
                    <a:schemeClr val="tx1">
                      <a:lumMod val="75000"/>
                      <a:lumOff val="25000"/>
                    </a:schemeClr>
                  </a:solidFill>
                  <a:latin typeface="+mj-lt"/>
                  <a:ea typeface="+mj-ea"/>
                </a:endParaRPr>
              </a:p>
            </p:txBody>
          </p:sp>
        </mc:Choice>
        <mc:Fallback xmlns="">
          <p:sp>
            <p:nvSpPr>
              <p:cNvPr id="136" name="テキスト ボックス 135"/>
              <p:cNvSpPr txBox="1">
                <a:spLocks noRot="1" noChangeAspect="1" noMove="1" noResize="1" noEditPoints="1" noAdjustHandles="1" noChangeArrowheads="1" noChangeShapeType="1" noTextEdit="1"/>
              </p:cNvSpPr>
              <p:nvPr/>
            </p:nvSpPr>
            <p:spPr>
              <a:xfrm>
                <a:off x="5286808" y="2574423"/>
                <a:ext cx="743459" cy="432048"/>
              </a:xfrm>
              <a:prstGeom prst="rect">
                <a:avLst/>
              </a:prstGeom>
              <a:blipFill>
                <a:blip r:embed="rId20"/>
                <a:stretch>
                  <a:fillRect r="-7377" b="-42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7" name="テキスト ボックス 136"/>
              <p:cNvSpPr txBox="1"/>
              <p:nvPr/>
            </p:nvSpPr>
            <p:spPr>
              <a:xfrm>
                <a:off x="5072714" y="3196725"/>
                <a:ext cx="743459" cy="432048"/>
              </a:xfrm>
              <a:prstGeom prst="rect">
                <a:avLst/>
              </a:prstGeom>
              <a:noFill/>
            </p:spPr>
            <p:txBody>
              <a:bodyPr wrap="square" lIns="36000" tIns="36000" rIns="36000" bIns="36000" rtlCol="0">
                <a:no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tx1">
                                  <a:lumMod val="75000"/>
                                  <a:lumOff val="25000"/>
                                </a:schemeClr>
                              </a:solidFill>
                              <a:latin typeface="Cambria Math" panose="02040503050406030204" pitchFamily="18" charset="0"/>
                              <a:ea typeface="+mj-ea"/>
                            </a:rPr>
                          </m:ctrlPr>
                        </m:sSubPr>
                        <m:e>
                          <m:r>
                            <a:rPr kumimoji="1" lang="en-US" altLang="ja-JP" sz="2000" b="0" i="1" smtClean="0">
                              <a:solidFill>
                                <a:schemeClr val="tx1">
                                  <a:lumMod val="75000"/>
                                  <a:lumOff val="25000"/>
                                </a:schemeClr>
                              </a:solidFill>
                              <a:latin typeface="Cambria Math" panose="02040503050406030204" pitchFamily="18" charset="0"/>
                              <a:ea typeface="+mj-ea"/>
                            </a:rPr>
                            <m:t>𝑥</m:t>
                          </m:r>
                        </m:e>
                        <m:sub>
                          <m:r>
                            <a:rPr kumimoji="1" lang="en-US" altLang="ja-JP" sz="2000" b="0" i="1" smtClean="0">
                              <a:solidFill>
                                <a:schemeClr val="tx1">
                                  <a:lumMod val="75000"/>
                                  <a:lumOff val="25000"/>
                                </a:schemeClr>
                              </a:solidFill>
                              <a:latin typeface="Cambria Math" panose="02040503050406030204" pitchFamily="18" charset="0"/>
                              <a:ea typeface="+mj-ea"/>
                            </a:rPr>
                            <m:t>𝑀</m:t>
                          </m:r>
                          <m:r>
                            <a:rPr kumimoji="1" lang="en-US" altLang="ja-JP" sz="2000" b="0" i="1" smtClean="0">
                              <a:solidFill>
                                <a:schemeClr val="tx1">
                                  <a:lumMod val="75000"/>
                                  <a:lumOff val="25000"/>
                                </a:schemeClr>
                              </a:solidFill>
                              <a:latin typeface="Cambria Math" panose="02040503050406030204" pitchFamily="18" charset="0"/>
                              <a:ea typeface="+mj-ea"/>
                            </a:rPr>
                            <m:t>−1</m:t>
                          </m:r>
                        </m:sub>
                      </m:sSub>
                      <m:r>
                        <a:rPr kumimoji="1" lang="en-US" altLang="ja-JP" sz="2000" b="0" i="1" smtClean="0">
                          <a:solidFill>
                            <a:schemeClr val="tx1">
                              <a:lumMod val="75000"/>
                              <a:lumOff val="25000"/>
                            </a:schemeClr>
                          </a:solidFill>
                          <a:latin typeface="Cambria Math" panose="02040503050406030204" pitchFamily="18" charset="0"/>
                          <a:ea typeface="+mj-ea"/>
                        </a:rPr>
                        <m:t>(</m:t>
                      </m:r>
                      <m:r>
                        <a:rPr kumimoji="1" lang="en-US" altLang="ja-JP" sz="2000" b="0" i="1" smtClean="0">
                          <a:solidFill>
                            <a:schemeClr val="tx1">
                              <a:lumMod val="75000"/>
                              <a:lumOff val="25000"/>
                            </a:schemeClr>
                          </a:solidFill>
                          <a:latin typeface="Cambria Math" panose="02040503050406030204" pitchFamily="18" charset="0"/>
                          <a:ea typeface="+mj-ea"/>
                        </a:rPr>
                        <m:t>𝑘</m:t>
                      </m:r>
                      <m:r>
                        <a:rPr kumimoji="1" lang="en-US" altLang="ja-JP" sz="2000" b="0" i="1" smtClean="0">
                          <a:solidFill>
                            <a:schemeClr val="tx1">
                              <a:lumMod val="75000"/>
                              <a:lumOff val="25000"/>
                            </a:schemeClr>
                          </a:solidFill>
                          <a:latin typeface="Cambria Math" panose="02040503050406030204" pitchFamily="18" charset="0"/>
                          <a:ea typeface="+mj-ea"/>
                        </a:rPr>
                        <m:t>)</m:t>
                      </m:r>
                    </m:oMath>
                  </m:oMathPara>
                </a14:m>
                <a:endParaRPr kumimoji="1" lang="ja-JP" altLang="en-US" sz="2000" dirty="0">
                  <a:solidFill>
                    <a:schemeClr val="tx1">
                      <a:lumMod val="75000"/>
                      <a:lumOff val="25000"/>
                    </a:schemeClr>
                  </a:solidFill>
                  <a:latin typeface="+mj-lt"/>
                  <a:ea typeface="+mj-ea"/>
                </a:endParaRPr>
              </a:p>
            </p:txBody>
          </p:sp>
        </mc:Choice>
        <mc:Fallback xmlns="">
          <p:sp>
            <p:nvSpPr>
              <p:cNvPr id="137" name="テキスト ボックス 136"/>
              <p:cNvSpPr txBox="1">
                <a:spLocks noRot="1" noChangeAspect="1" noMove="1" noResize="1" noEditPoints="1" noAdjustHandles="1" noChangeArrowheads="1" noChangeShapeType="1" noTextEdit="1"/>
              </p:cNvSpPr>
              <p:nvPr/>
            </p:nvSpPr>
            <p:spPr>
              <a:xfrm>
                <a:off x="5072714" y="3196725"/>
                <a:ext cx="743459" cy="432048"/>
              </a:xfrm>
              <a:prstGeom prst="rect">
                <a:avLst/>
              </a:prstGeom>
              <a:blipFill>
                <a:blip r:embed="rId21"/>
                <a:stretch>
                  <a:fillRect l="-3279" r="-43443" b="-4225"/>
                </a:stretch>
              </a:blipFill>
            </p:spPr>
            <p:txBody>
              <a:bodyPr/>
              <a:lstStyle/>
              <a:p>
                <a:r>
                  <a:rPr lang="ja-JP" altLang="en-US">
                    <a:noFill/>
                  </a:rPr>
                  <a:t> </a:t>
                </a:r>
              </a:p>
            </p:txBody>
          </p:sp>
        </mc:Fallback>
      </mc:AlternateContent>
      <p:cxnSp>
        <p:nvCxnSpPr>
          <p:cNvPr id="138" name="直線矢印コネクタ 137"/>
          <p:cNvCxnSpPr/>
          <p:nvPr/>
        </p:nvCxnSpPr>
        <p:spPr>
          <a:xfrm>
            <a:off x="6013993" y="2788840"/>
            <a:ext cx="518220" cy="224"/>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p:nvPr/>
        </p:nvCxnSpPr>
        <p:spPr>
          <a:xfrm>
            <a:off x="6012095" y="3442257"/>
            <a:ext cx="507505" cy="818"/>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0" name="正方形/長方形 139"/>
          <p:cNvSpPr/>
          <p:nvPr/>
        </p:nvSpPr>
        <p:spPr>
          <a:xfrm>
            <a:off x="6526887" y="2625441"/>
            <a:ext cx="504056" cy="1008112"/>
          </a:xfrm>
          <a:prstGeom prst="rect">
            <a:avLst/>
          </a:prstGeom>
          <a:ln w="12700">
            <a:solidFill>
              <a:schemeClr val="tx1">
                <a:lumMod val="75000"/>
                <a:lumOff val="25000"/>
              </a:schemeClr>
            </a:solidFill>
          </a:ln>
        </p:spPr>
        <p:txBody>
          <a:bodyPr wrap="square" lIns="0" tIns="36000" rIns="0" bIns="36000" rtlCol="0" anchor="b" anchorCtr="1">
            <a:noAutofit/>
          </a:bodyPr>
          <a:lstStyle/>
          <a:p>
            <a:pPr algn="ctr"/>
            <a:endParaRPr kumimoji="1" lang="ja-JP" altLang="en-US" sz="2000" dirty="0">
              <a:solidFill>
                <a:schemeClr val="tx1">
                  <a:lumMod val="75000"/>
                  <a:lumOff val="25000"/>
                </a:schemeClr>
              </a:solidFill>
              <a:latin typeface="+mj-ea"/>
              <a:ea typeface="+mj-ea"/>
            </a:endParaRPr>
          </a:p>
        </p:txBody>
      </p:sp>
      <p:sp>
        <p:nvSpPr>
          <p:cNvPr id="141" name="テキスト ボックス 140"/>
          <p:cNvSpPr txBox="1"/>
          <p:nvPr/>
        </p:nvSpPr>
        <p:spPr>
          <a:xfrm>
            <a:off x="6539108" y="2976576"/>
            <a:ext cx="308320" cy="313184"/>
          </a:xfrm>
          <a:prstGeom prst="rect">
            <a:avLst/>
          </a:prstGeom>
          <a:noFill/>
        </p:spPr>
        <p:txBody>
          <a:bodyPr wrap="none" lIns="0" tIns="0" rIns="0" bIns="0" rtlCol="0">
            <a:noAutofit/>
          </a:bodyPr>
          <a:lstStyle/>
          <a:p>
            <a:r>
              <a:rPr kumimoji="1" lang="en-US" altLang="ja-JP" sz="2000" dirty="0">
                <a:solidFill>
                  <a:srgbClr val="00B050"/>
                </a:solidFill>
                <a:latin typeface="+mj-lt"/>
                <a:ea typeface="+mj-ea"/>
              </a:rPr>
              <a:t>FBF</a:t>
            </a:r>
            <a:endParaRPr kumimoji="1" lang="ja-JP" altLang="en-US" sz="2000" dirty="0">
              <a:solidFill>
                <a:srgbClr val="00B050"/>
              </a:solidFill>
              <a:latin typeface="+mj-lt"/>
              <a:ea typeface="+mj-ea"/>
            </a:endParaRPr>
          </a:p>
        </p:txBody>
      </p:sp>
      <p:cxnSp>
        <p:nvCxnSpPr>
          <p:cNvPr id="143" name="直線矢印コネクタ 142"/>
          <p:cNvCxnSpPr/>
          <p:nvPr/>
        </p:nvCxnSpPr>
        <p:spPr>
          <a:xfrm flipV="1">
            <a:off x="7066390" y="3122249"/>
            <a:ext cx="1981720" cy="19166"/>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6" name="テキスト ボックス 145"/>
          <p:cNvSpPr txBox="1"/>
          <p:nvPr/>
        </p:nvSpPr>
        <p:spPr>
          <a:xfrm>
            <a:off x="1413779" y="2079606"/>
            <a:ext cx="2791536" cy="288032"/>
          </a:xfrm>
          <a:prstGeom prst="rect">
            <a:avLst/>
          </a:prstGeom>
          <a:noFill/>
        </p:spPr>
        <p:txBody>
          <a:bodyPr wrap="square" lIns="36000" tIns="36000" rIns="36000" bIns="36000" rtlCol="0">
            <a:noAutofit/>
          </a:bodyPr>
          <a:lstStyle/>
          <a:p>
            <a:r>
              <a:rPr kumimoji="1" lang="en-US" altLang="ja-JP" sz="2000" dirty="0">
                <a:solidFill>
                  <a:srgbClr val="00B050"/>
                </a:solidFill>
                <a:latin typeface="+mj-lt"/>
                <a:ea typeface="+mj-ea"/>
              </a:rPr>
              <a:t>Adaptive Beam Former</a:t>
            </a:r>
            <a:endParaRPr kumimoji="1" lang="ja-JP" altLang="en-US" sz="2000" dirty="0">
              <a:solidFill>
                <a:srgbClr val="00B050"/>
              </a:solidFill>
              <a:latin typeface="+mj-lt"/>
              <a:ea typeface="+mj-ea"/>
            </a:endParaRPr>
          </a:p>
        </p:txBody>
      </p:sp>
      <p:sp>
        <p:nvSpPr>
          <p:cNvPr id="150" name="テキスト ボックス 149"/>
          <p:cNvSpPr txBox="1"/>
          <p:nvPr/>
        </p:nvSpPr>
        <p:spPr>
          <a:xfrm>
            <a:off x="793608" y="1463197"/>
            <a:ext cx="7580384" cy="381627"/>
          </a:xfrm>
          <a:prstGeom prst="rect">
            <a:avLst/>
          </a:prstGeom>
          <a:noFill/>
        </p:spPr>
        <p:txBody>
          <a:bodyPr wrap="square" lIns="36000" tIns="36000" rIns="36000" bIns="36000" rtlCol="0">
            <a:noAutofit/>
          </a:bodyPr>
          <a:lstStyle/>
          <a:p>
            <a:r>
              <a:rPr kumimoji="1" lang="en-US" altLang="ja-JP" sz="2200" b="1" dirty="0">
                <a:solidFill>
                  <a:schemeClr val="tx1">
                    <a:lumMod val="75000"/>
                    <a:lumOff val="25000"/>
                  </a:schemeClr>
                </a:solidFill>
                <a:latin typeface="+mj-lt"/>
                <a:ea typeface="+mj-ea"/>
              </a:rPr>
              <a:t>BM</a:t>
            </a:r>
            <a:r>
              <a:rPr kumimoji="1" lang="ja-JP" altLang="en-US" sz="2200" b="1" dirty="0">
                <a:solidFill>
                  <a:schemeClr val="tx1">
                    <a:lumMod val="75000"/>
                    <a:lumOff val="25000"/>
                  </a:schemeClr>
                </a:solidFill>
                <a:latin typeface="+mj-lt"/>
                <a:ea typeface="+mj-ea"/>
              </a:rPr>
              <a:t>に入る</a:t>
            </a:r>
            <a:r>
              <a:rPr kumimoji="1" lang="en-US" altLang="ja-JP" sz="2200" b="1" dirty="0">
                <a:solidFill>
                  <a:schemeClr val="tx1">
                    <a:lumMod val="75000"/>
                    <a:lumOff val="25000"/>
                  </a:schemeClr>
                </a:solidFill>
                <a:latin typeface="+mj-lt"/>
                <a:ea typeface="+mj-ea"/>
              </a:rPr>
              <a:t>FBF</a:t>
            </a:r>
            <a:r>
              <a:rPr kumimoji="1" lang="ja-JP" altLang="en-US" sz="2200" b="1" dirty="0">
                <a:solidFill>
                  <a:schemeClr val="tx1">
                    <a:lumMod val="75000"/>
                    <a:lumOff val="25000"/>
                  </a:schemeClr>
                </a:solidFill>
                <a:latin typeface="+mj-lt"/>
                <a:ea typeface="+mj-ea"/>
              </a:rPr>
              <a:t>の出力</a:t>
            </a:r>
            <a:r>
              <a:rPr lang="ja-JP" altLang="en-US" sz="2200" b="1" dirty="0">
                <a:solidFill>
                  <a:schemeClr val="tx1">
                    <a:lumMod val="75000"/>
                    <a:lumOff val="25000"/>
                  </a:schemeClr>
                </a:solidFill>
                <a:latin typeface="+mj-lt"/>
                <a:ea typeface="+mj-ea"/>
              </a:rPr>
              <a:t>を，前段で強調した音声に置き換える</a:t>
            </a:r>
            <a:endParaRPr lang="en-US" altLang="ja-JP" sz="2200" b="1" dirty="0">
              <a:solidFill>
                <a:schemeClr val="tx1">
                  <a:lumMod val="75000"/>
                  <a:lumOff val="25000"/>
                </a:schemeClr>
              </a:solidFill>
              <a:latin typeface="+mj-lt"/>
              <a:ea typeface="+mj-ea"/>
            </a:endParaRPr>
          </a:p>
        </p:txBody>
      </p:sp>
    </p:spTree>
    <p:extLst>
      <p:ext uri="{BB962C8B-B14F-4D97-AF65-F5344CB8AC3E}">
        <p14:creationId xmlns:p14="http://schemas.microsoft.com/office/powerpoint/2010/main" val="3921353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オブジェクト 6"/>
          <p:cNvGraphicFramePr>
            <a:graphicFrameLocks noChangeAspect="1"/>
          </p:cNvGraphicFramePr>
          <p:nvPr>
            <p:extLst>
              <p:ext uri="{D42A27DB-BD31-4B8C-83A1-F6EECF244321}">
                <p14:modId xmlns:p14="http://schemas.microsoft.com/office/powerpoint/2010/main" val="3885250068"/>
              </p:ext>
            </p:extLst>
          </p:nvPr>
        </p:nvGraphicFramePr>
        <p:xfrm>
          <a:off x="4319044" y="2777373"/>
          <a:ext cx="4824956" cy="3600400"/>
        </p:xfrm>
        <a:graphic>
          <a:graphicData uri="http://schemas.openxmlformats.org/presentationml/2006/ole">
            <mc:AlternateContent xmlns:mc="http://schemas.openxmlformats.org/markup-compatibility/2006">
              <mc:Choice xmlns:v="urn:schemas-microsoft-com:vml" Requires="v">
                <p:oleObj spid="_x0000_s1046" name="Acrobat Document" r:id="rId10" imgW="4390657" imgH="3276429" progId="AcroExch.Document.DC">
                  <p:embed/>
                </p:oleObj>
              </mc:Choice>
              <mc:Fallback>
                <p:oleObj name="Acrobat Document" r:id="rId10" imgW="4390657" imgH="3276429" progId="AcroExch.Document.DC">
                  <p:embed/>
                  <p:pic>
                    <p:nvPicPr>
                      <p:cNvPr id="0" name=""/>
                      <p:cNvPicPr/>
                      <p:nvPr/>
                    </p:nvPicPr>
                    <p:blipFill>
                      <a:blip r:embed="rId11"/>
                      <a:stretch>
                        <a:fillRect/>
                      </a:stretch>
                    </p:blipFill>
                    <p:spPr>
                      <a:xfrm>
                        <a:off x="4319044" y="2777373"/>
                        <a:ext cx="4824956" cy="3600400"/>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kumimoji="1" lang="ja-JP" altLang="en-US" dirty="0"/>
              <a:t>実験の概要</a:t>
            </a:r>
          </a:p>
        </p:txBody>
      </p:sp>
      <p:sp>
        <p:nvSpPr>
          <p:cNvPr id="4" name="スライド番号プレースホルダー 3"/>
          <p:cNvSpPr>
            <a:spLocks noGrp="1"/>
          </p:cNvSpPr>
          <p:nvPr>
            <p:ph type="sldNum" sz="quarter" idx="12"/>
          </p:nvPr>
        </p:nvSpPr>
        <p:spPr/>
        <p:txBody>
          <a:bodyPr/>
          <a:lstStyle/>
          <a:p>
            <a:pPr>
              <a:defRPr/>
            </a:pPr>
            <a:fld id="{526DCED4-4EE9-41B9-9DD8-F8FFC7BC55E4}" type="slidenum">
              <a:rPr lang="en-US" altLang="ja-JP" smtClean="0"/>
              <a:pPr>
                <a:defRPr/>
              </a:pPr>
              <a:t>7</a:t>
            </a:fld>
            <a:endParaRPr lang="ja-JP" altLang="en-US" dirty="0"/>
          </a:p>
        </p:txBody>
      </p:sp>
      <p:sp>
        <p:nvSpPr>
          <p:cNvPr id="8" name="テキスト ボックス 7"/>
          <p:cNvSpPr txBox="1"/>
          <p:nvPr/>
        </p:nvSpPr>
        <p:spPr>
          <a:xfrm>
            <a:off x="5436096" y="4708666"/>
            <a:ext cx="864096" cy="432048"/>
          </a:xfrm>
          <a:prstGeom prst="rect">
            <a:avLst/>
          </a:prstGeom>
          <a:noFill/>
        </p:spPr>
        <p:txBody>
          <a:bodyPr wrap="square" lIns="36000" tIns="36000" rIns="36000" bIns="36000" rtlCol="0">
            <a:noAutofit/>
          </a:bodyPr>
          <a:lstStyle/>
          <a:p>
            <a:r>
              <a:rPr lang="ja-JP" altLang="en-US" sz="2000" dirty="0">
                <a:solidFill>
                  <a:schemeClr val="tx1">
                    <a:lumMod val="75000"/>
                    <a:lumOff val="25000"/>
                  </a:schemeClr>
                </a:solidFill>
                <a:latin typeface="+mj-lt"/>
                <a:ea typeface="+mj-ea"/>
              </a:rPr>
              <a:t>主信号</a:t>
            </a:r>
            <a:endParaRPr kumimoji="1" lang="ja-JP" altLang="en-US" sz="2000" dirty="0">
              <a:solidFill>
                <a:schemeClr val="tx1">
                  <a:lumMod val="75000"/>
                  <a:lumOff val="25000"/>
                </a:schemeClr>
              </a:solidFill>
              <a:latin typeface="+mj-lt"/>
              <a:ea typeface="+mj-ea"/>
            </a:endParaRPr>
          </a:p>
        </p:txBody>
      </p:sp>
      <p:sp>
        <p:nvSpPr>
          <p:cNvPr id="9" name="テキスト ボックス 8"/>
          <p:cNvSpPr txBox="1"/>
          <p:nvPr/>
        </p:nvSpPr>
        <p:spPr>
          <a:xfrm>
            <a:off x="6828990" y="3412628"/>
            <a:ext cx="648072" cy="432048"/>
          </a:xfrm>
          <a:prstGeom prst="rect">
            <a:avLst/>
          </a:prstGeom>
          <a:noFill/>
        </p:spPr>
        <p:txBody>
          <a:bodyPr wrap="square" lIns="36000" tIns="36000" rIns="36000" bIns="36000" rtlCol="0">
            <a:noAutofit/>
          </a:bodyPr>
          <a:lstStyle/>
          <a:p>
            <a:r>
              <a:rPr lang="ja-JP" altLang="en-US" sz="2000" dirty="0">
                <a:solidFill>
                  <a:schemeClr val="tx1">
                    <a:lumMod val="75000"/>
                    <a:lumOff val="25000"/>
                  </a:schemeClr>
                </a:solidFill>
                <a:latin typeface="+mj-lt"/>
                <a:ea typeface="+mj-ea"/>
              </a:rPr>
              <a:t>雑音</a:t>
            </a:r>
            <a:endParaRPr kumimoji="1" lang="ja-JP" altLang="en-US" sz="2000" dirty="0">
              <a:solidFill>
                <a:schemeClr val="tx1">
                  <a:lumMod val="75000"/>
                  <a:lumOff val="25000"/>
                </a:schemeClr>
              </a:solidFill>
              <a:latin typeface="+mj-lt"/>
              <a:ea typeface="+mj-ea"/>
            </a:endParaRPr>
          </a:p>
        </p:txBody>
      </p:sp>
      <p:sp>
        <p:nvSpPr>
          <p:cNvPr id="10" name="テキスト ボックス 9"/>
          <p:cNvSpPr txBox="1"/>
          <p:nvPr/>
        </p:nvSpPr>
        <p:spPr>
          <a:xfrm>
            <a:off x="7072995" y="4464366"/>
            <a:ext cx="1296502" cy="631594"/>
          </a:xfrm>
          <a:prstGeom prst="rect">
            <a:avLst/>
          </a:prstGeom>
          <a:noFill/>
        </p:spPr>
        <p:txBody>
          <a:bodyPr wrap="square" lIns="36000" tIns="36000" rIns="36000" bIns="36000" rtlCol="0">
            <a:noAutofit/>
          </a:bodyPr>
          <a:lstStyle/>
          <a:p>
            <a:r>
              <a:rPr kumimoji="1" lang="ja-JP" altLang="en-US" sz="2000" dirty="0">
                <a:solidFill>
                  <a:schemeClr val="tx1">
                    <a:lumMod val="75000"/>
                    <a:lumOff val="25000"/>
                  </a:schemeClr>
                </a:solidFill>
                <a:latin typeface="+mj-lt"/>
                <a:ea typeface="+mj-ea"/>
              </a:rPr>
              <a:t>マイクロ</a:t>
            </a:r>
            <a:endParaRPr kumimoji="1" lang="en-US" altLang="ja-JP" sz="2000" dirty="0">
              <a:solidFill>
                <a:schemeClr val="tx1">
                  <a:lumMod val="75000"/>
                  <a:lumOff val="25000"/>
                </a:schemeClr>
              </a:solidFill>
              <a:latin typeface="+mj-lt"/>
              <a:ea typeface="+mj-ea"/>
            </a:endParaRPr>
          </a:p>
          <a:p>
            <a:r>
              <a:rPr kumimoji="1" lang="ja-JP" altLang="en-US" sz="2000" dirty="0">
                <a:solidFill>
                  <a:schemeClr val="tx1">
                    <a:lumMod val="75000"/>
                    <a:lumOff val="25000"/>
                  </a:schemeClr>
                </a:solidFill>
                <a:latin typeface="+mj-lt"/>
                <a:ea typeface="+mj-ea"/>
              </a:rPr>
              <a:t>フォン</a:t>
            </a:r>
            <a:r>
              <a:rPr kumimoji="1" lang="en-US" altLang="ja-JP" sz="2000" dirty="0">
                <a:solidFill>
                  <a:schemeClr val="tx1">
                    <a:lumMod val="75000"/>
                    <a:lumOff val="25000"/>
                  </a:schemeClr>
                </a:solidFill>
                <a:latin typeface="+mj-lt"/>
                <a:ea typeface="+mj-ea"/>
              </a:rPr>
              <a:t>8</a:t>
            </a:r>
            <a:r>
              <a:rPr kumimoji="1" lang="ja-JP" altLang="en-US" sz="2000" dirty="0">
                <a:solidFill>
                  <a:schemeClr val="tx1">
                    <a:lumMod val="75000"/>
                    <a:lumOff val="25000"/>
                  </a:schemeClr>
                </a:solidFill>
                <a:latin typeface="+mj-lt"/>
                <a:ea typeface="+mj-ea"/>
              </a:rPr>
              <a:t>個</a:t>
            </a:r>
          </a:p>
        </p:txBody>
      </p:sp>
      <p:sp>
        <p:nvSpPr>
          <p:cNvPr id="11" name="コンテンツ プレースホルダー 2">
            <a:extLst>
              <a:ext uri="{FF2B5EF4-FFF2-40B4-BE49-F238E27FC236}">
                <a16:creationId xmlns:a16="http://schemas.microsoft.com/office/drawing/2014/main" id="{79C555EF-96EF-A045-9D36-4F53A6CA9601}"/>
              </a:ext>
            </a:extLst>
          </p:cNvPr>
          <p:cNvSpPr>
            <a:spLocks noGrp="1"/>
          </p:cNvSpPr>
          <p:nvPr>
            <p:ph idx="1"/>
          </p:nvPr>
        </p:nvSpPr>
        <p:spPr>
          <a:xfrm>
            <a:off x="251520" y="1334650"/>
            <a:ext cx="8640960" cy="1299666"/>
          </a:xfrm>
        </p:spPr>
        <p:txBody>
          <a:bodyPr/>
          <a:lstStyle/>
          <a:p>
            <a:r>
              <a:rPr lang="ja-JP" altLang="en-US" dirty="0"/>
              <a:t>残響のある部屋環境をシミュレーション</a:t>
            </a:r>
            <a:endParaRPr lang="en-US" altLang="ja-JP" dirty="0"/>
          </a:p>
          <a:p>
            <a:pPr lvl="1"/>
            <a:r>
              <a:rPr lang="en-US" altLang="ja-JP" dirty="0"/>
              <a:t>4 m × 5 m</a:t>
            </a:r>
            <a:r>
              <a:rPr lang="ja-JP" altLang="en-US" dirty="0"/>
              <a:t>の二次元空間</a:t>
            </a:r>
            <a:endParaRPr lang="en-US" altLang="ja-JP" dirty="0"/>
          </a:p>
          <a:p>
            <a:pPr lvl="1"/>
            <a:r>
              <a:rPr lang="ja-JP" altLang="en-US" sz="1800"/>
              <a:t>主音声，</a:t>
            </a:r>
            <a:r>
              <a:rPr lang="ja-JP" altLang="en-US" sz="1800" dirty="0"/>
              <a:t>雑音，マイクロフォンアレーを配置</a:t>
            </a:r>
            <a:endParaRPr lang="en-US" altLang="ja-JP" sz="1800" dirty="0"/>
          </a:p>
          <a:p>
            <a:pPr lvl="1"/>
            <a:endParaRPr lang="en-US" altLang="ja-JP" sz="1800" dirty="0"/>
          </a:p>
          <a:p>
            <a:endParaRPr lang="en-US" altLang="ja-JP" sz="2000" dirty="0"/>
          </a:p>
          <a:p>
            <a:endParaRPr lang="en-US" altLang="ja-JP" dirty="0"/>
          </a:p>
          <a:p>
            <a:endParaRPr lang="en-US" altLang="ja-JP" dirty="0"/>
          </a:p>
          <a:p>
            <a:pPr lvl="1"/>
            <a:endParaRPr lang="en-US" altLang="ja-JP" sz="2200" dirty="0"/>
          </a:p>
        </p:txBody>
      </p:sp>
      <mc:AlternateContent xmlns:mc="http://schemas.openxmlformats.org/markup-compatibility/2006">
        <mc:Choice xmlns:a14="http://schemas.microsoft.com/office/drawing/2010/main" Requires="a14">
          <p:graphicFrame>
            <p:nvGraphicFramePr>
              <p:cNvPr id="12" name="表 11"/>
              <p:cNvGraphicFramePr>
                <a:graphicFrameLocks noGrp="1"/>
              </p:cNvGraphicFramePr>
              <p:nvPr>
                <p:extLst>
                  <p:ext uri="{D42A27DB-BD31-4B8C-83A1-F6EECF244321}">
                    <p14:modId xmlns:p14="http://schemas.microsoft.com/office/powerpoint/2010/main" val="2422998442"/>
                  </p:ext>
                </p:extLst>
              </p:nvPr>
            </p:nvGraphicFramePr>
            <p:xfrm>
              <a:off x="251520" y="3094404"/>
              <a:ext cx="4464496" cy="3520048"/>
            </p:xfrm>
            <a:graphic>
              <a:graphicData uri="http://schemas.openxmlformats.org/drawingml/2006/table">
                <a:tbl>
                  <a:tblPr firstRow="1" bandRow="1">
                    <a:tableStyleId>{8A107856-5554-42FB-B03E-39F5DBC370BA}</a:tableStyleId>
                  </a:tblPr>
                  <a:tblGrid>
                    <a:gridCol w="1875569">
                      <a:extLst>
                        <a:ext uri="{9D8B030D-6E8A-4147-A177-3AD203B41FA5}">
                          <a16:colId xmlns:a16="http://schemas.microsoft.com/office/drawing/2014/main" val="2956545992"/>
                        </a:ext>
                      </a:extLst>
                    </a:gridCol>
                    <a:gridCol w="2588927">
                      <a:extLst>
                        <a:ext uri="{9D8B030D-6E8A-4147-A177-3AD203B41FA5}">
                          <a16:colId xmlns:a16="http://schemas.microsoft.com/office/drawing/2014/main" val="2311082849"/>
                        </a:ext>
                      </a:extLst>
                    </a:gridCol>
                  </a:tblGrid>
                  <a:tr h="608872">
                    <a:tc>
                      <a:txBody>
                        <a:bodyPr/>
                        <a:lstStyle/>
                        <a:p>
                          <a:r>
                            <a:rPr kumimoji="1" lang="ja-JP" altLang="en-US" b="0" dirty="0"/>
                            <a:t>主音声</a:t>
                          </a:r>
                        </a:p>
                      </a:txBody>
                      <a:tcPr/>
                    </a:tc>
                    <a:tc>
                      <a:txBody>
                        <a:bodyPr/>
                        <a:lstStyle/>
                        <a:p>
                          <a:r>
                            <a:rPr kumimoji="1" lang="en-US" altLang="ja-JP" b="0" dirty="0"/>
                            <a:t>VCTK</a:t>
                          </a:r>
                          <a:r>
                            <a:rPr kumimoji="1" lang="ja-JP" altLang="en-US" b="0" baseline="0" dirty="0"/>
                            <a:t> </a:t>
                          </a:r>
                          <a:r>
                            <a:rPr kumimoji="1" lang="en-US" altLang="ja-JP" b="0" baseline="0" dirty="0"/>
                            <a:t>corpus </a:t>
                          </a:r>
                          <a:r>
                            <a:rPr kumimoji="1" lang="en-US" altLang="ja-JP" sz="1600" b="0" dirty="0"/>
                            <a:t>[</a:t>
                          </a:r>
                          <a:r>
                            <a:rPr kumimoji="1" lang="en-US" altLang="ja-JP" sz="1600" b="0" i="0" kern="1200" dirty="0">
                              <a:solidFill>
                                <a:schemeClr val="dk1"/>
                              </a:solidFill>
                              <a:effectLst/>
                              <a:latin typeface="+mn-lt"/>
                              <a:ea typeface="+mn-ea"/>
                              <a:cs typeface="+mn-cs"/>
                            </a:rPr>
                            <a:t>Veaux17</a:t>
                          </a:r>
                          <a:r>
                            <a:rPr kumimoji="1" lang="en-US" altLang="ja-JP" sz="1600" b="0" dirty="0"/>
                            <a:t>]</a:t>
                          </a:r>
                        </a:p>
                        <a:p>
                          <a:r>
                            <a:rPr kumimoji="1" lang="ja-JP" altLang="en-US" b="0" dirty="0"/>
                            <a:t>の女性話者</a:t>
                          </a:r>
                        </a:p>
                      </a:txBody>
                      <a:tcPr/>
                    </a:tc>
                    <a:extLst>
                      <a:ext uri="{0D108BD9-81ED-4DB2-BD59-A6C34878D82A}">
                        <a16:rowId xmlns:a16="http://schemas.microsoft.com/office/drawing/2014/main" val="341993923"/>
                      </a:ext>
                    </a:extLst>
                  </a:tr>
                  <a:tr h="608872">
                    <a:tc>
                      <a:txBody>
                        <a:bodyPr/>
                        <a:lstStyle/>
                        <a:p>
                          <a:r>
                            <a:rPr kumimoji="1" lang="ja-JP" altLang="en-US" dirty="0"/>
                            <a:t>雑音</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VCTK</a:t>
                          </a:r>
                          <a:r>
                            <a:rPr kumimoji="1" lang="ja-JP" altLang="en-US" baseline="0" dirty="0"/>
                            <a:t> </a:t>
                          </a:r>
                          <a:r>
                            <a:rPr kumimoji="1" lang="en-US" altLang="ja-JP" baseline="0" dirty="0"/>
                            <a:t>corpus </a:t>
                          </a:r>
                          <a:r>
                            <a:rPr kumimoji="1" lang="en-US" altLang="ja-JP" sz="1600" b="0" dirty="0"/>
                            <a:t>[</a:t>
                          </a:r>
                          <a:r>
                            <a:rPr kumimoji="1" lang="en-US" altLang="ja-JP" sz="1600" b="0" i="0" kern="1200" dirty="0">
                              <a:solidFill>
                                <a:schemeClr val="dk1"/>
                              </a:solidFill>
                              <a:effectLst/>
                              <a:latin typeface="+mn-lt"/>
                              <a:ea typeface="+mn-ea"/>
                              <a:cs typeface="+mn-cs"/>
                            </a:rPr>
                            <a:t>Veaux17</a:t>
                          </a:r>
                          <a:r>
                            <a:rPr kumimoji="1" lang="en-US" altLang="ja-JP" sz="1600" b="0" dirty="0"/>
                            <a:t>]</a:t>
                          </a:r>
                          <a:endParaRPr kumimoji="1" lang="en-US" altLang="ja-JP" sz="1600" dirty="0"/>
                        </a:p>
                        <a:p>
                          <a:r>
                            <a:rPr kumimoji="1" lang="ja-JP" altLang="en-US" dirty="0"/>
                            <a:t>の男性話者</a:t>
                          </a:r>
                        </a:p>
                      </a:txBody>
                      <a:tcPr/>
                    </a:tc>
                    <a:extLst>
                      <a:ext uri="{0D108BD9-81ED-4DB2-BD59-A6C34878D82A}">
                        <a16:rowId xmlns:a16="http://schemas.microsoft.com/office/drawing/2014/main" val="1358326969"/>
                      </a:ext>
                    </a:extLst>
                  </a:tr>
                  <a:tr h="608872">
                    <a:tc>
                      <a:txBody>
                        <a:bodyPr/>
                        <a:lstStyle/>
                        <a:p>
                          <a:r>
                            <a:rPr kumimoji="1" lang="ja-JP" altLang="en-US"/>
                            <a:t>サンプリングレート</a:t>
                          </a:r>
                          <a:endParaRPr kumimoji="1" lang="ja-JP" altLang="en-US" dirty="0"/>
                        </a:p>
                      </a:txBody>
                      <a:tcPr/>
                    </a:tc>
                    <a:tc>
                      <a:txBody>
                        <a:bodyPr/>
                        <a:lstStyle/>
                        <a:p>
                          <a:r>
                            <a:rPr kumimoji="1" lang="en-US" altLang="ja-JP" dirty="0"/>
                            <a:t>16 kHz</a:t>
                          </a:r>
                          <a:endParaRPr kumimoji="1" lang="ja-JP" altLang="en-US" dirty="0"/>
                        </a:p>
                      </a:txBody>
                      <a:tcPr/>
                    </a:tc>
                    <a:extLst>
                      <a:ext uri="{0D108BD9-81ED-4DB2-BD59-A6C34878D82A}">
                        <a16:rowId xmlns:a16="http://schemas.microsoft.com/office/drawing/2014/main" val="81235009"/>
                      </a:ext>
                    </a:extLst>
                  </a:tr>
                  <a:tr h="399952">
                    <a:tc>
                      <a:txBody>
                        <a:bodyPr/>
                        <a:lstStyle/>
                        <a:p>
                          <a:r>
                            <a:rPr kumimoji="1" lang="ja-JP" altLang="en-US" dirty="0"/>
                            <a:t>壁面吸収率</a:t>
                          </a:r>
                          <a14:m>
                            <m:oMath xmlns:m="http://schemas.openxmlformats.org/officeDocument/2006/math">
                              <m:r>
                                <a:rPr kumimoji="1" lang="en-US" altLang="ja-JP" b="0" i="0" smtClean="0">
                                  <a:latin typeface="Cambria Math" panose="02040503050406030204" pitchFamily="18" charset="0"/>
                                </a:rPr>
                                <m:t> </m:t>
                              </m:r>
                              <m:r>
                                <a:rPr kumimoji="1" lang="ja-JP" altLang="en-US" i="1" smtClean="0">
                                  <a:latin typeface="Cambria Math" panose="02040503050406030204" pitchFamily="18" charset="0"/>
                                </a:rPr>
                                <m:t>𝛼</m:t>
                              </m:r>
                            </m:oMath>
                          </a14:m>
                          <a:endParaRPr kumimoji="1" lang="ja-JP" altLang="en-US" dirty="0"/>
                        </a:p>
                      </a:txBody>
                      <a:tcPr/>
                    </a:tc>
                    <a:tc>
                      <a:txBody>
                        <a:bodyPr/>
                        <a:lstStyle/>
                        <a:p>
                          <a:r>
                            <a:rPr kumimoji="1" lang="en-US" altLang="ja-JP" dirty="0"/>
                            <a:t>0.3, 0.7, 1.0</a:t>
                          </a:r>
                          <a:endParaRPr kumimoji="1" lang="ja-JP" altLang="en-US" dirty="0"/>
                        </a:p>
                      </a:txBody>
                      <a:tcPr/>
                    </a:tc>
                    <a:extLst>
                      <a:ext uri="{0D108BD9-81ED-4DB2-BD59-A6C34878D82A}">
                        <a16:rowId xmlns:a16="http://schemas.microsoft.com/office/drawing/2014/main" val="2951910629"/>
                      </a:ext>
                    </a:extLst>
                  </a:tr>
                  <a:tr h="399952">
                    <a:tc>
                      <a:txBody>
                        <a:bodyPr/>
                        <a:lstStyle/>
                        <a:p>
                          <a:r>
                            <a:rPr kumimoji="1" lang="en-US" altLang="ja-JP" dirty="0"/>
                            <a:t>BM</a:t>
                          </a:r>
                          <a:r>
                            <a:rPr kumimoji="1" lang="ja-JP" altLang="en-US" dirty="0"/>
                            <a:t>のタップ長</a:t>
                          </a:r>
                        </a:p>
                      </a:txBody>
                      <a:tcPr/>
                    </a:tc>
                    <a:tc>
                      <a:txBody>
                        <a:bodyPr/>
                        <a:lstStyle/>
                        <a:p>
                          <a:r>
                            <a:rPr kumimoji="1" lang="en-US" altLang="ja-JP" dirty="0"/>
                            <a:t>4 ms</a:t>
                          </a:r>
                          <a:endParaRPr kumimoji="1" lang="ja-JP" altLang="en-US" dirty="0"/>
                        </a:p>
                      </a:txBody>
                      <a:tcPr/>
                    </a:tc>
                    <a:extLst>
                      <a:ext uri="{0D108BD9-81ED-4DB2-BD59-A6C34878D82A}">
                        <a16:rowId xmlns:a16="http://schemas.microsoft.com/office/drawing/2014/main" val="3749884211"/>
                      </a:ext>
                    </a:extLst>
                  </a:tr>
                  <a:tr h="399952">
                    <a:tc>
                      <a:txBody>
                        <a:bodyPr/>
                        <a:lstStyle/>
                        <a:p>
                          <a:r>
                            <a:rPr kumimoji="1" lang="en-US" altLang="ja-JP" dirty="0"/>
                            <a:t>MIC</a:t>
                          </a:r>
                          <a:r>
                            <a:rPr kumimoji="1" lang="ja-JP" altLang="en-US" dirty="0"/>
                            <a:t>のタップ長</a:t>
                          </a:r>
                        </a:p>
                      </a:txBody>
                      <a:tcPr/>
                    </a:tc>
                    <a:tc>
                      <a:txBody>
                        <a:bodyPr/>
                        <a:lstStyle/>
                        <a:p>
                          <a:r>
                            <a:rPr kumimoji="1" lang="en-US" altLang="ja-JP" dirty="0"/>
                            <a:t>2 ms</a:t>
                          </a:r>
                          <a:endParaRPr kumimoji="1" lang="ja-JP" altLang="en-US" dirty="0"/>
                        </a:p>
                      </a:txBody>
                      <a:tcPr/>
                    </a:tc>
                    <a:extLst>
                      <a:ext uri="{0D108BD9-81ED-4DB2-BD59-A6C34878D82A}">
                        <a16:rowId xmlns:a16="http://schemas.microsoft.com/office/drawing/2014/main" val="3968511938"/>
                      </a:ext>
                    </a:extLst>
                  </a:tr>
                  <a:tr h="399952">
                    <a:tc>
                      <a:txBody>
                        <a:bodyPr/>
                        <a:lstStyle/>
                        <a:p>
                          <a:r>
                            <a:rPr kumimoji="1" lang="ja-JP" altLang="en-US" dirty="0"/>
                            <a:t>提案法の段数</a:t>
                          </a:r>
                        </a:p>
                      </a:txBody>
                      <a:tcPr/>
                    </a:tc>
                    <a:tc>
                      <a:txBody>
                        <a:bodyPr/>
                        <a:lstStyle/>
                        <a:p>
                          <a:r>
                            <a:rPr kumimoji="1" lang="en-US" altLang="ja-JP" dirty="0"/>
                            <a:t>2 </a:t>
                          </a:r>
                          <a:r>
                            <a:rPr kumimoji="1" lang="ja-JP" altLang="en-US" dirty="0"/>
                            <a:t>段</a:t>
                          </a:r>
                        </a:p>
                      </a:txBody>
                      <a:tcPr/>
                    </a:tc>
                    <a:extLst>
                      <a:ext uri="{0D108BD9-81ED-4DB2-BD59-A6C34878D82A}">
                        <a16:rowId xmlns:a16="http://schemas.microsoft.com/office/drawing/2014/main" val="3577272332"/>
                      </a:ext>
                    </a:extLst>
                  </a:tr>
                </a:tbl>
              </a:graphicData>
            </a:graphic>
          </p:graphicFrame>
        </mc:Choice>
        <mc:Fallback>
          <p:graphicFrame>
            <p:nvGraphicFramePr>
              <p:cNvPr id="12" name="表 11"/>
              <p:cNvGraphicFramePr>
                <a:graphicFrameLocks noGrp="1"/>
              </p:cNvGraphicFramePr>
              <p:nvPr>
                <p:extLst>
                  <p:ext uri="{D42A27DB-BD31-4B8C-83A1-F6EECF244321}">
                    <p14:modId xmlns:p14="http://schemas.microsoft.com/office/powerpoint/2010/main" val="2422998442"/>
                  </p:ext>
                </p:extLst>
              </p:nvPr>
            </p:nvGraphicFramePr>
            <p:xfrm>
              <a:off x="251520" y="3094404"/>
              <a:ext cx="4464496" cy="3520048"/>
            </p:xfrm>
            <a:graphic>
              <a:graphicData uri="http://schemas.openxmlformats.org/drawingml/2006/table">
                <a:tbl>
                  <a:tblPr firstRow="1" bandRow="1">
                    <a:tableStyleId>{8A107856-5554-42FB-B03E-39F5DBC370BA}</a:tableStyleId>
                  </a:tblPr>
                  <a:tblGrid>
                    <a:gridCol w="1875569">
                      <a:extLst>
                        <a:ext uri="{9D8B030D-6E8A-4147-A177-3AD203B41FA5}">
                          <a16:colId xmlns:a16="http://schemas.microsoft.com/office/drawing/2014/main" val="2956545992"/>
                        </a:ext>
                      </a:extLst>
                    </a:gridCol>
                    <a:gridCol w="2588927">
                      <a:extLst>
                        <a:ext uri="{9D8B030D-6E8A-4147-A177-3AD203B41FA5}">
                          <a16:colId xmlns:a16="http://schemas.microsoft.com/office/drawing/2014/main" val="2311082849"/>
                        </a:ext>
                      </a:extLst>
                    </a:gridCol>
                  </a:tblGrid>
                  <a:tr h="640080">
                    <a:tc>
                      <a:txBody>
                        <a:bodyPr/>
                        <a:lstStyle/>
                        <a:p>
                          <a:r>
                            <a:rPr kumimoji="1" lang="ja-JP" altLang="en-US" b="0" dirty="0"/>
                            <a:t>主音声</a:t>
                          </a:r>
                        </a:p>
                      </a:txBody>
                      <a:tcPr/>
                    </a:tc>
                    <a:tc>
                      <a:txBody>
                        <a:bodyPr/>
                        <a:lstStyle/>
                        <a:p>
                          <a:r>
                            <a:rPr kumimoji="1" lang="en-US" altLang="ja-JP" b="0" dirty="0"/>
                            <a:t>VCTK</a:t>
                          </a:r>
                          <a:r>
                            <a:rPr kumimoji="1" lang="ja-JP" altLang="en-US" b="0" baseline="0" dirty="0"/>
                            <a:t> </a:t>
                          </a:r>
                          <a:r>
                            <a:rPr kumimoji="1" lang="en-US" altLang="ja-JP" b="0" baseline="0" dirty="0"/>
                            <a:t>corpus </a:t>
                          </a:r>
                          <a:r>
                            <a:rPr kumimoji="1" lang="en-US" altLang="ja-JP" sz="1600" b="0" dirty="0"/>
                            <a:t>[</a:t>
                          </a:r>
                          <a:r>
                            <a:rPr kumimoji="1" lang="en-US" altLang="ja-JP" sz="1600" b="0" i="0" kern="1200" dirty="0">
                              <a:solidFill>
                                <a:schemeClr val="dk1"/>
                              </a:solidFill>
                              <a:effectLst/>
                              <a:latin typeface="+mn-lt"/>
                              <a:ea typeface="+mn-ea"/>
                              <a:cs typeface="+mn-cs"/>
                            </a:rPr>
                            <a:t>Veaux17</a:t>
                          </a:r>
                          <a:r>
                            <a:rPr kumimoji="1" lang="en-US" altLang="ja-JP" sz="1600" b="0" dirty="0"/>
                            <a:t>]</a:t>
                          </a:r>
                        </a:p>
                        <a:p>
                          <a:r>
                            <a:rPr kumimoji="1" lang="ja-JP" altLang="en-US" b="0" dirty="0"/>
                            <a:t>の女性話者</a:t>
                          </a:r>
                        </a:p>
                      </a:txBody>
                      <a:tcPr/>
                    </a:tc>
                    <a:extLst>
                      <a:ext uri="{0D108BD9-81ED-4DB2-BD59-A6C34878D82A}">
                        <a16:rowId xmlns:a16="http://schemas.microsoft.com/office/drawing/2014/main" val="341993923"/>
                      </a:ext>
                    </a:extLst>
                  </a:tr>
                  <a:tr h="640080">
                    <a:tc>
                      <a:txBody>
                        <a:bodyPr/>
                        <a:lstStyle/>
                        <a:p>
                          <a:r>
                            <a:rPr kumimoji="1" lang="ja-JP" altLang="en-US" dirty="0"/>
                            <a:t>雑音</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VCTK</a:t>
                          </a:r>
                          <a:r>
                            <a:rPr kumimoji="1" lang="ja-JP" altLang="en-US" baseline="0" dirty="0"/>
                            <a:t> </a:t>
                          </a:r>
                          <a:r>
                            <a:rPr kumimoji="1" lang="en-US" altLang="ja-JP" baseline="0" dirty="0"/>
                            <a:t>corpus </a:t>
                          </a:r>
                          <a:r>
                            <a:rPr kumimoji="1" lang="en-US" altLang="ja-JP" sz="1600" b="0" dirty="0"/>
                            <a:t>[</a:t>
                          </a:r>
                          <a:r>
                            <a:rPr kumimoji="1" lang="en-US" altLang="ja-JP" sz="1600" b="0" i="0" kern="1200" dirty="0">
                              <a:solidFill>
                                <a:schemeClr val="dk1"/>
                              </a:solidFill>
                              <a:effectLst/>
                              <a:latin typeface="+mn-lt"/>
                              <a:ea typeface="+mn-ea"/>
                              <a:cs typeface="+mn-cs"/>
                            </a:rPr>
                            <a:t>Veaux17</a:t>
                          </a:r>
                          <a:r>
                            <a:rPr kumimoji="1" lang="en-US" altLang="ja-JP" sz="1600" b="0" dirty="0"/>
                            <a:t>]</a:t>
                          </a:r>
                          <a:endParaRPr kumimoji="1" lang="en-US" altLang="ja-JP" sz="1600" dirty="0"/>
                        </a:p>
                        <a:p>
                          <a:r>
                            <a:rPr kumimoji="1" lang="ja-JP" altLang="en-US" dirty="0"/>
                            <a:t>の男性話者</a:t>
                          </a:r>
                        </a:p>
                      </a:txBody>
                      <a:tcPr/>
                    </a:tc>
                    <a:extLst>
                      <a:ext uri="{0D108BD9-81ED-4DB2-BD59-A6C34878D82A}">
                        <a16:rowId xmlns:a16="http://schemas.microsoft.com/office/drawing/2014/main" val="1358326969"/>
                      </a:ext>
                    </a:extLst>
                  </a:tr>
                  <a:tr h="640080">
                    <a:tc>
                      <a:txBody>
                        <a:bodyPr/>
                        <a:lstStyle/>
                        <a:p>
                          <a:r>
                            <a:rPr kumimoji="1" lang="ja-JP" altLang="en-US"/>
                            <a:t>サンプリングレート</a:t>
                          </a:r>
                          <a:endParaRPr kumimoji="1" lang="ja-JP" altLang="en-US" dirty="0"/>
                        </a:p>
                      </a:txBody>
                      <a:tcPr/>
                    </a:tc>
                    <a:tc>
                      <a:txBody>
                        <a:bodyPr/>
                        <a:lstStyle/>
                        <a:p>
                          <a:r>
                            <a:rPr kumimoji="1" lang="en-US" altLang="ja-JP" dirty="0"/>
                            <a:t>16 kHz</a:t>
                          </a:r>
                          <a:endParaRPr kumimoji="1" lang="ja-JP" altLang="en-US" dirty="0"/>
                        </a:p>
                      </a:txBody>
                      <a:tcPr/>
                    </a:tc>
                    <a:extLst>
                      <a:ext uri="{0D108BD9-81ED-4DB2-BD59-A6C34878D82A}">
                        <a16:rowId xmlns:a16="http://schemas.microsoft.com/office/drawing/2014/main" val="81235009"/>
                      </a:ext>
                    </a:extLst>
                  </a:tr>
                  <a:tr h="399952">
                    <a:tc>
                      <a:txBody>
                        <a:bodyPr/>
                        <a:lstStyle/>
                        <a:p>
                          <a:endParaRPr lang="ja-JP"/>
                        </a:p>
                      </a:txBody>
                      <a:tcPr>
                        <a:blipFill>
                          <a:blip r:embed="rId12"/>
                          <a:stretch>
                            <a:fillRect t="-496774" r="-138514" b="-322581"/>
                          </a:stretch>
                        </a:blipFill>
                      </a:tcPr>
                    </a:tc>
                    <a:tc>
                      <a:txBody>
                        <a:bodyPr/>
                        <a:lstStyle/>
                        <a:p>
                          <a:r>
                            <a:rPr kumimoji="1" lang="en-US" altLang="ja-JP" dirty="0"/>
                            <a:t>0.3, 0.7, 1.0</a:t>
                          </a:r>
                          <a:endParaRPr kumimoji="1" lang="ja-JP" altLang="en-US" dirty="0"/>
                        </a:p>
                      </a:txBody>
                      <a:tcPr/>
                    </a:tc>
                    <a:extLst>
                      <a:ext uri="{0D108BD9-81ED-4DB2-BD59-A6C34878D82A}">
                        <a16:rowId xmlns:a16="http://schemas.microsoft.com/office/drawing/2014/main" val="2951910629"/>
                      </a:ext>
                    </a:extLst>
                  </a:tr>
                  <a:tr h="399952">
                    <a:tc>
                      <a:txBody>
                        <a:bodyPr/>
                        <a:lstStyle/>
                        <a:p>
                          <a:r>
                            <a:rPr kumimoji="1" lang="en-US" altLang="ja-JP" dirty="0"/>
                            <a:t>BM</a:t>
                          </a:r>
                          <a:r>
                            <a:rPr kumimoji="1" lang="ja-JP" altLang="en-US" dirty="0"/>
                            <a:t>のタップ長</a:t>
                          </a:r>
                        </a:p>
                      </a:txBody>
                      <a:tcPr/>
                    </a:tc>
                    <a:tc>
                      <a:txBody>
                        <a:bodyPr/>
                        <a:lstStyle/>
                        <a:p>
                          <a:r>
                            <a:rPr kumimoji="1" lang="en-US" altLang="ja-JP" dirty="0"/>
                            <a:t>4 ms</a:t>
                          </a:r>
                          <a:endParaRPr kumimoji="1" lang="ja-JP" altLang="en-US" dirty="0"/>
                        </a:p>
                      </a:txBody>
                      <a:tcPr/>
                    </a:tc>
                    <a:extLst>
                      <a:ext uri="{0D108BD9-81ED-4DB2-BD59-A6C34878D82A}">
                        <a16:rowId xmlns:a16="http://schemas.microsoft.com/office/drawing/2014/main" val="3749884211"/>
                      </a:ext>
                    </a:extLst>
                  </a:tr>
                  <a:tr h="399952">
                    <a:tc>
                      <a:txBody>
                        <a:bodyPr/>
                        <a:lstStyle/>
                        <a:p>
                          <a:r>
                            <a:rPr kumimoji="1" lang="en-US" altLang="ja-JP" dirty="0"/>
                            <a:t>MIC</a:t>
                          </a:r>
                          <a:r>
                            <a:rPr kumimoji="1" lang="ja-JP" altLang="en-US" dirty="0"/>
                            <a:t>のタップ長</a:t>
                          </a:r>
                        </a:p>
                      </a:txBody>
                      <a:tcPr/>
                    </a:tc>
                    <a:tc>
                      <a:txBody>
                        <a:bodyPr/>
                        <a:lstStyle/>
                        <a:p>
                          <a:r>
                            <a:rPr kumimoji="1" lang="en-US" altLang="ja-JP" dirty="0"/>
                            <a:t>2 ms</a:t>
                          </a:r>
                          <a:endParaRPr kumimoji="1" lang="ja-JP" altLang="en-US" dirty="0"/>
                        </a:p>
                      </a:txBody>
                      <a:tcPr/>
                    </a:tc>
                    <a:extLst>
                      <a:ext uri="{0D108BD9-81ED-4DB2-BD59-A6C34878D82A}">
                        <a16:rowId xmlns:a16="http://schemas.microsoft.com/office/drawing/2014/main" val="3968511938"/>
                      </a:ext>
                    </a:extLst>
                  </a:tr>
                  <a:tr h="399952">
                    <a:tc>
                      <a:txBody>
                        <a:bodyPr/>
                        <a:lstStyle/>
                        <a:p>
                          <a:r>
                            <a:rPr kumimoji="1" lang="ja-JP" altLang="en-US" dirty="0"/>
                            <a:t>提案法の段数</a:t>
                          </a:r>
                        </a:p>
                      </a:txBody>
                      <a:tcPr/>
                    </a:tc>
                    <a:tc>
                      <a:txBody>
                        <a:bodyPr/>
                        <a:lstStyle/>
                        <a:p>
                          <a:r>
                            <a:rPr kumimoji="1" lang="en-US" altLang="ja-JP" dirty="0"/>
                            <a:t>2 </a:t>
                          </a:r>
                          <a:r>
                            <a:rPr kumimoji="1" lang="ja-JP" altLang="en-US" dirty="0"/>
                            <a:t>段</a:t>
                          </a:r>
                        </a:p>
                      </a:txBody>
                      <a:tcPr/>
                    </a:tc>
                    <a:extLst>
                      <a:ext uri="{0D108BD9-81ED-4DB2-BD59-A6C34878D82A}">
                        <a16:rowId xmlns:a16="http://schemas.microsoft.com/office/drawing/2014/main" val="3577272332"/>
                      </a:ext>
                    </a:extLst>
                  </a:tr>
                </a:tbl>
              </a:graphicData>
            </a:graphic>
          </p:graphicFrame>
        </mc:Fallback>
      </mc:AlternateContent>
      <p:sp>
        <p:nvSpPr>
          <p:cNvPr id="13" name="テキスト ボックス 12"/>
          <p:cNvSpPr txBox="1"/>
          <p:nvPr/>
        </p:nvSpPr>
        <p:spPr>
          <a:xfrm>
            <a:off x="1763688" y="2663997"/>
            <a:ext cx="1152128" cy="312796"/>
          </a:xfrm>
          <a:prstGeom prst="rect">
            <a:avLst/>
          </a:prstGeom>
          <a:noFill/>
        </p:spPr>
        <p:txBody>
          <a:bodyPr wrap="square" lIns="36000" tIns="36000" rIns="36000" bIns="36000" rtlCol="0">
            <a:noAutofit/>
          </a:bodyPr>
          <a:lstStyle/>
          <a:p>
            <a:r>
              <a:rPr kumimoji="1" lang="ja-JP" altLang="en-US" sz="2000" b="1" dirty="0">
                <a:solidFill>
                  <a:schemeClr val="tx1">
                    <a:lumMod val="75000"/>
                    <a:lumOff val="25000"/>
                  </a:schemeClr>
                </a:solidFill>
                <a:latin typeface="+mj-lt"/>
                <a:ea typeface="+mj-ea"/>
              </a:rPr>
              <a:t>実験条件</a:t>
            </a:r>
          </a:p>
        </p:txBody>
      </p:sp>
      <p:pic>
        <p:nvPicPr>
          <p:cNvPr id="21" name="signal_reverb">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13"/>
          <a:stretch>
            <a:fillRect/>
          </a:stretch>
        </p:blipFill>
        <p:spPr>
          <a:xfrm>
            <a:off x="1267031" y="3200303"/>
            <a:ext cx="424649" cy="424649"/>
          </a:xfrm>
          <a:prstGeom prst="rect">
            <a:avLst/>
          </a:prstGeom>
        </p:spPr>
      </p:pic>
      <p:pic>
        <p:nvPicPr>
          <p:cNvPr id="22" name="noise_reverb">
            <a:hlinkClick r:id="" action="ppaction://media"/>
          </p:cNvPr>
          <p:cNvPicPr>
            <a:picLocks noChangeAspect="1"/>
          </p:cNvPicPr>
          <p:nvPr>
            <a:audioFile r:link="rId5"/>
            <p:extLst>
              <p:ext uri="{DAA4B4D4-6D71-4841-9C94-3DE7FCFB9230}">
                <p14:media xmlns:p14="http://schemas.microsoft.com/office/powerpoint/2010/main" r:embed="rId4"/>
              </p:ext>
            </p:extLst>
          </p:nvPr>
        </p:nvPicPr>
        <p:blipFill>
          <a:blip r:embed="rId13"/>
          <a:stretch>
            <a:fillRect/>
          </a:stretch>
        </p:blipFill>
        <p:spPr>
          <a:xfrm>
            <a:off x="1267031" y="3818844"/>
            <a:ext cx="424649" cy="424649"/>
          </a:xfrm>
          <a:prstGeom prst="rect">
            <a:avLst/>
          </a:prstGeom>
        </p:spPr>
      </p:pic>
      <p:pic>
        <p:nvPicPr>
          <p:cNvPr id="23" name="channel0">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3"/>
          <a:stretch>
            <a:fillRect/>
          </a:stretch>
        </p:blipFill>
        <p:spPr>
          <a:xfrm>
            <a:off x="7496838" y="5373216"/>
            <a:ext cx="448816" cy="448816"/>
          </a:xfrm>
          <a:prstGeom prst="rect">
            <a:avLst/>
          </a:prstGeom>
        </p:spPr>
      </p:pic>
    </p:spTree>
    <p:extLst>
      <p:ext uri="{BB962C8B-B14F-4D97-AF65-F5344CB8AC3E}">
        <p14:creationId xmlns:p14="http://schemas.microsoft.com/office/powerpoint/2010/main" val="81115369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5075" fill="hold"/>
                                        <p:tgtEl>
                                          <p:spTgt spid="21"/>
                                        </p:tgtEl>
                                      </p:cBhvr>
                                    </p:cmd>
                                  </p:childTnLst>
                                </p:cTn>
                              </p:par>
                            </p:childTnLst>
                          </p:cTn>
                        </p:par>
                      </p:childTnLst>
                    </p:cTn>
                  </p:par>
                </p:childTnLst>
              </p:cTn>
              <p:nextCondLst>
                <p:cond evt="onClick" delay="0">
                  <p:tgtEl>
                    <p:spTgt spid="21"/>
                  </p:tgtEl>
                </p:cond>
              </p:nextCondLst>
            </p:seq>
            <p:audio>
              <p:cMediaNode vol="80000">
                <p:cTn id="7" fill="hold" display="0">
                  <p:stCondLst>
                    <p:cond delay="indefinite"/>
                  </p:stCondLst>
                  <p:endCondLst>
                    <p:cond evt="onStopAudio" delay="0">
                      <p:tgtEl>
                        <p:sldTgt/>
                      </p:tgtEl>
                    </p:cond>
                  </p:endCondLst>
                </p:cTn>
                <p:tgtEl>
                  <p:spTgt spid="21"/>
                </p:tgtEl>
              </p:cMediaNode>
            </p:audio>
            <p:seq concurrent="1" nextAc="seek">
              <p:cTn id="8" restart="whenNotActive" fill="hold" evtFilter="cancelBubble" nodeType="interactiveSeq">
                <p:stCondLst>
                  <p:cond evt="onClick" delay="0">
                    <p:tgtEl>
                      <p:spTgt spid="22"/>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15071" fill="hold"/>
                                        <p:tgtEl>
                                          <p:spTgt spid="22"/>
                                        </p:tgtEl>
                                      </p:cBhvr>
                                    </p:cmd>
                                  </p:childTnLst>
                                </p:cTn>
                              </p:par>
                            </p:childTnLst>
                          </p:cTn>
                        </p:par>
                      </p:childTnLst>
                    </p:cTn>
                  </p:par>
                </p:childTnLst>
              </p:cTn>
              <p:nextCondLst>
                <p:cond evt="onClick" delay="0">
                  <p:tgtEl>
                    <p:spTgt spid="22"/>
                  </p:tgtEl>
                </p:cond>
              </p:nextCondLst>
            </p:seq>
            <p:audio>
              <p:cMediaNode vol="80000">
                <p:cTn id="13" fill="hold" display="0">
                  <p:stCondLst>
                    <p:cond delay="indefinite"/>
                  </p:stCondLst>
                  <p:endCondLst>
                    <p:cond evt="onStopAudio" delay="0">
                      <p:tgtEl>
                        <p:sldTgt/>
                      </p:tgtEl>
                    </p:cond>
                  </p:endCondLst>
                </p:cTn>
                <p:tgtEl>
                  <p:spTgt spid="22"/>
                </p:tgtEl>
              </p:cMediaNode>
            </p:audio>
            <p:seq concurrent="1" nextAc="seek">
              <p:cTn id="14" restart="whenNotActive" fill="hold" evtFilter="cancelBubble" nodeType="interactiveSeq">
                <p:stCondLst>
                  <p:cond evt="onClick" delay="0">
                    <p:tgtEl>
                      <p:spTgt spid="23"/>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15075" fill="hold"/>
                                        <p:tgtEl>
                                          <p:spTgt spid="23"/>
                                        </p:tgtEl>
                                      </p:cBhvr>
                                    </p:cmd>
                                  </p:childTnLst>
                                </p:cTn>
                              </p:par>
                            </p:childTnLst>
                          </p:cTn>
                        </p:par>
                      </p:childTnLst>
                    </p:cTn>
                  </p:par>
                </p:childTnLst>
              </p:cTn>
              <p:nextCondLst>
                <p:cond evt="onClick" delay="0">
                  <p:tgtEl>
                    <p:spTgt spid="23"/>
                  </p:tgtEl>
                </p:cond>
              </p:nextCondLst>
            </p:seq>
            <p:audio>
              <p:cMediaNode vol="80000">
                <p:cTn id="19" fill="hold" display="0">
                  <p:stCondLst>
                    <p:cond delay="indefinite"/>
                  </p:stCondLst>
                  <p:endCondLst>
                    <p:cond evt="onStopAudio" delay="0">
                      <p:tgtEl>
                        <p:sldTgt/>
                      </p:tgtEl>
                    </p:cond>
                  </p:endCondLst>
                </p:cTn>
                <p:tgtEl>
                  <p:spTgt spid="23"/>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図 2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67944" y="2546062"/>
            <a:ext cx="4358093" cy="3008726"/>
          </a:xfrm>
          <a:prstGeom prst="rect">
            <a:avLst/>
          </a:prstGeom>
        </p:spPr>
      </p:pic>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normAutofit/>
              </a:bodyPr>
              <a:lstStyle/>
              <a:p>
                <a:r>
                  <a:rPr kumimoji="1" lang="ja-JP" altLang="en-US" dirty="0"/>
                  <a:t>実験結果</a:t>
                </a:r>
                <a:r>
                  <a:rPr kumimoji="1" lang="en-US" altLang="ja-JP" dirty="0"/>
                  <a:t>: </a:t>
                </a:r>
                <a:r>
                  <a:rPr kumimoji="1" lang="ja-JP" altLang="en-US" dirty="0"/>
                  <a:t>強調音声の比較 </a:t>
                </a:r>
                <a:r>
                  <a:rPr kumimoji="1" lang="en-US" altLang="ja-JP" dirty="0"/>
                  <a:t>(</a:t>
                </a:r>
                <a14:m>
                  <m:oMath xmlns:m="http://schemas.openxmlformats.org/officeDocument/2006/math">
                    <m:r>
                      <a:rPr kumimoji="1" lang="ja-JP" altLang="en-US" i="1" smtClean="0">
                        <a:latin typeface="Cambria Math" panose="02040503050406030204" pitchFamily="18" charset="0"/>
                      </a:rPr>
                      <m:t>𝜶</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𝟎</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𝟕</m:t>
                    </m:r>
                  </m:oMath>
                </a14:m>
                <a:r>
                  <a:rPr kumimoji="1" lang="en-US" altLang="ja-JP" dirty="0"/>
                  <a:t>)</a:t>
                </a:r>
                <a:endParaRPr kumimoji="1" lang="ja-JP" altLang="en-US"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12"/>
                <a:stretch>
                  <a:fillRect t="-1587" b="-10317"/>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pPr>
              <a:defRPr/>
            </a:pPr>
            <a:fld id="{526DCED4-4EE9-41B9-9DD8-F8FFC7BC55E4}" type="slidenum">
              <a:rPr lang="en-US" altLang="ja-JP" smtClean="0"/>
              <a:pPr>
                <a:defRPr/>
              </a:pPr>
              <a:t>8</a:t>
            </a:fld>
            <a:endParaRPr lang="ja-JP" altLang="en-US" dirty="0"/>
          </a:p>
        </p:txBody>
      </p:sp>
      <p:sp>
        <p:nvSpPr>
          <p:cNvPr id="8" name="テキスト ボックス 7"/>
          <p:cNvSpPr txBox="1"/>
          <p:nvPr/>
        </p:nvSpPr>
        <p:spPr>
          <a:xfrm>
            <a:off x="757509" y="1532203"/>
            <a:ext cx="1152128" cy="312796"/>
          </a:xfrm>
          <a:prstGeom prst="rect">
            <a:avLst/>
          </a:prstGeom>
          <a:noFill/>
        </p:spPr>
        <p:txBody>
          <a:bodyPr wrap="square" lIns="36000" tIns="36000" rIns="36000" bIns="36000" rtlCol="0">
            <a:noAutofit/>
          </a:bodyPr>
          <a:lstStyle/>
          <a:p>
            <a:r>
              <a:rPr kumimoji="1" lang="ja-JP" altLang="en-US" sz="2800" b="1" dirty="0">
                <a:solidFill>
                  <a:schemeClr val="tx1">
                    <a:lumMod val="75000"/>
                    <a:lumOff val="25000"/>
                  </a:schemeClr>
                </a:solidFill>
                <a:latin typeface="+mj-lt"/>
                <a:ea typeface="+mj-ea"/>
              </a:rPr>
              <a:t>主音声</a:t>
            </a:r>
          </a:p>
        </p:txBody>
      </p:sp>
      <p:sp>
        <p:nvSpPr>
          <p:cNvPr id="9" name="テキスト ボックス 8"/>
          <p:cNvSpPr txBox="1"/>
          <p:nvPr/>
        </p:nvSpPr>
        <p:spPr>
          <a:xfrm>
            <a:off x="827584" y="3082613"/>
            <a:ext cx="1152128" cy="312796"/>
          </a:xfrm>
          <a:prstGeom prst="rect">
            <a:avLst/>
          </a:prstGeom>
          <a:noFill/>
        </p:spPr>
        <p:txBody>
          <a:bodyPr wrap="square" lIns="36000" tIns="36000" rIns="36000" bIns="36000" rtlCol="0">
            <a:noAutofit/>
          </a:bodyPr>
          <a:lstStyle/>
          <a:p>
            <a:r>
              <a:rPr lang="ja-JP" altLang="en-US" sz="2800" b="1" dirty="0">
                <a:solidFill>
                  <a:srgbClr val="0070C0"/>
                </a:solidFill>
                <a:latin typeface="+mj-lt"/>
                <a:ea typeface="+mj-ea"/>
              </a:rPr>
              <a:t>提案法</a:t>
            </a:r>
            <a:endParaRPr kumimoji="1" lang="ja-JP" altLang="en-US" sz="2800" b="1" dirty="0">
              <a:solidFill>
                <a:srgbClr val="0070C0"/>
              </a:solidFill>
              <a:latin typeface="+mj-lt"/>
              <a:ea typeface="+mj-ea"/>
            </a:endParaRPr>
          </a:p>
        </p:txBody>
      </p:sp>
      <p:sp>
        <p:nvSpPr>
          <p:cNvPr id="10" name="テキスト ボックス 9"/>
          <p:cNvSpPr txBox="1"/>
          <p:nvPr/>
        </p:nvSpPr>
        <p:spPr>
          <a:xfrm>
            <a:off x="827584" y="4627601"/>
            <a:ext cx="1152128" cy="312796"/>
          </a:xfrm>
          <a:prstGeom prst="rect">
            <a:avLst/>
          </a:prstGeom>
          <a:noFill/>
        </p:spPr>
        <p:txBody>
          <a:bodyPr wrap="square" lIns="36000" tIns="36000" rIns="36000" bIns="36000" rtlCol="0">
            <a:noAutofit/>
          </a:bodyPr>
          <a:lstStyle/>
          <a:p>
            <a:r>
              <a:rPr lang="ja-JP" altLang="en-US" sz="2800" b="1" dirty="0">
                <a:solidFill>
                  <a:srgbClr val="FF3737"/>
                </a:solidFill>
                <a:latin typeface="+mj-lt"/>
                <a:ea typeface="+mj-ea"/>
              </a:rPr>
              <a:t>従来法</a:t>
            </a:r>
            <a:endParaRPr kumimoji="1" lang="ja-JP" altLang="en-US" sz="2800" b="1" dirty="0">
              <a:solidFill>
                <a:srgbClr val="FF3737"/>
              </a:solidFill>
              <a:latin typeface="+mj-lt"/>
              <a:ea typeface="+mj-ea"/>
            </a:endParaRPr>
          </a:p>
        </p:txBody>
      </p:sp>
      <p:sp>
        <p:nvSpPr>
          <p:cNvPr id="13" name="テキスト ボックス 12"/>
          <p:cNvSpPr txBox="1"/>
          <p:nvPr/>
        </p:nvSpPr>
        <p:spPr>
          <a:xfrm>
            <a:off x="184859" y="5674818"/>
            <a:ext cx="3242293" cy="864096"/>
          </a:xfrm>
          <a:prstGeom prst="rect">
            <a:avLst/>
          </a:prstGeom>
          <a:noFill/>
        </p:spPr>
        <p:txBody>
          <a:bodyPr wrap="square" lIns="36000" tIns="36000" rIns="36000" bIns="36000" rtlCol="0">
            <a:noAutofit/>
          </a:bodyPr>
          <a:lstStyle/>
          <a:p>
            <a:r>
              <a:rPr kumimoji="1" lang="en-US" altLang="ja-JP" sz="2800" dirty="0">
                <a:solidFill>
                  <a:schemeClr val="tx1">
                    <a:lumMod val="75000"/>
                    <a:lumOff val="25000"/>
                  </a:schemeClr>
                </a:solidFill>
                <a:latin typeface="+mj-lt"/>
                <a:ea typeface="+mj-ea"/>
              </a:rPr>
              <a:t>ILRMA </a:t>
            </a:r>
            <a:r>
              <a:rPr kumimoji="1" lang="en-US" altLang="ja-JP" sz="2000" dirty="0">
                <a:solidFill>
                  <a:schemeClr val="tx1">
                    <a:lumMod val="75000"/>
                    <a:lumOff val="25000"/>
                  </a:schemeClr>
                </a:solidFill>
                <a:latin typeface="+mj-lt"/>
                <a:ea typeface="+mj-ea"/>
              </a:rPr>
              <a:t>[Kitamura16]</a:t>
            </a:r>
          </a:p>
          <a:p>
            <a:r>
              <a:rPr lang="en-US" altLang="ja-JP" sz="2800" dirty="0">
                <a:solidFill>
                  <a:schemeClr val="tx1">
                    <a:lumMod val="75000"/>
                    <a:lumOff val="25000"/>
                  </a:schemeClr>
                </a:solidFill>
                <a:latin typeface="+mj-lt"/>
                <a:ea typeface="+mj-ea"/>
              </a:rPr>
              <a:t>(</a:t>
            </a:r>
            <a:r>
              <a:rPr lang="ja-JP" altLang="en-US" sz="2800" dirty="0">
                <a:solidFill>
                  <a:schemeClr val="tx1">
                    <a:lumMod val="75000"/>
                    <a:lumOff val="25000"/>
                  </a:schemeClr>
                </a:solidFill>
                <a:latin typeface="+mj-lt"/>
                <a:ea typeface="+mj-ea"/>
              </a:rPr>
              <a:t>非線形の最新手法</a:t>
            </a:r>
            <a:r>
              <a:rPr lang="en-US" altLang="ja-JP" sz="2800" dirty="0">
                <a:solidFill>
                  <a:schemeClr val="tx1">
                    <a:lumMod val="75000"/>
                    <a:lumOff val="25000"/>
                  </a:schemeClr>
                </a:solidFill>
                <a:latin typeface="+mj-lt"/>
                <a:ea typeface="+mj-ea"/>
              </a:rPr>
              <a:t>)</a:t>
            </a:r>
            <a:endParaRPr kumimoji="1" lang="ja-JP" altLang="en-US" sz="2800" dirty="0">
              <a:solidFill>
                <a:schemeClr val="tx1">
                  <a:lumMod val="75000"/>
                  <a:lumOff val="25000"/>
                </a:schemeClr>
              </a:solidFill>
              <a:latin typeface="+mj-lt"/>
              <a:ea typeface="+mj-ea"/>
            </a:endParaRPr>
          </a:p>
        </p:txBody>
      </p:sp>
      <p:sp>
        <p:nvSpPr>
          <p:cNvPr id="21" name="楕円 20"/>
          <p:cNvSpPr/>
          <p:nvPr/>
        </p:nvSpPr>
        <p:spPr>
          <a:xfrm>
            <a:off x="5508104" y="2958155"/>
            <a:ext cx="505989" cy="561712"/>
          </a:xfrm>
          <a:prstGeom prst="ellipse">
            <a:avLst/>
          </a:prstGeom>
          <a:noFill/>
          <a:ln w="12700">
            <a:solidFill>
              <a:srgbClr val="EC2800"/>
            </a:solidFill>
          </a:ln>
        </p:spPr>
        <p:txBody>
          <a:bodyPr wrap="square" lIns="0" tIns="36000" rIns="0" bIns="36000" rtlCol="0" anchor="b" anchorCtr="1">
            <a:noAutofit/>
          </a:bodyPr>
          <a:lstStyle/>
          <a:p>
            <a:pPr algn="ctr"/>
            <a:endParaRPr lang="ja-JP" altLang="en-US" dirty="0"/>
          </a:p>
        </p:txBody>
      </p:sp>
      <p:sp>
        <p:nvSpPr>
          <p:cNvPr id="25" name="楕円 24"/>
          <p:cNvSpPr/>
          <p:nvPr/>
        </p:nvSpPr>
        <p:spPr>
          <a:xfrm>
            <a:off x="5510469" y="4378685"/>
            <a:ext cx="505989" cy="561712"/>
          </a:xfrm>
          <a:prstGeom prst="ellipse">
            <a:avLst/>
          </a:prstGeom>
          <a:noFill/>
          <a:ln w="12700">
            <a:solidFill>
              <a:srgbClr val="EC2800"/>
            </a:solidFill>
          </a:ln>
        </p:spPr>
        <p:txBody>
          <a:bodyPr wrap="square" lIns="0" tIns="36000" rIns="0" bIns="36000" rtlCol="0" anchor="b" anchorCtr="1">
            <a:noAutofit/>
          </a:bodyPr>
          <a:lstStyle/>
          <a:p>
            <a:pPr algn="ctr"/>
            <a:endParaRPr lang="ja-JP" altLang="en-US" dirty="0"/>
          </a:p>
        </p:txBody>
      </p:sp>
      <p:sp>
        <p:nvSpPr>
          <p:cNvPr id="26" name="楕円 25"/>
          <p:cNvSpPr/>
          <p:nvPr/>
        </p:nvSpPr>
        <p:spPr>
          <a:xfrm>
            <a:off x="7677319" y="2958155"/>
            <a:ext cx="505989" cy="561712"/>
          </a:xfrm>
          <a:prstGeom prst="ellipse">
            <a:avLst/>
          </a:prstGeom>
          <a:noFill/>
          <a:ln w="12700">
            <a:solidFill>
              <a:srgbClr val="EC2800"/>
            </a:solidFill>
          </a:ln>
        </p:spPr>
        <p:txBody>
          <a:bodyPr wrap="square" lIns="0" tIns="36000" rIns="0" bIns="36000" rtlCol="0" anchor="b" anchorCtr="1">
            <a:noAutofit/>
          </a:bodyPr>
          <a:lstStyle/>
          <a:p>
            <a:pPr algn="ctr"/>
            <a:endParaRPr lang="ja-JP" altLang="en-US" dirty="0"/>
          </a:p>
        </p:txBody>
      </p:sp>
      <p:sp>
        <p:nvSpPr>
          <p:cNvPr id="27" name="楕円 26"/>
          <p:cNvSpPr/>
          <p:nvPr/>
        </p:nvSpPr>
        <p:spPr>
          <a:xfrm>
            <a:off x="7677318" y="4378685"/>
            <a:ext cx="505989" cy="561712"/>
          </a:xfrm>
          <a:prstGeom prst="ellipse">
            <a:avLst/>
          </a:prstGeom>
          <a:noFill/>
          <a:ln w="12700">
            <a:solidFill>
              <a:srgbClr val="EC2800"/>
            </a:solidFill>
          </a:ln>
        </p:spPr>
        <p:txBody>
          <a:bodyPr wrap="square" lIns="0" tIns="36000" rIns="0" bIns="36000" rtlCol="0" anchor="b" anchorCtr="1">
            <a:noAutofit/>
          </a:bodyPr>
          <a:lstStyle/>
          <a:p>
            <a:pPr algn="ctr"/>
            <a:endParaRPr lang="ja-JP" altLang="en-US" dirty="0"/>
          </a:p>
        </p:txBody>
      </p:sp>
      <p:pic>
        <p:nvPicPr>
          <p:cNvPr id="28" name="図 2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067944" y="5561698"/>
            <a:ext cx="4364432" cy="1152869"/>
          </a:xfrm>
          <a:prstGeom prst="rect">
            <a:avLst/>
          </a:prstGeom>
        </p:spPr>
      </p:pic>
      <p:pic>
        <p:nvPicPr>
          <p:cNvPr id="30" name="図 2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096219" y="1038773"/>
            <a:ext cx="4329818" cy="1518600"/>
          </a:xfrm>
          <a:prstGeom prst="rect">
            <a:avLst/>
          </a:prstGeom>
        </p:spPr>
      </p:pic>
      <p:pic>
        <p:nvPicPr>
          <p:cNvPr id="31" name="signal_reverb">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5"/>
          <a:stretch>
            <a:fillRect/>
          </a:stretch>
        </p:blipFill>
        <p:spPr>
          <a:xfrm>
            <a:off x="2578278" y="1585748"/>
            <a:ext cx="424649" cy="424649"/>
          </a:xfrm>
          <a:prstGeom prst="rect">
            <a:avLst/>
          </a:prstGeom>
        </p:spPr>
      </p:pic>
      <p:pic>
        <p:nvPicPr>
          <p:cNvPr id="32" name="out">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5"/>
          <a:stretch>
            <a:fillRect/>
          </a:stretch>
        </p:blipFill>
        <p:spPr>
          <a:xfrm>
            <a:off x="2578278" y="3095035"/>
            <a:ext cx="424832" cy="424832"/>
          </a:xfrm>
          <a:prstGeom prst="rect">
            <a:avLst/>
          </a:prstGeom>
        </p:spPr>
      </p:pic>
      <p:pic>
        <p:nvPicPr>
          <p:cNvPr id="33" name="out_prev">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5"/>
          <a:stretch>
            <a:fillRect/>
          </a:stretch>
        </p:blipFill>
        <p:spPr>
          <a:xfrm>
            <a:off x="2578278" y="4631032"/>
            <a:ext cx="424649" cy="424649"/>
          </a:xfrm>
          <a:prstGeom prst="rect">
            <a:avLst/>
          </a:prstGeom>
        </p:spPr>
      </p:pic>
      <p:pic>
        <p:nvPicPr>
          <p:cNvPr id="34" name="channel7">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5"/>
          <a:stretch>
            <a:fillRect/>
          </a:stretch>
        </p:blipFill>
        <p:spPr>
          <a:xfrm>
            <a:off x="3458001" y="5892307"/>
            <a:ext cx="462013" cy="462013"/>
          </a:xfrm>
          <a:prstGeom prst="rect">
            <a:avLst/>
          </a:prstGeom>
        </p:spPr>
      </p:pic>
    </p:spTree>
    <p:extLst>
      <p:ext uri="{BB962C8B-B14F-4D97-AF65-F5344CB8AC3E}">
        <p14:creationId xmlns:p14="http://schemas.microsoft.com/office/powerpoint/2010/main" val="234225398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5075" fill="hold"/>
                                        <p:tgtEl>
                                          <p:spTgt spid="31"/>
                                        </p:tgtEl>
                                      </p:cBhvr>
                                    </p:cmd>
                                  </p:childTnLst>
                                </p:cTn>
                              </p:par>
                            </p:childTnLst>
                          </p:cTn>
                        </p:par>
                      </p:childTnLst>
                    </p:cTn>
                  </p:par>
                </p:childTnLst>
              </p:cTn>
              <p:nextCondLst>
                <p:cond evt="onClick" delay="0">
                  <p:tgtEl>
                    <p:spTgt spid="31"/>
                  </p:tgtEl>
                </p:cond>
              </p:nextCondLst>
            </p:seq>
            <p:audio>
              <p:cMediaNode vol="80000">
                <p:cTn id="7" fill="hold" display="0">
                  <p:stCondLst>
                    <p:cond delay="indefinite"/>
                  </p:stCondLst>
                  <p:endCondLst>
                    <p:cond evt="onStopAudio" delay="0">
                      <p:tgtEl>
                        <p:sldTgt/>
                      </p:tgtEl>
                    </p:cond>
                  </p:endCondLst>
                </p:cTn>
                <p:tgtEl>
                  <p:spTgt spid="31"/>
                </p:tgtEl>
              </p:cMediaNode>
            </p:audio>
            <p:seq concurrent="1" nextAc="seek">
              <p:cTn id="8" restart="whenNotActive" fill="hold" evtFilter="cancelBubble" nodeType="interactiveSeq">
                <p:stCondLst>
                  <p:cond evt="onClick" delay="0">
                    <p:tgtEl>
                      <p:spTgt spid="32"/>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15075" fill="hold"/>
                                        <p:tgtEl>
                                          <p:spTgt spid="32"/>
                                        </p:tgtEl>
                                      </p:cBhvr>
                                    </p:cmd>
                                  </p:childTnLst>
                                </p:cTn>
                              </p:par>
                            </p:childTnLst>
                          </p:cTn>
                        </p:par>
                      </p:childTnLst>
                    </p:cTn>
                  </p:par>
                </p:childTnLst>
              </p:cTn>
              <p:nextCondLst>
                <p:cond evt="onClick" delay="0">
                  <p:tgtEl>
                    <p:spTgt spid="32"/>
                  </p:tgtEl>
                </p:cond>
              </p:nextCondLst>
            </p:seq>
            <p:audio>
              <p:cMediaNode vol="80000">
                <p:cTn id="13" fill="hold" display="0">
                  <p:stCondLst>
                    <p:cond delay="indefinite"/>
                  </p:stCondLst>
                  <p:endCondLst>
                    <p:cond evt="onStopAudio" delay="0">
                      <p:tgtEl>
                        <p:sldTgt/>
                      </p:tgtEl>
                    </p:cond>
                  </p:endCondLst>
                </p:cTn>
                <p:tgtEl>
                  <p:spTgt spid="32"/>
                </p:tgtEl>
              </p:cMediaNode>
            </p:audio>
            <p:seq concurrent="1" nextAc="seek">
              <p:cTn id="14" restart="whenNotActive" fill="hold" evtFilter="cancelBubble" nodeType="interactiveSeq">
                <p:stCondLst>
                  <p:cond evt="onClick" delay="0">
                    <p:tgtEl>
                      <p:spTgt spid="33"/>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15075" fill="hold"/>
                                        <p:tgtEl>
                                          <p:spTgt spid="33"/>
                                        </p:tgtEl>
                                      </p:cBhvr>
                                    </p:cmd>
                                  </p:childTnLst>
                                </p:cTn>
                              </p:par>
                            </p:childTnLst>
                          </p:cTn>
                        </p:par>
                      </p:childTnLst>
                    </p:cTn>
                  </p:par>
                </p:childTnLst>
              </p:cTn>
              <p:nextCondLst>
                <p:cond evt="onClick" delay="0">
                  <p:tgtEl>
                    <p:spTgt spid="33"/>
                  </p:tgtEl>
                </p:cond>
              </p:nextCondLst>
            </p:seq>
            <p:audio>
              <p:cMediaNode vol="80000">
                <p:cTn id="19" fill="hold" display="0">
                  <p:stCondLst>
                    <p:cond delay="indefinite"/>
                  </p:stCondLst>
                  <p:endCondLst>
                    <p:cond evt="onStopAudio" delay="0">
                      <p:tgtEl>
                        <p:sldTgt/>
                      </p:tgtEl>
                    </p:cond>
                  </p:endCondLst>
                </p:cTn>
                <p:tgtEl>
                  <p:spTgt spid="33"/>
                </p:tgtEl>
              </p:cMediaNode>
            </p:audio>
            <p:seq concurrent="1" nextAc="seek">
              <p:cTn id="20" restart="whenNotActive" fill="hold" evtFilter="cancelBubble" nodeType="interactiveSeq">
                <p:stCondLst>
                  <p:cond evt="onClick" delay="0">
                    <p:tgtEl>
                      <p:spTgt spid="34"/>
                    </p:tgtEl>
                  </p:cond>
                </p:stCondLst>
                <p:endSync evt="end" delay="0">
                  <p:rtn val="all"/>
                </p:endSync>
                <p:childTnLst>
                  <p:par>
                    <p:cTn id="21" fill="hold">
                      <p:stCondLst>
                        <p:cond delay="0"/>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15072" fill="hold"/>
                                        <p:tgtEl>
                                          <p:spTgt spid="34"/>
                                        </p:tgtEl>
                                      </p:cBhvr>
                                    </p:cmd>
                                  </p:childTnLst>
                                </p:cTn>
                              </p:par>
                            </p:childTnLst>
                          </p:cTn>
                        </p:par>
                      </p:childTnLst>
                    </p:cTn>
                  </p:par>
                </p:childTnLst>
              </p:cTn>
              <p:nextCondLst>
                <p:cond evt="onClick" delay="0">
                  <p:tgtEl>
                    <p:spTgt spid="34"/>
                  </p:tgtEl>
                </p:cond>
              </p:nextCondLst>
            </p:seq>
            <p:audio>
              <p:cMediaNode vol="80000">
                <p:cTn id="25" fill="hold" display="0">
                  <p:stCondLst>
                    <p:cond delay="indefinite"/>
                  </p:stCondLst>
                  <p:endCondLst>
                    <p:cond evt="onStopAudio" delay="0">
                      <p:tgtEl>
                        <p:sldTgt/>
                      </p:tgtEl>
                    </p:cond>
                  </p:endCondLst>
                </p:cTn>
                <p:tgtEl>
                  <p:spTgt spid="3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r>
                  <a:rPr kumimoji="1" lang="ja-JP" altLang="en-US" dirty="0"/>
                  <a:t>実験結果</a:t>
                </a:r>
                <a:r>
                  <a:rPr kumimoji="1" lang="en-US" altLang="ja-JP" dirty="0"/>
                  <a:t>: BM</a:t>
                </a:r>
                <a:r>
                  <a:rPr kumimoji="1" lang="ja-JP" altLang="en-US" dirty="0"/>
                  <a:t>出力の比較 </a:t>
                </a:r>
                <a:r>
                  <a:rPr lang="en-US" altLang="ja-JP" dirty="0"/>
                  <a:t>(</a:t>
                </a:r>
                <a14:m>
                  <m:oMath xmlns:m="http://schemas.openxmlformats.org/officeDocument/2006/math">
                    <m:r>
                      <a:rPr lang="ja-JP" altLang="en-US" i="1">
                        <a:latin typeface="Cambria Math" panose="02040503050406030204" pitchFamily="18" charset="0"/>
                      </a:rPr>
                      <m:t>𝜶</m:t>
                    </m:r>
                    <m:r>
                      <a:rPr lang="en-US" altLang="ja-JP" i="1">
                        <a:latin typeface="Cambria Math" panose="02040503050406030204" pitchFamily="18" charset="0"/>
                      </a:rPr>
                      <m:t>=</m:t>
                    </m:r>
                    <m:r>
                      <a:rPr lang="en-US" altLang="ja-JP" i="1">
                        <a:latin typeface="Cambria Math" panose="02040503050406030204" pitchFamily="18" charset="0"/>
                      </a:rPr>
                      <m:t>𝟎</m:t>
                    </m:r>
                    <m:r>
                      <a:rPr lang="en-US" altLang="ja-JP" i="1">
                        <a:latin typeface="Cambria Math" panose="02040503050406030204" pitchFamily="18" charset="0"/>
                      </a:rPr>
                      <m:t>.</m:t>
                    </m:r>
                    <m:r>
                      <a:rPr lang="en-US" altLang="ja-JP" i="1">
                        <a:latin typeface="Cambria Math" panose="02040503050406030204" pitchFamily="18" charset="0"/>
                      </a:rPr>
                      <m:t>𝟕</m:t>
                    </m:r>
                  </m:oMath>
                </a14:m>
                <a:r>
                  <a:rPr lang="en-US" altLang="ja-JP" dirty="0"/>
                  <a:t>)</a:t>
                </a:r>
                <a:endParaRPr kumimoji="1" lang="ja-JP" altLang="en-US"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8"/>
                <a:stretch>
                  <a:fillRect t="-1587" b="-10317"/>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pPr>
              <a:defRPr/>
            </a:pPr>
            <a:fld id="{526DCED4-4EE9-41B9-9DD8-F8FFC7BC55E4}" type="slidenum">
              <a:rPr lang="en-US" altLang="ja-JP" smtClean="0"/>
              <a:pPr>
                <a:defRPr/>
              </a:pPr>
              <a:t>9</a:t>
            </a:fld>
            <a:endParaRPr lang="ja-JP" altLang="en-US" dirty="0"/>
          </a:p>
        </p:txBody>
      </p:sp>
      <p:sp>
        <p:nvSpPr>
          <p:cNvPr id="8" name="テキスト ボックス 7"/>
          <p:cNvSpPr txBox="1"/>
          <p:nvPr/>
        </p:nvSpPr>
        <p:spPr>
          <a:xfrm>
            <a:off x="611077" y="3579565"/>
            <a:ext cx="1152128" cy="312796"/>
          </a:xfrm>
          <a:prstGeom prst="rect">
            <a:avLst/>
          </a:prstGeom>
          <a:noFill/>
        </p:spPr>
        <p:txBody>
          <a:bodyPr wrap="square" lIns="36000" tIns="36000" rIns="36000" bIns="36000" rtlCol="0">
            <a:noAutofit/>
          </a:bodyPr>
          <a:lstStyle/>
          <a:p>
            <a:r>
              <a:rPr lang="ja-JP" altLang="en-US" sz="2800" b="1" dirty="0">
                <a:solidFill>
                  <a:srgbClr val="0070C0"/>
                </a:solidFill>
                <a:latin typeface="+mj-lt"/>
                <a:ea typeface="+mj-ea"/>
              </a:rPr>
              <a:t>提案法</a:t>
            </a:r>
            <a:endParaRPr kumimoji="1" lang="ja-JP" altLang="en-US" sz="2800" b="1" dirty="0">
              <a:solidFill>
                <a:srgbClr val="0070C0"/>
              </a:solidFill>
              <a:latin typeface="+mj-lt"/>
              <a:ea typeface="+mj-ea"/>
            </a:endParaRPr>
          </a:p>
        </p:txBody>
      </p:sp>
      <p:sp>
        <p:nvSpPr>
          <p:cNvPr id="9" name="テキスト ボックス 8"/>
          <p:cNvSpPr txBox="1"/>
          <p:nvPr/>
        </p:nvSpPr>
        <p:spPr>
          <a:xfrm>
            <a:off x="611077" y="5170591"/>
            <a:ext cx="1152128" cy="312796"/>
          </a:xfrm>
          <a:prstGeom prst="rect">
            <a:avLst/>
          </a:prstGeom>
          <a:noFill/>
        </p:spPr>
        <p:txBody>
          <a:bodyPr wrap="square" lIns="36000" tIns="36000" rIns="36000" bIns="36000" rtlCol="0">
            <a:noAutofit/>
          </a:bodyPr>
          <a:lstStyle/>
          <a:p>
            <a:r>
              <a:rPr lang="ja-JP" altLang="en-US" sz="2800" b="1" dirty="0">
                <a:solidFill>
                  <a:srgbClr val="FF3737"/>
                </a:solidFill>
                <a:latin typeface="+mj-lt"/>
                <a:ea typeface="+mj-ea"/>
              </a:rPr>
              <a:t>従来法</a:t>
            </a:r>
            <a:endParaRPr kumimoji="1" lang="ja-JP" altLang="en-US" sz="2800" b="1" dirty="0">
              <a:solidFill>
                <a:srgbClr val="FF3737"/>
              </a:solidFill>
              <a:latin typeface="+mj-lt"/>
              <a:ea typeface="+mj-ea"/>
            </a:endParaRPr>
          </a:p>
        </p:txBody>
      </p:sp>
      <p:sp>
        <p:nvSpPr>
          <p:cNvPr id="13" name="テキスト ボックス 12"/>
          <p:cNvSpPr txBox="1"/>
          <p:nvPr/>
        </p:nvSpPr>
        <p:spPr>
          <a:xfrm>
            <a:off x="755576" y="1916832"/>
            <a:ext cx="863130" cy="163891"/>
          </a:xfrm>
          <a:prstGeom prst="rect">
            <a:avLst/>
          </a:prstGeom>
          <a:noFill/>
        </p:spPr>
        <p:txBody>
          <a:bodyPr wrap="square" lIns="36000" tIns="36000" rIns="36000" bIns="36000" rtlCol="0">
            <a:noAutofit/>
          </a:bodyPr>
          <a:lstStyle/>
          <a:p>
            <a:r>
              <a:rPr lang="ja-JP" altLang="en-US" sz="2800" b="1" dirty="0">
                <a:solidFill>
                  <a:schemeClr val="tx1">
                    <a:lumMod val="75000"/>
                    <a:lumOff val="25000"/>
                  </a:schemeClr>
                </a:solidFill>
                <a:latin typeface="+mj-lt"/>
                <a:ea typeface="+mj-ea"/>
              </a:rPr>
              <a:t>雑音</a:t>
            </a:r>
            <a:endParaRPr kumimoji="1" lang="ja-JP" altLang="en-US" sz="2800" b="1" dirty="0">
              <a:solidFill>
                <a:schemeClr val="tx1">
                  <a:lumMod val="75000"/>
                  <a:lumOff val="25000"/>
                </a:schemeClr>
              </a:solidFill>
              <a:latin typeface="+mj-lt"/>
              <a:ea typeface="+mj-ea"/>
            </a:endParaRPr>
          </a:p>
        </p:txBody>
      </p:sp>
      <p:pic>
        <p:nvPicPr>
          <p:cNvPr id="19" name="図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82134" y="4737994"/>
            <a:ext cx="5657946" cy="1490786"/>
          </a:xfrm>
          <a:prstGeom prst="rect">
            <a:avLst/>
          </a:prstGeom>
        </p:spPr>
      </p:pic>
      <p:pic>
        <p:nvPicPr>
          <p:cNvPr id="20" name="図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89790" y="3167902"/>
            <a:ext cx="5550290" cy="1448918"/>
          </a:xfrm>
          <a:prstGeom prst="rect">
            <a:avLst/>
          </a:prstGeom>
        </p:spPr>
      </p:pic>
      <p:pic>
        <p:nvPicPr>
          <p:cNvPr id="21" name="図 2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89790" y="1099577"/>
            <a:ext cx="5554090" cy="1962292"/>
          </a:xfrm>
          <a:prstGeom prst="rect">
            <a:avLst/>
          </a:prstGeom>
        </p:spPr>
      </p:pic>
      <p:pic>
        <p:nvPicPr>
          <p:cNvPr id="22" name="bm">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2"/>
          <a:stretch>
            <a:fillRect/>
          </a:stretch>
        </p:blipFill>
        <p:spPr>
          <a:xfrm>
            <a:off x="2267744" y="3579565"/>
            <a:ext cx="461198" cy="461198"/>
          </a:xfrm>
          <a:prstGeom prst="rect">
            <a:avLst/>
          </a:prstGeom>
        </p:spPr>
      </p:pic>
      <p:pic>
        <p:nvPicPr>
          <p:cNvPr id="23" name="bm_pre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2"/>
          <a:stretch>
            <a:fillRect/>
          </a:stretch>
        </p:blipFill>
        <p:spPr>
          <a:xfrm>
            <a:off x="2296927" y="5170591"/>
            <a:ext cx="485913" cy="485913"/>
          </a:xfrm>
          <a:prstGeom prst="rect">
            <a:avLst/>
          </a:prstGeom>
        </p:spPr>
      </p:pic>
      <p:pic>
        <p:nvPicPr>
          <p:cNvPr id="24" name="noise_reverb">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2"/>
          <a:stretch>
            <a:fillRect/>
          </a:stretch>
        </p:blipFill>
        <p:spPr>
          <a:xfrm>
            <a:off x="2298243" y="1916832"/>
            <a:ext cx="456318" cy="456318"/>
          </a:xfrm>
          <a:prstGeom prst="rect">
            <a:avLst/>
          </a:prstGeom>
        </p:spPr>
      </p:pic>
    </p:spTree>
    <p:extLst>
      <p:ext uri="{BB962C8B-B14F-4D97-AF65-F5344CB8AC3E}">
        <p14:creationId xmlns:p14="http://schemas.microsoft.com/office/powerpoint/2010/main" val="367423475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5075" fill="hold"/>
                                        <p:tgtEl>
                                          <p:spTgt spid="22"/>
                                        </p:tgtEl>
                                      </p:cBhvr>
                                    </p:cmd>
                                  </p:childTnLst>
                                </p:cTn>
                              </p:par>
                            </p:childTnLst>
                          </p:cTn>
                        </p:par>
                      </p:childTnLst>
                    </p:cTn>
                  </p:par>
                </p:childTnLst>
              </p:cTn>
              <p:nextCondLst>
                <p:cond evt="onClick" delay="0">
                  <p:tgtEl>
                    <p:spTgt spid="22"/>
                  </p:tgtEl>
                </p:cond>
              </p:nextCondLst>
            </p:seq>
            <p:audio>
              <p:cMediaNode vol="80000">
                <p:cTn id="7" fill="hold" display="0">
                  <p:stCondLst>
                    <p:cond delay="indefinite"/>
                  </p:stCondLst>
                  <p:endCondLst>
                    <p:cond evt="onStopAudio" delay="0">
                      <p:tgtEl>
                        <p:sldTgt/>
                      </p:tgtEl>
                    </p:cond>
                  </p:endCondLst>
                </p:cTn>
                <p:tgtEl>
                  <p:spTgt spid="22"/>
                </p:tgtEl>
              </p:cMediaNode>
            </p:audio>
            <p:seq concurrent="1" nextAc="seek">
              <p:cTn id="8" restart="whenNotActive" fill="hold" evtFilter="cancelBubble" nodeType="interactiveSeq">
                <p:stCondLst>
                  <p:cond evt="onClick" delay="0">
                    <p:tgtEl>
                      <p:spTgt spid="23"/>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15075" fill="hold"/>
                                        <p:tgtEl>
                                          <p:spTgt spid="23"/>
                                        </p:tgtEl>
                                      </p:cBhvr>
                                    </p:cmd>
                                  </p:childTnLst>
                                </p:cTn>
                              </p:par>
                            </p:childTnLst>
                          </p:cTn>
                        </p:par>
                      </p:childTnLst>
                    </p:cTn>
                  </p:par>
                </p:childTnLst>
              </p:cTn>
              <p:nextCondLst>
                <p:cond evt="onClick" delay="0">
                  <p:tgtEl>
                    <p:spTgt spid="23"/>
                  </p:tgtEl>
                </p:cond>
              </p:nextCondLst>
            </p:seq>
            <p:audio>
              <p:cMediaNode vol="80000">
                <p:cTn id="13" fill="hold" display="0">
                  <p:stCondLst>
                    <p:cond delay="indefinite"/>
                  </p:stCondLst>
                  <p:endCondLst>
                    <p:cond evt="onStopAudio" delay="0">
                      <p:tgtEl>
                        <p:sldTgt/>
                      </p:tgtEl>
                    </p:cond>
                  </p:endCondLst>
                </p:cTn>
                <p:tgtEl>
                  <p:spTgt spid="23"/>
                </p:tgtEl>
              </p:cMediaNode>
            </p:audio>
            <p:seq concurrent="1" nextAc="seek">
              <p:cTn id="14" restart="whenNotActive" fill="hold" evtFilter="cancelBubble" nodeType="interactiveSeq">
                <p:stCondLst>
                  <p:cond evt="onClick" delay="0">
                    <p:tgtEl>
                      <p:spTgt spid="24"/>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15071" fill="hold"/>
                                        <p:tgtEl>
                                          <p:spTgt spid="24"/>
                                        </p:tgtEl>
                                      </p:cBhvr>
                                    </p:cmd>
                                  </p:childTnLst>
                                </p:cTn>
                              </p:par>
                            </p:childTnLst>
                          </p:cTn>
                        </p:par>
                      </p:childTnLst>
                    </p:cTn>
                  </p:par>
                </p:childTnLst>
              </p:cTn>
              <p:nextCondLst>
                <p:cond evt="onClick" delay="0">
                  <p:tgtEl>
                    <p:spTgt spid="24"/>
                  </p:tgtEl>
                </p:cond>
              </p:nextCondLst>
            </p:seq>
            <p:audio>
              <p:cMediaNode vol="80000">
                <p:cTn id="19" fill="hold" display="0">
                  <p:stCondLst>
                    <p:cond delay="indefinite"/>
                  </p:stCondLst>
                  <p:endCondLst>
                    <p:cond evt="onStopAudio" delay="0">
                      <p:tgtEl>
                        <p:sldTgt/>
                      </p:tgtEl>
                    </p:cond>
                  </p:endCondLst>
                </p:cTn>
                <p:tgtEl>
                  <p:spTgt spid="24"/>
                </p:tgtEl>
              </p:cMediaNode>
            </p:audio>
          </p:childTnLst>
        </p:cTn>
      </p:par>
    </p:tnLst>
  </p:timing>
</p:sld>
</file>

<file path=ppt/theme/theme1.xml><?xml version="1.0" encoding="utf-8"?>
<a:theme xmlns:a="http://schemas.openxmlformats.org/drawingml/2006/main" name="Office テーマ">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游ゴシック">
      <a:majorFont>
        <a:latin typeface="游ゴシック"/>
        <a:ea typeface="游ゴシック"/>
        <a:cs typeface=""/>
      </a:majorFont>
      <a:minorFont>
        <a:latin typeface="游ゴシック"/>
        <a:ea typeface="游ゴシック"/>
        <a:cs typeface=""/>
      </a:minorFont>
    </a:fontScheme>
    <a:fmtScheme name="クール">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lumMod val="75000"/>
              <a:lumOff val="25000"/>
            </a:schemeClr>
          </a:solidFill>
        </a:ln>
      </a:spPr>
      <a:bodyPr wrap="square" lIns="0" tIns="36000" rIns="0" bIns="36000" rtlCol="0" anchor="b" anchorCtr="1">
        <a:noAutofit/>
      </a:bodyPr>
      <a:lstStyle>
        <a:defPPr algn="ctr">
          <a:defRPr kumimoji="1" sz="2000" dirty="0" smtClean="0">
            <a:solidFill>
              <a:schemeClr val="tx1">
                <a:lumMod val="75000"/>
                <a:lumOff val="25000"/>
              </a:schemeClr>
            </a:solidFill>
            <a:latin typeface="+mj-ea"/>
            <a:ea typeface="+mj-ea"/>
          </a:defRPr>
        </a:defPPr>
      </a:lstStyle>
    </a:spDef>
    <a:lnDef>
      <a:spPr>
        <a:ln w="12700">
          <a:solidFill>
            <a:schemeClr val="tx1">
              <a:lumMod val="75000"/>
              <a:lumOff val="25000"/>
            </a:schemeClr>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noAutofit/>
      </a:bodyPr>
      <a:lstStyle>
        <a:defPPr>
          <a:defRPr kumimoji="1" sz="2000" dirty="0" smtClean="0">
            <a:solidFill>
              <a:schemeClr val="tx1">
                <a:lumMod val="75000"/>
                <a:lumOff val="25000"/>
              </a:schemeClr>
            </a:solidFill>
            <a:latin typeface="+mj-lt"/>
            <a:ea typeface="+mj-ea"/>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273787</TotalTime>
  <Words>2012</Words>
  <Application>Microsoft Macintosh PowerPoint</Application>
  <PresentationFormat>画面に合わせる (4:3)</PresentationFormat>
  <Paragraphs>230</Paragraphs>
  <Slides>10</Slides>
  <Notes>9</Notes>
  <HiddenSlides>0</HiddenSlides>
  <MMClips>10</MMClips>
  <ScaleCrop>false</ScaleCrop>
  <HeadingPairs>
    <vt:vector size="10" baseType="variant">
      <vt:variant>
        <vt:lpstr>使用されているフォント</vt:lpstr>
      </vt:variant>
      <vt:variant>
        <vt:i4>7</vt:i4>
      </vt:variant>
      <vt:variant>
        <vt:lpstr>テーマ</vt:lpstr>
      </vt:variant>
      <vt:variant>
        <vt:i4>1</vt:i4>
      </vt:variant>
      <vt:variant>
        <vt:lpstr>埋め込まれた OLE サーバー</vt:lpstr>
      </vt:variant>
      <vt:variant>
        <vt:i4>1</vt:i4>
      </vt:variant>
      <vt:variant>
        <vt:lpstr>スライド タイトル</vt:lpstr>
      </vt:variant>
      <vt:variant>
        <vt:i4>10</vt:i4>
      </vt:variant>
      <vt:variant>
        <vt:lpstr>目的別スライド ショー</vt:lpstr>
      </vt:variant>
      <vt:variant>
        <vt:i4>14</vt:i4>
      </vt:variant>
    </vt:vector>
  </HeadingPairs>
  <TitlesOfParts>
    <vt:vector size="33" baseType="lpstr">
      <vt:lpstr>游ゴシック</vt:lpstr>
      <vt:lpstr>Algerian</vt:lpstr>
      <vt:lpstr>Arial</vt:lpstr>
      <vt:lpstr>Calibri</vt:lpstr>
      <vt:lpstr>Cambria Math</vt:lpstr>
      <vt:lpstr>Times New Roman</vt:lpstr>
      <vt:lpstr>Wingdings</vt:lpstr>
      <vt:lpstr>Office テーマ</vt:lpstr>
      <vt:lpstr>Acrobat Document</vt:lpstr>
      <vt:lpstr>音響データ抽出 多段線形ビームフォーマによる音声強調</vt:lpstr>
      <vt:lpstr>PBL参加の背景</vt:lpstr>
      <vt:lpstr>PBLでの研究の概要</vt:lpstr>
      <vt:lpstr>従来法: 適応型ビームフォーマ [Hoshuyama1999]</vt:lpstr>
      <vt:lpstr>従来法の課題</vt:lpstr>
      <vt:lpstr>提案法: 多段適応型ビームフォーマ</vt:lpstr>
      <vt:lpstr>実験の概要</vt:lpstr>
      <vt:lpstr>実験結果: 強調音声の比較 (α=0.7)</vt:lpstr>
      <vt:lpstr>実験結果: BM出力の比較 (α=0.7)</vt:lpstr>
      <vt:lpstr>まとめ</vt:lpstr>
      <vt:lpstr>ML-based unit selection</vt:lpstr>
      <vt:lpstr>Rich Context Modeling</vt:lpstr>
      <vt:lpstr>MDL-based tree construction</vt:lpstr>
      <vt:lpstr>Initialization method</vt:lpstr>
      <vt:lpstr>ParameterGeneration</vt:lpstr>
      <vt:lpstr>GMM</vt:lpstr>
      <vt:lpstr>評価６：劣化の調査</vt:lpstr>
      <vt:lpstr>評価５： GV込みの評価</vt:lpstr>
      <vt:lpstr>評価１： 生成法の比較</vt:lpstr>
      <vt:lpstr>評価２： 選択単位の比較</vt:lpstr>
      <vt:lpstr>評価３：初期値への依存性</vt:lpstr>
      <vt:lpstr>評価４－１： 不連続性の緩和</vt:lpstr>
      <vt:lpstr>評価４－２ HMM-GV尤度</vt:lpstr>
      <vt:lpstr>評価４－３： 初期パラメータ生成法（主観）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Mthesis_takamichi</dc:title>
  <dc:creator>shinnosuke-t</dc:creator>
  <cp:lastModifiedBy>佐伯　高明</cp:lastModifiedBy>
  <cp:revision>2504</cp:revision>
  <cp:lastPrinted>2019-09-05T03:27:33Z</cp:lastPrinted>
  <dcterms:created xsi:type="dcterms:W3CDTF">2011-07-03T15:34:55Z</dcterms:created>
  <dcterms:modified xsi:type="dcterms:W3CDTF">2019-09-20T00:28:24Z</dcterms:modified>
</cp:coreProperties>
</file>