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7" r:id="rId4"/>
    <p:sldId id="280" r:id="rId5"/>
    <p:sldId id="258" r:id="rId6"/>
    <p:sldId id="259" r:id="rId7"/>
    <p:sldId id="260" r:id="rId8"/>
    <p:sldId id="261" r:id="rId9"/>
    <p:sldId id="262" r:id="rId10"/>
    <p:sldId id="263" r:id="rId11"/>
    <p:sldId id="265" r:id="rId12"/>
    <p:sldId id="266" r:id="rId13"/>
    <p:sldId id="267" r:id="rId14"/>
    <p:sldId id="268" r:id="rId15"/>
    <p:sldId id="269" r:id="rId16"/>
    <p:sldId id="270" r:id="rId17"/>
    <p:sldId id="281" r:id="rId18"/>
    <p:sldId id="271" r:id="rId19"/>
    <p:sldId id="272" r:id="rId20"/>
    <p:sldId id="275" r:id="rId21"/>
    <p:sldId id="277" r:id="rId22"/>
    <p:sldId id="276" r:id="rId23"/>
    <p:sldId id="278"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77" d="100"/>
          <a:sy n="77" d="100"/>
        </p:scale>
        <p:origin x="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0044D-83F6-4773-9122-B6C1BB0642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BEEE54-88AA-4C51-BFDF-370A3D6478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10F422B-4BB5-4266-8D3B-281741F6CC0F}"/>
              </a:ext>
            </a:extLst>
          </p:cNvPr>
          <p:cNvSpPr>
            <a:spLocks noGrp="1"/>
          </p:cNvSpPr>
          <p:nvPr>
            <p:ph type="dt" sz="half" idx="10"/>
          </p:nvPr>
        </p:nvSpPr>
        <p:spPr/>
        <p:txBody>
          <a:bodyPr/>
          <a:lstStyle/>
          <a:p>
            <a:fld id="{8B8131E1-32C8-4ACE-8CCC-5F4020CC44F6}" type="datetimeFigureOut">
              <a:rPr kumimoji="1" lang="ja-JP" altLang="en-US" smtClean="0"/>
              <a:t>2021/8/1</a:t>
            </a:fld>
            <a:endParaRPr kumimoji="1" lang="ja-JP" altLang="en-US"/>
          </a:p>
        </p:txBody>
      </p:sp>
      <p:sp>
        <p:nvSpPr>
          <p:cNvPr id="5" name="フッター プレースホルダー 4">
            <a:extLst>
              <a:ext uri="{FF2B5EF4-FFF2-40B4-BE49-F238E27FC236}">
                <a16:creationId xmlns:a16="http://schemas.microsoft.com/office/drawing/2014/main" id="{D5FAC38C-C681-4112-B0A3-842031A779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D5A822-A007-4158-B169-8A3D105D7DF7}"/>
              </a:ext>
            </a:extLst>
          </p:cNvPr>
          <p:cNvSpPr>
            <a:spLocks noGrp="1"/>
          </p:cNvSpPr>
          <p:nvPr>
            <p:ph type="sldNum" sz="quarter" idx="12"/>
          </p:nvPr>
        </p:nvSpPr>
        <p:spPr/>
        <p:txBody>
          <a:bodyPr/>
          <a:lstStyle/>
          <a:p>
            <a:fld id="{CB5BD6E9-380A-4277-90B3-54916DC6F5BF}" type="slidenum">
              <a:rPr kumimoji="1" lang="ja-JP" altLang="en-US" smtClean="0"/>
              <a:t>‹#›</a:t>
            </a:fld>
            <a:endParaRPr kumimoji="1" lang="ja-JP" altLang="en-US"/>
          </a:p>
        </p:txBody>
      </p:sp>
    </p:spTree>
    <p:extLst>
      <p:ext uri="{BB962C8B-B14F-4D97-AF65-F5344CB8AC3E}">
        <p14:creationId xmlns:p14="http://schemas.microsoft.com/office/powerpoint/2010/main" val="112163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522F8B-1771-4865-A34E-5057098AA4C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84B1297-A1C7-4FD4-ADB4-A7A9BDBA53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932DF0-096B-411D-859B-375B17738E31}"/>
              </a:ext>
            </a:extLst>
          </p:cNvPr>
          <p:cNvSpPr>
            <a:spLocks noGrp="1"/>
          </p:cNvSpPr>
          <p:nvPr>
            <p:ph type="dt" sz="half" idx="10"/>
          </p:nvPr>
        </p:nvSpPr>
        <p:spPr/>
        <p:txBody>
          <a:bodyPr/>
          <a:lstStyle/>
          <a:p>
            <a:fld id="{8B8131E1-32C8-4ACE-8CCC-5F4020CC44F6}" type="datetimeFigureOut">
              <a:rPr kumimoji="1" lang="ja-JP" altLang="en-US" smtClean="0"/>
              <a:t>2021/8/1</a:t>
            </a:fld>
            <a:endParaRPr kumimoji="1" lang="ja-JP" altLang="en-US"/>
          </a:p>
        </p:txBody>
      </p:sp>
      <p:sp>
        <p:nvSpPr>
          <p:cNvPr id="5" name="フッター プレースホルダー 4">
            <a:extLst>
              <a:ext uri="{FF2B5EF4-FFF2-40B4-BE49-F238E27FC236}">
                <a16:creationId xmlns:a16="http://schemas.microsoft.com/office/drawing/2014/main" id="{C4B69C79-C43C-4EFB-8D13-5AFE83580A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AFC825-C80E-4A32-A9DC-FC03425F5554}"/>
              </a:ext>
            </a:extLst>
          </p:cNvPr>
          <p:cNvSpPr>
            <a:spLocks noGrp="1"/>
          </p:cNvSpPr>
          <p:nvPr>
            <p:ph type="sldNum" sz="quarter" idx="12"/>
          </p:nvPr>
        </p:nvSpPr>
        <p:spPr/>
        <p:txBody>
          <a:bodyPr/>
          <a:lstStyle/>
          <a:p>
            <a:fld id="{CB5BD6E9-380A-4277-90B3-54916DC6F5BF}" type="slidenum">
              <a:rPr kumimoji="1" lang="ja-JP" altLang="en-US" smtClean="0"/>
              <a:t>‹#›</a:t>
            </a:fld>
            <a:endParaRPr kumimoji="1" lang="ja-JP" altLang="en-US"/>
          </a:p>
        </p:txBody>
      </p:sp>
    </p:spTree>
    <p:extLst>
      <p:ext uri="{BB962C8B-B14F-4D97-AF65-F5344CB8AC3E}">
        <p14:creationId xmlns:p14="http://schemas.microsoft.com/office/powerpoint/2010/main" val="280924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913403-AAC6-40F0-81C0-C70BC743E64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1C1D2B7-6B94-444E-BED4-7D2807E984D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D0AA39-B4CA-48C5-8638-84DB22CCC907}"/>
              </a:ext>
            </a:extLst>
          </p:cNvPr>
          <p:cNvSpPr>
            <a:spLocks noGrp="1"/>
          </p:cNvSpPr>
          <p:nvPr>
            <p:ph type="dt" sz="half" idx="10"/>
          </p:nvPr>
        </p:nvSpPr>
        <p:spPr/>
        <p:txBody>
          <a:bodyPr/>
          <a:lstStyle/>
          <a:p>
            <a:fld id="{8B8131E1-32C8-4ACE-8CCC-5F4020CC44F6}" type="datetimeFigureOut">
              <a:rPr kumimoji="1" lang="ja-JP" altLang="en-US" smtClean="0"/>
              <a:t>2021/8/1</a:t>
            </a:fld>
            <a:endParaRPr kumimoji="1" lang="ja-JP" altLang="en-US"/>
          </a:p>
        </p:txBody>
      </p:sp>
      <p:sp>
        <p:nvSpPr>
          <p:cNvPr id="5" name="フッター プレースホルダー 4">
            <a:extLst>
              <a:ext uri="{FF2B5EF4-FFF2-40B4-BE49-F238E27FC236}">
                <a16:creationId xmlns:a16="http://schemas.microsoft.com/office/drawing/2014/main" id="{55DEEE05-1D37-46D0-B44C-76FD7B0301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0C432E-28C7-4DFA-92AF-3EE669E76C87}"/>
              </a:ext>
            </a:extLst>
          </p:cNvPr>
          <p:cNvSpPr>
            <a:spLocks noGrp="1"/>
          </p:cNvSpPr>
          <p:nvPr>
            <p:ph type="sldNum" sz="quarter" idx="12"/>
          </p:nvPr>
        </p:nvSpPr>
        <p:spPr/>
        <p:txBody>
          <a:bodyPr/>
          <a:lstStyle/>
          <a:p>
            <a:fld id="{CB5BD6E9-380A-4277-90B3-54916DC6F5BF}" type="slidenum">
              <a:rPr kumimoji="1" lang="ja-JP" altLang="en-US" smtClean="0"/>
              <a:t>‹#›</a:t>
            </a:fld>
            <a:endParaRPr kumimoji="1" lang="ja-JP" altLang="en-US"/>
          </a:p>
        </p:txBody>
      </p:sp>
    </p:spTree>
    <p:extLst>
      <p:ext uri="{BB962C8B-B14F-4D97-AF65-F5344CB8AC3E}">
        <p14:creationId xmlns:p14="http://schemas.microsoft.com/office/powerpoint/2010/main" val="168219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04E2B0-B6B7-45C8-82B2-FCFC28E8C8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8F4325-AEC1-41B6-B713-C2C1DA31FFA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3526C51-34AB-4867-BCC6-7048619691E9}"/>
              </a:ext>
            </a:extLst>
          </p:cNvPr>
          <p:cNvSpPr>
            <a:spLocks noGrp="1"/>
          </p:cNvSpPr>
          <p:nvPr>
            <p:ph type="dt" sz="half" idx="10"/>
          </p:nvPr>
        </p:nvSpPr>
        <p:spPr/>
        <p:txBody>
          <a:bodyPr/>
          <a:lstStyle/>
          <a:p>
            <a:fld id="{8B8131E1-32C8-4ACE-8CCC-5F4020CC44F6}" type="datetimeFigureOut">
              <a:rPr kumimoji="1" lang="ja-JP" altLang="en-US" smtClean="0"/>
              <a:t>2021/8/1</a:t>
            </a:fld>
            <a:endParaRPr kumimoji="1" lang="ja-JP" altLang="en-US"/>
          </a:p>
        </p:txBody>
      </p:sp>
      <p:sp>
        <p:nvSpPr>
          <p:cNvPr id="5" name="フッター プレースホルダー 4">
            <a:extLst>
              <a:ext uri="{FF2B5EF4-FFF2-40B4-BE49-F238E27FC236}">
                <a16:creationId xmlns:a16="http://schemas.microsoft.com/office/drawing/2014/main" id="{B2A58771-C452-4CEB-858E-D24E4164C8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79FED0-AA65-4CB3-ADD2-E84C08856B41}"/>
              </a:ext>
            </a:extLst>
          </p:cNvPr>
          <p:cNvSpPr>
            <a:spLocks noGrp="1"/>
          </p:cNvSpPr>
          <p:nvPr>
            <p:ph type="sldNum" sz="quarter" idx="12"/>
          </p:nvPr>
        </p:nvSpPr>
        <p:spPr/>
        <p:txBody>
          <a:bodyPr/>
          <a:lstStyle/>
          <a:p>
            <a:fld id="{CB5BD6E9-380A-4277-90B3-54916DC6F5BF}" type="slidenum">
              <a:rPr kumimoji="1" lang="ja-JP" altLang="en-US" smtClean="0"/>
              <a:t>‹#›</a:t>
            </a:fld>
            <a:endParaRPr kumimoji="1" lang="ja-JP" altLang="en-US"/>
          </a:p>
        </p:txBody>
      </p:sp>
    </p:spTree>
    <p:extLst>
      <p:ext uri="{BB962C8B-B14F-4D97-AF65-F5344CB8AC3E}">
        <p14:creationId xmlns:p14="http://schemas.microsoft.com/office/powerpoint/2010/main" val="1701300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A2581E-391F-4728-BDF3-DA9A5EA9F82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30B753-1717-489A-84C9-4496AF16BD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19C97D-4F70-4D95-8A5B-20C273EEC7D7}"/>
              </a:ext>
            </a:extLst>
          </p:cNvPr>
          <p:cNvSpPr>
            <a:spLocks noGrp="1"/>
          </p:cNvSpPr>
          <p:nvPr>
            <p:ph type="dt" sz="half" idx="10"/>
          </p:nvPr>
        </p:nvSpPr>
        <p:spPr/>
        <p:txBody>
          <a:bodyPr/>
          <a:lstStyle/>
          <a:p>
            <a:fld id="{8B8131E1-32C8-4ACE-8CCC-5F4020CC44F6}" type="datetimeFigureOut">
              <a:rPr kumimoji="1" lang="ja-JP" altLang="en-US" smtClean="0"/>
              <a:t>2021/8/1</a:t>
            </a:fld>
            <a:endParaRPr kumimoji="1" lang="ja-JP" altLang="en-US"/>
          </a:p>
        </p:txBody>
      </p:sp>
      <p:sp>
        <p:nvSpPr>
          <p:cNvPr id="5" name="フッター プレースホルダー 4">
            <a:extLst>
              <a:ext uri="{FF2B5EF4-FFF2-40B4-BE49-F238E27FC236}">
                <a16:creationId xmlns:a16="http://schemas.microsoft.com/office/drawing/2014/main" id="{F60213AD-60AE-4617-B228-D036A846C2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DBBD0C-F9C9-4B60-9CC6-18A0ABC6781D}"/>
              </a:ext>
            </a:extLst>
          </p:cNvPr>
          <p:cNvSpPr>
            <a:spLocks noGrp="1"/>
          </p:cNvSpPr>
          <p:nvPr>
            <p:ph type="sldNum" sz="quarter" idx="12"/>
          </p:nvPr>
        </p:nvSpPr>
        <p:spPr/>
        <p:txBody>
          <a:bodyPr/>
          <a:lstStyle/>
          <a:p>
            <a:fld id="{CB5BD6E9-380A-4277-90B3-54916DC6F5BF}" type="slidenum">
              <a:rPr kumimoji="1" lang="ja-JP" altLang="en-US" smtClean="0"/>
              <a:t>‹#›</a:t>
            </a:fld>
            <a:endParaRPr kumimoji="1" lang="ja-JP" altLang="en-US"/>
          </a:p>
        </p:txBody>
      </p:sp>
    </p:spTree>
    <p:extLst>
      <p:ext uri="{BB962C8B-B14F-4D97-AF65-F5344CB8AC3E}">
        <p14:creationId xmlns:p14="http://schemas.microsoft.com/office/powerpoint/2010/main" val="1803910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9E209C-B019-4D99-B610-2C8E7FA830E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B57BEFF-1ADC-403F-B1EC-EB2FCD5C976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5AF8CF-0095-4A8E-81EE-2A4535CC040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34780DE-0075-48E2-9583-36DC7D4B2415}"/>
              </a:ext>
            </a:extLst>
          </p:cNvPr>
          <p:cNvSpPr>
            <a:spLocks noGrp="1"/>
          </p:cNvSpPr>
          <p:nvPr>
            <p:ph type="dt" sz="half" idx="10"/>
          </p:nvPr>
        </p:nvSpPr>
        <p:spPr/>
        <p:txBody>
          <a:bodyPr/>
          <a:lstStyle/>
          <a:p>
            <a:fld id="{8B8131E1-32C8-4ACE-8CCC-5F4020CC44F6}" type="datetimeFigureOut">
              <a:rPr kumimoji="1" lang="ja-JP" altLang="en-US" smtClean="0"/>
              <a:t>2021/8/1</a:t>
            </a:fld>
            <a:endParaRPr kumimoji="1" lang="ja-JP" altLang="en-US"/>
          </a:p>
        </p:txBody>
      </p:sp>
      <p:sp>
        <p:nvSpPr>
          <p:cNvPr id="6" name="フッター プレースホルダー 5">
            <a:extLst>
              <a:ext uri="{FF2B5EF4-FFF2-40B4-BE49-F238E27FC236}">
                <a16:creationId xmlns:a16="http://schemas.microsoft.com/office/drawing/2014/main" id="{7D0DD83B-88D0-4FB2-B133-0AF12F23C79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9309A4-9B40-49DC-8E56-56D7294C8E55}"/>
              </a:ext>
            </a:extLst>
          </p:cNvPr>
          <p:cNvSpPr>
            <a:spLocks noGrp="1"/>
          </p:cNvSpPr>
          <p:nvPr>
            <p:ph type="sldNum" sz="quarter" idx="12"/>
          </p:nvPr>
        </p:nvSpPr>
        <p:spPr/>
        <p:txBody>
          <a:bodyPr/>
          <a:lstStyle/>
          <a:p>
            <a:fld id="{CB5BD6E9-380A-4277-90B3-54916DC6F5BF}" type="slidenum">
              <a:rPr kumimoji="1" lang="ja-JP" altLang="en-US" smtClean="0"/>
              <a:t>‹#›</a:t>
            </a:fld>
            <a:endParaRPr kumimoji="1" lang="ja-JP" altLang="en-US"/>
          </a:p>
        </p:txBody>
      </p:sp>
    </p:spTree>
    <p:extLst>
      <p:ext uri="{BB962C8B-B14F-4D97-AF65-F5344CB8AC3E}">
        <p14:creationId xmlns:p14="http://schemas.microsoft.com/office/powerpoint/2010/main" val="252615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97A60F-E990-4FDB-8E80-E94CBC32E97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2AC2D1E-25CC-4B18-A5B8-7F5242AF4C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A8EF28-F526-41E0-9358-5391250B8E1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8DD2732-0A87-40E5-B309-4CCC4143E5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8F2D403-C5A3-4DD9-BBC0-9BEE4E7CE92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1490A25-7C38-466D-B185-013B48E4B415}"/>
              </a:ext>
            </a:extLst>
          </p:cNvPr>
          <p:cNvSpPr>
            <a:spLocks noGrp="1"/>
          </p:cNvSpPr>
          <p:nvPr>
            <p:ph type="dt" sz="half" idx="10"/>
          </p:nvPr>
        </p:nvSpPr>
        <p:spPr/>
        <p:txBody>
          <a:bodyPr/>
          <a:lstStyle/>
          <a:p>
            <a:fld id="{8B8131E1-32C8-4ACE-8CCC-5F4020CC44F6}" type="datetimeFigureOut">
              <a:rPr kumimoji="1" lang="ja-JP" altLang="en-US" smtClean="0"/>
              <a:t>2021/8/1</a:t>
            </a:fld>
            <a:endParaRPr kumimoji="1" lang="ja-JP" altLang="en-US"/>
          </a:p>
        </p:txBody>
      </p:sp>
      <p:sp>
        <p:nvSpPr>
          <p:cNvPr id="8" name="フッター プレースホルダー 7">
            <a:extLst>
              <a:ext uri="{FF2B5EF4-FFF2-40B4-BE49-F238E27FC236}">
                <a16:creationId xmlns:a16="http://schemas.microsoft.com/office/drawing/2014/main" id="{0B3C7240-498D-4AF4-B861-9B2C876A2E9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F212D67-321E-4249-B374-33780C2F8102}"/>
              </a:ext>
            </a:extLst>
          </p:cNvPr>
          <p:cNvSpPr>
            <a:spLocks noGrp="1"/>
          </p:cNvSpPr>
          <p:nvPr>
            <p:ph type="sldNum" sz="quarter" idx="12"/>
          </p:nvPr>
        </p:nvSpPr>
        <p:spPr/>
        <p:txBody>
          <a:bodyPr/>
          <a:lstStyle/>
          <a:p>
            <a:fld id="{CB5BD6E9-380A-4277-90B3-54916DC6F5BF}" type="slidenum">
              <a:rPr kumimoji="1" lang="ja-JP" altLang="en-US" smtClean="0"/>
              <a:t>‹#›</a:t>
            </a:fld>
            <a:endParaRPr kumimoji="1" lang="ja-JP" altLang="en-US"/>
          </a:p>
        </p:txBody>
      </p:sp>
    </p:spTree>
    <p:extLst>
      <p:ext uri="{BB962C8B-B14F-4D97-AF65-F5344CB8AC3E}">
        <p14:creationId xmlns:p14="http://schemas.microsoft.com/office/powerpoint/2010/main" val="416773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423B9-3338-4041-A7B9-9ACE126CA79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2965679-A1A8-4806-A59A-CBC9ECCAC424}"/>
              </a:ext>
            </a:extLst>
          </p:cNvPr>
          <p:cNvSpPr>
            <a:spLocks noGrp="1"/>
          </p:cNvSpPr>
          <p:nvPr>
            <p:ph type="dt" sz="half" idx="10"/>
          </p:nvPr>
        </p:nvSpPr>
        <p:spPr/>
        <p:txBody>
          <a:bodyPr/>
          <a:lstStyle/>
          <a:p>
            <a:fld id="{8B8131E1-32C8-4ACE-8CCC-5F4020CC44F6}" type="datetimeFigureOut">
              <a:rPr kumimoji="1" lang="ja-JP" altLang="en-US" smtClean="0"/>
              <a:t>2021/8/1</a:t>
            </a:fld>
            <a:endParaRPr kumimoji="1" lang="ja-JP" altLang="en-US"/>
          </a:p>
        </p:txBody>
      </p:sp>
      <p:sp>
        <p:nvSpPr>
          <p:cNvPr id="4" name="フッター プレースホルダー 3">
            <a:extLst>
              <a:ext uri="{FF2B5EF4-FFF2-40B4-BE49-F238E27FC236}">
                <a16:creationId xmlns:a16="http://schemas.microsoft.com/office/drawing/2014/main" id="{9102B743-D780-4DE8-A18E-F9C4699272D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C222068-47E4-456E-9DD1-C5A0E45CCAB7}"/>
              </a:ext>
            </a:extLst>
          </p:cNvPr>
          <p:cNvSpPr>
            <a:spLocks noGrp="1"/>
          </p:cNvSpPr>
          <p:nvPr>
            <p:ph type="sldNum" sz="quarter" idx="12"/>
          </p:nvPr>
        </p:nvSpPr>
        <p:spPr/>
        <p:txBody>
          <a:bodyPr/>
          <a:lstStyle/>
          <a:p>
            <a:fld id="{CB5BD6E9-380A-4277-90B3-54916DC6F5BF}" type="slidenum">
              <a:rPr kumimoji="1" lang="ja-JP" altLang="en-US" smtClean="0"/>
              <a:t>‹#›</a:t>
            </a:fld>
            <a:endParaRPr kumimoji="1" lang="ja-JP" altLang="en-US"/>
          </a:p>
        </p:txBody>
      </p:sp>
    </p:spTree>
    <p:extLst>
      <p:ext uri="{BB962C8B-B14F-4D97-AF65-F5344CB8AC3E}">
        <p14:creationId xmlns:p14="http://schemas.microsoft.com/office/powerpoint/2010/main" val="2926069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DB030C1-E8B7-40C3-9B7F-C16B13C4C6BD}"/>
              </a:ext>
            </a:extLst>
          </p:cNvPr>
          <p:cNvSpPr>
            <a:spLocks noGrp="1"/>
          </p:cNvSpPr>
          <p:nvPr>
            <p:ph type="dt" sz="half" idx="10"/>
          </p:nvPr>
        </p:nvSpPr>
        <p:spPr/>
        <p:txBody>
          <a:bodyPr/>
          <a:lstStyle/>
          <a:p>
            <a:fld id="{8B8131E1-32C8-4ACE-8CCC-5F4020CC44F6}" type="datetimeFigureOut">
              <a:rPr kumimoji="1" lang="ja-JP" altLang="en-US" smtClean="0"/>
              <a:t>2021/8/1</a:t>
            </a:fld>
            <a:endParaRPr kumimoji="1" lang="ja-JP" altLang="en-US"/>
          </a:p>
        </p:txBody>
      </p:sp>
      <p:sp>
        <p:nvSpPr>
          <p:cNvPr id="3" name="フッター プレースホルダー 2">
            <a:extLst>
              <a:ext uri="{FF2B5EF4-FFF2-40B4-BE49-F238E27FC236}">
                <a16:creationId xmlns:a16="http://schemas.microsoft.com/office/drawing/2014/main" id="{29E2905A-AECA-4950-9160-9D6D40DD705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BDAB012-9238-4502-8C0E-BB32CE9D8670}"/>
              </a:ext>
            </a:extLst>
          </p:cNvPr>
          <p:cNvSpPr>
            <a:spLocks noGrp="1"/>
          </p:cNvSpPr>
          <p:nvPr>
            <p:ph type="sldNum" sz="quarter" idx="12"/>
          </p:nvPr>
        </p:nvSpPr>
        <p:spPr/>
        <p:txBody>
          <a:bodyPr/>
          <a:lstStyle/>
          <a:p>
            <a:fld id="{CB5BD6E9-380A-4277-90B3-54916DC6F5BF}" type="slidenum">
              <a:rPr kumimoji="1" lang="ja-JP" altLang="en-US" smtClean="0"/>
              <a:t>‹#›</a:t>
            </a:fld>
            <a:endParaRPr kumimoji="1" lang="ja-JP" altLang="en-US"/>
          </a:p>
        </p:txBody>
      </p:sp>
    </p:spTree>
    <p:extLst>
      <p:ext uri="{BB962C8B-B14F-4D97-AF65-F5344CB8AC3E}">
        <p14:creationId xmlns:p14="http://schemas.microsoft.com/office/powerpoint/2010/main" val="252694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C68EE-6F03-4B19-A910-1367E00445E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68A150-EB7D-4A4E-9CFE-041A01DE0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86B62EB-B7C3-4710-B694-C75D7EC9A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B9AB132-D52B-4890-ABE2-47B5AA64345D}"/>
              </a:ext>
            </a:extLst>
          </p:cNvPr>
          <p:cNvSpPr>
            <a:spLocks noGrp="1"/>
          </p:cNvSpPr>
          <p:nvPr>
            <p:ph type="dt" sz="half" idx="10"/>
          </p:nvPr>
        </p:nvSpPr>
        <p:spPr/>
        <p:txBody>
          <a:bodyPr/>
          <a:lstStyle/>
          <a:p>
            <a:fld id="{8B8131E1-32C8-4ACE-8CCC-5F4020CC44F6}" type="datetimeFigureOut">
              <a:rPr kumimoji="1" lang="ja-JP" altLang="en-US" smtClean="0"/>
              <a:t>2021/8/1</a:t>
            </a:fld>
            <a:endParaRPr kumimoji="1" lang="ja-JP" altLang="en-US"/>
          </a:p>
        </p:txBody>
      </p:sp>
      <p:sp>
        <p:nvSpPr>
          <p:cNvPr id="6" name="フッター プレースホルダー 5">
            <a:extLst>
              <a:ext uri="{FF2B5EF4-FFF2-40B4-BE49-F238E27FC236}">
                <a16:creationId xmlns:a16="http://schemas.microsoft.com/office/drawing/2014/main" id="{2044768C-663D-4292-8EBE-8C4127422B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B540F0D-282E-4D3F-B926-5036654D4AE5}"/>
              </a:ext>
            </a:extLst>
          </p:cNvPr>
          <p:cNvSpPr>
            <a:spLocks noGrp="1"/>
          </p:cNvSpPr>
          <p:nvPr>
            <p:ph type="sldNum" sz="quarter" idx="12"/>
          </p:nvPr>
        </p:nvSpPr>
        <p:spPr/>
        <p:txBody>
          <a:bodyPr/>
          <a:lstStyle/>
          <a:p>
            <a:fld id="{CB5BD6E9-380A-4277-90B3-54916DC6F5BF}" type="slidenum">
              <a:rPr kumimoji="1" lang="ja-JP" altLang="en-US" smtClean="0"/>
              <a:t>‹#›</a:t>
            </a:fld>
            <a:endParaRPr kumimoji="1" lang="ja-JP" altLang="en-US"/>
          </a:p>
        </p:txBody>
      </p:sp>
    </p:spTree>
    <p:extLst>
      <p:ext uri="{BB962C8B-B14F-4D97-AF65-F5344CB8AC3E}">
        <p14:creationId xmlns:p14="http://schemas.microsoft.com/office/powerpoint/2010/main" val="1836349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962E56-F6CF-4406-95A7-C991A042389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7780394-C6CB-4851-9004-65395735C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FC1E4C6-194E-46F0-A6EF-ACBACD65C9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F414C4E-45EA-4140-8A71-16420BD128F3}"/>
              </a:ext>
            </a:extLst>
          </p:cNvPr>
          <p:cNvSpPr>
            <a:spLocks noGrp="1"/>
          </p:cNvSpPr>
          <p:nvPr>
            <p:ph type="dt" sz="half" idx="10"/>
          </p:nvPr>
        </p:nvSpPr>
        <p:spPr/>
        <p:txBody>
          <a:bodyPr/>
          <a:lstStyle/>
          <a:p>
            <a:fld id="{8B8131E1-32C8-4ACE-8CCC-5F4020CC44F6}" type="datetimeFigureOut">
              <a:rPr kumimoji="1" lang="ja-JP" altLang="en-US" smtClean="0"/>
              <a:t>2021/8/1</a:t>
            </a:fld>
            <a:endParaRPr kumimoji="1" lang="ja-JP" altLang="en-US"/>
          </a:p>
        </p:txBody>
      </p:sp>
      <p:sp>
        <p:nvSpPr>
          <p:cNvPr id="6" name="フッター プレースホルダー 5">
            <a:extLst>
              <a:ext uri="{FF2B5EF4-FFF2-40B4-BE49-F238E27FC236}">
                <a16:creationId xmlns:a16="http://schemas.microsoft.com/office/drawing/2014/main" id="{504C88CF-8D8C-431C-98DF-C59999C755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49141B-A1EF-49A5-AF67-DB9C778C34DD}"/>
              </a:ext>
            </a:extLst>
          </p:cNvPr>
          <p:cNvSpPr>
            <a:spLocks noGrp="1"/>
          </p:cNvSpPr>
          <p:nvPr>
            <p:ph type="sldNum" sz="quarter" idx="12"/>
          </p:nvPr>
        </p:nvSpPr>
        <p:spPr/>
        <p:txBody>
          <a:bodyPr/>
          <a:lstStyle/>
          <a:p>
            <a:fld id="{CB5BD6E9-380A-4277-90B3-54916DC6F5BF}" type="slidenum">
              <a:rPr kumimoji="1" lang="ja-JP" altLang="en-US" smtClean="0"/>
              <a:t>‹#›</a:t>
            </a:fld>
            <a:endParaRPr kumimoji="1" lang="ja-JP" altLang="en-US"/>
          </a:p>
        </p:txBody>
      </p:sp>
    </p:spTree>
    <p:extLst>
      <p:ext uri="{BB962C8B-B14F-4D97-AF65-F5344CB8AC3E}">
        <p14:creationId xmlns:p14="http://schemas.microsoft.com/office/powerpoint/2010/main" val="344380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C30FD1C-2000-4312-97C9-B2725C6D2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29A953-959C-4542-A5FE-783B95C7F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DF3903-DBEE-4AC6-86B1-D16570FEBC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131E1-32C8-4ACE-8CCC-5F4020CC44F6}" type="datetimeFigureOut">
              <a:rPr kumimoji="1" lang="ja-JP" altLang="en-US" smtClean="0"/>
              <a:t>2021/8/1</a:t>
            </a:fld>
            <a:endParaRPr kumimoji="1" lang="ja-JP" altLang="en-US"/>
          </a:p>
        </p:txBody>
      </p:sp>
      <p:sp>
        <p:nvSpPr>
          <p:cNvPr id="5" name="フッター プレースホルダー 4">
            <a:extLst>
              <a:ext uri="{FF2B5EF4-FFF2-40B4-BE49-F238E27FC236}">
                <a16:creationId xmlns:a16="http://schemas.microsoft.com/office/drawing/2014/main" id="{FC0DEA77-D2A1-46CB-8407-58C75D7433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1FA26E8-7939-46E6-A72D-D6EA28F52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BD6E9-380A-4277-90B3-54916DC6F5BF}" type="slidenum">
              <a:rPr kumimoji="1" lang="ja-JP" altLang="en-US" smtClean="0"/>
              <a:t>‹#›</a:t>
            </a:fld>
            <a:endParaRPr kumimoji="1" lang="ja-JP" altLang="en-US"/>
          </a:p>
        </p:txBody>
      </p:sp>
    </p:spTree>
    <p:extLst>
      <p:ext uri="{BB962C8B-B14F-4D97-AF65-F5344CB8AC3E}">
        <p14:creationId xmlns:p14="http://schemas.microsoft.com/office/powerpoint/2010/main" val="3434095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69707A-1958-465B-8C9C-231B38EDEBF5}"/>
              </a:ext>
            </a:extLst>
          </p:cNvPr>
          <p:cNvSpPr>
            <a:spLocks noGrp="1"/>
          </p:cNvSpPr>
          <p:nvPr>
            <p:ph type="ctrTitle"/>
          </p:nvPr>
        </p:nvSpPr>
        <p:spPr>
          <a:xfrm>
            <a:off x="1059872" y="868362"/>
            <a:ext cx="10072255" cy="2387600"/>
          </a:xfrm>
        </p:spPr>
        <p:txBody>
          <a:bodyPr>
            <a:normAutofit/>
          </a:bodyPr>
          <a:lstStyle/>
          <a:p>
            <a:r>
              <a:rPr kumimoji="1" lang="ja-JP" altLang="en-US" sz="4000" dirty="0"/>
              <a:t>グラフェンと結合したナローバンドギャップ酸化物ナノ粒子による高性能な光検出</a:t>
            </a:r>
          </a:p>
        </p:txBody>
      </p:sp>
      <p:sp>
        <p:nvSpPr>
          <p:cNvPr id="3" name="字幕 2">
            <a:extLst>
              <a:ext uri="{FF2B5EF4-FFF2-40B4-BE49-F238E27FC236}">
                <a16:creationId xmlns:a16="http://schemas.microsoft.com/office/drawing/2014/main" id="{9191135E-C0BA-4B75-BD1A-542762143768}"/>
              </a:ext>
            </a:extLst>
          </p:cNvPr>
          <p:cNvSpPr>
            <a:spLocks noGrp="1"/>
          </p:cNvSpPr>
          <p:nvPr>
            <p:ph type="subTitle" idx="1"/>
          </p:nvPr>
        </p:nvSpPr>
        <p:spPr/>
        <p:txBody>
          <a:bodyPr/>
          <a:lstStyle/>
          <a:p>
            <a:endParaRPr kumimoji="1" lang="en-US" altLang="ja-JP" dirty="0"/>
          </a:p>
          <a:p>
            <a:endParaRPr lang="en-US" altLang="ja-JP" dirty="0"/>
          </a:p>
          <a:p>
            <a:r>
              <a:rPr kumimoji="1" lang="en-US" altLang="ja-JP" dirty="0"/>
              <a:t>B4</a:t>
            </a:r>
            <a:r>
              <a:rPr kumimoji="1" lang="ja-JP" altLang="en-US" dirty="0"/>
              <a:t>　福長孝晃</a:t>
            </a:r>
          </a:p>
        </p:txBody>
      </p:sp>
    </p:spTree>
    <p:extLst>
      <p:ext uri="{BB962C8B-B14F-4D97-AF65-F5344CB8AC3E}">
        <p14:creationId xmlns:p14="http://schemas.microsoft.com/office/powerpoint/2010/main" val="1732962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D2A07A-181B-46CE-B302-D22728DEC5EB}"/>
              </a:ext>
            </a:extLst>
          </p:cNvPr>
          <p:cNvSpPr>
            <a:spLocks noGrp="1"/>
          </p:cNvSpPr>
          <p:nvPr>
            <p:ph type="title"/>
          </p:nvPr>
        </p:nvSpPr>
        <p:spPr/>
        <p:txBody>
          <a:bodyPr/>
          <a:lstStyle/>
          <a:p>
            <a:r>
              <a:rPr lang="ja-JP"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ハイブリッドグラフェン</a:t>
            </a:r>
            <a:r>
              <a:rPr lang="en-US"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/Ti2O3</a:t>
            </a:r>
            <a:r>
              <a:rPr lang="ja-JP"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における電荷移動過程</a:t>
            </a:r>
            <a:b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b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6DEAC66-E3C8-479B-9F44-228772208107}"/>
                  </a:ext>
                </a:extLst>
              </p:cNvPr>
              <p:cNvSpPr>
                <a:spLocks noGrp="1"/>
              </p:cNvSpPr>
              <p:nvPr>
                <p:ph idx="1"/>
              </p:nvPr>
            </p:nvSpPr>
            <p:spPr>
              <a:xfrm>
                <a:off x="838200" y="1230284"/>
                <a:ext cx="10515600" cy="4946679"/>
              </a:xfrm>
            </p:spPr>
            <p:txBody>
              <a:bodyPr/>
              <a:lstStyle/>
              <a:p>
                <a:r>
                  <a:rPr lang="ja-JP" altLang="ja-JP" sz="1800" dirty="0">
                    <a:effectLst/>
                    <a:ea typeface="游明朝" panose="02020400000000000000" pitchFamily="18" charset="-128"/>
                    <a:cs typeface="Times New Roman" panose="02020603050405020304" pitchFamily="18" charset="0"/>
                  </a:rPr>
                  <a:t>ハイブリッド構造におけるグラフェンと</a:t>
                </a:r>
                <a14:m>
                  <m:oMath xmlns:m="http://schemas.openxmlformats.org/officeDocument/2006/math">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の相互作用を調べるために、ラマン分光法を用いてレーザー照射による</a:t>
                </a:r>
                <a14:m>
                  <m:oMath xmlns:m="http://schemas.openxmlformats.org/officeDocument/2006/math">
                    <m:sSub>
                      <m:sSubPr>
                        <m:ctrlPr>
                          <a:rPr lang="en-US" altLang="ja-JP" sz="1800" i="1" kern="100" dirty="0">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i="1" kern="100" dirty="0">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とグラフェン間の電荷移動を観察した。</a:t>
                </a:r>
                <a:endParaRPr lang="en-US" altLang="ja-JP" sz="1800" dirty="0">
                  <a:effectLst/>
                  <a:ea typeface="游明朝" panose="02020400000000000000" pitchFamily="18" charset="-128"/>
                  <a:cs typeface="Times New Roman" panose="02020603050405020304" pitchFamily="18" charset="0"/>
                </a:endParaRPr>
              </a:p>
              <a:p>
                <a:r>
                  <a:rPr lang="ja-JP" altLang="en-US" sz="1800" dirty="0">
                    <a:ea typeface="游明朝" panose="02020400000000000000" pitchFamily="18" charset="-128"/>
                    <a:cs typeface="Times New Roman" panose="02020603050405020304" pitchFamily="18" charset="0"/>
                  </a:rPr>
                  <a:t>下</a:t>
                </a:r>
                <a:r>
                  <a:rPr lang="ja-JP" altLang="ja-JP" sz="1800" dirty="0">
                    <a:effectLst/>
                    <a:ea typeface="游明朝" panose="02020400000000000000" pitchFamily="18" charset="-128"/>
                    <a:cs typeface="Times New Roman" panose="02020603050405020304" pitchFamily="18" charset="0"/>
                  </a:rPr>
                  <a:t>図</a:t>
                </a:r>
                <a:r>
                  <a:rPr lang="en-US" altLang="ja-JP" sz="1800" dirty="0" err="1">
                    <a:effectLst/>
                    <a:ea typeface="游明朝" panose="02020400000000000000" pitchFamily="18" charset="-128"/>
                    <a:cs typeface="Times New Roman" panose="02020603050405020304" pitchFamily="18" charset="0"/>
                  </a:rPr>
                  <a:t>a</a:t>
                </a:r>
                <a:r>
                  <a:rPr lang="en-US" altLang="ja-JP" sz="1800" dirty="0" err="1">
                    <a:ea typeface="游明朝" panose="02020400000000000000" pitchFamily="18" charset="-128"/>
                    <a:cs typeface="Times New Roman" panose="02020603050405020304" pitchFamily="18" charset="0"/>
                  </a:rPr>
                  <a:t>,</a:t>
                </a:r>
                <a:r>
                  <a:rPr lang="en-US" altLang="ja-JP" sz="1800" dirty="0" err="1">
                    <a:effectLst/>
                    <a:ea typeface="游明朝" panose="02020400000000000000" pitchFamily="18" charset="-128"/>
                    <a:cs typeface="Times New Roman" panose="02020603050405020304" pitchFamily="18" charset="0"/>
                  </a:rPr>
                  <a:t>b</a:t>
                </a:r>
                <a:r>
                  <a:rPr lang="ja-JP" altLang="ja-JP" sz="1800" dirty="0">
                    <a:effectLst/>
                    <a:ea typeface="游明朝" panose="02020400000000000000" pitchFamily="18" charset="-128"/>
                    <a:cs typeface="Times New Roman" panose="02020603050405020304" pitchFamily="18" charset="0"/>
                  </a:rPr>
                  <a:t>に示すように</a:t>
                </a:r>
                <a:r>
                  <a:rPr lang="ja-JP" altLang="en-US" sz="1800" dirty="0">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グラフェンチャネル上に</a:t>
                </a:r>
                <a14:m>
                  <m:oMath xmlns:m="http://schemas.openxmlformats.org/officeDocument/2006/math">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を蒸着した後のラマンスペクトルでは</a:t>
                </a:r>
                <a:r>
                  <a:rPr lang="ja-JP" altLang="en-US" sz="1800" dirty="0">
                    <a:effectLst/>
                    <a:ea typeface="游明朝" panose="02020400000000000000" pitchFamily="18" charset="-128"/>
                    <a:cs typeface="Times New Roman" panose="02020603050405020304" pitchFamily="18" charset="0"/>
                  </a:rPr>
                  <a:t>、</a:t>
                </a:r>
                <a:r>
                  <a:rPr lang="en-US" altLang="ja-JP" sz="1800" dirty="0">
                    <a:effectLst/>
                    <a:ea typeface="游明朝" panose="02020400000000000000" pitchFamily="18" charset="-128"/>
                    <a:cs typeface="Times New Roman" panose="02020603050405020304" pitchFamily="18" charset="0"/>
                  </a:rPr>
                  <a:t>G</a:t>
                </a:r>
                <a:r>
                  <a:rPr lang="ja-JP" altLang="ja-JP" sz="1800" dirty="0">
                    <a:effectLst/>
                    <a:ea typeface="游明朝" panose="02020400000000000000" pitchFamily="18" charset="-128"/>
                    <a:cs typeface="Times New Roman" panose="02020603050405020304" pitchFamily="18" charset="0"/>
                  </a:rPr>
                  <a:t>ピークと</a:t>
                </a:r>
                <a:r>
                  <a:rPr lang="en-US" altLang="ja-JP" sz="1800" dirty="0">
                    <a:effectLst/>
                    <a:ea typeface="游明朝" panose="02020400000000000000" pitchFamily="18" charset="-128"/>
                    <a:cs typeface="Times New Roman" panose="02020603050405020304" pitchFamily="18" charset="0"/>
                  </a:rPr>
                  <a:t>2D</a:t>
                </a:r>
                <a:r>
                  <a:rPr lang="ja-JP" altLang="ja-JP" sz="1800" dirty="0">
                    <a:effectLst/>
                    <a:ea typeface="游明朝" panose="02020400000000000000" pitchFamily="18" charset="-128"/>
                    <a:cs typeface="Times New Roman" panose="02020603050405020304" pitchFamily="18" charset="0"/>
                  </a:rPr>
                  <a:t>ピークの両方が弱く赤方偏移</a:t>
                </a:r>
                <a:r>
                  <a:rPr lang="ja-JP" altLang="en-US" sz="1800" dirty="0">
                    <a:effectLst/>
                    <a:ea typeface="游明朝" panose="02020400000000000000" pitchFamily="18" charset="-128"/>
                    <a:cs typeface="Times New Roman" panose="02020603050405020304" pitchFamily="18" charset="0"/>
                  </a:rPr>
                  <a:t>（長波長側にずれる）</a:t>
                </a:r>
                <a:r>
                  <a:rPr lang="ja-JP" altLang="ja-JP" sz="1800" dirty="0">
                    <a:effectLst/>
                    <a:ea typeface="游明朝" panose="02020400000000000000" pitchFamily="18" charset="-128"/>
                    <a:cs typeface="Times New Roman" panose="02020603050405020304" pitchFamily="18" charset="0"/>
                  </a:rPr>
                  <a:t>している。</a:t>
                </a:r>
                <a:r>
                  <a:rPr lang="en-US" altLang="ja-JP" sz="1800" dirty="0">
                    <a:effectLst/>
                    <a:ea typeface="游明朝" panose="02020400000000000000" pitchFamily="18" charset="-128"/>
                    <a:cs typeface="Times New Roman" panose="02020603050405020304" pitchFamily="18" charset="0"/>
                  </a:rPr>
                  <a:t>G</a:t>
                </a:r>
                <a:r>
                  <a:rPr lang="ja-JP" altLang="ja-JP" sz="1800" dirty="0">
                    <a:effectLst/>
                    <a:ea typeface="游明朝" panose="02020400000000000000" pitchFamily="18" charset="-128"/>
                    <a:cs typeface="Times New Roman" panose="02020603050405020304" pitchFamily="18" charset="0"/>
                  </a:rPr>
                  <a:t>ピークの赤方偏移は、ハイブリッド構造における</a:t>
                </a:r>
                <a14:m>
                  <m:oMath xmlns:m="http://schemas.openxmlformats.org/officeDocument/2006/math">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からグラフェンへの電荷移動（</a:t>
                </a:r>
                <a:r>
                  <a:rPr lang="ja-JP" altLang="ja-JP" sz="1800" dirty="0">
                    <a:solidFill>
                      <a:srgbClr val="FF0000"/>
                    </a:solidFill>
                    <a:effectLst/>
                    <a:ea typeface="游明朝" panose="02020400000000000000" pitchFamily="18" charset="-128"/>
                    <a:cs typeface="Times New Roman" panose="02020603050405020304" pitchFamily="18" charset="0"/>
                  </a:rPr>
                  <a:t>正孔</a:t>
                </a:r>
                <a:r>
                  <a:rPr lang="ja-JP" altLang="ja-JP" sz="1800" dirty="0">
                    <a:effectLst/>
                    <a:ea typeface="游明朝" panose="02020400000000000000" pitchFamily="18" charset="-128"/>
                    <a:cs typeface="Times New Roman" panose="02020603050405020304" pitchFamily="18" charset="0"/>
                  </a:rPr>
                  <a:t>）によって引き起こされる</a:t>
                </a:r>
                <a:r>
                  <a:rPr lang="en-US" altLang="ja-JP" sz="1800" dirty="0">
                    <a:effectLst/>
                    <a:ea typeface="游明朝" panose="02020400000000000000" pitchFamily="18" charset="-128"/>
                    <a:cs typeface="Times New Roman" panose="02020603050405020304" pitchFamily="18" charset="0"/>
                  </a:rPr>
                  <a:t>p</a:t>
                </a:r>
                <a:r>
                  <a:rPr lang="ja-JP" altLang="ja-JP" sz="1800" dirty="0">
                    <a:effectLst/>
                    <a:ea typeface="游明朝" panose="02020400000000000000" pitchFamily="18" charset="-128"/>
                    <a:cs typeface="Times New Roman" panose="02020603050405020304" pitchFamily="18" charset="0"/>
                  </a:rPr>
                  <a:t>型ドーピング効果を示している。</a:t>
                </a:r>
                <a:endParaRPr kumimoji="1" lang="ja-JP" altLang="en-US" dirty="0"/>
              </a:p>
            </p:txBody>
          </p:sp>
        </mc:Choice>
        <mc:Fallback>
          <p:sp>
            <p:nvSpPr>
              <p:cNvPr id="3" name="コンテンツ プレースホルダー 2">
                <a:extLst>
                  <a:ext uri="{FF2B5EF4-FFF2-40B4-BE49-F238E27FC236}">
                    <a16:creationId xmlns:a16="http://schemas.microsoft.com/office/drawing/2014/main" id="{46DEAC66-E3C8-479B-9F44-228772208107}"/>
                  </a:ext>
                </a:extLst>
              </p:cNvPr>
              <p:cNvSpPr>
                <a:spLocks noGrp="1" noRot="1" noChangeAspect="1" noMove="1" noResize="1" noEditPoints="1" noAdjustHandles="1" noChangeArrowheads="1" noChangeShapeType="1" noTextEdit="1"/>
              </p:cNvSpPr>
              <p:nvPr>
                <p:ph idx="1"/>
              </p:nvPr>
            </p:nvSpPr>
            <p:spPr>
              <a:xfrm>
                <a:off x="838200" y="1230284"/>
                <a:ext cx="10515600" cy="4946679"/>
              </a:xfrm>
              <a:blipFill>
                <a:blip r:embed="rId2"/>
                <a:stretch>
                  <a:fillRect l="-406" t="-1356" r="-290"/>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9C34C6D9-D9DE-47D0-AEFC-EB4CB38E5DB8}"/>
              </a:ext>
            </a:extLst>
          </p:cNvPr>
          <p:cNvPicPr>
            <a:picLocks noChangeAspect="1"/>
          </p:cNvPicPr>
          <p:nvPr/>
        </p:nvPicPr>
        <p:blipFill rotWithShape="1">
          <a:blip r:embed="rId3">
            <a:extLst>
              <a:ext uri="{28A0092B-C50C-407E-A947-70E740481C1C}">
                <a14:useLocalDpi xmlns:a14="http://schemas.microsoft.com/office/drawing/2010/main" val="0"/>
              </a:ext>
            </a:extLst>
          </a:blip>
          <a:srcRect l="10506" t="15152" r="36237" b="50787"/>
          <a:stretch/>
        </p:blipFill>
        <p:spPr>
          <a:xfrm>
            <a:off x="2316218" y="2996739"/>
            <a:ext cx="7559564" cy="3021676"/>
          </a:xfrm>
          <a:prstGeom prst="rect">
            <a:avLst/>
          </a:prstGeom>
        </p:spPr>
      </p:pic>
    </p:spTree>
    <p:extLst>
      <p:ext uri="{BB962C8B-B14F-4D97-AF65-F5344CB8AC3E}">
        <p14:creationId xmlns:p14="http://schemas.microsoft.com/office/powerpoint/2010/main" val="148226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AC0E4B-12E4-4BB3-8550-2991031663D4}"/>
              </a:ext>
            </a:extLst>
          </p:cNvPr>
          <p:cNvSpPr>
            <a:spLocks noGrp="1"/>
          </p:cNvSpPr>
          <p:nvPr>
            <p:ph type="title"/>
          </p:nvPr>
        </p:nvSpPr>
        <p:spPr>
          <a:xfrm>
            <a:off x="838200" y="365125"/>
            <a:ext cx="10515600" cy="906721"/>
          </a:xfrm>
        </p:spPr>
        <p:txBody>
          <a:bodyPr>
            <a:normAutofit fontScale="90000"/>
          </a:bodyPr>
          <a:lstStyle/>
          <a:p>
            <a:r>
              <a:rPr lang="ja-JP" altLang="ja-JP" sz="3100" b="1" kern="100" dirty="0">
                <a:effectLst/>
                <a:latin typeface="游明朝" panose="02020400000000000000" pitchFamily="18" charset="-128"/>
                <a:ea typeface="游明朝" panose="02020400000000000000" pitchFamily="18" charset="-128"/>
                <a:cs typeface="Times New Roman" panose="02020603050405020304" pitchFamily="18" charset="0"/>
              </a:rPr>
              <a:t>ハイブリッドグラフェン</a:t>
            </a:r>
            <a:r>
              <a:rPr lang="en-US" altLang="ja-JP" sz="3100" b="1" kern="100" dirty="0">
                <a:effectLst/>
                <a:latin typeface="游明朝" panose="02020400000000000000" pitchFamily="18" charset="-128"/>
                <a:ea typeface="游明朝" panose="02020400000000000000" pitchFamily="18" charset="-128"/>
                <a:cs typeface="Times New Roman" panose="02020603050405020304" pitchFamily="18" charset="0"/>
              </a:rPr>
              <a:t>/Ti2O3</a:t>
            </a:r>
            <a:r>
              <a:rPr lang="ja-JP" altLang="ja-JP" sz="3100" b="1" kern="100" dirty="0">
                <a:effectLst/>
                <a:latin typeface="游明朝" panose="02020400000000000000" pitchFamily="18" charset="-128"/>
                <a:ea typeface="游明朝" panose="02020400000000000000" pitchFamily="18" charset="-128"/>
                <a:cs typeface="Times New Roman" panose="02020603050405020304" pitchFamily="18" charset="0"/>
              </a:rPr>
              <a:t>における電荷移動過程</a:t>
            </a:r>
            <a:br>
              <a:rPr lang="ja-JP" altLang="ja-JP" sz="4400" kern="100" dirty="0">
                <a:effectLst/>
                <a:latin typeface="游明朝" panose="02020400000000000000" pitchFamily="18" charset="-128"/>
                <a:ea typeface="游明朝" panose="02020400000000000000" pitchFamily="18" charset="-128"/>
                <a:cs typeface="Times New Roman" panose="02020603050405020304" pitchFamily="18" charset="0"/>
              </a:rPr>
            </a:b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B255C81-44ED-42B6-B547-40CABF06EC94}"/>
                  </a:ext>
                </a:extLst>
              </p:cNvPr>
              <p:cNvSpPr>
                <a:spLocks noGrp="1"/>
              </p:cNvSpPr>
              <p:nvPr>
                <p:ph idx="1"/>
              </p:nvPr>
            </p:nvSpPr>
            <p:spPr>
              <a:xfrm>
                <a:off x="838200" y="1712422"/>
                <a:ext cx="10515600" cy="4464541"/>
              </a:xfrm>
            </p:spPr>
            <p:txBody>
              <a:bodyPr/>
              <a:lstStyle/>
              <a:p>
                <a:pPr indent="133350" algn="just"/>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G</a:t>
                </a:r>
                <a:r>
                  <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ピークの弱い</a:t>
                </a:r>
                <a:r>
                  <a:rPr lang="ja-JP" altLang="en-US" sz="2400" kern="100" dirty="0">
                    <a:effectLst/>
                    <a:latin typeface="游明朝" panose="02020400000000000000" pitchFamily="18" charset="-128"/>
                    <a:ea typeface="游明朝" panose="02020400000000000000" pitchFamily="18" charset="-128"/>
                    <a:cs typeface="Times New Roman" panose="02020603050405020304" pitchFamily="18" charset="0"/>
                  </a:rPr>
                  <a:t>シフトの原因</a:t>
                </a:r>
                <a:endPar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0" algn="just">
                  <a:buNone/>
                </a:pPr>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a:t>
                </a:r>
                <a14:m>
                  <m:oMath xmlns:m="http://schemas.openxmlformats.org/officeDocument/2006/math">
                    <m:sSub>
                      <m:sSubPr>
                        <m:ctrlPr>
                          <a:rPr lang="en-US" altLang="ja-JP" sz="24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24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が</a:t>
                </a:r>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p</a:t>
                </a:r>
                <a:r>
                  <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型半導体であり、グラフェンも、吸収された炭化水素分子や湿度の影響で</a:t>
                </a:r>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p</a:t>
                </a:r>
                <a:r>
                  <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型にな</a:t>
                </a:r>
                <a:r>
                  <a:rPr lang="ja-JP" altLang="en-US" sz="2400" kern="100" dirty="0">
                    <a:effectLst/>
                    <a:latin typeface="游明朝" panose="02020400000000000000" pitchFamily="18" charset="-128"/>
                    <a:ea typeface="游明朝" panose="02020400000000000000" pitchFamily="18" charset="-128"/>
                    <a:cs typeface="Times New Roman" panose="02020603050405020304" pitchFamily="18" charset="0"/>
                  </a:rPr>
                  <a:t>る</a:t>
                </a:r>
                <a:r>
                  <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。その結果、グラフェンと</a:t>
                </a:r>
                <a14:m>
                  <m:oMath xmlns:m="http://schemas.openxmlformats.org/officeDocument/2006/math">
                    <m:sSub>
                      <m:sSubPr>
                        <m:ctrlPr>
                          <a:rPr lang="en-US" altLang="ja-JP" sz="24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24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の間のバンドのずれが原因で、このハイブリッド構造における電荷移動</a:t>
                </a:r>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が</a:t>
                </a:r>
                <a:r>
                  <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非効率的なままとな</a:t>
                </a:r>
                <a:r>
                  <a:rPr lang="ja-JP" altLang="en-US" sz="2400" kern="100" dirty="0">
                    <a:effectLst/>
                    <a:latin typeface="游明朝" panose="02020400000000000000" pitchFamily="18" charset="-128"/>
                    <a:ea typeface="游明朝" panose="02020400000000000000" pitchFamily="18" charset="-128"/>
                    <a:cs typeface="Times New Roman" panose="02020603050405020304" pitchFamily="18" charset="0"/>
                  </a:rPr>
                  <a:t>るから。</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ja-JP" altLang="en-US" sz="2400" dirty="0">
                    <a:effectLst/>
                    <a:ea typeface="游明朝" panose="02020400000000000000" pitchFamily="18" charset="-128"/>
                    <a:cs typeface="Times New Roman" panose="02020603050405020304" pitchFamily="18" charset="0"/>
                  </a:rPr>
                  <a:t>そこで、ハイブリッド</a:t>
                </a:r>
                <a:r>
                  <a:rPr lang="ja-JP" altLang="ja-JP" sz="2400" dirty="0">
                    <a:effectLst/>
                    <a:ea typeface="游明朝" panose="02020400000000000000" pitchFamily="18" charset="-128"/>
                    <a:cs typeface="Times New Roman" panose="02020603050405020304" pitchFamily="18" charset="0"/>
                  </a:rPr>
                  <a:t>構造における電荷移動プロセスを調べるために、ゲート電圧をかけてグラフェンのフェルミ準位を変化させグラフェンと</a:t>
                </a:r>
                <a14:m>
                  <m:oMath xmlns:m="http://schemas.openxmlformats.org/officeDocument/2006/math">
                    <m:sSub>
                      <m:sSubPr>
                        <m:ctrlPr>
                          <a:rPr lang="en-US" altLang="ja-JP" sz="24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24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2400" dirty="0">
                    <a:effectLst/>
                    <a:ea typeface="游明朝" panose="02020400000000000000" pitchFamily="18" charset="-128"/>
                    <a:cs typeface="Times New Roman" panose="02020603050405020304" pitchFamily="18" charset="0"/>
                  </a:rPr>
                  <a:t>のバンド構造を整えた</a:t>
                </a:r>
                <a:r>
                  <a:rPr lang="ja-JP" altLang="en-US" sz="2400" dirty="0">
                    <a:effectLst/>
                    <a:ea typeface="游明朝" panose="02020400000000000000" pitchFamily="18" charset="-128"/>
                    <a:cs typeface="Times New Roman" panose="02020603050405020304" pitchFamily="18" charset="0"/>
                  </a:rPr>
                  <a:t>。</a:t>
                </a:r>
                <a:endParaRPr lang="en-US" altLang="ja-JP" sz="2400" dirty="0">
                  <a:effectLst/>
                  <a:ea typeface="游明朝" panose="02020400000000000000" pitchFamily="18" charset="-128"/>
                  <a:cs typeface="Times New Roman" panose="02020603050405020304" pitchFamily="18" charset="0"/>
                </a:endParaRPr>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9B255C81-44ED-42B6-B547-40CABF06EC94}"/>
                  </a:ext>
                </a:extLst>
              </p:cNvPr>
              <p:cNvSpPr>
                <a:spLocks noGrp="1" noRot="1" noChangeAspect="1" noMove="1" noResize="1" noEditPoints="1" noAdjustHandles="1" noChangeArrowheads="1" noChangeShapeType="1" noTextEdit="1"/>
              </p:cNvSpPr>
              <p:nvPr>
                <p:ph idx="1"/>
              </p:nvPr>
            </p:nvSpPr>
            <p:spPr>
              <a:xfrm>
                <a:off x="838200" y="1712422"/>
                <a:ext cx="10515600" cy="4464541"/>
              </a:xfrm>
              <a:blipFill>
                <a:blip r:embed="rId2"/>
                <a:stretch>
                  <a:fillRect l="-812" t="-1776" r="-87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6638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839190-AAB4-45E8-9B0F-F3CE4207B191}"/>
              </a:ext>
            </a:extLst>
          </p:cNvPr>
          <p:cNvSpPr>
            <a:spLocks noGrp="1"/>
          </p:cNvSpPr>
          <p:nvPr>
            <p:ph type="title"/>
          </p:nvPr>
        </p:nvSpPr>
        <p:spPr>
          <a:xfrm>
            <a:off x="838200" y="365126"/>
            <a:ext cx="10515600" cy="723842"/>
          </a:xfrm>
        </p:spPr>
        <p:txBody>
          <a:bodyPr>
            <a:normAutofit fontScale="90000"/>
          </a:bodyPr>
          <a:lstStyle/>
          <a:p>
            <a:r>
              <a:rPr lang="ja-JP" altLang="ja-JP" sz="3100" b="1" kern="100" dirty="0">
                <a:effectLst/>
                <a:latin typeface="游明朝" panose="02020400000000000000" pitchFamily="18" charset="-128"/>
                <a:ea typeface="游明朝" panose="02020400000000000000" pitchFamily="18" charset="-128"/>
                <a:cs typeface="Times New Roman" panose="02020603050405020304" pitchFamily="18" charset="0"/>
              </a:rPr>
              <a:t>ハイブリッドグラフェン</a:t>
            </a:r>
            <a:r>
              <a:rPr lang="en-US" altLang="ja-JP" sz="3100" b="1" kern="100" dirty="0">
                <a:effectLst/>
                <a:latin typeface="游明朝" panose="02020400000000000000" pitchFamily="18" charset="-128"/>
                <a:ea typeface="游明朝" panose="02020400000000000000" pitchFamily="18" charset="-128"/>
                <a:cs typeface="Times New Roman" panose="02020603050405020304" pitchFamily="18" charset="0"/>
              </a:rPr>
              <a:t>/Ti2O3</a:t>
            </a:r>
            <a:r>
              <a:rPr lang="ja-JP" altLang="ja-JP" sz="3100" b="1" kern="100" dirty="0">
                <a:effectLst/>
                <a:latin typeface="游明朝" panose="02020400000000000000" pitchFamily="18" charset="-128"/>
                <a:ea typeface="游明朝" panose="02020400000000000000" pitchFamily="18" charset="-128"/>
                <a:cs typeface="Times New Roman" panose="02020603050405020304" pitchFamily="18" charset="0"/>
              </a:rPr>
              <a:t>における電荷移動過程</a:t>
            </a:r>
            <a:br>
              <a:rPr lang="ja-JP" altLang="ja-JP" sz="4400" kern="100" dirty="0">
                <a:effectLst/>
                <a:latin typeface="游明朝" panose="02020400000000000000" pitchFamily="18" charset="-128"/>
                <a:ea typeface="游明朝" panose="02020400000000000000" pitchFamily="18" charset="-128"/>
                <a:cs typeface="Times New Roman" panose="02020603050405020304" pitchFamily="18" charset="0"/>
              </a:rPr>
            </a:br>
            <a:endParaRPr kumimoji="1" lang="ja-JP" altLang="en-US" dirty="0"/>
          </a:p>
        </p:txBody>
      </p:sp>
      <p:sp>
        <p:nvSpPr>
          <p:cNvPr id="3" name="コンテンツ プレースホルダー 2">
            <a:extLst>
              <a:ext uri="{FF2B5EF4-FFF2-40B4-BE49-F238E27FC236}">
                <a16:creationId xmlns:a16="http://schemas.microsoft.com/office/drawing/2014/main" id="{36C273D2-6590-43FD-A7AA-9DCAEB180E2C}"/>
              </a:ext>
            </a:extLst>
          </p:cNvPr>
          <p:cNvSpPr>
            <a:spLocks noGrp="1"/>
          </p:cNvSpPr>
          <p:nvPr>
            <p:ph idx="1"/>
          </p:nvPr>
        </p:nvSpPr>
        <p:spPr>
          <a:xfrm>
            <a:off x="838200" y="1188720"/>
            <a:ext cx="10515600" cy="4988243"/>
          </a:xfrm>
        </p:spPr>
        <p:txBody>
          <a:bodyPr/>
          <a:lstStyle/>
          <a:p>
            <a:r>
              <a:rPr lang="ja-JP" altLang="ja-JP" sz="2000" dirty="0">
                <a:effectLst/>
                <a:ea typeface="游明朝" panose="02020400000000000000" pitchFamily="18" charset="-128"/>
                <a:cs typeface="Times New Roman" panose="02020603050405020304" pitchFamily="18" charset="0"/>
              </a:rPr>
              <a:t>図</a:t>
            </a:r>
            <a:r>
              <a:rPr lang="en-US" altLang="ja-JP" sz="2000" dirty="0" err="1">
                <a:effectLst/>
                <a:ea typeface="游明朝" panose="02020400000000000000" pitchFamily="18" charset="-128"/>
                <a:cs typeface="Times New Roman" panose="02020603050405020304" pitchFamily="18" charset="0"/>
              </a:rPr>
              <a:t>c,d</a:t>
            </a:r>
            <a:r>
              <a:rPr lang="ja-JP" altLang="ja-JP" sz="2000" dirty="0">
                <a:effectLst/>
                <a:ea typeface="游明朝" panose="02020400000000000000" pitchFamily="18" charset="-128"/>
                <a:cs typeface="Times New Roman" panose="02020603050405020304" pitchFamily="18" charset="0"/>
              </a:rPr>
              <a:t>は、</a:t>
            </a:r>
            <a:r>
              <a:rPr lang="en-US" altLang="ja-JP" sz="2000" dirty="0">
                <a:effectLst/>
                <a:ea typeface="游明朝" panose="02020400000000000000" pitchFamily="18" charset="-128"/>
                <a:cs typeface="Times New Roman" panose="02020603050405020304" pitchFamily="18" charset="0"/>
              </a:rPr>
              <a:t>G</a:t>
            </a:r>
            <a:r>
              <a:rPr lang="ja-JP" altLang="ja-JP" sz="2000" dirty="0">
                <a:effectLst/>
                <a:ea typeface="游明朝" panose="02020400000000000000" pitchFamily="18" charset="-128"/>
                <a:cs typeface="Times New Roman" panose="02020603050405020304" pitchFamily="18" charset="0"/>
              </a:rPr>
              <a:t>ピークの位置と</a:t>
            </a:r>
            <a:r>
              <a:rPr lang="en-US" altLang="ja-JP" sz="2000" dirty="0">
                <a:effectLst/>
                <a:ea typeface="游明朝" panose="02020400000000000000" pitchFamily="18" charset="-128"/>
                <a:cs typeface="Times New Roman" panose="02020603050405020304" pitchFamily="18" charset="0"/>
              </a:rPr>
              <a:t>2D</a:t>
            </a:r>
            <a:r>
              <a:rPr lang="ja-JP" altLang="ja-JP" sz="2000" dirty="0">
                <a:effectLst/>
                <a:ea typeface="游明朝" panose="02020400000000000000" pitchFamily="18" charset="-128"/>
                <a:cs typeface="Times New Roman" panose="02020603050405020304" pitchFamily="18" charset="0"/>
              </a:rPr>
              <a:t>ピークの位置のゲート依存性を示してい</a:t>
            </a:r>
            <a:r>
              <a:rPr lang="ja-JP" altLang="en-US" sz="2000" dirty="0">
                <a:effectLst/>
                <a:ea typeface="游明朝" panose="02020400000000000000" pitchFamily="18" charset="-128"/>
                <a:cs typeface="Times New Roman" panose="02020603050405020304" pitchFamily="18" charset="0"/>
              </a:rPr>
              <a:t>る</a:t>
            </a:r>
            <a:r>
              <a:rPr lang="ja-JP" altLang="ja-JP" sz="2000" dirty="0">
                <a:effectLst/>
                <a:ea typeface="游明朝" panose="02020400000000000000" pitchFamily="18" charset="-128"/>
                <a:cs typeface="Times New Roman" panose="02020603050405020304" pitchFamily="18" charset="0"/>
              </a:rPr>
              <a:t>。ゲート電圧を</a:t>
            </a:r>
            <a:r>
              <a:rPr lang="en-US" altLang="ja-JP" sz="2000" dirty="0">
                <a:effectLst/>
                <a:ea typeface="游明朝" panose="02020400000000000000" pitchFamily="18" charset="-128"/>
                <a:cs typeface="Times New Roman" panose="02020603050405020304" pitchFamily="18" charset="0"/>
              </a:rPr>
              <a:t>-80V</a:t>
            </a:r>
            <a:r>
              <a:rPr lang="ja-JP" altLang="ja-JP" sz="2000" dirty="0">
                <a:effectLst/>
                <a:ea typeface="游明朝" panose="02020400000000000000" pitchFamily="18" charset="-128"/>
                <a:cs typeface="Times New Roman" panose="02020603050405020304" pitchFamily="18" charset="0"/>
              </a:rPr>
              <a:t>から</a:t>
            </a:r>
            <a:r>
              <a:rPr lang="en-US" altLang="ja-JP" sz="2000" dirty="0">
                <a:effectLst/>
                <a:ea typeface="游明朝" panose="02020400000000000000" pitchFamily="18" charset="-128"/>
                <a:cs typeface="Times New Roman" panose="02020603050405020304" pitchFamily="18" charset="0"/>
              </a:rPr>
              <a:t>80V</a:t>
            </a:r>
            <a:r>
              <a:rPr lang="ja-JP" altLang="ja-JP" sz="2000" dirty="0">
                <a:effectLst/>
                <a:ea typeface="游明朝" panose="02020400000000000000" pitchFamily="18" charset="-128"/>
                <a:cs typeface="Times New Roman" panose="02020603050405020304" pitchFamily="18" charset="0"/>
              </a:rPr>
              <a:t>に変化させたとき、</a:t>
            </a:r>
            <a:r>
              <a:rPr lang="en-US" altLang="ja-JP" sz="2000" dirty="0">
                <a:effectLst/>
                <a:ea typeface="游明朝" panose="02020400000000000000" pitchFamily="18" charset="-128"/>
                <a:cs typeface="Times New Roman" panose="02020603050405020304" pitchFamily="18" charset="0"/>
              </a:rPr>
              <a:t>G</a:t>
            </a:r>
            <a:r>
              <a:rPr lang="ja-JP" altLang="ja-JP" sz="2000" dirty="0">
                <a:effectLst/>
                <a:ea typeface="游明朝" panose="02020400000000000000" pitchFamily="18" charset="-128"/>
                <a:cs typeface="Times New Roman" panose="02020603050405020304" pitchFamily="18" charset="0"/>
              </a:rPr>
              <a:t>ピーク、</a:t>
            </a:r>
            <a:r>
              <a:rPr lang="en-US" altLang="ja-JP" sz="2000" dirty="0">
                <a:effectLst/>
                <a:ea typeface="游明朝" panose="02020400000000000000" pitchFamily="18" charset="-128"/>
                <a:cs typeface="Times New Roman" panose="02020603050405020304" pitchFamily="18" charset="0"/>
              </a:rPr>
              <a:t>2D</a:t>
            </a:r>
            <a:r>
              <a:rPr lang="ja-JP" altLang="ja-JP" sz="2000" dirty="0">
                <a:effectLst/>
                <a:ea typeface="游明朝" panose="02020400000000000000" pitchFamily="18" charset="-128"/>
                <a:cs typeface="Times New Roman" panose="02020603050405020304" pitchFamily="18" charset="0"/>
              </a:rPr>
              <a:t>ピークともに明らかに</a:t>
            </a:r>
            <a:r>
              <a:rPr lang="ja-JP" altLang="en-US" sz="2000" dirty="0">
                <a:ea typeface="游明朝" panose="02020400000000000000" pitchFamily="18" charset="-128"/>
                <a:cs typeface="Times New Roman" panose="02020603050405020304" pitchFamily="18" charset="0"/>
              </a:rPr>
              <a:t>赤方偏移している。</a:t>
            </a:r>
            <a:endParaRPr lang="en-US" altLang="ja-JP" sz="2000" dirty="0">
              <a:ea typeface="游明朝" panose="02020400000000000000" pitchFamily="18" charset="-128"/>
              <a:cs typeface="Times New Roman" panose="02020603050405020304" pitchFamily="18" charset="0"/>
            </a:endParaRPr>
          </a:p>
          <a:p>
            <a:r>
              <a:rPr lang="ja-JP" altLang="ja-JP" sz="2000" dirty="0">
                <a:effectLst/>
                <a:ea typeface="游明朝" panose="02020400000000000000" pitchFamily="18" charset="-128"/>
                <a:cs typeface="Times New Roman" panose="02020603050405020304" pitchFamily="18" charset="0"/>
              </a:rPr>
              <a:t>このような</a:t>
            </a:r>
            <a:r>
              <a:rPr lang="en-US" altLang="ja-JP" sz="2000" dirty="0">
                <a:effectLst/>
                <a:ea typeface="游明朝" panose="02020400000000000000" pitchFamily="18" charset="-128"/>
                <a:cs typeface="Times New Roman" panose="02020603050405020304" pitchFamily="18" charset="0"/>
              </a:rPr>
              <a:t>G</a:t>
            </a:r>
            <a:r>
              <a:rPr lang="ja-JP" altLang="ja-JP" sz="2000" dirty="0">
                <a:effectLst/>
                <a:ea typeface="游明朝" panose="02020400000000000000" pitchFamily="18" charset="-128"/>
                <a:cs typeface="Times New Roman" panose="02020603050405020304" pitchFamily="18" charset="0"/>
              </a:rPr>
              <a:t>ピークの変化は、次の</a:t>
            </a:r>
            <a:r>
              <a:rPr lang="en-US" altLang="ja-JP" sz="2000" dirty="0">
                <a:effectLst/>
                <a:ea typeface="游明朝" panose="02020400000000000000" pitchFamily="18" charset="-128"/>
                <a:cs typeface="Times New Roman" panose="02020603050405020304" pitchFamily="18" charset="0"/>
              </a:rPr>
              <a:t>2</a:t>
            </a:r>
            <a:r>
              <a:rPr lang="ja-JP" altLang="ja-JP" sz="2000" dirty="0">
                <a:effectLst/>
                <a:ea typeface="游明朝" panose="02020400000000000000" pitchFamily="18" charset="-128"/>
                <a:cs typeface="Times New Roman" panose="02020603050405020304" pitchFamily="18" charset="0"/>
              </a:rPr>
              <a:t>つの効果が共存していることによると考えられる。外部バイアスによるゲーティング効果とグラフェン</a:t>
            </a:r>
            <a:r>
              <a:rPr lang="en-US" altLang="ja-JP" sz="2000" dirty="0">
                <a:effectLst/>
                <a:ea typeface="游明朝" panose="02020400000000000000" pitchFamily="18" charset="-128"/>
                <a:cs typeface="Times New Roman" panose="02020603050405020304" pitchFamily="18" charset="0"/>
              </a:rPr>
              <a:t>/Ti2O3</a:t>
            </a:r>
            <a:r>
              <a:rPr lang="ja-JP" altLang="ja-JP" sz="2000" dirty="0">
                <a:effectLst/>
                <a:ea typeface="游明朝" panose="02020400000000000000" pitchFamily="18" charset="-128"/>
                <a:cs typeface="Times New Roman" panose="02020603050405020304" pitchFamily="18" charset="0"/>
              </a:rPr>
              <a:t>界面での電荷移動効果である。</a:t>
            </a:r>
            <a:endParaRPr lang="en-US" altLang="ja-JP" sz="2000" dirty="0">
              <a:effectLst/>
              <a:ea typeface="游明朝" panose="02020400000000000000" pitchFamily="18" charset="-128"/>
              <a:cs typeface="Times New Roman" panose="02020603050405020304" pitchFamily="18" charset="0"/>
            </a:endParaRPr>
          </a:p>
          <a:p>
            <a:endParaRPr kumimoji="1" lang="ja-JP" altLang="en-US" dirty="0"/>
          </a:p>
        </p:txBody>
      </p:sp>
      <p:pic>
        <p:nvPicPr>
          <p:cNvPr id="4" name="図 3">
            <a:extLst>
              <a:ext uri="{FF2B5EF4-FFF2-40B4-BE49-F238E27FC236}">
                <a16:creationId xmlns:a16="http://schemas.microsoft.com/office/drawing/2014/main" id="{807B373F-2CF3-4E99-8256-EE13621E9D0B}"/>
              </a:ext>
            </a:extLst>
          </p:cNvPr>
          <p:cNvPicPr>
            <a:picLocks noChangeAspect="1"/>
          </p:cNvPicPr>
          <p:nvPr/>
        </p:nvPicPr>
        <p:blipFill rotWithShape="1">
          <a:blip r:embed="rId2">
            <a:extLst>
              <a:ext uri="{28A0092B-C50C-407E-A947-70E740481C1C}">
                <a14:useLocalDpi xmlns:a14="http://schemas.microsoft.com/office/drawing/2010/main" val="0"/>
              </a:ext>
            </a:extLst>
          </a:blip>
          <a:srcRect l="11490" t="51122" r="36692" b="3987"/>
          <a:stretch/>
        </p:blipFill>
        <p:spPr>
          <a:xfrm>
            <a:off x="2865812" y="2679074"/>
            <a:ext cx="6460375" cy="3497889"/>
          </a:xfrm>
          <a:prstGeom prst="rect">
            <a:avLst/>
          </a:prstGeom>
        </p:spPr>
      </p:pic>
    </p:spTree>
    <p:extLst>
      <p:ext uri="{BB962C8B-B14F-4D97-AF65-F5344CB8AC3E}">
        <p14:creationId xmlns:p14="http://schemas.microsoft.com/office/powerpoint/2010/main" val="1403170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DE3BB1-C4D7-4049-9AFA-9C6895B08660}"/>
              </a:ext>
            </a:extLst>
          </p:cNvPr>
          <p:cNvSpPr>
            <a:spLocks noGrp="1"/>
          </p:cNvSpPr>
          <p:nvPr>
            <p:ph type="title"/>
          </p:nvPr>
        </p:nvSpPr>
        <p:spPr>
          <a:xfrm>
            <a:off x="838200" y="365126"/>
            <a:ext cx="10515600" cy="765406"/>
          </a:xfrm>
        </p:spPr>
        <p:txBody>
          <a:bodyPr>
            <a:normAutofit/>
          </a:bodyPr>
          <a:lstStyle/>
          <a:p>
            <a:r>
              <a:rPr lang="ja-JP"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t>ハイブリッドグラフェン</a:t>
            </a:r>
            <a:r>
              <a:rPr lang="en-US"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t>/Ti2O3</a:t>
            </a:r>
            <a:r>
              <a:rPr lang="ja-JP"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t>における電荷移動過程</a:t>
            </a:r>
            <a:br>
              <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br>
            <a:endParaRPr kumimoji="1" lang="ja-JP" altLang="en-US" sz="24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6E39894-5D5B-4558-BCC6-30D04C51138B}"/>
                  </a:ext>
                </a:extLst>
              </p:cNvPr>
              <p:cNvSpPr>
                <a:spLocks noGrp="1"/>
              </p:cNvSpPr>
              <p:nvPr>
                <p:ph idx="1"/>
              </p:nvPr>
            </p:nvSpPr>
            <p:spPr>
              <a:xfrm>
                <a:off x="838200" y="1429789"/>
                <a:ext cx="10515600" cy="4747174"/>
              </a:xfrm>
            </p:spPr>
            <p:txBody>
              <a:bodyPr>
                <a:normAutofit/>
              </a:bodyPr>
              <a:lstStyle/>
              <a:p>
                <a:r>
                  <a:rPr lang="ja-JP" altLang="ja-JP" sz="2400" dirty="0">
                    <a:effectLst/>
                    <a:ea typeface="游明朝" panose="02020400000000000000" pitchFamily="18" charset="-128"/>
                    <a:cs typeface="Times New Roman" panose="02020603050405020304" pitchFamily="18" charset="0"/>
                  </a:rPr>
                  <a:t>グラフェンの</a:t>
                </a:r>
                <a:r>
                  <a:rPr lang="en-US" altLang="ja-JP" sz="2400" dirty="0">
                    <a:effectLst/>
                    <a:ea typeface="游明朝" panose="02020400000000000000" pitchFamily="18" charset="-128"/>
                    <a:cs typeface="Times New Roman" panose="02020603050405020304" pitchFamily="18" charset="0"/>
                  </a:rPr>
                  <a:t>p</a:t>
                </a:r>
                <a:r>
                  <a:rPr lang="ja-JP" altLang="ja-JP" sz="2400" dirty="0">
                    <a:effectLst/>
                    <a:ea typeface="游明朝" panose="02020400000000000000" pitchFamily="18" charset="-128"/>
                    <a:cs typeface="Times New Roman" panose="02020603050405020304" pitchFamily="18" charset="0"/>
                  </a:rPr>
                  <a:t>型ドープ領域（</a:t>
                </a:r>
                <a:r>
                  <a:rPr lang="en-US" altLang="ja-JP" sz="2400" dirty="0">
                    <a:effectLst/>
                    <a:ea typeface="游明朝" panose="02020400000000000000" pitchFamily="18" charset="-128"/>
                    <a:cs typeface="Times New Roman" panose="02020603050405020304" pitchFamily="18" charset="0"/>
                  </a:rPr>
                  <a:t>Vg &lt; VD</a:t>
                </a:r>
                <a:r>
                  <a:rPr lang="ja-JP" altLang="ja-JP" sz="2400" dirty="0">
                    <a:effectLst/>
                    <a:ea typeface="游明朝" panose="02020400000000000000" pitchFamily="18" charset="-128"/>
                    <a:cs typeface="Times New Roman" panose="02020603050405020304" pitchFamily="18" charset="0"/>
                  </a:rPr>
                  <a:t>）</a:t>
                </a:r>
                <a:endParaRPr lang="en-US" altLang="ja-JP" sz="2400" dirty="0">
                  <a:effectLst/>
                  <a:ea typeface="游明朝" panose="02020400000000000000" pitchFamily="18" charset="-128"/>
                  <a:cs typeface="Times New Roman" panose="02020603050405020304" pitchFamily="18" charset="0"/>
                </a:endParaRPr>
              </a:p>
              <a:p>
                <a:pPr marL="0" indent="0">
                  <a:buNone/>
                </a:pPr>
                <a:r>
                  <a:rPr lang="ja-JP" altLang="en-US" sz="2400" dirty="0">
                    <a:effectLst/>
                    <a:ea typeface="游明朝" panose="02020400000000000000" pitchFamily="18" charset="-128"/>
                    <a:cs typeface="Times New Roman" panose="02020603050405020304" pitchFamily="18" charset="0"/>
                  </a:rPr>
                  <a:t>　</a:t>
                </a:r>
                <a:r>
                  <a:rPr lang="ja-JP" altLang="ja-JP" sz="2400" dirty="0">
                    <a:effectLst/>
                    <a:ea typeface="游明朝" panose="02020400000000000000" pitchFamily="18" charset="-128"/>
                    <a:cs typeface="Times New Roman" panose="02020603050405020304" pitchFamily="18" charset="0"/>
                  </a:rPr>
                  <a:t>では、図</a:t>
                </a:r>
                <a:r>
                  <a:rPr lang="en-US" altLang="ja-JP" sz="2400" dirty="0">
                    <a:effectLst/>
                    <a:ea typeface="游明朝" panose="02020400000000000000" pitchFamily="18" charset="-128"/>
                    <a:cs typeface="Times New Roman" panose="02020603050405020304" pitchFamily="18" charset="0"/>
                  </a:rPr>
                  <a:t>e</a:t>
                </a:r>
                <a:r>
                  <a:rPr lang="ja-JP" altLang="ja-JP" sz="2400" dirty="0">
                    <a:effectLst/>
                    <a:ea typeface="游明朝" panose="02020400000000000000" pitchFamily="18" charset="-128"/>
                    <a:cs typeface="Times New Roman" panose="02020603050405020304" pitchFamily="18" charset="0"/>
                  </a:rPr>
                  <a:t>に示すように、電荷移動プロ</a:t>
                </a:r>
                <a:endParaRPr lang="en-US" altLang="ja-JP" sz="2400" dirty="0">
                  <a:effectLst/>
                  <a:ea typeface="游明朝" panose="02020400000000000000" pitchFamily="18" charset="-128"/>
                  <a:cs typeface="Times New Roman" panose="02020603050405020304" pitchFamily="18" charset="0"/>
                </a:endParaRPr>
              </a:p>
              <a:p>
                <a:pPr marL="0" indent="0">
                  <a:buNone/>
                </a:pPr>
                <a:r>
                  <a:rPr lang="ja-JP" altLang="en-US" sz="2400" dirty="0">
                    <a:ea typeface="游明朝" panose="02020400000000000000" pitchFamily="18" charset="-128"/>
                    <a:cs typeface="Times New Roman" panose="02020603050405020304" pitchFamily="18" charset="0"/>
                  </a:rPr>
                  <a:t>　</a:t>
                </a:r>
                <a:r>
                  <a:rPr lang="ja-JP" altLang="ja-JP" sz="2400" dirty="0">
                    <a:effectLst/>
                    <a:ea typeface="游明朝" panose="02020400000000000000" pitchFamily="18" charset="-128"/>
                    <a:cs typeface="Times New Roman" panose="02020603050405020304" pitchFamily="18" charset="0"/>
                  </a:rPr>
                  <a:t>セスが抑制されるため、グラフェンのゲ</a:t>
                </a:r>
                <a:endParaRPr lang="en-US" altLang="ja-JP" sz="2400" dirty="0">
                  <a:effectLst/>
                  <a:ea typeface="游明朝" panose="02020400000000000000" pitchFamily="18" charset="-128"/>
                  <a:cs typeface="Times New Roman" panose="02020603050405020304" pitchFamily="18" charset="0"/>
                </a:endParaRPr>
              </a:p>
              <a:p>
                <a:pPr marL="0" indent="0">
                  <a:buNone/>
                </a:pPr>
                <a:r>
                  <a:rPr lang="ja-JP" altLang="en-US" sz="2400" dirty="0">
                    <a:ea typeface="游明朝" panose="02020400000000000000" pitchFamily="18" charset="-128"/>
                    <a:cs typeface="Times New Roman" panose="02020603050405020304" pitchFamily="18" charset="0"/>
                  </a:rPr>
                  <a:t>　</a:t>
                </a:r>
                <a:r>
                  <a:rPr lang="ja-JP" altLang="ja-JP" sz="2400" dirty="0">
                    <a:effectLst/>
                    <a:ea typeface="游明朝" panose="02020400000000000000" pitchFamily="18" charset="-128"/>
                    <a:cs typeface="Times New Roman" panose="02020603050405020304" pitchFamily="18" charset="0"/>
                  </a:rPr>
                  <a:t>ーティング効果が、</a:t>
                </a:r>
                <a:r>
                  <a:rPr lang="en-US" altLang="ja-JP" sz="2400" dirty="0">
                    <a:effectLst/>
                    <a:ea typeface="游明朝" panose="02020400000000000000" pitchFamily="18" charset="-128"/>
                    <a:cs typeface="Times New Roman" panose="02020603050405020304" pitchFamily="18" charset="0"/>
                  </a:rPr>
                  <a:t>G</a:t>
                </a:r>
                <a:r>
                  <a:rPr lang="ja-JP" altLang="ja-JP" sz="2400" dirty="0">
                    <a:effectLst/>
                    <a:ea typeface="游明朝" panose="02020400000000000000" pitchFamily="18" charset="-128"/>
                    <a:cs typeface="Times New Roman" panose="02020603050405020304" pitchFamily="18" charset="0"/>
                  </a:rPr>
                  <a:t>ピークと</a:t>
                </a:r>
                <a:r>
                  <a:rPr lang="en-US" altLang="ja-JP" sz="2400" dirty="0">
                    <a:effectLst/>
                    <a:ea typeface="游明朝" panose="02020400000000000000" pitchFamily="18" charset="-128"/>
                    <a:cs typeface="Times New Roman" panose="02020603050405020304" pitchFamily="18" charset="0"/>
                  </a:rPr>
                  <a:t>2D</a:t>
                </a:r>
                <a:r>
                  <a:rPr lang="ja-JP" altLang="ja-JP" sz="2400" dirty="0">
                    <a:effectLst/>
                    <a:ea typeface="游明朝" panose="02020400000000000000" pitchFamily="18" charset="-128"/>
                    <a:cs typeface="Times New Roman" panose="02020603050405020304" pitchFamily="18" charset="0"/>
                  </a:rPr>
                  <a:t>ピーク</a:t>
                </a:r>
                <a:endParaRPr lang="en-US" altLang="ja-JP" sz="2400" dirty="0">
                  <a:effectLst/>
                  <a:ea typeface="游明朝" panose="02020400000000000000" pitchFamily="18" charset="-128"/>
                  <a:cs typeface="Times New Roman" panose="02020603050405020304" pitchFamily="18" charset="0"/>
                </a:endParaRPr>
              </a:p>
              <a:p>
                <a:pPr marL="0" indent="0">
                  <a:buNone/>
                </a:pPr>
                <a:r>
                  <a:rPr lang="ja-JP" altLang="en-US" sz="2400" dirty="0">
                    <a:ea typeface="游明朝" panose="02020400000000000000" pitchFamily="18" charset="-128"/>
                    <a:cs typeface="Times New Roman" panose="02020603050405020304" pitchFamily="18" charset="0"/>
                  </a:rPr>
                  <a:t>　</a:t>
                </a:r>
                <a:r>
                  <a:rPr lang="ja-JP" altLang="ja-JP" sz="2400" dirty="0">
                    <a:effectLst/>
                    <a:ea typeface="游明朝" panose="02020400000000000000" pitchFamily="18" charset="-128"/>
                    <a:cs typeface="Times New Roman" panose="02020603050405020304" pitchFamily="18" charset="0"/>
                  </a:rPr>
                  <a:t>の赤方偏移に大きく寄与する。しかし、</a:t>
                </a:r>
                <a:endParaRPr lang="en-US" altLang="ja-JP" sz="2400" dirty="0">
                  <a:effectLst/>
                  <a:ea typeface="游明朝" panose="02020400000000000000" pitchFamily="18" charset="-128"/>
                  <a:cs typeface="Times New Roman" panose="02020603050405020304" pitchFamily="18" charset="0"/>
                </a:endParaRPr>
              </a:p>
              <a:p>
                <a:pPr marL="0" indent="0">
                  <a:buNone/>
                </a:pPr>
                <a:r>
                  <a:rPr lang="ja-JP" altLang="en-US" sz="2400" dirty="0">
                    <a:ea typeface="游明朝" panose="02020400000000000000" pitchFamily="18" charset="-128"/>
                    <a:cs typeface="Times New Roman" panose="02020603050405020304" pitchFamily="18" charset="0"/>
                  </a:rPr>
                  <a:t>　</a:t>
                </a:r>
                <a14:m>
                  <m:oMath xmlns:m="http://schemas.openxmlformats.org/officeDocument/2006/math">
                    <m:sSub>
                      <m:sSubPr>
                        <m:ctrlPr>
                          <a:rPr lang="en-US" altLang="ja-JP" sz="24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2400" i="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24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24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24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2400" i="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2400" dirty="0">
                    <a:effectLst/>
                    <a:ea typeface="游明朝" panose="02020400000000000000" pitchFamily="18" charset="-128"/>
                    <a:cs typeface="Times New Roman" panose="02020603050405020304" pitchFamily="18" charset="0"/>
                  </a:rPr>
                  <a:t>からグラフェンチャネルへのホール</a:t>
                </a:r>
                <a:endParaRPr lang="en-US" altLang="ja-JP" sz="2400" dirty="0">
                  <a:effectLst/>
                  <a:ea typeface="游明朝" panose="02020400000000000000" pitchFamily="18" charset="-128"/>
                  <a:cs typeface="Times New Roman" panose="02020603050405020304" pitchFamily="18" charset="0"/>
                </a:endParaRPr>
              </a:p>
              <a:p>
                <a:pPr marL="0" indent="0">
                  <a:buNone/>
                </a:pPr>
                <a:r>
                  <a:rPr lang="ja-JP" altLang="en-US" sz="2400" dirty="0">
                    <a:ea typeface="游明朝" panose="02020400000000000000" pitchFamily="18" charset="-128"/>
                    <a:cs typeface="Times New Roman" panose="02020603050405020304" pitchFamily="18" charset="0"/>
                  </a:rPr>
                  <a:t>　</a:t>
                </a:r>
                <a:r>
                  <a:rPr lang="ja-JP" altLang="ja-JP" sz="2400" dirty="0">
                    <a:effectLst/>
                    <a:ea typeface="游明朝" panose="02020400000000000000" pitchFamily="18" charset="-128"/>
                    <a:cs typeface="Times New Roman" panose="02020603050405020304" pitchFamily="18" charset="0"/>
                  </a:rPr>
                  <a:t>移動は、フェルミ準位がアップシフトする</a:t>
                </a:r>
                <a:endParaRPr lang="en-US" altLang="ja-JP" sz="2400" dirty="0">
                  <a:effectLst/>
                  <a:ea typeface="游明朝" panose="02020400000000000000" pitchFamily="18" charset="-128"/>
                  <a:cs typeface="Times New Roman" panose="02020603050405020304" pitchFamily="18" charset="0"/>
                </a:endParaRPr>
              </a:p>
              <a:p>
                <a:pPr marL="0" indent="0">
                  <a:buNone/>
                </a:pPr>
                <a:r>
                  <a:rPr lang="ja-JP" altLang="en-US" sz="2400" dirty="0">
                    <a:effectLst/>
                    <a:ea typeface="游明朝" panose="02020400000000000000" pitchFamily="18" charset="-128"/>
                    <a:cs typeface="Times New Roman" panose="02020603050405020304" pitchFamily="18" charset="0"/>
                  </a:rPr>
                  <a:t>　</a:t>
                </a:r>
                <a:r>
                  <a:rPr lang="ja-JP" altLang="ja-JP" sz="2400" dirty="0">
                    <a:effectLst/>
                    <a:ea typeface="游明朝" panose="02020400000000000000" pitchFamily="18" charset="-128"/>
                    <a:cs typeface="Times New Roman" panose="02020603050405020304" pitchFamily="18" charset="0"/>
                  </a:rPr>
                  <a:t>と、グラフェンの</a:t>
                </a:r>
                <a:r>
                  <a:rPr lang="en-US" altLang="ja-JP" sz="2400" dirty="0">
                    <a:effectLst/>
                    <a:ea typeface="游明朝" panose="02020400000000000000" pitchFamily="18" charset="-128"/>
                    <a:cs typeface="Times New Roman" panose="02020603050405020304" pitchFamily="18" charset="0"/>
                  </a:rPr>
                  <a:t>n</a:t>
                </a:r>
                <a:r>
                  <a:rPr lang="ja-JP" altLang="ja-JP" sz="2400" dirty="0">
                    <a:effectLst/>
                    <a:ea typeface="游明朝" panose="02020400000000000000" pitchFamily="18" charset="-128"/>
                    <a:cs typeface="Times New Roman" panose="02020603050405020304" pitchFamily="18" charset="0"/>
                  </a:rPr>
                  <a:t>型ドープ領域（</a:t>
                </a:r>
                <a:r>
                  <a:rPr lang="en-US" altLang="ja-JP" sz="2400" dirty="0">
                    <a:effectLst/>
                    <a:ea typeface="游明朝" panose="02020400000000000000" pitchFamily="18" charset="-128"/>
                    <a:cs typeface="Times New Roman" panose="02020603050405020304" pitchFamily="18" charset="0"/>
                  </a:rPr>
                  <a:t>Vg &gt; VD</a:t>
                </a:r>
                <a:r>
                  <a:rPr lang="ja-JP" altLang="ja-JP" sz="2400" dirty="0">
                    <a:effectLst/>
                    <a:ea typeface="游明朝" panose="02020400000000000000" pitchFamily="18" charset="-128"/>
                    <a:cs typeface="Times New Roman" panose="02020603050405020304" pitchFamily="18" charset="0"/>
                  </a:rPr>
                  <a:t>）</a:t>
                </a:r>
                <a:endParaRPr lang="en-US" altLang="ja-JP" sz="2400" dirty="0">
                  <a:effectLst/>
                  <a:ea typeface="游明朝" panose="02020400000000000000" pitchFamily="18" charset="-128"/>
                  <a:cs typeface="Times New Roman" panose="02020603050405020304" pitchFamily="18" charset="0"/>
                </a:endParaRPr>
              </a:p>
              <a:p>
                <a:pPr marL="0" indent="0">
                  <a:buNone/>
                </a:pPr>
                <a:r>
                  <a:rPr lang="ja-JP" altLang="en-US" sz="2400" dirty="0">
                    <a:ea typeface="游明朝" panose="02020400000000000000" pitchFamily="18" charset="-128"/>
                    <a:cs typeface="Times New Roman" panose="02020603050405020304" pitchFamily="18" charset="0"/>
                  </a:rPr>
                  <a:t>　</a:t>
                </a:r>
                <a:r>
                  <a:rPr lang="ja-JP" altLang="ja-JP" sz="2400" dirty="0">
                    <a:effectLst/>
                    <a:ea typeface="游明朝" panose="02020400000000000000" pitchFamily="18" charset="-128"/>
                    <a:cs typeface="Times New Roman" panose="02020603050405020304" pitchFamily="18" charset="0"/>
                  </a:rPr>
                  <a:t>で</a:t>
                </a:r>
                <a:r>
                  <a:rPr lang="ja-JP" altLang="en-US" sz="2400" dirty="0">
                    <a:ea typeface="游明朝" panose="02020400000000000000" pitchFamily="18" charset="-128"/>
                    <a:cs typeface="Times New Roman" panose="02020603050405020304" pitchFamily="18" charset="0"/>
                  </a:rPr>
                  <a:t>大きく</a:t>
                </a:r>
                <a:r>
                  <a:rPr lang="ja-JP" altLang="ja-JP" sz="2400" dirty="0">
                    <a:effectLst/>
                    <a:ea typeface="游明朝" panose="02020400000000000000" pitchFamily="18" charset="-128"/>
                    <a:cs typeface="Times New Roman" panose="02020603050405020304" pitchFamily="18" charset="0"/>
                  </a:rPr>
                  <a:t>なり始める。</a:t>
                </a:r>
                <a:endParaRPr lang="en-US" altLang="ja-JP" sz="2400" dirty="0">
                  <a:effectLst/>
                  <a:ea typeface="游明朝" panose="02020400000000000000" pitchFamily="18" charset="-128"/>
                  <a:cs typeface="Times New Roman" panose="02020603050405020304" pitchFamily="18" charset="0"/>
                </a:endParaRP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46E39894-5D5B-4558-BCC6-30D04C51138B}"/>
                  </a:ext>
                </a:extLst>
              </p:cNvPr>
              <p:cNvSpPr>
                <a:spLocks noGrp="1" noRot="1" noChangeAspect="1" noMove="1" noResize="1" noEditPoints="1" noAdjustHandles="1" noChangeArrowheads="1" noChangeShapeType="1" noTextEdit="1"/>
              </p:cNvSpPr>
              <p:nvPr>
                <p:ph idx="1"/>
              </p:nvPr>
            </p:nvSpPr>
            <p:spPr>
              <a:xfrm>
                <a:off x="838200" y="1429789"/>
                <a:ext cx="10515600" cy="4747174"/>
              </a:xfrm>
              <a:blipFill>
                <a:blip r:embed="rId2"/>
                <a:stretch>
                  <a:fillRect l="-812" t="-1671"/>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1448B8F5-D2C5-40DE-92E9-0511A10CA4E4}"/>
              </a:ext>
            </a:extLst>
          </p:cNvPr>
          <p:cNvPicPr>
            <a:picLocks noChangeAspect="1"/>
          </p:cNvPicPr>
          <p:nvPr/>
        </p:nvPicPr>
        <p:blipFill rotWithShape="1">
          <a:blip r:embed="rId3">
            <a:extLst>
              <a:ext uri="{28A0092B-C50C-407E-A947-70E740481C1C}">
                <a14:useLocalDpi xmlns:a14="http://schemas.microsoft.com/office/drawing/2010/main" val="0"/>
              </a:ext>
            </a:extLst>
          </a:blip>
          <a:srcRect l="64291" t="15393" r="11542" b="4486"/>
          <a:stretch/>
        </p:blipFill>
        <p:spPr>
          <a:xfrm>
            <a:off x="7786955" y="1200569"/>
            <a:ext cx="2554078" cy="5292305"/>
          </a:xfrm>
          <a:prstGeom prst="rect">
            <a:avLst/>
          </a:prstGeom>
        </p:spPr>
      </p:pic>
    </p:spTree>
    <p:extLst>
      <p:ext uri="{BB962C8B-B14F-4D97-AF65-F5344CB8AC3E}">
        <p14:creationId xmlns:p14="http://schemas.microsoft.com/office/powerpoint/2010/main" val="385928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C058AD-5E53-49A2-A0A5-95BD379CAFE3}"/>
              </a:ext>
            </a:extLst>
          </p:cNvPr>
          <p:cNvSpPr>
            <a:spLocks noGrp="1"/>
          </p:cNvSpPr>
          <p:nvPr>
            <p:ph type="title"/>
          </p:nvPr>
        </p:nvSpPr>
        <p:spPr/>
        <p:txBody>
          <a:bodyPr/>
          <a:lstStyle/>
          <a:p>
            <a:r>
              <a:rPr lang="ja-JP"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光導電性領域での中赤外光検出</a:t>
            </a:r>
            <a:endParaRPr kumimoji="1" lang="ja-JP" altLang="en-US" dirty="0"/>
          </a:p>
        </p:txBody>
      </p:sp>
      <p:sp>
        <p:nvSpPr>
          <p:cNvPr id="3" name="コンテンツ プレースホルダー 2">
            <a:extLst>
              <a:ext uri="{FF2B5EF4-FFF2-40B4-BE49-F238E27FC236}">
                <a16:creationId xmlns:a16="http://schemas.microsoft.com/office/drawing/2014/main" id="{CEC357F3-8119-41DD-AA0C-4DD702DF7401}"/>
              </a:ext>
            </a:extLst>
          </p:cNvPr>
          <p:cNvSpPr>
            <a:spLocks noGrp="1"/>
          </p:cNvSpPr>
          <p:nvPr>
            <p:ph idx="1"/>
          </p:nvPr>
        </p:nvSpPr>
        <p:spPr/>
        <p:txBody>
          <a:bodyPr/>
          <a:lstStyle/>
          <a:p>
            <a:r>
              <a:rPr lang="ja-JP" altLang="en-US" sz="1800" dirty="0">
                <a:effectLst/>
                <a:ea typeface="游明朝" panose="02020400000000000000" pitchFamily="18" charset="-128"/>
                <a:cs typeface="Times New Roman" panose="02020603050405020304" pitchFamily="18" charset="0"/>
              </a:rPr>
              <a:t>光</a:t>
            </a:r>
            <a:r>
              <a:rPr lang="ja-JP" altLang="ja-JP" sz="1800" dirty="0">
                <a:effectLst/>
                <a:ea typeface="游明朝" panose="02020400000000000000" pitchFamily="18" charset="-128"/>
                <a:cs typeface="Times New Roman" panose="02020603050405020304" pitchFamily="18" charset="0"/>
              </a:rPr>
              <a:t>検出の測定は</a:t>
            </a:r>
            <a:r>
              <a:rPr lang="ja-JP" altLang="en-US"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それぞれ</a:t>
            </a:r>
            <a:r>
              <a:rPr lang="en-US" altLang="ja-JP" sz="1800" dirty="0">
                <a:effectLst/>
                <a:ea typeface="游明朝" panose="02020400000000000000" pitchFamily="18" charset="-128"/>
                <a:cs typeface="Times New Roman" panose="02020603050405020304" pitchFamily="18" charset="0"/>
              </a:rPr>
              <a:t>4 µm</a:t>
            </a:r>
            <a:r>
              <a:rPr lang="ja-JP" altLang="ja-JP" sz="1800" dirty="0">
                <a:effectLst/>
                <a:ea typeface="游明朝" panose="02020400000000000000" pitchFamily="18" charset="-128"/>
                <a:cs typeface="Times New Roman" panose="02020603050405020304" pitchFamily="18" charset="0"/>
              </a:rPr>
              <a:t>～</a:t>
            </a:r>
            <a:r>
              <a:rPr lang="en-US" altLang="ja-JP" sz="1800" dirty="0">
                <a:effectLst/>
                <a:ea typeface="游明朝" panose="02020400000000000000" pitchFamily="18" charset="-128"/>
                <a:cs typeface="Times New Roman" panose="02020603050405020304" pitchFamily="18" charset="0"/>
              </a:rPr>
              <a:t>7 µm</a:t>
            </a:r>
            <a:r>
              <a:rPr lang="ja-JP" altLang="ja-JP" sz="1800" dirty="0">
                <a:effectLst/>
                <a:ea typeface="游明朝" panose="02020400000000000000" pitchFamily="18" charset="-128"/>
                <a:cs typeface="Times New Roman" panose="02020603050405020304" pitchFamily="18" charset="0"/>
              </a:rPr>
              <a:t>と</a:t>
            </a:r>
            <a:r>
              <a:rPr lang="en-US" altLang="ja-JP" sz="1800" dirty="0">
                <a:effectLst/>
                <a:ea typeface="游明朝" panose="02020400000000000000" pitchFamily="18" charset="-128"/>
                <a:cs typeface="Times New Roman" panose="02020603050405020304" pitchFamily="18" charset="0"/>
              </a:rPr>
              <a:t>9.6 µm</a:t>
            </a:r>
            <a:r>
              <a:rPr lang="ja-JP" altLang="ja-JP" sz="1800" dirty="0">
                <a:effectLst/>
                <a:ea typeface="游明朝" panose="02020400000000000000" pitchFamily="18" charset="-128"/>
                <a:cs typeface="Times New Roman" panose="02020603050405020304" pitchFamily="18" charset="0"/>
              </a:rPr>
              <a:t>～</a:t>
            </a:r>
            <a:r>
              <a:rPr lang="en-US" altLang="ja-JP" sz="1800" dirty="0">
                <a:effectLst/>
                <a:ea typeface="游明朝" panose="02020400000000000000" pitchFamily="18" charset="-128"/>
                <a:cs typeface="Times New Roman" panose="02020603050405020304" pitchFamily="18" charset="0"/>
              </a:rPr>
              <a:t>10.6 µm</a:t>
            </a:r>
            <a:r>
              <a:rPr lang="ja-JP" altLang="ja-JP" sz="1800" dirty="0">
                <a:effectLst/>
                <a:ea typeface="游明朝" panose="02020400000000000000" pitchFamily="18" charset="-128"/>
                <a:cs typeface="Times New Roman" panose="02020603050405020304" pitchFamily="18" charset="0"/>
              </a:rPr>
              <a:t>の波長に調整可能な</a:t>
            </a:r>
            <a:r>
              <a:rPr lang="en-US" altLang="ja-JP" sz="1800" dirty="0">
                <a:effectLst/>
                <a:ea typeface="游明朝" panose="02020400000000000000" pitchFamily="18" charset="-128"/>
                <a:cs typeface="Times New Roman" panose="02020603050405020304" pitchFamily="18" charset="0"/>
              </a:rPr>
              <a:t>2</a:t>
            </a:r>
            <a:r>
              <a:rPr lang="ja-JP" altLang="ja-JP" sz="1800" dirty="0">
                <a:effectLst/>
                <a:ea typeface="游明朝" panose="02020400000000000000" pitchFamily="18" charset="-128"/>
                <a:cs typeface="Times New Roman" panose="02020603050405020304" pitchFamily="18" charset="0"/>
              </a:rPr>
              <a:t>つの量子カスケードレーザー（</a:t>
            </a:r>
            <a:r>
              <a:rPr lang="en-US" altLang="ja-JP" sz="1800" dirty="0">
                <a:effectLst/>
                <a:ea typeface="游明朝" panose="02020400000000000000" pitchFamily="18" charset="-128"/>
                <a:cs typeface="Times New Roman" panose="02020603050405020304" pitchFamily="18" charset="0"/>
              </a:rPr>
              <a:t>QCL</a:t>
            </a:r>
            <a:r>
              <a:rPr lang="ja-JP" altLang="ja-JP" sz="1800" dirty="0">
                <a:effectLst/>
                <a:ea typeface="游明朝" panose="02020400000000000000" pitchFamily="18" charset="-128"/>
                <a:cs typeface="Times New Roman" panose="02020603050405020304" pitchFamily="18" charset="0"/>
              </a:rPr>
              <a:t>）による照射下で最初に行</a:t>
            </a:r>
            <a:r>
              <a:rPr lang="ja-JP" altLang="en-US" sz="1800" dirty="0">
                <a:effectLst/>
                <a:ea typeface="游明朝" panose="02020400000000000000" pitchFamily="18" charset="-128"/>
                <a:cs typeface="Times New Roman" panose="02020603050405020304" pitchFamily="18" charset="0"/>
              </a:rPr>
              <a:t>っ</a:t>
            </a:r>
            <a:r>
              <a:rPr lang="ja-JP" altLang="ja-JP" sz="1800" dirty="0">
                <a:effectLst/>
                <a:ea typeface="游明朝" panose="02020400000000000000" pitchFamily="18" charset="-128"/>
                <a:cs typeface="Times New Roman" panose="02020603050405020304" pitchFamily="18" charset="0"/>
              </a:rPr>
              <a:t>た。電気的特性は、暗闇の中と</a:t>
            </a:r>
            <a:r>
              <a:rPr lang="en-US" altLang="ja-JP" sz="1800" dirty="0">
                <a:effectLst/>
                <a:ea typeface="游明朝" panose="02020400000000000000" pitchFamily="18" charset="-128"/>
                <a:cs typeface="Times New Roman" panose="02020603050405020304" pitchFamily="18" charset="0"/>
              </a:rPr>
              <a:t>10µm</a:t>
            </a:r>
            <a:r>
              <a:rPr lang="ja-JP" altLang="ja-JP" sz="1800" dirty="0">
                <a:effectLst/>
                <a:ea typeface="游明朝" panose="02020400000000000000" pitchFamily="18" charset="-128"/>
                <a:cs typeface="Times New Roman" panose="02020603050405020304" pitchFamily="18" charset="0"/>
              </a:rPr>
              <a:t>のレーザー照射下の両方で記録されてい</a:t>
            </a:r>
            <a:r>
              <a:rPr lang="ja-JP" altLang="en-US" sz="1800" dirty="0">
                <a:effectLst/>
                <a:ea typeface="游明朝" panose="02020400000000000000" pitchFamily="18" charset="-128"/>
                <a:cs typeface="Times New Roman" panose="02020603050405020304" pitchFamily="18" charset="0"/>
              </a:rPr>
              <a:t>る</a:t>
            </a:r>
            <a:r>
              <a:rPr lang="ja-JP" altLang="ja-JP" sz="1800" dirty="0">
                <a:effectLst/>
                <a:ea typeface="游明朝" panose="02020400000000000000" pitchFamily="18" charset="-128"/>
                <a:cs typeface="Times New Roman" panose="02020603050405020304" pitchFamily="18" charset="0"/>
              </a:rPr>
              <a:t>。</a:t>
            </a:r>
            <a:endParaRPr lang="en-US" altLang="ja-JP" sz="1800" dirty="0">
              <a:effectLst/>
              <a:ea typeface="游明朝" panose="02020400000000000000" pitchFamily="18" charset="-128"/>
              <a:cs typeface="Times New Roman" panose="02020603050405020304" pitchFamily="18" charset="0"/>
            </a:endParaRPr>
          </a:p>
          <a:p>
            <a:r>
              <a:rPr lang="ja-JP" altLang="ja-JP" sz="1800" dirty="0">
                <a:effectLst/>
                <a:ea typeface="游明朝" panose="02020400000000000000" pitchFamily="18" charset="-128"/>
                <a:cs typeface="Times New Roman" panose="02020603050405020304" pitchFamily="18" charset="0"/>
              </a:rPr>
              <a:t>ソース・ドレイン間の電圧が小さい場合、</a:t>
            </a:r>
            <a:r>
              <a:rPr lang="en-US" altLang="ja-JP" sz="1800" dirty="0">
                <a:effectLst/>
                <a:ea typeface="游明朝" panose="02020400000000000000" pitchFamily="18" charset="-128"/>
                <a:cs typeface="Times New Roman" panose="02020603050405020304" pitchFamily="18" charset="0"/>
              </a:rPr>
              <a:t>Id-</a:t>
            </a:r>
            <a:r>
              <a:rPr lang="en-US" altLang="ja-JP" sz="1800" dirty="0" err="1">
                <a:effectLst/>
                <a:ea typeface="游明朝" panose="02020400000000000000" pitchFamily="18" charset="-128"/>
                <a:cs typeface="Times New Roman" panose="02020603050405020304" pitchFamily="18" charset="0"/>
              </a:rPr>
              <a:t>Vd</a:t>
            </a:r>
            <a:r>
              <a:rPr lang="ja-JP" altLang="ja-JP" sz="1800" dirty="0">
                <a:effectLst/>
                <a:ea typeface="游明朝" panose="02020400000000000000" pitchFamily="18" charset="-128"/>
                <a:cs typeface="Times New Roman" panose="02020603050405020304" pitchFamily="18" charset="0"/>
              </a:rPr>
              <a:t>曲線は概ね直線的で対称性があり、オーミック的な（オームの法則に従う）電極接触を示している。レーザー照射によってチャネル電流が明らかに減少してい</a:t>
            </a:r>
            <a:r>
              <a:rPr lang="ja-JP" altLang="en-US" sz="1800" dirty="0">
                <a:ea typeface="游明朝" panose="02020400000000000000" pitchFamily="18" charset="-128"/>
                <a:cs typeface="Times New Roman" panose="02020603050405020304" pitchFamily="18" charset="0"/>
              </a:rPr>
              <a:t>る</a:t>
            </a:r>
            <a:r>
              <a:rPr lang="ja-JP" altLang="ja-JP" sz="1800" dirty="0">
                <a:effectLst/>
                <a:ea typeface="游明朝" panose="02020400000000000000" pitchFamily="18" charset="-128"/>
                <a:cs typeface="Times New Roman" panose="02020603050405020304" pitchFamily="18" charset="0"/>
              </a:rPr>
              <a:t>が、これは、図</a:t>
            </a:r>
            <a:r>
              <a:rPr lang="en-US" altLang="ja-JP" sz="1800" dirty="0">
                <a:effectLst/>
                <a:ea typeface="游明朝" panose="02020400000000000000" pitchFamily="18" charset="-128"/>
                <a:cs typeface="Times New Roman" panose="02020603050405020304" pitchFamily="18" charset="0"/>
              </a:rPr>
              <a:t>4c</a:t>
            </a:r>
            <a:r>
              <a:rPr lang="ja-JP" altLang="ja-JP" sz="1800" dirty="0">
                <a:effectLst/>
                <a:ea typeface="游明朝" panose="02020400000000000000" pitchFamily="18" charset="-128"/>
                <a:cs typeface="Times New Roman" panose="02020603050405020304" pitchFamily="18" charset="0"/>
              </a:rPr>
              <a:t>に示すように、光電流によるもの</a:t>
            </a:r>
            <a:r>
              <a:rPr lang="ja-JP" altLang="en-US" sz="1800" dirty="0">
                <a:effectLst/>
                <a:ea typeface="游明朝" panose="02020400000000000000" pitchFamily="18" charset="-128"/>
                <a:cs typeface="Times New Roman" panose="02020603050405020304" pitchFamily="18" charset="0"/>
              </a:rPr>
              <a:t>です。</a:t>
            </a:r>
            <a:endParaRPr kumimoji="1" lang="ja-JP" altLang="en-US" dirty="0"/>
          </a:p>
        </p:txBody>
      </p:sp>
      <p:pic>
        <p:nvPicPr>
          <p:cNvPr id="4" name="図 3">
            <a:extLst>
              <a:ext uri="{FF2B5EF4-FFF2-40B4-BE49-F238E27FC236}">
                <a16:creationId xmlns:a16="http://schemas.microsoft.com/office/drawing/2014/main" id="{4CBA6750-4843-48DB-9034-E2CF340E5A2B}"/>
              </a:ext>
            </a:extLst>
          </p:cNvPr>
          <p:cNvPicPr>
            <a:picLocks noChangeAspect="1"/>
          </p:cNvPicPr>
          <p:nvPr/>
        </p:nvPicPr>
        <p:blipFill rotWithShape="1">
          <a:blip r:embed="rId2">
            <a:extLst>
              <a:ext uri="{28A0092B-C50C-407E-A947-70E740481C1C}">
                <a14:useLocalDpi xmlns:a14="http://schemas.microsoft.com/office/drawing/2010/main" val="0"/>
              </a:ext>
            </a:extLst>
          </a:blip>
          <a:srcRect l="36717" t="12727" r="44047" b="64580"/>
          <a:stretch/>
        </p:blipFill>
        <p:spPr>
          <a:xfrm>
            <a:off x="1839883" y="3450562"/>
            <a:ext cx="3729643" cy="2749927"/>
          </a:xfrm>
          <a:prstGeom prst="rect">
            <a:avLst/>
          </a:prstGeom>
        </p:spPr>
      </p:pic>
      <p:pic>
        <p:nvPicPr>
          <p:cNvPr id="5" name="図 4">
            <a:extLst>
              <a:ext uri="{FF2B5EF4-FFF2-40B4-BE49-F238E27FC236}">
                <a16:creationId xmlns:a16="http://schemas.microsoft.com/office/drawing/2014/main" id="{9462F5FB-A120-4E3B-93BD-AFA3DD53292E}"/>
              </a:ext>
            </a:extLst>
          </p:cNvPr>
          <p:cNvPicPr>
            <a:picLocks noChangeAspect="1"/>
          </p:cNvPicPr>
          <p:nvPr/>
        </p:nvPicPr>
        <p:blipFill rotWithShape="1">
          <a:blip r:embed="rId2">
            <a:extLst>
              <a:ext uri="{28A0092B-C50C-407E-A947-70E740481C1C}">
                <a14:useLocalDpi xmlns:a14="http://schemas.microsoft.com/office/drawing/2010/main" val="0"/>
              </a:ext>
            </a:extLst>
          </a:blip>
          <a:srcRect l="73997" t="12727" r="6138" b="62907"/>
          <a:stretch/>
        </p:blipFill>
        <p:spPr>
          <a:xfrm>
            <a:off x="6571209" y="3450562"/>
            <a:ext cx="3746344" cy="2872045"/>
          </a:xfrm>
          <a:prstGeom prst="rect">
            <a:avLst/>
          </a:prstGeom>
        </p:spPr>
      </p:pic>
    </p:spTree>
    <p:extLst>
      <p:ext uri="{BB962C8B-B14F-4D97-AF65-F5344CB8AC3E}">
        <p14:creationId xmlns:p14="http://schemas.microsoft.com/office/powerpoint/2010/main" val="91636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BFE468-A185-4DA6-A5DE-256106957F47}"/>
              </a:ext>
            </a:extLst>
          </p:cNvPr>
          <p:cNvSpPr>
            <a:spLocks noGrp="1"/>
          </p:cNvSpPr>
          <p:nvPr>
            <p:ph type="title"/>
          </p:nvPr>
        </p:nvSpPr>
        <p:spPr/>
        <p:txBody>
          <a:bodyPr>
            <a:normAutofit/>
          </a:bodyPr>
          <a:lstStyle/>
          <a:p>
            <a:r>
              <a:rPr lang="ja-JP"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t>光導電性領域での中赤外光検出</a:t>
            </a:r>
            <a:endParaRPr kumimoji="1" lang="ja-JP" altLang="en-US" sz="24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4BA63BA-3BA4-4FAC-A95A-758863EBD73A}"/>
                  </a:ext>
                </a:extLst>
              </p:cNvPr>
              <p:cNvSpPr>
                <a:spLocks noGrp="1"/>
              </p:cNvSpPr>
              <p:nvPr>
                <p:ph idx="1"/>
              </p:nvPr>
            </p:nvSpPr>
            <p:spPr/>
            <p:txBody>
              <a:bodyPr/>
              <a:lstStyle/>
              <a:p>
                <a:r>
                  <a:rPr lang="ja-JP" altLang="ja-JP" sz="1800" dirty="0">
                    <a:effectLst/>
                    <a:ea typeface="游明朝" panose="02020400000000000000" pitchFamily="18" charset="-128"/>
                    <a:cs typeface="Times New Roman" panose="02020603050405020304" pitchFamily="18" charset="0"/>
                  </a:rPr>
                  <a:t>ハイブリッドグラフェン</a:t>
                </a:r>
                <a:r>
                  <a:rPr lang="en-US" altLang="ja-JP" sz="1800" dirty="0">
                    <a:effectLst/>
                    <a:ea typeface="游明朝" panose="02020400000000000000" pitchFamily="18" charset="-128"/>
                    <a:cs typeface="Times New Roman" panose="02020603050405020304" pitchFamily="18" charset="0"/>
                  </a:rPr>
                  <a:t>/</a:t>
                </a:r>
                <a14:m>
                  <m:oMath xmlns:m="http://schemas.openxmlformats.org/officeDocument/2006/math">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構造のゲート依存光電流は図</a:t>
                </a:r>
                <a:r>
                  <a:rPr lang="en-US" altLang="ja-JP" sz="1800" dirty="0">
                    <a:effectLst/>
                    <a:ea typeface="游明朝" panose="02020400000000000000" pitchFamily="18" charset="-128"/>
                    <a:cs typeface="Times New Roman" panose="02020603050405020304" pitchFamily="18" charset="0"/>
                  </a:rPr>
                  <a:t>b</a:t>
                </a:r>
                <a:r>
                  <a:rPr lang="ja-JP" altLang="ja-JP" sz="1800" dirty="0">
                    <a:effectLst/>
                    <a:ea typeface="游明朝" panose="02020400000000000000" pitchFamily="18" charset="-128"/>
                    <a:cs typeface="Times New Roman" panose="02020603050405020304" pitchFamily="18" charset="0"/>
                  </a:rPr>
                  <a:t>に示されている。ディラック電圧よりも低いゲート電圧では、正味の光電流はほとんど無視できるほど小さくな</a:t>
                </a:r>
                <a:r>
                  <a:rPr lang="ja-JP" altLang="en-US" sz="1800" dirty="0">
                    <a:effectLst/>
                    <a:ea typeface="游明朝" panose="02020400000000000000" pitchFamily="18" charset="-128"/>
                    <a:cs typeface="Times New Roman" panose="02020603050405020304" pitchFamily="18" charset="0"/>
                  </a:rPr>
                  <a:t>る。</a:t>
                </a:r>
                <a:r>
                  <a:rPr lang="ja-JP" altLang="en-US" sz="1800" dirty="0">
                    <a:ea typeface="游明朝" panose="02020400000000000000" pitchFamily="18" charset="-128"/>
                    <a:cs typeface="Times New Roman" panose="02020603050405020304" pitchFamily="18" charset="0"/>
                  </a:rPr>
                  <a:t>これは、</a:t>
                </a:r>
                <a:r>
                  <a:rPr lang="ja-JP" altLang="ja-JP" sz="1800" dirty="0">
                    <a:effectLst/>
                    <a:ea typeface="游明朝" panose="02020400000000000000" pitchFamily="18" charset="-128"/>
                    <a:cs typeface="Times New Roman" panose="02020603050405020304" pitchFamily="18" charset="0"/>
                  </a:rPr>
                  <a:t>ハイブリッド構造におけるグラフェンと</a:t>
                </a:r>
                <a14:m>
                  <m:oMath xmlns:m="http://schemas.openxmlformats.org/officeDocument/2006/math">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の間のバンドのずれにより、電荷移動が非効率的であることと一致している。一方、ゲート電圧がディラック電圧より高くなると、光電流が増加する。これは、光生成された正孔が</a:t>
                </a:r>
                <a14:m>
                  <m:oMath xmlns:m="http://schemas.openxmlformats.org/officeDocument/2006/math">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からグラフェンに効率よく注入されていることを示して</a:t>
                </a:r>
                <a:r>
                  <a:rPr lang="ja-JP" altLang="en-US" sz="1800" dirty="0">
                    <a:ea typeface="游明朝" panose="02020400000000000000" pitchFamily="18" charset="-128"/>
                    <a:cs typeface="Times New Roman" panose="02020603050405020304" pitchFamily="18" charset="0"/>
                  </a:rPr>
                  <a:t>いる</a:t>
                </a:r>
                <a:r>
                  <a:rPr lang="ja-JP" altLang="ja-JP" sz="1800" dirty="0">
                    <a:effectLst/>
                    <a:ea typeface="游明朝" panose="02020400000000000000" pitchFamily="18" charset="-128"/>
                    <a:cs typeface="Times New Roman" panose="02020603050405020304" pitchFamily="18" charset="0"/>
                  </a:rPr>
                  <a:t>。</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C4BA63BA-3BA4-4FAC-A95A-758863EBD73A}"/>
                  </a:ext>
                </a:extLst>
              </p:cNvPr>
              <p:cNvSpPr>
                <a:spLocks noGrp="1" noRot="1" noChangeAspect="1" noMove="1" noResize="1" noEditPoints="1" noAdjustHandles="1" noChangeArrowheads="1" noChangeShapeType="1" noTextEdit="1"/>
              </p:cNvSpPr>
              <p:nvPr>
                <p:ph idx="1"/>
              </p:nvPr>
            </p:nvSpPr>
            <p:spPr>
              <a:blipFill>
                <a:blip r:embed="rId2"/>
                <a:stretch>
                  <a:fillRect l="-406" t="-1401" r="-232"/>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5435CA16-C0A1-4D7F-BFD5-160B14ED1501}"/>
              </a:ext>
            </a:extLst>
          </p:cNvPr>
          <p:cNvPicPr>
            <a:picLocks noChangeAspect="1"/>
          </p:cNvPicPr>
          <p:nvPr/>
        </p:nvPicPr>
        <p:blipFill rotWithShape="1">
          <a:blip r:embed="rId3">
            <a:extLst>
              <a:ext uri="{28A0092B-C50C-407E-A947-70E740481C1C}">
                <a14:useLocalDpi xmlns:a14="http://schemas.microsoft.com/office/drawing/2010/main" val="0"/>
              </a:ext>
            </a:extLst>
          </a:blip>
          <a:srcRect l="56082" t="12549" r="25697" b="64758"/>
          <a:stretch/>
        </p:blipFill>
        <p:spPr>
          <a:xfrm>
            <a:off x="4146657" y="3345872"/>
            <a:ext cx="3898685" cy="3034637"/>
          </a:xfrm>
          <a:prstGeom prst="rect">
            <a:avLst/>
          </a:prstGeom>
        </p:spPr>
      </p:pic>
    </p:spTree>
    <p:extLst>
      <p:ext uri="{BB962C8B-B14F-4D97-AF65-F5344CB8AC3E}">
        <p14:creationId xmlns:p14="http://schemas.microsoft.com/office/powerpoint/2010/main" val="2845858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0F10A6-F9C1-432B-8E2F-825D7184BD8C}"/>
              </a:ext>
            </a:extLst>
          </p:cNvPr>
          <p:cNvSpPr>
            <a:spLocks noGrp="1"/>
          </p:cNvSpPr>
          <p:nvPr>
            <p:ph type="title"/>
          </p:nvPr>
        </p:nvSpPr>
        <p:spPr>
          <a:xfrm>
            <a:off x="838200" y="365125"/>
            <a:ext cx="10515600" cy="1031413"/>
          </a:xfrm>
        </p:spPr>
        <p:txBody>
          <a:bodyPr>
            <a:normAutofit/>
          </a:bodyPr>
          <a:lstStyle/>
          <a:p>
            <a:r>
              <a:rPr lang="ja-JP"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t>光導電性領域での中赤外光検出</a:t>
            </a:r>
            <a:endParaRPr kumimoji="1" lang="ja-JP" altLang="en-US" sz="2400"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9E33568-926C-4DED-B003-A557886C3A0A}"/>
                  </a:ext>
                </a:extLst>
              </p:cNvPr>
              <p:cNvSpPr>
                <a:spLocks noGrp="1"/>
              </p:cNvSpPr>
              <p:nvPr>
                <p:ph idx="1"/>
              </p:nvPr>
            </p:nvSpPr>
            <p:spPr>
              <a:xfrm>
                <a:off x="838200" y="1521229"/>
                <a:ext cx="10515600" cy="4655734"/>
              </a:xfrm>
            </p:spPr>
            <p:txBody>
              <a:bodyPr/>
              <a:lstStyle/>
              <a:p>
                <a:r>
                  <a:rPr lang="ja-JP" altLang="ja-JP" sz="1800" dirty="0">
                    <a:effectLst/>
                    <a:ea typeface="游明朝" panose="02020400000000000000" pitchFamily="18" charset="-128"/>
                    <a:cs typeface="Times New Roman" panose="02020603050405020304" pitchFamily="18" charset="0"/>
                  </a:rPr>
                  <a:t>グラフェンと</a:t>
                </a:r>
                <a14:m>
                  <m:oMath xmlns:m="http://schemas.openxmlformats.org/officeDocument/2006/math">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のハイブリッド光検出器は、図</a:t>
                </a:r>
                <a:r>
                  <a:rPr lang="en-US" altLang="ja-JP" sz="1800" dirty="0">
                    <a:effectLst/>
                    <a:ea typeface="游明朝" panose="02020400000000000000" pitchFamily="18" charset="-128"/>
                    <a:cs typeface="Times New Roman" panose="02020603050405020304" pitchFamily="18" charset="0"/>
                  </a:rPr>
                  <a:t>d</a:t>
                </a:r>
                <a:r>
                  <a:rPr lang="ja-JP" altLang="en-US" sz="1800" dirty="0">
                    <a:ea typeface="游明朝" panose="02020400000000000000" pitchFamily="18" charset="-128"/>
                    <a:cs typeface="Times New Roman" panose="02020603050405020304" pitchFamily="18" charset="0"/>
                  </a:rPr>
                  <a:t>に示</a:t>
                </a:r>
                <a:r>
                  <a:rPr lang="ja-JP" altLang="ja-JP" sz="1800" dirty="0">
                    <a:effectLst/>
                    <a:ea typeface="游明朝" panose="02020400000000000000" pitchFamily="18" charset="-128"/>
                    <a:cs typeface="Times New Roman" panose="02020603050405020304" pitchFamily="18" charset="0"/>
                  </a:rPr>
                  <a:t>すように、中赤外領域で広帯域の広帯域の光応答を示す。</a:t>
                </a:r>
                <a:endParaRPr lang="en-US" altLang="ja-JP" sz="1800" dirty="0">
                  <a:effectLst/>
                  <a:ea typeface="游明朝" panose="02020400000000000000" pitchFamily="18" charset="-128"/>
                  <a:cs typeface="Times New Roman" panose="02020603050405020304" pitchFamily="18" charset="0"/>
                </a:endParaRPr>
              </a:p>
              <a:p>
                <a:r>
                  <a:rPr lang="ja-JP" altLang="ja-JP" sz="1800" dirty="0">
                    <a:effectLst/>
                    <a:ea typeface="游明朝" panose="02020400000000000000" pitchFamily="18" charset="-128"/>
                    <a:cs typeface="Times New Roman" panose="02020603050405020304" pitchFamily="18" charset="0"/>
                  </a:rPr>
                  <a:t>例</a:t>
                </a:r>
                <a:r>
                  <a:rPr lang="ja-JP" altLang="en-US" sz="1800" dirty="0">
                    <a:effectLst/>
                    <a:ea typeface="游明朝" panose="02020400000000000000" pitchFamily="18" charset="-128"/>
                    <a:cs typeface="Times New Roman" panose="02020603050405020304" pitchFamily="18" charset="0"/>
                  </a:rPr>
                  <a:t>：</a:t>
                </a:r>
                <a:r>
                  <a:rPr lang="en-US" altLang="ja-JP" sz="1800" dirty="0">
                    <a:effectLst/>
                    <a:ea typeface="游明朝" panose="02020400000000000000" pitchFamily="18" charset="-128"/>
                    <a:cs typeface="Times New Roman" panose="02020603050405020304" pitchFamily="18" charset="0"/>
                  </a:rPr>
                  <a:t>50</a:t>
                </a:r>
                <a:r>
                  <a:rPr lang="ja-JP" altLang="en-US" sz="1800" dirty="0">
                    <a:ea typeface="游明朝" panose="02020400000000000000" pitchFamily="18" charset="-128"/>
                    <a:cs typeface="Times New Roman" panose="02020603050405020304" pitchFamily="18" charset="0"/>
                  </a:rPr>
                  <a:t> </a:t>
                </a:r>
                <a:r>
                  <a:rPr lang="en-US" altLang="ja-JP" sz="1800" dirty="0">
                    <a:effectLst/>
                    <a:ea typeface="游明朝" panose="02020400000000000000" pitchFamily="18" charset="-128"/>
                    <a:cs typeface="Times New Roman" panose="02020603050405020304" pitchFamily="18" charset="0"/>
                  </a:rPr>
                  <a:t>µA</a:t>
                </a:r>
                <a:r>
                  <a:rPr lang="ja-JP" altLang="ja-JP" sz="1800" dirty="0">
                    <a:effectLst/>
                    <a:ea typeface="游明朝" panose="02020400000000000000" pitchFamily="18" charset="-128"/>
                    <a:cs typeface="Times New Roman" panose="02020603050405020304" pitchFamily="18" charset="0"/>
                  </a:rPr>
                  <a:t>の正味の光電流を</a:t>
                </a:r>
                <a:r>
                  <a:rPr lang="en-US" altLang="ja-JP" sz="1800" dirty="0">
                    <a:effectLst/>
                    <a:ea typeface="游明朝" panose="02020400000000000000" pitchFamily="18" charset="-128"/>
                    <a:cs typeface="Times New Roman" panose="02020603050405020304" pitchFamily="18" charset="0"/>
                  </a:rPr>
                  <a:t>10 µm</a:t>
                </a:r>
                <a:r>
                  <a:rPr lang="ja-JP" altLang="ja-JP" sz="1800" dirty="0">
                    <a:effectLst/>
                    <a:ea typeface="游明朝" panose="02020400000000000000" pitchFamily="18" charset="-128"/>
                    <a:cs typeface="Times New Roman" panose="02020603050405020304" pitchFamily="18" charset="0"/>
                  </a:rPr>
                  <a:t>のレーザー光を照射することで実現</a:t>
                </a:r>
                <a:endParaRPr lang="en-US" altLang="ja-JP" sz="1800" dirty="0">
                  <a:effectLst/>
                  <a:ea typeface="游明朝" panose="02020400000000000000" pitchFamily="18" charset="-128"/>
                  <a:cs typeface="Times New Roman" panose="02020603050405020304" pitchFamily="18" charset="0"/>
                </a:endParaRPr>
              </a:p>
              <a:p>
                <a:r>
                  <a:rPr lang="ja-JP" altLang="ja-JP" sz="1800" dirty="0">
                    <a:effectLst/>
                    <a:ea typeface="游明朝" panose="02020400000000000000" pitchFamily="18" charset="-128"/>
                    <a:cs typeface="Times New Roman" panose="02020603050405020304" pitchFamily="18" charset="0"/>
                  </a:rPr>
                  <a:t>このことから、このハイブリッド光検出器は低消費電力であることがわか</a:t>
                </a:r>
                <a:r>
                  <a:rPr lang="ja-JP" altLang="en-US" sz="1800" dirty="0">
                    <a:ea typeface="游明朝" panose="02020400000000000000" pitchFamily="18" charset="-128"/>
                    <a:cs typeface="Times New Roman" panose="02020603050405020304" pitchFamily="18" charset="0"/>
                  </a:rPr>
                  <a:t>る</a:t>
                </a:r>
                <a:r>
                  <a:rPr lang="ja-JP" altLang="ja-JP" sz="1800" dirty="0">
                    <a:effectLst/>
                    <a:ea typeface="游明朝" panose="02020400000000000000" pitchFamily="18" charset="-128"/>
                    <a:cs typeface="Times New Roman" panose="02020603050405020304" pitchFamily="18" charset="0"/>
                  </a:rPr>
                  <a:t>。得られた応答性はグラフェンなどの</a:t>
                </a:r>
                <a:r>
                  <a:rPr lang="en-US" altLang="ja-JP" sz="1800" dirty="0">
                    <a:effectLst/>
                    <a:ea typeface="游明朝" panose="02020400000000000000" pitchFamily="18" charset="-128"/>
                    <a:cs typeface="Times New Roman" panose="02020603050405020304" pitchFamily="18" charset="0"/>
                  </a:rPr>
                  <a:t>2</a:t>
                </a:r>
                <a:r>
                  <a:rPr lang="ja-JP" altLang="ja-JP" sz="1800" dirty="0">
                    <a:effectLst/>
                    <a:ea typeface="游明朝" panose="02020400000000000000" pitchFamily="18" charset="-128"/>
                    <a:cs typeface="Times New Roman" panose="02020603050405020304" pitchFamily="18" charset="0"/>
                  </a:rPr>
                  <a:t>次元素子を用いた中赤外光検出器の既報を大幅に上回る。この応答性は市販の中赤外光検出器よりも約</a:t>
                </a:r>
                <a:r>
                  <a:rPr lang="en-US" altLang="ja-JP" sz="1800" dirty="0">
                    <a:effectLst/>
                    <a:ea typeface="游明朝" panose="02020400000000000000" pitchFamily="18" charset="-128"/>
                    <a:cs typeface="Times New Roman" panose="02020603050405020304" pitchFamily="18" charset="0"/>
                  </a:rPr>
                  <a:t>2</a:t>
                </a:r>
                <a:r>
                  <a:rPr lang="ja-JP" altLang="ja-JP" sz="1800" dirty="0">
                    <a:effectLst/>
                    <a:ea typeface="游明朝" panose="02020400000000000000" pitchFamily="18" charset="-128"/>
                    <a:cs typeface="Times New Roman" panose="02020603050405020304" pitchFamily="18" charset="0"/>
                  </a:rPr>
                  <a:t>桁高い。</a:t>
                </a:r>
                <a:endParaRPr kumimoji="1" lang="ja-JP" altLang="en-US" dirty="0"/>
              </a:p>
            </p:txBody>
          </p:sp>
        </mc:Choice>
        <mc:Fallback>
          <p:sp>
            <p:nvSpPr>
              <p:cNvPr id="3" name="コンテンツ プレースホルダー 2">
                <a:extLst>
                  <a:ext uri="{FF2B5EF4-FFF2-40B4-BE49-F238E27FC236}">
                    <a16:creationId xmlns:a16="http://schemas.microsoft.com/office/drawing/2014/main" id="{89E33568-926C-4DED-B003-A557886C3A0A}"/>
                  </a:ext>
                </a:extLst>
              </p:cNvPr>
              <p:cNvSpPr>
                <a:spLocks noGrp="1" noRot="1" noChangeAspect="1" noMove="1" noResize="1" noEditPoints="1" noAdjustHandles="1" noChangeArrowheads="1" noChangeShapeType="1" noTextEdit="1"/>
              </p:cNvSpPr>
              <p:nvPr>
                <p:ph idx="1"/>
              </p:nvPr>
            </p:nvSpPr>
            <p:spPr>
              <a:xfrm>
                <a:off x="838200" y="1521229"/>
                <a:ext cx="10515600" cy="4655734"/>
              </a:xfrm>
              <a:blipFill>
                <a:blip r:embed="rId2"/>
                <a:stretch>
                  <a:fillRect l="-406" t="-1442" r="-290"/>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EB6A29B2-DF69-4905-B92D-A1371B266B2E}"/>
              </a:ext>
            </a:extLst>
          </p:cNvPr>
          <p:cNvPicPr>
            <a:picLocks noChangeAspect="1"/>
          </p:cNvPicPr>
          <p:nvPr/>
        </p:nvPicPr>
        <p:blipFill rotWithShape="1">
          <a:blip r:embed="rId3">
            <a:extLst>
              <a:ext uri="{28A0092B-C50C-407E-A947-70E740481C1C}">
                <a14:useLocalDpi xmlns:a14="http://schemas.microsoft.com/office/drawing/2010/main" val="0"/>
              </a:ext>
            </a:extLst>
          </a:blip>
          <a:srcRect l="37006" t="38346" r="44656" b="37735"/>
          <a:stretch/>
        </p:blipFill>
        <p:spPr>
          <a:xfrm>
            <a:off x="3785061" y="3304309"/>
            <a:ext cx="4206240" cy="3429000"/>
          </a:xfrm>
          <a:prstGeom prst="rect">
            <a:avLst/>
          </a:prstGeom>
        </p:spPr>
      </p:pic>
    </p:spTree>
    <p:extLst>
      <p:ext uri="{BB962C8B-B14F-4D97-AF65-F5344CB8AC3E}">
        <p14:creationId xmlns:p14="http://schemas.microsoft.com/office/powerpoint/2010/main" val="2616066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374A9B-B5B6-4FA4-A7A9-FADABC8E9260}"/>
              </a:ext>
            </a:extLst>
          </p:cNvPr>
          <p:cNvSpPr>
            <a:spLocks noGrp="1"/>
          </p:cNvSpPr>
          <p:nvPr>
            <p:ph type="title"/>
          </p:nvPr>
        </p:nvSpPr>
        <p:spPr/>
        <p:txBody>
          <a:bodyPr/>
          <a:lstStyle/>
          <a:p>
            <a:r>
              <a:rPr lang="ja-JP" altLang="en-US" dirty="0">
                <a:solidFill>
                  <a:srgbClr val="FF0000"/>
                </a:solidFill>
              </a:rPr>
              <a:t>追加対応</a:t>
            </a:r>
            <a:endParaRPr kumimoji="1" lang="ja-JP" altLang="en-US" dirty="0">
              <a:solidFill>
                <a:srgbClr val="FF0000"/>
              </a:solidFill>
            </a:endParaRPr>
          </a:p>
        </p:txBody>
      </p:sp>
      <p:sp>
        <p:nvSpPr>
          <p:cNvPr id="3" name="コンテンツ プレースホルダー 2">
            <a:extLst>
              <a:ext uri="{FF2B5EF4-FFF2-40B4-BE49-F238E27FC236}">
                <a16:creationId xmlns:a16="http://schemas.microsoft.com/office/drawing/2014/main" id="{4FF345B4-9C09-484B-AF28-9EEF7569C82E}"/>
              </a:ext>
            </a:extLst>
          </p:cNvPr>
          <p:cNvSpPr>
            <a:spLocks noGrp="1"/>
          </p:cNvSpPr>
          <p:nvPr>
            <p:ph idx="1"/>
          </p:nvPr>
        </p:nvSpPr>
        <p:spPr/>
        <p:txBody>
          <a:bodyPr/>
          <a:lstStyle/>
          <a:p>
            <a:pPr marL="0" indent="0">
              <a:buNone/>
            </a:pPr>
            <a:r>
              <a:rPr kumimoji="1" lang="ja-JP" altLang="en-US" dirty="0"/>
              <a:t>前のスライドの光の応答性（</a:t>
            </a:r>
            <a:r>
              <a:rPr kumimoji="1" lang="en-US" altLang="ja-JP" dirty="0"/>
              <a:t>A/W</a:t>
            </a:r>
            <a:r>
              <a:rPr kumimoji="1" lang="ja-JP" altLang="en-US" dirty="0"/>
              <a:t>）は次から求められる。</a:t>
            </a:r>
            <a:endParaRPr kumimoji="1" lang="en-US" altLang="ja-JP" dirty="0"/>
          </a:p>
          <a:p>
            <a:pPr marL="0" indent="0">
              <a:buNone/>
            </a:pPr>
            <a:r>
              <a:rPr kumimoji="1" lang="ja-JP" altLang="en-US" dirty="0"/>
              <a:t>（得られた光電流 </a:t>
            </a:r>
            <a:r>
              <a:rPr lang="en-US" altLang="ja-JP" dirty="0"/>
              <a:t>[A]</a:t>
            </a:r>
            <a:r>
              <a:rPr kumimoji="1" lang="ja-JP" altLang="en-US" dirty="0"/>
              <a:t>）</a:t>
            </a:r>
            <a:r>
              <a:rPr kumimoji="1" lang="en-US" altLang="ja-JP" dirty="0"/>
              <a:t>÷</a:t>
            </a:r>
            <a:r>
              <a:rPr kumimoji="1" lang="ja-JP" altLang="en-US" dirty="0"/>
              <a:t>（レーザーの入射光量</a:t>
            </a:r>
            <a:r>
              <a:rPr lang="en-US" altLang="ja-JP" dirty="0"/>
              <a:t>[W]</a:t>
            </a:r>
            <a:r>
              <a:rPr kumimoji="1" lang="ja-JP" altLang="en-US" dirty="0"/>
              <a:t>）</a:t>
            </a:r>
            <a:endParaRPr kumimoji="1" lang="en-US" altLang="ja-JP" dirty="0"/>
          </a:p>
        </p:txBody>
      </p:sp>
    </p:spTree>
    <p:extLst>
      <p:ext uri="{BB962C8B-B14F-4D97-AF65-F5344CB8AC3E}">
        <p14:creationId xmlns:p14="http://schemas.microsoft.com/office/powerpoint/2010/main" val="2402969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D7D7A-D798-42D4-9413-DBA5895C2F4F}"/>
              </a:ext>
            </a:extLst>
          </p:cNvPr>
          <p:cNvSpPr>
            <a:spLocks noGrp="1"/>
          </p:cNvSpPr>
          <p:nvPr>
            <p:ph type="title"/>
          </p:nvPr>
        </p:nvSpPr>
        <p:spPr/>
        <p:txBody>
          <a:bodyPr>
            <a:normAutofit/>
          </a:bodyPr>
          <a:lstStyle/>
          <a:p>
            <a:r>
              <a:rPr lang="ja-JP"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t>光導電性領域での中赤外光検出</a:t>
            </a:r>
            <a:endParaRPr kumimoji="1" lang="ja-JP" altLang="en-US" sz="2400" dirty="0"/>
          </a:p>
        </p:txBody>
      </p:sp>
      <p:sp>
        <p:nvSpPr>
          <p:cNvPr id="3" name="コンテンツ プレースホルダー 2">
            <a:extLst>
              <a:ext uri="{FF2B5EF4-FFF2-40B4-BE49-F238E27FC236}">
                <a16:creationId xmlns:a16="http://schemas.microsoft.com/office/drawing/2014/main" id="{46E48F9D-F0C3-455D-8757-0CF8D5515C4E}"/>
              </a:ext>
            </a:extLst>
          </p:cNvPr>
          <p:cNvSpPr>
            <a:spLocks noGrp="1"/>
          </p:cNvSpPr>
          <p:nvPr>
            <p:ph idx="1"/>
          </p:nvPr>
        </p:nvSpPr>
        <p:spPr/>
        <p:txBody>
          <a:bodyPr/>
          <a:lstStyle/>
          <a:p>
            <a:r>
              <a:rPr lang="ja-JP" altLang="en-US" sz="1800" dirty="0">
                <a:ea typeface="游明朝" panose="02020400000000000000" pitchFamily="18" charset="-128"/>
                <a:cs typeface="Times New Roman" panose="02020603050405020304" pitchFamily="18" charset="0"/>
              </a:rPr>
              <a:t>左</a:t>
            </a:r>
            <a:r>
              <a:rPr lang="ja-JP" altLang="ja-JP" sz="1800" dirty="0">
                <a:effectLst/>
                <a:ea typeface="游明朝" panose="02020400000000000000" pitchFamily="18" charset="-128"/>
                <a:cs typeface="Times New Roman" panose="02020603050405020304" pitchFamily="18" charset="0"/>
              </a:rPr>
              <a:t>図は、暗電流を差し引いた</a:t>
            </a:r>
            <a:r>
              <a:rPr lang="en-US" altLang="ja-JP" sz="1800" dirty="0">
                <a:effectLst/>
                <a:ea typeface="游明朝" panose="02020400000000000000" pitchFamily="18" charset="-128"/>
                <a:cs typeface="Times New Roman" panose="02020603050405020304" pitchFamily="18" charset="0"/>
              </a:rPr>
              <a:t>1</a:t>
            </a:r>
            <a:r>
              <a:rPr lang="ja-JP" altLang="ja-JP" sz="1800" dirty="0">
                <a:effectLst/>
                <a:ea typeface="游明朝" panose="02020400000000000000" pitchFamily="18" charset="-128"/>
                <a:cs typeface="Times New Roman" panose="02020603050405020304" pitchFamily="18" charset="0"/>
              </a:rPr>
              <a:t>回のオン</a:t>
            </a:r>
            <a:r>
              <a:rPr lang="en-US" altLang="ja-JP"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オフ期間で測定した光応答性を示しています。加えて、応答時間は、</a:t>
            </a:r>
            <a:r>
              <a:rPr lang="ja-JP" altLang="en-US" sz="1800" dirty="0">
                <a:effectLst/>
                <a:ea typeface="游明朝" panose="02020400000000000000" pitchFamily="18" charset="-128"/>
                <a:cs typeface="Times New Roman" panose="02020603050405020304" pitchFamily="18" charset="0"/>
              </a:rPr>
              <a:t>左</a:t>
            </a:r>
            <a:r>
              <a:rPr lang="ja-JP" altLang="ja-JP" sz="1800" dirty="0">
                <a:effectLst/>
                <a:ea typeface="游明朝" panose="02020400000000000000" pitchFamily="18" charset="-128"/>
                <a:cs typeface="Times New Roman" panose="02020603050405020304" pitchFamily="18" charset="0"/>
              </a:rPr>
              <a:t>図と</a:t>
            </a:r>
            <a:r>
              <a:rPr lang="ja-JP" altLang="en-US" sz="1800" dirty="0">
                <a:effectLst/>
                <a:ea typeface="游明朝" panose="02020400000000000000" pitchFamily="18" charset="-128"/>
                <a:cs typeface="Times New Roman" panose="02020603050405020304" pitchFamily="18" charset="0"/>
              </a:rPr>
              <a:t>右</a:t>
            </a:r>
            <a:r>
              <a:rPr lang="ja-JP" altLang="ja-JP" sz="1800" dirty="0">
                <a:effectLst/>
                <a:ea typeface="游明朝" panose="02020400000000000000" pitchFamily="18" charset="-128"/>
                <a:cs typeface="Times New Roman" panose="02020603050405020304" pitchFamily="18" charset="0"/>
              </a:rPr>
              <a:t>図の光電流の</a:t>
            </a:r>
            <a:r>
              <a:rPr lang="en-US" altLang="ja-JP" sz="1800" dirty="0">
                <a:effectLst/>
                <a:ea typeface="游明朝" panose="02020400000000000000" pitchFamily="18" charset="-128"/>
                <a:cs typeface="Times New Roman" panose="02020603050405020304" pitchFamily="18" charset="0"/>
              </a:rPr>
              <a:t>10-90 %(90-10 %)</a:t>
            </a:r>
            <a:r>
              <a:rPr lang="ja-JP" altLang="ja-JP" sz="1800" dirty="0">
                <a:effectLst/>
                <a:ea typeface="游明朝" panose="02020400000000000000" pitchFamily="18" charset="-128"/>
                <a:cs typeface="Times New Roman" panose="02020603050405020304" pitchFamily="18" charset="0"/>
              </a:rPr>
              <a:t>からの立ち上がり</a:t>
            </a:r>
            <a:r>
              <a:rPr lang="en-US" altLang="ja-JP"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立ち下がり</a:t>
            </a:r>
            <a:r>
              <a:rPr lang="en-US" altLang="ja-JP"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時間で決まります。立ち上がり時間と立ち下がり時間は、それぞれ</a:t>
            </a:r>
            <a:r>
              <a:rPr lang="en-US" altLang="ja-JP" sz="1800" dirty="0">
                <a:effectLst/>
                <a:ea typeface="游明朝" panose="02020400000000000000" pitchFamily="18" charset="-128"/>
                <a:cs typeface="Times New Roman" panose="02020603050405020304" pitchFamily="18" charset="0"/>
              </a:rPr>
              <a:t>1.2</a:t>
            </a:r>
            <a:r>
              <a:rPr lang="ja-JP" altLang="ja-JP" sz="1800" dirty="0">
                <a:effectLst/>
                <a:ea typeface="游明朝" panose="02020400000000000000" pitchFamily="18" charset="-128"/>
                <a:cs typeface="Times New Roman" panose="02020603050405020304" pitchFamily="18" charset="0"/>
              </a:rPr>
              <a:t>ミリ秒、</a:t>
            </a:r>
            <a:r>
              <a:rPr lang="en-US" altLang="ja-JP" sz="1800" dirty="0">
                <a:effectLst/>
                <a:ea typeface="游明朝" panose="02020400000000000000" pitchFamily="18" charset="-128"/>
                <a:cs typeface="Times New Roman" panose="02020603050405020304" pitchFamily="18" charset="0"/>
              </a:rPr>
              <a:t>2.6</a:t>
            </a:r>
            <a:r>
              <a:rPr lang="ja-JP" altLang="ja-JP" sz="1800" dirty="0">
                <a:effectLst/>
                <a:ea typeface="游明朝" panose="02020400000000000000" pitchFamily="18" charset="-128"/>
                <a:cs typeface="Times New Roman" panose="02020603050405020304" pitchFamily="18" charset="0"/>
              </a:rPr>
              <a:t>ミリ秒と推定され</a:t>
            </a:r>
            <a:r>
              <a:rPr lang="ja-JP" altLang="en-US" sz="1800" dirty="0">
                <a:effectLst/>
                <a:ea typeface="游明朝" panose="02020400000000000000" pitchFamily="18" charset="-128"/>
                <a:cs typeface="Times New Roman" panose="02020603050405020304" pitchFamily="18" charset="0"/>
              </a:rPr>
              <a:t>る</a:t>
            </a:r>
            <a:r>
              <a:rPr lang="ja-JP" altLang="ja-JP" sz="1800" dirty="0">
                <a:effectLst/>
                <a:ea typeface="游明朝" panose="02020400000000000000" pitchFamily="18" charset="-128"/>
                <a:cs typeface="Times New Roman" panose="02020603050405020304" pitchFamily="18" charset="0"/>
              </a:rPr>
              <a:t>。</a:t>
            </a:r>
            <a:endParaRPr kumimoji="1" lang="ja-JP" altLang="en-US" dirty="0"/>
          </a:p>
        </p:txBody>
      </p:sp>
      <p:pic>
        <p:nvPicPr>
          <p:cNvPr id="4" name="図 3">
            <a:extLst>
              <a:ext uri="{FF2B5EF4-FFF2-40B4-BE49-F238E27FC236}">
                <a16:creationId xmlns:a16="http://schemas.microsoft.com/office/drawing/2014/main" id="{4F5570D5-DFA7-4EA5-973A-F1EFA0EB7C33}"/>
              </a:ext>
            </a:extLst>
          </p:cNvPr>
          <p:cNvPicPr>
            <a:picLocks noChangeAspect="1"/>
          </p:cNvPicPr>
          <p:nvPr/>
        </p:nvPicPr>
        <p:blipFill rotWithShape="1">
          <a:blip r:embed="rId2">
            <a:extLst>
              <a:ext uri="{28A0092B-C50C-407E-A947-70E740481C1C}">
                <a14:useLocalDpi xmlns:a14="http://schemas.microsoft.com/office/drawing/2010/main" val="0"/>
              </a:ext>
            </a:extLst>
          </a:blip>
          <a:srcRect l="55682" t="38366" r="25672" b="37279"/>
          <a:stretch/>
        </p:blipFill>
        <p:spPr>
          <a:xfrm>
            <a:off x="1801093" y="2751513"/>
            <a:ext cx="3751810" cy="3062700"/>
          </a:xfrm>
          <a:prstGeom prst="rect">
            <a:avLst/>
          </a:prstGeom>
        </p:spPr>
      </p:pic>
      <p:pic>
        <p:nvPicPr>
          <p:cNvPr id="6" name="図 5">
            <a:extLst>
              <a:ext uri="{FF2B5EF4-FFF2-40B4-BE49-F238E27FC236}">
                <a16:creationId xmlns:a16="http://schemas.microsoft.com/office/drawing/2014/main" id="{A48F4883-42E1-4C93-906A-379E4E400274}"/>
              </a:ext>
            </a:extLst>
          </p:cNvPr>
          <p:cNvPicPr>
            <a:picLocks noChangeAspect="1"/>
          </p:cNvPicPr>
          <p:nvPr/>
        </p:nvPicPr>
        <p:blipFill rotWithShape="1">
          <a:blip r:embed="rId3">
            <a:extLst>
              <a:ext uri="{28A0092B-C50C-407E-A947-70E740481C1C}">
                <a14:useLocalDpi xmlns:a14="http://schemas.microsoft.com/office/drawing/2010/main" val="0"/>
              </a:ext>
            </a:extLst>
          </a:blip>
          <a:srcRect l="40353" t="50000" r="41238" b="26909"/>
          <a:stretch/>
        </p:blipFill>
        <p:spPr>
          <a:xfrm>
            <a:off x="6095999" y="2751513"/>
            <a:ext cx="3906751" cy="3062700"/>
          </a:xfrm>
          <a:prstGeom prst="rect">
            <a:avLst/>
          </a:prstGeom>
        </p:spPr>
      </p:pic>
    </p:spTree>
    <p:extLst>
      <p:ext uri="{BB962C8B-B14F-4D97-AF65-F5344CB8AC3E}">
        <p14:creationId xmlns:p14="http://schemas.microsoft.com/office/powerpoint/2010/main" val="2170117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3662C9-3775-41DC-B970-15E53176E668}"/>
              </a:ext>
            </a:extLst>
          </p:cNvPr>
          <p:cNvSpPr>
            <a:spLocks noGrp="1"/>
          </p:cNvSpPr>
          <p:nvPr>
            <p:ph type="title"/>
          </p:nvPr>
        </p:nvSpPr>
        <p:spPr/>
        <p:txBody>
          <a:bodyPr>
            <a:normAutofit/>
          </a:bodyPr>
          <a:lstStyle/>
          <a:p>
            <a:r>
              <a:rPr lang="ja-JP" altLang="ja-JP" sz="2400" b="1" kern="100" dirty="0">
                <a:effectLst/>
                <a:latin typeface="游ゴシック" panose="020B0400000000000000" pitchFamily="50" charset="-128"/>
                <a:ea typeface="游ゴシック" panose="020B0400000000000000" pitchFamily="50" charset="-128"/>
                <a:cs typeface="Times New Roman" panose="02020603050405020304" pitchFamily="18" charset="0"/>
              </a:rPr>
              <a:t>光導電性領域での中赤外光検出</a:t>
            </a:r>
            <a:endParaRPr kumimoji="1" lang="ja-JP" altLang="en-US" sz="2400" dirty="0">
              <a:latin typeface="游ゴシック" panose="020B0400000000000000" pitchFamily="50" charset="-128"/>
              <a:ea typeface="游ゴシック" panose="020B0400000000000000" pitchFamily="50" charset="-128"/>
            </a:endParaRP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B2637A52-8686-450A-8536-D980E9F3682F}"/>
                  </a:ext>
                </a:extLst>
              </p:cNvPr>
              <p:cNvSpPr>
                <a:spLocks noGrp="1"/>
              </p:cNvSpPr>
              <p:nvPr>
                <p:ph idx="1"/>
              </p:nvPr>
            </p:nvSpPr>
            <p:spPr/>
            <p:txBody>
              <a:bodyPr/>
              <a:lstStyle/>
              <a:p>
                <a:pPr indent="133350" algn="just"/>
                <a:r>
                  <a:rPr lang="ja-JP" alt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rPr>
                  <a:t>今回説明</a:t>
                </a:r>
                <a:r>
                  <a:rPr lang="ja-JP" altLang="en-US" sz="2400" kern="100" dirty="0">
                    <a:effectLst/>
                    <a:latin typeface="游ゴシック" panose="020B0400000000000000" pitchFamily="50" charset="-128"/>
                    <a:ea typeface="游ゴシック" panose="020B0400000000000000" pitchFamily="50" charset="-128"/>
                    <a:cs typeface="Times New Roman" panose="02020603050405020304" pitchFamily="18" charset="0"/>
                  </a:rPr>
                  <a:t>した</a:t>
                </a:r>
                <a:r>
                  <a:rPr lang="ja-JP" alt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rPr>
                  <a:t>光検出器では、デバイスの製造過程で導入された、グラフェン</a:t>
                </a:r>
                <a:r>
                  <a:rPr lang="en-US" alt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rPr>
                  <a:t>/</a:t>
                </a:r>
                <a:r>
                  <a:rPr lang="en-US" altLang="ja-JP" sz="2400" b="0" kern="100" dirty="0">
                    <a:effectLst/>
                    <a:ea typeface="游明朝" panose="02020400000000000000" pitchFamily="18" charset="-128"/>
                    <a:cs typeface="Times New Roman" panose="02020603050405020304" pitchFamily="18" charset="0"/>
                  </a:rPr>
                  <a:t> </a:t>
                </a:r>
                <a14:m>
                  <m:oMath xmlns:m="http://schemas.openxmlformats.org/officeDocument/2006/math">
                    <m:sSub>
                      <m:sSubPr>
                        <m:ctrlPr>
                          <a:rPr lang="en-US" altLang="ja-JP" sz="24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24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rPr>
                  <a:t>界面の散乱</a:t>
                </a:r>
                <a:r>
                  <a:rPr lang="en-US" alt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rPr>
                  <a:t>/</a:t>
                </a:r>
                <a:r>
                  <a:rPr lang="ja-JP" alt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rPr>
                  <a:t>捕獲中心によって応答速度が制限されている。このデバイスはオン／オフ測定時の安定性も良好であり、適切に保管されていれば、数週間後も安定した性能を維持</a:t>
                </a:r>
                <a:r>
                  <a:rPr lang="ja-JP" altLang="en-US" sz="2400" kern="100" dirty="0">
                    <a:latin typeface="游ゴシック" panose="020B0400000000000000" pitchFamily="50" charset="-128"/>
                    <a:ea typeface="游ゴシック" panose="020B0400000000000000" pitchFamily="50" charset="-128"/>
                    <a:cs typeface="Times New Roman" panose="02020603050405020304" pitchFamily="18" charset="0"/>
                  </a:rPr>
                  <a:t>する</a:t>
                </a:r>
                <a:r>
                  <a:rPr lang="ja-JP" alt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rPr>
                  <a:t>。</a:t>
                </a:r>
              </a:p>
              <a:p>
                <a:pPr indent="133350" algn="just"/>
                <a:r>
                  <a:rPr lang="ja-JP" alt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rPr>
                  <a:t>このハイブリッドグラフェン</a:t>
                </a:r>
                <a:r>
                  <a:rPr lang="en-US" alt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rPr>
                  <a:t>/</a:t>
                </a:r>
                <a:r>
                  <a:rPr lang="en-US" altLang="ja-JP" sz="2400" b="0" kern="100" dirty="0">
                    <a:effectLst/>
                    <a:ea typeface="游明朝" panose="02020400000000000000" pitchFamily="18" charset="-128"/>
                    <a:cs typeface="Times New Roman" panose="02020603050405020304" pitchFamily="18" charset="0"/>
                  </a:rPr>
                  <a:t> </a:t>
                </a:r>
                <a14:m>
                  <m:oMath xmlns:m="http://schemas.openxmlformats.org/officeDocument/2006/math">
                    <m:sSub>
                      <m:sSubPr>
                        <m:ctrlPr>
                          <a:rPr lang="en-US" altLang="ja-JP" sz="24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24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2400" i="0" kern="10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rPr>
                  <a:t>光検出器は、</a:t>
                </a:r>
                <a:r>
                  <a:rPr lang="en-US" alt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rPr>
                  <a:t>4.5 µm</a:t>
                </a:r>
                <a:r>
                  <a:rPr lang="ja-JP" alt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rPr>
                  <a:t>から</a:t>
                </a:r>
                <a:r>
                  <a:rPr lang="en-US" alt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rPr>
                  <a:t>10 µm</a:t>
                </a:r>
                <a:r>
                  <a:rPr lang="ja-JP" alt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rPr>
                  <a:t>までの幅広いスペクトル範囲で多彩な光応答を示す。これは，レーザー光源の調整範囲によって制限されるものである。</a:t>
                </a:r>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B2637A52-8686-450A-8536-D980E9F3682F}"/>
                  </a:ext>
                </a:extLst>
              </p:cNvPr>
              <p:cNvSpPr>
                <a:spLocks noGrp="1" noRot="1" noChangeAspect="1" noMove="1" noResize="1" noEditPoints="1" noAdjustHandles="1" noChangeArrowheads="1" noChangeShapeType="1" noTextEdit="1"/>
              </p:cNvSpPr>
              <p:nvPr>
                <p:ph idx="1"/>
              </p:nvPr>
            </p:nvSpPr>
            <p:spPr>
              <a:blipFill>
                <a:blip r:embed="rId2"/>
                <a:stretch>
                  <a:fillRect t="-1821" r="-87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5072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E3A0E0-573E-4A09-8E53-4B94F22F4A7A}"/>
              </a:ext>
            </a:extLst>
          </p:cNvPr>
          <p:cNvSpPr>
            <a:spLocks noGrp="1"/>
          </p:cNvSpPr>
          <p:nvPr>
            <p:ph type="title"/>
          </p:nvPr>
        </p:nvSpPr>
        <p:spPr/>
        <p:txBody>
          <a:bodyPr/>
          <a:lstStyle/>
          <a:p>
            <a:r>
              <a:rPr lang="ja-JP" altLang="en-US" dirty="0"/>
              <a:t>初めに</a:t>
            </a:r>
            <a:endParaRPr kumimoji="1" lang="ja-JP" altLang="en-US" dirty="0"/>
          </a:p>
        </p:txBody>
      </p:sp>
      <p:sp>
        <p:nvSpPr>
          <p:cNvPr id="3" name="コンテンツ プレースホルダー 2">
            <a:extLst>
              <a:ext uri="{FF2B5EF4-FFF2-40B4-BE49-F238E27FC236}">
                <a16:creationId xmlns:a16="http://schemas.microsoft.com/office/drawing/2014/main" id="{B660DBC1-CA26-4FF0-B0AE-513D22C510CF}"/>
              </a:ext>
            </a:extLst>
          </p:cNvPr>
          <p:cNvSpPr>
            <a:spLocks noGrp="1"/>
          </p:cNvSpPr>
          <p:nvPr>
            <p:ph idx="1"/>
          </p:nvPr>
        </p:nvSpPr>
        <p:spPr/>
        <p:txBody>
          <a:bodyPr/>
          <a:lstStyle/>
          <a:p>
            <a:r>
              <a:rPr lang="ja-JP" altLang="ja-JP" sz="1800" dirty="0">
                <a:effectLst/>
                <a:ea typeface="游明朝" panose="02020400000000000000" pitchFamily="18" charset="-128"/>
                <a:cs typeface="Times New Roman" panose="02020603050405020304" pitchFamily="18" charset="0"/>
              </a:rPr>
              <a:t>光を電気信号に変換できる高性能な赤外光検出器は、イメージングセンサーから光通信まで幅広い応用に繋がっている。実際には、長波長赤外線検出器には、広帯域の波長領域において、高い光子</a:t>
            </a:r>
            <a:r>
              <a:rPr lang="en-US" altLang="ja-JP"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キャリア変換効率、室温での低ノイズレベル、高速応答といった特徴が期待されている。</a:t>
            </a:r>
            <a:endParaRPr lang="en-US" altLang="ja-JP" sz="1800" dirty="0">
              <a:effectLst/>
              <a:ea typeface="游明朝" panose="02020400000000000000" pitchFamily="18" charset="-128"/>
              <a:cs typeface="Times New Roman" panose="02020603050405020304" pitchFamily="18" charset="0"/>
            </a:endParaRPr>
          </a:p>
          <a:p>
            <a:r>
              <a:rPr lang="ja-JP" altLang="en-US" sz="1800" dirty="0">
                <a:effectLst/>
                <a:ea typeface="游明朝" panose="02020400000000000000" pitchFamily="18" charset="-128"/>
                <a:cs typeface="Times New Roman" panose="02020603050405020304" pitchFamily="18" charset="0"/>
              </a:rPr>
              <a:t>従来の光検出器では、</a:t>
            </a:r>
            <a:r>
              <a:rPr lang="ja-JP" altLang="ja-JP" sz="1800" dirty="0">
                <a:effectLst/>
                <a:ea typeface="游明朝" panose="02020400000000000000" pitchFamily="18" charset="-128"/>
                <a:cs typeface="Times New Roman" panose="02020603050405020304" pitchFamily="18" charset="0"/>
              </a:rPr>
              <a:t>光吸収体の固有のバンドギャップが比較的大きいため、可視および近赤外領域に制限される。</a:t>
            </a:r>
            <a:endParaRPr lang="en-US" altLang="ja-JP" sz="1800" dirty="0">
              <a:effectLst/>
              <a:ea typeface="游明朝" panose="02020400000000000000" pitchFamily="18" charset="-128"/>
              <a:cs typeface="Times New Roman" panose="02020603050405020304" pitchFamily="18" charset="0"/>
            </a:endParaRPr>
          </a:p>
          <a:p>
            <a:r>
              <a:rPr lang="ja-JP" altLang="ja-JP" sz="1800" dirty="0">
                <a:effectLst/>
                <a:ea typeface="游明朝" panose="02020400000000000000" pitchFamily="18" charset="-128"/>
                <a:cs typeface="Times New Roman" panose="02020603050405020304" pitchFamily="18" charset="0"/>
              </a:rPr>
              <a:t>重要な中間赤外領域での光子吸収効率、応答性、応答速度に関して光検出器のさらなる性能向上が課題となっている。</a:t>
            </a:r>
            <a:endParaRPr lang="en-US" altLang="ja-JP" sz="1800" dirty="0">
              <a:ea typeface="游明朝" panose="02020400000000000000" pitchFamily="18" charset="-128"/>
              <a:cs typeface="Times New Roman" panose="02020603050405020304" pitchFamily="18" charset="0"/>
            </a:endParaRPr>
          </a:p>
          <a:p>
            <a:r>
              <a:rPr lang="ja-JP" altLang="ja-JP" sz="1800" dirty="0">
                <a:effectLst/>
                <a:ea typeface="游明朝" panose="02020400000000000000" pitchFamily="18" charset="-128"/>
                <a:cs typeface="Times New Roman" panose="02020603050405020304" pitchFamily="18" charset="0"/>
              </a:rPr>
              <a:t>ここでは、グラフェンと新しいナローバンドギャップ半導体である三酸化チタン（</a:t>
            </a:r>
            <a:r>
              <a:rPr lang="en-US" altLang="ja-JP" sz="1800" dirty="0">
                <a:effectLst/>
                <a:ea typeface="游明朝" panose="02020400000000000000" pitchFamily="18" charset="-128"/>
                <a:cs typeface="Times New Roman" panose="02020603050405020304" pitchFamily="18" charset="0"/>
              </a:rPr>
              <a:t>Ti2O3</a:t>
            </a:r>
            <a:r>
              <a:rPr lang="ja-JP" altLang="ja-JP" sz="1800" dirty="0">
                <a:effectLst/>
                <a:ea typeface="游明朝" panose="02020400000000000000" pitchFamily="18" charset="-128"/>
                <a:cs typeface="Times New Roman" panose="02020603050405020304" pitchFamily="18" charset="0"/>
              </a:rPr>
              <a:t>）ナノ粒子をハイブリッド化することで高い応答性、検出性、および高速性を備えた室温の中赤外光検出器を説明</a:t>
            </a:r>
            <a:r>
              <a:rPr lang="ja-JP" altLang="en-US" sz="1800" dirty="0">
                <a:effectLst/>
                <a:ea typeface="游明朝" panose="02020400000000000000" pitchFamily="18" charset="-128"/>
                <a:cs typeface="Times New Roman" panose="02020603050405020304" pitchFamily="18" charset="0"/>
              </a:rPr>
              <a:t>する</a:t>
            </a:r>
            <a:r>
              <a:rPr lang="ja-JP" altLang="ja-JP" sz="1800" dirty="0">
                <a:effectLst/>
                <a:ea typeface="游明朝" panose="02020400000000000000" pitchFamily="18" charset="-128"/>
                <a:cs typeface="Times New Roman" panose="02020603050405020304" pitchFamily="18" charset="0"/>
              </a:rPr>
              <a:t>。</a:t>
            </a:r>
            <a:endParaRPr kumimoji="1" lang="ja-JP" altLang="en-US" dirty="0"/>
          </a:p>
        </p:txBody>
      </p:sp>
    </p:spTree>
    <p:extLst>
      <p:ext uri="{BB962C8B-B14F-4D97-AF65-F5344CB8AC3E}">
        <p14:creationId xmlns:p14="http://schemas.microsoft.com/office/powerpoint/2010/main" val="2887819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03A521-824E-4296-ADBF-63691C0E09E7}"/>
              </a:ext>
            </a:extLst>
          </p:cNvPr>
          <p:cNvSpPr>
            <a:spLocks noGrp="1"/>
          </p:cNvSpPr>
          <p:nvPr>
            <p:ph type="title"/>
          </p:nvPr>
        </p:nvSpPr>
        <p:spPr/>
        <p:txBody>
          <a:bodyPr/>
          <a:lstStyle/>
          <a:p>
            <a:r>
              <a:rPr kumimoji="1" lang="ja-JP" altLang="en-US" dirty="0"/>
              <a:t>議論</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415D53D-2B39-4962-85D1-38265D0782BC}"/>
                  </a:ext>
                </a:extLst>
              </p:cNvPr>
              <p:cNvSpPr>
                <a:spLocks noGrp="1"/>
              </p:cNvSpPr>
              <p:nvPr>
                <p:ph idx="1"/>
              </p:nvPr>
            </p:nvSpPr>
            <p:spPr/>
            <p:txBody>
              <a:bodyPr/>
              <a:lstStyle/>
              <a:p>
                <a:r>
                  <a:rPr lang="ja-JP" altLang="ja-JP" sz="1800" dirty="0">
                    <a:effectLst/>
                    <a:ea typeface="游明朝" panose="02020400000000000000" pitchFamily="18" charset="-128"/>
                    <a:cs typeface="Times New Roman" panose="02020603050405020304" pitchFamily="18" charset="0"/>
                  </a:rPr>
                  <a:t>グラフェンと</a:t>
                </a:r>
                <a14:m>
                  <m:oMath xmlns:m="http://schemas.openxmlformats.org/officeDocument/2006/math">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のハイブリッド光検出器の光応答性は、図に示すように、グラフェンのチャネルが単層から</a:t>
                </a:r>
                <a:r>
                  <a:rPr lang="en-US" altLang="ja-JP" sz="1800" dirty="0">
                    <a:effectLst/>
                    <a:ea typeface="游明朝" panose="02020400000000000000" pitchFamily="18" charset="-128"/>
                    <a:cs typeface="Times New Roman" panose="02020603050405020304" pitchFamily="18" charset="0"/>
                  </a:rPr>
                  <a:t>3</a:t>
                </a:r>
                <a:r>
                  <a:rPr lang="ja-JP" altLang="ja-JP" sz="1800" dirty="0">
                    <a:effectLst/>
                    <a:ea typeface="游明朝" panose="02020400000000000000" pitchFamily="18" charset="-128"/>
                    <a:cs typeface="Times New Roman" panose="02020603050405020304" pitchFamily="18" charset="0"/>
                  </a:rPr>
                  <a:t>層に増加すると顕著な増大を示す。</a:t>
                </a:r>
                <a:endParaRPr lang="en-US" altLang="ja-JP" sz="1800" dirty="0">
                  <a:effectLst/>
                  <a:ea typeface="游明朝" panose="02020400000000000000" pitchFamily="18" charset="-128"/>
                  <a:cs typeface="Times New Roman" panose="02020603050405020304" pitchFamily="18" charset="0"/>
                </a:endParaRPr>
              </a:p>
              <a:p>
                <a:r>
                  <a:rPr lang="ja-JP" altLang="en-US" sz="1800" dirty="0">
                    <a:ea typeface="游明朝" panose="02020400000000000000" pitchFamily="18" charset="-128"/>
                    <a:cs typeface="Times New Roman" panose="02020603050405020304" pitchFamily="18" charset="0"/>
                  </a:rPr>
                  <a:t>これは、層が増すごとに、光励起された正孔が</a:t>
                </a:r>
                <a14:m>
                  <m:oMath xmlns:m="http://schemas.openxmlformats.org/officeDocument/2006/math">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en-US" sz="1800" dirty="0">
                    <a:ea typeface="游明朝" panose="02020400000000000000" pitchFamily="18" charset="-128"/>
                    <a:cs typeface="Times New Roman" panose="02020603050405020304" pitchFamily="18" charset="0"/>
                  </a:rPr>
                  <a:t>から下層のグラフェンに移動する速度が速くなったためと考えられる。</a:t>
                </a:r>
                <a:endParaRPr lang="en-US" altLang="ja-JP" sz="1800" dirty="0">
                  <a:effectLst/>
                  <a:ea typeface="游明朝" panose="02020400000000000000" pitchFamily="18" charset="-128"/>
                  <a:cs typeface="Times New Roman" panose="02020603050405020304" pitchFamily="18" charset="0"/>
                </a:endParaRPr>
              </a:p>
            </p:txBody>
          </p:sp>
        </mc:Choice>
        <mc:Fallback>
          <p:sp>
            <p:nvSpPr>
              <p:cNvPr id="3" name="コンテンツ プレースホルダー 2">
                <a:extLst>
                  <a:ext uri="{FF2B5EF4-FFF2-40B4-BE49-F238E27FC236}">
                    <a16:creationId xmlns:a16="http://schemas.microsoft.com/office/drawing/2014/main" id="{F415D53D-2B39-4962-85D1-38265D0782BC}"/>
                  </a:ext>
                </a:extLst>
              </p:cNvPr>
              <p:cNvSpPr>
                <a:spLocks noGrp="1" noRot="1" noChangeAspect="1" noMove="1" noResize="1" noEditPoints="1" noAdjustHandles="1" noChangeArrowheads="1" noChangeShapeType="1" noTextEdit="1"/>
              </p:cNvSpPr>
              <p:nvPr>
                <p:ph idx="1"/>
              </p:nvPr>
            </p:nvSpPr>
            <p:spPr>
              <a:blipFill>
                <a:blip r:embed="rId2"/>
                <a:stretch>
                  <a:fillRect l="-406" t="-1401"/>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943825BC-E3E7-4B3B-9103-14DCFFE55047}"/>
              </a:ext>
            </a:extLst>
          </p:cNvPr>
          <p:cNvPicPr>
            <a:picLocks noChangeAspect="1"/>
          </p:cNvPicPr>
          <p:nvPr/>
        </p:nvPicPr>
        <p:blipFill rotWithShape="1">
          <a:blip r:embed="rId3">
            <a:extLst>
              <a:ext uri="{28A0092B-C50C-407E-A947-70E740481C1C}">
                <a14:useLocalDpi xmlns:a14="http://schemas.microsoft.com/office/drawing/2010/main" val="0"/>
              </a:ext>
            </a:extLst>
          </a:blip>
          <a:srcRect l="55658" t="37261" r="25857" b="37526"/>
          <a:stretch/>
        </p:blipFill>
        <p:spPr>
          <a:xfrm>
            <a:off x="4804757" y="2975956"/>
            <a:ext cx="3566160" cy="3040005"/>
          </a:xfrm>
          <a:prstGeom prst="rect">
            <a:avLst/>
          </a:prstGeom>
        </p:spPr>
      </p:pic>
    </p:spTree>
    <p:extLst>
      <p:ext uri="{BB962C8B-B14F-4D97-AF65-F5344CB8AC3E}">
        <p14:creationId xmlns:p14="http://schemas.microsoft.com/office/powerpoint/2010/main" val="2065380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548EE-A10C-445D-9446-981D04944542}"/>
              </a:ext>
            </a:extLst>
          </p:cNvPr>
          <p:cNvSpPr>
            <a:spLocks noGrp="1"/>
          </p:cNvSpPr>
          <p:nvPr>
            <p:ph type="title"/>
          </p:nvPr>
        </p:nvSpPr>
        <p:spPr/>
        <p:txBody>
          <a:bodyPr/>
          <a:lstStyle/>
          <a:p>
            <a:r>
              <a:rPr kumimoji="1" lang="ja-JP" altLang="en-US" dirty="0"/>
              <a:t>議論</a:t>
            </a:r>
          </a:p>
        </p:txBody>
      </p:sp>
      <p:sp>
        <p:nvSpPr>
          <p:cNvPr id="3" name="コンテンツ プレースホルダー 2">
            <a:extLst>
              <a:ext uri="{FF2B5EF4-FFF2-40B4-BE49-F238E27FC236}">
                <a16:creationId xmlns:a16="http://schemas.microsoft.com/office/drawing/2014/main" id="{0D6ADE75-5B1D-464E-BEB1-61A02A2D61D7}"/>
              </a:ext>
            </a:extLst>
          </p:cNvPr>
          <p:cNvSpPr>
            <a:spLocks noGrp="1"/>
          </p:cNvSpPr>
          <p:nvPr>
            <p:ph idx="1"/>
          </p:nvPr>
        </p:nvSpPr>
        <p:spPr/>
        <p:txBody>
          <a:bodyPr/>
          <a:lstStyle/>
          <a:p>
            <a:r>
              <a:rPr lang="ja-JP" altLang="ja-JP" sz="1800" dirty="0">
                <a:effectLst/>
                <a:ea typeface="游明朝" panose="02020400000000000000" pitchFamily="18" charset="-128"/>
                <a:cs typeface="Times New Roman" panose="02020603050405020304" pitchFamily="18" charset="0"/>
              </a:rPr>
              <a:t>このハイブリッド光検出器のもう一つの特徴は、図</a:t>
            </a:r>
            <a:r>
              <a:rPr lang="en-US" altLang="ja-JP" sz="1800" dirty="0">
                <a:effectLst/>
                <a:ea typeface="游明朝" panose="02020400000000000000" pitchFamily="18" charset="-128"/>
                <a:cs typeface="Times New Roman" panose="02020603050405020304" pitchFamily="18" charset="0"/>
              </a:rPr>
              <a:t>f</a:t>
            </a:r>
            <a:r>
              <a:rPr lang="ja-JP" altLang="ja-JP" sz="1800" dirty="0">
                <a:effectLst/>
                <a:ea typeface="游明朝" panose="02020400000000000000" pitchFamily="18" charset="-128"/>
                <a:cs typeface="Times New Roman" panose="02020603050405020304" pitchFamily="18" charset="0"/>
              </a:rPr>
              <a:t>に示すように、低ノイズスペクトルから得られる高い検出感度</a:t>
            </a:r>
            <a:r>
              <a:rPr lang="ja-JP" altLang="en-US" sz="1800" dirty="0">
                <a:effectLst/>
                <a:ea typeface="游明朝" panose="02020400000000000000" pitchFamily="18" charset="-128"/>
                <a:cs typeface="Times New Roman" panose="02020603050405020304" pitchFamily="18" charset="0"/>
              </a:rPr>
              <a:t>がある</a:t>
            </a:r>
            <a:r>
              <a:rPr lang="ja-JP" altLang="ja-JP" sz="1800" dirty="0">
                <a:effectLst/>
                <a:ea typeface="游明朝" panose="02020400000000000000" pitchFamily="18" charset="-128"/>
                <a:cs typeface="Times New Roman" panose="02020603050405020304" pitchFamily="18" charset="0"/>
              </a:rPr>
              <a:t>。補足図</a:t>
            </a:r>
            <a:r>
              <a:rPr lang="en-US" altLang="ja-JP" sz="1800" dirty="0">
                <a:effectLst/>
                <a:ea typeface="游明朝" panose="02020400000000000000" pitchFamily="18" charset="-128"/>
                <a:cs typeface="Times New Roman" panose="02020603050405020304" pitchFamily="18" charset="0"/>
              </a:rPr>
              <a:t>4</a:t>
            </a:r>
            <a:r>
              <a:rPr lang="ja-JP" altLang="ja-JP" sz="1800" dirty="0">
                <a:effectLst/>
                <a:ea typeface="游明朝" panose="02020400000000000000" pitchFamily="18" charset="-128"/>
                <a:cs typeface="Times New Roman" panose="02020603050405020304" pitchFamily="18" charset="0"/>
              </a:rPr>
              <a:t>に示すように、今回のセットアップで得られた暗部のスペクトルノイズは、</a:t>
            </a:r>
            <a:r>
              <a:rPr lang="ja-JP" altLang="en-US" sz="1800" dirty="0">
                <a:ea typeface="游明朝" panose="02020400000000000000" pitchFamily="18" charset="-128"/>
                <a:cs typeface="Times New Roman" panose="02020603050405020304" pitchFamily="18" charset="0"/>
              </a:rPr>
              <a:t>明確な</a:t>
            </a:r>
            <a:r>
              <a:rPr lang="ja-JP" altLang="ja-JP" sz="1800" dirty="0">
                <a:effectLst/>
                <a:ea typeface="游明朝" panose="02020400000000000000" pitchFamily="18" charset="-128"/>
                <a:cs typeface="Times New Roman" panose="02020603050405020304" pitchFamily="18" charset="0"/>
              </a:rPr>
              <a:t>な</a:t>
            </a:r>
            <a:r>
              <a:rPr lang="en-US" altLang="ja-JP" sz="1800" dirty="0">
                <a:effectLst/>
                <a:ea typeface="游明朝" panose="02020400000000000000" pitchFamily="18" charset="-128"/>
                <a:cs typeface="Times New Roman" panose="02020603050405020304" pitchFamily="18" charset="0"/>
              </a:rPr>
              <a:t>1/f</a:t>
            </a:r>
            <a:r>
              <a:rPr lang="ja-JP" altLang="en-US" sz="1800" dirty="0">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成分を示しており、これは、グラフェンベースの</a:t>
            </a:r>
            <a:r>
              <a:rPr lang="en-US" altLang="ja-JP" sz="1800" dirty="0">
                <a:effectLst/>
                <a:ea typeface="游明朝" panose="02020400000000000000" pitchFamily="18" charset="-128"/>
                <a:cs typeface="Times New Roman" panose="02020603050405020304" pitchFamily="18" charset="0"/>
              </a:rPr>
              <a:t>FET</a:t>
            </a:r>
            <a:r>
              <a:rPr lang="ja-JP" altLang="ja-JP" sz="1800" dirty="0">
                <a:effectLst/>
                <a:ea typeface="游明朝" panose="02020400000000000000" pitchFamily="18" charset="-128"/>
                <a:cs typeface="Times New Roman" panose="02020603050405020304" pitchFamily="18" charset="0"/>
              </a:rPr>
              <a:t>に関するこれまでの報告と一致している。</a:t>
            </a:r>
            <a:endParaRPr lang="en-US" altLang="ja-JP" sz="1800" dirty="0">
              <a:effectLst/>
              <a:ea typeface="游明朝" panose="02020400000000000000" pitchFamily="18" charset="-128"/>
              <a:cs typeface="Times New Roman" panose="02020603050405020304" pitchFamily="18" charset="0"/>
            </a:endParaRPr>
          </a:p>
          <a:p>
            <a:endParaRPr kumimoji="1" lang="ja-JP" altLang="en-US" dirty="0"/>
          </a:p>
        </p:txBody>
      </p:sp>
      <p:pic>
        <p:nvPicPr>
          <p:cNvPr id="4" name="図 3">
            <a:extLst>
              <a:ext uri="{FF2B5EF4-FFF2-40B4-BE49-F238E27FC236}">
                <a16:creationId xmlns:a16="http://schemas.microsoft.com/office/drawing/2014/main" id="{B35A94C1-1F98-4671-88AF-A94EB431C4C0}"/>
              </a:ext>
            </a:extLst>
          </p:cNvPr>
          <p:cNvPicPr>
            <a:picLocks noChangeAspect="1"/>
          </p:cNvPicPr>
          <p:nvPr/>
        </p:nvPicPr>
        <p:blipFill rotWithShape="1">
          <a:blip r:embed="rId2">
            <a:extLst>
              <a:ext uri="{28A0092B-C50C-407E-A947-70E740481C1C}">
                <a14:useLocalDpi xmlns:a14="http://schemas.microsoft.com/office/drawing/2010/main" val="0"/>
              </a:ext>
            </a:extLst>
          </a:blip>
          <a:srcRect l="74218" t="38302" r="6161" b="36849"/>
          <a:stretch/>
        </p:blipFill>
        <p:spPr>
          <a:xfrm>
            <a:off x="1363287" y="3125585"/>
            <a:ext cx="4156363" cy="3289786"/>
          </a:xfrm>
          <a:prstGeom prst="rect">
            <a:avLst/>
          </a:prstGeom>
        </p:spPr>
      </p:pic>
      <p:pic>
        <p:nvPicPr>
          <p:cNvPr id="8" name="図 7">
            <a:extLst>
              <a:ext uri="{FF2B5EF4-FFF2-40B4-BE49-F238E27FC236}">
                <a16:creationId xmlns:a16="http://schemas.microsoft.com/office/drawing/2014/main" id="{1258A788-C067-42BC-8ECC-D159F6E70057}"/>
              </a:ext>
            </a:extLst>
          </p:cNvPr>
          <p:cNvPicPr>
            <a:picLocks noChangeAspect="1"/>
          </p:cNvPicPr>
          <p:nvPr/>
        </p:nvPicPr>
        <p:blipFill rotWithShape="1">
          <a:blip r:embed="rId3">
            <a:extLst>
              <a:ext uri="{28A0092B-C50C-407E-A947-70E740481C1C}">
                <a14:useLocalDpi xmlns:a14="http://schemas.microsoft.com/office/drawing/2010/main" val="0"/>
              </a:ext>
            </a:extLst>
          </a:blip>
          <a:srcRect l="31944" t="40363" r="32753" b="24121"/>
          <a:stretch/>
        </p:blipFill>
        <p:spPr>
          <a:xfrm>
            <a:off x="6096000" y="2992581"/>
            <a:ext cx="4534778" cy="2851266"/>
          </a:xfrm>
          <a:prstGeom prst="rect">
            <a:avLst/>
          </a:prstGeom>
        </p:spPr>
      </p:pic>
    </p:spTree>
    <p:extLst>
      <p:ext uri="{BB962C8B-B14F-4D97-AF65-F5344CB8AC3E}">
        <p14:creationId xmlns:p14="http://schemas.microsoft.com/office/powerpoint/2010/main" val="2844777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D47D5B-5457-44E3-ABB4-8966E2640D66}"/>
              </a:ext>
            </a:extLst>
          </p:cNvPr>
          <p:cNvSpPr>
            <a:spLocks noGrp="1"/>
          </p:cNvSpPr>
          <p:nvPr>
            <p:ph type="title"/>
          </p:nvPr>
        </p:nvSpPr>
        <p:spPr/>
        <p:txBody>
          <a:bodyPr/>
          <a:lstStyle/>
          <a:p>
            <a:r>
              <a:rPr kumimoji="1" lang="ja-JP" altLang="en-US" dirty="0"/>
              <a:t>議論</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B41026B8-21A4-4B50-BC73-5B25A995695E}"/>
                  </a:ext>
                </a:extLst>
              </p:cNvPr>
              <p:cNvSpPr>
                <a:spLocks noGrp="1"/>
              </p:cNvSpPr>
              <p:nvPr>
                <p:ph idx="1"/>
              </p:nvPr>
            </p:nvSpPr>
            <p:spPr/>
            <p:txBody>
              <a:bodyPr/>
              <a:lstStyle/>
              <a:p>
                <a14:m>
                  <m:oMath xmlns:m="http://schemas.openxmlformats.org/officeDocument/2006/math">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ナノ粒子の大きさが、グラフェン／</a:t>
                </a:r>
                <a:r>
                  <a:rPr lang="en-US" altLang="ja-JP" sz="1800" kern="100" dirty="0">
                    <a:ea typeface="游明朝" panose="02020400000000000000" pitchFamily="18" charset="-128"/>
                    <a:cs typeface="Times New Roman" panose="02020603050405020304" pitchFamily="18" charset="0"/>
                  </a:rPr>
                  <a:t> </a:t>
                </a:r>
                <a14:m>
                  <m:oMath xmlns:m="http://schemas.openxmlformats.org/officeDocument/2006/math">
                    <m:sSub>
                      <m:sSubPr>
                        <m:ctrlPr>
                          <a:rPr lang="en-US" altLang="ja-JP" sz="1800" i="1" kern="100" dirty="0">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i="1" kern="100" dirty="0">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ハイブリッド構造の光電子特性に及ぼす影響を調べた。図</a:t>
                </a:r>
                <a:r>
                  <a:rPr lang="en-US" altLang="ja-JP" sz="1800" dirty="0">
                    <a:effectLst/>
                    <a:ea typeface="游明朝" panose="02020400000000000000" pitchFamily="18" charset="-128"/>
                    <a:cs typeface="Times New Roman" panose="02020603050405020304" pitchFamily="18" charset="0"/>
                  </a:rPr>
                  <a:t>g</a:t>
                </a:r>
                <a:r>
                  <a:rPr lang="ja-JP" altLang="ja-JP" sz="1800" dirty="0">
                    <a:effectLst/>
                    <a:ea typeface="游明朝" panose="02020400000000000000" pitchFamily="18" charset="-128"/>
                    <a:cs typeface="Times New Roman" panose="02020603050405020304" pitchFamily="18" charset="0"/>
                  </a:rPr>
                  <a:t>に示すように、光電流は、</a:t>
                </a:r>
                <a:r>
                  <a:rPr lang="en-US" altLang="ja-JP" sz="1800" kern="100" dirty="0">
                    <a:ea typeface="游明朝" panose="02020400000000000000" pitchFamily="18" charset="-128"/>
                    <a:cs typeface="Times New Roman" panose="02020603050405020304" pitchFamily="18" charset="0"/>
                  </a:rPr>
                  <a:t> </a:t>
                </a:r>
                <a14:m>
                  <m:oMath xmlns:m="http://schemas.openxmlformats.org/officeDocument/2006/math">
                    <m:sSub>
                      <m:sSubPr>
                        <m:ctrlPr>
                          <a:rPr lang="en-US" altLang="ja-JP" sz="1800" i="1" kern="100" dirty="0">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i="1" kern="100" dirty="0">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ナノ粒子の平均サイズが</a:t>
                </a:r>
                <a:r>
                  <a:rPr lang="en-US" altLang="ja-JP" sz="1800" dirty="0">
                    <a:effectLst/>
                    <a:ea typeface="游明朝" panose="02020400000000000000" pitchFamily="18" charset="-128"/>
                    <a:cs typeface="Times New Roman" panose="02020603050405020304" pitchFamily="18" charset="0"/>
                  </a:rPr>
                  <a:t>200nm</a:t>
                </a:r>
                <a:r>
                  <a:rPr lang="ja-JP" altLang="ja-JP" sz="1800" dirty="0">
                    <a:effectLst/>
                    <a:ea typeface="游明朝" panose="02020400000000000000" pitchFamily="18" charset="-128"/>
                    <a:cs typeface="Times New Roman" panose="02020603050405020304" pitchFamily="18" charset="0"/>
                  </a:rPr>
                  <a:t>から</a:t>
                </a:r>
                <a:r>
                  <a:rPr lang="en-US" altLang="ja-JP" sz="1800" dirty="0">
                    <a:effectLst/>
                    <a:ea typeface="游明朝" panose="02020400000000000000" pitchFamily="18" charset="-128"/>
                    <a:cs typeface="Times New Roman" panose="02020603050405020304" pitchFamily="18" charset="0"/>
                  </a:rPr>
                  <a:t>80nm</a:t>
                </a:r>
                <a:r>
                  <a:rPr lang="ja-JP" altLang="ja-JP" sz="1800" dirty="0">
                    <a:effectLst/>
                    <a:ea typeface="游明朝" panose="02020400000000000000" pitchFamily="18" charset="-128"/>
                    <a:cs typeface="Times New Roman" panose="02020603050405020304" pitchFamily="18" charset="0"/>
                  </a:rPr>
                  <a:t>に小さくなるにつれて増加</a:t>
                </a:r>
                <a:r>
                  <a:rPr lang="ja-JP" altLang="en-US" sz="1800" dirty="0">
                    <a:ea typeface="游明朝" panose="02020400000000000000" pitchFamily="18" charset="-128"/>
                    <a:cs typeface="Times New Roman" panose="02020603050405020304" pitchFamily="18" charset="0"/>
                  </a:rPr>
                  <a:t>する</a:t>
                </a:r>
                <a:r>
                  <a:rPr lang="ja-JP" altLang="ja-JP" sz="1800" dirty="0">
                    <a:effectLst/>
                    <a:ea typeface="游明朝" panose="02020400000000000000" pitchFamily="18" charset="-128"/>
                    <a:cs typeface="Times New Roman" panose="02020603050405020304" pitchFamily="18" charset="0"/>
                  </a:rPr>
                  <a:t>。しかし</a:t>
                </a:r>
                <a:r>
                  <a:rPr lang="ja-JP" altLang="en-US"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粒子径が</a:t>
                </a:r>
                <a:r>
                  <a:rPr lang="en-US" altLang="ja-JP" sz="1800" dirty="0">
                    <a:effectLst/>
                    <a:ea typeface="游明朝" panose="02020400000000000000" pitchFamily="18" charset="-128"/>
                    <a:cs typeface="Times New Roman" panose="02020603050405020304" pitchFamily="18" charset="0"/>
                  </a:rPr>
                  <a:t>50 nm</a:t>
                </a:r>
                <a:r>
                  <a:rPr lang="ja-JP" altLang="ja-JP" sz="1800" dirty="0">
                    <a:effectLst/>
                    <a:ea typeface="游明朝" panose="02020400000000000000" pitchFamily="18" charset="-128"/>
                    <a:cs typeface="Times New Roman" panose="02020603050405020304" pitchFamily="18" charset="0"/>
                  </a:rPr>
                  <a:t>になると光電流はほとんどなくなる。</a:t>
                </a:r>
                <a:r>
                  <a:rPr lang="ja-JP" altLang="en-US" sz="1800" dirty="0">
                    <a:effectLst/>
                    <a:ea typeface="游明朝" panose="02020400000000000000" pitchFamily="18" charset="-128"/>
                    <a:cs typeface="Times New Roman" panose="02020603050405020304" pitchFamily="18" charset="0"/>
                  </a:rPr>
                  <a:t>この</a:t>
                </a:r>
                <a:r>
                  <a:rPr lang="ja-JP" altLang="ja-JP" sz="1800" dirty="0">
                    <a:effectLst/>
                    <a:ea typeface="游明朝" panose="02020400000000000000" pitchFamily="18" charset="-128"/>
                    <a:cs typeface="Times New Roman" panose="02020603050405020304" pitchFamily="18" charset="0"/>
                  </a:rPr>
                  <a:t>光電流のサイズ依存性は、電荷移動効率と光吸収効率のトレードオフに起因している。</a:t>
                </a:r>
                <a:endParaRPr lang="en-US" altLang="ja-JP" sz="1800" dirty="0">
                  <a:effectLst/>
                  <a:ea typeface="游明朝" panose="02020400000000000000" pitchFamily="18" charset="-128"/>
                  <a:cs typeface="Times New Roman" panose="02020603050405020304" pitchFamily="18" charset="0"/>
                </a:endParaRPr>
              </a:p>
              <a:p>
                <a:pPr marL="0" indent="0">
                  <a:buNone/>
                </a:pPr>
                <a:endParaRPr lang="en-US" altLang="ja-JP" sz="1800" dirty="0">
                  <a:effectLst/>
                  <a:ea typeface="游明朝" panose="02020400000000000000" pitchFamily="18" charset="-128"/>
                  <a:cs typeface="Times New Roman" panose="02020603050405020304" pitchFamily="18" charset="0"/>
                </a:endParaRPr>
              </a:p>
              <a:p>
                <a:r>
                  <a:rPr lang="ja-JP" altLang="en-US" sz="1800" dirty="0">
                    <a:effectLst/>
                    <a:ea typeface="游明朝" panose="02020400000000000000" pitchFamily="18" charset="-128"/>
                    <a:cs typeface="Times New Roman" panose="02020603050405020304" pitchFamily="18" charset="0"/>
                  </a:rPr>
                  <a:t>粒子のサイズが小さいほど、グラフェンチャネル上の</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en-US" sz="1800" dirty="0">
                    <a:effectLst/>
                    <a:ea typeface="游明朝" panose="02020400000000000000" pitchFamily="18" charset="-128"/>
                    <a:cs typeface="Times New Roman" panose="02020603050405020304" pitchFamily="18" charset="0"/>
                  </a:rPr>
                  <a:t>　粒子数が多くなり、より高い光吸収が可能になる。そ</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en-US" sz="1800" dirty="0">
                    <a:ea typeface="游明朝" panose="02020400000000000000" pitchFamily="18" charset="-128"/>
                    <a:cs typeface="Times New Roman" panose="02020603050405020304" pitchFamily="18" charset="0"/>
                  </a:rPr>
                  <a:t>　</a:t>
                </a:r>
                <a:r>
                  <a:rPr lang="ja-JP" altLang="en-US" sz="1800" dirty="0">
                    <a:effectLst/>
                    <a:ea typeface="游明朝" panose="02020400000000000000" pitchFamily="18" charset="-128"/>
                    <a:cs typeface="Times New Roman" panose="02020603050405020304" pitchFamily="18" charset="0"/>
                  </a:rPr>
                  <a:t>のため、粒子のサイズが小さくなると光電流は増加す</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en-US" sz="1800" dirty="0">
                    <a:ea typeface="游明朝" panose="02020400000000000000" pitchFamily="18" charset="-128"/>
                    <a:cs typeface="Times New Roman" panose="02020603050405020304" pitchFamily="18" charset="0"/>
                  </a:rPr>
                  <a:t>　</a:t>
                </a:r>
                <a:r>
                  <a:rPr lang="ja-JP" altLang="en-US" sz="1800" dirty="0">
                    <a:effectLst/>
                    <a:ea typeface="游明朝" panose="02020400000000000000" pitchFamily="18" charset="-128"/>
                    <a:cs typeface="Times New Roman" panose="02020603050405020304" pitchFamily="18" charset="0"/>
                  </a:rPr>
                  <a:t>る。</a:t>
                </a:r>
                <a:r>
                  <a:rPr lang="ja-JP" altLang="en-US" sz="1800" dirty="0">
                    <a:ea typeface="游明朝" panose="02020400000000000000" pitchFamily="18" charset="-128"/>
                    <a:cs typeface="Times New Roman" panose="02020603050405020304" pitchFamily="18" charset="0"/>
                  </a:rPr>
                  <a:t>し</a:t>
                </a:r>
                <a:r>
                  <a:rPr lang="ja-JP" altLang="en-US" sz="1800" dirty="0">
                    <a:effectLst/>
                    <a:ea typeface="游明朝" panose="02020400000000000000" pitchFamily="18" charset="-128"/>
                    <a:cs typeface="Times New Roman" panose="02020603050405020304" pitchFamily="18" charset="0"/>
                  </a:rPr>
                  <a:t>かし、ナノ粒子をさらに小さくすると、表面欠</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en-US" sz="1800" dirty="0">
                    <a:ea typeface="游明朝" panose="02020400000000000000" pitchFamily="18" charset="-128"/>
                    <a:cs typeface="Times New Roman" panose="02020603050405020304" pitchFamily="18" charset="0"/>
                  </a:rPr>
                  <a:t>　</a:t>
                </a:r>
                <a:r>
                  <a:rPr lang="ja-JP" altLang="en-US" sz="1800" dirty="0">
                    <a:effectLst/>
                    <a:ea typeface="游明朝" panose="02020400000000000000" pitchFamily="18" charset="-128"/>
                    <a:cs typeface="Times New Roman" panose="02020603050405020304" pitchFamily="18" charset="0"/>
                  </a:rPr>
                  <a:t>陥が生じ、散乱損失が増加して光電流が減少する可能</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en-US" sz="1800" dirty="0">
                    <a:ea typeface="游明朝" panose="02020400000000000000" pitchFamily="18" charset="-128"/>
                    <a:cs typeface="Times New Roman" panose="02020603050405020304" pitchFamily="18" charset="0"/>
                  </a:rPr>
                  <a:t>　</a:t>
                </a:r>
                <a:r>
                  <a:rPr lang="ja-JP" altLang="en-US" sz="1800" dirty="0">
                    <a:effectLst/>
                    <a:ea typeface="游明朝" panose="02020400000000000000" pitchFamily="18" charset="-128"/>
                    <a:cs typeface="Times New Roman" panose="02020603050405020304" pitchFamily="18" charset="0"/>
                  </a:rPr>
                  <a:t>性がある。</a:t>
                </a:r>
                <a:endParaRPr lang="en-US" altLang="ja-JP" sz="1800" dirty="0">
                  <a:effectLst/>
                  <a:ea typeface="游明朝" panose="02020400000000000000" pitchFamily="18" charset="-128"/>
                  <a:cs typeface="Times New Roman" panose="02020603050405020304" pitchFamily="18" charset="0"/>
                </a:endParaRPr>
              </a:p>
            </p:txBody>
          </p:sp>
        </mc:Choice>
        <mc:Fallback>
          <p:sp>
            <p:nvSpPr>
              <p:cNvPr id="3" name="コンテンツ プレースホルダー 2">
                <a:extLst>
                  <a:ext uri="{FF2B5EF4-FFF2-40B4-BE49-F238E27FC236}">
                    <a16:creationId xmlns:a16="http://schemas.microsoft.com/office/drawing/2014/main" id="{B41026B8-21A4-4B50-BC73-5B25A995695E}"/>
                  </a:ext>
                </a:extLst>
              </p:cNvPr>
              <p:cNvSpPr>
                <a:spLocks noGrp="1" noRot="1" noChangeAspect="1" noMove="1" noResize="1" noEditPoints="1" noAdjustHandles="1" noChangeArrowheads="1" noChangeShapeType="1" noTextEdit="1"/>
              </p:cNvSpPr>
              <p:nvPr>
                <p:ph idx="1"/>
              </p:nvPr>
            </p:nvSpPr>
            <p:spPr>
              <a:blipFill>
                <a:blip r:embed="rId2"/>
                <a:stretch>
                  <a:fillRect l="-406" t="-1401" r="-464"/>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469BAAB9-831A-4A85-846A-F68C8DA6AA29}"/>
              </a:ext>
            </a:extLst>
          </p:cNvPr>
          <p:cNvPicPr>
            <a:picLocks noChangeAspect="1"/>
          </p:cNvPicPr>
          <p:nvPr/>
        </p:nvPicPr>
        <p:blipFill rotWithShape="1">
          <a:blip r:embed="rId3">
            <a:extLst>
              <a:ext uri="{28A0092B-C50C-407E-A947-70E740481C1C}">
                <a14:useLocalDpi xmlns:a14="http://schemas.microsoft.com/office/drawing/2010/main" val="0"/>
              </a:ext>
            </a:extLst>
          </a:blip>
          <a:srcRect l="37174" t="64241" r="37599" b="4234"/>
          <a:stretch/>
        </p:blipFill>
        <p:spPr>
          <a:xfrm>
            <a:off x="6979194" y="2895332"/>
            <a:ext cx="4374606" cy="3416568"/>
          </a:xfrm>
          <a:prstGeom prst="rect">
            <a:avLst/>
          </a:prstGeom>
        </p:spPr>
      </p:pic>
    </p:spTree>
    <p:extLst>
      <p:ext uri="{BB962C8B-B14F-4D97-AF65-F5344CB8AC3E}">
        <p14:creationId xmlns:p14="http://schemas.microsoft.com/office/powerpoint/2010/main" val="980186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6D4F88-4FF1-433E-8656-BC650D3A961B}"/>
              </a:ext>
            </a:extLst>
          </p:cNvPr>
          <p:cNvSpPr>
            <a:spLocks noGrp="1"/>
          </p:cNvSpPr>
          <p:nvPr>
            <p:ph type="title"/>
          </p:nvPr>
        </p:nvSpPr>
        <p:spPr>
          <a:xfrm>
            <a:off x="838200" y="365125"/>
            <a:ext cx="10515600" cy="732155"/>
          </a:xfrm>
        </p:spPr>
        <p:txBody>
          <a:bodyPr/>
          <a:lstStyle/>
          <a:p>
            <a:r>
              <a:rPr kumimoji="1" lang="ja-JP" altLang="en-US" dirty="0"/>
              <a:t>まとめ</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FB9E038-3760-4D3C-9FDD-18C6B42AF7F6}"/>
                  </a:ext>
                </a:extLst>
              </p:cNvPr>
              <p:cNvSpPr>
                <a:spLocks noGrp="1"/>
              </p:cNvSpPr>
              <p:nvPr>
                <p:ph idx="1"/>
              </p:nvPr>
            </p:nvSpPr>
            <p:spPr>
              <a:xfrm>
                <a:off x="257695" y="1097280"/>
                <a:ext cx="11096105" cy="5079683"/>
              </a:xfrm>
            </p:spPr>
            <p:txBody>
              <a:bodyPr>
                <a:normAutofit fontScale="92500"/>
              </a:bodyPr>
              <a:lstStyle/>
              <a:p>
                <a:pPr algn="just">
                  <a:spcBef>
                    <a:spcPts val="600"/>
                  </a:spcBef>
                </a:pPr>
                <a:r>
                  <a:rPr lang="ja-JP" altLang="ja-JP" sz="1800" dirty="0">
                    <a:effectLst/>
                    <a:ea typeface="游明朝" panose="02020400000000000000" pitchFamily="18" charset="-128"/>
                    <a:cs typeface="Times New Roman" panose="02020603050405020304" pitchFamily="18" charset="0"/>
                  </a:rPr>
                  <a:t>図</a:t>
                </a:r>
                <a:r>
                  <a:rPr lang="en-US" altLang="ja-JP" sz="1800" dirty="0">
                    <a:effectLst/>
                    <a:ea typeface="游明朝" panose="02020400000000000000" pitchFamily="18" charset="-128"/>
                    <a:cs typeface="Times New Roman" panose="02020603050405020304" pitchFamily="18" charset="0"/>
                  </a:rPr>
                  <a:t>h</a:t>
                </a:r>
                <a:r>
                  <a:rPr lang="ja-JP" altLang="ja-JP" sz="1800" dirty="0">
                    <a:effectLst/>
                    <a:ea typeface="游明朝" panose="02020400000000000000" pitchFamily="18" charset="-128"/>
                    <a:cs typeface="Times New Roman" panose="02020603050405020304" pitchFamily="18" charset="0"/>
                  </a:rPr>
                  <a:t>に示すように、グラフェンと</a:t>
                </a:r>
                <a14:m>
                  <m:oMath xmlns:m="http://schemas.openxmlformats.org/officeDocument/2006/math">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を組み合わせたハイブリッド</a:t>
                </a:r>
                <a:endParaRPr lang="en-US" altLang="ja-JP" sz="1800" dirty="0">
                  <a:effectLst/>
                  <a:ea typeface="游明朝" panose="02020400000000000000" pitchFamily="18" charset="-128"/>
                  <a:cs typeface="Times New Roman" panose="02020603050405020304" pitchFamily="18" charset="0"/>
                </a:endParaRPr>
              </a:p>
              <a:p>
                <a:pPr marL="0" indent="0" algn="just">
                  <a:spcBef>
                    <a:spcPts val="600"/>
                  </a:spcBef>
                  <a:buNone/>
                </a:pPr>
                <a:r>
                  <a:rPr lang="ja-JP" altLang="en-US" sz="1800" dirty="0">
                    <a:effectLst/>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光検出器の性能は、純粋なグラフェン、フォスフォレン、その他の</a:t>
                </a:r>
                <a:endParaRPr lang="en-US" altLang="ja-JP" sz="1800" dirty="0">
                  <a:effectLst/>
                  <a:ea typeface="游明朝" panose="02020400000000000000" pitchFamily="18" charset="-128"/>
                  <a:cs typeface="Times New Roman" panose="02020603050405020304" pitchFamily="18" charset="0"/>
                </a:endParaRPr>
              </a:p>
              <a:p>
                <a:pPr marL="0" indent="0" algn="just">
                  <a:spcBef>
                    <a:spcPts val="600"/>
                  </a:spcBef>
                  <a:buNone/>
                </a:pPr>
                <a:r>
                  <a:rPr lang="ja-JP" altLang="en-US" sz="1800" dirty="0">
                    <a:effectLst/>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類似の半導体ハイブリッド構造などのシステムよりも優れている。</a:t>
                </a:r>
                <a:endParaRPr lang="en-US" altLang="ja-JP" sz="1800" dirty="0">
                  <a:effectLst/>
                  <a:ea typeface="游明朝" panose="02020400000000000000" pitchFamily="18" charset="-128"/>
                  <a:cs typeface="Times New Roman" panose="02020603050405020304" pitchFamily="18" charset="0"/>
                </a:endParaRPr>
              </a:p>
              <a:p>
                <a:pPr marL="0" indent="0" algn="just">
                  <a:spcBef>
                    <a:spcPts val="600"/>
                  </a:spcBef>
                  <a:buNone/>
                </a:pPr>
                <a:r>
                  <a:rPr lang="ja-JP" altLang="en-US" sz="1800" dirty="0">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グラフェンと狭いバンドギャップの</a:t>
                </a:r>
                <a14:m>
                  <m:oMath xmlns:m="http://schemas.openxmlformats.org/officeDocument/2006/math">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を組み合わせることで、</a:t>
                </a:r>
                <a:endParaRPr lang="en-US" altLang="ja-JP" sz="1800" dirty="0">
                  <a:effectLst/>
                  <a:ea typeface="游明朝" panose="02020400000000000000" pitchFamily="18" charset="-128"/>
                  <a:cs typeface="Times New Roman" panose="02020603050405020304" pitchFamily="18" charset="0"/>
                </a:endParaRPr>
              </a:p>
              <a:p>
                <a:pPr marL="0" indent="0" algn="just">
                  <a:spcBef>
                    <a:spcPts val="600"/>
                  </a:spcBef>
                  <a:buNone/>
                </a:pPr>
                <a:r>
                  <a:rPr lang="ja-JP" altLang="en-US" sz="1800" dirty="0">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このハイブリッド光検出器は高い応答性と高速性で</a:t>
                </a:r>
                <a:r>
                  <a:rPr lang="en-US" altLang="ja-JP" sz="1800" dirty="0">
                    <a:effectLst/>
                    <a:ea typeface="游明朝" panose="02020400000000000000" pitchFamily="18" charset="-128"/>
                    <a:cs typeface="Times New Roman" panose="02020603050405020304" pitchFamily="18" charset="0"/>
                  </a:rPr>
                  <a:t>LWIR</a:t>
                </a:r>
                <a:r>
                  <a:rPr lang="ja-JP" altLang="ja-JP" sz="1800" dirty="0">
                    <a:effectLst/>
                    <a:ea typeface="游明朝" panose="02020400000000000000" pitchFamily="18" charset="-128"/>
                    <a:cs typeface="Times New Roman" panose="02020603050405020304" pitchFamily="18" charset="0"/>
                  </a:rPr>
                  <a:t>（長波長</a:t>
                </a:r>
                <a:endParaRPr lang="en-US" altLang="ja-JP" sz="1800" dirty="0">
                  <a:effectLst/>
                  <a:ea typeface="游明朝" panose="02020400000000000000" pitchFamily="18" charset="-128"/>
                  <a:cs typeface="Times New Roman" panose="02020603050405020304" pitchFamily="18" charset="0"/>
                </a:endParaRPr>
              </a:p>
              <a:p>
                <a:pPr marL="0" indent="0" algn="just">
                  <a:spcBef>
                    <a:spcPts val="600"/>
                  </a:spcBef>
                  <a:buNone/>
                </a:pPr>
                <a:r>
                  <a:rPr lang="ja-JP" altLang="en-US" sz="1800" dirty="0">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赤外線領域）で動作するという利点が得られます。</a:t>
                </a:r>
                <a:endParaRPr lang="en-US" altLang="ja-JP" sz="1800" dirty="0">
                  <a:effectLst/>
                  <a:ea typeface="游明朝" panose="02020400000000000000" pitchFamily="18" charset="-128"/>
                  <a:cs typeface="Times New Roman" panose="02020603050405020304" pitchFamily="18" charset="0"/>
                </a:endParaRPr>
              </a:p>
              <a:p>
                <a:pPr marL="0" indent="0" algn="just">
                  <a:spcBef>
                    <a:spcPts val="600"/>
                  </a:spcBef>
                  <a:buNone/>
                </a:pPr>
                <a:endParaRPr lang="en-US" altLang="ja-JP" sz="1800" dirty="0">
                  <a:ea typeface="游明朝" panose="02020400000000000000" pitchFamily="18" charset="-128"/>
                  <a:cs typeface="Times New Roman" panose="02020603050405020304" pitchFamily="18" charset="0"/>
                </a:endParaRPr>
              </a:p>
              <a:p>
                <a:pPr marL="0" indent="0" algn="just">
                  <a:spcBef>
                    <a:spcPts val="600"/>
                  </a:spcBef>
                  <a:buNone/>
                </a:pPr>
                <a:r>
                  <a:rPr lang="ja-JP" altLang="en-US"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グラフェンと</a:t>
                </a:r>
                <a14:m>
                  <m:oMath xmlns:m="http://schemas.openxmlformats.org/officeDocument/2006/math">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のハイブリッド光検出器の性能を向上させるため</a:t>
                </a:r>
                <a:endParaRPr lang="en-US" altLang="ja-JP" sz="1800" dirty="0">
                  <a:effectLst/>
                  <a:ea typeface="游明朝" panose="02020400000000000000" pitchFamily="18" charset="-128"/>
                  <a:cs typeface="Times New Roman" panose="02020603050405020304" pitchFamily="18" charset="0"/>
                </a:endParaRPr>
              </a:p>
              <a:p>
                <a:pPr marL="0" indent="0" algn="just">
                  <a:spcBef>
                    <a:spcPts val="600"/>
                  </a:spcBef>
                  <a:buNone/>
                </a:pPr>
                <a:r>
                  <a:rPr lang="ja-JP" altLang="en-US" sz="1800" dirty="0">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の戦略は、グラフェンと</a:t>
                </a:r>
                <a14:m>
                  <m:oMath xmlns:m="http://schemas.openxmlformats.org/officeDocument/2006/math">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ナノ粒子の表面状態を化学処理したり、</a:t>
                </a:r>
                <a:endParaRPr lang="en-US" altLang="ja-JP" sz="1800" dirty="0">
                  <a:effectLst/>
                  <a:ea typeface="游明朝" panose="02020400000000000000" pitchFamily="18" charset="-128"/>
                  <a:cs typeface="Times New Roman" panose="02020603050405020304" pitchFamily="18" charset="0"/>
                </a:endParaRPr>
              </a:p>
              <a:p>
                <a:pPr marL="0" indent="0" algn="just">
                  <a:spcBef>
                    <a:spcPts val="600"/>
                  </a:spcBef>
                  <a:buNone/>
                </a:pPr>
                <a:r>
                  <a:rPr lang="ja-JP" altLang="en-US" sz="1800" dirty="0">
                    <a:ea typeface="游明朝" panose="02020400000000000000" pitchFamily="18" charset="-128"/>
                    <a:cs typeface="Times New Roman" panose="02020603050405020304" pitchFamily="18" charset="0"/>
                  </a:rPr>
                  <a:t>　</a:t>
                </a:r>
                <a:r>
                  <a:rPr lang="en-US" altLang="ja-JP" sz="1800" b="0" kern="100" dirty="0">
                    <a:effectLst/>
                    <a:ea typeface="游明朝" panose="02020400000000000000" pitchFamily="18" charset="-128"/>
                    <a:cs typeface="Times New Roman" panose="02020603050405020304" pitchFamily="18" charset="0"/>
                  </a:rPr>
                  <a:t> </a:t>
                </a:r>
                <a14:m>
                  <m:oMath xmlns:m="http://schemas.openxmlformats.org/officeDocument/2006/math">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ナノ粒子の表面に適切な配位子を導入したりして、電荷移動速</a:t>
                </a:r>
                <a:endParaRPr lang="en-US" altLang="ja-JP" sz="1800" dirty="0">
                  <a:effectLst/>
                  <a:ea typeface="游明朝" panose="02020400000000000000" pitchFamily="18" charset="-128"/>
                  <a:cs typeface="Times New Roman" panose="02020603050405020304" pitchFamily="18" charset="0"/>
                </a:endParaRPr>
              </a:p>
              <a:p>
                <a:pPr marL="0" indent="0" algn="just">
                  <a:spcBef>
                    <a:spcPts val="600"/>
                  </a:spcBef>
                  <a:buNone/>
                </a:pPr>
                <a:r>
                  <a:rPr lang="ja-JP" altLang="en-US" sz="1800" dirty="0">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度や効率をさらに高めることである。</a:t>
                </a:r>
                <a:endParaRPr lang="en-US" altLang="ja-JP" sz="1800" dirty="0">
                  <a:effectLst/>
                  <a:ea typeface="游明朝" panose="02020400000000000000" pitchFamily="18" charset="-128"/>
                  <a:cs typeface="Times New Roman" panose="02020603050405020304" pitchFamily="18" charset="0"/>
                </a:endParaRPr>
              </a:p>
              <a:p>
                <a:pPr marL="0" indent="0" algn="just">
                  <a:spcBef>
                    <a:spcPts val="600"/>
                  </a:spcBef>
                  <a:buNone/>
                </a:pPr>
                <a:endParaRPr lang="en-US" altLang="ja-JP" sz="1800" kern="100" dirty="0">
                  <a:ea typeface="游明朝" panose="02020400000000000000" pitchFamily="18" charset="-128"/>
                  <a:cs typeface="Times New Roman" panose="02020603050405020304" pitchFamily="18" charset="0"/>
                </a:endParaRPr>
              </a:p>
              <a:p>
                <a:pPr algn="just"/>
                <a:r>
                  <a:rPr lang="ja-JP" altLang="ja-JP" sz="1800" kern="100" dirty="0">
                    <a:effectLst/>
                    <a:ea typeface="游明朝" panose="02020400000000000000" pitchFamily="18" charset="-128"/>
                    <a:cs typeface="Times New Roman" panose="02020603050405020304" pitchFamily="18" charset="0"/>
                  </a:rPr>
                  <a:t>中赤外領域で高い光応答性を持つ室温動作の光検出器が</a:t>
                </a:r>
                <a:r>
                  <a:rPr lang="ja-JP" altLang="ja-JP" sz="1800" dirty="0">
                    <a:effectLst/>
                    <a:ea typeface="游明朝" panose="02020400000000000000" pitchFamily="18" charset="-128"/>
                    <a:cs typeface="Times New Roman" panose="02020603050405020304" pitchFamily="18" charset="0"/>
                  </a:rPr>
                  <a:t>グラフェンと</a:t>
                </a:r>
                <a14:m>
                  <m:oMath xmlns:m="http://schemas.openxmlformats.org/officeDocument/2006/math">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のハイブリッド構造を用いて、実証された。このタイプのハイブリッド光検出器は、長波長赤外領域において、他の二次元材料を用いた光検出器や市販の光検出器を凌駕する高い応答性を示す。</a:t>
                </a:r>
                <a:endParaRPr kumimoji="1" lang="ja-JP" altLang="en-US" dirty="0"/>
              </a:p>
            </p:txBody>
          </p:sp>
        </mc:Choice>
        <mc:Fallback>
          <p:sp>
            <p:nvSpPr>
              <p:cNvPr id="3" name="コンテンツ プレースホルダー 2">
                <a:extLst>
                  <a:ext uri="{FF2B5EF4-FFF2-40B4-BE49-F238E27FC236}">
                    <a16:creationId xmlns:a16="http://schemas.microsoft.com/office/drawing/2014/main" id="{3FB9E038-3760-4D3C-9FDD-18C6B42AF7F6}"/>
                  </a:ext>
                </a:extLst>
              </p:cNvPr>
              <p:cNvSpPr>
                <a:spLocks noGrp="1" noRot="1" noChangeAspect="1" noMove="1" noResize="1" noEditPoints="1" noAdjustHandles="1" noChangeArrowheads="1" noChangeShapeType="1" noTextEdit="1"/>
              </p:cNvSpPr>
              <p:nvPr>
                <p:ph idx="1"/>
              </p:nvPr>
            </p:nvSpPr>
            <p:spPr>
              <a:xfrm>
                <a:off x="257695" y="1097280"/>
                <a:ext cx="11096105" cy="5079683"/>
              </a:xfrm>
              <a:blipFill>
                <a:blip r:embed="rId2"/>
                <a:stretch>
                  <a:fillRect l="-329" t="-840" r="-329"/>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7DEF4795-E1EC-4D9E-B2B2-A78008C50A6C}"/>
              </a:ext>
            </a:extLst>
          </p:cNvPr>
          <p:cNvPicPr>
            <a:picLocks noChangeAspect="1"/>
          </p:cNvPicPr>
          <p:nvPr/>
        </p:nvPicPr>
        <p:blipFill>
          <a:blip r:embed="rId3"/>
          <a:stretch>
            <a:fillRect/>
          </a:stretch>
        </p:blipFill>
        <p:spPr>
          <a:xfrm>
            <a:off x="7682844" y="1097280"/>
            <a:ext cx="4002079" cy="2967644"/>
          </a:xfrm>
          <a:prstGeom prst="rect">
            <a:avLst/>
          </a:prstGeom>
        </p:spPr>
      </p:pic>
    </p:spTree>
    <p:extLst>
      <p:ext uri="{BB962C8B-B14F-4D97-AF65-F5344CB8AC3E}">
        <p14:creationId xmlns:p14="http://schemas.microsoft.com/office/powerpoint/2010/main" val="247147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50247092-E52A-46B8-BBC9-A4EF12309456}"/>
                  </a:ext>
                </a:extLst>
              </p:cNvPr>
              <p:cNvSpPr>
                <a:spLocks noGrp="1"/>
              </p:cNvSpPr>
              <p:nvPr>
                <p:ph type="title"/>
              </p:nvPr>
            </p:nvSpPr>
            <p:spPr>
              <a:xfrm>
                <a:off x="838200" y="365126"/>
                <a:ext cx="10515600" cy="1023100"/>
              </a:xfrm>
            </p:spPr>
            <p:txBody>
              <a:bodyPr/>
              <a:lstStyle/>
              <a:p>
                <a14:m>
                  <m:oMath xmlns:m="http://schemas.openxmlformats.org/officeDocument/2006/math">
                    <m:sSub>
                      <m:sSubPr>
                        <m:ctrlPr>
                          <a:rPr kumimoji="1" lang="en-US" altLang="ja-JP" b="0" i="1" dirty="0" smtClean="0">
                            <a:latin typeface="Cambria Math" panose="02040503050406030204" pitchFamily="18" charset="0"/>
                          </a:rPr>
                        </m:ctrlPr>
                      </m:sSubPr>
                      <m:e>
                        <m:r>
                          <m:rPr>
                            <m:sty m:val="p"/>
                          </m:rPr>
                          <a:rPr kumimoji="1" lang="en-US" altLang="ja-JP" i="0" dirty="0" smtClean="0">
                            <a:latin typeface="Cambria Math" panose="02040503050406030204" pitchFamily="18" charset="0"/>
                          </a:rPr>
                          <m:t>Ti</m:t>
                        </m:r>
                      </m:e>
                      <m:sub>
                        <m:r>
                          <a:rPr kumimoji="1" lang="en-US" altLang="ja-JP" i="0" dirty="0" smtClean="0">
                            <a:latin typeface="Cambria Math" panose="02040503050406030204" pitchFamily="18" charset="0"/>
                          </a:rPr>
                          <m:t>2</m:t>
                        </m:r>
                      </m:sub>
                    </m:sSub>
                    <m:sSub>
                      <m:sSubPr>
                        <m:ctrlPr>
                          <a:rPr kumimoji="1" lang="en-US" altLang="ja-JP" b="0" i="1" dirty="0" smtClean="0">
                            <a:latin typeface="Cambria Math" panose="02040503050406030204" pitchFamily="18" charset="0"/>
                          </a:rPr>
                        </m:ctrlPr>
                      </m:sSubPr>
                      <m:e>
                        <m:r>
                          <m:rPr>
                            <m:sty m:val="p"/>
                          </m:rPr>
                          <a:rPr kumimoji="1" lang="en-US" altLang="ja-JP" i="0" dirty="0" smtClean="0">
                            <a:latin typeface="Cambria Math" panose="02040503050406030204" pitchFamily="18" charset="0"/>
                          </a:rPr>
                          <m:t>O</m:t>
                        </m:r>
                      </m:e>
                      <m:sub>
                        <m:r>
                          <a:rPr kumimoji="1" lang="en-US" altLang="ja-JP" i="0" dirty="0" smtClean="0">
                            <a:latin typeface="Cambria Math" panose="02040503050406030204" pitchFamily="18" charset="0"/>
                          </a:rPr>
                          <m:t>3</m:t>
                        </m:r>
                      </m:sub>
                    </m:sSub>
                  </m:oMath>
                </a14:m>
                <a:r>
                  <a:rPr kumimoji="1" lang="ja-JP" altLang="en-US" dirty="0"/>
                  <a:t>のバンド構造と光学特性</a:t>
                </a:r>
              </a:p>
            </p:txBody>
          </p:sp>
        </mc:Choice>
        <mc:Fallback xmlns="">
          <p:sp>
            <p:nvSpPr>
              <p:cNvPr id="2" name="タイトル 1">
                <a:extLst>
                  <a:ext uri="{FF2B5EF4-FFF2-40B4-BE49-F238E27FC236}">
                    <a16:creationId xmlns:a16="http://schemas.microsoft.com/office/drawing/2014/main" id="{50247092-E52A-46B8-BBC9-A4EF12309456}"/>
                  </a:ext>
                </a:extLst>
              </p:cNvPr>
              <p:cNvSpPr>
                <a:spLocks noGrp="1" noRot="1" noChangeAspect="1" noMove="1" noResize="1" noEditPoints="1" noAdjustHandles="1" noChangeArrowheads="1" noChangeShapeType="1" noTextEdit="1"/>
              </p:cNvSpPr>
              <p:nvPr>
                <p:ph type="title"/>
              </p:nvPr>
            </p:nvSpPr>
            <p:spPr>
              <a:xfrm>
                <a:off x="838200" y="365126"/>
                <a:ext cx="10515600" cy="1023100"/>
              </a:xfrm>
              <a:blipFill>
                <a:blip r:embed="rId2"/>
                <a:stretch>
                  <a:fillRect t="-2976"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6">
                <a:extLst>
                  <a:ext uri="{FF2B5EF4-FFF2-40B4-BE49-F238E27FC236}">
                    <a16:creationId xmlns:a16="http://schemas.microsoft.com/office/drawing/2014/main" id="{C89A0808-2152-4619-A14C-A7EF6B014377}"/>
                  </a:ext>
                </a:extLst>
              </p:cNvPr>
              <p:cNvSpPr>
                <a:spLocks noGrp="1"/>
              </p:cNvSpPr>
              <p:nvPr>
                <p:ph idx="1"/>
              </p:nvPr>
            </p:nvSpPr>
            <p:spPr>
              <a:xfrm>
                <a:off x="838200" y="1446415"/>
                <a:ext cx="10515600" cy="4730548"/>
              </a:xfrm>
            </p:spPr>
            <p:txBody>
              <a:bodyPr>
                <a:normAutofit/>
              </a:bodyPr>
              <a:lstStyle/>
              <a:p>
                <a:r>
                  <a:rPr lang="ja-JP" altLang="ja-JP" sz="1800" dirty="0">
                    <a:effectLst/>
                    <a:ea typeface="游明朝" panose="02020400000000000000" pitchFamily="18" charset="-128"/>
                    <a:cs typeface="Times New Roman" panose="02020603050405020304" pitchFamily="18" charset="0"/>
                  </a:rPr>
                  <a:t>図</a:t>
                </a:r>
                <a:r>
                  <a:rPr lang="en-US" altLang="ja-JP" sz="1800" dirty="0">
                    <a:effectLst/>
                    <a:ea typeface="游明朝" panose="02020400000000000000" pitchFamily="18" charset="-128"/>
                    <a:cs typeface="Times New Roman" panose="02020603050405020304" pitchFamily="18" charset="0"/>
                  </a:rPr>
                  <a:t>a</a:t>
                </a:r>
                <a:r>
                  <a:rPr lang="ja-JP" altLang="en-US" sz="1800" dirty="0">
                    <a:effectLst/>
                    <a:ea typeface="游明朝" panose="02020400000000000000" pitchFamily="18" charset="-128"/>
                    <a:cs typeface="Times New Roman" panose="02020603050405020304" pitchFamily="18" charset="0"/>
                  </a:rPr>
                  <a:t>は</a:t>
                </a:r>
                <a:r>
                  <a:rPr lang="ja-JP" altLang="ja-JP" sz="1800" dirty="0">
                    <a:effectLst/>
                    <a:ea typeface="游明朝" panose="02020400000000000000" pitchFamily="18" charset="-128"/>
                    <a:cs typeface="Times New Roman" panose="02020603050405020304" pitchFamily="18" charset="0"/>
                  </a:rPr>
                  <a:t>提案されたグラフェン</a:t>
                </a:r>
                <a:r>
                  <a:rPr lang="en-US" altLang="ja-JP" sz="1800" dirty="0">
                    <a:effectLst/>
                    <a:ea typeface="游明朝" panose="02020400000000000000" pitchFamily="18" charset="-128"/>
                    <a:cs typeface="Times New Roman" panose="02020603050405020304" pitchFamily="18" charset="0"/>
                  </a:rPr>
                  <a:t>/Ti2O3</a:t>
                </a:r>
                <a:r>
                  <a:rPr lang="ja-JP" altLang="ja-JP" sz="1800" dirty="0">
                    <a:effectLst/>
                    <a:ea typeface="游明朝" panose="02020400000000000000" pitchFamily="18" charset="-128"/>
                    <a:cs typeface="Times New Roman" panose="02020603050405020304" pitchFamily="18" charset="0"/>
                  </a:rPr>
                  <a:t>ハイブリッド光検出器の</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en-US" sz="1800" dirty="0">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模式図</a:t>
                </a:r>
                <a:r>
                  <a:rPr lang="ja-JP" altLang="en-US" sz="1800" dirty="0">
                    <a:ea typeface="游明朝" panose="02020400000000000000" pitchFamily="18" charset="-128"/>
                    <a:cs typeface="Times New Roman" panose="02020603050405020304" pitchFamily="18" charset="0"/>
                  </a:rPr>
                  <a:t>であり、</a:t>
                </a:r>
                <a14:m>
                  <m:oMath xmlns:m="http://schemas.openxmlformats.org/officeDocument/2006/math">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m:t>
                    </m:r>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i</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b="0" i="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ナノ粒子で修飾されたグラフェンチャ</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en-US" sz="1800" dirty="0">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ネルの構造を表している。</a:t>
                </a:r>
                <a:endParaRPr lang="en-US" altLang="ja-JP" sz="1800" dirty="0">
                  <a:effectLst/>
                  <a:ea typeface="游明朝" panose="02020400000000000000" pitchFamily="18" charset="-128"/>
                  <a:cs typeface="Times New Roman" panose="02020603050405020304" pitchFamily="18" charset="0"/>
                </a:endParaRPr>
              </a:p>
              <a:p>
                <a14:m>
                  <m:oMath xmlns:m="http://schemas.openxmlformats.org/officeDocument/2006/math">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m:t>
                    </m:r>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i</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b="0" i="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は、波長が</a:t>
                </a:r>
                <a:r>
                  <a:rPr lang="en-US" altLang="ja-JP" sz="1800" dirty="0">
                    <a:effectLst/>
                    <a:ea typeface="游明朝" panose="02020400000000000000" pitchFamily="18" charset="-128"/>
                    <a:cs typeface="Times New Roman" panose="02020603050405020304" pitchFamily="18" charset="0"/>
                  </a:rPr>
                  <a:t>13.3</a:t>
                </a:r>
                <a:r>
                  <a:rPr lang="ja-JP" altLang="en-US" sz="1800" dirty="0">
                    <a:ea typeface="游明朝" panose="02020400000000000000" pitchFamily="18" charset="-128"/>
                    <a:cs typeface="Times New Roman" panose="02020603050405020304" pitchFamily="18" charset="0"/>
                  </a:rPr>
                  <a:t> </a:t>
                </a:r>
                <a:r>
                  <a:rPr lang="en-US" altLang="ja-JP" sz="1800" dirty="0">
                    <a:ea typeface="游明朝" panose="02020400000000000000" pitchFamily="18" charset="-128"/>
                    <a:cs typeface="Times New Roman" panose="02020603050405020304" pitchFamily="18" charset="0"/>
                  </a:rPr>
                  <a:t>µ</a:t>
                </a:r>
                <a:r>
                  <a:rPr lang="en-US" altLang="ja-JP" sz="1800" dirty="0">
                    <a:effectLst/>
                    <a:ea typeface="游明朝" panose="02020400000000000000" pitchFamily="18" charset="-128"/>
                    <a:cs typeface="Times New Roman" panose="02020603050405020304" pitchFamily="18" charset="0"/>
                  </a:rPr>
                  <a:t>m</a:t>
                </a:r>
                <a:r>
                  <a:rPr lang="ja-JP" altLang="ja-JP" sz="1800" dirty="0">
                    <a:effectLst/>
                    <a:ea typeface="游明朝" panose="02020400000000000000" pitchFamily="18" charset="-128"/>
                    <a:cs typeface="Times New Roman" panose="02020603050405020304" pitchFamily="18" charset="0"/>
                  </a:rPr>
                  <a:t>よりも短い赤外領域で強い光吸収</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en-US" sz="1800" dirty="0">
                    <a:effectLst/>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を示す。従って、</a:t>
                </a:r>
                <a:r>
                  <a:rPr lang="en-US" altLang="ja-JP" sz="1800" dirty="0">
                    <a:effectLst/>
                    <a:ea typeface="游明朝" panose="02020400000000000000" pitchFamily="18" charset="-128"/>
                    <a:cs typeface="Times New Roman" panose="02020603050405020304" pitchFamily="18" charset="0"/>
                  </a:rPr>
                  <a:t>MWIR</a:t>
                </a:r>
                <a:r>
                  <a:rPr lang="ja-JP" altLang="ja-JP" sz="1800" dirty="0">
                    <a:effectLst/>
                    <a:ea typeface="游明朝" panose="02020400000000000000" pitchFamily="18" charset="-128"/>
                    <a:cs typeface="Times New Roman" panose="02020603050405020304" pitchFamily="18" charset="0"/>
                  </a:rPr>
                  <a:t>（中波長赤外）および</a:t>
                </a:r>
                <a:r>
                  <a:rPr lang="en-US" altLang="ja-JP" sz="1800" dirty="0">
                    <a:effectLst/>
                    <a:ea typeface="游明朝" panose="02020400000000000000" pitchFamily="18" charset="-128"/>
                    <a:cs typeface="Times New Roman" panose="02020603050405020304" pitchFamily="18" charset="0"/>
                  </a:rPr>
                  <a:t>LWIR</a:t>
                </a:r>
                <a:r>
                  <a:rPr lang="ja-JP" altLang="ja-JP" sz="1800" dirty="0">
                    <a:effectLst/>
                    <a:ea typeface="游明朝" panose="02020400000000000000" pitchFamily="18" charset="-128"/>
                    <a:cs typeface="Times New Roman" panose="02020603050405020304" pitchFamily="18" charset="0"/>
                  </a:rPr>
                  <a:t>（長波</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en-US" sz="1800" dirty="0">
                    <a:effectLst/>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長赤外）領域で効率的な光吸収体として使用することがで</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en-US" sz="1800" dirty="0">
                    <a:effectLst/>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き</a:t>
                </a:r>
                <a:r>
                  <a:rPr lang="ja-JP" altLang="en-US" sz="1800" dirty="0">
                    <a:effectLst/>
                    <a:ea typeface="游明朝" panose="02020400000000000000" pitchFamily="18" charset="-128"/>
                    <a:cs typeface="Times New Roman" panose="02020603050405020304" pitchFamily="18" charset="0"/>
                  </a:rPr>
                  <a:t>る</a:t>
                </a:r>
                <a:r>
                  <a:rPr lang="ja-JP" altLang="ja-JP" sz="1800" dirty="0">
                    <a:effectLst/>
                    <a:ea typeface="游明朝" panose="02020400000000000000" pitchFamily="18" charset="-128"/>
                    <a:cs typeface="Times New Roman" panose="02020603050405020304" pitchFamily="18" charset="0"/>
                  </a:rPr>
                  <a:t>。光照射によって</a:t>
                </a:r>
                <a:r>
                  <a:rPr lang="en-US" altLang="ja-JP" sz="1800" dirty="0">
                    <a:effectLst/>
                    <a:ea typeface="游明朝" panose="02020400000000000000" pitchFamily="18" charset="-128"/>
                    <a:cs typeface="Times New Roman" panose="02020603050405020304" pitchFamily="18" charset="0"/>
                  </a:rPr>
                  <a:t>Ti2O3</a:t>
                </a:r>
                <a:r>
                  <a:rPr lang="ja-JP" altLang="ja-JP" sz="1800" dirty="0">
                    <a:effectLst/>
                    <a:ea typeface="游明朝" panose="02020400000000000000" pitchFamily="18" charset="-128"/>
                    <a:cs typeface="Times New Roman" panose="02020603050405020304" pitchFamily="18" charset="0"/>
                  </a:rPr>
                  <a:t>ナノ粒子内に電子</a:t>
                </a:r>
                <a:r>
                  <a:rPr lang="en-US" altLang="ja-JP"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正孔ペアが</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en-US" sz="1800" dirty="0">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主に生成されると、グラフェン</a:t>
                </a:r>
                <a:r>
                  <a:rPr lang="ja-JP" altLang="en-US" sz="1800" dirty="0">
                    <a:ea typeface="游明朝" panose="02020400000000000000" pitchFamily="18" charset="-128"/>
                    <a:cs typeface="Times New Roman" panose="02020603050405020304" pitchFamily="18" charset="0"/>
                  </a:rPr>
                  <a:t>と</a:t>
                </a:r>
                <a14:m>
                  <m:oMath xmlns:m="http://schemas.openxmlformats.org/officeDocument/2006/math">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m:t>
                    </m:r>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i</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b="0" i="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ナノ粒子の界面で電</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en-US" sz="1800" dirty="0">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荷移動が起こり（図</a:t>
                </a:r>
                <a:r>
                  <a:rPr lang="en-US" altLang="ja-JP" sz="1800" dirty="0">
                    <a:effectLst/>
                    <a:ea typeface="游明朝" panose="02020400000000000000" pitchFamily="18" charset="-128"/>
                    <a:cs typeface="Times New Roman" panose="02020603050405020304" pitchFamily="18" charset="0"/>
                  </a:rPr>
                  <a:t>b</a:t>
                </a:r>
                <a:r>
                  <a:rPr lang="ja-JP" altLang="ja-JP" sz="1800" dirty="0">
                    <a:effectLst/>
                    <a:ea typeface="游明朝" panose="02020400000000000000" pitchFamily="18" charset="-128"/>
                    <a:cs typeface="Times New Roman" panose="02020603050405020304" pitchFamily="18" charset="0"/>
                  </a:rPr>
                  <a:t>）、その結果、グラフェンチャネル</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en-US" sz="1800" dirty="0">
                    <a:effectLst/>
                    <a:ea typeface="游明朝" panose="02020400000000000000" pitchFamily="18" charset="-128"/>
                    <a:cs typeface="Times New Roman" panose="02020603050405020304" pitchFamily="18" charset="0"/>
                  </a:rPr>
                  <a:t>　</a:t>
                </a:r>
                <a:r>
                  <a:rPr lang="ja-JP" altLang="ja-JP" sz="1800" dirty="0">
                    <a:effectLst/>
                    <a:ea typeface="游明朝" panose="02020400000000000000" pitchFamily="18" charset="-128"/>
                    <a:cs typeface="Times New Roman" panose="02020603050405020304" pitchFamily="18" charset="0"/>
                  </a:rPr>
                  <a:t>のコンダクタンスが変化し、光検出が可能になる。</a:t>
                </a:r>
                <a:endParaRPr lang="en-US" altLang="ja-JP" dirty="0"/>
              </a:p>
            </p:txBody>
          </p:sp>
        </mc:Choice>
        <mc:Fallback xmlns="">
          <p:sp>
            <p:nvSpPr>
              <p:cNvPr id="7" name="コンテンツ プレースホルダー 6">
                <a:extLst>
                  <a:ext uri="{FF2B5EF4-FFF2-40B4-BE49-F238E27FC236}">
                    <a16:creationId xmlns:a16="http://schemas.microsoft.com/office/drawing/2014/main" id="{C89A0808-2152-4619-A14C-A7EF6B014377}"/>
                  </a:ext>
                </a:extLst>
              </p:cNvPr>
              <p:cNvSpPr>
                <a:spLocks noGrp="1" noRot="1" noChangeAspect="1" noMove="1" noResize="1" noEditPoints="1" noAdjustHandles="1" noChangeArrowheads="1" noChangeShapeType="1" noTextEdit="1"/>
              </p:cNvSpPr>
              <p:nvPr>
                <p:ph idx="1"/>
              </p:nvPr>
            </p:nvSpPr>
            <p:spPr>
              <a:xfrm>
                <a:off x="838200" y="1446415"/>
                <a:ext cx="10515600" cy="4730548"/>
              </a:xfrm>
              <a:blipFill>
                <a:blip r:embed="rId3"/>
                <a:stretch>
                  <a:fillRect l="-406" t="-1289"/>
                </a:stretch>
              </a:blipFill>
            </p:spPr>
            <p:txBody>
              <a:bodyPr/>
              <a:lstStyle/>
              <a:p>
                <a:r>
                  <a:rPr lang="ja-JP" altLang="en-US">
                    <a:noFill/>
                  </a:rPr>
                  <a:t> </a:t>
                </a:r>
              </a:p>
            </p:txBody>
          </p:sp>
        </mc:Fallback>
      </mc:AlternateContent>
      <p:pic>
        <p:nvPicPr>
          <p:cNvPr id="8" name="コンテンツ プレースホルダー 4">
            <a:extLst>
              <a:ext uri="{FF2B5EF4-FFF2-40B4-BE49-F238E27FC236}">
                <a16:creationId xmlns:a16="http://schemas.microsoft.com/office/drawing/2014/main" id="{870D6B1B-74A5-4E7A-8270-A7FEF07A038E}"/>
              </a:ext>
            </a:extLst>
          </p:cNvPr>
          <p:cNvPicPr>
            <a:picLocks noChangeAspect="1"/>
          </p:cNvPicPr>
          <p:nvPr/>
        </p:nvPicPr>
        <p:blipFill rotWithShape="1">
          <a:blip r:embed="rId4">
            <a:extLst>
              <a:ext uri="{28A0092B-C50C-407E-A947-70E740481C1C}">
                <a14:useLocalDpi xmlns:a14="http://schemas.microsoft.com/office/drawing/2010/main" val="0"/>
              </a:ext>
            </a:extLst>
          </a:blip>
          <a:srcRect l="44635" t="14017" r="34363" b="53621"/>
          <a:stretch/>
        </p:blipFill>
        <p:spPr>
          <a:xfrm>
            <a:off x="8211059" y="3965171"/>
            <a:ext cx="2918778" cy="2810961"/>
          </a:xfrm>
          <a:prstGeom prst="rect">
            <a:avLst/>
          </a:prstGeom>
        </p:spPr>
      </p:pic>
      <p:pic>
        <p:nvPicPr>
          <p:cNvPr id="9" name="コンテンツ プレースホルダー 4">
            <a:extLst>
              <a:ext uri="{FF2B5EF4-FFF2-40B4-BE49-F238E27FC236}">
                <a16:creationId xmlns:a16="http://schemas.microsoft.com/office/drawing/2014/main" id="{238332D9-E731-492E-A0B0-4CF8D761B947}"/>
              </a:ext>
            </a:extLst>
          </p:cNvPr>
          <p:cNvPicPr>
            <a:picLocks noChangeAspect="1"/>
          </p:cNvPicPr>
          <p:nvPr/>
        </p:nvPicPr>
        <p:blipFill rotWithShape="1">
          <a:blip r:embed="rId4">
            <a:extLst>
              <a:ext uri="{28A0092B-C50C-407E-A947-70E740481C1C}">
                <a14:useLocalDpi xmlns:a14="http://schemas.microsoft.com/office/drawing/2010/main" val="0"/>
              </a:ext>
            </a:extLst>
          </a:blip>
          <a:srcRect l="14044" t="14905" r="55383" b="55033"/>
          <a:stretch/>
        </p:blipFill>
        <p:spPr>
          <a:xfrm>
            <a:off x="7621275" y="1446415"/>
            <a:ext cx="4098346" cy="2518756"/>
          </a:xfrm>
          <a:prstGeom prst="rect">
            <a:avLst/>
          </a:prstGeom>
        </p:spPr>
      </p:pic>
    </p:spTree>
    <p:extLst>
      <p:ext uri="{BB962C8B-B14F-4D97-AF65-F5344CB8AC3E}">
        <p14:creationId xmlns:p14="http://schemas.microsoft.com/office/powerpoint/2010/main" val="316026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EFEDCEFA-317E-426B-87FA-A73B9164FE58}"/>
                  </a:ext>
                </a:extLst>
              </p:cNvPr>
              <p:cNvSpPr>
                <a:spLocks noGrp="1"/>
              </p:cNvSpPr>
              <p:nvPr>
                <p:ph type="title"/>
              </p:nvPr>
            </p:nvSpPr>
            <p:spPr>
              <a:xfrm>
                <a:off x="838200" y="365126"/>
                <a:ext cx="10515600" cy="856846"/>
              </a:xfrm>
            </p:spPr>
            <p:txBody>
              <a:bodyPr/>
              <a:lstStyle/>
              <a:p>
                <a14:m>
                  <m:oMath xmlns:m="http://schemas.openxmlformats.org/officeDocument/2006/math">
                    <m:sSub>
                      <m:sSubPr>
                        <m:ctrlPr>
                          <a:rPr kumimoji="1" lang="en-US" altLang="ja-JP" b="0" i="1" dirty="0" smtClean="0">
                            <a:latin typeface="Cambria Math" panose="02040503050406030204" pitchFamily="18" charset="0"/>
                          </a:rPr>
                        </m:ctrlPr>
                      </m:sSubPr>
                      <m:e>
                        <m:r>
                          <m:rPr>
                            <m:sty m:val="p"/>
                          </m:rPr>
                          <a:rPr kumimoji="1" lang="en-US" altLang="ja-JP" i="0" dirty="0" smtClean="0">
                            <a:latin typeface="Cambria Math" panose="02040503050406030204" pitchFamily="18" charset="0"/>
                          </a:rPr>
                          <m:t>Ti</m:t>
                        </m:r>
                      </m:e>
                      <m:sub>
                        <m:r>
                          <a:rPr kumimoji="1" lang="en-US" altLang="ja-JP" i="0" dirty="0" smtClean="0">
                            <a:latin typeface="Cambria Math" panose="02040503050406030204" pitchFamily="18" charset="0"/>
                          </a:rPr>
                          <m:t>2</m:t>
                        </m:r>
                      </m:sub>
                    </m:sSub>
                    <m:sSub>
                      <m:sSubPr>
                        <m:ctrlPr>
                          <a:rPr kumimoji="1" lang="en-US" altLang="ja-JP" b="0" i="1" dirty="0" smtClean="0">
                            <a:latin typeface="Cambria Math" panose="02040503050406030204" pitchFamily="18" charset="0"/>
                          </a:rPr>
                        </m:ctrlPr>
                      </m:sSubPr>
                      <m:e>
                        <m:r>
                          <m:rPr>
                            <m:sty m:val="p"/>
                          </m:rPr>
                          <a:rPr kumimoji="1" lang="en-US" altLang="ja-JP" i="0" dirty="0" smtClean="0">
                            <a:latin typeface="Cambria Math" panose="02040503050406030204" pitchFamily="18" charset="0"/>
                          </a:rPr>
                          <m:t>O</m:t>
                        </m:r>
                      </m:e>
                      <m:sub>
                        <m:r>
                          <a:rPr kumimoji="1" lang="en-US" altLang="ja-JP" i="0" dirty="0" smtClean="0">
                            <a:latin typeface="Cambria Math" panose="02040503050406030204" pitchFamily="18" charset="0"/>
                          </a:rPr>
                          <m:t>3</m:t>
                        </m:r>
                      </m:sub>
                    </m:sSub>
                  </m:oMath>
                </a14:m>
                <a:r>
                  <a:rPr kumimoji="1" lang="ja-JP" altLang="en-US" dirty="0"/>
                  <a:t>のバンド構造と光学特性</a:t>
                </a:r>
              </a:p>
            </p:txBody>
          </p:sp>
        </mc:Choice>
        <mc:Fallback>
          <p:sp>
            <p:nvSpPr>
              <p:cNvPr id="2" name="タイトル 1">
                <a:extLst>
                  <a:ext uri="{FF2B5EF4-FFF2-40B4-BE49-F238E27FC236}">
                    <a16:creationId xmlns:a16="http://schemas.microsoft.com/office/drawing/2014/main" id="{EFEDCEFA-317E-426B-87FA-A73B9164FE58}"/>
                  </a:ext>
                </a:extLst>
              </p:cNvPr>
              <p:cNvSpPr>
                <a:spLocks noGrp="1" noRot="1" noChangeAspect="1" noMove="1" noResize="1" noEditPoints="1" noAdjustHandles="1" noChangeArrowheads="1" noChangeShapeType="1" noTextEdit="1"/>
              </p:cNvSpPr>
              <p:nvPr>
                <p:ph type="title"/>
              </p:nvPr>
            </p:nvSpPr>
            <p:spPr>
              <a:xfrm>
                <a:off x="838200" y="365126"/>
                <a:ext cx="10515600" cy="856846"/>
              </a:xfrm>
              <a:blipFill>
                <a:blip r:embed="rId2"/>
                <a:stretch>
                  <a:fillRect t="-12857" b="-2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80EF90F-B027-4AEC-97AD-E94ED9276C87}"/>
                  </a:ext>
                </a:extLst>
              </p:cNvPr>
              <p:cNvSpPr>
                <a:spLocks noGrp="1"/>
              </p:cNvSpPr>
              <p:nvPr>
                <p:ph idx="1"/>
              </p:nvPr>
            </p:nvSpPr>
            <p:spPr>
              <a:xfrm>
                <a:off x="838200" y="1471353"/>
                <a:ext cx="10515600" cy="4705610"/>
              </a:xfrm>
            </p:spPr>
            <p:txBody>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1d</a:t>
                </a:r>
                <a:r>
                  <a:rPr lang="ja-JP" altLang="en-US" sz="1800"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に示すように，</a:t>
                </a:r>
                <a14:m>
                  <m:oMath xmlns:m="http://schemas.openxmlformats.org/officeDocument/2006/math">
                    <m:sSub>
                      <m:sSubPr>
                        <m:ctrlPr>
                          <a:rPr lang="en-US" altLang="ja-JP" sz="1800" b="0" i="0"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0" kern="100"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kern="10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の不対</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3d</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電子による状態密度では，バンドの再編成が生じている。これは、伝導帯のすぐ下の状態に寄与し，図</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に示すように上部の価電子帯を形成する。</a:t>
                </a:r>
                <a:r>
                  <a:rPr lang="en-US" altLang="ja-JP" sz="1800" kern="100" dirty="0">
                    <a:ea typeface="游明朝" panose="02020400000000000000" pitchFamily="18" charset="-128"/>
                    <a:cs typeface="Times New Roman" panose="02020603050405020304" pitchFamily="18" charset="0"/>
                  </a:rPr>
                  <a:t> </a:t>
                </a:r>
                <a14:m>
                  <m:oMath xmlns:m="http://schemas.openxmlformats.org/officeDocument/2006/math">
                    <m:sSub>
                      <m:sSubPr>
                        <m:ctrlPr>
                          <a:rPr lang="en-US" altLang="ja-JP" sz="1800" i="1" kern="100" dirty="0">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i="1" kern="100" dirty="0">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の狭いバンドギャップは，下部ハバードバンドと上部ハバードバンドの間に位置しており、図</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g</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の吸収スペクトルから、約</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0.09 eV</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と推定され</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る</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800" kern="100" dirty="0">
                    <a:ea typeface="游明朝" panose="02020400000000000000" pitchFamily="18" charset="-128"/>
                    <a:cs typeface="Times New Roman" panose="02020603050405020304" pitchFamily="18" charset="0"/>
                  </a:rPr>
                  <a:t> </a:t>
                </a:r>
                <a14:m>
                  <m:oMath xmlns:m="http://schemas.openxmlformats.org/officeDocument/2006/math">
                    <m:sSub>
                      <m:sSubPr>
                        <m:ctrlPr>
                          <a:rPr lang="en-US" altLang="ja-JP" sz="1800" i="1" kern="100" dirty="0">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i="1" kern="100" dirty="0">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は，図</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に示すように，特に中赤外領域において独特の広帯域の光吸収を示すので，適切な中赤外光電子デバイスを作るのに適している。</a:t>
                </a:r>
              </a:p>
            </p:txBody>
          </p:sp>
        </mc:Choice>
        <mc:Fallback>
          <p:sp>
            <p:nvSpPr>
              <p:cNvPr id="3" name="コンテンツ プレースホルダー 2">
                <a:extLst>
                  <a:ext uri="{FF2B5EF4-FFF2-40B4-BE49-F238E27FC236}">
                    <a16:creationId xmlns:a16="http://schemas.microsoft.com/office/drawing/2014/main" id="{180EF90F-B027-4AEC-97AD-E94ED9276C87}"/>
                  </a:ext>
                </a:extLst>
              </p:cNvPr>
              <p:cNvSpPr>
                <a:spLocks noGrp="1" noRot="1" noChangeAspect="1" noMove="1" noResize="1" noEditPoints="1" noAdjustHandles="1" noChangeArrowheads="1" noChangeShapeType="1" noTextEdit="1"/>
              </p:cNvSpPr>
              <p:nvPr>
                <p:ph idx="1"/>
              </p:nvPr>
            </p:nvSpPr>
            <p:spPr>
              <a:xfrm>
                <a:off x="838200" y="1471353"/>
                <a:ext cx="10515600" cy="4705610"/>
              </a:xfrm>
              <a:blipFill>
                <a:blip r:embed="rId3"/>
                <a:stretch>
                  <a:fillRect l="-406" t="-1295" r="-290"/>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34E62E6B-9232-4E2F-A0D7-D4F4F84F8375}"/>
              </a:ext>
            </a:extLst>
          </p:cNvPr>
          <p:cNvPicPr>
            <a:picLocks noChangeAspect="1"/>
          </p:cNvPicPr>
          <p:nvPr/>
        </p:nvPicPr>
        <p:blipFill rotWithShape="1">
          <a:blip r:embed="rId4">
            <a:extLst>
              <a:ext uri="{28A0092B-C50C-407E-A947-70E740481C1C}">
                <a14:useLocalDpi xmlns:a14="http://schemas.microsoft.com/office/drawing/2010/main" val="0"/>
              </a:ext>
            </a:extLst>
          </a:blip>
          <a:srcRect l="14141" t="48726" r="17904" b="8970"/>
          <a:stretch/>
        </p:blipFill>
        <p:spPr>
          <a:xfrm>
            <a:off x="2111357" y="3076315"/>
            <a:ext cx="7969285" cy="3100648"/>
          </a:xfrm>
          <a:prstGeom prst="rect">
            <a:avLst/>
          </a:prstGeom>
        </p:spPr>
      </p:pic>
    </p:spTree>
    <p:extLst>
      <p:ext uri="{BB962C8B-B14F-4D97-AF65-F5344CB8AC3E}">
        <p14:creationId xmlns:p14="http://schemas.microsoft.com/office/powerpoint/2010/main" val="635099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BA604845-949B-4F22-A1F0-51F05E121BD9}"/>
                  </a:ext>
                </a:extLst>
              </p:cNvPr>
              <p:cNvSpPr>
                <a:spLocks noGrp="1"/>
              </p:cNvSpPr>
              <p:nvPr>
                <p:ph type="title"/>
              </p:nvPr>
            </p:nvSpPr>
            <p:spPr/>
            <p:txBody>
              <a:bodyPr/>
              <a:lstStyle/>
              <a:p>
                <a14:m>
                  <m:oMath xmlns:m="http://schemas.openxmlformats.org/officeDocument/2006/math">
                    <m:sSub>
                      <m:sSubPr>
                        <m:ctrlPr>
                          <a:rPr kumimoji="1" lang="en-US" altLang="ja-JP" b="0" i="1" dirty="0" smtClean="0">
                            <a:latin typeface="Cambria Math" panose="02040503050406030204" pitchFamily="18" charset="0"/>
                          </a:rPr>
                        </m:ctrlPr>
                      </m:sSubPr>
                      <m:e>
                        <m:r>
                          <m:rPr>
                            <m:sty m:val="p"/>
                          </m:rPr>
                          <a:rPr kumimoji="1" lang="en-US" altLang="ja-JP" i="0" dirty="0" smtClean="0">
                            <a:latin typeface="Cambria Math" panose="02040503050406030204" pitchFamily="18" charset="0"/>
                          </a:rPr>
                          <m:t>Ti</m:t>
                        </m:r>
                      </m:e>
                      <m:sub>
                        <m:r>
                          <a:rPr kumimoji="1" lang="en-US" altLang="ja-JP" i="0" dirty="0" smtClean="0">
                            <a:latin typeface="Cambria Math" panose="02040503050406030204" pitchFamily="18" charset="0"/>
                          </a:rPr>
                          <m:t>2</m:t>
                        </m:r>
                      </m:sub>
                    </m:sSub>
                    <m:sSub>
                      <m:sSubPr>
                        <m:ctrlPr>
                          <a:rPr kumimoji="1" lang="en-US" altLang="ja-JP" b="0" i="1" dirty="0" smtClean="0">
                            <a:latin typeface="Cambria Math" panose="02040503050406030204" pitchFamily="18" charset="0"/>
                          </a:rPr>
                        </m:ctrlPr>
                      </m:sSubPr>
                      <m:e>
                        <m:r>
                          <m:rPr>
                            <m:sty m:val="p"/>
                          </m:rPr>
                          <a:rPr kumimoji="1" lang="en-US" altLang="ja-JP" i="0" dirty="0" smtClean="0">
                            <a:latin typeface="Cambria Math" panose="02040503050406030204" pitchFamily="18" charset="0"/>
                          </a:rPr>
                          <m:t>O</m:t>
                        </m:r>
                      </m:e>
                      <m:sub>
                        <m:r>
                          <a:rPr kumimoji="1" lang="en-US" altLang="ja-JP" i="0" dirty="0" smtClean="0">
                            <a:latin typeface="Cambria Math" panose="02040503050406030204" pitchFamily="18" charset="0"/>
                          </a:rPr>
                          <m:t>3</m:t>
                        </m:r>
                      </m:sub>
                    </m:sSub>
                  </m:oMath>
                </a14:m>
                <a:r>
                  <a:rPr kumimoji="1" lang="ja-JP" altLang="en-US" dirty="0"/>
                  <a:t>のバンド構造と光学特性</a:t>
                </a:r>
              </a:p>
            </p:txBody>
          </p:sp>
        </mc:Choice>
        <mc:Fallback xmlns="">
          <p:sp>
            <p:nvSpPr>
              <p:cNvPr id="2" name="タイトル 1">
                <a:extLst>
                  <a:ext uri="{FF2B5EF4-FFF2-40B4-BE49-F238E27FC236}">
                    <a16:creationId xmlns:a16="http://schemas.microsoft.com/office/drawing/2014/main" id="{BA604845-949B-4F22-A1F0-51F05E121BD9}"/>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0D17B9E-FDE8-4DA7-B353-B665BE729DD5}"/>
                  </a:ext>
                </a:extLst>
              </p:cNvPr>
              <p:cNvSpPr>
                <a:spLocks noGrp="1"/>
              </p:cNvSpPr>
              <p:nvPr>
                <p:ph idx="1"/>
              </p:nvPr>
            </p:nvSpPr>
            <p:spPr/>
            <p:txBody>
              <a:bodyPr/>
              <a:lstStyle/>
              <a:p>
                <a14:m>
                  <m:oMath xmlns:m="http://schemas.openxmlformats.org/officeDocument/2006/math">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m:t>
                    </m:r>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i</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b="0" i="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の結晶構造</a:t>
                </a:r>
                <a:r>
                  <a:rPr lang="ja-JP" altLang="en-US" sz="1800" dirty="0">
                    <a:effectLst/>
                    <a:ea typeface="游明朝" panose="02020400000000000000" pitchFamily="18" charset="-128"/>
                    <a:cs typeface="Times New Roman" panose="02020603050405020304" pitchFamily="18" charset="0"/>
                  </a:rPr>
                  <a:t>は</a:t>
                </a:r>
                <a:r>
                  <a:rPr lang="ja-JP" altLang="ja-JP" sz="1800" dirty="0">
                    <a:effectLst/>
                    <a:ea typeface="游明朝" panose="02020400000000000000" pitchFamily="18" charset="-128"/>
                    <a:cs typeface="Times New Roman" panose="02020603050405020304" pitchFamily="18" charset="0"/>
                  </a:rPr>
                  <a:t>コランダム構造を示している。</a:t>
                </a:r>
                <a:r>
                  <a:rPr lang="ja-JP" altLang="en-US" sz="1800" dirty="0">
                    <a:effectLst/>
                    <a:ea typeface="游明朝" panose="02020400000000000000" pitchFamily="18" charset="-128"/>
                    <a:cs typeface="Times New Roman" panose="02020603050405020304" pitchFamily="18" charset="0"/>
                  </a:rPr>
                  <a:t>また、</a:t>
                </a:r>
                <a:r>
                  <a:rPr lang="en-US" altLang="ja-JP" sz="1800" dirty="0">
                    <a:effectLst/>
                    <a:ea typeface="游明朝" panose="02020400000000000000" pitchFamily="18" charset="-128"/>
                    <a:cs typeface="Times New Roman" panose="02020603050405020304" pitchFamily="18" charset="0"/>
                  </a:rPr>
                  <a:t> </a:t>
                </a:r>
                <a14:m>
                  <m:oMath xmlns:m="http://schemas.openxmlformats.org/officeDocument/2006/math">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m:t>
                    </m:r>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i</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b="0" i="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en-US" sz="1800" dirty="0">
                    <a:ea typeface="游明朝" panose="02020400000000000000" pitchFamily="18" charset="-128"/>
                    <a:cs typeface="Times New Roman" panose="02020603050405020304" pitchFamily="18" charset="0"/>
                  </a:rPr>
                  <a:t>ナノ粒子の</a:t>
                </a:r>
                <a:r>
                  <a:rPr lang="en-US" altLang="ja-JP" sz="1800" dirty="0">
                    <a:ea typeface="游明朝" panose="02020400000000000000" pitchFamily="18" charset="-128"/>
                    <a:cs typeface="Times New Roman" panose="02020603050405020304" pitchFamily="18" charset="0"/>
                  </a:rPr>
                  <a:t>X</a:t>
                </a:r>
                <a:r>
                  <a:rPr lang="ja-JP" altLang="en-US" sz="1800" dirty="0">
                    <a:ea typeface="游明朝" panose="02020400000000000000" pitchFamily="18" charset="-128"/>
                    <a:cs typeface="Times New Roman" panose="02020603050405020304" pitchFamily="18" charset="0"/>
                  </a:rPr>
                  <a:t>線回折パターンからもコランダム構造であることが分かる。ここで右図の青い部分はシミュレーションで出した結果である。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0D17B9E-FDE8-4DA7-B353-B665BE729DD5}"/>
                  </a:ext>
                </a:extLst>
              </p:cNvPr>
              <p:cNvSpPr>
                <a:spLocks noGrp="1" noRot="1" noChangeAspect="1" noMove="1" noResize="1" noEditPoints="1" noAdjustHandles="1" noChangeArrowheads="1" noChangeShapeType="1" noTextEdit="1"/>
              </p:cNvSpPr>
              <p:nvPr>
                <p:ph idx="1"/>
              </p:nvPr>
            </p:nvSpPr>
            <p:spPr>
              <a:blipFill>
                <a:blip r:embed="rId3"/>
                <a:stretch>
                  <a:fillRect l="-406" t="-1401" r="-232"/>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2897BE30-4CFE-4717-A88E-4BECB66A2B19}"/>
              </a:ext>
            </a:extLst>
          </p:cNvPr>
          <p:cNvPicPr>
            <a:picLocks noChangeAspect="1"/>
          </p:cNvPicPr>
          <p:nvPr/>
        </p:nvPicPr>
        <p:blipFill rotWithShape="1">
          <a:blip r:embed="rId4">
            <a:extLst>
              <a:ext uri="{28A0092B-C50C-407E-A947-70E740481C1C}">
                <a14:useLocalDpi xmlns:a14="http://schemas.microsoft.com/office/drawing/2010/main" val="0"/>
              </a:ext>
            </a:extLst>
          </a:blip>
          <a:srcRect l="66079" t="17021" r="15478" b="51390"/>
          <a:stretch/>
        </p:blipFill>
        <p:spPr>
          <a:xfrm>
            <a:off x="1670858" y="2743200"/>
            <a:ext cx="3333802" cy="3568700"/>
          </a:xfrm>
          <a:prstGeom prst="rect">
            <a:avLst/>
          </a:prstGeom>
        </p:spPr>
      </p:pic>
      <p:pic>
        <p:nvPicPr>
          <p:cNvPr id="7" name="図 6">
            <a:extLst>
              <a:ext uri="{FF2B5EF4-FFF2-40B4-BE49-F238E27FC236}">
                <a16:creationId xmlns:a16="http://schemas.microsoft.com/office/drawing/2014/main" id="{F9443A26-7478-46D1-BCA8-47CA776F283D}"/>
              </a:ext>
            </a:extLst>
          </p:cNvPr>
          <p:cNvPicPr>
            <a:picLocks noChangeAspect="1"/>
          </p:cNvPicPr>
          <p:nvPr/>
        </p:nvPicPr>
        <p:blipFill rotWithShape="1">
          <a:blip r:embed="rId5">
            <a:extLst>
              <a:ext uri="{28A0092B-C50C-407E-A947-70E740481C1C}">
                <a14:useLocalDpi xmlns:a14="http://schemas.microsoft.com/office/drawing/2010/main" val="0"/>
              </a:ext>
            </a:extLst>
          </a:blip>
          <a:srcRect l="10657" t="23939" r="67980" b="46060"/>
          <a:stretch/>
        </p:blipFill>
        <p:spPr>
          <a:xfrm>
            <a:off x="6637322" y="2840173"/>
            <a:ext cx="3770212" cy="3308965"/>
          </a:xfrm>
          <a:prstGeom prst="rect">
            <a:avLst/>
          </a:prstGeom>
        </p:spPr>
      </p:pic>
    </p:spTree>
    <p:extLst>
      <p:ext uri="{BB962C8B-B14F-4D97-AF65-F5344CB8AC3E}">
        <p14:creationId xmlns:p14="http://schemas.microsoft.com/office/powerpoint/2010/main" val="165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CFBF9B4D-175A-4931-BB76-D55BD786B286}"/>
                  </a:ext>
                </a:extLst>
              </p:cNvPr>
              <p:cNvSpPr>
                <a:spLocks noGrp="1"/>
              </p:cNvSpPr>
              <p:nvPr>
                <p:ph type="title"/>
              </p:nvPr>
            </p:nvSpPr>
            <p:spPr>
              <a:xfrm>
                <a:off x="838200" y="365126"/>
                <a:ext cx="10515600" cy="948286"/>
              </a:xfrm>
            </p:spPr>
            <p:txBody>
              <a:bodyPr/>
              <a:lstStyle/>
              <a:p>
                <a14:m>
                  <m:oMath xmlns:m="http://schemas.openxmlformats.org/officeDocument/2006/math">
                    <m:sSub>
                      <m:sSubPr>
                        <m:ctrlPr>
                          <a:rPr kumimoji="1" lang="en-US" altLang="ja-JP" b="0" i="1" dirty="0" smtClean="0">
                            <a:latin typeface="Cambria Math" panose="02040503050406030204" pitchFamily="18" charset="0"/>
                          </a:rPr>
                        </m:ctrlPr>
                      </m:sSubPr>
                      <m:e>
                        <m:r>
                          <m:rPr>
                            <m:sty m:val="p"/>
                          </m:rPr>
                          <a:rPr kumimoji="1" lang="en-US" altLang="ja-JP" i="0" dirty="0" smtClean="0">
                            <a:latin typeface="Cambria Math" panose="02040503050406030204" pitchFamily="18" charset="0"/>
                          </a:rPr>
                          <m:t>Ti</m:t>
                        </m:r>
                      </m:e>
                      <m:sub>
                        <m:r>
                          <a:rPr kumimoji="1" lang="en-US" altLang="ja-JP" i="0" dirty="0" smtClean="0">
                            <a:latin typeface="Cambria Math" panose="02040503050406030204" pitchFamily="18" charset="0"/>
                          </a:rPr>
                          <m:t>2</m:t>
                        </m:r>
                      </m:sub>
                    </m:sSub>
                    <m:sSub>
                      <m:sSubPr>
                        <m:ctrlPr>
                          <a:rPr kumimoji="1" lang="en-US" altLang="ja-JP" b="0" i="1" dirty="0" smtClean="0">
                            <a:latin typeface="Cambria Math" panose="02040503050406030204" pitchFamily="18" charset="0"/>
                          </a:rPr>
                        </m:ctrlPr>
                      </m:sSubPr>
                      <m:e>
                        <m:r>
                          <m:rPr>
                            <m:sty m:val="p"/>
                          </m:rPr>
                          <a:rPr kumimoji="1" lang="en-US" altLang="ja-JP" i="0" dirty="0" smtClean="0">
                            <a:latin typeface="Cambria Math" panose="02040503050406030204" pitchFamily="18" charset="0"/>
                          </a:rPr>
                          <m:t>O</m:t>
                        </m:r>
                      </m:e>
                      <m:sub>
                        <m:r>
                          <a:rPr kumimoji="1" lang="en-US" altLang="ja-JP" i="0" dirty="0" smtClean="0">
                            <a:latin typeface="Cambria Math" panose="02040503050406030204" pitchFamily="18" charset="0"/>
                          </a:rPr>
                          <m:t>3</m:t>
                        </m:r>
                      </m:sub>
                    </m:sSub>
                  </m:oMath>
                </a14:m>
                <a:r>
                  <a:rPr kumimoji="1" lang="ja-JP" altLang="en-US" dirty="0"/>
                  <a:t>のバンド構造と光学特性</a:t>
                </a:r>
              </a:p>
            </p:txBody>
          </p:sp>
        </mc:Choice>
        <mc:Fallback xmlns="">
          <p:sp>
            <p:nvSpPr>
              <p:cNvPr id="2" name="タイトル 1">
                <a:extLst>
                  <a:ext uri="{FF2B5EF4-FFF2-40B4-BE49-F238E27FC236}">
                    <a16:creationId xmlns:a16="http://schemas.microsoft.com/office/drawing/2014/main" id="{CFBF9B4D-175A-4931-BB76-D55BD786B286}"/>
                  </a:ext>
                </a:extLst>
              </p:cNvPr>
              <p:cNvSpPr>
                <a:spLocks noGrp="1" noRot="1" noChangeAspect="1" noMove="1" noResize="1" noEditPoints="1" noAdjustHandles="1" noChangeArrowheads="1" noChangeShapeType="1" noTextEdit="1"/>
              </p:cNvSpPr>
              <p:nvPr>
                <p:ph type="title"/>
              </p:nvPr>
            </p:nvSpPr>
            <p:spPr>
              <a:xfrm>
                <a:off x="838200" y="365126"/>
                <a:ext cx="10515600" cy="948286"/>
              </a:xfrm>
              <a:blipFill>
                <a:blip r:embed="rId2"/>
                <a:stretch>
                  <a:fillRect t="-7097" b="-1806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274B213-E74E-4ED0-96DF-B1206A43426E}"/>
                  </a:ext>
                </a:extLst>
              </p:cNvPr>
              <p:cNvSpPr>
                <a:spLocks noGrp="1"/>
              </p:cNvSpPr>
              <p:nvPr>
                <p:ph idx="1"/>
              </p:nvPr>
            </p:nvSpPr>
            <p:spPr>
              <a:xfrm>
                <a:off x="838200" y="1313413"/>
                <a:ext cx="10515600" cy="4863550"/>
              </a:xfrm>
            </p:spPr>
            <p:txBody>
              <a:bodyPr>
                <a:normAutofit/>
              </a:bodyPr>
              <a:lstStyle/>
              <a:p>
                <a:r>
                  <a:rPr lang="ja-JP" altLang="en-US" dirty="0"/>
                  <a:t>図は走査型電子顕微鏡で得られた</a:t>
                </a:r>
                <a14:m>
                  <m:oMath xmlns:m="http://schemas.openxmlformats.org/officeDocument/2006/math">
                    <m:r>
                      <m:rPr>
                        <m:sty m:val="p"/>
                      </m:rPr>
                      <a:rPr lang="en-US" altLang="ja-JP" sz="2800" i="0" dirty="0" smtClean="0">
                        <a:effectLst/>
                        <a:latin typeface="Cambria Math" panose="02040503050406030204" pitchFamily="18" charset="0"/>
                        <a:ea typeface="游明朝" panose="02020400000000000000" pitchFamily="18" charset="-128"/>
                        <a:cs typeface="Times New Roman" panose="02020603050405020304" pitchFamily="18" charset="0"/>
                      </a:rPr>
                      <m:t>T</m:t>
                    </m:r>
                    <m:sSub>
                      <m:sSubPr>
                        <m:ctrlPr>
                          <a:rPr lang="en-US" altLang="ja-JP" sz="2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2800" i="0" dirty="0" smtClean="0">
                            <a:effectLst/>
                            <a:latin typeface="Cambria Math" panose="02040503050406030204" pitchFamily="18" charset="0"/>
                            <a:ea typeface="游明朝" panose="02020400000000000000" pitchFamily="18" charset="-128"/>
                            <a:cs typeface="Times New Roman" panose="02020603050405020304" pitchFamily="18" charset="0"/>
                          </a:rPr>
                          <m:t>i</m:t>
                        </m:r>
                      </m:e>
                      <m:sub>
                        <m:r>
                          <a:rPr lang="en-US" altLang="ja-JP" sz="2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2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2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2800" b="0" i="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kumimoji="1" lang="ja-JP" altLang="en-US" dirty="0"/>
                  <a:t>ナノ粒子の画像である。スケールバーは</a:t>
                </a:r>
                <a:r>
                  <a:rPr kumimoji="1" lang="en-US" altLang="ja-JP" dirty="0"/>
                  <a:t>500nm</a:t>
                </a:r>
                <a:r>
                  <a:rPr lang="ja-JP" altLang="en-US" dirty="0"/>
                  <a:t>となっている。この画像から、</a:t>
                </a:r>
                <a:r>
                  <a:rPr lang="en-US" altLang="ja-JP" dirty="0"/>
                  <a:t> </a:t>
                </a:r>
                <a14:m>
                  <m:oMath xmlns:m="http://schemas.openxmlformats.org/officeDocument/2006/math">
                    <m:sSub>
                      <m:sSubPr>
                        <m:ctrlPr>
                          <a:rPr lang="en-US" altLang="ja-JP" i="1" kern="100" dirty="0">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kern="100" dirty="0">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kern="100" dirty="0">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i="1" kern="100" dirty="0">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kern="100" dirty="0">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kern="100" dirty="0">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dirty="0"/>
                  <a:t>ナノ粒子は</a:t>
                </a:r>
                <a:r>
                  <a:rPr lang="ja-JP" altLang="en-US" dirty="0"/>
                  <a:t>、</a:t>
                </a:r>
                <a:r>
                  <a:rPr lang="ja-JP" altLang="ja-JP" dirty="0"/>
                  <a:t>平均直径が</a:t>
                </a:r>
                <a:r>
                  <a:rPr lang="en-US" altLang="ja-JP" dirty="0"/>
                  <a:t>50</a:t>
                </a:r>
                <a:r>
                  <a:rPr lang="ja-JP" altLang="ja-JP" dirty="0"/>
                  <a:t>〜</a:t>
                </a:r>
                <a:r>
                  <a:rPr lang="en-US" altLang="ja-JP" dirty="0"/>
                  <a:t>200nm</a:t>
                </a:r>
                <a:r>
                  <a:rPr lang="ja-JP" altLang="ja-JP" dirty="0"/>
                  <a:t>であることがわか</a:t>
                </a:r>
                <a:r>
                  <a:rPr lang="ja-JP" altLang="en-US" dirty="0"/>
                  <a:t>った。</a:t>
                </a:r>
                <a:endParaRPr lang="en-US" altLang="ja-JP" dirty="0"/>
              </a:p>
            </p:txBody>
          </p:sp>
        </mc:Choice>
        <mc:Fallback>
          <p:sp>
            <p:nvSpPr>
              <p:cNvPr id="3" name="コンテンツ プレースホルダー 2">
                <a:extLst>
                  <a:ext uri="{FF2B5EF4-FFF2-40B4-BE49-F238E27FC236}">
                    <a16:creationId xmlns:a16="http://schemas.microsoft.com/office/drawing/2014/main" id="{2274B213-E74E-4ED0-96DF-B1206A43426E}"/>
                  </a:ext>
                </a:extLst>
              </p:cNvPr>
              <p:cNvSpPr>
                <a:spLocks noGrp="1" noRot="1" noChangeAspect="1" noMove="1" noResize="1" noEditPoints="1" noAdjustHandles="1" noChangeArrowheads="1" noChangeShapeType="1" noTextEdit="1"/>
              </p:cNvSpPr>
              <p:nvPr>
                <p:ph idx="1"/>
              </p:nvPr>
            </p:nvSpPr>
            <p:spPr>
              <a:xfrm>
                <a:off x="838200" y="1313413"/>
                <a:ext cx="10515600" cy="4863550"/>
              </a:xfrm>
              <a:blipFill>
                <a:blip r:embed="rId3"/>
                <a:stretch>
                  <a:fillRect l="-1043" t="-2005" r="-4580"/>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5CF68824-6097-4AF0-9383-1E4F5463D2F3}"/>
              </a:ext>
            </a:extLst>
          </p:cNvPr>
          <p:cNvPicPr>
            <a:picLocks noChangeAspect="1"/>
          </p:cNvPicPr>
          <p:nvPr/>
        </p:nvPicPr>
        <p:blipFill rotWithShape="1">
          <a:blip r:embed="rId4">
            <a:extLst>
              <a:ext uri="{28A0092B-C50C-407E-A947-70E740481C1C}">
                <a14:useLocalDpi xmlns:a14="http://schemas.microsoft.com/office/drawing/2010/main" val="0"/>
              </a:ext>
            </a:extLst>
          </a:blip>
          <a:srcRect l="33990" t="24652" r="48965" b="50000"/>
          <a:stretch/>
        </p:blipFill>
        <p:spPr>
          <a:xfrm>
            <a:off x="3940232" y="2464378"/>
            <a:ext cx="3994612" cy="3712585"/>
          </a:xfrm>
          <a:prstGeom prst="rect">
            <a:avLst/>
          </a:prstGeom>
        </p:spPr>
      </p:pic>
    </p:spTree>
    <p:extLst>
      <p:ext uri="{BB962C8B-B14F-4D97-AF65-F5344CB8AC3E}">
        <p14:creationId xmlns:p14="http://schemas.microsoft.com/office/powerpoint/2010/main" val="91038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DA881D8A-2FFA-4C96-A04D-E37AD4B01EFA}"/>
                  </a:ext>
                </a:extLst>
              </p:cNvPr>
              <p:cNvSpPr>
                <a:spLocks noGrp="1"/>
              </p:cNvSpPr>
              <p:nvPr>
                <p:ph type="title"/>
              </p:nvPr>
            </p:nvSpPr>
            <p:spPr/>
            <p:txBody>
              <a:bodyPr/>
              <a:lstStyle/>
              <a:p>
                <a14:m>
                  <m:oMath xmlns:m="http://schemas.openxmlformats.org/officeDocument/2006/math">
                    <m:sSub>
                      <m:sSubPr>
                        <m:ctrlPr>
                          <a:rPr kumimoji="1" lang="en-US" altLang="ja-JP" b="0" i="1" dirty="0" smtClean="0">
                            <a:latin typeface="Cambria Math" panose="02040503050406030204" pitchFamily="18" charset="0"/>
                          </a:rPr>
                        </m:ctrlPr>
                      </m:sSubPr>
                      <m:e>
                        <m:r>
                          <m:rPr>
                            <m:sty m:val="p"/>
                          </m:rPr>
                          <a:rPr kumimoji="1" lang="en-US" altLang="ja-JP" i="0" dirty="0" smtClean="0">
                            <a:latin typeface="Cambria Math" panose="02040503050406030204" pitchFamily="18" charset="0"/>
                          </a:rPr>
                          <m:t>Ti</m:t>
                        </m:r>
                      </m:e>
                      <m:sub>
                        <m:r>
                          <a:rPr kumimoji="1" lang="en-US" altLang="ja-JP" i="0" dirty="0" smtClean="0">
                            <a:latin typeface="Cambria Math" panose="02040503050406030204" pitchFamily="18" charset="0"/>
                          </a:rPr>
                          <m:t>2</m:t>
                        </m:r>
                      </m:sub>
                    </m:sSub>
                    <m:sSub>
                      <m:sSubPr>
                        <m:ctrlPr>
                          <a:rPr kumimoji="1" lang="en-US" altLang="ja-JP" b="0" i="1" dirty="0" smtClean="0">
                            <a:latin typeface="Cambria Math" panose="02040503050406030204" pitchFamily="18" charset="0"/>
                          </a:rPr>
                        </m:ctrlPr>
                      </m:sSubPr>
                      <m:e>
                        <m:r>
                          <m:rPr>
                            <m:sty m:val="p"/>
                          </m:rPr>
                          <a:rPr kumimoji="1" lang="en-US" altLang="ja-JP" i="0" dirty="0" smtClean="0">
                            <a:latin typeface="Cambria Math" panose="02040503050406030204" pitchFamily="18" charset="0"/>
                          </a:rPr>
                          <m:t>O</m:t>
                        </m:r>
                      </m:e>
                      <m:sub>
                        <m:r>
                          <a:rPr kumimoji="1" lang="en-US" altLang="ja-JP" i="0" dirty="0" smtClean="0">
                            <a:latin typeface="Cambria Math" panose="02040503050406030204" pitchFamily="18" charset="0"/>
                          </a:rPr>
                          <m:t>3</m:t>
                        </m:r>
                      </m:sub>
                    </m:sSub>
                  </m:oMath>
                </a14:m>
                <a:r>
                  <a:rPr kumimoji="1" lang="ja-JP" altLang="en-US" dirty="0"/>
                  <a:t>のバンド構造と光学特性</a:t>
                </a:r>
              </a:p>
            </p:txBody>
          </p:sp>
        </mc:Choice>
        <mc:Fallback xmlns="">
          <p:sp>
            <p:nvSpPr>
              <p:cNvPr id="2" name="タイトル 1">
                <a:extLst>
                  <a:ext uri="{FF2B5EF4-FFF2-40B4-BE49-F238E27FC236}">
                    <a16:creationId xmlns:a16="http://schemas.microsoft.com/office/drawing/2014/main" id="{DA881D8A-2FFA-4C96-A04D-E37AD4B01EFA}"/>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AFD422D-5CF6-490A-9899-28C1F962D64E}"/>
                  </a:ext>
                </a:extLst>
              </p:cNvPr>
              <p:cNvSpPr>
                <a:spLocks noGrp="1"/>
              </p:cNvSpPr>
              <p:nvPr>
                <p:ph idx="1"/>
              </p:nvPr>
            </p:nvSpPr>
            <p:spPr/>
            <p:txBody>
              <a:bodyPr/>
              <a:lstStyle/>
              <a:p>
                <a:r>
                  <a:rPr lang="ja-JP" altLang="ja-JP" sz="1800" dirty="0">
                    <a:effectLst/>
                    <a:ea typeface="游明朝" panose="02020400000000000000" pitchFamily="18" charset="-128"/>
                    <a:cs typeface="Times New Roman" panose="02020603050405020304" pitchFamily="18" charset="0"/>
                  </a:rPr>
                  <a:t>高分解能透過電子顕微鏡（</a:t>
                </a:r>
                <a:r>
                  <a:rPr lang="en-US" altLang="ja-JP" sz="1800" dirty="0">
                    <a:effectLst/>
                    <a:ea typeface="游明朝" panose="02020400000000000000" pitchFamily="18" charset="-128"/>
                    <a:cs typeface="Times New Roman" panose="02020603050405020304" pitchFamily="18" charset="0"/>
                  </a:rPr>
                  <a:t>HRTEM</a:t>
                </a:r>
                <a:r>
                  <a:rPr lang="ja-JP" altLang="ja-JP" sz="1800" dirty="0">
                    <a:effectLst/>
                    <a:ea typeface="游明朝" panose="02020400000000000000" pitchFamily="18" charset="-128"/>
                    <a:cs typeface="Times New Roman" panose="02020603050405020304" pitchFamily="18" charset="0"/>
                  </a:rPr>
                  <a:t>）と制限視野電子回折（</a:t>
                </a:r>
                <a:r>
                  <a:rPr lang="en-US" altLang="ja-JP" sz="1800" dirty="0">
                    <a:effectLst/>
                    <a:ea typeface="游明朝" panose="02020400000000000000" pitchFamily="18" charset="-128"/>
                    <a:cs typeface="Times New Roman" panose="02020603050405020304" pitchFamily="18" charset="0"/>
                  </a:rPr>
                  <a:t>SAED</a:t>
                </a:r>
                <a:r>
                  <a:rPr lang="ja-JP" altLang="ja-JP" sz="1800" dirty="0">
                    <a:effectLst/>
                    <a:ea typeface="游明朝" panose="02020400000000000000" pitchFamily="18" charset="-128"/>
                    <a:cs typeface="Times New Roman" panose="02020603050405020304" pitchFamily="18" charset="0"/>
                  </a:rPr>
                  <a:t>）を用いて</a:t>
                </a:r>
                <a:r>
                  <a:rPr lang="ja-JP" altLang="en-US" sz="1800" dirty="0">
                    <a:effectLst/>
                    <a:ea typeface="游明朝" panose="02020400000000000000" pitchFamily="18" charset="-128"/>
                    <a:cs typeface="Times New Roman" panose="02020603050405020304" pitchFamily="18" charset="0"/>
                  </a:rPr>
                  <a:t>、</a:t>
                </a:r>
                <a14:m>
                  <m:oMath xmlns:m="http://schemas.openxmlformats.org/officeDocument/2006/math">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ナノ粒子の構造を明らかにした</a:t>
                </a:r>
                <a:r>
                  <a:rPr lang="ja-JP" altLang="en-US" sz="1800" dirty="0">
                    <a:effectLst/>
                    <a:ea typeface="游明朝" panose="02020400000000000000" pitchFamily="18" charset="-128"/>
                    <a:cs typeface="Times New Roman" panose="02020603050405020304" pitchFamily="18" charset="0"/>
                  </a:rPr>
                  <a:t>。左</a:t>
                </a:r>
                <a:r>
                  <a:rPr lang="ja-JP" altLang="ja-JP" sz="1800" dirty="0">
                    <a:effectLst/>
                    <a:ea typeface="游明朝" panose="02020400000000000000" pitchFamily="18" charset="-128"/>
                    <a:cs typeface="Times New Roman" panose="02020603050405020304" pitchFamily="18" charset="0"/>
                  </a:rPr>
                  <a:t>図</a:t>
                </a:r>
                <a:r>
                  <a:rPr lang="ja-JP" altLang="en-US" sz="1800" dirty="0">
                    <a:ea typeface="游明朝" panose="02020400000000000000" pitchFamily="18" charset="-128"/>
                    <a:cs typeface="Times New Roman" panose="02020603050405020304" pitchFamily="18" charset="0"/>
                  </a:rPr>
                  <a:t>に示すように、</a:t>
                </a:r>
                <a:r>
                  <a:rPr lang="en-US" altLang="ja-JP" sz="1800" dirty="0">
                    <a:effectLst/>
                    <a:ea typeface="游明朝" panose="02020400000000000000" pitchFamily="18" charset="-128"/>
                    <a:cs typeface="Times New Roman" panose="02020603050405020304" pitchFamily="18" charset="0"/>
                  </a:rPr>
                  <a:t>0.37nm</a:t>
                </a:r>
                <a:r>
                  <a:rPr lang="ja-JP" altLang="ja-JP" sz="1800" dirty="0">
                    <a:effectLst/>
                    <a:ea typeface="游明朝" panose="02020400000000000000" pitchFamily="18" charset="-128"/>
                    <a:cs typeface="Times New Roman" panose="02020603050405020304" pitchFamily="18" charset="0"/>
                  </a:rPr>
                  <a:t>と</a:t>
                </a:r>
                <a:r>
                  <a:rPr lang="en-US" altLang="ja-JP" sz="1800" dirty="0">
                    <a:effectLst/>
                    <a:ea typeface="游明朝" panose="02020400000000000000" pitchFamily="18" charset="-128"/>
                    <a:cs typeface="Times New Roman" panose="02020603050405020304" pitchFamily="18" charset="0"/>
                  </a:rPr>
                  <a:t>0.26nm</a:t>
                </a:r>
                <a:r>
                  <a:rPr lang="ja-JP" altLang="ja-JP" sz="1800" dirty="0">
                    <a:effectLst/>
                    <a:ea typeface="游明朝" panose="02020400000000000000" pitchFamily="18" charset="-128"/>
                    <a:cs typeface="Times New Roman" panose="02020603050405020304" pitchFamily="18" charset="0"/>
                  </a:rPr>
                  <a:t>の格子定数は</a:t>
                </a:r>
                <a:r>
                  <a:rPr lang="ja-JP" altLang="en-US" sz="1800" dirty="0">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コランダム</a:t>
                </a:r>
                <a:r>
                  <a:rPr lang="ja-JP" altLang="en-US" sz="1800" dirty="0">
                    <a:effectLst/>
                    <a:ea typeface="游明朝" panose="02020400000000000000" pitchFamily="18" charset="-128"/>
                    <a:cs typeface="Times New Roman" panose="02020603050405020304" pitchFamily="18" charset="0"/>
                  </a:rPr>
                  <a:t>構造の</a:t>
                </a:r>
                <a14:m>
                  <m:oMath xmlns:m="http://schemas.openxmlformats.org/officeDocument/2006/math">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格子の（</a:t>
                </a:r>
                <a:r>
                  <a:rPr lang="en-US" altLang="ja-JP" sz="1800" dirty="0">
                    <a:effectLst/>
                    <a:ea typeface="游明朝" panose="02020400000000000000" pitchFamily="18" charset="-128"/>
                    <a:cs typeface="Times New Roman" panose="02020603050405020304" pitchFamily="18" charset="0"/>
                  </a:rPr>
                  <a:t>012</a:t>
                </a:r>
                <a:r>
                  <a:rPr lang="ja-JP" altLang="ja-JP" sz="1800" dirty="0">
                    <a:effectLst/>
                    <a:ea typeface="游明朝" panose="02020400000000000000" pitchFamily="18" charset="-128"/>
                    <a:cs typeface="Times New Roman" panose="02020603050405020304" pitchFamily="18" charset="0"/>
                  </a:rPr>
                  <a:t>）面と（</a:t>
                </a:r>
                <a:r>
                  <a:rPr lang="en-US" altLang="ja-JP" sz="1800" dirty="0">
                    <a:effectLst/>
                    <a:ea typeface="游明朝" panose="02020400000000000000" pitchFamily="18" charset="-128"/>
                    <a:cs typeface="Times New Roman" panose="02020603050405020304" pitchFamily="18" charset="0"/>
                  </a:rPr>
                  <a:t>104</a:t>
                </a:r>
                <a:r>
                  <a:rPr lang="ja-JP" altLang="ja-JP" sz="1800" dirty="0">
                    <a:effectLst/>
                    <a:ea typeface="游明朝" panose="02020400000000000000" pitchFamily="18" charset="-128"/>
                    <a:cs typeface="Times New Roman" panose="02020603050405020304" pitchFamily="18" charset="0"/>
                  </a:rPr>
                  <a:t>）面にそれぞれ対応している。さらに、</a:t>
                </a:r>
                <a:r>
                  <a:rPr lang="ja-JP" altLang="en-US" sz="1800" dirty="0">
                    <a:effectLst/>
                    <a:ea typeface="游明朝" panose="02020400000000000000" pitchFamily="18" charset="-128"/>
                    <a:cs typeface="Times New Roman" panose="02020603050405020304" pitchFamily="18" charset="0"/>
                  </a:rPr>
                  <a:t>右</a:t>
                </a:r>
                <a:r>
                  <a:rPr lang="ja-JP" altLang="ja-JP" sz="1800" dirty="0">
                    <a:effectLst/>
                    <a:ea typeface="游明朝" panose="02020400000000000000" pitchFamily="18" charset="-128"/>
                    <a:cs typeface="Times New Roman" panose="02020603050405020304" pitchFamily="18" charset="0"/>
                  </a:rPr>
                  <a:t>図に示す対応する</a:t>
                </a:r>
                <a:r>
                  <a:rPr lang="en-US" altLang="ja-JP" sz="1800" dirty="0">
                    <a:effectLst/>
                    <a:ea typeface="游明朝" panose="02020400000000000000" pitchFamily="18" charset="-128"/>
                    <a:cs typeface="Times New Roman" panose="02020603050405020304" pitchFamily="18" charset="0"/>
                  </a:rPr>
                  <a:t>SAED</a:t>
                </a:r>
                <a:r>
                  <a:rPr lang="ja-JP" altLang="ja-JP" sz="1800" dirty="0">
                    <a:effectLst/>
                    <a:ea typeface="游明朝" panose="02020400000000000000" pitchFamily="18" charset="-128"/>
                    <a:cs typeface="Times New Roman" panose="02020603050405020304" pitchFamily="18" charset="0"/>
                  </a:rPr>
                  <a:t>パターンからも</a:t>
                </a:r>
                <a14:m>
                  <m:oMath xmlns:m="http://schemas.openxmlformats.org/officeDocument/2006/math">
                    <m:sSub>
                      <m:sSubPr>
                        <m:ctrlPr>
                          <a:rPr lang="en-US" altLang="ja-JP" sz="1800" i="1" kern="100" dirty="0">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i="1" kern="100" dirty="0">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kern="100" dirty="0">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ナノ粒子の高い結晶性</a:t>
                </a:r>
                <a:r>
                  <a:rPr lang="ja-JP" altLang="en-US" sz="1800" dirty="0">
                    <a:effectLst/>
                    <a:ea typeface="游明朝" panose="02020400000000000000" pitchFamily="18" charset="-128"/>
                    <a:cs typeface="Times New Roman" panose="02020603050405020304" pitchFamily="18" charset="0"/>
                  </a:rPr>
                  <a:t>が分かる。</a:t>
                </a:r>
                <a:endParaRPr kumimoji="1" lang="ja-JP" altLang="en-US" dirty="0"/>
              </a:p>
            </p:txBody>
          </p:sp>
        </mc:Choice>
        <mc:Fallback>
          <p:sp>
            <p:nvSpPr>
              <p:cNvPr id="3" name="コンテンツ プレースホルダー 2">
                <a:extLst>
                  <a:ext uri="{FF2B5EF4-FFF2-40B4-BE49-F238E27FC236}">
                    <a16:creationId xmlns:a16="http://schemas.microsoft.com/office/drawing/2014/main" id="{4AFD422D-5CF6-490A-9899-28C1F962D64E}"/>
                  </a:ext>
                </a:extLst>
              </p:cNvPr>
              <p:cNvSpPr>
                <a:spLocks noGrp="1" noRot="1" noChangeAspect="1" noMove="1" noResize="1" noEditPoints="1" noAdjustHandles="1" noChangeArrowheads="1" noChangeShapeType="1" noTextEdit="1"/>
              </p:cNvSpPr>
              <p:nvPr>
                <p:ph idx="1"/>
              </p:nvPr>
            </p:nvSpPr>
            <p:spPr>
              <a:blipFill>
                <a:blip r:embed="rId3"/>
                <a:stretch>
                  <a:fillRect l="-406" t="-1401" r="-464"/>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E76F79D8-9525-4EC0-BF28-3324EE31FD44}"/>
              </a:ext>
            </a:extLst>
          </p:cNvPr>
          <p:cNvGrpSpPr/>
          <p:nvPr/>
        </p:nvGrpSpPr>
        <p:grpSpPr>
          <a:xfrm>
            <a:off x="1400001" y="2834668"/>
            <a:ext cx="3712325" cy="3589643"/>
            <a:chOff x="1400001" y="2834668"/>
            <a:chExt cx="3712325" cy="3589643"/>
          </a:xfrm>
        </p:grpSpPr>
        <p:pic>
          <p:nvPicPr>
            <p:cNvPr id="5" name="図 4">
              <a:extLst>
                <a:ext uri="{FF2B5EF4-FFF2-40B4-BE49-F238E27FC236}">
                  <a16:creationId xmlns:a16="http://schemas.microsoft.com/office/drawing/2014/main" id="{BD1C477D-AE98-4D51-AE5D-3DE165104EB5}"/>
                </a:ext>
              </a:extLst>
            </p:cNvPr>
            <p:cNvPicPr>
              <a:picLocks noChangeAspect="1"/>
            </p:cNvPicPr>
            <p:nvPr/>
          </p:nvPicPr>
          <p:blipFill rotWithShape="1">
            <a:blip r:embed="rId4">
              <a:extLst>
                <a:ext uri="{28A0092B-C50C-407E-A947-70E740481C1C}">
                  <a14:useLocalDpi xmlns:a14="http://schemas.microsoft.com/office/drawing/2010/main" val="0"/>
                </a:ext>
              </a:extLst>
            </a:blip>
            <a:srcRect l="52829" t="24572" r="31401" b="50760"/>
            <a:stretch/>
          </p:blipFill>
          <p:spPr>
            <a:xfrm>
              <a:off x="1652847" y="2834668"/>
              <a:ext cx="3010594" cy="2943312"/>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7435F6B-6482-426F-A3FD-7648BC043C40}"/>
                    </a:ext>
                  </a:extLst>
                </p:cNvPr>
                <p:cNvSpPr txBox="1"/>
                <p:nvPr/>
              </p:nvSpPr>
              <p:spPr>
                <a:xfrm>
                  <a:off x="1400001" y="5777980"/>
                  <a:ext cx="3712325" cy="646331"/>
                </a:xfrm>
                <a:prstGeom prst="rect">
                  <a:avLst/>
                </a:prstGeom>
                <a:noFill/>
              </p:spPr>
              <p:txBody>
                <a:bodyPr wrap="square" rtlCol="0">
                  <a:spAutoFit/>
                </a:bodyPr>
                <a:lstStyle/>
                <a:p>
                  <a14:m>
                    <m:oMath xmlns:m="http://schemas.openxmlformats.org/officeDocument/2006/math">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kumimoji="1" lang="ja-JP" altLang="en-US" dirty="0"/>
                    <a:t>ナノ粒子の高分解能透過電子顕微鏡画像</a:t>
                  </a:r>
                  <a:r>
                    <a:rPr kumimoji="1" lang="en-US" altLang="ja-JP" dirty="0"/>
                    <a:t>(</a:t>
                  </a:r>
                  <a:r>
                    <a:rPr kumimoji="1" lang="ja-JP" altLang="en-US" dirty="0"/>
                    <a:t>スケールバー</a:t>
                  </a:r>
                  <a:r>
                    <a:rPr kumimoji="1" lang="en-US" altLang="ja-JP" dirty="0"/>
                    <a:t>5 nm</a:t>
                  </a:r>
                  <a:r>
                    <a:rPr lang="en-US" altLang="ja-JP" dirty="0"/>
                    <a:t>)</a:t>
                  </a:r>
                  <a:endParaRPr kumimoji="1" lang="ja-JP" altLang="en-US" dirty="0"/>
                </a:p>
              </p:txBody>
            </p:sp>
          </mc:Choice>
          <mc:Fallback xmlns="">
            <p:sp>
              <p:nvSpPr>
                <p:cNvPr id="9" name="テキスト ボックス 8">
                  <a:extLst>
                    <a:ext uri="{FF2B5EF4-FFF2-40B4-BE49-F238E27FC236}">
                      <a16:creationId xmlns:a16="http://schemas.microsoft.com/office/drawing/2014/main" id="{E7435F6B-6482-426F-A3FD-7648BC043C40}"/>
                    </a:ext>
                  </a:extLst>
                </p:cNvPr>
                <p:cNvSpPr txBox="1">
                  <a:spLocks noRot="1" noChangeAspect="1" noMove="1" noResize="1" noEditPoints="1" noAdjustHandles="1" noChangeArrowheads="1" noChangeShapeType="1" noTextEdit="1"/>
                </p:cNvSpPr>
                <p:nvPr/>
              </p:nvSpPr>
              <p:spPr>
                <a:xfrm>
                  <a:off x="1400001" y="5777980"/>
                  <a:ext cx="3712325" cy="646331"/>
                </a:xfrm>
                <a:prstGeom prst="rect">
                  <a:avLst/>
                </a:prstGeom>
                <a:blipFill>
                  <a:blip r:embed="rId5"/>
                  <a:stretch>
                    <a:fillRect l="-1478" t="-4717" b="-14151"/>
                  </a:stretch>
                </a:blipFill>
              </p:spPr>
              <p:txBody>
                <a:bodyPr/>
                <a:lstStyle/>
                <a:p>
                  <a:r>
                    <a:rPr lang="ja-JP" altLang="en-US">
                      <a:noFill/>
                    </a:rPr>
                    <a:t> </a:t>
                  </a:r>
                </a:p>
              </p:txBody>
            </p:sp>
          </mc:Fallback>
        </mc:AlternateContent>
      </p:grpSp>
      <p:grpSp>
        <p:nvGrpSpPr>
          <p:cNvPr id="12" name="グループ化 11">
            <a:extLst>
              <a:ext uri="{FF2B5EF4-FFF2-40B4-BE49-F238E27FC236}">
                <a16:creationId xmlns:a16="http://schemas.microsoft.com/office/drawing/2014/main" id="{09750220-7CC1-4DEB-95C6-A55FB71F9300}"/>
              </a:ext>
            </a:extLst>
          </p:cNvPr>
          <p:cNvGrpSpPr/>
          <p:nvPr/>
        </p:nvGrpSpPr>
        <p:grpSpPr>
          <a:xfrm>
            <a:off x="6989272" y="2888701"/>
            <a:ext cx="3518362" cy="3397110"/>
            <a:chOff x="6989272" y="2888701"/>
            <a:chExt cx="3518362" cy="3397110"/>
          </a:xfrm>
        </p:grpSpPr>
        <p:pic>
          <p:nvPicPr>
            <p:cNvPr id="7" name="図 6">
              <a:extLst>
                <a:ext uri="{FF2B5EF4-FFF2-40B4-BE49-F238E27FC236}">
                  <a16:creationId xmlns:a16="http://schemas.microsoft.com/office/drawing/2014/main" id="{504D2F5F-0F7D-43FB-BD01-24D5F6F054FD}"/>
                </a:ext>
              </a:extLst>
            </p:cNvPr>
            <p:cNvPicPr>
              <a:picLocks noChangeAspect="1"/>
            </p:cNvPicPr>
            <p:nvPr/>
          </p:nvPicPr>
          <p:blipFill rotWithShape="1">
            <a:blip r:embed="rId4">
              <a:extLst>
                <a:ext uri="{28A0092B-C50C-407E-A947-70E740481C1C}">
                  <a14:useLocalDpi xmlns:a14="http://schemas.microsoft.com/office/drawing/2010/main" val="0"/>
                </a:ext>
              </a:extLst>
            </a:blip>
            <a:srcRect l="70427" t="24572" r="14122" b="50760"/>
            <a:stretch/>
          </p:blipFill>
          <p:spPr>
            <a:xfrm>
              <a:off x="7273637" y="2888701"/>
              <a:ext cx="2949632" cy="2943312"/>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B96B3C0-78B0-417B-A386-F63846283578}"/>
                    </a:ext>
                  </a:extLst>
                </p:cNvPr>
                <p:cNvSpPr txBox="1"/>
                <p:nvPr/>
              </p:nvSpPr>
              <p:spPr>
                <a:xfrm>
                  <a:off x="6989272" y="5916479"/>
                  <a:ext cx="3518362" cy="369332"/>
                </a:xfrm>
                <a:prstGeom prst="rect">
                  <a:avLst/>
                </a:prstGeom>
                <a:noFill/>
              </p:spPr>
              <p:txBody>
                <a:bodyPr wrap="square" rtlCol="0">
                  <a:spAutoFit/>
                </a:bodyPr>
                <a:lstStyle/>
                <a:p>
                  <a14:m>
                    <m:oMath xmlns:m="http://schemas.openxmlformats.org/officeDocument/2006/math">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kumimoji="1" lang="ja-JP" altLang="en-US" dirty="0"/>
                    <a:t>ナノ粒子の</a:t>
                  </a:r>
                  <a:r>
                    <a:rPr kumimoji="1" lang="en-US" altLang="ja-JP" dirty="0"/>
                    <a:t>SAED</a:t>
                  </a:r>
                  <a:r>
                    <a:rPr kumimoji="1" lang="ja-JP" altLang="en-US" dirty="0"/>
                    <a:t>パターン</a:t>
                  </a:r>
                </a:p>
              </p:txBody>
            </p:sp>
          </mc:Choice>
          <mc:Fallback xmlns="">
            <p:sp>
              <p:nvSpPr>
                <p:cNvPr id="10" name="テキスト ボックス 9">
                  <a:extLst>
                    <a:ext uri="{FF2B5EF4-FFF2-40B4-BE49-F238E27FC236}">
                      <a16:creationId xmlns:a16="http://schemas.microsoft.com/office/drawing/2014/main" id="{0B96B3C0-78B0-417B-A386-F63846283578}"/>
                    </a:ext>
                  </a:extLst>
                </p:cNvPr>
                <p:cNvSpPr txBox="1">
                  <a:spLocks noRot="1" noChangeAspect="1" noMove="1" noResize="1" noEditPoints="1" noAdjustHandles="1" noChangeArrowheads="1" noChangeShapeType="1" noTextEdit="1"/>
                </p:cNvSpPr>
                <p:nvPr/>
              </p:nvSpPr>
              <p:spPr>
                <a:xfrm>
                  <a:off x="6989272" y="5916479"/>
                  <a:ext cx="3518362" cy="369332"/>
                </a:xfrm>
                <a:prstGeom prst="rect">
                  <a:avLst/>
                </a:prstGeom>
                <a:blipFill>
                  <a:blip r:embed="rId6"/>
                  <a:stretch>
                    <a:fillRect t="-8333" b="-28333"/>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427183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9743CC4C-8763-47A8-B63B-D27EAF1C41FB}"/>
                  </a:ext>
                </a:extLst>
              </p:cNvPr>
              <p:cNvSpPr>
                <a:spLocks noGrp="1"/>
              </p:cNvSpPr>
              <p:nvPr>
                <p:ph type="title"/>
              </p:nvPr>
            </p:nvSpPr>
            <p:spPr/>
            <p:txBody>
              <a:bodyPr>
                <a:normAutofit/>
              </a:bodyPr>
              <a:lstStyle/>
              <a:p>
                <a14:m>
                  <m:oMath xmlns:m="http://schemas.openxmlformats.org/officeDocument/2006/math">
                    <m:sSub>
                      <m:sSubPr>
                        <m:ctrlPr>
                          <a:rPr kumimoji="1" lang="en-US" altLang="ja-JP" sz="2400" b="0" i="1" dirty="0" smtClean="0">
                            <a:latin typeface="Cambria Math" panose="02040503050406030204" pitchFamily="18" charset="0"/>
                          </a:rPr>
                        </m:ctrlPr>
                      </m:sSubPr>
                      <m:e>
                        <m:r>
                          <m:rPr>
                            <m:sty m:val="p"/>
                          </m:rPr>
                          <a:rPr kumimoji="1" lang="en-US" altLang="ja-JP" sz="2400" i="0" dirty="0" smtClean="0">
                            <a:latin typeface="Cambria Math" panose="02040503050406030204" pitchFamily="18" charset="0"/>
                          </a:rPr>
                          <m:t>Ti</m:t>
                        </m:r>
                      </m:e>
                      <m:sub>
                        <m:r>
                          <a:rPr kumimoji="1" lang="en-US" altLang="ja-JP" sz="2400" i="0" dirty="0" smtClean="0">
                            <a:latin typeface="Cambria Math" panose="02040503050406030204" pitchFamily="18" charset="0"/>
                          </a:rPr>
                          <m:t>2</m:t>
                        </m:r>
                      </m:sub>
                    </m:sSub>
                    <m:sSub>
                      <m:sSubPr>
                        <m:ctrlPr>
                          <a:rPr kumimoji="1" lang="en-US" altLang="ja-JP" sz="2400" b="0" i="1" dirty="0" smtClean="0">
                            <a:latin typeface="Cambria Math" panose="02040503050406030204" pitchFamily="18" charset="0"/>
                          </a:rPr>
                        </m:ctrlPr>
                      </m:sSubPr>
                      <m:e>
                        <m:r>
                          <m:rPr>
                            <m:sty m:val="p"/>
                          </m:rPr>
                          <a:rPr kumimoji="1" lang="en-US" altLang="ja-JP" sz="2400" i="0" dirty="0" smtClean="0">
                            <a:latin typeface="Cambria Math" panose="02040503050406030204" pitchFamily="18" charset="0"/>
                          </a:rPr>
                          <m:t>O</m:t>
                        </m:r>
                      </m:e>
                      <m:sub>
                        <m:r>
                          <a:rPr kumimoji="1" lang="en-US" altLang="ja-JP" sz="2400" i="0" dirty="0" smtClean="0">
                            <a:latin typeface="Cambria Math" panose="02040503050406030204" pitchFamily="18" charset="0"/>
                          </a:rPr>
                          <m:t>3</m:t>
                        </m:r>
                      </m:sub>
                    </m:sSub>
                  </m:oMath>
                </a14:m>
                <a:r>
                  <a:rPr kumimoji="1" lang="ja-JP" altLang="en-US" sz="2400" dirty="0"/>
                  <a:t>のバンド構造と光学特性</a:t>
                </a:r>
                <a:endParaRPr kumimoji="1" lang="ja-JP" altLang="en-US" sz="2400" dirty="0">
                  <a:latin typeface="+mn-lt"/>
                </a:endParaRPr>
              </a:p>
            </p:txBody>
          </p:sp>
        </mc:Choice>
        <mc:Fallback>
          <p:sp>
            <p:nvSpPr>
              <p:cNvPr id="2" name="タイトル 1">
                <a:extLst>
                  <a:ext uri="{FF2B5EF4-FFF2-40B4-BE49-F238E27FC236}">
                    <a16:creationId xmlns:a16="http://schemas.microsoft.com/office/drawing/2014/main" id="{9743CC4C-8763-47A8-B63B-D27EAF1C41FB}"/>
                  </a:ext>
                </a:extLst>
              </p:cNvPr>
              <p:cNvSpPr>
                <a:spLocks noGrp="1" noRot="1" noChangeAspect="1" noMove="1" noResize="1" noEditPoints="1" noAdjustHandles="1" noChangeArrowheads="1" noChangeShapeType="1" noTextEdit="1"/>
              </p:cNvSpPr>
              <p:nvPr>
                <p:ph type="title"/>
              </p:nvPr>
            </p:nvSpPr>
            <p:spPr>
              <a:blipFill>
                <a:blip r:embed="rId2"/>
                <a:stretch>
                  <a:fillRect l="-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ACAFD3-BBFC-4FD6-B987-8192C1A77718}"/>
                  </a:ext>
                </a:extLst>
              </p:cNvPr>
              <p:cNvSpPr>
                <a:spLocks noGrp="1"/>
              </p:cNvSpPr>
              <p:nvPr>
                <p:ph idx="1"/>
              </p:nvPr>
            </p:nvSpPr>
            <p:spPr>
              <a:xfrm>
                <a:off x="954578" y="1825625"/>
                <a:ext cx="10515600" cy="4351338"/>
              </a:xfrm>
            </p:spPr>
            <p:txBody>
              <a:bodyPr/>
              <a:lstStyle/>
              <a:p>
                <a14:m>
                  <m:oMath xmlns:m="http://schemas.openxmlformats.org/officeDocument/2006/math">
                    <m:sSub>
                      <m:sSubPr>
                        <m:ctrlPr>
                          <a:rPr lang="en-US" altLang="ja-JP" sz="1800" b="0" i="1" dirty="0" smtClean="0">
                            <a:effectLst/>
                            <a:latin typeface="Cambria Math" panose="02040503050406030204" pitchFamily="18" charset="0"/>
                            <a:cs typeface="Times New Roman" panose="02020603050405020304" pitchFamily="18" charset="0"/>
                          </a:rPr>
                        </m:ctrlPr>
                      </m:sSubPr>
                      <m:e>
                        <m:r>
                          <m:rPr>
                            <m:sty m:val="p"/>
                          </m:rPr>
                          <a:rPr lang="en-US" altLang="ja-JP" sz="1800" i="0" dirty="0" smtClean="0">
                            <a:effectLst/>
                            <a:latin typeface="Cambria Math" panose="02040503050406030204" pitchFamily="18" charset="0"/>
                            <a:cs typeface="Times New Roman" panose="02020603050405020304" pitchFamily="18" charset="0"/>
                          </a:rPr>
                          <m:t>Ti</m:t>
                        </m:r>
                      </m:e>
                      <m:sub>
                        <m:r>
                          <a:rPr lang="en-US" altLang="ja-JP" sz="1800" i="0" dirty="0" smtClean="0">
                            <a:effectLst/>
                            <a:latin typeface="Cambria Math" panose="02040503050406030204" pitchFamily="18" charset="0"/>
                            <a:cs typeface="Times New Roman" panose="02020603050405020304" pitchFamily="18" charset="0"/>
                          </a:rPr>
                          <m:t>2</m:t>
                        </m:r>
                      </m:sub>
                    </m:sSub>
                    <m:sSub>
                      <m:sSubPr>
                        <m:ctrlPr>
                          <a:rPr lang="en-US" altLang="ja-JP" sz="1800" b="0" i="1" dirty="0" smtClean="0">
                            <a:effectLst/>
                            <a:latin typeface="Cambria Math" panose="02040503050406030204" pitchFamily="18" charset="0"/>
                            <a:cs typeface="Times New Roman" panose="02020603050405020304" pitchFamily="18" charset="0"/>
                          </a:rPr>
                        </m:ctrlPr>
                      </m:sSubPr>
                      <m:e>
                        <m:r>
                          <m:rPr>
                            <m:sty m:val="p"/>
                          </m:rPr>
                          <a:rPr lang="en-US" altLang="ja-JP" sz="1800" i="0" dirty="0" smtClean="0">
                            <a:effectLst/>
                            <a:latin typeface="Cambria Math" panose="02040503050406030204" pitchFamily="18" charset="0"/>
                            <a:cs typeface="Times New Roman" panose="02020603050405020304" pitchFamily="18" charset="0"/>
                          </a:rPr>
                          <m:t>O</m:t>
                        </m:r>
                      </m:e>
                      <m:sub>
                        <m:r>
                          <a:rPr lang="en-US" altLang="ja-JP" sz="1800" i="0" dirty="0" smtClean="0">
                            <a:effectLst/>
                            <a:latin typeface="Cambria Math" panose="02040503050406030204" pitchFamily="18" charset="0"/>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ナノ粒子のラマンスペクトルは</a:t>
                </a:r>
                <a:r>
                  <a:rPr lang="ja-JP" altLang="en-US" sz="1800" dirty="0">
                    <a:ea typeface="游明朝" panose="02020400000000000000" pitchFamily="18" charset="-128"/>
                    <a:cs typeface="Times New Roman" panose="02020603050405020304" pitchFamily="18" charset="0"/>
                  </a:rPr>
                  <a:t>、</a:t>
                </a:r>
                <a:r>
                  <a:rPr lang="en-US" altLang="ja-JP" sz="1800" dirty="0">
                    <a:effectLst/>
                    <a:ea typeface="游明朝" panose="02020400000000000000" pitchFamily="18" charset="-128"/>
                    <a:cs typeface="Times New Roman" panose="02020603050405020304" pitchFamily="18" charset="0"/>
                  </a:rPr>
                  <a:t>7</a:t>
                </a:r>
                <a:r>
                  <a:rPr lang="ja-JP" altLang="ja-JP" sz="1800" dirty="0">
                    <a:effectLst/>
                    <a:ea typeface="游明朝" panose="02020400000000000000" pitchFamily="18" charset="-128"/>
                    <a:cs typeface="Times New Roman" panose="02020603050405020304" pitchFamily="18" charset="0"/>
                  </a:rPr>
                  <a:t>つの</a:t>
                </a:r>
                <a:r>
                  <a:rPr lang="ja-JP" altLang="en-US" sz="1800" dirty="0">
                    <a:effectLst/>
                    <a:ea typeface="游明朝" panose="02020400000000000000" pitchFamily="18" charset="-128"/>
                    <a:cs typeface="Times New Roman" panose="02020603050405020304" pitchFamily="18" charset="0"/>
                  </a:rPr>
                  <a:t>ピーク</a:t>
                </a:r>
                <a:r>
                  <a:rPr lang="ja-JP" altLang="ja-JP" sz="1800" dirty="0">
                    <a:effectLst/>
                    <a:ea typeface="游明朝" panose="02020400000000000000" pitchFamily="18" charset="-128"/>
                    <a:cs typeface="Times New Roman" panose="02020603050405020304" pitchFamily="18" charset="0"/>
                  </a:rPr>
                  <a:t>が見られ</a:t>
                </a:r>
                <a:r>
                  <a:rPr lang="ja-JP" altLang="en-US" sz="1800" dirty="0">
                    <a:ea typeface="游明朝" panose="02020400000000000000" pitchFamily="18" charset="-128"/>
                    <a:cs typeface="Times New Roman" panose="02020603050405020304" pitchFamily="18" charset="0"/>
                  </a:rPr>
                  <a:t>た</a:t>
                </a:r>
                <a:r>
                  <a:rPr lang="ja-JP" altLang="en-US"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これはコランダム</a:t>
                </a:r>
                <a:r>
                  <a:rPr lang="ja-JP" altLang="en-US" sz="1800" dirty="0">
                    <a:effectLst/>
                    <a:ea typeface="游明朝" panose="02020400000000000000" pitchFamily="18" charset="-128"/>
                    <a:cs typeface="Times New Roman" panose="02020603050405020304" pitchFamily="18" charset="0"/>
                  </a:rPr>
                  <a:t>構造</a:t>
                </a:r>
                <a:r>
                  <a:rPr lang="ja-JP" altLang="ja-JP" sz="1800" dirty="0">
                    <a:effectLst/>
                    <a:ea typeface="游明朝" panose="02020400000000000000" pitchFamily="18" charset="-128"/>
                    <a:cs typeface="Times New Roman" panose="02020603050405020304" pitchFamily="18" charset="0"/>
                  </a:rPr>
                  <a:t>の</a:t>
                </a:r>
                <a14:m>
                  <m:oMath xmlns:m="http://schemas.openxmlformats.org/officeDocument/2006/math">
                    <m:sSub>
                      <m:sSubPr>
                        <m:ctrlPr>
                          <a:rPr lang="en-US" altLang="ja-JP" sz="1800" b="0" i="1" dirty="0" smtClean="0">
                            <a:effectLst/>
                            <a:latin typeface="Cambria Math" panose="02040503050406030204" pitchFamily="18" charset="0"/>
                            <a:cs typeface="Times New Roman" panose="02020603050405020304" pitchFamily="18" charset="0"/>
                          </a:rPr>
                        </m:ctrlPr>
                      </m:sSubPr>
                      <m:e>
                        <m:r>
                          <m:rPr>
                            <m:sty m:val="p"/>
                          </m:rPr>
                          <a:rPr lang="en-US" altLang="ja-JP" sz="1800" i="0" dirty="0" smtClean="0">
                            <a:effectLst/>
                            <a:latin typeface="Cambria Math" panose="02040503050406030204" pitchFamily="18" charset="0"/>
                            <a:cs typeface="Times New Roman" panose="02020603050405020304" pitchFamily="18" charset="0"/>
                          </a:rPr>
                          <m:t>Ti</m:t>
                        </m:r>
                      </m:e>
                      <m:sub>
                        <m:r>
                          <a:rPr lang="en-US" altLang="ja-JP" sz="1800" i="0" dirty="0" smtClean="0">
                            <a:effectLst/>
                            <a:latin typeface="Cambria Math" panose="02040503050406030204" pitchFamily="18" charset="0"/>
                            <a:cs typeface="Times New Roman" panose="02020603050405020304" pitchFamily="18" charset="0"/>
                          </a:rPr>
                          <m:t>2</m:t>
                        </m:r>
                      </m:sub>
                    </m:sSub>
                    <m:sSub>
                      <m:sSubPr>
                        <m:ctrlPr>
                          <a:rPr lang="en-US" altLang="ja-JP" sz="1800" b="0" i="1" dirty="0" smtClean="0">
                            <a:effectLst/>
                            <a:latin typeface="Cambria Math" panose="02040503050406030204" pitchFamily="18" charset="0"/>
                            <a:cs typeface="Times New Roman" panose="02020603050405020304" pitchFamily="18" charset="0"/>
                          </a:rPr>
                        </m:ctrlPr>
                      </m:sSubPr>
                      <m:e>
                        <m:r>
                          <m:rPr>
                            <m:sty m:val="p"/>
                          </m:rPr>
                          <a:rPr lang="en-US" altLang="ja-JP" sz="1800" i="0" dirty="0" smtClean="0">
                            <a:effectLst/>
                            <a:latin typeface="Cambria Math" panose="02040503050406030204" pitchFamily="18" charset="0"/>
                            <a:cs typeface="Times New Roman" panose="02020603050405020304" pitchFamily="18" charset="0"/>
                          </a:rPr>
                          <m:t>O</m:t>
                        </m:r>
                      </m:e>
                      <m:sub>
                        <m:r>
                          <a:rPr lang="en-US" altLang="ja-JP" sz="1800" i="0" dirty="0" smtClean="0">
                            <a:effectLst/>
                            <a:latin typeface="Cambria Math" panose="02040503050406030204" pitchFamily="18" charset="0"/>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に特徴的</a:t>
                </a:r>
                <a:r>
                  <a:rPr lang="ja-JP" altLang="en-US" sz="1800" dirty="0">
                    <a:effectLst/>
                    <a:ea typeface="游明朝" panose="02020400000000000000" pitchFamily="18" charset="-128"/>
                    <a:cs typeface="Times New Roman" panose="02020603050405020304" pitchFamily="18" charset="0"/>
                  </a:rPr>
                  <a:t>なもの</a:t>
                </a:r>
                <a:r>
                  <a:rPr lang="ja-JP" altLang="ja-JP" sz="1800" dirty="0">
                    <a:effectLst/>
                    <a:ea typeface="游明朝" panose="02020400000000000000" pitchFamily="18" charset="-128"/>
                    <a:cs typeface="Times New Roman" panose="02020603050405020304" pitchFamily="18" charset="0"/>
                  </a:rPr>
                  <a:t>である</a:t>
                </a:r>
                <a:r>
                  <a:rPr lang="ja-JP" altLang="en-US" sz="1800" dirty="0">
                    <a:effectLst/>
                    <a:ea typeface="游明朝" panose="02020400000000000000" pitchFamily="18" charset="-128"/>
                    <a:cs typeface="Times New Roman" panose="02020603050405020304" pitchFamily="18" charset="0"/>
                  </a:rPr>
                  <a:t>。</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5ACAFD3-BBFC-4FD6-B987-8192C1A77718}"/>
                  </a:ext>
                </a:extLst>
              </p:cNvPr>
              <p:cNvSpPr>
                <a:spLocks noGrp="1" noRot="1" noChangeAspect="1" noMove="1" noResize="1" noEditPoints="1" noAdjustHandles="1" noChangeArrowheads="1" noChangeShapeType="1" noTextEdit="1"/>
              </p:cNvSpPr>
              <p:nvPr>
                <p:ph idx="1"/>
              </p:nvPr>
            </p:nvSpPr>
            <p:spPr>
              <a:xfrm>
                <a:off x="954578" y="1825625"/>
                <a:ext cx="10515600" cy="4351338"/>
              </a:xfrm>
              <a:blipFill>
                <a:blip r:embed="rId3"/>
                <a:stretch>
                  <a:fillRect l="-406" t="-1401"/>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31868C16-FD54-445C-9998-AE5AA7EE8FB4}"/>
              </a:ext>
            </a:extLst>
          </p:cNvPr>
          <p:cNvGrpSpPr/>
          <p:nvPr/>
        </p:nvGrpSpPr>
        <p:grpSpPr>
          <a:xfrm>
            <a:off x="4010890" y="2398161"/>
            <a:ext cx="4170219" cy="3580819"/>
            <a:chOff x="4010890" y="2398161"/>
            <a:chExt cx="4170219" cy="3580819"/>
          </a:xfrm>
        </p:grpSpPr>
        <p:pic>
          <p:nvPicPr>
            <p:cNvPr id="5" name="図 4">
              <a:extLst>
                <a:ext uri="{FF2B5EF4-FFF2-40B4-BE49-F238E27FC236}">
                  <a16:creationId xmlns:a16="http://schemas.microsoft.com/office/drawing/2014/main" id="{39797096-F260-4FFB-AB42-B9A663BCAA5A}"/>
                </a:ext>
              </a:extLst>
            </p:cNvPr>
            <p:cNvPicPr>
              <a:picLocks noChangeAspect="1"/>
            </p:cNvPicPr>
            <p:nvPr/>
          </p:nvPicPr>
          <p:blipFill rotWithShape="1">
            <a:blip r:embed="rId4">
              <a:extLst>
                <a:ext uri="{28A0092B-C50C-407E-A947-70E740481C1C}">
                  <a14:useLocalDpi xmlns:a14="http://schemas.microsoft.com/office/drawing/2010/main" val="0"/>
                </a:ext>
              </a:extLst>
            </a:blip>
            <a:srcRect l="10127" t="54061" r="64646" b="14424"/>
            <a:stretch/>
          </p:blipFill>
          <p:spPr>
            <a:xfrm>
              <a:off x="4042756" y="2398161"/>
              <a:ext cx="4106488" cy="3206266"/>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00F066-076E-4465-85D5-34E852D50BE0}"/>
                    </a:ext>
                  </a:extLst>
                </p:cNvPr>
                <p:cNvSpPr txBox="1"/>
                <p:nvPr/>
              </p:nvSpPr>
              <p:spPr>
                <a:xfrm>
                  <a:off x="4010890" y="5609648"/>
                  <a:ext cx="4170219" cy="369332"/>
                </a:xfrm>
                <a:prstGeom prst="rect">
                  <a:avLst/>
                </a:prstGeom>
                <a:noFill/>
              </p:spPr>
              <p:txBody>
                <a:bodyPr wrap="square" rtlCol="0">
                  <a:spAutoFit/>
                </a:bodyPr>
                <a:lstStyle/>
                <a:p>
                  <a:pPr algn="ctr"/>
                  <a14:m>
                    <m:oMath xmlns:m="http://schemas.openxmlformats.org/officeDocument/2006/math">
                      <m:sSub>
                        <m:sSubPr>
                          <m:ctrlPr>
                            <a:rPr lang="en-US" altLang="ja-JP" sz="1800" b="0" i="1" dirty="0" smtClean="0">
                              <a:effectLst/>
                              <a:latin typeface="Cambria Math" panose="02040503050406030204" pitchFamily="18" charset="0"/>
                              <a:cs typeface="Times New Roman" panose="02020603050405020304" pitchFamily="18" charset="0"/>
                            </a:rPr>
                          </m:ctrlPr>
                        </m:sSubPr>
                        <m:e>
                          <m:r>
                            <m:rPr>
                              <m:sty m:val="p"/>
                            </m:rPr>
                            <a:rPr lang="en-US" altLang="ja-JP" sz="1800" i="0" dirty="0" smtClean="0">
                              <a:effectLst/>
                              <a:latin typeface="Cambria Math" panose="02040503050406030204" pitchFamily="18" charset="0"/>
                              <a:cs typeface="Times New Roman" panose="02020603050405020304" pitchFamily="18" charset="0"/>
                            </a:rPr>
                            <m:t>Ti</m:t>
                          </m:r>
                        </m:e>
                        <m:sub>
                          <m:r>
                            <a:rPr lang="en-US" altLang="ja-JP" sz="1800" i="0" dirty="0" smtClean="0">
                              <a:effectLst/>
                              <a:latin typeface="Cambria Math" panose="02040503050406030204" pitchFamily="18" charset="0"/>
                              <a:cs typeface="Times New Roman" panose="02020603050405020304" pitchFamily="18" charset="0"/>
                            </a:rPr>
                            <m:t>2</m:t>
                          </m:r>
                        </m:sub>
                      </m:sSub>
                      <m:sSub>
                        <m:sSubPr>
                          <m:ctrlPr>
                            <a:rPr lang="en-US" altLang="ja-JP" sz="1800" b="0" i="1" dirty="0" smtClean="0">
                              <a:effectLst/>
                              <a:latin typeface="Cambria Math" panose="02040503050406030204" pitchFamily="18" charset="0"/>
                              <a:cs typeface="Times New Roman" panose="02020603050405020304" pitchFamily="18" charset="0"/>
                            </a:rPr>
                          </m:ctrlPr>
                        </m:sSubPr>
                        <m:e>
                          <m:r>
                            <m:rPr>
                              <m:sty m:val="p"/>
                            </m:rPr>
                            <a:rPr lang="en-US" altLang="ja-JP" sz="1800" i="0" dirty="0" smtClean="0">
                              <a:effectLst/>
                              <a:latin typeface="Cambria Math" panose="02040503050406030204" pitchFamily="18" charset="0"/>
                              <a:cs typeface="Times New Roman" panose="02020603050405020304" pitchFamily="18" charset="0"/>
                            </a:rPr>
                            <m:t>O</m:t>
                          </m:r>
                        </m:e>
                        <m:sub>
                          <m:r>
                            <a:rPr lang="en-US" altLang="ja-JP" sz="1800" i="0" dirty="0" smtClean="0">
                              <a:effectLst/>
                              <a:latin typeface="Cambria Math" panose="02040503050406030204" pitchFamily="18" charset="0"/>
                              <a:cs typeface="Times New Roman" panose="02020603050405020304" pitchFamily="18" charset="0"/>
                            </a:rPr>
                            <m:t>3</m:t>
                          </m:r>
                        </m:sub>
                      </m:sSub>
                    </m:oMath>
                  </a14:m>
                  <a:r>
                    <a:rPr kumimoji="1" lang="ja-JP" altLang="en-US" dirty="0"/>
                    <a:t>のナノ粒子のラマンスペクトル</a:t>
                  </a:r>
                </a:p>
              </p:txBody>
            </p:sp>
          </mc:Choice>
          <mc:Fallback xmlns="">
            <p:sp>
              <p:nvSpPr>
                <p:cNvPr id="6" name="テキスト ボックス 5">
                  <a:extLst>
                    <a:ext uri="{FF2B5EF4-FFF2-40B4-BE49-F238E27FC236}">
                      <a16:creationId xmlns:a16="http://schemas.microsoft.com/office/drawing/2014/main" id="{6900F066-076E-4465-85D5-34E852D50BE0}"/>
                    </a:ext>
                  </a:extLst>
                </p:cNvPr>
                <p:cNvSpPr txBox="1">
                  <a:spLocks noRot="1" noChangeAspect="1" noMove="1" noResize="1" noEditPoints="1" noAdjustHandles="1" noChangeArrowheads="1" noChangeShapeType="1" noTextEdit="1"/>
                </p:cNvSpPr>
                <p:nvPr/>
              </p:nvSpPr>
              <p:spPr>
                <a:xfrm>
                  <a:off x="4010890" y="5609648"/>
                  <a:ext cx="4170219" cy="369332"/>
                </a:xfrm>
                <a:prstGeom prst="rect">
                  <a:avLst/>
                </a:prstGeom>
                <a:blipFill>
                  <a:blip r:embed="rId5"/>
                  <a:stretch>
                    <a:fillRect t="-6557" b="-26230"/>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931038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D61B94A8-B7BE-4B1E-A894-CEF3EB06D1FD}"/>
                  </a:ext>
                </a:extLst>
              </p:cNvPr>
              <p:cNvSpPr>
                <a:spLocks noGrp="1"/>
              </p:cNvSpPr>
              <p:nvPr>
                <p:ph type="title"/>
              </p:nvPr>
            </p:nvSpPr>
            <p:spPr/>
            <p:txBody>
              <a:bodyPr/>
              <a:lstStyle/>
              <a:p>
                <a14:m>
                  <m:oMath xmlns:m="http://schemas.openxmlformats.org/officeDocument/2006/math">
                    <m:sSub>
                      <m:sSubPr>
                        <m:ctrlPr>
                          <a:rPr kumimoji="1" lang="en-US" altLang="ja-JP" b="0" i="1" dirty="0" smtClean="0">
                            <a:latin typeface="Cambria Math" panose="02040503050406030204" pitchFamily="18" charset="0"/>
                          </a:rPr>
                        </m:ctrlPr>
                      </m:sSubPr>
                      <m:e>
                        <m:r>
                          <m:rPr>
                            <m:sty m:val="p"/>
                          </m:rPr>
                          <a:rPr kumimoji="1" lang="en-US" altLang="ja-JP" i="0" dirty="0" smtClean="0">
                            <a:latin typeface="Cambria Math" panose="02040503050406030204" pitchFamily="18" charset="0"/>
                          </a:rPr>
                          <m:t>Ti</m:t>
                        </m:r>
                      </m:e>
                      <m:sub>
                        <m:r>
                          <a:rPr kumimoji="1" lang="en-US" altLang="ja-JP" i="0" dirty="0" smtClean="0">
                            <a:latin typeface="Cambria Math" panose="02040503050406030204" pitchFamily="18" charset="0"/>
                          </a:rPr>
                          <m:t>2</m:t>
                        </m:r>
                      </m:sub>
                    </m:sSub>
                    <m:sSub>
                      <m:sSubPr>
                        <m:ctrlPr>
                          <a:rPr kumimoji="1" lang="en-US" altLang="ja-JP" b="0" i="1" dirty="0" smtClean="0">
                            <a:latin typeface="Cambria Math" panose="02040503050406030204" pitchFamily="18" charset="0"/>
                          </a:rPr>
                        </m:ctrlPr>
                      </m:sSubPr>
                      <m:e>
                        <m:r>
                          <m:rPr>
                            <m:sty m:val="p"/>
                          </m:rPr>
                          <a:rPr kumimoji="1" lang="en-US" altLang="ja-JP" i="0" dirty="0" smtClean="0">
                            <a:latin typeface="Cambria Math" panose="02040503050406030204" pitchFamily="18" charset="0"/>
                          </a:rPr>
                          <m:t>O</m:t>
                        </m:r>
                      </m:e>
                      <m:sub>
                        <m:r>
                          <a:rPr kumimoji="1" lang="en-US" altLang="ja-JP" i="0" dirty="0" smtClean="0">
                            <a:latin typeface="Cambria Math" panose="02040503050406030204" pitchFamily="18" charset="0"/>
                          </a:rPr>
                          <m:t>3</m:t>
                        </m:r>
                      </m:sub>
                    </m:sSub>
                  </m:oMath>
                </a14:m>
                <a:r>
                  <a:rPr kumimoji="1" lang="ja-JP" altLang="en-US" dirty="0"/>
                  <a:t>のバンド構造と光学特性</a:t>
                </a:r>
              </a:p>
            </p:txBody>
          </p:sp>
        </mc:Choice>
        <mc:Fallback>
          <p:sp>
            <p:nvSpPr>
              <p:cNvPr id="2" name="タイトル 1">
                <a:extLst>
                  <a:ext uri="{FF2B5EF4-FFF2-40B4-BE49-F238E27FC236}">
                    <a16:creationId xmlns:a16="http://schemas.microsoft.com/office/drawing/2014/main" id="{D61B94A8-B7BE-4B1E-A894-CEF3EB06D1F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90B02AC-64E2-49AC-BA38-E96AC184DBA8}"/>
                  </a:ext>
                </a:extLst>
              </p:cNvPr>
              <p:cNvSpPr>
                <a:spLocks noGrp="1"/>
              </p:cNvSpPr>
              <p:nvPr>
                <p:ph idx="1"/>
              </p:nvPr>
            </p:nvSpPr>
            <p:spPr/>
            <p:txBody>
              <a:bodyPr/>
              <a:lstStyle/>
              <a:p>
                <a:r>
                  <a:rPr lang="en-US" altLang="ja-JP" sz="1800" dirty="0">
                    <a:effectLst/>
                    <a:cs typeface="Times New Roman" panose="02020603050405020304" pitchFamily="18" charset="0"/>
                  </a:rPr>
                  <a:t>X</a:t>
                </a:r>
                <a:r>
                  <a:rPr lang="ja-JP" altLang="ja-JP" sz="1800" dirty="0">
                    <a:effectLst/>
                    <a:ea typeface="游明朝" panose="02020400000000000000" pitchFamily="18" charset="-128"/>
                    <a:cs typeface="Times New Roman" panose="02020603050405020304" pitchFamily="18" charset="0"/>
                  </a:rPr>
                  <a:t>線光電子分光法</a:t>
                </a:r>
                <a:r>
                  <a:rPr lang="en-US" altLang="ja-JP" sz="1800" dirty="0">
                    <a:effectLst/>
                    <a:ea typeface="游明朝" panose="02020400000000000000" pitchFamily="18" charset="-128"/>
                    <a:cs typeface="Times New Roman" panose="02020603050405020304" pitchFamily="18" charset="0"/>
                  </a:rPr>
                  <a:t>(XPS</a:t>
                </a:r>
                <a:r>
                  <a:rPr lang="ja-JP" altLang="ja-JP" sz="1800" dirty="0">
                    <a:effectLst/>
                    <a:ea typeface="游明朝" panose="02020400000000000000" pitchFamily="18" charset="-128"/>
                    <a:cs typeface="Times New Roman" panose="02020603050405020304" pitchFamily="18" charset="0"/>
                  </a:rPr>
                  <a:t>）を用いて</a:t>
                </a:r>
                <a:r>
                  <a:rPr lang="ja-JP" altLang="en-US" sz="1800" dirty="0">
                    <a:effectLst/>
                    <a:ea typeface="游明朝" panose="02020400000000000000" pitchFamily="18" charset="-128"/>
                    <a:cs typeface="Times New Roman" panose="02020603050405020304" pitchFamily="18" charset="0"/>
                  </a:rPr>
                  <a:t>、</a:t>
                </a:r>
                <a14:m>
                  <m:oMath xmlns:m="http://schemas.openxmlformats.org/officeDocument/2006/math">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ナノ粒子中の</a:t>
                </a:r>
                <a14:m>
                  <m:oMath xmlns:m="http://schemas.openxmlformats.org/officeDocument/2006/math">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Ti</m:t>
                    </m:r>
                  </m:oMath>
                </a14:m>
                <a:r>
                  <a:rPr lang="ja-JP" altLang="ja-JP" sz="1800" dirty="0">
                    <a:effectLst/>
                    <a:ea typeface="游明朝" panose="02020400000000000000" pitchFamily="18" charset="-128"/>
                    <a:cs typeface="Times New Roman" panose="02020603050405020304" pitchFamily="18" charset="0"/>
                  </a:rPr>
                  <a:t>と</a:t>
                </a:r>
                <a14:m>
                  <m:oMath xmlns:m="http://schemas.openxmlformats.org/officeDocument/2006/math">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oMath>
                </a14:m>
                <a:r>
                  <a:rPr lang="ja-JP" altLang="ja-JP" sz="1800" dirty="0">
                    <a:effectLst/>
                    <a:ea typeface="游明朝" panose="02020400000000000000" pitchFamily="18" charset="-128"/>
                    <a:cs typeface="Times New Roman" panose="02020603050405020304" pitchFamily="18" charset="0"/>
                  </a:rPr>
                  <a:t>の電子状態を調べた。図</a:t>
                </a:r>
                <a:r>
                  <a:rPr lang="en-US" altLang="ja-JP" sz="1800" dirty="0">
                    <a:effectLst/>
                    <a:ea typeface="游明朝" panose="02020400000000000000" pitchFamily="18" charset="-128"/>
                    <a:cs typeface="Times New Roman" panose="02020603050405020304" pitchFamily="18" charset="0"/>
                  </a:rPr>
                  <a:t>f</a:t>
                </a:r>
                <a:r>
                  <a:rPr lang="ja-JP" altLang="ja-JP" sz="1800" dirty="0">
                    <a:effectLst/>
                    <a:ea typeface="游明朝" panose="02020400000000000000" pitchFamily="18" charset="-128"/>
                    <a:cs typeface="Times New Roman" panose="02020603050405020304" pitchFamily="18" charset="0"/>
                  </a:rPr>
                  <a:t>に示すように、結合エネルギー</a:t>
                </a:r>
                <a:r>
                  <a:rPr lang="en-US" altLang="ja-JP" sz="1800" dirty="0">
                    <a:effectLst/>
                    <a:ea typeface="游明朝" panose="02020400000000000000" pitchFamily="18" charset="-128"/>
                    <a:cs typeface="Times New Roman" panose="02020603050405020304" pitchFamily="18" charset="0"/>
                  </a:rPr>
                  <a:t>456.8</a:t>
                </a:r>
                <a:r>
                  <a:rPr lang="ja-JP" altLang="ja-JP" sz="1800" dirty="0">
                    <a:effectLst/>
                    <a:ea typeface="游明朝" panose="02020400000000000000" pitchFamily="18" charset="-128"/>
                    <a:cs typeface="Times New Roman" panose="02020603050405020304" pitchFamily="18" charset="0"/>
                  </a:rPr>
                  <a:t>および</a:t>
                </a:r>
                <a:r>
                  <a:rPr lang="en-US" altLang="ja-JP" sz="1800" dirty="0">
                    <a:effectLst/>
                    <a:ea typeface="游明朝" panose="02020400000000000000" pitchFamily="18" charset="-128"/>
                    <a:cs typeface="Times New Roman" panose="02020603050405020304" pitchFamily="18" charset="0"/>
                  </a:rPr>
                  <a:t>462.5 eV</a:t>
                </a:r>
                <a:r>
                  <a:rPr lang="ja-JP" altLang="ja-JP" sz="1800" dirty="0">
                    <a:effectLst/>
                    <a:ea typeface="游明朝" panose="02020400000000000000" pitchFamily="18" charset="-128"/>
                    <a:cs typeface="Times New Roman" panose="02020603050405020304" pitchFamily="18" charset="0"/>
                  </a:rPr>
                  <a:t>の</a:t>
                </a:r>
                <a14:m>
                  <m:oMath xmlns:m="http://schemas.openxmlformats.org/officeDocument/2006/math">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Ti</m:t>
                    </m:r>
                    <m:r>
                      <a:rPr lang="ja-JP" altLang="en-US" sz="1800" i="1" dirty="0">
                        <a:latin typeface="Cambria Math" panose="02040503050406030204" pitchFamily="18" charset="0"/>
                        <a:ea typeface="游明朝" panose="02020400000000000000" pitchFamily="18" charset="-128"/>
                        <a:cs typeface="Times New Roman" panose="02020603050405020304" pitchFamily="18" charset="0"/>
                      </a:rPr>
                      <m:t>の</m:t>
                    </m:r>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p</m:t>
                        </m:r>
                      </m:e>
                      <m:sub>
                        <m:r>
                          <a:rPr lang="en-US" altLang="ja-JP" sz="1800" b="0" i="0" dirty="0" smtClean="0">
                            <a:effectLst/>
                            <a:latin typeface="Cambria Math" panose="02040503050406030204" pitchFamily="18" charset="0"/>
                            <a:ea typeface="游明朝" panose="02020400000000000000" pitchFamily="18" charset="-128"/>
                            <a:cs typeface="Times New Roman" panose="02020603050405020304" pitchFamily="18" charset="0"/>
                          </a:rPr>
                          <m:t>3/2</m:t>
                        </m:r>
                      </m:sub>
                    </m:sSub>
                  </m:oMath>
                </a14:m>
                <a:r>
                  <a:rPr lang="ja-JP" altLang="ja-JP" sz="1800" dirty="0">
                    <a:effectLst/>
                    <a:ea typeface="游明朝" panose="02020400000000000000" pitchFamily="18" charset="-128"/>
                    <a:cs typeface="Times New Roman" panose="02020603050405020304" pitchFamily="18" charset="0"/>
                  </a:rPr>
                  <a:t>ピークは</a:t>
                </a:r>
                <a:r>
                  <a:rPr lang="ja-JP" altLang="en-US" sz="1800" dirty="0">
                    <a:effectLst/>
                    <a:ea typeface="游明朝" panose="02020400000000000000" pitchFamily="18" charset="-128"/>
                    <a:cs typeface="Times New Roman" panose="02020603050405020304" pitchFamily="18" charset="0"/>
                  </a:rPr>
                  <a:t>、</a:t>
                </a:r>
                <a:r>
                  <a:rPr lang="en-US" altLang="ja-JP" sz="1800" b="0" dirty="0">
                    <a:effectLst/>
                    <a:ea typeface="游明朝" panose="02020400000000000000" pitchFamily="18" charset="-128"/>
                    <a:cs typeface="Times New Roman" panose="02020603050405020304" pitchFamily="18" charset="0"/>
                  </a:rPr>
                  <a:t> </a:t>
                </a:r>
                <a14:m>
                  <m:oMath xmlns:m="http://schemas.openxmlformats.org/officeDocument/2006/math">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の</a:t>
                </a:r>
                <a14:m>
                  <m:oMath xmlns:m="http://schemas.openxmlformats.org/officeDocument/2006/math">
                    <m:sSup>
                      <m:sSup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p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p>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3</m:t>
                        </m:r>
                        <m:r>
                          <a:rPr lang="en-US" altLang="ja-JP" sz="1800" b="0" i="0" dirty="0" smtClean="0">
                            <a:effectLst/>
                            <a:latin typeface="Cambria Math" panose="02040503050406030204" pitchFamily="18" charset="0"/>
                            <a:ea typeface="游明朝" panose="02020400000000000000" pitchFamily="18" charset="-128"/>
                            <a:cs typeface="Times New Roman" panose="02020603050405020304" pitchFamily="18" charset="0"/>
                          </a:rPr>
                          <m:t>+</m:t>
                        </m:r>
                      </m:sup>
                    </m:sSup>
                  </m:oMath>
                </a14:m>
                <a:r>
                  <a:rPr lang="ja-JP" altLang="ja-JP" sz="1800" dirty="0">
                    <a:effectLst/>
                    <a:ea typeface="游明朝" panose="02020400000000000000" pitchFamily="18" charset="-128"/>
                    <a:cs typeface="Times New Roman" panose="02020603050405020304" pitchFamily="18" charset="0"/>
                  </a:rPr>
                  <a:t>に対応するスピン軌道分裂から生じたもので</a:t>
                </a:r>
                <a:r>
                  <a:rPr lang="ja-JP" altLang="en-US" sz="1800" dirty="0">
                    <a:effectLst/>
                    <a:ea typeface="游明朝" panose="02020400000000000000" pitchFamily="18" charset="-128"/>
                    <a:cs typeface="Times New Roman" panose="02020603050405020304" pitchFamily="18" charset="0"/>
                  </a:rPr>
                  <a:t>ある</a:t>
                </a:r>
                <a:r>
                  <a:rPr lang="ja-JP" altLang="ja-JP" sz="1800" dirty="0">
                    <a:effectLst/>
                    <a:ea typeface="游明朝" panose="02020400000000000000" pitchFamily="18" charset="-128"/>
                    <a:cs typeface="Times New Roman" panose="02020603050405020304" pitchFamily="18" charset="0"/>
                  </a:rPr>
                  <a:t>。また、</a:t>
                </a:r>
                <a14:m>
                  <m:oMath xmlns:m="http://schemas.openxmlformats.org/officeDocument/2006/math">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oMath>
                </a14:m>
                <a:r>
                  <a:rPr lang="en-US" altLang="ja-JP" sz="1800" dirty="0">
                    <a:effectLst/>
                    <a:ea typeface="游明朝" panose="02020400000000000000" pitchFamily="18" charset="-128"/>
                    <a:cs typeface="Times New Roman" panose="02020603050405020304" pitchFamily="18" charset="0"/>
                  </a:rPr>
                  <a:t> 1s</a:t>
                </a:r>
                <a:r>
                  <a:rPr lang="ja-JP" altLang="ja-JP" sz="1800" dirty="0">
                    <a:effectLst/>
                    <a:ea typeface="游明朝" panose="02020400000000000000" pitchFamily="18" charset="-128"/>
                    <a:cs typeface="Times New Roman" panose="02020603050405020304" pitchFamily="18" charset="0"/>
                  </a:rPr>
                  <a:t>スペクトル（図</a:t>
                </a:r>
                <a:r>
                  <a:rPr lang="en-US" altLang="ja-JP" sz="1800" dirty="0">
                    <a:effectLst/>
                    <a:ea typeface="游明朝" panose="02020400000000000000" pitchFamily="18" charset="-128"/>
                    <a:cs typeface="Times New Roman" panose="02020603050405020304" pitchFamily="18" charset="0"/>
                  </a:rPr>
                  <a:t>g</a:t>
                </a:r>
                <a:r>
                  <a:rPr lang="ja-JP" altLang="ja-JP" sz="1800" dirty="0">
                    <a:effectLst/>
                    <a:ea typeface="游明朝" panose="02020400000000000000" pitchFamily="18" charset="-128"/>
                    <a:cs typeface="Times New Roman" panose="02020603050405020304" pitchFamily="18" charset="0"/>
                  </a:rPr>
                  <a:t>）の、結合エネルギー</a:t>
                </a:r>
                <a:r>
                  <a:rPr lang="en-US" altLang="ja-JP" sz="1800" dirty="0">
                    <a:effectLst/>
                    <a:ea typeface="游明朝" panose="02020400000000000000" pitchFamily="18" charset="-128"/>
                    <a:cs typeface="Times New Roman" panose="02020603050405020304" pitchFamily="18" charset="0"/>
                  </a:rPr>
                  <a:t>529.6</a:t>
                </a:r>
                <a:r>
                  <a:rPr lang="ja-JP" altLang="en-US" sz="1800" dirty="0">
                    <a:ea typeface="游明朝" panose="02020400000000000000" pitchFamily="18" charset="-128"/>
                    <a:cs typeface="Times New Roman" panose="02020603050405020304" pitchFamily="18" charset="0"/>
                  </a:rPr>
                  <a:t> </a:t>
                </a:r>
                <a:r>
                  <a:rPr lang="en-US" altLang="ja-JP" sz="1800" dirty="0">
                    <a:effectLst/>
                    <a:ea typeface="游明朝" panose="02020400000000000000" pitchFamily="18" charset="-128"/>
                    <a:cs typeface="Times New Roman" panose="02020603050405020304" pitchFamily="18" charset="0"/>
                  </a:rPr>
                  <a:t>eV</a:t>
                </a:r>
                <a:r>
                  <a:rPr lang="ja-JP" altLang="ja-JP" sz="1800" dirty="0">
                    <a:effectLst/>
                    <a:ea typeface="游明朝" panose="02020400000000000000" pitchFamily="18" charset="-128"/>
                    <a:cs typeface="Times New Roman" panose="02020603050405020304" pitchFamily="18" charset="0"/>
                  </a:rPr>
                  <a:t>のピークは，</a:t>
                </a:r>
                <a:r>
                  <a:rPr lang="en-US" altLang="ja-JP" sz="1800" b="0" dirty="0">
                    <a:effectLst/>
                    <a:ea typeface="游明朝" panose="02020400000000000000" pitchFamily="18" charset="-128"/>
                    <a:cs typeface="Times New Roman" panose="02020603050405020304" pitchFamily="18" charset="0"/>
                  </a:rPr>
                  <a:t> </a:t>
                </a:r>
                <a14:m>
                  <m:oMath xmlns:m="http://schemas.openxmlformats.org/officeDocument/2006/math">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Ti</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2</m:t>
                        </m:r>
                      </m:sub>
                    </m:sSub>
                    <m:sSub>
                      <m:sSubPr>
                        <m:ctrlPr>
                          <a:rPr lang="en-US" altLang="ja-JP" sz="1800" b="0" i="1" dirty="0" smtClean="0">
                            <a:effectLst/>
                            <a:latin typeface="Cambria Math" panose="02040503050406030204" pitchFamily="18" charset="0"/>
                            <a:ea typeface="游明朝" panose="02020400000000000000" pitchFamily="18" charset="-128"/>
                            <a:cs typeface="Times New Roman" panose="02020603050405020304" pitchFamily="18" charset="0"/>
                          </a:rPr>
                        </m:ctrlPr>
                      </m:sSubPr>
                      <m:e>
                        <m:r>
                          <m:rPr>
                            <m:sty m:val="p"/>
                          </m:rP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O</m:t>
                        </m:r>
                      </m:e>
                      <m:sub>
                        <m:r>
                          <a:rPr lang="en-US" altLang="ja-JP" sz="1800" i="0" dirty="0" smtClean="0">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1800" dirty="0">
                    <a:effectLst/>
                    <a:ea typeface="游明朝" panose="02020400000000000000" pitchFamily="18" charset="-128"/>
                    <a:cs typeface="Times New Roman" panose="02020603050405020304" pitchFamily="18" charset="0"/>
                  </a:rPr>
                  <a:t>の酸素の電子状態と一致してい</a:t>
                </a:r>
                <a:r>
                  <a:rPr lang="ja-JP" altLang="en-US" sz="1800" dirty="0">
                    <a:effectLst/>
                    <a:ea typeface="游明朝" panose="02020400000000000000" pitchFamily="18" charset="-128"/>
                    <a:cs typeface="Times New Roman" panose="02020603050405020304" pitchFamily="18" charset="0"/>
                  </a:rPr>
                  <a:t>る</a:t>
                </a:r>
                <a:r>
                  <a:rPr lang="ja-JP" altLang="ja-JP" sz="1800" dirty="0">
                    <a:effectLst/>
                    <a:ea typeface="游明朝" panose="02020400000000000000" pitchFamily="18" charset="-128"/>
                    <a:cs typeface="Times New Roman" panose="02020603050405020304" pitchFamily="18" charset="0"/>
                  </a:rPr>
                  <a:t>。</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D90B02AC-64E2-49AC-BA38-E96AC184DBA8}"/>
                  </a:ext>
                </a:extLst>
              </p:cNvPr>
              <p:cNvSpPr>
                <a:spLocks noGrp="1" noRot="1" noChangeAspect="1" noMove="1" noResize="1" noEditPoints="1" noAdjustHandles="1" noChangeArrowheads="1" noChangeShapeType="1" noTextEdit="1"/>
              </p:cNvSpPr>
              <p:nvPr>
                <p:ph idx="1"/>
              </p:nvPr>
            </p:nvSpPr>
            <p:spPr>
              <a:blipFill>
                <a:blip r:embed="rId3"/>
                <a:stretch>
                  <a:fillRect l="-406" t="-1401" r="-464"/>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F60F6768-330A-482A-BAFA-BD1A491554E6}"/>
              </a:ext>
            </a:extLst>
          </p:cNvPr>
          <p:cNvPicPr>
            <a:picLocks noChangeAspect="1"/>
          </p:cNvPicPr>
          <p:nvPr/>
        </p:nvPicPr>
        <p:blipFill rotWithShape="1">
          <a:blip r:embed="rId4">
            <a:extLst>
              <a:ext uri="{28A0092B-C50C-407E-A947-70E740481C1C}">
                <a14:useLocalDpi xmlns:a14="http://schemas.microsoft.com/office/drawing/2010/main" val="0"/>
              </a:ext>
            </a:extLst>
          </a:blip>
          <a:srcRect l="36024" t="53913" r="12977" b="13908"/>
          <a:stretch/>
        </p:blipFill>
        <p:spPr>
          <a:xfrm>
            <a:off x="2093421" y="3020166"/>
            <a:ext cx="8005157" cy="3156797"/>
          </a:xfrm>
          <a:prstGeom prst="rect">
            <a:avLst/>
          </a:prstGeom>
        </p:spPr>
      </p:pic>
    </p:spTree>
    <p:extLst>
      <p:ext uri="{BB962C8B-B14F-4D97-AF65-F5344CB8AC3E}">
        <p14:creationId xmlns:p14="http://schemas.microsoft.com/office/powerpoint/2010/main" val="5635591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TotalTime>
  <Words>2377</Words>
  <Application>Microsoft Office PowerPoint</Application>
  <PresentationFormat>ワイド画面</PresentationFormat>
  <Paragraphs>100</Paragraphs>
  <Slides>23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游ゴシック</vt:lpstr>
      <vt:lpstr>游ゴシック Light</vt:lpstr>
      <vt:lpstr>游明朝</vt:lpstr>
      <vt:lpstr>Arial</vt:lpstr>
      <vt:lpstr>Cambria Math</vt:lpstr>
      <vt:lpstr>Office テーマ</vt:lpstr>
      <vt:lpstr>グラフェンと結合したナローバンドギャップ酸化物ナノ粒子による高性能な光検出</vt:lpstr>
      <vt:lpstr>初めに</vt:lpstr>
      <vt:lpstr>Ti_2 O_3のバンド構造と光学特性</vt:lpstr>
      <vt:lpstr>Ti_2 O_3のバンド構造と光学特性</vt:lpstr>
      <vt:lpstr>Ti_2 O_3のバンド構造と光学特性</vt:lpstr>
      <vt:lpstr>Ti_2 O_3のバンド構造と光学特性</vt:lpstr>
      <vt:lpstr>Ti_2 O_3のバンド構造と光学特性</vt:lpstr>
      <vt:lpstr>Ti_2 O_3のバンド構造と光学特性</vt:lpstr>
      <vt:lpstr>Ti_2 O_3のバンド構造と光学特性</vt:lpstr>
      <vt:lpstr>ハイブリッドグラフェン/Ti2O3における電荷移動過程 </vt:lpstr>
      <vt:lpstr>ハイブリッドグラフェン/Ti2O3における電荷移動過程 </vt:lpstr>
      <vt:lpstr>ハイブリッドグラフェン/Ti2O3における電荷移動過程 </vt:lpstr>
      <vt:lpstr>ハイブリッドグラフェン/Ti2O3における電荷移動過程 </vt:lpstr>
      <vt:lpstr>光導電性領域での中赤外光検出</vt:lpstr>
      <vt:lpstr>光導電性領域での中赤外光検出</vt:lpstr>
      <vt:lpstr>光導電性領域での中赤外光検出</vt:lpstr>
      <vt:lpstr>追加対応</vt:lpstr>
      <vt:lpstr>光導電性領域での中赤外光検出</vt:lpstr>
      <vt:lpstr>光導電性領域での中赤外光検出</vt:lpstr>
      <vt:lpstr>議論</vt:lpstr>
      <vt:lpstr>議論</vt:lpstr>
      <vt:lpstr>議論</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福長 孝晃</dc:creator>
  <cp:lastModifiedBy>福長 孝晃</cp:lastModifiedBy>
  <cp:revision>11</cp:revision>
  <dcterms:created xsi:type="dcterms:W3CDTF">2021-07-29T16:23:31Z</dcterms:created>
  <dcterms:modified xsi:type="dcterms:W3CDTF">2021-08-01T10:48:56Z</dcterms:modified>
</cp:coreProperties>
</file>