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3" r:id="rId5"/>
    <p:sldId id="272" r:id="rId6"/>
    <p:sldId id="274" r:id="rId7"/>
    <p:sldId id="275"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87" d="100"/>
          <a:sy n="87" d="100"/>
        </p:scale>
        <p:origin x="69" y="69"/>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3/8/2023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3/8/2023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1200329"/>
          </a:xfrm>
          <a:prstGeom prst="rect">
            <a:avLst/>
          </a:prstGeom>
          <a:noFill/>
        </p:spPr>
        <p:txBody>
          <a:bodyPr wrap="square" rtlCol="0">
            <a:spAutoFit/>
          </a:bodyPr>
          <a:lstStyle/>
          <a:p>
            <a:pPr marL="25400" indent="0" algn="just"/>
            <a:r>
              <a:rPr lang="en-IN" b="1" dirty="0">
                <a:solidFill>
                  <a:schemeClr val="accent1"/>
                </a:solidFill>
              </a:rPr>
              <a:t>E-COMMERCE CUSTOMER CHURN</a:t>
            </a:r>
          </a:p>
          <a:p>
            <a:pPr marL="25400" indent="0" algn="just"/>
            <a:r>
              <a:rPr lang="en-IN" b="1" dirty="0">
                <a:solidFill>
                  <a:schemeClr val="accent1"/>
                </a:solidFill>
              </a:rPr>
              <a:t>-Sayan Mondal</a:t>
            </a:r>
          </a:p>
          <a:p>
            <a:pPr marL="25400" indent="0" algn="just"/>
            <a:r>
              <a:rPr lang="en-IN" b="1" dirty="0">
                <a:solidFill>
                  <a:schemeClr val="accent1"/>
                </a:solidFill>
              </a:rPr>
              <a:t>                                                             </a:t>
            </a:r>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94382-4094-C3D4-570B-DE2E2DE20BCB}"/>
              </a:ext>
            </a:extLst>
          </p:cNvPr>
          <p:cNvPicPr>
            <a:picLocks noChangeAspect="1"/>
          </p:cNvPicPr>
          <p:nvPr/>
        </p:nvPicPr>
        <p:blipFill>
          <a:blip r:embed="rId2"/>
          <a:stretch>
            <a:fillRect/>
          </a:stretch>
        </p:blipFill>
        <p:spPr>
          <a:xfrm>
            <a:off x="179119" y="595020"/>
            <a:ext cx="3021463" cy="590312"/>
          </a:xfrm>
          <a:prstGeom prst="rect">
            <a:avLst/>
          </a:prstGeom>
        </p:spPr>
      </p:pic>
      <p:sp>
        <p:nvSpPr>
          <p:cNvPr id="3" name="TextBox 2">
            <a:extLst>
              <a:ext uri="{FF2B5EF4-FFF2-40B4-BE49-F238E27FC236}">
                <a16:creationId xmlns:a16="http://schemas.microsoft.com/office/drawing/2014/main" id="{5BA33D03-3922-FA97-B555-EFD1AD259180}"/>
              </a:ext>
            </a:extLst>
          </p:cNvPr>
          <p:cNvSpPr txBox="1"/>
          <p:nvPr/>
        </p:nvSpPr>
        <p:spPr>
          <a:xfrm>
            <a:off x="3832814" y="2639166"/>
            <a:ext cx="4227047" cy="584775"/>
          </a:xfrm>
          <a:prstGeom prst="rect">
            <a:avLst/>
          </a:prstGeom>
          <a:noFill/>
        </p:spPr>
        <p:txBody>
          <a:bodyPr wrap="square" rtlCol="0">
            <a:spAutoFit/>
          </a:bodyPr>
          <a:lstStyle/>
          <a:p>
            <a:r>
              <a:rPr lang="en-IN" sz="3200" b="1" dirty="0">
                <a:solidFill>
                  <a:schemeClr val="accent1"/>
                </a:solidFill>
                <a:latin typeface="Verdana "/>
              </a:rPr>
              <a:t>Thank you!</a:t>
            </a:r>
          </a:p>
        </p:txBody>
      </p:sp>
    </p:spTree>
    <p:extLst>
      <p:ext uri="{BB962C8B-B14F-4D97-AF65-F5344CB8AC3E}">
        <p14:creationId xmlns:p14="http://schemas.microsoft.com/office/powerpoint/2010/main" val="77077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39479" y="917294"/>
            <a:ext cx="9160426" cy="461665"/>
          </a:xfrm>
          <a:prstGeom prst="rect">
            <a:avLst/>
          </a:prstGeom>
        </p:spPr>
        <p:txBody>
          <a:bodyPr wrap="square" anchor="t">
            <a:spAutoFit/>
          </a:bodyPr>
          <a:lstStyle/>
          <a:p>
            <a:pPr algn="ctr"/>
            <a:r>
              <a:rPr lang="en-US" sz="2400" b="1" dirty="0">
                <a:solidFill>
                  <a:schemeClr val="accent1"/>
                </a:solidFill>
                <a:latin typeface="Verdana" panose="020B0604030504040204" pitchFamily="34" charset="0"/>
                <a:ea typeface="Verdana" panose="020B060403050404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9" y="1773986"/>
            <a:ext cx="10073466" cy="3293209"/>
          </a:xfrm>
          <a:prstGeom prst="rect">
            <a:avLst/>
          </a:prstGeom>
          <a:noFill/>
        </p:spPr>
        <p:txBody>
          <a:bodyPr wrap="square" rtlCol="0">
            <a:spAutoFit/>
          </a:bodyPr>
          <a:lstStyle/>
          <a:p>
            <a:pPr marL="25400" indent="0">
              <a:buNone/>
            </a:pPr>
            <a:r>
              <a:rPr lang="en-IN" sz="2000" dirty="0">
                <a:effectLst/>
                <a:latin typeface="Verdana" panose="020B0604030504040204" pitchFamily="34" charset="0"/>
                <a:ea typeface="Verdana" panose="020B0604030504040204" pitchFamily="34" charset="0"/>
                <a:cs typeface="Times New Roman" panose="02020603050405020304" pitchFamily="18" charset="0"/>
              </a:rPr>
              <a:t>An E Commerce company is facing a lot of competition in the current market and it has a become a challenge to retain the existing customers in the current situation. </a:t>
            </a:r>
            <a:r>
              <a:rPr lang="en-IN" sz="2000" dirty="0">
                <a:latin typeface="Verdana" panose="020B0604030504040204" pitchFamily="34" charset="0"/>
                <a:ea typeface="Verdana" panose="020B0604030504040204" pitchFamily="34" charset="0"/>
                <a:cs typeface="Times New Roman" panose="02020603050405020304" pitchFamily="18" charset="0"/>
              </a:rPr>
              <a:t>In this company we observe one account may have multiple users which implies loosing a customer may lead to loss of multiple customers. </a:t>
            </a:r>
          </a:p>
          <a:p>
            <a:pPr marL="25400" indent="0">
              <a:buNone/>
            </a:pPr>
            <a:r>
              <a:rPr lang="en-IN" sz="2000" dirty="0">
                <a:latin typeface="Verdana" panose="020B0604030504040204" pitchFamily="34" charset="0"/>
                <a:ea typeface="Verdana" panose="020B0604030504040204" pitchFamily="34" charset="0"/>
                <a:cs typeface="Times New Roman" panose="02020603050405020304" pitchFamily="18" charset="0"/>
              </a:rPr>
              <a:t>Thus we data analyst are hired to build a model to predict customers who are about to leave the company. Analysing those customers can help the company to improve their business plan in order to maintain a good relationship with their customers.</a:t>
            </a:r>
          </a:p>
          <a:p>
            <a:pPr marL="25400" indent="0">
              <a:buNone/>
            </a:pPr>
            <a:endParaRPr lang="en-IN"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272549" y="1001949"/>
            <a:ext cx="10666175" cy="5139869"/>
          </a:xfrm>
          <a:prstGeom prst="rect">
            <a:avLst/>
          </a:prstGeom>
          <a:noFill/>
        </p:spPr>
        <p:txBody>
          <a:bodyPr wrap="square" rtlCol="0">
            <a:spAutoFit/>
          </a:bodyPr>
          <a:lstStyle/>
          <a:p>
            <a:r>
              <a:rPr lang="en-IN" sz="2400" b="1" dirty="0">
                <a:solidFill>
                  <a:schemeClr val="accent1"/>
                </a:solidFill>
                <a:latin typeface="Verdana" panose="020B0604030504040204" pitchFamily="34" charset="0"/>
                <a:ea typeface="Verdana" panose="020B0604030504040204" pitchFamily="34" charset="0"/>
              </a:rPr>
              <a:t>Business opportunity</a:t>
            </a:r>
          </a:p>
          <a:p>
            <a:pPr marL="342900" indent="-342900">
              <a:buFont typeface="Arial" panose="020B0604020202020204" pitchFamily="34" charset="0"/>
              <a:buChar char="•"/>
            </a:pPr>
            <a:r>
              <a:rPr lang="en-US" sz="2000" b="0" i="0" dirty="0">
                <a:solidFill>
                  <a:srgbClr val="000000"/>
                </a:solidFill>
                <a:effectLst/>
                <a:latin typeface="Verdana" panose="020B0604030504040204" pitchFamily="34" charset="0"/>
                <a:ea typeface="Verdana" panose="020B0604030504040204" pitchFamily="34" charset="0"/>
              </a:rPr>
              <a:t>Research done by Bain &amp; Company has found that the cost of acquiring a new customer can be 5-6 times higher than that of retaining a customer. </a:t>
            </a:r>
          </a:p>
          <a:p>
            <a:pPr marL="342900" indent="-342900">
              <a:buFont typeface="Arial" panose="020B0604020202020204" pitchFamily="34" charset="0"/>
              <a:buChar char="•"/>
            </a:pPr>
            <a:r>
              <a:rPr lang="en-US" sz="2000" b="0" i="0" dirty="0">
                <a:solidFill>
                  <a:srgbClr val="000000"/>
                </a:solidFill>
                <a:effectLst/>
                <a:latin typeface="Verdana" panose="020B0604030504040204" pitchFamily="34" charset="0"/>
                <a:ea typeface="Verdana" panose="020B0604030504040204" pitchFamily="34" charset="0"/>
              </a:rPr>
              <a:t>Increasing customer retention rates by a mere 5% could increase profits by 25% to 95%. </a:t>
            </a:r>
          </a:p>
          <a:p>
            <a:pPr marL="342900" indent="-342900">
              <a:buFont typeface="Arial" panose="020B0604020202020204" pitchFamily="34" charset="0"/>
              <a:buChar char="•"/>
            </a:pPr>
            <a:r>
              <a:rPr lang="en-US" sz="2000" b="0" i="0" dirty="0">
                <a:solidFill>
                  <a:srgbClr val="000000"/>
                </a:solidFill>
                <a:effectLst/>
                <a:latin typeface="Verdana" panose="020B0604030504040204" pitchFamily="34" charset="0"/>
                <a:ea typeface="Verdana" panose="020B0604030504040204" pitchFamily="34" charset="0"/>
              </a:rPr>
              <a:t>Success rate of selling any new product or services to existing Customer is at 60-70% whereas to new customer is at 5-20%.</a:t>
            </a:r>
          </a:p>
          <a:p>
            <a:pPr marL="342900" indent="-342900">
              <a:buFont typeface="Arial" panose="020B0604020202020204" pitchFamily="34" charset="0"/>
              <a:buChar char="•"/>
            </a:pPr>
            <a:r>
              <a:rPr lang="en-US" sz="2000" b="0" i="0" dirty="0">
                <a:solidFill>
                  <a:srgbClr val="000000"/>
                </a:solidFill>
                <a:effectLst/>
                <a:latin typeface="Verdana" panose="020B0604030504040204" pitchFamily="34" charset="0"/>
                <a:ea typeface="Verdana" panose="020B0604030504040204" pitchFamily="34" charset="0"/>
              </a:rPr>
              <a:t>Increasing customer retention by 5% can increase profits from 25-95%.</a:t>
            </a:r>
          </a:p>
          <a:p>
            <a:endParaRPr lang="en-US" sz="2000" dirty="0">
              <a:solidFill>
                <a:srgbClr val="000000"/>
              </a:solidFill>
              <a:latin typeface="Verdana" panose="020B0604030504040204" pitchFamily="34" charset="0"/>
              <a:ea typeface="Verdana" panose="020B0604030504040204" pitchFamily="34" charset="0"/>
            </a:endParaRPr>
          </a:p>
          <a:p>
            <a:r>
              <a:rPr lang="en-US" sz="2400" b="1" i="0" dirty="0">
                <a:solidFill>
                  <a:schemeClr val="accent1"/>
                </a:solidFill>
                <a:effectLst/>
                <a:latin typeface="Verdana" panose="020B0604030504040204" pitchFamily="34" charset="0"/>
                <a:ea typeface="Verdana" panose="020B0604030504040204" pitchFamily="34" charset="0"/>
              </a:rPr>
              <a:t>Social opportunity</a:t>
            </a:r>
          </a:p>
          <a:p>
            <a:r>
              <a:rPr lang="en-US" sz="2000" b="0" i="0" dirty="0">
                <a:effectLst/>
                <a:latin typeface="Verdana" panose="020B0604030504040204" pitchFamily="34" charset="0"/>
                <a:ea typeface="Verdana" panose="020B0604030504040204" pitchFamily="34" charset="0"/>
              </a:rPr>
              <a:t>When a company put efforts in retaining their existing customers it automatically builds loyalty from their customers. Which in long run brings more business to the company through referrals. It also helps to build reputation for the company.</a:t>
            </a:r>
          </a:p>
          <a:p>
            <a:endParaRPr lang="en-US" sz="2000" b="0" i="0" dirty="0">
              <a:solidFill>
                <a:schemeClr val="accent1"/>
              </a:solidFill>
              <a:effectLst/>
              <a:latin typeface="Verdana" panose="020B0604030504040204" pitchFamily="34" charset="0"/>
              <a:ea typeface="Verdana" panose="020B0604030504040204" pitchFamily="34" charset="0"/>
            </a:endParaRPr>
          </a:p>
          <a:p>
            <a:endParaRPr lang="en-US" sz="2000" dirty="0">
              <a:solidFill>
                <a:srgbClr val="000000"/>
              </a:solidFill>
              <a:latin typeface="Verdana" panose="020B0604030504040204" pitchFamily="34" charset="0"/>
              <a:ea typeface="Verdana" panose="020B0604030504040204" pitchFamily="34" charset="0"/>
            </a:endParaRPr>
          </a:p>
          <a:p>
            <a:endParaRPr lang="en-US" sz="2000" dirty="0">
              <a:solidFill>
                <a:srgbClr val="000000"/>
              </a:solidFill>
              <a:latin typeface="Verdana" panose="020B0604030504040204" pitchFamily="34" charset="0"/>
              <a:ea typeface="Verdana" panose="020B0604030504040204" pitchFamily="34" charset="0"/>
            </a:endParaRP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334002" y="5442596"/>
            <a:ext cx="9658693" cy="1415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09509" y="920188"/>
            <a:ext cx="10025547" cy="461665"/>
          </a:xfrm>
          <a:prstGeom prst="rect">
            <a:avLst/>
          </a:prstGeom>
        </p:spPr>
        <p:txBody>
          <a:bodyPr wrap="square" anchor="t">
            <a:spAutoFit/>
          </a:bodyPr>
          <a:lstStyle/>
          <a:p>
            <a:pPr algn="ctr"/>
            <a:r>
              <a:rPr lang="en-US" sz="2400" b="1" dirty="0">
                <a:solidFill>
                  <a:srgbClr val="0070C0"/>
                </a:solidFill>
                <a:latin typeface="Verdana" panose="020B0604030504040204" pitchFamily="34" charset="0"/>
                <a:ea typeface="Verdana" panose="020B0604030504040204" pitchFamily="34" charset="0"/>
                <a:cs typeface="Arial" panose="020B0604020202020204" pitchFamily="34" charset="0"/>
              </a:rPr>
              <a:t>Model Building Approach</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3477875"/>
          </a:xfrm>
          <a:prstGeom prst="rect">
            <a:avLst/>
          </a:prstGeom>
          <a:noFill/>
        </p:spPr>
        <p:txBody>
          <a:bodyPr wrap="square" rtlCol="0">
            <a:spAutoFit/>
          </a:bodyPr>
          <a:lstStyle/>
          <a:p>
            <a:r>
              <a:rPr lang="en-IN" sz="2000" dirty="0">
                <a:latin typeface="Verdana" panose="020B0604030504040204" pitchFamily="34" charset="0"/>
                <a:ea typeface="Verdana" panose="020B0604030504040204" pitchFamily="34" charset="0"/>
              </a:rPr>
              <a:t>Since we need to categorize customers into two different class (Churner and Non-Churner), we build a classification model.</a:t>
            </a: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r>
              <a:rPr lang="en-IN" sz="2000" dirty="0">
                <a:latin typeface="Verdana" panose="020B0604030504040204" pitchFamily="34" charset="0"/>
                <a:ea typeface="Verdana" panose="020B0604030504040204" pitchFamily="34" charset="0"/>
              </a:rPr>
              <a:t>For this purpose we use machine learning models such as-</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Logistic Regression</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Linear Discriminant Analysis</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Bagging(Random Forest)</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Ada Boosting</a:t>
            </a:r>
          </a:p>
          <a:p>
            <a:endParaRPr lang="en-IN"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ü"/>
            </a:pPr>
            <a:r>
              <a:rPr lang="en-IN" sz="2000" dirty="0">
                <a:latin typeface="Verdana" panose="020B0604030504040204" pitchFamily="34" charset="0"/>
                <a:ea typeface="Verdana" panose="020B0604030504040204" pitchFamily="34" charset="0"/>
              </a:rPr>
              <a:t>These machine learning models are hyper tuned to improve performance.</a:t>
            </a:r>
          </a:p>
        </p:txBody>
      </p:sp>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F54F7-6A3F-8300-336E-135C3D1BFAF1}"/>
              </a:ext>
            </a:extLst>
          </p:cNvPr>
          <p:cNvSpPr txBox="1"/>
          <p:nvPr/>
        </p:nvSpPr>
        <p:spPr>
          <a:xfrm>
            <a:off x="1429092" y="1095090"/>
            <a:ext cx="5661615" cy="461665"/>
          </a:xfrm>
          <a:prstGeom prst="rect">
            <a:avLst/>
          </a:prstGeom>
          <a:noFill/>
        </p:spPr>
        <p:txBody>
          <a:bodyPr wrap="square" rtlCol="0">
            <a:spAutoFit/>
          </a:bodyPr>
          <a:lstStyle/>
          <a:p>
            <a:r>
              <a:rPr lang="en-IN" sz="2400" b="1" dirty="0">
                <a:solidFill>
                  <a:schemeClr val="accent1"/>
                </a:solidFill>
                <a:latin typeface="Verdana" panose="020B0604030504040204" pitchFamily="34" charset="0"/>
                <a:ea typeface="Verdana" panose="020B0604030504040204" pitchFamily="34" charset="0"/>
              </a:rPr>
              <a:t>Model Selection</a:t>
            </a:r>
          </a:p>
        </p:txBody>
      </p:sp>
      <p:sp>
        <p:nvSpPr>
          <p:cNvPr id="4" name="TextBox 3">
            <a:extLst>
              <a:ext uri="{FF2B5EF4-FFF2-40B4-BE49-F238E27FC236}">
                <a16:creationId xmlns:a16="http://schemas.microsoft.com/office/drawing/2014/main" id="{AE39766D-677C-044A-8A42-1E296D98F828}"/>
              </a:ext>
            </a:extLst>
          </p:cNvPr>
          <p:cNvSpPr txBox="1"/>
          <p:nvPr/>
        </p:nvSpPr>
        <p:spPr>
          <a:xfrm flipH="1">
            <a:off x="511133" y="1556755"/>
            <a:ext cx="8008666" cy="707886"/>
          </a:xfrm>
          <a:prstGeom prst="rect">
            <a:avLst/>
          </a:prstGeom>
          <a:noFill/>
        </p:spPr>
        <p:txBody>
          <a:bodyPr wrap="square" rtlCol="0">
            <a:spAutoFit/>
          </a:bodyPr>
          <a:lstStyle/>
          <a:p>
            <a:r>
              <a:rPr lang="en-IN" sz="2000" dirty="0">
                <a:latin typeface="Verdana" panose="020B0604030504040204" pitchFamily="34" charset="0"/>
                <a:ea typeface="Verdana" panose="020B0604030504040204" pitchFamily="34" charset="0"/>
              </a:rPr>
              <a:t>We create a table containing train and test scores of all the models used for classification.</a:t>
            </a:r>
          </a:p>
        </p:txBody>
      </p:sp>
      <p:graphicFrame>
        <p:nvGraphicFramePr>
          <p:cNvPr id="8" name="Table 8">
            <a:extLst>
              <a:ext uri="{FF2B5EF4-FFF2-40B4-BE49-F238E27FC236}">
                <a16:creationId xmlns:a16="http://schemas.microsoft.com/office/drawing/2014/main" id="{552087F8-BCC7-9C9B-2E08-4CFE626CE211}"/>
              </a:ext>
            </a:extLst>
          </p:cNvPr>
          <p:cNvGraphicFramePr>
            <a:graphicFrameLocks noGrp="1"/>
          </p:cNvGraphicFramePr>
          <p:nvPr>
            <p:extLst>
              <p:ext uri="{D42A27DB-BD31-4B8C-83A1-F6EECF244321}">
                <p14:modId xmlns:p14="http://schemas.microsoft.com/office/powerpoint/2010/main" val="3368537434"/>
              </p:ext>
            </p:extLst>
          </p:nvPr>
        </p:nvGraphicFramePr>
        <p:xfrm>
          <a:off x="511133" y="2316480"/>
          <a:ext cx="6773335" cy="3139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385923734"/>
                    </a:ext>
                  </a:extLst>
                </a:gridCol>
                <a:gridCol w="1354667">
                  <a:extLst>
                    <a:ext uri="{9D8B030D-6E8A-4147-A177-3AD203B41FA5}">
                      <a16:colId xmlns:a16="http://schemas.microsoft.com/office/drawing/2014/main" val="3026325234"/>
                    </a:ext>
                  </a:extLst>
                </a:gridCol>
                <a:gridCol w="1354667">
                  <a:extLst>
                    <a:ext uri="{9D8B030D-6E8A-4147-A177-3AD203B41FA5}">
                      <a16:colId xmlns:a16="http://schemas.microsoft.com/office/drawing/2014/main" val="1378022625"/>
                    </a:ext>
                  </a:extLst>
                </a:gridCol>
                <a:gridCol w="1354667">
                  <a:extLst>
                    <a:ext uri="{9D8B030D-6E8A-4147-A177-3AD203B41FA5}">
                      <a16:colId xmlns:a16="http://schemas.microsoft.com/office/drawing/2014/main" val="1170997619"/>
                    </a:ext>
                  </a:extLst>
                </a:gridCol>
                <a:gridCol w="1354667">
                  <a:extLst>
                    <a:ext uri="{9D8B030D-6E8A-4147-A177-3AD203B41FA5}">
                      <a16:colId xmlns:a16="http://schemas.microsoft.com/office/drawing/2014/main" val="106977138"/>
                    </a:ext>
                  </a:extLst>
                </a:gridCol>
              </a:tblGrid>
              <a:tr h="370840">
                <a:tc>
                  <a:txBody>
                    <a:bodyPr/>
                    <a:lstStyle/>
                    <a:p>
                      <a:endParaRPr lang="en-IN"/>
                    </a:p>
                  </a:txBody>
                  <a:tcPr/>
                </a:tc>
                <a:tc>
                  <a:txBody>
                    <a:bodyPr/>
                    <a:lstStyle/>
                    <a:p>
                      <a:r>
                        <a:rPr lang="en-IN" dirty="0"/>
                        <a:t>Logistic Regression</a:t>
                      </a:r>
                    </a:p>
                  </a:txBody>
                  <a:tcPr/>
                </a:tc>
                <a:tc>
                  <a:txBody>
                    <a:bodyPr/>
                    <a:lstStyle/>
                    <a:p>
                      <a:r>
                        <a:rPr lang="en-IN" dirty="0"/>
                        <a:t>LDA</a:t>
                      </a:r>
                    </a:p>
                  </a:txBody>
                  <a:tcPr/>
                </a:tc>
                <a:tc>
                  <a:txBody>
                    <a:bodyPr/>
                    <a:lstStyle/>
                    <a:p>
                      <a:r>
                        <a:rPr lang="en-IN" dirty="0"/>
                        <a:t>Bagging(Random Forest)</a:t>
                      </a:r>
                    </a:p>
                  </a:txBody>
                  <a:tcPr/>
                </a:tc>
                <a:tc>
                  <a:txBody>
                    <a:bodyPr/>
                    <a:lstStyle/>
                    <a:p>
                      <a:r>
                        <a:rPr lang="en-IN" dirty="0"/>
                        <a:t>Ada Boosting</a:t>
                      </a:r>
                    </a:p>
                  </a:txBody>
                  <a:tcPr/>
                </a:tc>
                <a:extLst>
                  <a:ext uri="{0D108BD9-81ED-4DB2-BD59-A6C34878D82A}">
                    <a16:rowId xmlns:a16="http://schemas.microsoft.com/office/drawing/2014/main" val="1412082345"/>
                  </a:ext>
                </a:extLst>
              </a:tr>
              <a:tr h="370840">
                <a:tc>
                  <a:txBody>
                    <a:bodyPr/>
                    <a:lstStyle/>
                    <a:p>
                      <a:r>
                        <a:rPr lang="en-IN" dirty="0">
                          <a:solidFill>
                            <a:schemeClr val="accent1"/>
                          </a:solidFill>
                        </a:rPr>
                        <a:t>Train Data</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5502803"/>
                  </a:ext>
                </a:extLst>
              </a:tr>
              <a:tr h="370840">
                <a:tc>
                  <a:txBody>
                    <a:bodyPr/>
                    <a:lstStyle/>
                    <a:p>
                      <a:r>
                        <a:rPr lang="en-IN" dirty="0"/>
                        <a:t>Recall</a:t>
                      </a:r>
                    </a:p>
                  </a:txBody>
                  <a:tcPr/>
                </a:tc>
                <a:tc>
                  <a:txBody>
                    <a:bodyPr/>
                    <a:lstStyle/>
                    <a:p>
                      <a:r>
                        <a:rPr lang="en-IN" dirty="0"/>
                        <a:t>0.77</a:t>
                      </a:r>
                    </a:p>
                  </a:txBody>
                  <a:tcPr/>
                </a:tc>
                <a:tc>
                  <a:txBody>
                    <a:bodyPr/>
                    <a:lstStyle/>
                    <a:p>
                      <a:r>
                        <a:rPr lang="en-IN" dirty="0"/>
                        <a:t>0.70</a:t>
                      </a:r>
                    </a:p>
                  </a:txBody>
                  <a:tcPr/>
                </a:tc>
                <a:tc>
                  <a:txBody>
                    <a:bodyPr/>
                    <a:lstStyle/>
                    <a:p>
                      <a:r>
                        <a:rPr lang="en-IN" dirty="0"/>
                        <a:t>1</a:t>
                      </a:r>
                    </a:p>
                  </a:txBody>
                  <a:tcPr/>
                </a:tc>
                <a:tc>
                  <a:txBody>
                    <a:bodyPr/>
                    <a:lstStyle/>
                    <a:p>
                      <a:r>
                        <a:rPr lang="en-IN" dirty="0"/>
                        <a:t>0.56</a:t>
                      </a:r>
                    </a:p>
                  </a:txBody>
                  <a:tcPr/>
                </a:tc>
                <a:extLst>
                  <a:ext uri="{0D108BD9-81ED-4DB2-BD59-A6C34878D82A}">
                    <a16:rowId xmlns:a16="http://schemas.microsoft.com/office/drawing/2014/main" val="2285336859"/>
                  </a:ext>
                </a:extLst>
              </a:tr>
              <a:tr h="370840">
                <a:tc>
                  <a:txBody>
                    <a:bodyPr/>
                    <a:lstStyle/>
                    <a:p>
                      <a:r>
                        <a:rPr lang="en-IN" dirty="0"/>
                        <a:t>Precision</a:t>
                      </a:r>
                    </a:p>
                  </a:txBody>
                  <a:tcPr/>
                </a:tc>
                <a:tc>
                  <a:txBody>
                    <a:bodyPr/>
                    <a:lstStyle/>
                    <a:p>
                      <a:r>
                        <a:rPr lang="en-IN" dirty="0"/>
                        <a:t>0.48</a:t>
                      </a:r>
                    </a:p>
                  </a:txBody>
                  <a:tcPr/>
                </a:tc>
                <a:tc>
                  <a:txBody>
                    <a:bodyPr/>
                    <a:lstStyle/>
                    <a:p>
                      <a:r>
                        <a:rPr lang="en-IN" dirty="0"/>
                        <a:t>0.48</a:t>
                      </a:r>
                    </a:p>
                  </a:txBody>
                  <a:tcPr/>
                </a:tc>
                <a:tc>
                  <a:txBody>
                    <a:bodyPr/>
                    <a:lstStyle/>
                    <a:p>
                      <a:r>
                        <a:rPr lang="en-IN" dirty="0"/>
                        <a:t>1</a:t>
                      </a:r>
                    </a:p>
                  </a:txBody>
                  <a:tcPr/>
                </a:tc>
                <a:tc>
                  <a:txBody>
                    <a:bodyPr/>
                    <a:lstStyle/>
                    <a:p>
                      <a:r>
                        <a:rPr lang="en-IN" dirty="0"/>
                        <a:t>0.75</a:t>
                      </a:r>
                    </a:p>
                  </a:txBody>
                  <a:tcPr/>
                </a:tc>
                <a:extLst>
                  <a:ext uri="{0D108BD9-81ED-4DB2-BD59-A6C34878D82A}">
                    <a16:rowId xmlns:a16="http://schemas.microsoft.com/office/drawing/2014/main" val="187215037"/>
                  </a:ext>
                </a:extLst>
              </a:tr>
              <a:tr h="370840">
                <a:tc>
                  <a:txBody>
                    <a:bodyPr/>
                    <a:lstStyle/>
                    <a:p>
                      <a:r>
                        <a:rPr lang="en-IN" dirty="0">
                          <a:solidFill>
                            <a:schemeClr val="accent1"/>
                          </a:solidFill>
                        </a:rPr>
                        <a:t>Test Data</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75979506"/>
                  </a:ext>
                </a:extLst>
              </a:tr>
              <a:tr h="370840">
                <a:tc>
                  <a:txBody>
                    <a:bodyPr/>
                    <a:lstStyle/>
                    <a:p>
                      <a:r>
                        <a:rPr lang="en-IN" dirty="0"/>
                        <a:t>Recall</a:t>
                      </a:r>
                    </a:p>
                  </a:txBody>
                  <a:tcPr/>
                </a:tc>
                <a:tc>
                  <a:txBody>
                    <a:bodyPr/>
                    <a:lstStyle/>
                    <a:p>
                      <a:r>
                        <a:rPr lang="en-IN" dirty="0"/>
                        <a:t>0.75</a:t>
                      </a:r>
                    </a:p>
                  </a:txBody>
                  <a:tcPr/>
                </a:tc>
                <a:tc>
                  <a:txBody>
                    <a:bodyPr/>
                    <a:lstStyle/>
                    <a:p>
                      <a:r>
                        <a:rPr lang="en-IN" dirty="0"/>
                        <a:t>0.68</a:t>
                      </a:r>
                    </a:p>
                  </a:txBody>
                  <a:tcPr/>
                </a:tc>
                <a:tc>
                  <a:txBody>
                    <a:bodyPr/>
                    <a:lstStyle/>
                    <a:p>
                      <a:r>
                        <a:rPr lang="en-IN" dirty="0"/>
                        <a:t>0.81</a:t>
                      </a:r>
                    </a:p>
                  </a:txBody>
                  <a:tcPr/>
                </a:tc>
                <a:tc>
                  <a:txBody>
                    <a:bodyPr/>
                    <a:lstStyle/>
                    <a:p>
                      <a:r>
                        <a:rPr lang="en-IN" dirty="0"/>
                        <a:t>0.56</a:t>
                      </a:r>
                    </a:p>
                  </a:txBody>
                  <a:tcPr/>
                </a:tc>
                <a:extLst>
                  <a:ext uri="{0D108BD9-81ED-4DB2-BD59-A6C34878D82A}">
                    <a16:rowId xmlns:a16="http://schemas.microsoft.com/office/drawing/2014/main" val="1642069711"/>
                  </a:ext>
                </a:extLst>
              </a:tr>
              <a:tr h="370840">
                <a:tc>
                  <a:txBody>
                    <a:bodyPr/>
                    <a:lstStyle/>
                    <a:p>
                      <a:r>
                        <a:rPr lang="en-IN" dirty="0"/>
                        <a:t>Precision</a:t>
                      </a:r>
                    </a:p>
                  </a:txBody>
                  <a:tcPr/>
                </a:tc>
                <a:tc>
                  <a:txBody>
                    <a:bodyPr/>
                    <a:lstStyle/>
                    <a:p>
                      <a:r>
                        <a:rPr lang="en-IN" dirty="0"/>
                        <a:t>0.43</a:t>
                      </a:r>
                    </a:p>
                  </a:txBody>
                  <a:tcPr/>
                </a:tc>
                <a:tc>
                  <a:txBody>
                    <a:bodyPr/>
                    <a:lstStyle/>
                    <a:p>
                      <a:r>
                        <a:rPr lang="en-IN" dirty="0"/>
                        <a:t>0.46</a:t>
                      </a:r>
                    </a:p>
                  </a:txBody>
                  <a:tcPr/>
                </a:tc>
                <a:tc>
                  <a:txBody>
                    <a:bodyPr/>
                    <a:lstStyle/>
                    <a:p>
                      <a:r>
                        <a:rPr lang="en-IN" dirty="0"/>
                        <a:t>0.91</a:t>
                      </a:r>
                    </a:p>
                  </a:txBody>
                  <a:tcPr/>
                </a:tc>
                <a:tc>
                  <a:txBody>
                    <a:bodyPr/>
                    <a:lstStyle/>
                    <a:p>
                      <a:r>
                        <a:rPr lang="en-IN" dirty="0"/>
                        <a:t>0.74</a:t>
                      </a:r>
                    </a:p>
                  </a:txBody>
                  <a:tcPr/>
                </a:tc>
                <a:extLst>
                  <a:ext uri="{0D108BD9-81ED-4DB2-BD59-A6C34878D82A}">
                    <a16:rowId xmlns:a16="http://schemas.microsoft.com/office/drawing/2014/main" val="2437432115"/>
                  </a:ext>
                </a:extLst>
              </a:tr>
            </a:tbl>
          </a:graphicData>
        </a:graphic>
      </p:graphicFrame>
      <p:sp>
        <p:nvSpPr>
          <p:cNvPr id="9" name="TextBox 8">
            <a:extLst>
              <a:ext uri="{FF2B5EF4-FFF2-40B4-BE49-F238E27FC236}">
                <a16:creationId xmlns:a16="http://schemas.microsoft.com/office/drawing/2014/main" id="{293DFBAB-1428-2986-70F3-5CD0836CE14B}"/>
              </a:ext>
            </a:extLst>
          </p:cNvPr>
          <p:cNvSpPr txBox="1"/>
          <p:nvPr/>
        </p:nvSpPr>
        <p:spPr>
          <a:xfrm flipH="1">
            <a:off x="511131" y="5902534"/>
            <a:ext cx="7044988" cy="400110"/>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Verdana" panose="020B0604030504040204" pitchFamily="34" charset="0"/>
                <a:ea typeface="Verdana" panose="020B0604030504040204" pitchFamily="34" charset="0"/>
              </a:rPr>
              <a:t>We select a optimal model comparing these scores.</a:t>
            </a:r>
          </a:p>
        </p:txBody>
      </p:sp>
    </p:spTree>
    <p:extLst>
      <p:ext uri="{BB962C8B-B14F-4D97-AF65-F5344CB8AC3E}">
        <p14:creationId xmlns:p14="http://schemas.microsoft.com/office/powerpoint/2010/main" val="202373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532DC-4323-13FE-F018-2DBDC82A8525}"/>
              </a:ext>
            </a:extLst>
          </p:cNvPr>
          <p:cNvSpPr txBox="1"/>
          <p:nvPr/>
        </p:nvSpPr>
        <p:spPr>
          <a:xfrm>
            <a:off x="1248402" y="1489322"/>
            <a:ext cx="5212628" cy="461665"/>
          </a:xfrm>
          <a:prstGeom prst="rect">
            <a:avLst/>
          </a:prstGeom>
          <a:noFill/>
        </p:spPr>
        <p:txBody>
          <a:bodyPr wrap="square" rtlCol="0">
            <a:spAutoFit/>
          </a:bodyPr>
          <a:lstStyle/>
          <a:p>
            <a:r>
              <a:rPr lang="en-IN" sz="2400" b="1" dirty="0">
                <a:solidFill>
                  <a:schemeClr val="accent1"/>
                </a:solidFill>
                <a:latin typeface="Verdana" panose="020B0604030504040204" pitchFamily="34" charset="0"/>
                <a:ea typeface="Verdana" panose="020B0604030504040204" pitchFamily="34" charset="0"/>
              </a:rPr>
              <a:t>Model Insights</a:t>
            </a:r>
          </a:p>
        </p:txBody>
      </p:sp>
      <p:sp>
        <p:nvSpPr>
          <p:cNvPr id="3" name="TextBox 2">
            <a:extLst>
              <a:ext uri="{FF2B5EF4-FFF2-40B4-BE49-F238E27FC236}">
                <a16:creationId xmlns:a16="http://schemas.microsoft.com/office/drawing/2014/main" id="{FEFFDCFF-33E9-7BB4-7107-D5CC9200921B}"/>
              </a:ext>
            </a:extLst>
          </p:cNvPr>
          <p:cNvSpPr txBox="1"/>
          <p:nvPr/>
        </p:nvSpPr>
        <p:spPr>
          <a:xfrm>
            <a:off x="635152" y="2327065"/>
            <a:ext cx="8131042"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Our objective was to predict those customers who are prone to churning. Class-1 represents churners. Thus we observe recall and precision values corresponding to class-1 for each model used.</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Bagging performs accurately for train data. But when we see the test scores the scores are not as good as train scores. Hence the model is over fitting.</a:t>
            </a:r>
          </a:p>
          <a:p>
            <a:pPr marL="342900" indent="-342900">
              <a:buFont typeface="Arial" panose="020B0604020202020204" pitchFamily="34" charset="0"/>
              <a:buChar char="•"/>
            </a:pPr>
            <a:r>
              <a:rPr lang="en-IN" sz="2000" dirty="0">
                <a:latin typeface="Verdana" panose="020B0604030504040204" pitchFamily="34" charset="0"/>
                <a:ea typeface="Verdana" panose="020B0604030504040204" pitchFamily="34" charset="0"/>
              </a:rPr>
              <a:t>Comparing these values for each model we can say Logistic Regression is the optimal model amongst them.</a:t>
            </a:r>
          </a:p>
        </p:txBody>
      </p:sp>
    </p:spTree>
    <p:extLst>
      <p:ext uri="{BB962C8B-B14F-4D97-AF65-F5344CB8AC3E}">
        <p14:creationId xmlns:p14="http://schemas.microsoft.com/office/powerpoint/2010/main" val="135107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EEB2F-AFAC-B109-3CF0-BCA09001B387}"/>
              </a:ext>
            </a:extLst>
          </p:cNvPr>
          <p:cNvSpPr txBox="1"/>
          <p:nvPr/>
        </p:nvSpPr>
        <p:spPr>
          <a:xfrm flipH="1">
            <a:off x="1144369" y="1396240"/>
            <a:ext cx="5152397" cy="461665"/>
          </a:xfrm>
          <a:prstGeom prst="rect">
            <a:avLst/>
          </a:prstGeom>
          <a:noFill/>
        </p:spPr>
        <p:txBody>
          <a:bodyPr wrap="square" rtlCol="0">
            <a:spAutoFit/>
          </a:bodyPr>
          <a:lstStyle/>
          <a:p>
            <a:r>
              <a:rPr lang="en-IN" sz="2400" b="1" dirty="0">
                <a:solidFill>
                  <a:schemeClr val="accent1"/>
                </a:solidFill>
                <a:latin typeface="Verdana" panose="020B0604030504040204" pitchFamily="34" charset="0"/>
                <a:ea typeface="Verdana" panose="020B0604030504040204" pitchFamily="34" charset="0"/>
              </a:rPr>
              <a:t>Optimal model</a:t>
            </a:r>
          </a:p>
        </p:txBody>
      </p:sp>
      <p:sp>
        <p:nvSpPr>
          <p:cNvPr id="3" name="TextBox 2">
            <a:extLst>
              <a:ext uri="{FF2B5EF4-FFF2-40B4-BE49-F238E27FC236}">
                <a16:creationId xmlns:a16="http://schemas.microsoft.com/office/drawing/2014/main" id="{9227080A-894F-DF5D-60BA-2FF593D57F59}"/>
              </a:ext>
            </a:extLst>
          </p:cNvPr>
          <p:cNvSpPr txBox="1"/>
          <p:nvPr/>
        </p:nvSpPr>
        <p:spPr>
          <a:xfrm>
            <a:off x="689907" y="2392771"/>
            <a:ext cx="7441135" cy="2831544"/>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latin typeface="Verdana "/>
              </a:rPr>
              <a:t>Logistic Regression is the best model among the models used for classification.</a:t>
            </a:r>
          </a:p>
          <a:p>
            <a:endParaRPr lang="en-IN" sz="2000" dirty="0">
              <a:latin typeface="Verdana "/>
            </a:endParaRPr>
          </a:p>
          <a:p>
            <a:pPr marL="342900" indent="-342900">
              <a:buFont typeface="Wingdings" panose="05000000000000000000" pitchFamily="2" charset="2"/>
              <a:buChar char="ü"/>
            </a:pPr>
            <a:r>
              <a:rPr lang="en-IN" sz="2000" dirty="0">
                <a:latin typeface="Verdana "/>
              </a:rPr>
              <a:t>Best predictors of churn:</a:t>
            </a:r>
          </a:p>
          <a:p>
            <a:pPr marL="285750" indent="-285750">
              <a:buFont typeface="Arial" panose="020B0604020202020204" pitchFamily="34" charset="0"/>
              <a:buChar char="•"/>
            </a:pPr>
            <a:r>
              <a:rPr lang="en-IN" sz="1400" dirty="0">
                <a:latin typeface="Verdana "/>
              </a:rPr>
              <a:t>Complain Last Year</a:t>
            </a:r>
          </a:p>
          <a:p>
            <a:pPr marL="285750" indent="-285750">
              <a:buFont typeface="Arial" panose="020B0604020202020204" pitchFamily="34" charset="0"/>
              <a:buChar char="•"/>
            </a:pPr>
            <a:r>
              <a:rPr lang="en-IN" sz="1400" dirty="0">
                <a:latin typeface="Verdana "/>
              </a:rPr>
              <a:t>City Tier</a:t>
            </a:r>
          </a:p>
          <a:p>
            <a:pPr marL="285750" indent="-285750">
              <a:buFont typeface="Arial" panose="020B0604020202020204" pitchFamily="34" charset="0"/>
              <a:buChar char="•"/>
            </a:pPr>
            <a:r>
              <a:rPr lang="en-IN" sz="1400" dirty="0">
                <a:latin typeface="Verdana "/>
              </a:rPr>
              <a:t>Account Segment</a:t>
            </a:r>
          </a:p>
          <a:p>
            <a:pPr marL="285750" indent="-285750">
              <a:buFont typeface="Arial" panose="020B0604020202020204" pitchFamily="34" charset="0"/>
              <a:buChar char="•"/>
            </a:pPr>
            <a:r>
              <a:rPr lang="en-IN" sz="1400" dirty="0">
                <a:latin typeface="Verdana "/>
              </a:rPr>
              <a:t>Tenure</a:t>
            </a:r>
          </a:p>
          <a:p>
            <a:pPr marL="285750" indent="-285750">
              <a:buFont typeface="Arial" panose="020B0604020202020204" pitchFamily="34" charset="0"/>
              <a:buChar char="•"/>
            </a:pPr>
            <a:r>
              <a:rPr lang="en-IN" sz="1400" dirty="0">
                <a:latin typeface="Verdana "/>
              </a:rPr>
              <a:t>Coupon used for payment</a:t>
            </a:r>
          </a:p>
          <a:p>
            <a:endParaRPr lang="en-IN" sz="1400" dirty="0">
              <a:latin typeface="Verdana "/>
            </a:endParaRPr>
          </a:p>
          <a:p>
            <a:r>
              <a:rPr lang="en-IN" sz="1400" dirty="0">
                <a:latin typeface="Verdana "/>
              </a:rPr>
              <a:t>(Arranged in descending order of magnitude of the weights associated)</a:t>
            </a:r>
          </a:p>
        </p:txBody>
      </p:sp>
    </p:spTree>
    <p:extLst>
      <p:ext uri="{BB962C8B-B14F-4D97-AF65-F5344CB8AC3E}">
        <p14:creationId xmlns:p14="http://schemas.microsoft.com/office/powerpoint/2010/main" val="227865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5F096-5DD1-3FE8-AFEE-55051AA61F88}"/>
              </a:ext>
            </a:extLst>
          </p:cNvPr>
          <p:cNvSpPr txBox="1"/>
          <p:nvPr/>
        </p:nvSpPr>
        <p:spPr>
          <a:xfrm>
            <a:off x="279248" y="536595"/>
            <a:ext cx="4933380" cy="5687711"/>
          </a:xfrm>
          <a:prstGeom prst="rect">
            <a:avLst/>
          </a:prstGeom>
          <a:noFill/>
        </p:spPr>
        <p:txBody>
          <a:bodyPr wrap="square" rtlCol="0">
            <a:spAutoFit/>
          </a:bodyPr>
          <a:lstStyle/>
          <a:p>
            <a:r>
              <a:rPr lang="en-IN" sz="2400" b="1" dirty="0">
                <a:solidFill>
                  <a:schemeClr val="accent1"/>
                </a:solidFill>
                <a:latin typeface="Verdana "/>
              </a:rPr>
              <a:t>Overall Insights</a:t>
            </a:r>
          </a:p>
          <a:p>
            <a:pPr marL="342900" lvl="0" indent="-342900">
              <a:lnSpc>
                <a:spcPct val="107000"/>
              </a:lnSpc>
              <a:buFont typeface="+mj-lt"/>
              <a:buAutoNum type="arabicPeriod"/>
            </a:pPr>
            <a:r>
              <a:rPr lang="en-IN" sz="2000" dirty="0">
                <a:effectLst/>
                <a:latin typeface="Verdana "/>
                <a:ea typeface="Calibri" panose="020F0502020204030204" pitchFamily="34" charset="0"/>
                <a:cs typeface="Times New Roman" panose="02020603050405020304" pitchFamily="18" charset="0"/>
              </a:rPr>
              <a:t>Average tenure for customers churning is almost one-third of tenure for customers not churning.</a:t>
            </a:r>
          </a:p>
          <a:p>
            <a:pPr marL="342900" lvl="0" indent="-342900">
              <a:lnSpc>
                <a:spcPct val="107000"/>
              </a:lnSpc>
              <a:buFont typeface="+mj-lt"/>
              <a:buAutoNum type="arabicPeriod"/>
            </a:pPr>
            <a:r>
              <a:rPr lang="en-IN" sz="2000" dirty="0">
                <a:effectLst/>
                <a:latin typeface="Verdana "/>
                <a:ea typeface="Calibri" panose="020F0502020204030204" pitchFamily="34" charset="0"/>
                <a:cs typeface="Times New Roman" panose="02020603050405020304" pitchFamily="18" charset="0"/>
              </a:rPr>
              <a:t>Churning rate in customer segment ‘ Regular Plus ’ is very high.</a:t>
            </a:r>
          </a:p>
          <a:p>
            <a:pPr marL="342900" lvl="0" indent="-342900">
              <a:lnSpc>
                <a:spcPct val="107000"/>
              </a:lnSpc>
              <a:buFont typeface="+mj-lt"/>
              <a:buAutoNum type="arabicPeriod"/>
            </a:pPr>
            <a:r>
              <a:rPr lang="en-IN" sz="2000" dirty="0">
                <a:latin typeface="Verdana "/>
                <a:ea typeface="Calibri" panose="020F0502020204030204" pitchFamily="34" charset="0"/>
                <a:cs typeface="Times New Roman" panose="02020603050405020304" pitchFamily="18" charset="0"/>
              </a:rPr>
              <a:t>There are very few customers from Tier-2 cities.</a:t>
            </a:r>
            <a:endParaRPr lang="en-IN" sz="2000" dirty="0">
              <a:effectLst/>
              <a:latin typeface="Verdana "/>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effectLst/>
                <a:latin typeface="Verdana "/>
                <a:ea typeface="Calibri" panose="020F0502020204030204" pitchFamily="34" charset="0"/>
                <a:cs typeface="Times New Roman" panose="02020603050405020304" pitchFamily="18" charset="0"/>
              </a:rPr>
              <a:t>Churning rate in Tier-1 city is very high.</a:t>
            </a:r>
          </a:p>
          <a:p>
            <a:pPr marL="342900" lvl="0" indent="-342900">
              <a:lnSpc>
                <a:spcPct val="107000"/>
              </a:lnSpc>
              <a:spcAft>
                <a:spcPts val="800"/>
              </a:spcAft>
              <a:buFont typeface="+mj-lt"/>
              <a:buAutoNum type="arabicPeriod"/>
            </a:pPr>
            <a:r>
              <a:rPr lang="en-IN" sz="2000" dirty="0">
                <a:effectLst/>
                <a:latin typeface="Verdana "/>
                <a:ea typeface="Calibri" panose="020F0502020204030204" pitchFamily="34" charset="0"/>
                <a:cs typeface="Times New Roman" panose="02020603050405020304" pitchFamily="18" charset="0"/>
              </a:rPr>
              <a:t>Cashback is directly proportional to tenure of customers.</a:t>
            </a:r>
          </a:p>
          <a:p>
            <a:pPr lvl="0">
              <a:lnSpc>
                <a:spcPct val="107000"/>
              </a:lnSpc>
              <a:spcAft>
                <a:spcPts val="800"/>
              </a:spcAft>
            </a:pPr>
            <a:endParaRPr lang="en-IN" sz="2000" dirty="0">
              <a:effectLst/>
              <a:latin typeface="Verdana "/>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b="1" dirty="0">
              <a:latin typeface="Verdana "/>
            </a:endParaRPr>
          </a:p>
        </p:txBody>
      </p:sp>
      <p:pic>
        <p:nvPicPr>
          <p:cNvPr id="1026" name="Picture 2">
            <a:extLst>
              <a:ext uri="{FF2B5EF4-FFF2-40B4-BE49-F238E27FC236}">
                <a16:creationId xmlns:a16="http://schemas.microsoft.com/office/drawing/2014/main" id="{D2210600-C535-524F-6D3A-42E4B37F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812" y="941778"/>
            <a:ext cx="3575469" cy="22011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F2BAD8-7AB2-430B-1A5C-ABA9962FC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080" y="3142908"/>
            <a:ext cx="3770931"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9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7C047-05F9-F60A-0637-B1D55F789C37}"/>
              </a:ext>
            </a:extLst>
          </p:cNvPr>
          <p:cNvSpPr txBox="1"/>
          <p:nvPr/>
        </p:nvSpPr>
        <p:spPr>
          <a:xfrm flipH="1">
            <a:off x="448986" y="1450994"/>
            <a:ext cx="4971707" cy="461665"/>
          </a:xfrm>
          <a:prstGeom prst="rect">
            <a:avLst/>
          </a:prstGeom>
          <a:noFill/>
        </p:spPr>
        <p:txBody>
          <a:bodyPr wrap="square" rtlCol="0">
            <a:spAutoFit/>
          </a:bodyPr>
          <a:lstStyle/>
          <a:p>
            <a:r>
              <a:rPr lang="en-IN" sz="2400" b="1" dirty="0">
                <a:solidFill>
                  <a:schemeClr val="accent1"/>
                </a:solidFill>
                <a:latin typeface="Verdana "/>
              </a:rPr>
              <a:t>Recommendations</a:t>
            </a:r>
          </a:p>
        </p:txBody>
      </p:sp>
      <p:sp>
        <p:nvSpPr>
          <p:cNvPr id="3" name="TextBox 2">
            <a:extLst>
              <a:ext uri="{FF2B5EF4-FFF2-40B4-BE49-F238E27FC236}">
                <a16:creationId xmlns:a16="http://schemas.microsoft.com/office/drawing/2014/main" id="{BB6710DD-2325-BCF3-7133-B68023C98B69}"/>
              </a:ext>
            </a:extLst>
          </p:cNvPr>
          <p:cNvSpPr txBox="1"/>
          <p:nvPr/>
        </p:nvSpPr>
        <p:spPr>
          <a:xfrm>
            <a:off x="514691" y="2442050"/>
            <a:ext cx="6948345" cy="440120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Verdana "/>
              </a:rPr>
              <a:t>We can introduce payment through e-wallet and offer some cashback on the wallet itself to increase engagement of customers who have less tenure.</a:t>
            </a:r>
          </a:p>
          <a:p>
            <a:pPr marL="342900" indent="-342900">
              <a:buFont typeface="Arial" panose="020B0604020202020204" pitchFamily="34" charset="0"/>
              <a:buChar char="•"/>
            </a:pPr>
            <a:r>
              <a:rPr lang="en-IN" sz="2000" dirty="0">
                <a:latin typeface="Verdana "/>
              </a:rPr>
              <a:t>We need to increase business in Tier-2 cities. Acquire more customers through marketing.</a:t>
            </a:r>
          </a:p>
          <a:p>
            <a:pPr marL="342900" indent="-342900">
              <a:buFont typeface="Arial" panose="020B0604020202020204" pitchFamily="34" charset="0"/>
              <a:buChar char="•"/>
            </a:pPr>
            <a:r>
              <a:rPr lang="en-IN" sz="2000" dirty="0">
                <a:latin typeface="Verdana "/>
              </a:rPr>
              <a:t>Customers in Tier-1 cities are more prone to churning. This may be due to high competition. We have to improve the quality of product and service as well.</a:t>
            </a:r>
          </a:p>
          <a:p>
            <a:pPr marL="342900" indent="-342900">
              <a:buFont typeface="Arial" panose="020B0604020202020204" pitchFamily="34" charset="0"/>
              <a:buChar char="•"/>
            </a:pPr>
            <a:r>
              <a:rPr lang="en-IN" sz="2000" dirty="0">
                <a:latin typeface="Verdana "/>
              </a:rPr>
              <a:t>The customer segment Regular Plus have high churning rate. So, we need to understand the issue and act accordingly.</a:t>
            </a:r>
          </a:p>
          <a:p>
            <a:pPr marL="342900" indent="-342900">
              <a:buFont typeface="Arial" panose="020B0604020202020204" pitchFamily="34" charset="0"/>
              <a:buChar char="•"/>
            </a:pPr>
            <a:endParaRPr lang="en-IN" sz="2000" dirty="0">
              <a:latin typeface="Verdana "/>
            </a:endParaRPr>
          </a:p>
        </p:txBody>
      </p:sp>
      <p:pic>
        <p:nvPicPr>
          <p:cNvPr id="4" name="Picture 3">
            <a:extLst>
              <a:ext uri="{FF2B5EF4-FFF2-40B4-BE49-F238E27FC236}">
                <a16:creationId xmlns:a16="http://schemas.microsoft.com/office/drawing/2014/main" id="{1D8FEA49-C8B1-7B87-8572-80A6777B08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2655" y="2398704"/>
            <a:ext cx="3865880" cy="2728595"/>
          </a:xfrm>
          <a:prstGeom prst="rect">
            <a:avLst/>
          </a:prstGeom>
          <a:noFill/>
          <a:ln>
            <a:noFill/>
          </a:ln>
        </p:spPr>
      </p:pic>
    </p:spTree>
    <p:extLst>
      <p:ext uri="{BB962C8B-B14F-4D97-AF65-F5344CB8AC3E}">
        <p14:creationId xmlns:p14="http://schemas.microsoft.com/office/powerpoint/2010/main" val="37075925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5050</TotalTime>
  <Words>637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Verdana</vt:lpstr>
      <vt:lpstr>Verdana </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sayan.mondal2022@outlook.com</cp:lastModifiedBy>
  <cp:revision>72</cp:revision>
  <dcterms:created xsi:type="dcterms:W3CDTF">2019-12-31T09:37:22Z</dcterms:created>
  <dcterms:modified xsi:type="dcterms:W3CDTF">2023-03-10T17:21:01Z</dcterms:modified>
</cp:coreProperties>
</file>