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3" r:id="rId3"/>
    <p:sldId id="264" r:id="rId4"/>
    <p:sldId id="272" r:id="rId5"/>
    <p:sldId id="280" r:id="rId6"/>
    <p:sldId id="284" r:id="rId7"/>
    <p:sldId id="281" r:id="rId8"/>
    <p:sldId id="291" r:id="rId9"/>
    <p:sldId id="282" r:id="rId10"/>
    <p:sldId id="286" r:id="rId11"/>
    <p:sldId id="288" r:id="rId12"/>
    <p:sldId id="290" r:id="rId13"/>
    <p:sldId id="289" r:id="rId14"/>
    <p:sldId id="273" r:id="rId15"/>
    <p:sldId id="292" r:id="rId16"/>
    <p:sldId id="279" r:id="rId17"/>
    <p:sldId id="262" r:id="rId18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" initials="A" lastIdx="2" clrIdx="0">
    <p:extLst>
      <p:ext uri="{19B8F6BF-5375-455C-9EA6-DF929625EA0E}">
        <p15:presenceInfo xmlns:p15="http://schemas.microsoft.com/office/powerpoint/2012/main" userId="A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howGuides="1">
      <p:cViewPr varScale="1">
        <p:scale>
          <a:sx n="82" d="100"/>
          <a:sy n="82" d="100"/>
        </p:scale>
        <p:origin x="874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12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183C20-8548-40C8-9E88-EAF7A836FA13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2022年6月12日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2755C7B-5432-4A5D-9B03-7BFF1EA11593}" type="datetime2">
              <a:rPr lang="zh-TW" altLang="en-US" smtClean="0"/>
              <a:pPr/>
              <a:t>2022年6月12日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1221E5-7225-48EB-A4EE-420E7BFCF70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0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67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79384" y="564448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-1" y="564448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466343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EE1D24-97AF-452C-9908-FCD24AA8B9C4}" type="datetime2">
              <a:rPr lang="zh-TW" altLang="en-US" smtClean="0"/>
              <a:pPr/>
              <a:t>2022年6月12日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CE46B0-F473-449A-B31D-B97A729DF96A}" type="datetime2">
              <a:rPr lang="zh-TW" altLang="en-US" smtClean="0"/>
              <a:pPr/>
              <a:t>2022年6月12日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</a:t>
            </a:r>
            <a:br>
              <a:rPr lang="en-US" altLang="zh-TW" dirty="0"/>
            </a:br>
            <a:r>
              <a:rPr lang="zh-TW" altLang="en-US" dirty="0"/>
              <a:t>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4782A2-0879-41DC-8E75-FA3C9CCBBA68}" type="datetime2">
              <a:rPr lang="zh-TW" altLang="en-US" smtClean="0"/>
              <a:pPr/>
              <a:t>2022年6月12日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E91F04-D044-41B7-860D-08EA8B1AA432}" type="datetime2">
              <a:rPr lang="zh-TW" altLang="en-US" smtClean="0"/>
              <a:pPr/>
              <a:t>2022年6月12日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8612" y="1600201"/>
            <a:ext cx="8458199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88BC1A-1ADD-4516-A6FA-9CA48C444AA6}" type="datetime2">
              <a:rPr lang="zh-TW" altLang="en-US" smtClean="0"/>
              <a:pPr/>
              <a:t>2022年6月12日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2EFAA0-412B-4CDA-BF7E-4CD81AF93DCF}" type="datetime2">
              <a:rPr lang="zh-TW" altLang="en-US" smtClean="0"/>
              <a:pPr/>
              <a:t>2022年6月12日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F20B265-170A-4695-B0E3-638953AF3093}" type="datetime2">
              <a:rPr lang="zh-TW" altLang="en-US" smtClean="0"/>
              <a:pPr/>
              <a:t>2022年6月12日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5686EB-6CAB-4728-BC07-6A243664D983}" type="datetime2">
              <a:rPr lang="zh-TW" altLang="en-US" smtClean="0"/>
              <a:pPr/>
              <a:t>2022年6月12日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67C8A8-5D14-46D7-9EA9-D217E30519F9}" type="datetime2">
              <a:rPr lang="zh-TW" altLang="en-US" smtClean="0"/>
              <a:pPr/>
              <a:t>2022年6月12日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58DCB90-D45B-4EEB-95EF-58798D5539DF}" type="datetime2">
              <a:rPr lang="zh-TW" altLang="en-US" smtClean="0"/>
              <a:pPr/>
              <a:t>2022年6月12日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EA5BDA3-55C7-41F4-B5C7-3BDDDE43E98E}" type="datetime2">
              <a:rPr lang="zh-TW" altLang="en-US" smtClean="0"/>
              <a:pPr/>
              <a:t>2022年6月12日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77832FB-C6E3-4E1D-A0D2-65305D9CB2C9}" type="datetime2">
              <a:rPr lang="zh-TW" altLang="en-US" smtClean="0"/>
              <a:pPr/>
              <a:t>2022年6月12日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77988" y="836712"/>
            <a:ext cx="9649071" cy="3112175"/>
          </a:xfr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600"/>
              </a:spcBef>
            </a:pPr>
            <a:br>
              <a:rPr lang="en-US" altLang="zh-TW" sz="4000" dirty="0">
                <a:ea typeface="Microsoft JhengHei UI" panose="020B0604030504040204" pitchFamily="34" charset="-120"/>
              </a:rPr>
            </a:br>
            <a:r>
              <a:rPr lang="zh-TW" altLang="en-US" sz="4000" dirty="0">
                <a:solidFill>
                  <a:schemeClr val="tx1"/>
                </a:solidFill>
              </a:rPr>
              <a:t>資料探勘</a:t>
            </a:r>
            <a:r>
              <a:rPr lang="zh-TW" altLang="en-US" sz="40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期末報告</a:t>
            </a:r>
            <a:r>
              <a:rPr lang="en-US" altLang="zh-TW" sz="40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-</a:t>
            </a:r>
            <a:r>
              <a:rPr lang="zh-TW" altLang="en-US" sz="40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第九組</a:t>
            </a:r>
            <a:br>
              <a:rPr lang="en-US" altLang="zh-TW" sz="4000" dirty="0">
                <a:ea typeface="Microsoft JhengHei UI" panose="020B0604030504040204" pitchFamily="34" charset="-120"/>
              </a:rPr>
            </a:br>
            <a:br>
              <a:rPr lang="en-US" altLang="zh-TW" sz="4000" dirty="0">
                <a:ea typeface="Microsoft JhengHei UI" panose="020B0604030504040204" pitchFamily="34" charset="-120"/>
              </a:rPr>
            </a:br>
            <a:r>
              <a:rPr lang="zh-TW" altLang="en-US" sz="4000" dirty="0">
                <a:ea typeface="Microsoft JhengHei UI" panose="020B0604030504040204" pitchFamily="34" charset="-120"/>
              </a:rPr>
              <a:t>透過實作分類</a:t>
            </a:r>
            <a:r>
              <a:rPr lang="en-US" altLang="zh-TW" sz="4000" dirty="0">
                <a:ea typeface="Microsoft JhengHei UI" panose="020B0604030504040204" pitchFamily="34" charset="-120"/>
              </a:rPr>
              <a:t>+</a:t>
            </a:r>
            <a:r>
              <a:rPr lang="zh-TW" altLang="en-US" sz="4000" dirty="0">
                <a:ea typeface="Microsoft JhengHei UI" panose="020B0604030504040204" pitchFamily="34" charset="-120"/>
              </a:rPr>
              <a:t>分群</a:t>
            </a:r>
            <a:br>
              <a:rPr lang="en-US" altLang="zh-TW" sz="4000" dirty="0">
                <a:ea typeface="Microsoft JhengHei UI" panose="020B0604030504040204" pitchFamily="34" charset="-120"/>
              </a:rPr>
            </a:br>
            <a:r>
              <a:rPr lang="zh-TW" altLang="en-US" sz="4000" dirty="0">
                <a:ea typeface="Microsoft JhengHei UI" panose="020B0604030504040204" pitchFamily="34" charset="-120"/>
              </a:rPr>
              <a:t>分析含有未知標籤的資料</a:t>
            </a:r>
            <a:br>
              <a:rPr lang="en-US" altLang="zh-TW" sz="4000" dirty="0">
                <a:ea typeface="Microsoft JhengHei UI" panose="020B0604030504040204" pitchFamily="34" charset="-120"/>
              </a:rPr>
            </a:br>
            <a:r>
              <a:rPr lang="en-US" altLang="zh-TW" sz="3200" dirty="0">
                <a:ea typeface="Microsoft JhengHei UI" panose="020B0604030504040204" pitchFamily="34" charset="-120"/>
              </a:rPr>
              <a:t>gene expression cancer RNA-Seq Data Set</a:t>
            </a:r>
            <a:endParaRPr lang="zh-TW" altLang="en-US" sz="3200" dirty="0">
              <a:solidFill>
                <a:schemeClr val="tx1"/>
              </a:solidFill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8669" y="4077072"/>
            <a:ext cx="7516442" cy="1532357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BABABA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組別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BABABA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:	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BABABA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第九組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BABABA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BABABA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組員</a:t>
            </a:r>
            <a:r>
              <a:rPr lang="en-US" altLang="zh-TW" sz="3000" dirty="0">
                <a:solidFill>
                  <a:srgbClr val="BABABA">
                    <a:lumMod val="75000"/>
                  </a:srgbClr>
                </a:solidFill>
              </a:rPr>
              <a:t>:	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BABABA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B093040003 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BABABA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鄭璟翰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BABABA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lang="en-US" altLang="zh-TW" sz="3000" dirty="0">
                <a:solidFill>
                  <a:srgbClr val="BABABA">
                    <a:lumMod val="75000"/>
                  </a:srgbClr>
                </a:solidFill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BABABA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B093040024 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BABABA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郭晏涵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C0B4C33-0EE7-3FB6-8032-0C534B91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795" y="764704"/>
            <a:ext cx="5126249" cy="6048672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0081E51-F478-40C5-99F3-BDF339C1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-57385"/>
            <a:ext cx="9782801" cy="1239837"/>
          </a:xfrm>
        </p:spPr>
        <p:txBody>
          <a:bodyPr anchor="b">
            <a:normAutofit/>
          </a:bodyPr>
          <a:lstStyle/>
          <a:p>
            <a:r>
              <a:rPr lang="zh-TW" altLang="en-US" dirty="0"/>
              <a:t>實作分群</a:t>
            </a:r>
            <a:r>
              <a:rPr lang="en-US" altLang="zh-TW" dirty="0"/>
              <a:t>-DBSCAN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BBEB14-F514-4AA9-BCF1-F8DE67236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6877240" cy="4572000"/>
          </a:xfrm>
        </p:spPr>
        <p:txBody>
          <a:bodyPr>
            <a:normAutofit/>
          </a:bodyPr>
          <a:lstStyle/>
          <a:p>
            <a:r>
              <a:rPr lang="en-US" altLang="zh-TW" dirty="0"/>
              <a:t>Density-based spatial clustering of applications with noise</a:t>
            </a:r>
          </a:p>
          <a:p>
            <a:r>
              <a:rPr lang="zh-TW" altLang="en-US" dirty="0"/>
              <a:t>設定</a:t>
            </a:r>
            <a:r>
              <a:rPr lang="en-US" altLang="zh-TW" dirty="0" err="1"/>
              <a:t>minPts</a:t>
            </a:r>
            <a:r>
              <a:rPr lang="zh-TW" altLang="en-US" dirty="0"/>
              <a:t>和</a:t>
            </a:r>
            <a:r>
              <a:rPr lang="en-US" altLang="zh-TW" dirty="0" err="1"/>
              <a:t>esp</a:t>
            </a:r>
            <a:r>
              <a:rPr lang="zh-TW" altLang="en-US" dirty="0"/>
              <a:t>，依照密度進行分類</a:t>
            </a:r>
            <a:endParaRPr lang="en-US" altLang="zh-TW" dirty="0"/>
          </a:p>
          <a:p>
            <a:pPr lvl="1"/>
            <a:r>
              <a:rPr lang="zh-TW" altLang="en-US" dirty="0"/>
              <a:t>將</a:t>
            </a:r>
            <a:r>
              <a:rPr lang="en-US" altLang="zh-TW" dirty="0" err="1"/>
              <a:t>esp</a:t>
            </a:r>
            <a:r>
              <a:rPr lang="zh-TW" altLang="en-US" dirty="0"/>
              <a:t>設定成</a:t>
            </a:r>
            <a:r>
              <a:rPr lang="en-US" altLang="zh-TW" dirty="0"/>
              <a:t>200</a:t>
            </a:r>
            <a:r>
              <a:rPr lang="zh-TW" altLang="en-US" dirty="0"/>
              <a:t>、</a:t>
            </a:r>
            <a:r>
              <a:rPr lang="en-US" altLang="zh-TW" dirty="0" err="1"/>
              <a:t>minPts</a:t>
            </a:r>
            <a:r>
              <a:rPr lang="zh-TW" altLang="en-US" dirty="0"/>
              <a:t>設定為</a:t>
            </a:r>
            <a:r>
              <a:rPr lang="en-US" altLang="zh-TW" dirty="0"/>
              <a:t>5</a:t>
            </a:r>
          </a:p>
          <a:p>
            <a:r>
              <a:rPr lang="zh-TW" altLang="en-US" dirty="0"/>
              <a:t>周圍的點分成同一群並標記出位於局外點</a:t>
            </a:r>
            <a:endParaRPr lang="en-US" altLang="zh-TW" dirty="0"/>
          </a:p>
          <a:p>
            <a:pPr lvl="1"/>
            <a:r>
              <a:rPr lang="zh-TW" altLang="en-US" dirty="0"/>
              <a:t>比較不受到噪音的影響。</a:t>
            </a:r>
            <a:endParaRPr lang="en-US" altLang="zh-TW" dirty="0"/>
          </a:p>
          <a:p>
            <a:r>
              <a:rPr lang="zh-TW" altLang="en-US" dirty="0"/>
              <a:t>不需要事先傳入分群的個數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28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1E51-F478-40C5-99F3-BDF339C1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實作分群</a:t>
            </a:r>
            <a:r>
              <a:rPr lang="en-US" altLang="zh-TW" dirty="0"/>
              <a:t>- DBSCAN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C39D7B0-7DED-3A49-69AD-5AF86AA18B64}"/>
              </a:ext>
            </a:extLst>
          </p:cNvPr>
          <p:cNvSpPr/>
          <p:nvPr/>
        </p:nvSpPr>
        <p:spPr>
          <a:xfrm>
            <a:off x="2901922" y="2882050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F14D726-F6AF-B0C3-C41B-BBBE0060B1AF}"/>
              </a:ext>
            </a:extLst>
          </p:cNvPr>
          <p:cNvSpPr/>
          <p:nvPr/>
        </p:nvSpPr>
        <p:spPr>
          <a:xfrm>
            <a:off x="3117946" y="3574548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3EDFB5E-D53F-3F5B-77BC-7A5E2B890ABC}"/>
              </a:ext>
            </a:extLst>
          </p:cNvPr>
          <p:cNvSpPr/>
          <p:nvPr/>
        </p:nvSpPr>
        <p:spPr>
          <a:xfrm>
            <a:off x="2531192" y="3645024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4C6F3460-F750-A177-CF3E-592A2C5031BD}"/>
              </a:ext>
            </a:extLst>
          </p:cNvPr>
          <p:cNvSpPr/>
          <p:nvPr/>
        </p:nvSpPr>
        <p:spPr>
          <a:xfrm>
            <a:off x="5641820" y="4431131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D190FC4-5120-A51E-7716-31816633022E}"/>
              </a:ext>
            </a:extLst>
          </p:cNvPr>
          <p:cNvSpPr/>
          <p:nvPr/>
        </p:nvSpPr>
        <p:spPr>
          <a:xfrm>
            <a:off x="3117946" y="4194814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4033F1B-ADF2-2C0C-2DCA-64CDFF0145DA}"/>
              </a:ext>
            </a:extLst>
          </p:cNvPr>
          <p:cNvSpPr/>
          <p:nvPr/>
        </p:nvSpPr>
        <p:spPr>
          <a:xfrm>
            <a:off x="3886234" y="2718211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B912BB4-472E-CED8-8400-73745E4F9AD7}"/>
              </a:ext>
            </a:extLst>
          </p:cNvPr>
          <p:cNvSpPr/>
          <p:nvPr/>
        </p:nvSpPr>
        <p:spPr>
          <a:xfrm>
            <a:off x="3726007" y="3248805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1B26BCE-705B-91B2-828C-9E3C277B1587}"/>
              </a:ext>
            </a:extLst>
          </p:cNvPr>
          <p:cNvSpPr/>
          <p:nvPr/>
        </p:nvSpPr>
        <p:spPr>
          <a:xfrm>
            <a:off x="4025920" y="4431131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9789D8E-04E1-C339-B321-D46A796CE789}"/>
              </a:ext>
            </a:extLst>
          </p:cNvPr>
          <p:cNvSpPr/>
          <p:nvPr/>
        </p:nvSpPr>
        <p:spPr>
          <a:xfrm>
            <a:off x="3481127" y="4680599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3F5D886F-A1AD-7D6E-6227-53495DFF5E68}"/>
              </a:ext>
            </a:extLst>
          </p:cNvPr>
          <p:cNvSpPr/>
          <p:nvPr/>
        </p:nvSpPr>
        <p:spPr>
          <a:xfrm>
            <a:off x="4475924" y="4007261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DD1869C7-A12C-D42A-108A-269124D80AE7}"/>
              </a:ext>
            </a:extLst>
          </p:cNvPr>
          <p:cNvSpPr/>
          <p:nvPr/>
        </p:nvSpPr>
        <p:spPr>
          <a:xfrm>
            <a:off x="4432268" y="4692950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AEAD97B-0107-437F-7550-9125321D0553}"/>
              </a:ext>
            </a:extLst>
          </p:cNvPr>
          <p:cNvSpPr/>
          <p:nvPr/>
        </p:nvSpPr>
        <p:spPr>
          <a:xfrm>
            <a:off x="4972549" y="3740925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BCAFE270-9CCC-2AAC-491A-0BB2E91665BD}"/>
              </a:ext>
            </a:extLst>
          </p:cNvPr>
          <p:cNvSpPr/>
          <p:nvPr/>
        </p:nvSpPr>
        <p:spPr>
          <a:xfrm>
            <a:off x="4494505" y="2492896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874FA014-7E45-EBF8-D9D7-F37BE701D5C7}"/>
              </a:ext>
            </a:extLst>
          </p:cNvPr>
          <p:cNvSpPr/>
          <p:nvPr/>
        </p:nvSpPr>
        <p:spPr>
          <a:xfrm>
            <a:off x="4710529" y="3185394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7F0D1104-C0E4-D026-AA76-688302B2308D}"/>
              </a:ext>
            </a:extLst>
          </p:cNvPr>
          <p:cNvSpPr/>
          <p:nvPr/>
        </p:nvSpPr>
        <p:spPr>
          <a:xfrm>
            <a:off x="6347125" y="2678788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C65CE6A-8136-1BDD-3148-F7BDEBBBE781}"/>
              </a:ext>
            </a:extLst>
          </p:cNvPr>
          <p:cNvSpPr/>
          <p:nvPr/>
        </p:nvSpPr>
        <p:spPr>
          <a:xfrm>
            <a:off x="5657345" y="2932781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ECB25B3-BBAF-C242-9757-B3134B1897DB}"/>
              </a:ext>
            </a:extLst>
          </p:cNvPr>
          <p:cNvSpPr/>
          <p:nvPr/>
        </p:nvSpPr>
        <p:spPr>
          <a:xfrm>
            <a:off x="4648513" y="4397437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1692446-21D2-EC90-4F4C-A850BA17A04C}"/>
              </a:ext>
            </a:extLst>
          </p:cNvPr>
          <p:cNvSpPr/>
          <p:nvPr/>
        </p:nvSpPr>
        <p:spPr>
          <a:xfrm>
            <a:off x="7283990" y="2533073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6C0C141-ED92-71B5-2721-67AE48CC5AC4}"/>
              </a:ext>
            </a:extLst>
          </p:cNvPr>
          <p:cNvSpPr/>
          <p:nvPr/>
        </p:nvSpPr>
        <p:spPr>
          <a:xfrm>
            <a:off x="6530819" y="3665271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8DC12285-755E-ACA7-41A2-ABE97A62B82B}"/>
              </a:ext>
            </a:extLst>
          </p:cNvPr>
          <p:cNvSpPr/>
          <p:nvPr/>
        </p:nvSpPr>
        <p:spPr>
          <a:xfrm>
            <a:off x="6371695" y="5343722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7B2C1168-00D4-85F7-3375-856EE32605EE}"/>
              </a:ext>
            </a:extLst>
          </p:cNvPr>
          <p:cNvSpPr/>
          <p:nvPr/>
        </p:nvSpPr>
        <p:spPr>
          <a:xfrm>
            <a:off x="7449110" y="4523312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B3349222-3451-F031-FB90-B2D2D6E83723}"/>
              </a:ext>
            </a:extLst>
          </p:cNvPr>
          <p:cNvSpPr/>
          <p:nvPr/>
        </p:nvSpPr>
        <p:spPr>
          <a:xfrm>
            <a:off x="7979608" y="2462764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9862C091-10D7-8B1E-70EC-559E982F5A5E}"/>
              </a:ext>
            </a:extLst>
          </p:cNvPr>
          <p:cNvSpPr/>
          <p:nvPr/>
        </p:nvSpPr>
        <p:spPr>
          <a:xfrm>
            <a:off x="4324256" y="5211214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4E1E834-F5A7-9F6D-E301-7165A5F0E59D}"/>
              </a:ext>
            </a:extLst>
          </p:cNvPr>
          <p:cNvSpPr/>
          <p:nvPr/>
        </p:nvSpPr>
        <p:spPr>
          <a:xfrm>
            <a:off x="8070044" y="4355141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1EF9870D-14F2-F59D-C3D3-07E8A1D927FB}"/>
              </a:ext>
            </a:extLst>
          </p:cNvPr>
          <p:cNvSpPr/>
          <p:nvPr/>
        </p:nvSpPr>
        <p:spPr>
          <a:xfrm>
            <a:off x="5145166" y="4476926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A8FF22D3-D188-50AD-409C-692E5620BDE1}"/>
              </a:ext>
            </a:extLst>
          </p:cNvPr>
          <p:cNvSpPr/>
          <p:nvPr/>
        </p:nvSpPr>
        <p:spPr>
          <a:xfrm>
            <a:off x="8920026" y="3394074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9F76B053-A02A-3A26-FE01-DE61BF3ED70A}"/>
              </a:ext>
            </a:extLst>
          </p:cNvPr>
          <p:cNvSpPr/>
          <p:nvPr/>
        </p:nvSpPr>
        <p:spPr>
          <a:xfrm>
            <a:off x="8370915" y="3603846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318207F7-F836-5B2C-3D7F-BF98971EB4DA}"/>
              </a:ext>
            </a:extLst>
          </p:cNvPr>
          <p:cNvSpPr/>
          <p:nvPr/>
        </p:nvSpPr>
        <p:spPr>
          <a:xfrm>
            <a:off x="4198197" y="3040793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2863A165-FE97-AB22-25D8-69338CCEA7B3}"/>
              </a:ext>
            </a:extLst>
          </p:cNvPr>
          <p:cNvSpPr/>
          <p:nvPr/>
        </p:nvSpPr>
        <p:spPr>
          <a:xfrm>
            <a:off x="8587540" y="3974972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E0CF1552-84D7-9D54-5F4B-8E486CDD740F}"/>
              </a:ext>
            </a:extLst>
          </p:cNvPr>
          <p:cNvSpPr/>
          <p:nvPr/>
        </p:nvSpPr>
        <p:spPr>
          <a:xfrm>
            <a:off x="8266929" y="3057102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03468DF-7C18-046A-B955-BA02F546F6F1}"/>
              </a:ext>
            </a:extLst>
          </p:cNvPr>
          <p:cNvSpPr/>
          <p:nvPr/>
        </p:nvSpPr>
        <p:spPr>
          <a:xfrm>
            <a:off x="8893563" y="2666977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D6F37B0E-0681-F797-5FE8-78BC9FB8602B}"/>
              </a:ext>
            </a:extLst>
          </p:cNvPr>
          <p:cNvSpPr/>
          <p:nvPr/>
        </p:nvSpPr>
        <p:spPr>
          <a:xfrm>
            <a:off x="9463840" y="4051013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876D8DA5-E3DC-8309-87C3-65C061A97FED}"/>
              </a:ext>
            </a:extLst>
          </p:cNvPr>
          <p:cNvSpPr/>
          <p:nvPr/>
        </p:nvSpPr>
        <p:spPr>
          <a:xfrm>
            <a:off x="9190963" y="4299219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5ED8E60F-8216-699F-8011-51726854CFEB}"/>
              </a:ext>
            </a:extLst>
          </p:cNvPr>
          <p:cNvSpPr/>
          <p:nvPr/>
        </p:nvSpPr>
        <p:spPr>
          <a:xfrm>
            <a:off x="8895506" y="3739040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B57023DD-CF4B-8813-48BD-4008E16E8AC8}"/>
              </a:ext>
            </a:extLst>
          </p:cNvPr>
          <p:cNvSpPr/>
          <p:nvPr/>
        </p:nvSpPr>
        <p:spPr>
          <a:xfrm>
            <a:off x="9099037" y="4995190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252578D-2BBA-EAB3-BE35-A5487CB57AB3}"/>
              </a:ext>
            </a:extLst>
          </p:cNvPr>
          <p:cNvSpPr/>
          <p:nvPr/>
        </p:nvSpPr>
        <p:spPr>
          <a:xfrm>
            <a:off x="9601209" y="2934235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9D97DDD6-CC64-21F2-0FAD-5FAFFAC30800}"/>
              </a:ext>
            </a:extLst>
          </p:cNvPr>
          <p:cNvSpPr/>
          <p:nvPr/>
        </p:nvSpPr>
        <p:spPr>
          <a:xfrm>
            <a:off x="4050722" y="3757131"/>
            <a:ext cx="1439778" cy="141204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22E80B4-DDA7-4E28-D1FF-5C69C9DB18B9}"/>
              </a:ext>
            </a:extLst>
          </p:cNvPr>
          <p:cNvSpPr/>
          <p:nvPr/>
        </p:nvSpPr>
        <p:spPr>
          <a:xfrm>
            <a:off x="4510767" y="3907580"/>
            <a:ext cx="1439778" cy="141204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6C865790-42BF-D480-DD8E-BE87E4413DB8}"/>
              </a:ext>
            </a:extLst>
          </p:cNvPr>
          <p:cNvSpPr/>
          <p:nvPr/>
        </p:nvSpPr>
        <p:spPr>
          <a:xfrm>
            <a:off x="4987178" y="3919629"/>
            <a:ext cx="1439778" cy="141204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267F8986-CC43-CF32-6A0E-BA40C038E452}"/>
              </a:ext>
            </a:extLst>
          </p:cNvPr>
          <p:cNvSpPr/>
          <p:nvPr/>
        </p:nvSpPr>
        <p:spPr>
          <a:xfrm>
            <a:off x="3841639" y="4145517"/>
            <a:ext cx="1439778" cy="141204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AC5A42E9-6642-09E8-0195-B1B982A86E01}"/>
              </a:ext>
            </a:extLst>
          </p:cNvPr>
          <p:cNvSpPr/>
          <p:nvPr/>
        </p:nvSpPr>
        <p:spPr>
          <a:xfrm>
            <a:off x="3435342" y="3817290"/>
            <a:ext cx="1439778" cy="141204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D9C0CCF5-0E37-B920-B0E1-3C61828F5316}"/>
              </a:ext>
            </a:extLst>
          </p:cNvPr>
          <p:cNvSpPr/>
          <p:nvPr/>
        </p:nvSpPr>
        <p:spPr>
          <a:xfrm>
            <a:off x="2887124" y="4093986"/>
            <a:ext cx="1439778" cy="141204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F646757A-E482-0332-7FB8-BC2EA125DD2E}"/>
              </a:ext>
            </a:extLst>
          </p:cNvPr>
          <p:cNvSpPr/>
          <p:nvPr/>
        </p:nvSpPr>
        <p:spPr>
          <a:xfrm>
            <a:off x="2536433" y="3593197"/>
            <a:ext cx="1439778" cy="141204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2E5FD3EC-D9C9-BD07-4E70-8BE6EC06A0BA}"/>
              </a:ext>
            </a:extLst>
          </p:cNvPr>
          <p:cNvSpPr/>
          <p:nvPr/>
        </p:nvSpPr>
        <p:spPr>
          <a:xfrm>
            <a:off x="2484310" y="2934235"/>
            <a:ext cx="1439778" cy="141204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3BF901F7-2742-A727-3555-16095D9C84A8}"/>
              </a:ext>
            </a:extLst>
          </p:cNvPr>
          <p:cNvSpPr/>
          <p:nvPr/>
        </p:nvSpPr>
        <p:spPr>
          <a:xfrm>
            <a:off x="3103493" y="2694888"/>
            <a:ext cx="1439778" cy="141204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A2B73080-B878-E6D2-B4BB-90B2490A6420}"/>
              </a:ext>
            </a:extLst>
          </p:cNvPr>
          <p:cNvSpPr/>
          <p:nvPr/>
        </p:nvSpPr>
        <p:spPr>
          <a:xfrm>
            <a:off x="3583087" y="2445696"/>
            <a:ext cx="1439778" cy="141204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F578297A-EB44-4308-DD46-414206669ED6}"/>
              </a:ext>
            </a:extLst>
          </p:cNvPr>
          <p:cNvSpPr/>
          <p:nvPr/>
        </p:nvSpPr>
        <p:spPr>
          <a:xfrm>
            <a:off x="7976360" y="3349733"/>
            <a:ext cx="1439778" cy="141204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63D45223-C228-0C76-D813-D0059BA337F2}"/>
              </a:ext>
            </a:extLst>
          </p:cNvPr>
          <p:cNvSpPr/>
          <p:nvPr/>
        </p:nvSpPr>
        <p:spPr>
          <a:xfrm>
            <a:off x="8579086" y="3699481"/>
            <a:ext cx="1439778" cy="141204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6C6B9235-0842-3EA8-D6C3-206923BE0BC2}"/>
              </a:ext>
            </a:extLst>
          </p:cNvPr>
          <p:cNvSpPr/>
          <p:nvPr/>
        </p:nvSpPr>
        <p:spPr>
          <a:xfrm>
            <a:off x="7453785" y="3797384"/>
            <a:ext cx="1439778" cy="141204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46A30A74-4EC2-6DD1-98B1-AF71CE460B04}"/>
              </a:ext>
            </a:extLst>
          </p:cNvPr>
          <p:cNvSpPr/>
          <p:nvPr/>
        </p:nvSpPr>
        <p:spPr>
          <a:xfrm>
            <a:off x="8344105" y="2653299"/>
            <a:ext cx="1439778" cy="141204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A040B8CA-C7B7-3277-4C43-635F04042E65}"/>
              </a:ext>
            </a:extLst>
          </p:cNvPr>
          <p:cNvSpPr/>
          <p:nvPr/>
        </p:nvSpPr>
        <p:spPr>
          <a:xfrm>
            <a:off x="7683704" y="2385340"/>
            <a:ext cx="1439778" cy="141204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C928655D-00F3-61D9-057D-D4D95C626707}"/>
              </a:ext>
            </a:extLst>
          </p:cNvPr>
          <p:cNvSpPr/>
          <p:nvPr/>
        </p:nvSpPr>
        <p:spPr>
          <a:xfrm>
            <a:off x="7361940" y="1958436"/>
            <a:ext cx="1439778" cy="141204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F8F69842-BBE7-6260-7AB4-B39CE7E3AE85}"/>
              </a:ext>
            </a:extLst>
          </p:cNvPr>
          <p:cNvSpPr/>
          <p:nvPr/>
        </p:nvSpPr>
        <p:spPr>
          <a:xfrm>
            <a:off x="5733255" y="2099464"/>
            <a:ext cx="1439778" cy="141204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CE363033-4DDB-5252-3357-10C6059A4BE7}"/>
              </a:ext>
            </a:extLst>
          </p:cNvPr>
          <p:cNvSpPr/>
          <p:nvPr/>
        </p:nvSpPr>
        <p:spPr>
          <a:xfrm>
            <a:off x="5045058" y="2345087"/>
            <a:ext cx="1439778" cy="141204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413D41E6-ED03-0DAA-F9C7-AD5C3A9CB12D}"/>
              </a:ext>
            </a:extLst>
          </p:cNvPr>
          <p:cNvSpPr/>
          <p:nvPr/>
        </p:nvSpPr>
        <p:spPr>
          <a:xfrm>
            <a:off x="5933856" y="3007953"/>
            <a:ext cx="1439778" cy="141204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79AA83CE-4BD0-C75B-37CB-5E0C59568121}"/>
              </a:ext>
            </a:extLst>
          </p:cNvPr>
          <p:cNvSpPr/>
          <p:nvPr/>
        </p:nvSpPr>
        <p:spPr>
          <a:xfrm>
            <a:off x="5749832" y="4738595"/>
            <a:ext cx="1439778" cy="141204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79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50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000"/>
                            </p:stCondLst>
                            <p:childTnLst>
                              <p:par>
                                <p:cTn id="1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500"/>
                            </p:stCondLst>
                            <p:childTnLst>
                              <p:par>
                                <p:cTn id="1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000"/>
                            </p:stCondLst>
                            <p:childTnLst>
                              <p:par>
                                <p:cTn id="1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500"/>
                            </p:stCondLst>
                            <p:childTnLst>
                              <p:par>
                                <p:cTn id="1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0"/>
                            </p:stCondLst>
                            <p:childTnLst>
                              <p:par>
                                <p:cTn id="2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3000"/>
                            </p:stCondLst>
                            <p:childTnLst>
                              <p:par>
                                <p:cTn id="2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500"/>
                            </p:stCondLst>
                            <p:childTnLst>
                              <p:par>
                                <p:cTn id="2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4000"/>
                            </p:stCondLst>
                            <p:childTnLst>
                              <p:par>
                                <p:cTn id="2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4500"/>
                            </p:stCondLst>
                            <p:childTnLst>
                              <p:par>
                                <p:cTn id="2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500"/>
                            </p:stCondLst>
                            <p:childTnLst>
                              <p:par>
                                <p:cTn id="2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500"/>
                            </p:stCondLst>
                            <p:childTnLst>
                              <p:par>
                                <p:cTn id="3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000"/>
                            </p:stCondLst>
                            <p:childTnLst>
                              <p:par>
                                <p:cTn id="3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500"/>
                            </p:stCondLst>
                            <p:childTnLst>
                              <p:par>
                                <p:cTn id="3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C0B4C33-0EE7-3FB6-8032-0C534B91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65" y="908720"/>
            <a:ext cx="4918586" cy="5803642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0081E51-F478-40C5-99F3-BDF339C1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-331117"/>
            <a:ext cx="9782801" cy="1239837"/>
          </a:xfrm>
        </p:spPr>
        <p:txBody>
          <a:bodyPr anchor="b">
            <a:normAutofit/>
          </a:bodyPr>
          <a:lstStyle/>
          <a:p>
            <a:r>
              <a:rPr lang="zh-TW" altLang="en-US" dirty="0"/>
              <a:t>實作分群</a:t>
            </a:r>
            <a:r>
              <a:rPr lang="en-US" altLang="zh-TW" dirty="0"/>
              <a:t>-DBSCAN </a:t>
            </a:r>
            <a:r>
              <a:rPr lang="zh-TW" altLang="en-US" dirty="0"/>
              <a:t>虛擬碼</a:t>
            </a:r>
            <a:endParaRPr lang="en-US" altLang="zh-TW" dirty="0"/>
          </a:p>
        </p:txBody>
      </p:sp>
      <p:sp>
        <p:nvSpPr>
          <p:cNvPr id="7" name="文字方塊 2">
            <a:extLst>
              <a:ext uri="{FF2B5EF4-FFF2-40B4-BE49-F238E27FC236}">
                <a16:creationId xmlns:a16="http://schemas.microsoft.com/office/drawing/2014/main" id="{BCCC6A9D-AB38-50AC-EE7D-98A91CCF8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524" y="353346"/>
            <a:ext cx="4680520" cy="635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DBSCAN(data, eps, </a:t>
            </a:r>
            <a:r>
              <a:rPr lang="en-US" sz="1400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minPts,count</a:t>
            </a:r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= 0):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for point in Data: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neighbors=</a:t>
            </a:r>
            <a:r>
              <a:rPr lang="en-US" sz="1400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findNei</a:t>
            </a:r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(</a:t>
            </a:r>
            <a:r>
              <a:rPr lang="en-US" sz="1400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data,point,eps</a:t>
            </a:r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)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if #neighbors &lt; </a:t>
            </a:r>
            <a:r>
              <a:rPr lang="en-US" sz="1400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minPts</a:t>
            </a:r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: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  </a:t>
            </a:r>
            <a:r>
              <a:rPr lang="en-US" sz="1400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point.label</a:t>
            </a:r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= noise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  continue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end-if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</a:t>
            </a:r>
            <a:r>
              <a:rPr lang="en-US" sz="1400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point.label</a:t>
            </a:r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=count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 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for n in neighbors: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  if </a:t>
            </a:r>
            <a:r>
              <a:rPr lang="en-US" sz="1400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point.label</a:t>
            </a:r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==noise: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    </a:t>
            </a:r>
            <a:r>
              <a:rPr lang="en-US" sz="1400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point.label</a:t>
            </a:r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=count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  end-if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  if </a:t>
            </a:r>
            <a:r>
              <a:rPr lang="en-US" sz="1400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point.label</a:t>
            </a:r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!=</a:t>
            </a:r>
            <a:r>
              <a:rPr lang="en-US" sz="1400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unclassifiy</a:t>
            </a:r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: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    continue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  end-if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  </a:t>
            </a:r>
            <a:r>
              <a:rPr lang="en-US" sz="1400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point.label</a:t>
            </a:r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=count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  </a:t>
            </a:r>
            <a:r>
              <a:rPr lang="en-US" sz="1400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subnei</a:t>
            </a:r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=</a:t>
            </a:r>
            <a:r>
              <a:rPr lang="en-US" sz="1400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findNei</a:t>
            </a:r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(</a:t>
            </a:r>
            <a:r>
              <a:rPr lang="en-US" sz="1400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data,point,eps</a:t>
            </a:r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)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  if </a:t>
            </a:r>
            <a:r>
              <a:rPr lang="en-US" sz="1400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len</a:t>
            </a:r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(</a:t>
            </a:r>
            <a:r>
              <a:rPr lang="en-US" sz="1400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subnei</a:t>
            </a:r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) &gt;= </a:t>
            </a:r>
            <a:r>
              <a:rPr lang="en-US" sz="1400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minPts</a:t>
            </a:r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: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    for </a:t>
            </a:r>
            <a:r>
              <a:rPr lang="en-US" sz="1400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in neighbors: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      data[</a:t>
            </a:r>
            <a:r>
              <a:rPr lang="en-US" sz="1400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].label=count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    end-for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  end-if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end-for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 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 count++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end-for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return list(</a:t>
            </a:r>
            <a:r>
              <a:rPr lang="en-US" sz="1400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point.label</a:t>
            </a:r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)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sz="1400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end-process</a:t>
            </a:r>
            <a:endParaRPr 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198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0BC8A-AEF3-4BC1-B1BB-CE79ED3F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結果分析與結論</a:t>
            </a:r>
          </a:p>
        </p:txBody>
      </p:sp>
      <p:pic>
        <p:nvPicPr>
          <p:cNvPr id="6" name="內容版面配置區 5" descr="一張含有 文字 的圖片&#10;&#10;自動產生的描述">
            <a:extLst>
              <a:ext uri="{FF2B5EF4-FFF2-40B4-BE49-F238E27FC236}">
                <a16:creationId xmlns:a16="http://schemas.microsoft.com/office/drawing/2014/main" id="{99CCF0F0-B275-C2A4-6299-AA2727CB2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957" y="1628800"/>
            <a:ext cx="4756483" cy="3672408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3140DD1-1D82-6039-EBC5-DF6A854F3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54" r="6146" b="6139"/>
          <a:stretch/>
        </p:blipFill>
        <p:spPr>
          <a:xfrm>
            <a:off x="6094412" y="1417637"/>
            <a:ext cx="5386830" cy="41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8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0BC8A-AEF3-4BC1-B1BB-CE79ED3F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結果分析與結論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9F3BCC-D95F-4897-A597-B4BDAC0D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只有分類器的準確度約</a:t>
            </a:r>
            <a:r>
              <a:rPr lang="en-US" altLang="zh-TW" dirty="0"/>
              <a:t>1/3</a:t>
            </a:r>
          </a:p>
          <a:p>
            <a:pPr lvl="1"/>
            <a:r>
              <a:rPr lang="zh-TW" altLang="en-US" dirty="0"/>
              <a:t>推測約六成的測試資料是訓練資料沒有的分類項目</a:t>
            </a:r>
          </a:p>
          <a:p>
            <a:r>
              <a:rPr lang="en-US" altLang="zh-TW" dirty="0"/>
              <a:t>random forest</a:t>
            </a:r>
            <a:r>
              <a:rPr lang="zh-TW" altLang="en-US" dirty="0"/>
              <a:t>加上</a:t>
            </a:r>
            <a:r>
              <a:rPr lang="en-US" altLang="zh-TW" dirty="0"/>
              <a:t>K-Means</a:t>
            </a:r>
            <a:r>
              <a:rPr lang="zh-TW" altLang="en-US" dirty="0"/>
              <a:t>的準確率最高</a:t>
            </a:r>
            <a:endParaRPr lang="en-US" altLang="zh-TW" dirty="0"/>
          </a:p>
          <a:p>
            <a:r>
              <a:rPr lang="en-US" altLang="zh-TW" dirty="0"/>
              <a:t>KNN</a:t>
            </a:r>
            <a:r>
              <a:rPr lang="zh-TW" altLang="en-US" dirty="0"/>
              <a:t>耗時，分類器可選為</a:t>
            </a:r>
            <a:r>
              <a:rPr lang="en-US" altLang="zh-TW" dirty="0"/>
              <a:t>random forest</a:t>
            </a:r>
            <a:r>
              <a:rPr lang="zh-TW" altLang="en-US" dirty="0"/>
              <a:t>較快</a:t>
            </a:r>
          </a:p>
          <a:p>
            <a:r>
              <a:rPr lang="zh-TW" altLang="en-US" dirty="0"/>
              <a:t>兩種分群</a:t>
            </a:r>
            <a:r>
              <a:rPr lang="en-US" altLang="zh-TW" dirty="0"/>
              <a:t>K-Means</a:t>
            </a:r>
            <a:r>
              <a:rPr lang="zh-TW" altLang="en-US" dirty="0"/>
              <a:t>的準確率稍微高一些</a:t>
            </a:r>
            <a:endParaRPr lang="en-US" altLang="zh-TW" dirty="0"/>
          </a:p>
          <a:p>
            <a:pPr lvl="1"/>
            <a:r>
              <a:rPr lang="en-US" altLang="zh-TW" dirty="0"/>
              <a:t>DBSCAN</a:t>
            </a:r>
            <a:r>
              <a:rPr lang="zh-TW" altLang="en-US" dirty="0"/>
              <a:t>會將距離較遠的資料判定為噪音</a:t>
            </a:r>
          </a:p>
        </p:txBody>
      </p:sp>
    </p:spTree>
    <p:extLst>
      <p:ext uri="{BB962C8B-B14F-4D97-AF65-F5344CB8AC3E}">
        <p14:creationId xmlns:p14="http://schemas.microsoft.com/office/powerpoint/2010/main" val="166395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0BC8A-AEF3-4BC1-B1BB-CE79ED3F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結果分析與結論</a:t>
            </a:r>
            <a:r>
              <a:rPr lang="en-US" altLang="zh-TW" dirty="0"/>
              <a:t>-</a:t>
            </a:r>
            <a:r>
              <a:rPr lang="zh-TW" altLang="en-US" dirty="0"/>
              <a:t>分群方法比較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47CB74F1-914A-16FB-6B47-FE3D34DB6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438891"/>
              </p:ext>
            </p:extLst>
          </p:nvPr>
        </p:nvGraphicFramePr>
        <p:xfrm>
          <a:off x="1593850" y="1600200"/>
          <a:ext cx="9973170" cy="470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4618">
                  <a:extLst>
                    <a:ext uri="{9D8B030D-6E8A-4147-A177-3AD203B41FA5}">
                      <a16:colId xmlns:a16="http://schemas.microsoft.com/office/drawing/2014/main" val="1238098878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447161391"/>
                    </a:ext>
                  </a:extLst>
                </a:gridCol>
              </a:tblGrid>
              <a:tr h="941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K-Means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DBSCAN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10663"/>
                  </a:ext>
                </a:extLst>
              </a:tr>
              <a:tr h="941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依照到平均資料的距離分類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依照周圍資料的密度分類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64360"/>
                  </a:ext>
                </a:extLst>
              </a:tr>
              <a:tr h="941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沒有噪音</a:t>
                      </a:r>
                      <a:endParaRPr lang="en-US" altLang="zh-TW" sz="2400" dirty="0"/>
                    </a:p>
                    <a:p>
                      <a:pPr algn="ctr"/>
                      <a:r>
                        <a:rPr lang="zh-TW" altLang="en-US" sz="2400" dirty="0"/>
                        <a:t>所有點有結果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有噪音</a:t>
                      </a:r>
                      <a:endParaRPr lang="en-US" altLang="zh-TW" sz="2400" dirty="0"/>
                    </a:p>
                    <a:p>
                      <a:pPr algn="ctr"/>
                      <a:r>
                        <a:rPr lang="zh-TW" altLang="en-US" sz="2400" dirty="0"/>
                        <a:t>周圍資料密度低時分為噪音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69017"/>
                  </a:ext>
                </a:extLst>
              </a:tr>
              <a:tr h="941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適合極端值少每個分類明確</a:t>
                      </a:r>
                      <a:endParaRPr lang="en-US" altLang="zh-TW" sz="2400" dirty="0"/>
                    </a:p>
                    <a:p>
                      <a:pPr algn="ctr"/>
                      <a:r>
                        <a:rPr lang="zh-TW" altLang="en-US" sz="2400" dirty="0"/>
                        <a:t>不適合</a:t>
                      </a:r>
                      <a:r>
                        <a:rPr lang="en-US" altLang="zh-TW" sz="2400" dirty="0"/>
                        <a:t>non-convex</a:t>
                      </a:r>
                      <a:r>
                        <a:rPr lang="zh-TW" altLang="en-US" sz="2400" dirty="0"/>
                        <a:t>資料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可適應噪音多的資料集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340156"/>
                  </a:ext>
                </a:extLst>
              </a:tr>
              <a:tr h="941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需事先設定分成幾類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不用先設定分成幾類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40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0BC8A-AEF3-4BC1-B1BB-CE79ED3F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9F3BCC-D95F-4897-A597-B4BDAC0D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[1].	Wikipedia DBSCAN</a:t>
            </a:r>
          </a:p>
          <a:p>
            <a:pPr marL="0" indent="0">
              <a:buNone/>
            </a:pPr>
            <a:r>
              <a:rPr lang="en-US" altLang="zh-TW" dirty="0"/>
              <a:t>  https://en.wikipedia.org/wiki/DBSCAN</a:t>
            </a:r>
          </a:p>
          <a:p>
            <a:r>
              <a:rPr lang="en-US" altLang="zh-TW" dirty="0"/>
              <a:t>[2].	Wikipedia k-means clustering</a:t>
            </a:r>
          </a:p>
          <a:p>
            <a:pPr marL="0" indent="0">
              <a:buNone/>
            </a:pPr>
            <a:r>
              <a:rPr lang="en-US" altLang="zh-TW" dirty="0"/>
              <a:t>  https://en.wikipedia.org/wiki/K-means_clustering</a:t>
            </a:r>
          </a:p>
        </p:txBody>
      </p:sp>
    </p:spTree>
    <p:extLst>
      <p:ext uri="{BB962C8B-B14F-4D97-AF65-F5344CB8AC3E}">
        <p14:creationId xmlns:p14="http://schemas.microsoft.com/office/powerpoint/2010/main" val="146712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D26B9-D684-42D8-8FCD-DFBEFF693E71}"/>
              </a:ext>
            </a:extLst>
          </p:cNvPr>
          <p:cNvSpPr txBox="1">
            <a:spLocks/>
          </p:cNvSpPr>
          <p:nvPr/>
        </p:nvSpPr>
        <p:spPr>
          <a:xfrm>
            <a:off x="3106080" y="3083005"/>
            <a:ext cx="5976664" cy="691991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4800" dirty="0"/>
              <a:t>Thanks for listening!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01BB2-73B5-4DFF-B72A-6DBB7AAD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3FC584-2244-425B-8782-09F62922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901576" cy="4572000"/>
          </a:xfrm>
        </p:spPr>
        <p:txBody>
          <a:bodyPr/>
          <a:lstStyle/>
          <a:p>
            <a:r>
              <a:rPr lang="zh-TW" altLang="en-US" dirty="0"/>
              <a:t>接續期中報告</a:t>
            </a:r>
            <a:endParaRPr lang="en-US" altLang="zh-TW" dirty="0"/>
          </a:p>
          <a:p>
            <a:pPr lvl="1"/>
            <a:r>
              <a:rPr lang="zh-TW" altLang="en-US" dirty="0"/>
              <a:t>分類器選擇</a:t>
            </a:r>
            <a:r>
              <a:rPr lang="en-US" altLang="zh-TW" dirty="0"/>
              <a:t>(KNN</a:t>
            </a:r>
            <a:r>
              <a:rPr lang="zh-TW" altLang="en-US" dirty="0"/>
              <a:t>、</a:t>
            </a:r>
            <a:r>
              <a:rPr lang="en-US" altLang="zh-TW" dirty="0"/>
              <a:t>Random</a:t>
            </a:r>
            <a:r>
              <a:rPr lang="zh-TW" altLang="en-US" dirty="0"/>
              <a:t> </a:t>
            </a:r>
            <a:r>
              <a:rPr lang="en-US" altLang="zh-TW" dirty="0"/>
              <a:t>Forest)</a:t>
            </a:r>
          </a:p>
          <a:p>
            <a:pPr lvl="1"/>
            <a:r>
              <a:rPr lang="zh-TW" altLang="en-US" dirty="0"/>
              <a:t>區分未知標籤資料統計</a:t>
            </a:r>
            <a:endParaRPr lang="en-US" altLang="zh-TW" dirty="0"/>
          </a:p>
          <a:p>
            <a:r>
              <a:rPr lang="zh-TW" altLang="en-US" dirty="0"/>
              <a:t>實作分群</a:t>
            </a:r>
            <a:endParaRPr lang="en-US" altLang="zh-TW" dirty="0"/>
          </a:p>
          <a:p>
            <a:pPr lvl="1"/>
            <a:r>
              <a:rPr lang="en-US" altLang="zh-TW" dirty="0"/>
              <a:t>K-Means</a:t>
            </a:r>
          </a:p>
          <a:p>
            <a:pPr lvl="1"/>
            <a:r>
              <a:rPr lang="en-US" altLang="zh-TW" dirty="0"/>
              <a:t>DBSCAN</a:t>
            </a:r>
          </a:p>
          <a:p>
            <a:r>
              <a:rPr lang="zh-TW" altLang="en-US" dirty="0"/>
              <a:t>結果分析與結論</a:t>
            </a:r>
          </a:p>
        </p:txBody>
      </p:sp>
    </p:spTree>
    <p:extLst>
      <p:ext uri="{BB962C8B-B14F-4D97-AF65-F5344CB8AC3E}">
        <p14:creationId xmlns:p14="http://schemas.microsoft.com/office/powerpoint/2010/main" val="338401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01BB2-73B5-4DFF-B72A-6DBB7AAD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程式流程圖</a:t>
            </a:r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8604FAD7-BF0F-49FE-8BC3-091347ED9587}"/>
              </a:ext>
            </a:extLst>
          </p:cNvPr>
          <p:cNvSpPr/>
          <p:nvPr/>
        </p:nvSpPr>
        <p:spPr>
          <a:xfrm>
            <a:off x="10087890" y="3096941"/>
            <a:ext cx="325390" cy="936104"/>
          </a:xfrm>
          <a:prstGeom prst="rightBrace">
            <a:avLst>
              <a:gd name="adj1" fmla="val 46209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2C953D0-E36B-4AA2-B387-34392FE6D329}"/>
              </a:ext>
            </a:extLst>
          </p:cNvPr>
          <p:cNvSpPr txBox="1"/>
          <p:nvPr/>
        </p:nvSpPr>
        <p:spPr>
          <a:xfrm>
            <a:off x="10487481" y="2993654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分群</a:t>
            </a:r>
            <a:endParaRPr lang="en-US" altLang="zh-TW" sz="3200" dirty="0"/>
          </a:p>
          <a:p>
            <a:r>
              <a:rPr lang="zh-TW" altLang="en-US" sz="3200" dirty="0"/>
              <a:t>處理</a:t>
            </a:r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6C90EF3A-4979-4F8A-82C6-DE6B2BA1817B}"/>
              </a:ext>
            </a:extLst>
          </p:cNvPr>
          <p:cNvSpPr/>
          <p:nvPr/>
        </p:nvSpPr>
        <p:spPr>
          <a:xfrm>
            <a:off x="10087890" y="4437112"/>
            <a:ext cx="327116" cy="1800200"/>
          </a:xfrm>
          <a:prstGeom prst="rightBrace">
            <a:avLst>
              <a:gd name="adj1" fmla="val 3624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1300103-1A91-4B5D-B0B2-6A6179396D49}"/>
              </a:ext>
            </a:extLst>
          </p:cNvPr>
          <p:cNvSpPr txBox="1"/>
          <p:nvPr/>
        </p:nvSpPr>
        <p:spPr>
          <a:xfrm>
            <a:off x="10489609" y="4798603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統計</a:t>
            </a:r>
            <a:endParaRPr lang="en-US" altLang="zh-TW" sz="3200" dirty="0"/>
          </a:p>
          <a:p>
            <a:r>
              <a:rPr lang="zh-TW" altLang="en-US" sz="3200" dirty="0"/>
              <a:t>輸出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B15ABA-9297-C5DF-5326-0605DF85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19" y="1635692"/>
            <a:ext cx="8064896" cy="487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4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1E51-F478-40C5-99F3-BDF339C1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分類器選擇</a:t>
            </a:r>
            <a:r>
              <a:rPr lang="en-US" altLang="zh-TW" dirty="0"/>
              <a:t>- KNN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BBEB14-F514-4AA9-BCF1-F8DE6723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可藉由距離來判斷是否為無法分類的資料</a:t>
            </a:r>
            <a:endParaRPr lang="en-US" altLang="zh-TW" dirty="0"/>
          </a:p>
          <a:p>
            <a:pPr lvl="1"/>
            <a:r>
              <a:rPr lang="zh-TW" altLang="en-US" dirty="0"/>
              <a:t>訓練資料計算任兩點的平均距離約為</a:t>
            </a:r>
            <a:r>
              <a:rPr lang="en-US" altLang="zh-TW" dirty="0"/>
              <a:t>200</a:t>
            </a:r>
          </a:p>
          <a:p>
            <a:pPr lvl="1"/>
            <a:r>
              <a:rPr lang="zh-TW" altLang="en-US" dirty="0"/>
              <a:t>最近</a:t>
            </a:r>
            <a:r>
              <a:rPr lang="en-US" altLang="zh-TW" dirty="0"/>
              <a:t>K</a:t>
            </a:r>
            <a:r>
              <a:rPr lang="zh-TW" altLang="en-US" dirty="0"/>
              <a:t>筆距離總和若大於</a:t>
            </a:r>
            <a:r>
              <a:rPr lang="en-US" altLang="zh-TW" dirty="0"/>
              <a:t>200 * K + 100</a:t>
            </a:r>
            <a:r>
              <a:rPr lang="zh-TW" altLang="en-US" dirty="0"/>
              <a:t>，則分為</a:t>
            </a:r>
            <a:r>
              <a:rPr lang="en-US" altLang="zh-TW" dirty="0" err="1"/>
              <a:t>unkonwn</a:t>
            </a:r>
            <a:endParaRPr lang="en-US" altLang="zh-TW" dirty="0"/>
          </a:p>
          <a:p>
            <a:r>
              <a:rPr lang="zh-TW" altLang="en-US" dirty="0"/>
              <a:t>缺點為需要進行的計算量過大</a:t>
            </a:r>
            <a:endParaRPr lang="en-US" altLang="zh-TW" dirty="0"/>
          </a:p>
          <a:p>
            <a:pPr lvl="1"/>
            <a:r>
              <a:rPr lang="zh-TW" altLang="en-US" dirty="0"/>
              <a:t>一筆資料中有兩萬多維</a:t>
            </a:r>
            <a:endParaRPr lang="en-US" altLang="zh-TW" dirty="0"/>
          </a:p>
          <a:p>
            <a:pPr lvl="1"/>
            <a:r>
              <a:rPr lang="zh-TW" altLang="en-US" dirty="0"/>
              <a:t>測試資料要和每一筆訓練資料進行運算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K=9</a:t>
            </a:r>
            <a:r>
              <a:rPr lang="zh-TW" altLang="en-US" dirty="0"/>
              <a:t>作為範例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970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1E51-F478-40C5-99F3-BDF339C1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分類器選擇</a:t>
            </a:r>
            <a:r>
              <a:rPr lang="en-US" altLang="zh-TW" dirty="0"/>
              <a:t>-Random Forest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BBEB14-F514-4AA9-BCF1-F8DE6723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各筆資料的分類結果可用機率的方式展現</a:t>
            </a:r>
            <a:endParaRPr lang="en-US" altLang="zh-TW" dirty="0"/>
          </a:p>
          <a:p>
            <a:pPr lvl="1"/>
            <a:r>
              <a:rPr lang="zh-TW" altLang="en-US" dirty="0"/>
              <a:t>由多個</a:t>
            </a:r>
            <a:r>
              <a:rPr lang="en-US" altLang="zh-TW" dirty="0"/>
              <a:t>Decision Tree</a:t>
            </a:r>
            <a:r>
              <a:rPr lang="zh-TW" altLang="en-US" dirty="0"/>
              <a:t>來進行投票</a:t>
            </a:r>
            <a:endParaRPr lang="en-US" altLang="zh-TW" dirty="0"/>
          </a:p>
          <a:p>
            <a:pPr lvl="1"/>
            <a:r>
              <a:rPr lang="en-US" altLang="zh-TW" dirty="0"/>
              <a:t>scikit-learn </a:t>
            </a:r>
            <a:r>
              <a:rPr lang="zh-TW" altLang="en-US" dirty="0"/>
              <a:t>可用</a:t>
            </a:r>
            <a:r>
              <a:rPr lang="en-US" altLang="zh-TW" dirty="0" err="1"/>
              <a:t>predict_pro</a:t>
            </a:r>
            <a:r>
              <a:rPr lang="zh-TW" altLang="en-US" dirty="0"/>
              <a:t>判斷</a:t>
            </a:r>
            <a:endParaRPr lang="en-US" altLang="zh-TW" dirty="0"/>
          </a:p>
          <a:p>
            <a:pPr lvl="1"/>
            <a:r>
              <a:rPr lang="zh-TW" altLang="en-US" dirty="0"/>
              <a:t>最高機率的分類項目沒有超過</a:t>
            </a:r>
            <a:r>
              <a:rPr lang="en-US" altLang="zh-TW" dirty="0"/>
              <a:t>0.7</a:t>
            </a:r>
            <a:r>
              <a:rPr lang="zh-TW" altLang="en-US" dirty="0"/>
              <a:t>，設定為</a:t>
            </a:r>
            <a:r>
              <a:rPr lang="en-US" altLang="zh-TW" dirty="0" err="1"/>
              <a:t>unkonwn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381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1E51-F478-40C5-99F3-BDF339C1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分群</a:t>
            </a:r>
            <a:r>
              <a:rPr lang="en-US" altLang="zh-TW" dirty="0"/>
              <a:t>(Clustering)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BBEB14-F514-4AA9-BCF1-F8DE6723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對於沒有標籤的資料進行分門別類的演算法</a:t>
            </a:r>
            <a:endParaRPr lang="en-US" altLang="zh-TW" dirty="0"/>
          </a:p>
          <a:p>
            <a:r>
              <a:rPr lang="en-US" altLang="zh-TW" dirty="0"/>
              <a:t>K-Means</a:t>
            </a:r>
            <a:r>
              <a:rPr lang="zh-TW" altLang="en-US" dirty="0"/>
              <a:t>、</a:t>
            </a:r>
            <a:r>
              <a:rPr lang="en-US" altLang="zh-TW" dirty="0"/>
              <a:t>DBSCAN</a:t>
            </a:r>
          </a:p>
          <a:p>
            <a:r>
              <a:rPr lang="zh-TW" altLang="en-US" dirty="0"/>
              <a:t>要求使用者輸入未知的分類標籤</a:t>
            </a:r>
            <a:endParaRPr lang="en-US" altLang="zh-TW" dirty="0"/>
          </a:p>
          <a:p>
            <a:r>
              <a:rPr lang="zh-TW" altLang="en-US" dirty="0"/>
              <a:t>統計測試資料的標籤與各個分群重疊的情況</a:t>
            </a:r>
            <a:endParaRPr lang="en-US" altLang="zh-TW" dirty="0"/>
          </a:p>
          <a:p>
            <a:pPr lvl="1"/>
            <a:r>
              <a:rPr lang="zh-TW" altLang="en-US" dirty="0"/>
              <a:t>該群更新為該項類別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240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1E51-F478-40C5-99F3-BDF339C1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zh-TW" altLang="en-US" sz="4000" dirty="0"/>
              <a:t>實作分群</a:t>
            </a:r>
            <a:r>
              <a:rPr lang="en-US" altLang="zh-TW" sz="4000" dirty="0"/>
              <a:t>-</a:t>
            </a:r>
            <a:r>
              <a:rPr lang="en-US" altLang="zh-TW" sz="4000" dirty="0" err="1"/>
              <a:t>KMeans</a:t>
            </a:r>
            <a:endParaRPr lang="en-US" altLang="zh-TW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BBEB14-F514-4AA9-BCF1-F8DE67236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6733224" cy="4572000"/>
          </a:xfrm>
        </p:spPr>
        <p:txBody>
          <a:bodyPr>
            <a:normAutofit/>
          </a:bodyPr>
          <a:lstStyle/>
          <a:p>
            <a:r>
              <a:rPr lang="zh-TW" altLang="en-US" dirty="0"/>
              <a:t>資料依照群心分割成</a:t>
            </a:r>
            <a:r>
              <a:rPr lang="en-US" altLang="zh-TW" dirty="0"/>
              <a:t>K</a:t>
            </a:r>
            <a:r>
              <a:rPr lang="zh-TW" altLang="en-US" dirty="0"/>
              <a:t>類別分群方法</a:t>
            </a:r>
            <a:endParaRPr lang="en-US" altLang="zh-TW" dirty="0"/>
          </a:p>
          <a:p>
            <a:pPr lvl="1"/>
            <a:r>
              <a:rPr lang="zh-TW" altLang="en-US" dirty="0"/>
              <a:t>依照資料集設定</a:t>
            </a:r>
            <a:r>
              <a:rPr lang="en-US" altLang="zh-TW" dirty="0"/>
              <a:t>K=2</a:t>
            </a:r>
          </a:p>
          <a:p>
            <a:r>
              <a:rPr lang="zh-TW" altLang="en-US" dirty="0"/>
              <a:t>需要不斷的更新群心直到收斂</a:t>
            </a:r>
            <a:endParaRPr lang="en-US" altLang="zh-TW" dirty="0"/>
          </a:p>
          <a:p>
            <a:pPr lvl="1"/>
            <a:r>
              <a:rPr lang="zh-TW" altLang="en-US" dirty="0"/>
              <a:t>實際上執行三到四次的計算就收斂</a:t>
            </a:r>
            <a:endParaRPr lang="en-US" altLang="zh-TW" dirty="0"/>
          </a:p>
          <a:p>
            <a:pPr lvl="1"/>
            <a:r>
              <a:rPr lang="zh-TW" altLang="en-US" dirty="0"/>
              <a:t>隨機分配群心時不可選到相同的點</a:t>
            </a:r>
          </a:p>
          <a:p>
            <a:r>
              <a:rPr lang="zh-TW" altLang="en-US" dirty="0"/>
              <a:t>適合當各個未知標籤之間距離較為大、相同標籤的資料較為聚集的資料分佈</a:t>
            </a:r>
            <a:endParaRPr lang="en-US" altLang="zh-TW" dirty="0"/>
          </a:p>
          <a:p>
            <a:r>
              <a:rPr lang="zh-TW" altLang="en-US" dirty="0"/>
              <a:t>容易受到雜音影響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8C01A5-8BF2-06DF-75B3-D37637A9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716" y="404664"/>
            <a:ext cx="1950014" cy="61905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896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1E51-F478-40C5-99F3-BDF339C1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zh-TW" altLang="en-US" sz="4000" dirty="0"/>
              <a:t>實作分群</a:t>
            </a:r>
            <a:r>
              <a:rPr lang="en-US" altLang="zh-TW" sz="4000" dirty="0"/>
              <a:t>-</a:t>
            </a:r>
            <a:r>
              <a:rPr lang="en-US" altLang="zh-TW" sz="4000" dirty="0" err="1"/>
              <a:t>KMeans</a:t>
            </a:r>
            <a:r>
              <a:rPr lang="zh-TW" altLang="en-US" sz="4000" dirty="0"/>
              <a:t> 虛擬碼</a:t>
            </a:r>
            <a:endParaRPr lang="en-US" altLang="zh-TW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8C01A5-8BF2-06DF-75B3-D37637A9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716" y="404664"/>
            <a:ext cx="1950014" cy="6190521"/>
          </a:xfrm>
          <a:prstGeom prst="rect">
            <a:avLst/>
          </a:prstGeom>
          <a:noFill/>
        </p:spPr>
      </p:pic>
      <p:sp>
        <p:nvSpPr>
          <p:cNvPr id="7" name="文字方塊 2">
            <a:extLst>
              <a:ext uri="{FF2B5EF4-FFF2-40B4-BE49-F238E27FC236}">
                <a16:creationId xmlns:a16="http://schemas.microsoft.com/office/drawing/2014/main" id="{DC6EA690-CF0A-B2C4-A61B-711D48DDF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645" y="1509829"/>
            <a:ext cx="5588457" cy="496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KMeans</a:t>
            </a:r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(K, data):</a:t>
            </a:r>
            <a:endParaRPr lang="zh-TW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indent="114300"/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for </a:t>
            </a:r>
            <a:r>
              <a:rPr lang="en-US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from 1 to K:</a:t>
            </a:r>
            <a:endParaRPr lang="zh-TW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indent="228600"/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</a:t>
            </a:r>
            <a:r>
              <a:rPr lang="en-US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center.push</a:t>
            </a:r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(data[random number])</a:t>
            </a:r>
            <a:endParaRPr lang="zh-TW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indent="114300"/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end-for</a:t>
            </a:r>
          </a:p>
          <a:p>
            <a:pPr indent="114300"/>
            <a:endParaRPr lang="en-US" dirty="0">
              <a:ln w="3175" cap="rnd" cmpd="sng" algn="ctr">
                <a:solidFill>
                  <a:srgbClr val="000000"/>
                </a:solidFill>
                <a:prstDash val="solid"/>
                <a:bevel/>
              </a:ln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indent="114300"/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while </a:t>
            </a:r>
            <a:r>
              <a:rPr lang="en-US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Dif</a:t>
            </a:r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(last-center, center):</a:t>
            </a:r>
            <a:endParaRPr lang="zh-TW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indent="228600"/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for </a:t>
            </a:r>
            <a:r>
              <a:rPr lang="en-US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from 0 to #data:</a:t>
            </a:r>
            <a:endParaRPr lang="zh-TW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indent="342900"/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label[</a:t>
            </a:r>
            <a:r>
              <a:rPr lang="en-US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]=</a:t>
            </a:r>
            <a:r>
              <a:rPr lang="en-US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minDist</a:t>
            </a:r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(center, data[</a:t>
            </a:r>
            <a:r>
              <a:rPr lang="en-US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])</a:t>
            </a:r>
            <a:endParaRPr lang="zh-TW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indent="228600"/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end-for</a:t>
            </a:r>
            <a:endParaRPr lang="zh-TW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indent="228600"/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last-center = center</a:t>
            </a:r>
            <a:endParaRPr lang="zh-TW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indent="228600"/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for </a:t>
            </a:r>
            <a:r>
              <a:rPr lang="en-US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from 0</a:t>
            </a:r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to</a:t>
            </a:r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#label:</a:t>
            </a:r>
            <a:endParaRPr lang="zh-TW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indent="342900"/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  center[</a:t>
            </a:r>
            <a:r>
              <a:rPr lang="en-US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]=average(data[</a:t>
            </a:r>
            <a:r>
              <a:rPr lang="en-US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labe</a:t>
            </a:r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[</a:t>
            </a:r>
            <a:r>
              <a:rPr lang="en-US" dirty="0" err="1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]])</a:t>
            </a:r>
            <a:endParaRPr lang="zh-TW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zh-TW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　　</a:t>
            </a:r>
            <a:r>
              <a:rPr lang="en-US" altLang="zh-TW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end-for</a:t>
            </a:r>
            <a:endParaRPr lang="zh-TW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indent="114300"/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end-while</a:t>
            </a:r>
          </a:p>
          <a:p>
            <a:pPr indent="114300"/>
            <a:endParaRPr lang="en-US" dirty="0">
              <a:ln w="3175" cap="rnd" cmpd="sng" algn="ctr">
                <a:solidFill>
                  <a:srgbClr val="000000"/>
                </a:solidFill>
                <a:prstDash val="solid"/>
                <a:bevel/>
              </a:ln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indent="114300"/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 return center</a:t>
            </a:r>
            <a:endParaRPr lang="zh-TW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dirty="0">
                <a:ln w="317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end-process</a:t>
            </a:r>
            <a:endParaRPr lang="zh-TW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8" name="右大括弧 7">
            <a:extLst>
              <a:ext uri="{FF2B5EF4-FFF2-40B4-BE49-F238E27FC236}">
                <a16:creationId xmlns:a16="http://schemas.microsoft.com/office/drawing/2014/main" id="{06E5F148-B9D2-F093-0197-9B3EEE49CAF5}"/>
              </a:ext>
            </a:extLst>
          </p:cNvPr>
          <p:cNvSpPr/>
          <p:nvPr/>
        </p:nvSpPr>
        <p:spPr>
          <a:xfrm>
            <a:off x="6886500" y="1844824"/>
            <a:ext cx="216024" cy="792088"/>
          </a:xfrm>
          <a:prstGeom prst="rightBrace">
            <a:avLst>
              <a:gd name="adj1" fmla="val 46209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EE095357-334E-6911-818C-E73985F8ED24}"/>
              </a:ext>
            </a:extLst>
          </p:cNvPr>
          <p:cNvSpPr/>
          <p:nvPr/>
        </p:nvSpPr>
        <p:spPr>
          <a:xfrm>
            <a:off x="7246540" y="3217160"/>
            <a:ext cx="216024" cy="792088"/>
          </a:xfrm>
          <a:prstGeom prst="rightBrace">
            <a:avLst>
              <a:gd name="adj1" fmla="val 46209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169A023E-0B89-5AB5-1548-225F0DB51DE1}"/>
              </a:ext>
            </a:extLst>
          </p:cNvPr>
          <p:cNvSpPr/>
          <p:nvPr/>
        </p:nvSpPr>
        <p:spPr>
          <a:xfrm>
            <a:off x="7102524" y="4313319"/>
            <a:ext cx="216024" cy="792088"/>
          </a:xfrm>
          <a:prstGeom prst="rightBrace">
            <a:avLst>
              <a:gd name="adj1" fmla="val 46209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852C06CD-B585-793A-0BA3-AA99D33167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60588" y="1844821"/>
            <a:ext cx="1772514" cy="43315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D4581D6F-BDCA-D4C1-D75A-9B19CCD2A3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62565" y="2954489"/>
            <a:ext cx="1470545" cy="66453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49114C61-AA98-0CCF-8B8E-4A7E444DAC6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84625" y="4044827"/>
            <a:ext cx="1448478" cy="66453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A795E01-0153-E7F0-2836-E75E27F3917F}"/>
              </a:ext>
            </a:extLst>
          </p:cNvPr>
          <p:cNvCxnSpPr/>
          <p:nvPr/>
        </p:nvCxnSpPr>
        <p:spPr>
          <a:xfrm>
            <a:off x="2061964" y="3140968"/>
            <a:ext cx="42484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9BCD8B0-AFF4-6D0D-96B5-DE9E0E68C042}"/>
              </a:ext>
            </a:extLst>
          </p:cNvPr>
          <p:cNvCxnSpPr>
            <a:cxnSpLocks/>
          </p:cNvCxnSpPr>
          <p:nvPr/>
        </p:nvCxnSpPr>
        <p:spPr>
          <a:xfrm>
            <a:off x="2349996" y="4221088"/>
            <a:ext cx="27059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43E8E8BF-1FA9-A90A-8851-C9B8494545B0}"/>
              </a:ext>
            </a:extLst>
          </p:cNvPr>
          <p:cNvSpPr/>
          <p:nvPr/>
        </p:nvSpPr>
        <p:spPr>
          <a:xfrm>
            <a:off x="8804679" y="4763912"/>
            <a:ext cx="1664501" cy="77228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3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1E51-F478-40C5-99F3-BDF339C1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實作分群</a:t>
            </a:r>
            <a:r>
              <a:rPr lang="en-US" altLang="zh-TW" dirty="0"/>
              <a:t>-</a:t>
            </a:r>
            <a:r>
              <a:rPr lang="en-US" altLang="zh-TW" dirty="0" err="1"/>
              <a:t>KMeans</a:t>
            </a:r>
            <a:endParaRPr lang="en-US" altLang="zh-TW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C39D7B0-7DED-3A49-69AD-5AF86AA18B64}"/>
              </a:ext>
            </a:extLst>
          </p:cNvPr>
          <p:cNvSpPr/>
          <p:nvPr/>
        </p:nvSpPr>
        <p:spPr>
          <a:xfrm>
            <a:off x="2901922" y="2756311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F14D726-F6AF-B0C3-C41B-BBBE0060B1AF}"/>
              </a:ext>
            </a:extLst>
          </p:cNvPr>
          <p:cNvSpPr/>
          <p:nvPr/>
        </p:nvSpPr>
        <p:spPr>
          <a:xfrm>
            <a:off x="3117946" y="3448809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3EDFB5E-D53F-3F5B-77BC-7A5E2B890ABC}"/>
              </a:ext>
            </a:extLst>
          </p:cNvPr>
          <p:cNvSpPr/>
          <p:nvPr/>
        </p:nvSpPr>
        <p:spPr>
          <a:xfrm>
            <a:off x="2197680" y="3894785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4C6F3460-F750-A177-CF3E-592A2C5031BD}"/>
              </a:ext>
            </a:extLst>
          </p:cNvPr>
          <p:cNvSpPr/>
          <p:nvPr/>
        </p:nvSpPr>
        <p:spPr>
          <a:xfrm>
            <a:off x="6039595" y="4738305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D190FC4-5120-A51E-7716-31816633022E}"/>
              </a:ext>
            </a:extLst>
          </p:cNvPr>
          <p:cNvSpPr/>
          <p:nvPr/>
        </p:nvSpPr>
        <p:spPr>
          <a:xfrm>
            <a:off x="2793910" y="4476926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4033F1B-ADF2-2C0C-2DCA-64CDFF0145DA}"/>
              </a:ext>
            </a:extLst>
          </p:cNvPr>
          <p:cNvSpPr/>
          <p:nvPr/>
        </p:nvSpPr>
        <p:spPr>
          <a:xfrm>
            <a:off x="3886234" y="2718211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B912BB4-472E-CED8-8400-73745E4F9AD7}"/>
              </a:ext>
            </a:extLst>
          </p:cNvPr>
          <p:cNvSpPr/>
          <p:nvPr/>
        </p:nvSpPr>
        <p:spPr>
          <a:xfrm>
            <a:off x="3932230" y="3524723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1B26BCE-705B-91B2-828C-9E3C277B1587}"/>
              </a:ext>
            </a:extLst>
          </p:cNvPr>
          <p:cNvSpPr/>
          <p:nvPr/>
        </p:nvSpPr>
        <p:spPr>
          <a:xfrm>
            <a:off x="3613089" y="4536883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9789D8E-04E1-C339-B321-D46A796CE789}"/>
              </a:ext>
            </a:extLst>
          </p:cNvPr>
          <p:cNvSpPr/>
          <p:nvPr/>
        </p:nvSpPr>
        <p:spPr>
          <a:xfrm>
            <a:off x="3397333" y="4801173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3F5D886F-A1AD-7D6E-6227-53495DFF5E68}"/>
              </a:ext>
            </a:extLst>
          </p:cNvPr>
          <p:cNvSpPr/>
          <p:nvPr/>
        </p:nvSpPr>
        <p:spPr>
          <a:xfrm>
            <a:off x="4475924" y="4007261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DD1869C7-A12C-D42A-108A-269124D80AE7}"/>
              </a:ext>
            </a:extLst>
          </p:cNvPr>
          <p:cNvSpPr/>
          <p:nvPr/>
        </p:nvSpPr>
        <p:spPr>
          <a:xfrm>
            <a:off x="4457187" y="5090142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AEAD97B-0107-437F-7550-9125321D0553}"/>
              </a:ext>
            </a:extLst>
          </p:cNvPr>
          <p:cNvSpPr/>
          <p:nvPr/>
        </p:nvSpPr>
        <p:spPr>
          <a:xfrm>
            <a:off x="4979980" y="3648510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BCAFE270-9CCC-2AAC-491A-0BB2E91665BD}"/>
              </a:ext>
            </a:extLst>
          </p:cNvPr>
          <p:cNvSpPr/>
          <p:nvPr/>
        </p:nvSpPr>
        <p:spPr>
          <a:xfrm>
            <a:off x="4494505" y="2492896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874FA014-7E45-EBF8-D9D7-F37BE701D5C7}"/>
              </a:ext>
            </a:extLst>
          </p:cNvPr>
          <p:cNvSpPr/>
          <p:nvPr/>
        </p:nvSpPr>
        <p:spPr>
          <a:xfrm>
            <a:off x="4710529" y="3185394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7F0D1104-C0E4-D026-AA76-688302B2308D}"/>
              </a:ext>
            </a:extLst>
          </p:cNvPr>
          <p:cNvSpPr/>
          <p:nvPr/>
        </p:nvSpPr>
        <p:spPr>
          <a:xfrm>
            <a:off x="6023140" y="3063630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C65CE6A-8136-1BDD-3148-F7BDEBBBE781}"/>
              </a:ext>
            </a:extLst>
          </p:cNvPr>
          <p:cNvSpPr/>
          <p:nvPr/>
        </p:nvSpPr>
        <p:spPr>
          <a:xfrm>
            <a:off x="5475532" y="2757116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ECB25B3-BBAF-C242-9757-B3134B1897DB}"/>
              </a:ext>
            </a:extLst>
          </p:cNvPr>
          <p:cNvSpPr/>
          <p:nvPr/>
        </p:nvSpPr>
        <p:spPr>
          <a:xfrm>
            <a:off x="4648513" y="4397437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1692446-21D2-EC90-4F4C-A850BA17A04C}"/>
              </a:ext>
            </a:extLst>
          </p:cNvPr>
          <p:cNvSpPr/>
          <p:nvPr/>
        </p:nvSpPr>
        <p:spPr>
          <a:xfrm>
            <a:off x="7177583" y="2610199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6C0C141-ED92-71B5-2721-67AE48CC5AC4}"/>
              </a:ext>
            </a:extLst>
          </p:cNvPr>
          <p:cNvSpPr/>
          <p:nvPr/>
        </p:nvSpPr>
        <p:spPr>
          <a:xfrm>
            <a:off x="6961559" y="3232785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8DC12285-755E-ACA7-41A2-ABE97A62B82B}"/>
              </a:ext>
            </a:extLst>
          </p:cNvPr>
          <p:cNvSpPr/>
          <p:nvPr/>
        </p:nvSpPr>
        <p:spPr>
          <a:xfrm>
            <a:off x="7280854" y="3952107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7B2C1168-00D4-85F7-3375-856EE32605EE}"/>
              </a:ext>
            </a:extLst>
          </p:cNvPr>
          <p:cNvSpPr/>
          <p:nvPr/>
        </p:nvSpPr>
        <p:spPr>
          <a:xfrm>
            <a:off x="6966786" y="4738305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B3349222-3451-F031-FB90-B2D2D6E83723}"/>
              </a:ext>
            </a:extLst>
          </p:cNvPr>
          <p:cNvSpPr/>
          <p:nvPr/>
        </p:nvSpPr>
        <p:spPr>
          <a:xfrm>
            <a:off x="7855185" y="5509296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9862C091-10D7-8B1E-70EC-559E982F5A5E}"/>
              </a:ext>
            </a:extLst>
          </p:cNvPr>
          <p:cNvSpPr/>
          <p:nvPr/>
        </p:nvSpPr>
        <p:spPr>
          <a:xfrm>
            <a:off x="4305740" y="5557723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4E1E834-F5A7-9F6D-E301-7165A5F0E59D}"/>
              </a:ext>
            </a:extLst>
          </p:cNvPr>
          <p:cNvSpPr/>
          <p:nvPr/>
        </p:nvSpPr>
        <p:spPr>
          <a:xfrm>
            <a:off x="8359241" y="5150545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1EF9870D-14F2-F59D-C3D3-07E8A1D927FB}"/>
              </a:ext>
            </a:extLst>
          </p:cNvPr>
          <p:cNvSpPr/>
          <p:nvPr/>
        </p:nvSpPr>
        <p:spPr>
          <a:xfrm>
            <a:off x="4972549" y="4269230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A8FF22D3-D188-50AD-409C-692E5620BDE1}"/>
              </a:ext>
            </a:extLst>
          </p:cNvPr>
          <p:cNvSpPr/>
          <p:nvPr/>
        </p:nvSpPr>
        <p:spPr>
          <a:xfrm>
            <a:off x="8702323" y="3077382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9F76B053-A02A-3A26-FE01-DE61BF3ED70A}"/>
              </a:ext>
            </a:extLst>
          </p:cNvPr>
          <p:cNvSpPr/>
          <p:nvPr/>
        </p:nvSpPr>
        <p:spPr>
          <a:xfrm>
            <a:off x="7782057" y="3523358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318207F7-F836-5B2C-3D7F-BF98971EB4DA}"/>
              </a:ext>
            </a:extLst>
          </p:cNvPr>
          <p:cNvSpPr/>
          <p:nvPr/>
        </p:nvSpPr>
        <p:spPr>
          <a:xfrm>
            <a:off x="4198197" y="3040793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2863A165-FE97-AB22-25D8-69338CCEA7B3}"/>
              </a:ext>
            </a:extLst>
          </p:cNvPr>
          <p:cNvSpPr/>
          <p:nvPr/>
        </p:nvSpPr>
        <p:spPr>
          <a:xfrm>
            <a:off x="8378287" y="4105499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E0CF1552-84D7-9D54-5F4B-8E486CDD740F}"/>
              </a:ext>
            </a:extLst>
          </p:cNvPr>
          <p:cNvSpPr/>
          <p:nvPr/>
        </p:nvSpPr>
        <p:spPr>
          <a:xfrm>
            <a:off x="7693529" y="2993120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03468DF-7C18-046A-B955-BA02F546F6F1}"/>
              </a:ext>
            </a:extLst>
          </p:cNvPr>
          <p:cNvSpPr/>
          <p:nvPr/>
        </p:nvSpPr>
        <p:spPr>
          <a:xfrm>
            <a:off x="9254587" y="2969370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D6F37B0E-0681-F797-5FE8-78BC9FB8602B}"/>
              </a:ext>
            </a:extLst>
          </p:cNvPr>
          <p:cNvSpPr/>
          <p:nvPr/>
        </p:nvSpPr>
        <p:spPr>
          <a:xfrm>
            <a:off x="9117181" y="3864534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876D8DA5-E3DC-8309-87C3-65C061A97FED}"/>
              </a:ext>
            </a:extLst>
          </p:cNvPr>
          <p:cNvSpPr/>
          <p:nvPr/>
        </p:nvSpPr>
        <p:spPr>
          <a:xfrm>
            <a:off x="8981710" y="4429746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5ED8E60F-8216-699F-8011-51726854CFEB}"/>
              </a:ext>
            </a:extLst>
          </p:cNvPr>
          <p:cNvSpPr/>
          <p:nvPr/>
        </p:nvSpPr>
        <p:spPr>
          <a:xfrm>
            <a:off x="9798281" y="3451908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B57023DD-CF4B-8813-48BD-4008E16E8AC8}"/>
              </a:ext>
            </a:extLst>
          </p:cNvPr>
          <p:cNvSpPr/>
          <p:nvPr/>
        </p:nvSpPr>
        <p:spPr>
          <a:xfrm>
            <a:off x="9906293" y="4877582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252578D-2BBA-EAB3-BE35-A5487CB57AB3}"/>
              </a:ext>
            </a:extLst>
          </p:cNvPr>
          <p:cNvSpPr/>
          <p:nvPr/>
        </p:nvSpPr>
        <p:spPr>
          <a:xfrm>
            <a:off x="10302337" y="3093157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CAA0592-032E-D2D4-78EA-988473231006}"/>
              </a:ext>
            </a:extLst>
          </p:cNvPr>
          <p:cNvCxnSpPr/>
          <p:nvPr/>
        </p:nvCxnSpPr>
        <p:spPr>
          <a:xfrm>
            <a:off x="2901922" y="2132856"/>
            <a:ext cx="4378932" cy="396044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407D5303-94A0-F770-1504-6AEFD804A0D9}"/>
              </a:ext>
            </a:extLst>
          </p:cNvPr>
          <p:cNvSpPr/>
          <p:nvPr/>
        </p:nvSpPr>
        <p:spPr>
          <a:xfrm>
            <a:off x="3850200" y="420932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7A1D721E-8A07-E5D9-EDDB-7A2659602CD5}"/>
              </a:ext>
            </a:extLst>
          </p:cNvPr>
          <p:cNvSpPr/>
          <p:nvPr/>
        </p:nvSpPr>
        <p:spPr>
          <a:xfrm>
            <a:off x="7315431" y="3572781"/>
            <a:ext cx="216024" cy="216024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43F10A7-58D1-D08B-0855-6F69503262CA}"/>
              </a:ext>
            </a:extLst>
          </p:cNvPr>
          <p:cNvCxnSpPr>
            <a:cxnSpLocks/>
          </p:cNvCxnSpPr>
          <p:nvPr/>
        </p:nvCxnSpPr>
        <p:spPr>
          <a:xfrm>
            <a:off x="5250582" y="1844824"/>
            <a:ext cx="843830" cy="417646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0FF9A815-786B-4D5D-B2D5-9A063B6887AB}"/>
              </a:ext>
            </a:extLst>
          </p:cNvPr>
          <p:cNvCxnSpPr>
            <a:cxnSpLocks/>
          </p:cNvCxnSpPr>
          <p:nvPr/>
        </p:nvCxnSpPr>
        <p:spPr>
          <a:xfrm flipH="1">
            <a:off x="5947708" y="1844824"/>
            <a:ext cx="107855" cy="417646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B7A00B4B-36BA-7703-DBF4-2399AD2DFF10}"/>
              </a:ext>
            </a:extLst>
          </p:cNvPr>
          <p:cNvCxnSpPr>
            <a:cxnSpLocks/>
          </p:cNvCxnSpPr>
          <p:nvPr/>
        </p:nvCxnSpPr>
        <p:spPr>
          <a:xfrm flipH="1">
            <a:off x="5848849" y="1844824"/>
            <a:ext cx="307572" cy="417646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52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D27A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D27A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3071E-6 3.7037E-7 L 0.01772 -0.05324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" y="-266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6374E-6 4.44444E-6 L 0.03986 0.0541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3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86 0.05416 L 0.06591 0.0618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5" grpId="3" animBg="1"/>
    </p:bldLst>
  </p:timing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ppt/theme/theme2.xml><?xml version="1.0" encoding="utf-8"?>
<a:theme xmlns:a="http://schemas.openxmlformats.org/drawingml/2006/main" name="Office 佈景主題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含有 Pi 的數學教育簡報 (寬螢幕)</Template>
  <TotalTime>2015</TotalTime>
  <Words>839</Words>
  <Application>Microsoft Office PowerPoint</Application>
  <PresentationFormat>自訂</PresentationFormat>
  <Paragraphs>131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Microsoft JhengHei UI</vt:lpstr>
      <vt:lpstr>Arial</vt:lpstr>
      <vt:lpstr>Euphemia</vt:lpstr>
      <vt:lpstr>Lucida Console</vt:lpstr>
      <vt:lpstr>Times New Roman</vt:lpstr>
      <vt:lpstr>數學 16x9</vt:lpstr>
      <vt:lpstr> 資料探勘期末報告-第九組  透過實作分類+分群 分析含有未知標籤的資料 gene expression cancer RNA-Seq Data Set</vt:lpstr>
      <vt:lpstr>大綱</vt:lpstr>
      <vt:lpstr>程式流程圖</vt:lpstr>
      <vt:lpstr>分類器選擇- KNN</vt:lpstr>
      <vt:lpstr>分類器選擇-Random Forest</vt:lpstr>
      <vt:lpstr>分群(Clustering)</vt:lpstr>
      <vt:lpstr>實作分群-KMeans</vt:lpstr>
      <vt:lpstr>實作分群-KMeans 虛擬碼</vt:lpstr>
      <vt:lpstr>實作分群-KMeans</vt:lpstr>
      <vt:lpstr>實作分群-DBSCAN</vt:lpstr>
      <vt:lpstr>實作分群- DBSCAN</vt:lpstr>
      <vt:lpstr>實作分群-DBSCAN 虛擬碼</vt:lpstr>
      <vt:lpstr>結果分析與結論</vt:lpstr>
      <vt:lpstr>結果分析與結論</vt:lpstr>
      <vt:lpstr>結果分析與結論-分群方法比較</vt:lpstr>
      <vt:lpstr>參考文獻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DFT應用 實現文字檔案加密解密</dc:title>
  <dc:creator>Anna</dc:creator>
  <cp:lastModifiedBy>璟翰 鄭</cp:lastModifiedBy>
  <cp:revision>483</cp:revision>
  <dcterms:created xsi:type="dcterms:W3CDTF">2021-06-12T07:28:27Z</dcterms:created>
  <dcterms:modified xsi:type="dcterms:W3CDTF">2022-06-11T17:17:33Z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