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64" r:id="rId4"/>
    <p:sldId id="265" r:id="rId5"/>
    <p:sldId id="274" r:id="rId6"/>
    <p:sldId id="276" r:id="rId7"/>
    <p:sldId id="272" r:id="rId8"/>
    <p:sldId id="267" r:id="rId9"/>
    <p:sldId id="278" r:id="rId10"/>
    <p:sldId id="275" r:id="rId11"/>
    <p:sldId id="268" r:id="rId12"/>
    <p:sldId id="269" r:id="rId13"/>
    <p:sldId id="273" r:id="rId14"/>
    <p:sldId id="279" r:id="rId15"/>
    <p:sldId id="277" r:id="rId16"/>
    <p:sldId id="262" r:id="rId1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2" clrIdx="0">
    <p:extLst>
      <p:ext uri="{19B8F6BF-5375-455C-9EA6-DF929625EA0E}">
        <p15:presenceInfo xmlns:p15="http://schemas.microsoft.com/office/powerpoint/2012/main" userId="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howGuides="1">
      <p:cViewPr varScale="1">
        <p:scale>
          <a:sx n="82" d="100"/>
          <a:sy n="82" d="100"/>
        </p:scale>
        <p:origin x="874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2022年4月15日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6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4448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-1" y="564448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EE1D24-97AF-452C-9908-FCD24AA8B9C4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E46B0-F473-449A-B31D-B97A729DF96A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4782A2-0879-41DC-8E75-FA3C9CCBBA68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E91F04-D044-41B7-860D-08EA8B1AA432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88BC1A-1ADD-4516-A6FA-9CA48C444AA6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2EFAA0-412B-4CDA-BF7E-4CD81AF93DCF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20B265-170A-4695-B0E3-638953AF3093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686EB-6CAB-4728-BC07-6A243664D983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7C8A8-5D14-46D7-9EA9-D217E30519F9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8DCB90-D45B-4EEB-95EF-58798D5539DF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A5BDA3-55C7-41F4-B5C7-3BDDDE43E98E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7832FB-C6E3-4E1D-A0D2-65305D9CB2C9}" type="datetime2">
              <a:rPr lang="zh-TW" altLang="en-US" smtClean="0"/>
              <a:pPr/>
              <a:t>2022年4月15日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7988" y="836712"/>
            <a:ext cx="9649071" cy="3112175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600"/>
              </a:spcBef>
            </a:pP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zh-TW" altLang="en-US" sz="4000" dirty="0">
                <a:solidFill>
                  <a:schemeClr val="tx1"/>
                </a:solidFill>
              </a:rPr>
              <a:t>資料探勘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期</a:t>
            </a:r>
            <a:r>
              <a:rPr lang="zh-TW" altLang="en-US" sz="4000" dirty="0">
                <a:solidFill>
                  <a:schemeClr val="tx1"/>
                </a:solidFill>
              </a:rPr>
              <a:t>中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報告</a:t>
            </a:r>
            <a:r>
              <a:rPr lang="en-US" altLang="zh-TW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-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第九組</a:t>
            </a:r>
            <a:br>
              <a:rPr lang="en-US" altLang="zh-TW" sz="4000" dirty="0">
                <a:ea typeface="Microsoft JhengHei UI" panose="020B0604030504040204" pitchFamily="34" charset="-120"/>
              </a:rPr>
            </a:br>
            <a:br>
              <a:rPr lang="en-US" altLang="zh-TW" sz="4000" dirty="0">
                <a:ea typeface="Microsoft JhengHei UI" panose="020B0604030504040204" pitchFamily="34" charset="-120"/>
              </a:rPr>
            </a:br>
            <a:r>
              <a:rPr lang="zh-TW" altLang="en-US" sz="4000" dirty="0"/>
              <a:t>實作</a:t>
            </a:r>
            <a:r>
              <a:rPr lang="en-US" altLang="zh-TW" sz="4000" dirty="0"/>
              <a:t>KNN</a:t>
            </a:r>
            <a:r>
              <a:rPr lang="zh-TW" altLang="en-US" sz="4000" dirty="0"/>
              <a:t>分類器與</a:t>
            </a:r>
            <a:br>
              <a:rPr lang="en-US" altLang="zh-TW" sz="4000" dirty="0"/>
            </a:br>
            <a:r>
              <a:rPr lang="zh-TW" altLang="en-US" sz="4000" dirty="0"/>
              <a:t>分析不同分類器</a:t>
            </a:r>
            <a:r>
              <a:rPr lang="zh-TW" altLang="en-US" sz="4000" dirty="0">
                <a:solidFill>
                  <a:schemeClr val="tx1"/>
                </a:solidFill>
                <a:ea typeface="Microsoft JhengHei UI" panose="020B0604030504040204" pitchFamily="34" charset="-120"/>
              </a:rPr>
              <a:t>的分類結果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077072"/>
            <a:ext cx="7516442" cy="1532357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組別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	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第九組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BABABA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組員</a:t>
            </a:r>
            <a:r>
              <a:rPr lang="en-US" altLang="zh-TW" sz="3000" dirty="0">
                <a:solidFill>
                  <a:srgbClr val="BABABA">
                    <a:lumMod val="75000"/>
                  </a:srgbClr>
                </a:solidFill>
              </a:rPr>
              <a:t>: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B093040003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鄭璟翰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BABABA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lang="en-US" altLang="zh-TW" sz="3000" dirty="0">
                <a:solidFill>
                  <a:srgbClr val="BABABA">
                    <a:lumMod val="75000"/>
                  </a:srgbClr>
                </a:solidFill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B093040024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BABABA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郭晏涵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分類結果分析</a:t>
            </a:r>
            <a:r>
              <a:rPr lang="en-US" altLang="zh-TW" dirty="0"/>
              <a:t>-KNN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隨著</a:t>
            </a:r>
            <a:r>
              <a:rPr lang="en-US" altLang="zh-TW" dirty="0"/>
              <a:t>K</a:t>
            </a:r>
            <a:r>
              <a:rPr lang="zh-TW" altLang="en-US" dirty="0"/>
              <a:t>增加，</a:t>
            </a:r>
            <a:r>
              <a:rPr lang="en-US" altLang="zh-TW" dirty="0"/>
              <a:t>random percentage</a:t>
            </a:r>
            <a:r>
              <a:rPr lang="zh-TW" altLang="en-US" dirty="0"/>
              <a:t>下降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7F3563D-6706-4E9F-B63E-C978F78B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90" y="2217128"/>
            <a:ext cx="1984573" cy="4358641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E727285-7B5A-4FCC-9EE2-D3468886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10" y="2217128"/>
            <a:ext cx="1824420" cy="3444120"/>
          </a:xfrm>
          <a:prstGeom prst="rect">
            <a:avLst/>
          </a:prstGeom>
        </p:spPr>
      </p:pic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E594DD74-3198-4927-87B3-BD64394F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42" y="2224845"/>
            <a:ext cx="1988018" cy="3665206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05E7B5FB-CE54-42E6-B87B-4C842E70D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083" y="2224845"/>
            <a:ext cx="1934645" cy="44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分類結果分析</a:t>
            </a:r>
            <a:r>
              <a:rPr lang="en-US" altLang="zh-TW" dirty="0"/>
              <a:t>-KNN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  <a:r>
              <a:rPr lang="zh-TW" altLang="en-US" dirty="0"/>
              <a:t>隨著</a:t>
            </a:r>
            <a:r>
              <a:rPr lang="en-US" altLang="zh-TW" dirty="0"/>
              <a:t>K</a:t>
            </a:r>
            <a:r>
              <a:rPr lang="zh-TW" altLang="en-US" dirty="0"/>
              <a:t>增加而增加</a:t>
            </a:r>
            <a:endParaRPr lang="en-US" altLang="zh-TW" dirty="0"/>
          </a:p>
          <a:p>
            <a:r>
              <a:rPr lang="en-US" altLang="zh-TW" dirty="0"/>
              <a:t>Precision</a:t>
            </a:r>
            <a:r>
              <a:rPr lang="zh-TW" altLang="en-US" dirty="0"/>
              <a:t>多大於</a:t>
            </a:r>
            <a:r>
              <a:rPr lang="en-US" altLang="zh-TW" dirty="0"/>
              <a:t>Recall</a:t>
            </a:r>
          </a:p>
          <a:p>
            <a:pPr lvl="1"/>
            <a:r>
              <a:rPr lang="zh-TW" altLang="en-US" dirty="0"/>
              <a:t>陽性比陰性還要少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BC97E4-208D-48CD-B391-FF2C1D2E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3448676"/>
            <a:ext cx="3888432" cy="311958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85414E0-F137-4231-8BCB-5AA29C16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3448676"/>
            <a:ext cx="4120710" cy="31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分類結果分析</a:t>
            </a:r>
            <a:r>
              <a:rPr lang="en-US" altLang="zh-TW" dirty="0"/>
              <a:t>-LC</a:t>
            </a:r>
            <a:r>
              <a:rPr lang="zh-TW" altLang="en-US" dirty="0"/>
              <a:t>、</a:t>
            </a:r>
            <a:r>
              <a:rPr lang="en-US" altLang="zh-TW" dirty="0"/>
              <a:t>DT</a:t>
            </a:r>
            <a:r>
              <a:rPr lang="zh-TW" altLang="en-US" dirty="0"/>
              <a:t>、</a:t>
            </a:r>
            <a:r>
              <a:rPr lang="en-US" altLang="zh-TW" dirty="0"/>
              <a:t>RF</a:t>
            </a:r>
            <a:r>
              <a:rPr lang="zh-TW" altLang="en-US" dirty="0"/>
              <a:t>、</a:t>
            </a:r>
            <a:r>
              <a:rPr lang="en-US" altLang="zh-TW" dirty="0"/>
              <a:t>MLP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RF</a:t>
            </a:r>
            <a:r>
              <a:rPr lang="zh-TW" altLang="en-US" dirty="0"/>
              <a:t>最準確</a:t>
            </a:r>
            <a:endParaRPr lang="en-US" altLang="zh-TW" dirty="0"/>
          </a:p>
          <a:p>
            <a:r>
              <a:rPr lang="en-US" altLang="zh-TW" dirty="0"/>
              <a:t>DT</a:t>
            </a:r>
            <a:r>
              <a:rPr lang="zh-TW" altLang="en-US" dirty="0"/>
              <a:t>、</a:t>
            </a:r>
            <a:r>
              <a:rPr lang="en-US" altLang="zh-TW" dirty="0"/>
              <a:t>MLP</a:t>
            </a:r>
            <a:r>
              <a:rPr lang="zh-TW" altLang="en-US" dirty="0"/>
              <a:t>次之</a:t>
            </a:r>
            <a:endParaRPr lang="en-US" altLang="zh-TW" dirty="0"/>
          </a:p>
          <a:p>
            <a:r>
              <a:rPr lang="en-US" altLang="zh-TW" dirty="0"/>
              <a:t>LC(SGD)</a:t>
            </a:r>
            <a:r>
              <a:rPr lang="zh-TW" altLang="en-US" dirty="0"/>
              <a:t>最不穩定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D13597-86FC-42D6-BDA0-977E6E0A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3695462"/>
            <a:ext cx="4335017" cy="28181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D0F28A-0BA3-4BC2-9A30-953AB2E4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3695462"/>
            <a:ext cx="3904002" cy="29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8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F3BCC-D95F-4897-A597-B4BDAC0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中的</a:t>
            </a:r>
            <a:r>
              <a:rPr lang="en-US" altLang="zh-TW" dirty="0"/>
              <a:t>K</a:t>
            </a:r>
            <a:r>
              <a:rPr lang="zh-TW" altLang="en-US" dirty="0"/>
              <a:t>大幅影響分類的準確性，且依資料特性，會出現</a:t>
            </a:r>
            <a:r>
              <a:rPr lang="en-US" altLang="zh-TW" dirty="0"/>
              <a:t>random case</a:t>
            </a:r>
          </a:p>
          <a:p>
            <a:r>
              <a:rPr lang="zh-TW" altLang="en-US" dirty="0"/>
              <a:t>其他分類演算法中，以</a:t>
            </a:r>
            <a:r>
              <a:rPr lang="en-US" altLang="zh-TW" dirty="0"/>
              <a:t>RF</a:t>
            </a:r>
            <a:r>
              <a:rPr lang="zh-TW" altLang="en-US" dirty="0"/>
              <a:t>的分類結果最為準確，其次分別是</a:t>
            </a:r>
            <a:r>
              <a:rPr lang="en-US" altLang="zh-TW" dirty="0"/>
              <a:t>DT</a:t>
            </a:r>
            <a:r>
              <a:rPr lang="zh-TW" altLang="en-US" dirty="0"/>
              <a:t>、</a:t>
            </a:r>
            <a:r>
              <a:rPr lang="en-US" altLang="zh-TW" dirty="0"/>
              <a:t>MLP</a:t>
            </a:r>
            <a:r>
              <a:rPr lang="zh-TW" altLang="en-US" dirty="0"/>
              <a:t>，</a:t>
            </a:r>
            <a:r>
              <a:rPr lang="en-US" altLang="zh-TW" dirty="0"/>
              <a:t>LC(SGD)</a:t>
            </a:r>
            <a:r>
              <a:rPr lang="zh-TW" altLang="en-US" dirty="0"/>
              <a:t>最為不穩定</a:t>
            </a:r>
          </a:p>
          <a:p>
            <a:r>
              <a:rPr lang="zh-TW" altLang="en-US" dirty="0"/>
              <a:t>大部分的分類器</a:t>
            </a:r>
            <a:r>
              <a:rPr lang="en-US" altLang="zh-TW" dirty="0"/>
              <a:t>precision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recall</a:t>
            </a:r>
          </a:p>
          <a:p>
            <a:pPr lvl="1"/>
            <a:r>
              <a:rPr lang="zh-TW" altLang="en-US" dirty="0"/>
              <a:t>推測是陰性人數比陽性人數多</a:t>
            </a:r>
            <a:r>
              <a:rPr lang="en-US" altLang="zh-TW" dirty="0"/>
              <a:t>(</a:t>
            </a:r>
            <a:r>
              <a:rPr lang="zh-TW" altLang="en-US"/>
              <a:t>比例不均勻</a:t>
            </a:r>
            <a:r>
              <a:rPr lang="en-US" altLang="zh-TW"/>
              <a:t>)</a:t>
            </a:r>
            <a:r>
              <a:rPr lang="zh-TW" altLang="en-US"/>
              <a:t>所</a:t>
            </a:r>
            <a:r>
              <a:rPr lang="zh-TW" altLang="en-US" dirty="0"/>
              <a:t>致</a:t>
            </a:r>
          </a:p>
        </p:txBody>
      </p:sp>
    </p:spTree>
    <p:extLst>
      <p:ext uri="{BB962C8B-B14F-4D97-AF65-F5344CB8AC3E}">
        <p14:creationId xmlns:p14="http://schemas.microsoft.com/office/powerpoint/2010/main" val="1663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F3BCC-D95F-4897-A597-B4BDAC0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[1].	</a:t>
            </a:r>
            <a:r>
              <a:rPr lang="en-US" altLang="zh-TW" dirty="0" err="1"/>
              <a:t>Scilit</a:t>
            </a:r>
            <a:r>
              <a:rPr lang="en-US" altLang="zh-TW" dirty="0"/>
              <a:t>-learn Classifier comparison</a:t>
            </a:r>
          </a:p>
          <a:p>
            <a:pPr lvl="1"/>
            <a:r>
              <a:rPr lang="en-US" altLang="zh-TW" dirty="0"/>
              <a:t>https://scikit-learn.org/stable/auto_examples/classification/plot_classifier_comparison.html</a:t>
            </a:r>
          </a:p>
          <a:p>
            <a:r>
              <a:rPr lang="en-US" altLang="zh-TW" dirty="0"/>
              <a:t>[2].	</a:t>
            </a:r>
            <a:r>
              <a:rPr lang="en-US" altLang="zh-TW" dirty="0" err="1"/>
              <a:t>seaborn.barplot</a:t>
            </a:r>
            <a:endParaRPr lang="en-US" altLang="zh-TW" dirty="0"/>
          </a:p>
          <a:p>
            <a:pPr lvl="1"/>
            <a:r>
              <a:rPr lang="en-US" altLang="zh-TW" dirty="0"/>
              <a:t>https://seaborn.pydata.org/generated/seaborn.barplot.html</a:t>
            </a:r>
          </a:p>
          <a:p>
            <a:r>
              <a:rPr lang="en-US" altLang="zh-TW" dirty="0"/>
              <a:t>[3].	</a:t>
            </a:r>
            <a:r>
              <a:rPr lang="en-US" altLang="zh-TW" dirty="0" err="1"/>
              <a:t>os</a:t>
            </a:r>
            <a:r>
              <a:rPr lang="en-US" altLang="zh-TW" dirty="0"/>
              <a:t> — Miscellaneous operating system interfaces</a:t>
            </a:r>
          </a:p>
          <a:p>
            <a:pPr lvl="1"/>
            <a:r>
              <a:rPr lang="en-US" altLang="zh-TW" dirty="0"/>
              <a:t>https://docs.python.org/3/library/os.htmlhttps://seaborn.pydata.org/generated/seaborn.barplot.html</a:t>
            </a:r>
          </a:p>
          <a:p>
            <a:r>
              <a:rPr lang="en-US" altLang="zh-TW" dirty="0"/>
              <a:t>[4].	</a:t>
            </a:r>
            <a:r>
              <a:rPr lang="en-US" altLang="zh-TW" dirty="0" err="1"/>
              <a:t>Stackoverflow</a:t>
            </a:r>
            <a:r>
              <a:rPr lang="en-US" altLang="zh-TW" dirty="0"/>
              <a:t>- Transpose list of lists</a:t>
            </a:r>
          </a:p>
          <a:p>
            <a:pPr lvl="1"/>
            <a:r>
              <a:rPr lang="en-US" altLang="zh-TW" dirty="0"/>
              <a:t>https://stackoverflow.com/questions/6473679/transpose-list-of-lists</a:t>
            </a:r>
          </a:p>
        </p:txBody>
      </p:sp>
    </p:spTree>
    <p:extLst>
      <p:ext uri="{BB962C8B-B14F-4D97-AF65-F5344CB8AC3E}">
        <p14:creationId xmlns:p14="http://schemas.microsoft.com/office/powerpoint/2010/main" val="14671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BC8A-AEF3-4BC1-B1BB-CE79ED3F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F3BCC-D95F-4897-A597-B4BDAC0D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417637"/>
            <a:ext cx="9829568" cy="52625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[5].	</a:t>
            </a:r>
            <a:r>
              <a:rPr lang="en-US" altLang="zh-TW" dirty="0" err="1"/>
              <a:t>pandas.DataFrame</a:t>
            </a:r>
            <a:endParaRPr lang="en-US" altLang="zh-TW" dirty="0"/>
          </a:p>
          <a:p>
            <a:pPr lvl="1"/>
            <a:r>
              <a:rPr lang="en-US" altLang="zh-TW" dirty="0"/>
              <a:t>https://pandas.pydata.org/docs/reference/api/pandas.DataFrame.html</a:t>
            </a:r>
          </a:p>
          <a:p>
            <a:r>
              <a:rPr lang="en-US" altLang="zh-TW" dirty="0"/>
              <a:t>[6].	</a:t>
            </a:r>
            <a:r>
              <a:rPr lang="en-US" altLang="zh-TW" dirty="0" err="1"/>
              <a:t>matplotlib.pyplot</a:t>
            </a:r>
            <a:endParaRPr lang="en-US" altLang="zh-TW" dirty="0"/>
          </a:p>
          <a:p>
            <a:pPr lvl="1"/>
            <a:r>
              <a:rPr lang="en-US" altLang="zh-TW" dirty="0"/>
              <a:t>https://matplotlib.org/stable/api/_as_gen/matplotlib.pyplot.html</a:t>
            </a:r>
          </a:p>
          <a:p>
            <a:r>
              <a:rPr lang="en-US" altLang="zh-TW" dirty="0"/>
              <a:t>[7].	</a:t>
            </a:r>
            <a:r>
              <a:rPr lang="en-US" altLang="zh-TW" dirty="0" err="1"/>
              <a:t>Scilit</a:t>
            </a:r>
            <a:r>
              <a:rPr lang="en-US" altLang="zh-TW" dirty="0"/>
              <a:t>-learn - Random Forest Classifier</a:t>
            </a:r>
          </a:p>
          <a:p>
            <a:pPr lvl="1"/>
            <a:r>
              <a:rPr lang="en-US" altLang="zh-TW" dirty="0"/>
              <a:t>https://scikit-learn.org/stable/modules/generated/sklearn.ensemble.RandomForestClassifier.html</a:t>
            </a:r>
          </a:p>
          <a:p>
            <a:r>
              <a:rPr lang="en-US" altLang="zh-TW" dirty="0"/>
              <a:t>[8].	</a:t>
            </a:r>
            <a:r>
              <a:rPr lang="en-US" altLang="zh-TW" dirty="0" err="1"/>
              <a:t>Scilit</a:t>
            </a:r>
            <a:r>
              <a:rPr lang="en-US" altLang="zh-TW" dirty="0"/>
              <a:t>-learn -  Decision Tree</a:t>
            </a:r>
          </a:p>
          <a:p>
            <a:pPr lvl="1"/>
            <a:r>
              <a:rPr lang="en-US" altLang="zh-TW" dirty="0"/>
              <a:t>https://scikit-learn.org/stable/modules/tree.html</a:t>
            </a:r>
          </a:p>
          <a:p>
            <a:r>
              <a:rPr lang="en-US" altLang="zh-TW" dirty="0"/>
              <a:t>[9].	</a:t>
            </a:r>
            <a:r>
              <a:rPr lang="en-US" altLang="zh-TW" dirty="0" err="1"/>
              <a:t>Scilit</a:t>
            </a:r>
            <a:r>
              <a:rPr lang="en-US" altLang="zh-TW" dirty="0"/>
              <a:t>-learn - </a:t>
            </a:r>
            <a:r>
              <a:rPr lang="en-US" altLang="zh-TW" dirty="0" err="1"/>
              <a:t>SGDClassifier</a:t>
            </a:r>
            <a:endParaRPr lang="en-US" altLang="zh-TW" dirty="0"/>
          </a:p>
          <a:p>
            <a:pPr lvl="1"/>
            <a:r>
              <a:rPr lang="en-US" altLang="zh-TW" dirty="0"/>
              <a:t>https://scikit-learn.org/stable/modules/generated/sklearn.linear_model.SGDClassifier.html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9010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26B9-D684-42D8-8FCD-DFBEFF693E71}"/>
              </a:ext>
            </a:extLst>
          </p:cNvPr>
          <p:cNvSpPr txBox="1">
            <a:spLocks/>
          </p:cNvSpPr>
          <p:nvPr/>
        </p:nvSpPr>
        <p:spPr>
          <a:xfrm>
            <a:off x="2998068" y="3212976"/>
            <a:ext cx="5976664" cy="268012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4800" dirty="0"/>
              <a:t>Thanks for listening!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01BB2-73B5-4DFF-B72A-6DBB7AA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FC584-2244-425B-8782-09F62922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901576" cy="4572000"/>
          </a:xfrm>
        </p:spPr>
        <p:txBody>
          <a:bodyPr/>
          <a:lstStyle/>
          <a:p>
            <a:r>
              <a:rPr lang="zh-TW" altLang="en-US" dirty="0"/>
              <a:t>資料整理及輸出</a:t>
            </a:r>
            <a:endParaRPr lang="en-US" altLang="zh-TW" dirty="0"/>
          </a:p>
          <a:p>
            <a:pPr lvl="1"/>
            <a:r>
              <a:rPr lang="zh-TW" altLang="en-US" dirty="0"/>
              <a:t>資料整理</a:t>
            </a:r>
            <a:endParaRPr lang="en-US" altLang="zh-TW" dirty="0"/>
          </a:p>
          <a:p>
            <a:pPr lvl="1"/>
            <a:r>
              <a:rPr lang="zh-TW" altLang="en-US" dirty="0"/>
              <a:t>統計及輸出結果</a:t>
            </a:r>
            <a:endParaRPr lang="en-US" altLang="zh-TW" dirty="0"/>
          </a:p>
          <a:p>
            <a:r>
              <a:rPr lang="zh-TW" altLang="en-US" dirty="0"/>
              <a:t>分類結果分析</a:t>
            </a:r>
            <a:endParaRPr lang="en-US" altLang="zh-TW" dirty="0"/>
          </a:p>
          <a:p>
            <a:pPr lvl="1"/>
            <a:r>
              <a:rPr lang="zh-TW" altLang="en-US" dirty="0"/>
              <a:t>實作</a:t>
            </a:r>
            <a:r>
              <a:rPr lang="en-US" altLang="zh-TW" dirty="0"/>
              <a:t>KNN</a:t>
            </a:r>
            <a:r>
              <a:rPr lang="zh-TW" altLang="en-US" dirty="0"/>
              <a:t>分類器</a:t>
            </a:r>
            <a:endParaRPr lang="en-US" altLang="zh-TW" dirty="0"/>
          </a:p>
          <a:p>
            <a:pPr lvl="1"/>
            <a:r>
              <a:rPr lang="en-US" altLang="zh-TW" dirty="0"/>
              <a:t>Linear Classification</a:t>
            </a:r>
            <a:r>
              <a:rPr lang="zh-TW" altLang="en-US" dirty="0"/>
              <a:t>、</a:t>
            </a:r>
            <a:r>
              <a:rPr lang="en-US" altLang="zh-TW" dirty="0"/>
              <a:t>DT</a:t>
            </a:r>
            <a:r>
              <a:rPr lang="zh-TW" altLang="en-US" dirty="0"/>
              <a:t>、</a:t>
            </a:r>
            <a:r>
              <a:rPr lang="en-US" altLang="zh-TW" dirty="0"/>
              <a:t>RF</a:t>
            </a:r>
            <a:r>
              <a:rPr lang="zh-TW" altLang="en-US" dirty="0"/>
              <a:t>、</a:t>
            </a:r>
            <a:r>
              <a:rPr lang="en-US" altLang="zh-TW" dirty="0"/>
              <a:t>MLP</a:t>
            </a:r>
          </a:p>
          <a:p>
            <a:r>
              <a:rPr lang="zh-TW" altLang="en-US"/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0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01BB2-73B5-4DFF-B72A-6DBB7AA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5EFD04-8E8A-492D-B770-3F08B1E8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9" y="1484784"/>
            <a:ext cx="9042893" cy="4896544"/>
          </a:xfrm>
          <a:prstGeom prst="rect">
            <a:avLst/>
          </a:prstGeom>
        </p:spPr>
      </p:pic>
      <p:sp>
        <p:nvSpPr>
          <p:cNvPr id="9" name="右大括弧 8">
            <a:extLst>
              <a:ext uri="{FF2B5EF4-FFF2-40B4-BE49-F238E27FC236}">
                <a16:creationId xmlns:a16="http://schemas.microsoft.com/office/drawing/2014/main" id="{8604FAD7-BF0F-49FE-8BC3-091347ED9587}"/>
              </a:ext>
            </a:extLst>
          </p:cNvPr>
          <p:cNvSpPr/>
          <p:nvPr/>
        </p:nvSpPr>
        <p:spPr>
          <a:xfrm>
            <a:off x="10128214" y="1549559"/>
            <a:ext cx="468052" cy="2167473"/>
          </a:xfrm>
          <a:prstGeom prst="rightBrace">
            <a:avLst>
              <a:gd name="adj1" fmla="val 4620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C953D0-E36B-4AA2-B387-34392FE6D329}"/>
              </a:ext>
            </a:extLst>
          </p:cNvPr>
          <p:cNvSpPr txBox="1"/>
          <p:nvPr/>
        </p:nvSpPr>
        <p:spPr>
          <a:xfrm>
            <a:off x="10561617" y="2094686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資料</a:t>
            </a:r>
            <a:endParaRPr lang="en-US" altLang="zh-TW" sz="3200" dirty="0"/>
          </a:p>
          <a:p>
            <a:r>
              <a:rPr lang="zh-TW" altLang="en-US" sz="3200" dirty="0"/>
              <a:t>整理</a:t>
            </a:r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6C90EF3A-4979-4F8A-82C6-DE6B2BA1817B}"/>
              </a:ext>
            </a:extLst>
          </p:cNvPr>
          <p:cNvSpPr/>
          <p:nvPr/>
        </p:nvSpPr>
        <p:spPr>
          <a:xfrm>
            <a:off x="10129940" y="4468689"/>
            <a:ext cx="468052" cy="1624608"/>
          </a:xfrm>
          <a:prstGeom prst="rightBrace">
            <a:avLst>
              <a:gd name="adj1" fmla="val 3624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300103-1A91-4B5D-B0B2-6A6179396D49}"/>
              </a:ext>
            </a:extLst>
          </p:cNvPr>
          <p:cNvSpPr txBox="1"/>
          <p:nvPr/>
        </p:nvSpPr>
        <p:spPr>
          <a:xfrm>
            <a:off x="10561617" y="474238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統計</a:t>
            </a:r>
            <a:endParaRPr lang="en-US" altLang="zh-TW" sz="3200" dirty="0"/>
          </a:p>
          <a:p>
            <a:r>
              <a:rPr lang="zh-TW" altLang="en-US" sz="3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42523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014D-658D-4754-8175-2C7A4538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資料整理及輸出</a:t>
            </a:r>
            <a:r>
              <a:rPr lang="en-US" altLang="zh-TW" dirty="0"/>
              <a:t>-</a:t>
            </a:r>
            <a:r>
              <a:rPr lang="zh-TW" altLang="en-US" dirty="0"/>
              <a:t>資料整理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26BBA-F674-4D53-9F59-E5051A0E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將與分類器無關的部分資料整理於</a:t>
            </a:r>
            <a:r>
              <a:rPr lang="en-US" altLang="zh-TW" dirty="0"/>
              <a:t>tool.py</a:t>
            </a:r>
            <a:r>
              <a:rPr lang="zh-TW" altLang="en-US" dirty="0"/>
              <a:t>之中</a:t>
            </a:r>
            <a:endParaRPr lang="en-US" altLang="zh-TW" dirty="0"/>
          </a:p>
          <a:p>
            <a:pPr lvl="1"/>
            <a:r>
              <a:rPr lang="zh-TW" altLang="en-US" dirty="0"/>
              <a:t>資料整理、統計結果、輸出</a:t>
            </a:r>
            <a:endParaRPr lang="en-US" altLang="zh-TW" dirty="0"/>
          </a:p>
          <a:p>
            <a:r>
              <a:rPr lang="zh-TW" altLang="en-US" dirty="0"/>
              <a:t>資料整理包括</a:t>
            </a:r>
            <a:r>
              <a:rPr lang="en-US" altLang="zh-TW" dirty="0"/>
              <a:t>read data</a:t>
            </a:r>
            <a:r>
              <a:rPr lang="zh-TW" altLang="en-US" dirty="0"/>
              <a:t>、</a:t>
            </a:r>
            <a:r>
              <a:rPr lang="en-US" altLang="zh-TW" dirty="0"/>
              <a:t>to number</a:t>
            </a:r>
            <a:r>
              <a:rPr lang="zh-TW" altLang="en-US" dirty="0"/>
              <a:t>、</a:t>
            </a:r>
            <a:r>
              <a:rPr lang="en-US" altLang="zh-TW" dirty="0"/>
              <a:t>split label</a:t>
            </a:r>
            <a:r>
              <a:rPr lang="zh-TW" altLang="en-US" dirty="0"/>
              <a:t>、</a:t>
            </a:r>
            <a:r>
              <a:rPr lang="en-US" altLang="zh-TW" dirty="0"/>
              <a:t>normalize</a:t>
            </a:r>
          </a:p>
          <a:p>
            <a:pPr lvl="1"/>
            <a:r>
              <a:rPr lang="en-US" altLang="zh-TW" dirty="0"/>
              <a:t>Normalize:</a:t>
            </a:r>
            <a:r>
              <a:rPr lang="zh-TW" altLang="en-US" dirty="0"/>
              <a:t>等比例壓縮至</a:t>
            </a:r>
            <a:r>
              <a:rPr lang="en-US" altLang="zh-TW" dirty="0"/>
              <a:t>0~1</a:t>
            </a:r>
            <a:r>
              <a:rPr lang="zh-TW" altLang="en-US" dirty="0"/>
              <a:t>之間</a:t>
            </a:r>
            <a:endParaRPr lang="en-US" altLang="zh-TW" dirty="0"/>
          </a:p>
          <a:p>
            <a:pPr lvl="1"/>
            <a:r>
              <a:rPr lang="zh-TW" altLang="en-US" dirty="0"/>
              <a:t>因為各個資料維度的間距不同</a:t>
            </a:r>
            <a:endParaRPr lang="en-US" altLang="zh-TW" dirty="0"/>
          </a:p>
          <a:p>
            <a:pPr lvl="2"/>
            <a:r>
              <a:rPr lang="zh-TW" altLang="en-US" dirty="0"/>
              <a:t>懷孕次數</a:t>
            </a:r>
            <a:r>
              <a:rPr lang="en-US" altLang="zh-TW" dirty="0"/>
              <a:t>:0~17</a:t>
            </a:r>
            <a:r>
              <a:rPr lang="zh-TW" altLang="en-US" dirty="0"/>
              <a:t>、家族病史</a:t>
            </a:r>
            <a:r>
              <a:rPr lang="en-US" altLang="zh-TW" dirty="0"/>
              <a:t>:0.078~2.42</a:t>
            </a:r>
          </a:p>
        </p:txBody>
      </p:sp>
    </p:spTree>
    <p:extLst>
      <p:ext uri="{BB962C8B-B14F-4D97-AF65-F5344CB8AC3E}">
        <p14:creationId xmlns:p14="http://schemas.microsoft.com/office/powerpoint/2010/main" val="16741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014D-658D-4754-8175-2C7A4538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資料整理及輸出</a:t>
            </a:r>
            <a:r>
              <a:rPr lang="en-US" altLang="zh-TW" dirty="0"/>
              <a:t>-</a:t>
            </a:r>
            <a:r>
              <a:rPr lang="zh-TW" altLang="en-US" dirty="0"/>
              <a:t>統計結果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126BBA-F674-4D53-9F59-E5051A0E4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417637"/>
                <a:ext cx="9782801" cy="5262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Accuracy</m:t>
                    </m:r>
                    <m:r>
                      <a:rPr lang="en-US" altLang="zh-TW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TP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TP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TN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FP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pPr lvl="1"/>
                <a:r>
                  <a:rPr lang="zh-TW" altLang="en-US" sz="2400" dirty="0"/>
                  <a:t>所有情況下判斷正確的比例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Precision</m:t>
                    </m:r>
                    <m:r>
                      <a:rPr lang="en-US" altLang="zh-TW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TP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pPr lvl="1"/>
                <a:r>
                  <a:rPr lang="zh-TW" altLang="en-US" sz="2400" dirty="0"/>
                  <a:t>判斷得病的情況下，</a:t>
                </a:r>
                <a:endParaRPr lang="en-US" altLang="zh-TW" sz="2400" dirty="0"/>
              </a:p>
              <a:p>
                <a:pPr marL="365760" lvl="1" indent="0">
                  <a:buNone/>
                </a:pPr>
                <a:r>
                  <a:rPr lang="en-US" altLang="zh-TW" sz="2400" dirty="0"/>
                  <a:t>   </a:t>
                </a:r>
                <a:r>
                  <a:rPr lang="zh-TW" altLang="en-US" sz="2400" dirty="0"/>
                  <a:t>真正得病的正確率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Recall</m:t>
                    </m:r>
                    <m:r>
                      <a:rPr lang="en-US" altLang="zh-TW" sz="28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TP</m:t>
                        </m:r>
                        <m: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altLang="zh-TW" sz="2800" dirty="0"/>
              </a:p>
              <a:p>
                <a:pPr lvl="1"/>
                <a:r>
                  <a:rPr lang="zh-TW" altLang="en-US" sz="2400" dirty="0"/>
                  <a:t>為得病的情況下，</a:t>
                </a:r>
                <a:endParaRPr lang="en-US" altLang="zh-TW" sz="2400" dirty="0"/>
              </a:p>
              <a:p>
                <a:pPr marL="365760" lvl="1" indent="0">
                  <a:buNone/>
                </a:pPr>
                <a:r>
                  <a:rPr lang="en-US" altLang="zh-TW" sz="2400" dirty="0"/>
                  <a:t>   </a:t>
                </a:r>
                <a:r>
                  <a:rPr lang="zh-TW" altLang="en-US" sz="2400" dirty="0"/>
                  <a:t>有多少被正確判斷出來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126BBA-F674-4D53-9F59-E5051A0E4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417637"/>
                <a:ext cx="9782801" cy="5262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4BFEEB-56C4-44F9-A3FA-895FE0CA0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270390"/>
              </p:ext>
            </p:extLst>
          </p:nvPr>
        </p:nvGraphicFramePr>
        <p:xfrm>
          <a:off x="5662364" y="2780928"/>
          <a:ext cx="5713872" cy="31973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04816200"/>
                    </a:ext>
                  </a:extLst>
                </a:gridCol>
                <a:gridCol w="669070">
                  <a:extLst>
                    <a:ext uri="{9D8B030D-6E8A-4147-A177-3AD203B41FA5}">
                      <a16:colId xmlns:a16="http://schemas.microsoft.com/office/drawing/2014/main" val="1528159261"/>
                    </a:ext>
                  </a:extLst>
                </a:gridCol>
                <a:gridCol w="1982341">
                  <a:extLst>
                    <a:ext uri="{9D8B030D-6E8A-4147-A177-3AD203B41FA5}">
                      <a16:colId xmlns:a16="http://schemas.microsoft.com/office/drawing/2014/main" val="1514902573"/>
                    </a:ext>
                  </a:extLst>
                </a:gridCol>
                <a:gridCol w="1982341">
                  <a:extLst>
                    <a:ext uri="{9D8B030D-6E8A-4147-A177-3AD203B41FA5}">
                      <a16:colId xmlns:a16="http://schemas.microsoft.com/office/drawing/2014/main" val="3091912577"/>
                    </a:ext>
                  </a:extLst>
                </a:gridCol>
              </a:tblGrid>
              <a:tr h="452426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200" b="0" dirty="0"/>
                        <a:t>           Predicted Class</a:t>
                      </a:r>
                      <a:endParaRPr lang="zh-TW" altLang="en-US" sz="2200" b="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31651"/>
                  </a:ext>
                </a:extLst>
              </a:tr>
              <a:tr h="446847">
                <a:tc rowSpan="3">
                  <a:txBody>
                    <a:bodyPr/>
                    <a:lstStyle/>
                    <a:p>
                      <a:pPr algn="ctr"/>
                      <a:endParaRPr lang="en-US" altLang="zh-TW" sz="2200" dirty="0"/>
                    </a:p>
                    <a:p>
                      <a:pPr algn="ctr"/>
                      <a:endParaRPr lang="en-US" altLang="zh-TW" sz="2200" dirty="0"/>
                    </a:p>
                    <a:p>
                      <a:pPr algn="ctr"/>
                      <a:endParaRPr lang="en-US" altLang="zh-TW" sz="2200" dirty="0"/>
                    </a:p>
                    <a:p>
                      <a:pPr algn="ctr"/>
                      <a:r>
                        <a:rPr lang="en-US" altLang="zh-TW" sz="2200" dirty="0"/>
                        <a:t>Actual</a:t>
                      </a:r>
                    </a:p>
                    <a:p>
                      <a:pPr algn="ctr"/>
                      <a:r>
                        <a:rPr lang="en-US" altLang="zh-TW" sz="2200" dirty="0"/>
                        <a:t>Class</a:t>
                      </a:r>
                      <a:endParaRPr lang="zh-TW" altLang="en-US" sz="2200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P</a:t>
                      </a:r>
                      <a:endParaRPr lang="zh-TW" altLang="en-US" sz="2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F</a:t>
                      </a:r>
                      <a:endParaRPr lang="zh-TW" altLang="en-US" sz="2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5779415"/>
                  </a:ext>
                </a:extLst>
              </a:tr>
              <a:tr h="11490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200" dirty="0"/>
                    </a:p>
                    <a:p>
                      <a:pPr algn="ctr"/>
                      <a:r>
                        <a:rPr lang="en-US" altLang="zh-TW" sz="2200" dirty="0"/>
                        <a:t>P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True </a:t>
                      </a:r>
                    </a:p>
                    <a:p>
                      <a:pPr algn="ctr"/>
                      <a:r>
                        <a:rPr lang="en-US" altLang="zh-TW" sz="2200" dirty="0"/>
                        <a:t>Positives</a:t>
                      </a:r>
                    </a:p>
                    <a:p>
                      <a:pPr algn="ctr"/>
                      <a:r>
                        <a:rPr lang="en-US" altLang="zh-TW" sz="2200" dirty="0"/>
                        <a:t>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False Negatives</a:t>
                      </a:r>
                    </a:p>
                    <a:p>
                      <a:pPr algn="ctr"/>
                      <a:r>
                        <a:rPr lang="en-US" altLang="zh-TW" sz="2200" dirty="0"/>
                        <a:t>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81975"/>
                  </a:ext>
                </a:extLst>
              </a:tr>
              <a:tr h="114903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200" dirty="0"/>
                    </a:p>
                    <a:p>
                      <a:pPr algn="ctr"/>
                      <a:r>
                        <a:rPr lang="en-US" altLang="zh-TW" sz="2200" dirty="0"/>
                        <a:t>F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False Positives</a:t>
                      </a:r>
                    </a:p>
                    <a:p>
                      <a:pPr algn="ctr"/>
                      <a:r>
                        <a:rPr lang="en-US" altLang="zh-TW" sz="2200" dirty="0"/>
                        <a:t>(FP)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True Negatives</a:t>
                      </a:r>
                    </a:p>
                    <a:p>
                      <a:pPr algn="ctr"/>
                      <a:r>
                        <a:rPr lang="en-US" altLang="zh-TW" sz="2200" dirty="0"/>
                        <a:t>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51B10-7D96-4307-93D4-7F093BC7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資料整理及輸出</a:t>
            </a:r>
            <a:r>
              <a:rPr lang="en-US" altLang="zh-TW" dirty="0"/>
              <a:t>-</a:t>
            </a:r>
            <a:r>
              <a:rPr lang="zh-TW" altLang="en-US" dirty="0"/>
              <a:t>輸出結果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839A7-D540-4A31-A60B-7C8C9F0A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輸出至</a:t>
            </a:r>
            <a:r>
              <a:rPr lang="en-US" altLang="zh-TW" dirty="0"/>
              <a:t>terminal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將輸出結果透過</a:t>
            </a:r>
            <a:r>
              <a:rPr lang="en-US" altLang="zh-TW" dirty="0"/>
              <a:t>seaborn</a:t>
            </a:r>
            <a:r>
              <a:rPr lang="zh-TW" altLang="en-US" dirty="0"/>
              <a:t>、</a:t>
            </a:r>
            <a:r>
              <a:rPr lang="en-US" altLang="zh-TW" dirty="0" err="1"/>
              <a:t>matplotlib.pyplot</a:t>
            </a:r>
            <a:r>
              <a:rPr lang="zh-TW" altLang="en-US" dirty="0"/>
              <a:t>畫成圖</a:t>
            </a:r>
            <a:endParaRPr lang="en-US" altLang="zh-TW" dirty="0"/>
          </a:p>
          <a:p>
            <a:r>
              <a:rPr lang="zh-TW" altLang="en-US" dirty="0"/>
              <a:t>個別結果輸出至</a:t>
            </a:r>
            <a:r>
              <a:rPr lang="en-US" altLang="zh-TW" dirty="0"/>
              <a:t>.csv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A570B-A6D0-4942-9BC1-2005A22D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74" y="2907576"/>
            <a:ext cx="5803184" cy="37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K-Nearest Neighbor</a:t>
            </a:r>
            <a:r>
              <a:rPr lang="zh-TW" altLang="en-US" dirty="0"/>
              <a:t> </a:t>
            </a:r>
            <a:r>
              <a:rPr lang="en-US" altLang="zh-TW" dirty="0"/>
              <a:t>(KNN)</a:t>
            </a:r>
          </a:p>
          <a:p>
            <a:r>
              <a:rPr lang="en-US" altLang="zh-TW" dirty="0"/>
              <a:t>Linear Classification</a:t>
            </a:r>
            <a:r>
              <a:rPr lang="zh-TW" altLang="en-US" dirty="0"/>
              <a:t> </a:t>
            </a:r>
            <a:r>
              <a:rPr lang="en-US" altLang="zh-TW" dirty="0"/>
              <a:t>(LC)</a:t>
            </a:r>
          </a:p>
          <a:p>
            <a:pPr lvl="1"/>
            <a:r>
              <a:rPr lang="en-US" altLang="zh-TW" dirty="0"/>
              <a:t>With Stochastic Gradient Descent(SGD)</a:t>
            </a:r>
          </a:p>
          <a:p>
            <a:r>
              <a:rPr lang="en-US" altLang="zh-TW" dirty="0"/>
              <a:t>Decision Tree</a:t>
            </a:r>
            <a:r>
              <a:rPr lang="zh-TW" altLang="en-US" dirty="0"/>
              <a:t> </a:t>
            </a:r>
            <a:r>
              <a:rPr lang="en-US" altLang="zh-TW" dirty="0"/>
              <a:t>(DT)</a:t>
            </a:r>
          </a:p>
          <a:p>
            <a:r>
              <a:rPr lang="en-US" altLang="zh-TW" dirty="0"/>
              <a:t>Random Forest</a:t>
            </a:r>
            <a:r>
              <a:rPr lang="zh-TW" altLang="en-US" dirty="0"/>
              <a:t> </a:t>
            </a:r>
            <a:r>
              <a:rPr lang="en-US" altLang="zh-TW" dirty="0"/>
              <a:t>(RF)</a:t>
            </a:r>
          </a:p>
          <a:p>
            <a:r>
              <a:rPr lang="en-US" altLang="zh-TW" dirty="0"/>
              <a:t>Multilayer Perceptron</a:t>
            </a:r>
            <a:r>
              <a:rPr lang="zh-TW" altLang="en-US" dirty="0"/>
              <a:t> </a:t>
            </a:r>
            <a:r>
              <a:rPr lang="en-US" altLang="zh-TW" dirty="0"/>
              <a:t>(MLP)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7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分類器實作</a:t>
            </a:r>
            <a:r>
              <a:rPr lang="en-US" altLang="zh-TW" dirty="0"/>
              <a:t>-KNN</a:t>
            </a:r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依照最近的</a:t>
            </a:r>
            <a:r>
              <a:rPr lang="en-US" altLang="zh-TW" dirty="0"/>
              <a:t>K</a:t>
            </a:r>
            <a:r>
              <a:rPr lang="zh-TW" altLang="en-US" dirty="0"/>
              <a:t>筆資料判斷，</a:t>
            </a:r>
            <a:r>
              <a:rPr lang="en-US" altLang="zh-TW" dirty="0"/>
              <a:t>K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~ 9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C10832-1439-4911-B145-285CB82D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56856"/>
            <a:ext cx="9924410" cy="36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1E51-F478-40C5-99F3-BDF339C1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分類器實作</a:t>
            </a:r>
            <a:r>
              <a:rPr lang="en-US" altLang="zh-TW" dirty="0"/>
              <a:t>-KNN</a:t>
            </a:r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BEB14-F514-4AA9-BCF1-F8DE6723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判斷距離最小的</a:t>
            </a:r>
            <a:r>
              <a:rPr lang="en-US" altLang="zh-TW" dirty="0"/>
              <a:t>K</a:t>
            </a:r>
            <a:r>
              <a:rPr lang="zh-TW" altLang="en-US" dirty="0"/>
              <a:t>筆資料</a:t>
            </a:r>
            <a:endParaRPr lang="en-US" altLang="zh-TW" dirty="0"/>
          </a:p>
          <a:p>
            <a:pPr lvl="1"/>
            <a:r>
              <a:rPr lang="en-US" altLang="zh-TW" dirty="0"/>
              <a:t>E.g. K = 3 </a:t>
            </a:r>
          </a:p>
          <a:p>
            <a:pPr lvl="1"/>
            <a:r>
              <a:rPr lang="en-US" altLang="zh-TW" dirty="0"/>
              <a:t>distance: 1 2 2 2 2 3 4 5</a:t>
            </a:r>
          </a:p>
          <a:p>
            <a:pPr lvl="1"/>
            <a:r>
              <a:rPr lang="en-US" altLang="zh-TW" dirty="0"/>
              <a:t>       label: 0 0 1 1 1 1 0 1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C10832-1439-4911-B145-285CB82D7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0" t="2867"/>
          <a:stretch/>
        </p:blipFill>
        <p:spPr>
          <a:xfrm>
            <a:off x="6767658" y="2420888"/>
            <a:ext cx="4867602" cy="36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1187</TotalTime>
  <Words>720</Words>
  <Application>Microsoft Office PowerPoint</Application>
  <PresentationFormat>自訂</PresentationFormat>
  <Paragraphs>110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 UI</vt:lpstr>
      <vt:lpstr>Arial</vt:lpstr>
      <vt:lpstr>Cambria Math</vt:lpstr>
      <vt:lpstr>Euphemia</vt:lpstr>
      <vt:lpstr>數學 16x9</vt:lpstr>
      <vt:lpstr> 資料探勘期中報告-第九組  實作KNN分類器與 分析不同分類器的分類結果</vt:lpstr>
      <vt:lpstr>大綱</vt:lpstr>
      <vt:lpstr>程式流程圖</vt:lpstr>
      <vt:lpstr>資料整理及輸出-資料整理</vt:lpstr>
      <vt:lpstr>資料整理及輸出-統計結果</vt:lpstr>
      <vt:lpstr>資料整理及輸出-輸出結果</vt:lpstr>
      <vt:lpstr>分類器</vt:lpstr>
      <vt:lpstr>分類器實作-KNN流程圖</vt:lpstr>
      <vt:lpstr>分類器實作-KNN流程圖</vt:lpstr>
      <vt:lpstr>分類結果分析-KNN</vt:lpstr>
      <vt:lpstr>分類結果分析-KNN</vt:lpstr>
      <vt:lpstr>分類結果分析-LC、DT、RF、MLP</vt:lpstr>
      <vt:lpstr>結論</vt:lpstr>
      <vt:lpstr>參考文獻</vt:lpstr>
      <vt:lpstr>參考文獻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DFT應用 實現文字檔案加密解密</dc:title>
  <dc:creator>Anna</dc:creator>
  <cp:lastModifiedBy>璟翰 鄭</cp:lastModifiedBy>
  <cp:revision>327</cp:revision>
  <dcterms:created xsi:type="dcterms:W3CDTF">2021-06-12T07:28:27Z</dcterms:created>
  <dcterms:modified xsi:type="dcterms:W3CDTF">2022-04-15T07:35:48Z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