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77" r:id="rId4"/>
    <p:sldId id="294" r:id="rId5"/>
    <p:sldId id="285" r:id="rId6"/>
    <p:sldId id="295" r:id="rId7"/>
    <p:sldId id="296" r:id="rId8"/>
    <p:sldId id="297" r:id="rId9"/>
    <p:sldId id="286" r:id="rId10"/>
    <p:sldId id="288" r:id="rId11"/>
    <p:sldId id="258" r:id="rId12"/>
    <p:sldId id="257" r:id="rId13"/>
    <p:sldId id="261" r:id="rId14"/>
    <p:sldId id="259" r:id="rId15"/>
    <p:sldId id="279" r:id="rId16"/>
    <p:sldId id="260" r:id="rId17"/>
    <p:sldId id="263" r:id="rId18"/>
    <p:sldId id="264" r:id="rId19"/>
    <p:sldId id="265" r:id="rId20"/>
    <p:sldId id="266" r:id="rId21"/>
    <p:sldId id="267" r:id="rId22"/>
    <p:sldId id="281" r:id="rId23"/>
    <p:sldId id="282" r:id="rId24"/>
    <p:sldId id="289" r:id="rId25"/>
    <p:sldId id="290" r:id="rId26"/>
    <p:sldId id="292" r:id="rId27"/>
    <p:sldId id="291" r:id="rId2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" initials="A" lastIdx="2" clrIdx="0">
    <p:extLst>
      <p:ext uri="{19B8F6BF-5375-455C-9EA6-DF929625EA0E}">
        <p15:presenceInfo xmlns:p15="http://schemas.microsoft.com/office/powerpoint/2012/main" userId="A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83241" autoAdjust="0"/>
  </p:normalViewPr>
  <p:slideViewPr>
    <p:cSldViewPr showGuides="1">
      <p:cViewPr varScale="1">
        <p:scale>
          <a:sx n="65" d="100"/>
          <a:sy n="65" d="100"/>
        </p:scale>
        <p:origin x="1440" y="3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2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183C20-8548-40C8-9E88-EAF7A836FA13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2023年6月13日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2755C7B-5432-4A5D-9B03-7BFF1EA11593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1221E5-7225-48EB-A4EE-420E7BFCF70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solidFill>
                  <a:srgbClr val="465562">
                    <a:lumMod val="75000"/>
                  </a:srgbClr>
                </a:solidFill>
              </a:rPr>
              <a:t>傅立葉轉換應用</a:t>
            </a:r>
            <a:r>
              <a:rPr lang="en-US" altLang="zh-TW" sz="1200" dirty="0">
                <a:solidFill>
                  <a:srgbClr val="465562">
                    <a:lumMod val="75000"/>
                  </a:srgbClr>
                </a:solidFill>
              </a:rPr>
              <a:t>-</a:t>
            </a:r>
            <a:r>
              <a:rPr lang="zh-TW" altLang="en-US" sz="1200" dirty="0">
                <a:solidFill>
                  <a:srgbClr val="465562">
                    <a:lumMod val="75000"/>
                  </a:srgbClr>
                </a:solidFill>
              </a:rPr>
              <a:t>檔案</a:t>
            </a:r>
            <a:r>
              <a:rPr lang="zh-TW" altLang="en-US" sz="1200" dirty="0">
                <a:solidFill>
                  <a:schemeClr val="tx1"/>
                </a:solidFill>
              </a:rPr>
              <a:t>編碼</a:t>
            </a:r>
            <a:r>
              <a:rPr lang="en-US" altLang="zh-TW" sz="1200" dirty="0">
                <a:solidFill>
                  <a:schemeClr val="tx1"/>
                </a:solidFill>
              </a:rPr>
              <a:t> &amp; </a:t>
            </a:r>
            <a:r>
              <a:rPr lang="zh-TW" altLang="en-US" sz="1200" dirty="0">
                <a:solidFill>
                  <a:schemeClr val="tx1"/>
                </a:solidFill>
              </a:rPr>
              <a:t>壓縮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36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Feeddddcccbbbaaaaaaaa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54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467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55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67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613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56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08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54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05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481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246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65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-1" y="5682488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466343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EE1D24-97AF-452C-9908-FCD24AA8B9C4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CE46B0-F473-449A-B31D-B97A729DF96A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4782A2-0879-41DC-8E75-FA3C9CCBBA68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E91F04-D044-41B7-860D-08EA8B1AA432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458199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88BC1A-1ADD-4516-A6FA-9CA48C444AA6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2EFAA0-412B-4CDA-BF7E-4CD81AF93DCF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20B265-170A-4695-B0E3-638953AF3093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5686EB-6CAB-4728-BC07-6A243664D983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7C8A8-5D14-46D7-9EA9-D217E30519F9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8DCB90-D45B-4EEB-95EF-58798D5539DF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A5BDA3-55C7-41F4-B5C7-3BDDDE43E98E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7832FB-C6E3-4E1D-A0D2-65305D9CB2C9}" type="datetime2">
              <a:rPr lang="zh-TW" altLang="en-US" smtClean="0"/>
              <a:pPr/>
              <a:t>2023年6月13日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692696"/>
            <a:ext cx="9354375" cy="3616231"/>
          </a:xfr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zh-TW" altLang="en-US" sz="4800" dirty="0">
                <a:solidFill>
                  <a:schemeClr val="tx1"/>
                </a:solidFill>
              </a:rPr>
              <a:t>數值方法導論與應用</a:t>
            </a:r>
            <a:br>
              <a:rPr lang="en-US" altLang="zh-TW" sz="4800" dirty="0">
                <a:solidFill>
                  <a:schemeClr val="tx1"/>
                </a:solidFill>
              </a:rPr>
            </a:br>
            <a:r>
              <a:rPr lang="zh-TW" altLang="en-US" sz="4800" dirty="0">
                <a:solidFill>
                  <a:schemeClr val="tx1"/>
                </a:solidFill>
              </a:rPr>
              <a:t>期末專題報告</a:t>
            </a:r>
            <a:br>
              <a:rPr lang="en-US" altLang="zh-TW" sz="4800" dirty="0">
                <a:solidFill>
                  <a:schemeClr val="tx1"/>
                </a:solidFill>
              </a:rPr>
            </a:br>
            <a:br>
              <a:rPr lang="en-US" altLang="zh-TW" sz="6000" dirty="0">
                <a:ea typeface="Microsoft JhengHei UI" panose="020B0604030504040204" pitchFamily="34" charset="-120"/>
              </a:rPr>
            </a:br>
            <a:r>
              <a:rPr lang="zh-TW" altLang="en-US" sz="4800" dirty="0">
                <a:solidFill>
                  <a:srgbClr val="465562">
                    <a:lumMod val="75000"/>
                  </a:srgbClr>
                </a:solidFill>
              </a:rPr>
              <a:t>檔案</a:t>
            </a:r>
            <a:r>
              <a:rPr lang="zh-TW" altLang="en-US" sz="4800" dirty="0">
                <a:solidFill>
                  <a:schemeClr val="tx1"/>
                </a:solidFill>
              </a:rPr>
              <a:t>壓縮方法介紹</a:t>
            </a:r>
            <a:endParaRPr lang="zh-TW" altLang="en-US" sz="4800" dirty="0">
              <a:solidFill>
                <a:schemeClr val="tx1"/>
              </a:solidFill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704955"/>
            <a:ext cx="7516442" cy="111608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B093040003 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鄭璟翰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162FF-BB13-90B0-21D4-7E95F93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Huffman Code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EBB1C-1328-A8CE-31A7-A9C25AE0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無失真的壓縮演算法</a:t>
            </a:r>
            <a:endParaRPr lang="en-US" altLang="zh-TW" dirty="0"/>
          </a:p>
          <a:p>
            <a:r>
              <a:rPr lang="zh-TW" altLang="en-US" dirty="0"/>
              <a:t>統計資料出現次數</a:t>
            </a:r>
            <a:endParaRPr lang="en-US" altLang="zh-TW" dirty="0"/>
          </a:p>
          <a:p>
            <a:pPr lvl="1"/>
            <a:r>
              <a:rPr lang="zh-TW" altLang="en-US" dirty="0"/>
              <a:t>出現頻率高用短編碼</a:t>
            </a:r>
            <a:endParaRPr lang="en-US" altLang="zh-TW" dirty="0"/>
          </a:p>
          <a:p>
            <a:pPr lvl="1"/>
            <a:r>
              <a:rPr lang="zh-TW" altLang="en-US" dirty="0"/>
              <a:t>出現頻率低用長編碼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2">
            <a:extLst>
              <a:ext uri="{FF2B5EF4-FFF2-40B4-BE49-F238E27FC236}">
                <a16:creationId xmlns:a16="http://schemas.microsoft.com/office/drawing/2014/main" id="{D5B1F9A3-7C36-D8A0-3764-49ADDB02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420" y="1600200"/>
            <a:ext cx="5452746" cy="429391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HUFFMAN(C)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n = |C|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Q =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for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i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= 1 to 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allocate a new node 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z.left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= x = EXTRACT-MIN(Q)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z.right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= y = EXTRACT-MIN(Q)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z.freq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=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x.freq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+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y.freq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INSERT(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Q,z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return EXTRACT-MIN(Q)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//return the root of the tree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C3EE39A-85F2-15BB-4DAD-8FF45BFFC770}"/>
              </a:ext>
            </a:extLst>
          </p:cNvPr>
          <p:cNvSpPr/>
          <p:nvPr/>
        </p:nvSpPr>
        <p:spPr>
          <a:xfrm>
            <a:off x="4009645" y="1974178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2911154" y="1974178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922BF-5D0A-3A4F-3F1C-E288014587AE}"/>
              </a:ext>
            </a:extLst>
          </p:cNvPr>
          <p:cNvSpPr/>
          <p:nvPr/>
        </p:nvSpPr>
        <p:spPr>
          <a:xfrm>
            <a:off x="5108135" y="1974178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80FD60-F729-BFC9-6F34-4B9C2BDCFAC7}"/>
              </a:ext>
            </a:extLst>
          </p:cNvPr>
          <p:cNvSpPr/>
          <p:nvPr/>
        </p:nvSpPr>
        <p:spPr>
          <a:xfrm>
            <a:off x="7305113" y="1974178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DCB1C8-8C93-14B2-4D4B-DB4AAD295572}"/>
              </a:ext>
            </a:extLst>
          </p:cNvPr>
          <p:cNvSpPr/>
          <p:nvPr/>
        </p:nvSpPr>
        <p:spPr>
          <a:xfrm>
            <a:off x="6206624" y="1974178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7D27FB-70F0-0456-516A-91DE3701CCE4}"/>
              </a:ext>
            </a:extLst>
          </p:cNvPr>
          <p:cNvSpPr/>
          <p:nvPr/>
        </p:nvSpPr>
        <p:spPr>
          <a:xfrm>
            <a:off x="8403604" y="1979845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61A3AE-8AE1-17E5-12C3-A8791711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268831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C3EE39A-85F2-15BB-4DAD-8FF45BFFC770}"/>
              </a:ext>
            </a:extLst>
          </p:cNvPr>
          <p:cNvSpPr/>
          <p:nvPr/>
        </p:nvSpPr>
        <p:spPr>
          <a:xfrm>
            <a:off x="6204146" y="255590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8406081" y="2555909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922BF-5D0A-3A4F-3F1C-E288014587AE}"/>
              </a:ext>
            </a:extLst>
          </p:cNvPr>
          <p:cNvSpPr/>
          <p:nvPr/>
        </p:nvSpPr>
        <p:spPr>
          <a:xfrm>
            <a:off x="5105656" y="255590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80FD60-F729-BFC9-6F34-4B9C2BDCFAC7}"/>
              </a:ext>
            </a:extLst>
          </p:cNvPr>
          <p:cNvSpPr/>
          <p:nvPr/>
        </p:nvSpPr>
        <p:spPr>
          <a:xfrm>
            <a:off x="7302635" y="2555909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DCB1C8-8C93-14B2-4D4B-DB4AAD295572}"/>
              </a:ext>
            </a:extLst>
          </p:cNvPr>
          <p:cNvSpPr/>
          <p:nvPr/>
        </p:nvSpPr>
        <p:spPr>
          <a:xfrm>
            <a:off x="4007166" y="255590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7D27FB-70F0-0456-516A-91DE3701CCE4}"/>
              </a:ext>
            </a:extLst>
          </p:cNvPr>
          <p:cNvSpPr/>
          <p:nvPr/>
        </p:nvSpPr>
        <p:spPr>
          <a:xfrm>
            <a:off x="2908676" y="255590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F4023E-EDEC-3C36-69BD-96F548AF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153782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C3EE39A-85F2-15BB-4DAD-8FF45BFFC770}"/>
              </a:ext>
            </a:extLst>
          </p:cNvPr>
          <p:cNvSpPr/>
          <p:nvPr/>
        </p:nvSpPr>
        <p:spPr>
          <a:xfrm>
            <a:off x="6204146" y="255590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8406081" y="2555909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922BF-5D0A-3A4F-3F1C-E288014587AE}"/>
              </a:ext>
            </a:extLst>
          </p:cNvPr>
          <p:cNvSpPr/>
          <p:nvPr/>
        </p:nvSpPr>
        <p:spPr>
          <a:xfrm>
            <a:off x="5105656" y="255590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80FD60-F729-BFC9-6F34-4B9C2BDCFAC7}"/>
              </a:ext>
            </a:extLst>
          </p:cNvPr>
          <p:cNvSpPr/>
          <p:nvPr/>
        </p:nvSpPr>
        <p:spPr>
          <a:xfrm>
            <a:off x="7302635" y="2555909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D76FA7-FA50-9D5C-299E-ECC52FF0C6FD}"/>
              </a:ext>
            </a:extLst>
          </p:cNvPr>
          <p:cNvSpPr/>
          <p:nvPr/>
        </p:nvSpPr>
        <p:spPr>
          <a:xfrm>
            <a:off x="2999839" y="2547890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B50A47-F048-00FB-ECAB-347E60EA9A26}"/>
              </a:ext>
            </a:extLst>
          </p:cNvPr>
          <p:cNvSpPr/>
          <p:nvPr/>
        </p:nvSpPr>
        <p:spPr>
          <a:xfrm>
            <a:off x="4002211" y="255590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83D796F-E9F8-0383-5602-CA064D81C297}"/>
              </a:ext>
            </a:extLst>
          </p:cNvPr>
          <p:cNvSpPr/>
          <p:nvPr/>
        </p:nvSpPr>
        <p:spPr>
          <a:xfrm>
            <a:off x="3520101" y="1577181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02D2209-51C8-7781-FE0D-5A8AEB58D9DA}"/>
              </a:ext>
            </a:extLst>
          </p:cNvPr>
          <p:cNvCxnSpPr>
            <a:stCxn id="2" idx="0"/>
            <a:endCxn id="4" idx="3"/>
          </p:cNvCxnSpPr>
          <p:nvPr/>
        </p:nvCxnSpPr>
        <p:spPr>
          <a:xfrm flipV="1">
            <a:off x="3436873" y="2222299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CC1EE31-470C-9CB6-D260-08F9AF235D54}"/>
              </a:ext>
            </a:extLst>
          </p:cNvPr>
          <p:cNvCxnSpPr>
            <a:cxnSpLocks/>
          </p:cNvCxnSpPr>
          <p:nvPr/>
        </p:nvCxnSpPr>
        <p:spPr>
          <a:xfrm flipH="1" flipV="1">
            <a:off x="4219757" y="2214281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6">
            <a:extLst>
              <a:ext uri="{FF2B5EF4-FFF2-40B4-BE49-F238E27FC236}">
                <a16:creationId xmlns:a16="http://schemas.microsoft.com/office/drawing/2014/main" id="{E7A0C623-AB54-46AA-7A13-F7720FC7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212821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C3EE39A-85F2-15BB-4DAD-8FF45BFFC770}"/>
              </a:ext>
            </a:extLst>
          </p:cNvPr>
          <p:cNvSpPr/>
          <p:nvPr/>
        </p:nvSpPr>
        <p:spPr>
          <a:xfrm>
            <a:off x="4517230" y="2438255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7896016" y="2439848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922BF-5D0A-3A4F-3F1C-E288014587AE}"/>
              </a:ext>
            </a:extLst>
          </p:cNvPr>
          <p:cNvSpPr/>
          <p:nvPr/>
        </p:nvSpPr>
        <p:spPr>
          <a:xfrm>
            <a:off x="3418741" y="2438255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80FD60-F729-BFC9-6F34-4B9C2BDCFAC7}"/>
              </a:ext>
            </a:extLst>
          </p:cNvPr>
          <p:cNvSpPr/>
          <p:nvPr/>
        </p:nvSpPr>
        <p:spPr>
          <a:xfrm>
            <a:off x="6792571" y="2439848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5DB48B-7F56-FDD4-9471-C967B9DE1868}"/>
              </a:ext>
            </a:extLst>
          </p:cNvPr>
          <p:cNvSpPr/>
          <p:nvPr/>
        </p:nvSpPr>
        <p:spPr>
          <a:xfrm>
            <a:off x="5153716" y="3267970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EFAA17-FA1D-1C0F-E332-807919040A72}"/>
              </a:ext>
            </a:extLst>
          </p:cNvPr>
          <p:cNvSpPr/>
          <p:nvPr/>
        </p:nvSpPr>
        <p:spPr>
          <a:xfrm>
            <a:off x="6156088" y="327598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85B806F-F582-B19C-4D0A-E5095D9D2E41}"/>
              </a:ext>
            </a:extLst>
          </p:cNvPr>
          <p:cNvSpPr/>
          <p:nvPr/>
        </p:nvSpPr>
        <p:spPr>
          <a:xfrm>
            <a:off x="5673978" y="2297261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B08CDB1-A81C-DB9C-FEC7-445EE8BFEEFF}"/>
              </a:ext>
            </a:extLst>
          </p:cNvPr>
          <p:cNvCxnSpPr>
            <a:stCxn id="2" idx="0"/>
            <a:endCxn id="4" idx="3"/>
          </p:cNvCxnSpPr>
          <p:nvPr/>
        </p:nvCxnSpPr>
        <p:spPr>
          <a:xfrm flipV="1">
            <a:off x="5590750" y="2942379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287FFB-981A-FD2F-A738-BEEA77E61110}"/>
              </a:ext>
            </a:extLst>
          </p:cNvPr>
          <p:cNvCxnSpPr>
            <a:cxnSpLocks/>
          </p:cNvCxnSpPr>
          <p:nvPr/>
        </p:nvCxnSpPr>
        <p:spPr>
          <a:xfrm flipH="1" flipV="1">
            <a:off x="6373634" y="2934360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6">
            <a:extLst>
              <a:ext uri="{FF2B5EF4-FFF2-40B4-BE49-F238E27FC236}">
                <a16:creationId xmlns:a16="http://schemas.microsoft.com/office/drawing/2014/main" id="{740D7FE3-80D4-D3D7-5EC6-75722C1B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397216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7896016" y="2439848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80FD60-F729-BFC9-6F34-4B9C2BDCFAC7}"/>
              </a:ext>
            </a:extLst>
          </p:cNvPr>
          <p:cNvSpPr/>
          <p:nvPr/>
        </p:nvSpPr>
        <p:spPr>
          <a:xfrm>
            <a:off x="6792571" y="2439848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5DB48B-7F56-FDD4-9471-C967B9DE1868}"/>
              </a:ext>
            </a:extLst>
          </p:cNvPr>
          <p:cNvSpPr/>
          <p:nvPr/>
        </p:nvSpPr>
        <p:spPr>
          <a:xfrm>
            <a:off x="5153716" y="3267970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EFAA17-FA1D-1C0F-E332-807919040A72}"/>
              </a:ext>
            </a:extLst>
          </p:cNvPr>
          <p:cNvSpPr/>
          <p:nvPr/>
        </p:nvSpPr>
        <p:spPr>
          <a:xfrm>
            <a:off x="6156088" y="327598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85B806F-F582-B19C-4D0A-E5095D9D2E41}"/>
              </a:ext>
            </a:extLst>
          </p:cNvPr>
          <p:cNvSpPr/>
          <p:nvPr/>
        </p:nvSpPr>
        <p:spPr>
          <a:xfrm>
            <a:off x="5673978" y="2297261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B08CDB1-A81C-DB9C-FEC7-445EE8BFEEFF}"/>
              </a:ext>
            </a:extLst>
          </p:cNvPr>
          <p:cNvCxnSpPr>
            <a:stCxn id="2" idx="0"/>
            <a:endCxn id="4" idx="3"/>
          </p:cNvCxnSpPr>
          <p:nvPr/>
        </p:nvCxnSpPr>
        <p:spPr>
          <a:xfrm flipV="1">
            <a:off x="5590750" y="2942379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287FFB-981A-FD2F-A738-BEEA77E61110}"/>
              </a:ext>
            </a:extLst>
          </p:cNvPr>
          <p:cNvCxnSpPr>
            <a:cxnSpLocks/>
          </p:cNvCxnSpPr>
          <p:nvPr/>
        </p:nvCxnSpPr>
        <p:spPr>
          <a:xfrm flipH="1" flipV="1">
            <a:off x="6373634" y="2934360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E7F3372-B569-3319-B5D1-A68BACED7D84}"/>
              </a:ext>
            </a:extLst>
          </p:cNvPr>
          <p:cNvSpPr/>
          <p:nvPr/>
        </p:nvSpPr>
        <p:spPr>
          <a:xfrm>
            <a:off x="4473113" y="2439848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D98BF8-D112-4D03-4766-4648848BE061}"/>
              </a:ext>
            </a:extLst>
          </p:cNvPr>
          <p:cNvSpPr/>
          <p:nvPr/>
        </p:nvSpPr>
        <p:spPr>
          <a:xfrm>
            <a:off x="3471697" y="2439848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7E8806D-1E22-0F63-B2DB-B48F12DB1E27}"/>
              </a:ext>
            </a:extLst>
          </p:cNvPr>
          <p:cNvSpPr/>
          <p:nvPr/>
        </p:nvSpPr>
        <p:spPr>
          <a:xfrm>
            <a:off x="4006276" y="1518724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25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AF69E77-616D-DA06-F830-6287E6F61F9B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3908731" y="2163842"/>
            <a:ext cx="224075" cy="276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B228C03-131F-C9E4-4C0F-37AB9644C5BD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4743746" y="2163842"/>
            <a:ext cx="166401" cy="276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17">
            <a:extLst>
              <a:ext uri="{FF2B5EF4-FFF2-40B4-BE49-F238E27FC236}">
                <a16:creationId xmlns:a16="http://schemas.microsoft.com/office/drawing/2014/main" id="{02D7D2AA-7DA8-5EFE-5B70-4B6CF27D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293207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7668058" y="2338580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80FD60-F729-BFC9-6F34-4B9C2BDCFAC7}"/>
              </a:ext>
            </a:extLst>
          </p:cNvPr>
          <p:cNvSpPr/>
          <p:nvPr/>
        </p:nvSpPr>
        <p:spPr>
          <a:xfrm>
            <a:off x="5306570" y="2338580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5DB48B-7F56-FDD4-9471-C967B9DE1868}"/>
              </a:ext>
            </a:extLst>
          </p:cNvPr>
          <p:cNvSpPr/>
          <p:nvPr/>
        </p:nvSpPr>
        <p:spPr>
          <a:xfrm>
            <a:off x="3646700" y="3212647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EFAA17-FA1D-1C0F-E332-807919040A72}"/>
              </a:ext>
            </a:extLst>
          </p:cNvPr>
          <p:cNvSpPr/>
          <p:nvPr/>
        </p:nvSpPr>
        <p:spPr>
          <a:xfrm>
            <a:off x="4649072" y="3220666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85B806F-F582-B19C-4D0A-E5095D9D2E41}"/>
              </a:ext>
            </a:extLst>
          </p:cNvPr>
          <p:cNvSpPr/>
          <p:nvPr/>
        </p:nvSpPr>
        <p:spPr>
          <a:xfrm>
            <a:off x="4166963" y="2241938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B08CDB1-A81C-DB9C-FEC7-445EE8BFEEFF}"/>
              </a:ext>
            </a:extLst>
          </p:cNvPr>
          <p:cNvCxnSpPr>
            <a:stCxn id="2" idx="0"/>
            <a:endCxn id="4" idx="3"/>
          </p:cNvCxnSpPr>
          <p:nvPr/>
        </p:nvCxnSpPr>
        <p:spPr>
          <a:xfrm flipV="1">
            <a:off x="4083734" y="2887056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287FFB-981A-FD2F-A738-BEEA77E61110}"/>
              </a:ext>
            </a:extLst>
          </p:cNvPr>
          <p:cNvCxnSpPr>
            <a:cxnSpLocks/>
          </p:cNvCxnSpPr>
          <p:nvPr/>
        </p:nvCxnSpPr>
        <p:spPr>
          <a:xfrm flipH="1" flipV="1">
            <a:off x="4866619" y="2879038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D877AFE-AB16-4CA4-9151-E577E9952D02}"/>
              </a:ext>
            </a:extLst>
          </p:cNvPr>
          <p:cNvSpPr/>
          <p:nvPr/>
        </p:nvSpPr>
        <p:spPr>
          <a:xfrm>
            <a:off x="6966378" y="3206207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B4C33-4226-F4AA-0CB6-CA9DBF97D5BE}"/>
              </a:ext>
            </a:extLst>
          </p:cNvPr>
          <p:cNvSpPr/>
          <p:nvPr/>
        </p:nvSpPr>
        <p:spPr>
          <a:xfrm>
            <a:off x="5964961" y="3206207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C919F5-4376-07A9-6624-97DDD179FC8F}"/>
              </a:ext>
            </a:extLst>
          </p:cNvPr>
          <p:cNvSpPr/>
          <p:nvPr/>
        </p:nvSpPr>
        <p:spPr>
          <a:xfrm>
            <a:off x="6528451" y="2271462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25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191430B-2A12-95B2-21DF-5A1607E5BC25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6401995" y="2916580"/>
            <a:ext cx="252986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B1BC15-12F5-A884-2CC8-917B41195A57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7265921" y="2916580"/>
            <a:ext cx="137491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9">
            <a:extLst>
              <a:ext uri="{FF2B5EF4-FFF2-40B4-BE49-F238E27FC236}">
                <a16:creationId xmlns:a16="http://schemas.microsoft.com/office/drawing/2014/main" id="{EC990082-7073-35A0-FF98-D3A86242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334614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7547531" y="2562846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877AFE-AB16-4CA4-9151-E577E9952D02}"/>
              </a:ext>
            </a:extLst>
          </p:cNvPr>
          <p:cNvSpPr/>
          <p:nvPr/>
        </p:nvSpPr>
        <p:spPr>
          <a:xfrm>
            <a:off x="6845851" y="3430473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B4C33-4226-F4AA-0CB6-CA9DBF97D5BE}"/>
              </a:ext>
            </a:extLst>
          </p:cNvPr>
          <p:cNvSpPr/>
          <p:nvPr/>
        </p:nvSpPr>
        <p:spPr>
          <a:xfrm>
            <a:off x="5844435" y="3430473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C919F5-4376-07A9-6624-97DDD179FC8F}"/>
              </a:ext>
            </a:extLst>
          </p:cNvPr>
          <p:cNvSpPr/>
          <p:nvPr/>
        </p:nvSpPr>
        <p:spPr>
          <a:xfrm>
            <a:off x="6407924" y="2495728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25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191430B-2A12-95B2-21DF-5A1607E5BC25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6281469" y="3140846"/>
            <a:ext cx="252985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B1BC15-12F5-A884-2CC8-917B41195A57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7145394" y="3140846"/>
            <a:ext cx="137491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7D43ADD-31D1-741D-C7B4-4A43A6C25494}"/>
              </a:ext>
            </a:extLst>
          </p:cNvPr>
          <p:cNvSpPr/>
          <p:nvPr/>
        </p:nvSpPr>
        <p:spPr>
          <a:xfrm>
            <a:off x="5252454" y="2565320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3200E6-963C-AB1C-330D-3C27D6354DC6}"/>
              </a:ext>
            </a:extLst>
          </p:cNvPr>
          <p:cNvSpPr/>
          <p:nvPr/>
        </p:nvSpPr>
        <p:spPr>
          <a:xfrm>
            <a:off x="3767227" y="3422454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762C38-8184-8D0B-D182-7C8CDA2749E4}"/>
              </a:ext>
            </a:extLst>
          </p:cNvPr>
          <p:cNvSpPr/>
          <p:nvPr/>
        </p:nvSpPr>
        <p:spPr>
          <a:xfrm>
            <a:off x="4769599" y="3430473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81DC342-B840-05E2-E9EA-82DD141E12D8}"/>
              </a:ext>
            </a:extLst>
          </p:cNvPr>
          <p:cNvSpPr/>
          <p:nvPr/>
        </p:nvSpPr>
        <p:spPr>
          <a:xfrm>
            <a:off x="4287490" y="2451745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EBEED92-9A32-FE98-D21F-C55D3B813D94}"/>
              </a:ext>
            </a:extLst>
          </p:cNvPr>
          <p:cNvCxnSpPr>
            <a:stCxn id="12" idx="0"/>
            <a:endCxn id="17" idx="3"/>
          </p:cNvCxnSpPr>
          <p:nvPr/>
        </p:nvCxnSpPr>
        <p:spPr>
          <a:xfrm flipV="1">
            <a:off x="4204261" y="3096863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2FDC5E-075E-0ED7-36D7-C673A17750B1}"/>
              </a:ext>
            </a:extLst>
          </p:cNvPr>
          <p:cNvCxnSpPr>
            <a:cxnSpLocks/>
          </p:cNvCxnSpPr>
          <p:nvPr/>
        </p:nvCxnSpPr>
        <p:spPr>
          <a:xfrm flipH="1" flipV="1">
            <a:off x="4987145" y="3088845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8BF0FE9-E1A0-3651-AC83-1AD00231CD04}"/>
              </a:ext>
            </a:extLst>
          </p:cNvPr>
          <p:cNvSpPr/>
          <p:nvPr/>
        </p:nvSpPr>
        <p:spPr>
          <a:xfrm>
            <a:off x="4810734" y="1628800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30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0699025-9ADB-1B40-0816-13A3882B42B6}"/>
              </a:ext>
            </a:extLst>
          </p:cNvPr>
          <p:cNvCxnSpPr>
            <a:cxnSpLocks/>
            <a:stCxn id="17" idx="0"/>
            <a:endCxn id="20" idx="3"/>
          </p:cNvCxnSpPr>
          <p:nvPr/>
        </p:nvCxnSpPr>
        <p:spPr>
          <a:xfrm flipV="1">
            <a:off x="4683387" y="2273918"/>
            <a:ext cx="253877" cy="17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06FB18A-6963-A2DE-D2D4-CD7516653650}"/>
              </a:ext>
            </a:extLst>
          </p:cNvPr>
          <p:cNvCxnSpPr>
            <a:cxnSpLocks/>
            <a:stCxn id="10" idx="0"/>
            <a:endCxn id="20" idx="5"/>
          </p:cNvCxnSpPr>
          <p:nvPr/>
        </p:nvCxnSpPr>
        <p:spPr>
          <a:xfrm flipH="1" flipV="1">
            <a:off x="5548204" y="2273918"/>
            <a:ext cx="154250" cy="291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2D330368-156C-CF54-3672-426E7AF0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315435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7584053" y="2428842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877AFE-AB16-4CA4-9151-E577E9952D02}"/>
              </a:ext>
            </a:extLst>
          </p:cNvPr>
          <p:cNvSpPr/>
          <p:nvPr/>
        </p:nvSpPr>
        <p:spPr>
          <a:xfrm>
            <a:off x="4732121" y="3206207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B4C33-4226-F4AA-0CB6-CA9DBF97D5BE}"/>
              </a:ext>
            </a:extLst>
          </p:cNvPr>
          <p:cNvSpPr/>
          <p:nvPr/>
        </p:nvSpPr>
        <p:spPr>
          <a:xfrm>
            <a:off x="3730704" y="3206207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C919F5-4376-07A9-6624-97DDD179FC8F}"/>
              </a:ext>
            </a:extLst>
          </p:cNvPr>
          <p:cNvSpPr/>
          <p:nvPr/>
        </p:nvSpPr>
        <p:spPr>
          <a:xfrm>
            <a:off x="4294194" y="2271462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25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191430B-2A12-95B2-21DF-5A1607E5BC25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167738" y="2916580"/>
            <a:ext cx="252986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B1BC15-12F5-A884-2CC8-917B41195A57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5031664" y="2916580"/>
            <a:ext cx="137491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7D43ADD-31D1-741D-C7B4-4A43A6C25494}"/>
              </a:ext>
            </a:extLst>
          </p:cNvPr>
          <p:cNvSpPr/>
          <p:nvPr/>
        </p:nvSpPr>
        <p:spPr>
          <a:xfrm>
            <a:off x="6745390" y="3207982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3200E6-963C-AB1C-330D-3C27D6354DC6}"/>
              </a:ext>
            </a:extLst>
          </p:cNvPr>
          <p:cNvSpPr/>
          <p:nvPr/>
        </p:nvSpPr>
        <p:spPr>
          <a:xfrm>
            <a:off x="5260163" y="4065115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762C38-8184-8D0B-D182-7C8CDA2749E4}"/>
              </a:ext>
            </a:extLst>
          </p:cNvPr>
          <p:cNvSpPr/>
          <p:nvPr/>
        </p:nvSpPr>
        <p:spPr>
          <a:xfrm>
            <a:off x="6262535" y="4073134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81DC342-B840-05E2-E9EA-82DD141E12D8}"/>
              </a:ext>
            </a:extLst>
          </p:cNvPr>
          <p:cNvSpPr/>
          <p:nvPr/>
        </p:nvSpPr>
        <p:spPr>
          <a:xfrm>
            <a:off x="5780426" y="3094406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EBEED92-9A32-FE98-D21F-C55D3B813D94}"/>
              </a:ext>
            </a:extLst>
          </p:cNvPr>
          <p:cNvCxnSpPr>
            <a:stCxn id="12" idx="0"/>
            <a:endCxn id="17" idx="3"/>
          </p:cNvCxnSpPr>
          <p:nvPr/>
        </p:nvCxnSpPr>
        <p:spPr>
          <a:xfrm flipV="1">
            <a:off x="5697197" y="3739524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2FDC5E-075E-0ED7-36D7-C673A17750B1}"/>
              </a:ext>
            </a:extLst>
          </p:cNvPr>
          <p:cNvCxnSpPr>
            <a:cxnSpLocks/>
          </p:cNvCxnSpPr>
          <p:nvPr/>
        </p:nvCxnSpPr>
        <p:spPr>
          <a:xfrm flipH="1" flipV="1">
            <a:off x="6480081" y="3731506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8BF0FE9-E1A0-3651-AC83-1AD00231CD04}"/>
              </a:ext>
            </a:extLst>
          </p:cNvPr>
          <p:cNvSpPr/>
          <p:nvPr/>
        </p:nvSpPr>
        <p:spPr>
          <a:xfrm>
            <a:off x="6303670" y="2271462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30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0699025-9ADB-1B40-0816-13A3882B42B6}"/>
              </a:ext>
            </a:extLst>
          </p:cNvPr>
          <p:cNvCxnSpPr>
            <a:cxnSpLocks/>
            <a:stCxn id="17" idx="0"/>
            <a:endCxn id="20" idx="3"/>
          </p:cNvCxnSpPr>
          <p:nvPr/>
        </p:nvCxnSpPr>
        <p:spPr>
          <a:xfrm flipV="1">
            <a:off x="6176323" y="2916580"/>
            <a:ext cx="253877" cy="177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06FB18A-6963-A2DE-D2D4-CD7516653650}"/>
              </a:ext>
            </a:extLst>
          </p:cNvPr>
          <p:cNvCxnSpPr>
            <a:cxnSpLocks/>
            <a:stCxn id="10" idx="0"/>
            <a:endCxn id="20" idx="5"/>
          </p:cNvCxnSpPr>
          <p:nvPr/>
        </p:nvCxnSpPr>
        <p:spPr>
          <a:xfrm flipH="1" flipV="1">
            <a:off x="7041140" y="2916580"/>
            <a:ext cx="154250" cy="291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15BC4FD-BCF3-708C-AAEE-66370DD5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106141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7584053" y="2428842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877AFE-AB16-4CA4-9151-E577E9952D02}"/>
              </a:ext>
            </a:extLst>
          </p:cNvPr>
          <p:cNvSpPr/>
          <p:nvPr/>
        </p:nvSpPr>
        <p:spPr>
          <a:xfrm>
            <a:off x="4732121" y="3206207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B4C33-4226-F4AA-0CB6-CA9DBF97D5BE}"/>
              </a:ext>
            </a:extLst>
          </p:cNvPr>
          <p:cNvSpPr/>
          <p:nvPr/>
        </p:nvSpPr>
        <p:spPr>
          <a:xfrm>
            <a:off x="3730704" y="3206207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C919F5-4376-07A9-6624-97DDD179FC8F}"/>
              </a:ext>
            </a:extLst>
          </p:cNvPr>
          <p:cNvSpPr/>
          <p:nvPr/>
        </p:nvSpPr>
        <p:spPr>
          <a:xfrm>
            <a:off x="4294194" y="2271462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25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191430B-2A12-95B2-21DF-5A1607E5BC25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167738" y="2916580"/>
            <a:ext cx="252986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B1BC15-12F5-A884-2CC8-917B41195A57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5031664" y="2916580"/>
            <a:ext cx="137491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7D43ADD-31D1-741D-C7B4-4A43A6C25494}"/>
              </a:ext>
            </a:extLst>
          </p:cNvPr>
          <p:cNvSpPr/>
          <p:nvPr/>
        </p:nvSpPr>
        <p:spPr>
          <a:xfrm>
            <a:off x="6745390" y="3207982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3200E6-963C-AB1C-330D-3C27D6354DC6}"/>
              </a:ext>
            </a:extLst>
          </p:cNvPr>
          <p:cNvSpPr/>
          <p:nvPr/>
        </p:nvSpPr>
        <p:spPr>
          <a:xfrm>
            <a:off x="5260163" y="4065115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762C38-8184-8D0B-D182-7C8CDA2749E4}"/>
              </a:ext>
            </a:extLst>
          </p:cNvPr>
          <p:cNvSpPr/>
          <p:nvPr/>
        </p:nvSpPr>
        <p:spPr>
          <a:xfrm>
            <a:off x="6262535" y="4073134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81DC342-B840-05E2-E9EA-82DD141E12D8}"/>
              </a:ext>
            </a:extLst>
          </p:cNvPr>
          <p:cNvSpPr/>
          <p:nvPr/>
        </p:nvSpPr>
        <p:spPr>
          <a:xfrm>
            <a:off x="5780426" y="3094406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EBEED92-9A32-FE98-D21F-C55D3B813D94}"/>
              </a:ext>
            </a:extLst>
          </p:cNvPr>
          <p:cNvCxnSpPr>
            <a:stCxn id="12" idx="0"/>
            <a:endCxn id="17" idx="3"/>
          </p:cNvCxnSpPr>
          <p:nvPr/>
        </p:nvCxnSpPr>
        <p:spPr>
          <a:xfrm flipV="1">
            <a:off x="5697197" y="3739524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2FDC5E-075E-0ED7-36D7-C673A17750B1}"/>
              </a:ext>
            </a:extLst>
          </p:cNvPr>
          <p:cNvCxnSpPr>
            <a:cxnSpLocks/>
          </p:cNvCxnSpPr>
          <p:nvPr/>
        </p:nvCxnSpPr>
        <p:spPr>
          <a:xfrm flipH="1" flipV="1">
            <a:off x="6480081" y="3731506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8BF0FE9-E1A0-3651-AC83-1AD00231CD04}"/>
              </a:ext>
            </a:extLst>
          </p:cNvPr>
          <p:cNvSpPr/>
          <p:nvPr/>
        </p:nvSpPr>
        <p:spPr>
          <a:xfrm>
            <a:off x="6303670" y="2271462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30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0699025-9ADB-1B40-0816-13A3882B42B6}"/>
              </a:ext>
            </a:extLst>
          </p:cNvPr>
          <p:cNvCxnSpPr>
            <a:cxnSpLocks/>
            <a:stCxn id="17" idx="0"/>
            <a:endCxn id="20" idx="3"/>
          </p:cNvCxnSpPr>
          <p:nvPr/>
        </p:nvCxnSpPr>
        <p:spPr>
          <a:xfrm flipV="1">
            <a:off x="6176323" y="2916580"/>
            <a:ext cx="253877" cy="177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06FB18A-6963-A2DE-D2D4-CD7516653650}"/>
              </a:ext>
            </a:extLst>
          </p:cNvPr>
          <p:cNvCxnSpPr>
            <a:cxnSpLocks/>
            <a:stCxn id="10" idx="0"/>
            <a:endCxn id="20" idx="5"/>
          </p:cNvCxnSpPr>
          <p:nvPr/>
        </p:nvCxnSpPr>
        <p:spPr>
          <a:xfrm flipH="1" flipV="1">
            <a:off x="7041140" y="2916580"/>
            <a:ext cx="154250" cy="291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1CACF0C0-45D0-6A40-7512-A90E6542C58B}"/>
              </a:ext>
            </a:extLst>
          </p:cNvPr>
          <p:cNvSpPr/>
          <p:nvPr/>
        </p:nvSpPr>
        <p:spPr>
          <a:xfrm>
            <a:off x="5302618" y="1515658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55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0973639-56B0-3F9C-FF06-BA4956A89A71}"/>
              </a:ext>
            </a:extLst>
          </p:cNvPr>
          <p:cNvCxnSpPr>
            <a:cxnSpLocks/>
            <a:stCxn id="9" idx="7"/>
            <a:endCxn id="2" idx="3"/>
          </p:cNvCxnSpPr>
          <p:nvPr/>
        </p:nvCxnSpPr>
        <p:spPr>
          <a:xfrm flipV="1">
            <a:off x="5031664" y="2160776"/>
            <a:ext cx="397484" cy="22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B51F8AB-9F17-7459-C628-B1907A65DEBD}"/>
              </a:ext>
            </a:extLst>
          </p:cNvPr>
          <p:cNvCxnSpPr>
            <a:cxnSpLocks/>
            <a:stCxn id="20" idx="1"/>
            <a:endCxn id="2" idx="5"/>
          </p:cNvCxnSpPr>
          <p:nvPr/>
        </p:nvCxnSpPr>
        <p:spPr>
          <a:xfrm flipH="1" flipV="1">
            <a:off x="6040088" y="2160776"/>
            <a:ext cx="390112" cy="22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>
            <a:extLst>
              <a:ext uri="{FF2B5EF4-FFF2-40B4-BE49-F238E27FC236}">
                <a16:creationId xmlns:a16="http://schemas.microsoft.com/office/drawing/2014/main" id="{A7502C87-D707-F5CB-D340-A2DD885F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56070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162FF-BB13-90B0-21D4-7E95F93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Outline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EBB1C-1328-A8CE-31A7-A9C25AE0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檔案壓縮原理</a:t>
            </a:r>
            <a:endParaRPr lang="en-US" altLang="zh-TW" dirty="0"/>
          </a:p>
          <a:p>
            <a:r>
              <a:rPr lang="zh-TW" altLang="en-US" dirty="0"/>
              <a:t>檔案壓縮方法</a:t>
            </a:r>
            <a:endParaRPr lang="en-US" altLang="zh-TW" dirty="0"/>
          </a:p>
          <a:p>
            <a:pPr lvl="1"/>
            <a:r>
              <a:rPr lang="zh-TW" altLang="en-US" dirty="0"/>
              <a:t>離散傅立葉轉換</a:t>
            </a:r>
            <a:r>
              <a:rPr lang="en-US" altLang="zh-TW" dirty="0"/>
              <a:t>(DFT)</a:t>
            </a:r>
          </a:p>
          <a:p>
            <a:pPr lvl="1"/>
            <a:r>
              <a:rPr lang="zh-TW" altLang="en-US" dirty="0"/>
              <a:t>離散餘弦轉換</a:t>
            </a:r>
            <a:r>
              <a:rPr lang="en-US" altLang="zh-TW" dirty="0"/>
              <a:t>(DCT)</a:t>
            </a:r>
          </a:p>
          <a:p>
            <a:pPr lvl="1"/>
            <a:r>
              <a:rPr lang="zh-TW" altLang="en-US" dirty="0"/>
              <a:t>霍夫曼編碼</a:t>
            </a:r>
            <a:r>
              <a:rPr lang="en-US" altLang="zh-TW" dirty="0"/>
              <a:t>(Huffman Code)</a:t>
            </a:r>
          </a:p>
          <a:p>
            <a:r>
              <a:rPr lang="zh-TW" altLang="en-US" dirty="0"/>
              <a:t>結論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64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4537252" y="2368209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877AFE-AB16-4CA4-9151-E577E9952D02}"/>
              </a:ext>
            </a:extLst>
          </p:cNvPr>
          <p:cNvSpPr/>
          <p:nvPr/>
        </p:nvSpPr>
        <p:spPr>
          <a:xfrm>
            <a:off x="5151451" y="3931231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B4C33-4226-F4AA-0CB6-CA9DBF97D5BE}"/>
              </a:ext>
            </a:extLst>
          </p:cNvPr>
          <p:cNvSpPr/>
          <p:nvPr/>
        </p:nvSpPr>
        <p:spPr>
          <a:xfrm>
            <a:off x="4150035" y="3931231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C919F5-4376-07A9-6624-97DDD179FC8F}"/>
              </a:ext>
            </a:extLst>
          </p:cNvPr>
          <p:cNvSpPr/>
          <p:nvPr/>
        </p:nvSpPr>
        <p:spPr>
          <a:xfrm>
            <a:off x="4713525" y="2996486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25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191430B-2A12-95B2-21DF-5A1607E5BC25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587069" y="3641604"/>
            <a:ext cx="252986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B1BC15-12F5-A884-2CC8-917B41195A57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5450995" y="3641604"/>
            <a:ext cx="137490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7D43ADD-31D1-741D-C7B4-4A43A6C25494}"/>
              </a:ext>
            </a:extLst>
          </p:cNvPr>
          <p:cNvSpPr/>
          <p:nvPr/>
        </p:nvSpPr>
        <p:spPr>
          <a:xfrm>
            <a:off x="7164721" y="3933006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3200E6-963C-AB1C-330D-3C27D6354DC6}"/>
              </a:ext>
            </a:extLst>
          </p:cNvPr>
          <p:cNvSpPr/>
          <p:nvPr/>
        </p:nvSpPr>
        <p:spPr>
          <a:xfrm>
            <a:off x="5679494" y="4790140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762C38-8184-8D0B-D182-7C8CDA2749E4}"/>
              </a:ext>
            </a:extLst>
          </p:cNvPr>
          <p:cNvSpPr/>
          <p:nvPr/>
        </p:nvSpPr>
        <p:spPr>
          <a:xfrm>
            <a:off x="6681866" y="4798158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81DC342-B840-05E2-E9EA-82DD141E12D8}"/>
              </a:ext>
            </a:extLst>
          </p:cNvPr>
          <p:cNvSpPr/>
          <p:nvPr/>
        </p:nvSpPr>
        <p:spPr>
          <a:xfrm>
            <a:off x="6199756" y="3819430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EBEED92-9A32-FE98-D21F-C55D3B813D94}"/>
              </a:ext>
            </a:extLst>
          </p:cNvPr>
          <p:cNvCxnSpPr>
            <a:stCxn id="12" idx="0"/>
            <a:endCxn id="17" idx="3"/>
          </p:cNvCxnSpPr>
          <p:nvPr/>
        </p:nvCxnSpPr>
        <p:spPr>
          <a:xfrm flipV="1">
            <a:off x="6116528" y="4464548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2FDC5E-075E-0ED7-36D7-C673A17750B1}"/>
              </a:ext>
            </a:extLst>
          </p:cNvPr>
          <p:cNvCxnSpPr>
            <a:cxnSpLocks/>
          </p:cNvCxnSpPr>
          <p:nvPr/>
        </p:nvCxnSpPr>
        <p:spPr>
          <a:xfrm flipH="1" flipV="1">
            <a:off x="6899412" y="4456530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8BF0FE9-E1A0-3651-AC83-1AD00231CD04}"/>
              </a:ext>
            </a:extLst>
          </p:cNvPr>
          <p:cNvSpPr/>
          <p:nvPr/>
        </p:nvSpPr>
        <p:spPr>
          <a:xfrm>
            <a:off x="6723001" y="2996486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30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0699025-9ADB-1B40-0816-13A3882B42B6}"/>
              </a:ext>
            </a:extLst>
          </p:cNvPr>
          <p:cNvCxnSpPr>
            <a:cxnSpLocks/>
            <a:stCxn id="17" idx="0"/>
            <a:endCxn id="20" idx="3"/>
          </p:cNvCxnSpPr>
          <p:nvPr/>
        </p:nvCxnSpPr>
        <p:spPr>
          <a:xfrm flipV="1">
            <a:off x="6595653" y="3641604"/>
            <a:ext cx="253878" cy="177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06FB18A-6963-A2DE-D2D4-CD7516653650}"/>
              </a:ext>
            </a:extLst>
          </p:cNvPr>
          <p:cNvCxnSpPr>
            <a:cxnSpLocks/>
            <a:stCxn id="10" idx="0"/>
            <a:endCxn id="20" idx="5"/>
          </p:cNvCxnSpPr>
          <p:nvPr/>
        </p:nvCxnSpPr>
        <p:spPr>
          <a:xfrm flipH="1" flipV="1">
            <a:off x="7460471" y="3641604"/>
            <a:ext cx="154250" cy="291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1CACF0C0-45D0-6A40-7512-A90E6542C58B}"/>
              </a:ext>
            </a:extLst>
          </p:cNvPr>
          <p:cNvSpPr/>
          <p:nvPr/>
        </p:nvSpPr>
        <p:spPr>
          <a:xfrm>
            <a:off x="5721949" y="2240683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55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0973639-56B0-3F9C-FF06-BA4956A89A71}"/>
              </a:ext>
            </a:extLst>
          </p:cNvPr>
          <p:cNvCxnSpPr>
            <a:cxnSpLocks/>
            <a:stCxn id="9" idx="7"/>
            <a:endCxn id="2" idx="3"/>
          </p:cNvCxnSpPr>
          <p:nvPr/>
        </p:nvCxnSpPr>
        <p:spPr>
          <a:xfrm flipV="1">
            <a:off x="5450995" y="2885801"/>
            <a:ext cx="397484" cy="221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B51F8AB-9F17-7459-C628-B1907A65DEBD}"/>
              </a:ext>
            </a:extLst>
          </p:cNvPr>
          <p:cNvCxnSpPr>
            <a:cxnSpLocks/>
            <a:stCxn id="20" idx="1"/>
            <a:endCxn id="2" idx="5"/>
          </p:cNvCxnSpPr>
          <p:nvPr/>
        </p:nvCxnSpPr>
        <p:spPr>
          <a:xfrm flipH="1" flipV="1">
            <a:off x="6459419" y="2885801"/>
            <a:ext cx="390112" cy="221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>
            <a:extLst>
              <a:ext uri="{FF2B5EF4-FFF2-40B4-BE49-F238E27FC236}">
                <a16:creationId xmlns:a16="http://schemas.microsoft.com/office/drawing/2014/main" id="{B5F051AE-957A-95F5-1686-B137EE8E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579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4537253" y="2460877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877AFE-AB16-4CA4-9151-E577E9952D02}"/>
              </a:ext>
            </a:extLst>
          </p:cNvPr>
          <p:cNvSpPr/>
          <p:nvPr/>
        </p:nvSpPr>
        <p:spPr>
          <a:xfrm>
            <a:off x="5151452" y="402389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B4C33-4226-F4AA-0CB6-CA9DBF97D5BE}"/>
              </a:ext>
            </a:extLst>
          </p:cNvPr>
          <p:cNvSpPr/>
          <p:nvPr/>
        </p:nvSpPr>
        <p:spPr>
          <a:xfrm>
            <a:off x="4150036" y="402389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C919F5-4376-07A9-6624-97DDD179FC8F}"/>
              </a:ext>
            </a:extLst>
          </p:cNvPr>
          <p:cNvSpPr/>
          <p:nvPr/>
        </p:nvSpPr>
        <p:spPr>
          <a:xfrm>
            <a:off x="4713526" y="3089154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25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191430B-2A12-95B2-21DF-5A1607E5BC25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587070" y="3734272"/>
            <a:ext cx="252986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B1BC15-12F5-A884-2CC8-917B41195A57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5450996" y="3734272"/>
            <a:ext cx="137490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7D43ADD-31D1-741D-C7B4-4A43A6C25494}"/>
              </a:ext>
            </a:extLst>
          </p:cNvPr>
          <p:cNvSpPr/>
          <p:nvPr/>
        </p:nvSpPr>
        <p:spPr>
          <a:xfrm>
            <a:off x="7164722" y="4025674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3200E6-963C-AB1C-330D-3C27D6354DC6}"/>
              </a:ext>
            </a:extLst>
          </p:cNvPr>
          <p:cNvSpPr/>
          <p:nvPr/>
        </p:nvSpPr>
        <p:spPr>
          <a:xfrm>
            <a:off x="5679495" y="4882807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762C38-8184-8D0B-D182-7C8CDA2749E4}"/>
              </a:ext>
            </a:extLst>
          </p:cNvPr>
          <p:cNvSpPr/>
          <p:nvPr/>
        </p:nvSpPr>
        <p:spPr>
          <a:xfrm>
            <a:off x="6681867" y="4890826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81DC342-B840-05E2-E9EA-82DD141E12D8}"/>
              </a:ext>
            </a:extLst>
          </p:cNvPr>
          <p:cNvSpPr/>
          <p:nvPr/>
        </p:nvSpPr>
        <p:spPr>
          <a:xfrm>
            <a:off x="6199757" y="3912098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EBEED92-9A32-FE98-D21F-C55D3B813D94}"/>
              </a:ext>
            </a:extLst>
          </p:cNvPr>
          <p:cNvCxnSpPr>
            <a:cxnSpLocks/>
            <a:stCxn id="12" idx="0"/>
            <a:endCxn id="17" idx="3"/>
          </p:cNvCxnSpPr>
          <p:nvPr/>
        </p:nvCxnSpPr>
        <p:spPr>
          <a:xfrm flipV="1">
            <a:off x="6116529" y="4557216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2FDC5E-075E-0ED7-36D7-C673A17750B1}"/>
              </a:ext>
            </a:extLst>
          </p:cNvPr>
          <p:cNvCxnSpPr>
            <a:cxnSpLocks/>
          </p:cNvCxnSpPr>
          <p:nvPr/>
        </p:nvCxnSpPr>
        <p:spPr>
          <a:xfrm flipH="1" flipV="1">
            <a:off x="6899413" y="4549198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8BF0FE9-E1A0-3651-AC83-1AD00231CD04}"/>
              </a:ext>
            </a:extLst>
          </p:cNvPr>
          <p:cNvSpPr/>
          <p:nvPr/>
        </p:nvSpPr>
        <p:spPr>
          <a:xfrm>
            <a:off x="6723002" y="3089154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30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0699025-9ADB-1B40-0816-13A3882B42B6}"/>
              </a:ext>
            </a:extLst>
          </p:cNvPr>
          <p:cNvCxnSpPr>
            <a:cxnSpLocks/>
            <a:stCxn id="17" idx="0"/>
            <a:endCxn id="20" idx="3"/>
          </p:cNvCxnSpPr>
          <p:nvPr/>
        </p:nvCxnSpPr>
        <p:spPr>
          <a:xfrm flipV="1">
            <a:off x="6595654" y="3734272"/>
            <a:ext cx="253878" cy="177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06FB18A-6963-A2DE-D2D4-CD7516653650}"/>
              </a:ext>
            </a:extLst>
          </p:cNvPr>
          <p:cNvCxnSpPr>
            <a:cxnSpLocks/>
            <a:stCxn id="10" idx="0"/>
            <a:endCxn id="20" idx="5"/>
          </p:cNvCxnSpPr>
          <p:nvPr/>
        </p:nvCxnSpPr>
        <p:spPr>
          <a:xfrm flipH="1" flipV="1">
            <a:off x="7460472" y="3734272"/>
            <a:ext cx="154250" cy="291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1CACF0C0-45D0-6A40-7512-A90E6542C58B}"/>
              </a:ext>
            </a:extLst>
          </p:cNvPr>
          <p:cNvSpPr/>
          <p:nvPr/>
        </p:nvSpPr>
        <p:spPr>
          <a:xfrm>
            <a:off x="5721950" y="2333350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55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0973639-56B0-3F9C-FF06-BA4956A89A71}"/>
              </a:ext>
            </a:extLst>
          </p:cNvPr>
          <p:cNvCxnSpPr>
            <a:cxnSpLocks/>
            <a:stCxn id="9" idx="7"/>
            <a:endCxn id="2" idx="3"/>
          </p:cNvCxnSpPr>
          <p:nvPr/>
        </p:nvCxnSpPr>
        <p:spPr>
          <a:xfrm flipV="1">
            <a:off x="5450996" y="2978468"/>
            <a:ext cx="397484" cy="22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B51F8AB-9F17-7459-C628-B1907A65DEBD}"/>
              </a:ext>
            </a:extLst>
          </p:cNvPr>
          <p:cNvCxnSpPr>
            <a:cxnSpLocks/>
            <a:stCxn id="20" idx="1"/>
            <a:endCxn id="2" idx="5"/>
          </p:cNvCxnSpPr>
          <p:nvPr/>
        </p:nvCxnSpPr>
        <p:spPr>
          <a:xfrm flipH="1" flipV="1">
            <a:off x="6459420" y="2978468"/>
            <a:ext cx="390112" cy="22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59D5031B-B492-7101-B772-845B66801E5F}"/>
              </a:ext>
            </a:extLst>
          </p:cNvPr>
          <p:cNvSpPr/>
          <p:nvPr/>
        </p:nvSpPr>
        <p:spPr>
          <a:xfrm>
            <a:off x="5032664" y="1526132"/>
            <a:ext cx="1152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100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80D5ABC-015A-72A5-3150-6FD63BC27E20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4987253" y="2171250"/>
            <a:ext cx="214117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1F85BDD-4C77-8A40-1131-D33825976E87}"/>
              </a:ext>
            </a:extLst>
          </p:cNvPr>
          <p:cNvCxnSpPr>
            <a:cxnSpLocks/>
            <a:stCxn id="2" idx="0"/>
            <a:endCxn id="5" idx="5"/>
          </p:cNvCxnSpPr>
          <p:nvPr/>
        </p:nvCxnSpPr>
        <p:spPr>
          <a:xfrm flipH="1" flipV="1">
            <a:off x="6015958" y="2171250"/>
            <a:ext cx="137992" cy="16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24">
            <a:extLst>
              <a:ext uri="{FF2B5EF4-FFF2-40B4-BE49-F238E27FC236}">
                <a16:creationId xmlns:a16="http://schemas.microsoft.com/office/drawing/2014/main" id="{667FC4A8-908F-1B21-EEC8-6ADBD69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</p:spTree>
    <p:extLst>
      <p:ext uri="{BB962C8B-B14F-4D97-AF65-F5344CB8AC3E}">
        <p14:creationId xmlns:p14="http://schemas.microsoft.com/office/powerpoint/2010/main" val="387538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4537253" y="2460877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877AFE-AB16-4CA4-9151-E577E9952D02}"/>
              </a:ext>
            </a:extLst>
          </p:cNvPr>
          <p:cNvSpPr/>
          <p:nvPr/>
        </p:nvSpPr>
        <p:spPr>
          <a:xfrm>
            <a:off x="5151452" y="402389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B4C33-4226-F4AA-0CB6-CA9DBF97D5BE}"/>
              </a:ext>
            </a:extLst>
          </p:cNvPr>
          <p:cNvSpPr/>
          <p:nvPr/>
        </p:nvSpPr>
        <p:spPr>
          <a:xfrm>
            <a:off x="4150036" y="402389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C919F5-4376-07A9-6624-97DDD179FC8F}"/>
              </a:ext>
            </a:extLst>
          </p:cNvPr>
          <p:cNvSpPr/>
          <p:nvPr/>
        </p:nvSpPr>
        <p:spPr>
          <a:xfrm>
            <a:off x="4713526" y="3089154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25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191430B-2A12-95B2-21DF-5A1607E5BC25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4587070" y="3734272"/>
            <a:ext cx="252986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B1BC15-12F5-A884-2CC8-917B41195A57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5450996" y="3734272"/>
            <a:ext cx="137490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7D43ADD-31D1-741D-C7B4-4A43A6C25494}"/>
              </a:ext>
            </a:extLst>
          </p:cNvPr>
          <p:cNvSpPr/>
          <p:nvPr/>
        </p:nvSpPr>
        <p:spPr>
          <a:xfrm>
            <a:off x="7164722" y="4025674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3200E6-963C-AB1C-330D-3C27D6354DC6}"/>
              </a:ext>
            </a:extLst>
          </p:cNvPr>
          <p:cNvSpPr/>
          <p:nvPr/>
        </p:nvSpPr>
        <p:spPr>
          <a:xfrm>
            <a:off x="5679495" y="4882807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762C38-8184-8D0B-D182-7C8CDA2749E4}"/>
              </a:ext>
            </a:extLst>
          </p:cNvPr>
          <p:cNvSpPr/>
          <p:nvPr/>
        </p:nvSpPr>
        <p:spPr>
          <a:xfrm>
            <a:off x="6681867" y="4890826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81DC342-B840-05E2-E9EA-82DD141E12D8}"/>
              </a:ext>
            </a:extLst>
          </p:cNvPr>
          <p:cNvSpPr/>
          <p:nvPr/>
        </p:nvSpPr>
        <p:spPr>
          <a:xfrm>
            <a:off x="6199757" y="3912098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EBEED92-9A32-FE98-D21F-C55D3B813D94}"/>
              </a:ext>
            </a:extLst>
          </p:cNvPr>
          <p:cNvCxnSpPr>
            <a:cxnSpLocks/>
            <a:stCxn id="12" idx="0"/>
            <a:endCxn id="17" idx="3"/>
          </p:cNvCxnSpPr>
          <p:nvPr/>
        </p:nvCxnSpPr>
        <p:spPr>
          <a:xfrm flipV="1">
            <a:off x="6116529" y="4557216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2FDC5E-075E-0ED7-36D7-C673A17750B1}"/>
              </a:ext>
            </a:extLst>
          </p:cNvPr>
          <p:cNvCxnSpPr>
            <a:cxnSpLocks/>
          </p:cNvCxnSpPr>
          <p:nvPr/>
        </p:nvCxnSpPr>
        <p:spPr>
          <a:xfrm flipH="1" flipV="1">
            <a:off x="6899413" y="4549198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8BF0FE9-E1A0-3651-AC83-1AD00231CD04}"/>
              </a:ext>
            </a:extLst>
          </p:cNvPr>
          <p:cNvSpPr/>
          <p:nvPr/>
        </p:nvSpPr>
        <p:spPr>
          <a:xfrm>
            <a:off x="6723002" y="3089154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30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0699025-9ADB-1B40-0816-13A3882B42B6}"/>
              </a:ext>
            </a:extLst>
          </p:cNvPr>
          <p:cNvCxnSpPr>
            <a:cxnSpLocks/>
            <a:stCxn id="17" idx="0"/>
            <a:endCxn id="20" idx="3"/>
          </p:cNvCxnSpPr>
          <p:nvPr/>
        </p:nvCxnSpPr>
        <p:spPr>
          <a:xfrm flipV="1">
            <a:off x="6595654" y="3734272"/>
            <a:ext cx="253878" cy="177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06FB18A-6963-A2DE-D2D4-CD7516653650}"/>
              </a:ext>
            </a:extLst>
          </p:cNvPr>
          <p:cNvCxnSpPr>
            <a:cxnSpLocks/>
            <a:stCxn id="10" idx="0"/>
            <a:endCxn id="20" idx="5"/>
          </p:cNvCxnSpPr>
          <p:nvPr/>
        </p:nvCxnSpPr>
        <p:spPr>
          <a:xfrm flipH="1" flipV="1">
            <a:off x="7460472" y="3734272"/>
            <a:ext cx="154250" cy="291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1CACF0C0-45D0-6A40-7512-A90E6542C58B}"/>
              </a:ext>
            </a:extLst>
          </p:cNvPr>
          <p:cNvSpPr/>
          <p:nvPr/>
        </p:nvSpPr>
        <p:spPr>
          <a:xfrm>
            <a:off x="5721950" y="2333350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55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0973639-56B0-3F9C-FF06-BA4956A89A71}"/>
              </a:ext>
            </a:extLst>
          </p:cNvPr>
          <p:cNvCxnSpPr>
            <a:cxnSpLocks/>
            <a:stCxn id="9" idx="7"/>
            <a:endCxn id="2" idx="3"/>
          </p:cNvCxnSpPr>
          <p:nvPr/>
        </p:nvCxnSpPr>
        <p:spPr>
          <a:xfrm flipV="1">
            <a:off x="5450996" y="2978468"/>
            <a:ext cx="397484" cy="22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B51F8AB-9F17-7459-C628-B1907A65DEBD}"/>
              </a:ext>
            </a:extLst>
          </p:cNvPr>
          <p:cNvCxnSpPr>
            <a:cxnSpLocks/>
            <a:stCxn id="20" idx="1"/>
            <a:endCxn id="2" idx="5"/>
          </p:cNvCxnSpPr>
          <p:nvPr/>
        </p:nvCxnSpPr>
        <p:spPr>
          <a:xfrm flipH="1" flipV="1">
            <a:off x="6459420" y="2978468"/>
            <a:ext cx="390112" cy="22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59D5031B-B492-7101-B772-845B66801E5F}"/>
              </a:ext>
            </a:extLst>
          </p:cNvPr>
          <p:cNvSpPr/>
          <p:nvPr/>
        </p:nvSpPr>
        <p:spPr>
          <a:xfrm>
            <a:off x="5032664" y="1526132"/>
            <a:ext cx="1152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100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80D5ABC-015A-72A5-3150-6FD63BC27E20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4987253" y="2171250"/>
            <a:ext cx="214117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1F85BDD-4C77-8A40-1131-D33825976E87}"/>
              </a:ext>
            </a:extLst>
          </p:cNvPr>
          <p:cNvCxnSpPr>
            <a:cxnSpLocks/>
            <a:stCxn id="2" idx="0"/>
            <a:endCxn id="5" idx="5"/>
          </p:cNvCxnSpPr>
          <p:nvPr/>
        </p:nvCxnSpPr>
        <p:spPr>
          <a:xfrm flipH="1" flipV="1">
            <a:off x="6015958" y="2171250"/>
            <a:ext cx="137992" cy="16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24">
            <a:extLst>
              <a:ext uri="{FF2B5EF4-FFF2-40B4-BE49-F238E27FC236}">
                <a16:creationId xmlns:a16="http://schemas.microsoft.com/office/drawing/2014/main" id="{667FC4A8-908F-1B21-EEC8-6ADBD69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編碼過程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8B80C6-F573-97F8-B09A-9FB9507DE682}"/>
              </a:ext>
            </a:extLst>
          </p:cNvPr>
          <p:cNvSpPr txBox="1"/>
          <p:nvPr/>
        </p:nvSpPr>
        <p:spPr>
          <a:xfrm>
            <a:off x="4698576" y="1997718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0</a:t>
            </a:r>
            <a:endParaRPr lang="zh-TW" altLang="en-US" sz="2799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3698690-872B-74B2-AA2C-ABC2E977BFFF}"/>
              </a:ext>
            </a:extLst>
          </p:cNvPr>
          <p:cNvSpPr txBox="1"/>
          <p:nvPr/>
        </p:nvSpPr>
        <p:spPr>
          <a:xfrm>
            <a:off x="6173473" y="1926062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1</a:t>
            </a:r>
            <a:endParaRPr lang="zh-TW" altLang="en-US" sz="2799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459E6B9-34D1-4751-28E9-85E3E09B3277}"/>
              </a:ext>
            </a:extLst>
          </p:cNvPr>
          <p:cNvSpPr txBox="1"/>
          <p:nvPr/>
        </p:nvSpPr>
        <p:spPr>
          <a:xfrm>
            <a:off x="5367232" y="2682622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0</a:t>
            </a:r>
            <a:endParaRPr lang="zh-TW" altLang="en-US" sz="2799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F4496C5-F78B-D5C1-0E1D-F01112C7037A}"/>
              </a:ext>
            </a:extLst>
          </p:cNvPr>
          <p:cNvSpPr txBox="1"/>
          <p:nvPr/>
        </p:nvSpPr>
        <p:spPr>
          <a:xfrm>
            <a:off x="6582729" y="2671943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1</a:t>
            </a:r>
            <a:endParaRPr lang="zh-TW" altLang="en-US" sz="2799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B150A5-F01A-CE0F-FB0E-28DF4181C330}"/>
              </a:ext>
            </a:extLst>
          </p:cNvPr>
          <p:cNvSpPr txBox="1"/>
          <p:nvPr/>
        </p:nvSpPr>
        <p:spPr>
          <a:xfrm>
            <a:off x="4401149" y="3549588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0</a:t>
            </a:r>
            <a:endParaRPr lang="zh-TW" altLang="en-US" sz="2799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7633DD-81F0-DE36-8E9C-908CDC0D562F}"/>
              </a:ext>
            </a:extLst>
          </p:cNvPr>
          <p:cNvSpPr txBox="1"/>
          <p:nvPr/>
        </p:nvSpPr>
        <p:spPr>
          <a:xfrm>
            <a:off x="5495395" y="3549588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1</a:t>
            </a:r>
            <a:endParaRPr lang="zh-TW" altLang="en-US" sz="2799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E1C4AF8-B93D-EBB8-E115-033829B47FC1}"/>
              </a:ext>
            </a:extLst>
          </p:cNvPr>
          <p:cNvSpPr txBox="1"/>
          <p:nvPr/>
        </p:nvSpPr>
        <p:spPr>
          <a:xfrm>
            <a:off x="6312058" y="3478486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0</a:t>
            </a:r>
            <a:endParaRPr lang="zh-TW" altLang="en-US" sz="2799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BB1DFD9-B152-A441-7095-BEAAAEDE3669}"/>
              </a:ext>
            </a:extLst>
          </p:cNvPr>
          <p:cNvSpPr txBox="1"/>
          <p:nvPr/>
        </p:nvSpPr>
        <p:spPr>
          <a:xfrm>
            <a:off x="7537597" y="3534056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1</a:t>
            </a:r>
            <a:endParaRPr lang="zh-TW" altLang="en-US" sz="2799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58715D7-0BA1-1F93-DD98-42B8707BC9DA}"/>
              </a:ext>
            </a:extLst>
          </p:cNvPr>
          <p:cNvSpPr txBox="1"/>
          <p:nvPr/>
        </p:nvSpPr>
        <p:spPr>
          <a:xfrm>
            <a:off x="5834402" y="4434572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0</a:t>
            </a:r>
            <a:endParaRPr lang="zh-TW" altLang="en-US" sz="2799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DDA50AA-62EF-18BA-8368-335AFCF541ED}"/>
              </a:ext>
            </a:extLst>
          </p:cNvPr>
          <p:cNvSpPr txBox="1"/>
          <p:nvPr/>
        </p:nvSpPr>
        <p:spPr>
          <a:xfrm>
            <a:off x="7067518" y="4428164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1</a:t>
            </a:r>
            <a:endParaRPr lang="zh-TW" altLang="en-US" sz="2799" dirty="0"/>
          </a:p>
        </p:txBody>
      </p:sp>
    </p:spTree>
    <p:extLst>
      <p:ext uri="{BB962C8B-B14F-4D97-AF65-F5344CB8AC3E}">
        <p14:creationId xmlns:p14="http://schemas.microsoft.com/office/powerpoint/2010/main" val="212252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542596-3F67-9F78-CD12-47F16F6D5A77}"/>
              </a:ext>
            </a:extLst>
          </p:cNvPr>
          <p:cNvSpPr/>
          <p:nvPr/>
        </p:nvSpPr>
        <p:spPr>
          <a:xfrm>
            <a:off x="7111169" y="2851577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a:45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877AFE-AB16-4CA4-9151-E577E9952D02}"/>
              </a:ext>
            </a:extLst>
          </p:cNvPr>
          <p:cNvSpPr/>
          <p:nvPr/>
        </p:nvSpPr>
        <p:spPr>
          <a:xfrm>
            <a:off x="7725368" y="441459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c:12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B4C33-4226-F4AA-0CB6-CA9DBF97D5BE}"/>
              </a:ext>
            </a:extLst>
          </p:cNvPr>
          <p:cNvSpPr/>
          <p:nvPr/>
        </p:nvSpPr>
        <p:spPr>
          <a:xfrm>
            <a:off x="6723952" y="4414599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b:13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C919F5-4376-07A9-6624-97DDD179FC8F}"/>
              </a:ext>
            </a:extLst>
          </p:cNvPr>
          <p:cNvSpPr/>
          <p:nvPr/>
        </p:nvSpPr>
        <p:spPr>
          <a:xfrm>
            <a:off x="7287442" y="3479854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25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191430B-2A12-95B2-21DF-5A1607E5BC25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7160986" y="4124972"/>
            <a:ext cx="252986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B1BC15-12F5-A884-2CC8-917B41195A57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8024912" y="4124972"/>
            <a:ext cx="137490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7D43ADD-31D1-741D-C7B4-4A43A6C25494}"/>
              </a:ext>
            </a:extLst>
          </p:cNvPr>
          <p:cNvSpPr/>
          <p:nvPr/>
        </p:nvSpPr>
        <p:spPr>
          <a:xfrm>
            <a:off x="9738638" y="4416374"/>
            <a:ext cx="900000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d:16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3200E6-963C-AB1C-330D-3C27D6354DC6}"/>
              </a:ext>
            </a:extLst>
          </p:cNvPr>
          <p:cNvSpPr/>
          <p:nvPr/>
        </p:nvSpPr>
        <p:spPr>
          <a:xfrm>
            <a:off x="8253411" y="5273507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e:9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762C38-8184-8D0B-D182-7C8CDA2749E4}"/>
              </a:ext>
            </a:extLst>
          </p:cNvPr>
          <p:cNvSpPr/>
          <p:nvPr/>
        </p:nvSpPr>
        <p:spPr>
          <a:xfrm>
            <a:off x="9255783" y="5281526"/>
            <a:ext cx="874067" cy="441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f:5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81DC342-B840-05E2-E9EA-82DD141E12D8}"/>
              </a:ext>
            </a:extLst>
          </p:cNvPr>
          <p:cNvSpPr/>
          <p:nvPr/>
        </p:nvSpPr>
        <p:spPr>
          <a:xfrm>
            <a:off x="8773673" y="4302798"/>
            <a:ext cx="791794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14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EBEED92-9A32-FE98-D21F-C55D3B813D94}"/>
              </a:ext>
            </a:extLst>
          </p:cNvPr>
          <p:cNvCxnSpPr>
            <a:cxnSpLocks/>
            <a:stCxn id="12" idx="0"/>
            <a:endCxn id="17" idx="3"/>
          </p:cNvCxnSpPr>
          <p:nvPr/>
        </p:nvCxnSpPr>
        <p:spPr>
          <a:xfrm flipV="1">
            <a:off x="8690445" y="4947916"/>
            <a:ext cx="199185" cy="325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2FDC5E-075E-0ED7-36D7-C673A17750B1}"/>
              </a:ext>
            </a:extLst>
          </p:cNvPr>
          <p:cNvCxnSpPr>
            <a:cxnSpLocks/>
          </p:cNvCxnSpPr>
          <p:nvPr/>
        </p:nvCxnSpPr>
        <p:spPr>
          <a:xfrm flipH="1" flipV="1">
            <a:off x="9473329" y="4939898"/>
            <a:ext cx="243305" cy="333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8BF0FE9-E1A0-3651-AC83-1AD00231CD04}"/>
              </a:ext>
            </a:extLst>
          </p:cNvPr>
          <p:cNvSpPr/>
          <p:nvPr/>
        </p:nvSpPr>
        <p:spPr>
          <a:xfrm>
            <a:off x="9296918" y="3479854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30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0699025-9ADB-1B40-0816-13A3882B42B6}"/>
              </a:ext>
            </a:extLst>
          </p:cNvPr>
          <p:cNvCxnSpPr>
            <a:cxnSpLocks/>
            <a:stCxn id="17" idx="0"/>
            <a:endCxn id="20" idx="3"/>
          </p:cNvCxnSpPr>
          <p:nvPr/>
        </p:nvCxnSpPr>
        <p:spPr>
          <a:xfrm flipV="1">
            <a:off x="9169570" y="4124972"/>
            <a:ext cx="253878" cy="177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06FB18A-6963-A2DE-D2D4-CD7516653650}"/>
              </a:ext>
            </a:extLst>
          </p:cNvPr>
          <p:cNvCxnSpPr>
            <a:cxnSpLocks/>
            <a:stCxn id="10" idx="0"/>
            <a:endCxn id="20" idx="5"/>
          </p:cNvCxnSpPr>
          <p:nvPr/>
        </p:nvCxnSpPr>
        <p:spPr>
          <a:xfrm flipH="1" flipV="1">
            <a:off x="10034388" y="4124972"/>
            <a:ext cx="154250" cy="291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1CACF0C0-45D0-6A40-7512-A90E6542C58B}"/>
              </a:ext>
            </a:extLst>
          </p:cNvPr>
          <p:cNvSpPr/>
          <p:nvPr/>
        </p:nvSpPr>
        <p:spPr>
          <a:xfrm>
            <a:off x="8295866" y="2724050"/>
            <a:ext cx="864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55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0973639-56B0-3F9C-FF06-BA4956A89A71}"/>
              </a:ext>
            </a:extLst>
          </p:cNvPr>
          <p:cNvCxnSpPr>
            <a:cxnSpLocks/>
            <a:stCxn id="9" idx="7"/>
            <a:endCxn id="2" idx="3"/>
          </p:cNvCxnSpPr>
          <p:nvPr/>
        </p:nvCxnSpPr>
        <p:spPr>
          <a:xfrm flipV="1">
            <a:off x="8024912" y="3369168"/>
            <a:ext cx="397484" cy="22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B51F8AB-9F17-7459-C628-B1907A65DEBD}"/>
              </a:ext>
            </a:extLst>
          </p:cNvPr>
          <p:cNvCxnSpPr>
            <a:cxnSpLocks/>
            <a:stCxn id="20" idx="1"/>
            <a:endCxn id="2" idx="5"/>
          </p:cNvCxnSpPr>
          <p:nvPr/>
        </p:nvCxnSpPr>
        <p:spPr>
          <a:xfrm flipH="1" flipV="1">
            <a:off x="9033336" y="3369168"/>
            <a:ext cx="390112" cy="22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59D5031B-B492-7101-B772-845B66801E5F}"/>
              </a:ext>
            </a:extLst>
          </p:cNvPr>
          <p:cNvSpPr/>
          <p:nvPr/>
        </p:nvSpPr>
        <p:spPr>
          <a:xfrm>
            <a:off x="7606580" y="1916832"/>
            <a:ext cx="1152000" cy="755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99" dirty="0">
                <a:solidFill>
                  <a:schemeClr val="tx1"/>
                </a:solidFill>
              </a:rPr>
              <a:t>100</a:t>
            </a:r>
            <a:endParaRPr lang="zh-TW" altLang="en-US" sz="2799" dirty="0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80D5ABC-015A-72A5-3150-6FD63BC27E20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7561169" y="2561950"/>
            <a:ext cx="214117" cy="28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1F85BDD-4C77-8A40-1131-D33825976E87}"/>
              </a:ext>
            </a:extLst>
          </p:cNvPr>
          <p:cNvCxnSpPr>
            <a:cxnSpLocks/>
            <a:stCxn id="2" idx="0"/>
            <a:endCxn id="5" idx="5"/>
          </p:cNvCxnSpPr>
          <p:nvPr/>
        </p:nvCxnSpPr>
        <p:spPr>
          <a:xfrm flipH="1" flipV="1">
            <a:off x="8589874" y="2561950"/>
            <a:ext cx="137992" cy="16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24">
            <a:extLst>
              <a:ext uri="{FF2B5EF4-FFF2-40B4-BE49-F238E27FC236}">
                <a16:creationId xmlns:a16="http://schemas.microsoft.com/office/drawing/2014/main" id="{667FC4A8-908F-1B21-EEC8-6ADBD69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8B80C6-F573-97F8-B09A-9FB9507DE682}"/>
              </a:ext>
            </a:extLst>
          </p:cNvPr>
          <p:cNvSpPr txBox="1"/>
          <p:nvPr/>
        </p:nvSpPr>
        <p:spPr>
          <a:xfrm>
            <a:off x="7272492" y="2388418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0</a:t>
            </a:r>
            <a:endParaRPr lang="zh-TW" altLang="en-US" sz="2799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3698690-872B-74B2-AA2C-ABC2E977BFFF}"/>
              </a:ext>
            </a:extLst>
          </p:cNvPr>
          <p:cNvSpPr txBox="1"/>
          <p:nvPr/>
        </p:nvSpPr>
        <p:spPr>
          <a:xfrm>
            <a:off x="8747389" y="2316762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1</a:t>
            </a:r>
            <a:endParaRPr lang="zh-TW" altLang="en-US" sz="2799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459E6B9-34D1-4751-28E9-85E3E09B3277}"/>
              </a:ext>
            </a:extLst>
          </p:cNvPr>
          <p:cNvSpPr txBox="1"/>
          <p:nvPr/>
        </p:nvSpPr>
        <p:spPr>
          <a:xfrm>
            <a:off x="7941148" y="3073322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0</a:t>
            </a:r>
            <a:endParaRPr lang="zh-TW" altLang="en-US" sz="2799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F4496C5-F78B-D5C1-0E1D-F01112C7037A}"/>
              </a:ext>
            </a:extLst>
          </p:cNvPr>
          <p:cNvSpPr txBox="1"/>
          <p:nvPr/>
        </p:nvSpPr>
        <p:spPr>
          <a:xfrm>
            <a:off x="9156645" y="3062643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1</a:t>
            </a:r>
            <a:endParaRPr lang="zh-TW" altLang="en-US" sz="2799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B150A5-F01A-CE0F-FB0E-28DF4181C330}"/>
              </a:ext>
            </a:extLst>
          </p:cNvPr>
          <p:cNvSpPr txBox="1"/>
          <p:nvPr/>
        </p:nvSpPr>
        <p:spPr>
          <a:xfrm>
            <a:off x="6975065" y="3940288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0</a:t>
            </a:r>
            <a:endParaRPr lang="zh-TW" altLang="en-US" sz="2799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7633DD-81F0-DE36-8E9C-908CDC0D562F}"/>
              </a:ext>
            </a:extLst>
          </p:cNvPr>
          <p:cNvSpPr txBox="1"/>
          <p:nvPr/>
        </p:nvSpPr>
        <p:spPr>
          <a:xfrm>
            <a:off x="8069311" y="3940288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1</a:t>
            </a:r>
            <a:endParaRPr lang="zh-TW" altLang="en-US" sz="2799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E1C4AF8-B93D-EBB8-E115-033829B47FC1}"/>
              </a:ext>
            </a:extLst>
          </p:cNvPr>
          <p:cNvSpPr txBox="1"/>
          <p:nvPr/>
        </p:nvSpPr>
        <p:spPr>
          <a:xfrm>
            <a:off x="8885974" y="3869186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0</a:t>
            </a:r>
            <a:endParaRPr lang="zh-TW" altLang="en-US" sz="2799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BB1DFD9-B152-A441-7095-BEAAAEDE3669}"/>
              </a:ext>
            </a:extLst>
          </p:cNvPr>
          <p:cNvSpPr txBox="1"/>
          <p:nvPr/>
        </p:nvSpPr>
        <p:spPr>
          <a:xfrm>
            <a:off x="10111513" y="3924756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1</a:t>
            </a:r>
            <a:endParaRPr lang="zh-TW" altLang="en-US" sz="2799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58715D7-0BA1-1F93-DD98-42B8707BC9DA}"/>
              </a:ext>
            </a:extLst>
          </p:cNvPr>
          <p:cNvSpPr txBox="1"/>
          <p:nvPr/>
        </p:nvSpPr>
        <p:spPr>
          <a:xfrm>
            <a:off x="8408318" y="4825272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0</a:t>
            </a:r>
            <a:endParaRPr lang="zh-TW" altLang="en-US" sz="2799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DDA50AA-62EF-18BA-8368-335AFCF541ED}"/>
              </a:ext>
            </a:extLst>
          </p:cNvPr>
          <p:cNvSpPr txBox="1"/>
          <p:nvPr/>
        </p:nvSpPr>
        <p:spPr>
          <a:xfrm>
            <a:off x="9641434" y="4818864"/>
            <a:ext cx="392954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99" dirty="0"/>
              <a:t>1</a:t>
            </a:r>
            <a:endParaRPr lang="zh-TW" altLang="en-US" sz="2799" dirty="0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C31A64D8-CB51-5914-E31A-609F822B4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66504"/>
              </p:ext>
            </p:extLst>
          </p:nvPr>
        </p:nvGraphicFramePr>
        <p:xfrm>
          <a:off x="1854678" y="1772816"/>
          <a:ext cx="4244682" cy="449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32">
                  <a:extLst>
                    <a:ext uri="{9D8B030D-6E8A-4147-A177-3AD203B41FA5}">
                      <a16:colId xmlns:a16="http://schemas.microsoft.com/office/drawing/2014/main" val="1395335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46866781"/>
                    </a:ext>
                  </a:extLst>
                </a:gridCol>
                <a:gridCol w="1969506">
                  <a:extLst>
                    <a:ext uri="{9D8B030D-6E8A-4147-A177-3AD203B41FA5}">
                      <a16:colId xmlns:a16="http://schemas.microsoft.com/office/drawing/2014/main" val="323507074"/>
                    </a:ext>
                  </a:extLst>
                </a:gridCol>
              </a:tblGrid>
              <a:tr h="642768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solidFill>
                            <a:schemeClr val="tx2"/>
                          </a:solidFill>
                        </a:rPr>
                        <a:t>字母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solidFill>
                            <a:schemeClr val="tx2"/>
                          </a:solidFill>
                        </a:rPr>
                        <a:t>頻率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solidFill>
                            <a:schemeClr val="tx2"/>
                          </a:solidFill>
                        </a:rPr>
                        <a:t>編碼結果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35459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45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878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72282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c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101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90108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111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11562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1100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24442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f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1101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9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54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4">
            <a:extLst>
              <a:ext uri="{FF2B5EF4-FFF2-40B4-BE49-F238E27FC236}">
                <a16:creationId xmlns:a16="http://schemas.microsoft.com/office/drawing/2014/main" id="{667FC4A8-908F-1B21-EEC8-6ADBD69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</a:t>
            </a:r>
            <a:r>
              <a:rPr lang="zh-TW" altLang="en-US" dirty="0"/>
              <a:t>編碼範例</a:t>
            </a:r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C31A64D8-CB51-5914-E31A-609F822B4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21665"/>
              </p:ext>
            </p:extLst>
          </p:nvPr>
        </p:nvGraphicFramePr>
        <p:xfrm>
          <a:off x="7390556" y="1673786"/>
          <a:ext cx="4244682" cy="449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32">
                  <a:extLst>
                    <a:ext uri="{9D8B030D-6E8A-4147-A177-3AD203B41FA5}">
                      <a16:colId xmlns:a16="http://schemas.microsoft.com/office/drawing/2014/main" val="1395335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46866781"/>
                    </a:ext>
                  </a:extLst>
                </a:gridCol>
                <a:gridCol w="1969506">
                  <a:extLst>
                    <a:ext uri="{9D8B030D-6E8A-4147-A177-3AD203B41FA5}">
                      <a16:colId xmlns:a16="http://schemas.microsoft.com/office/drawing/2014/main" val="323507074"/>
                    </a:ext>
                  </a:extLst>
                </a:gridCol>
              </a:tblGrid>
              <a:tr h="642768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solidFill>
                            <a:schemeClr val="tx2"/>
                          </a:solidFill>
                        </a:rPr>
                        <a:t>字母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solidFill>
                            <a:schemeClr val="tx2"/>
                          </a:solidFill>
                        </a:rPr>
                        <a:t>頻率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solidFill>
                            <a:schemeClr val="tx2"/>
                          </a:solidFill>
                        </a:rPr>
                        <a:t>編碼結果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35459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45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878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72282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c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101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90108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111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11562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1100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24442"/>
                  </a:ext>
                </a:extLst>
              </a:tr>
              <a:tr h="64276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f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1101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91301"/>
                  </a:ext>
                </a:extLst>
              </a:tr>
            </a:tbl>
          </a:graphicData>
        </a:graphic>
      </p:graphicFrame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C418D74A-5E5B-BA08-D04A-02A88305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r>
              <a:rPr lang="en-US" altLang="zh-TW" dirty="0" err="1"/>
              <a:t>aaedabadafdcaccbdabda</a:t>
            </a:r>
            <a:endParaRPr lang="zh-TW" altLang="en-US" dirty="0"/>
          </a:p>
          <a:p>
            <a:r>
              <a:rPr lang="en-US" altLang="zh-TW" dirty="0"/>
              <a:t>ASCII</a:t>
            </a:r>
            <a:r>
              <a:rPr lang="zh-TW" altLang="en-US" dirty="0"/>
              <a:t>：</a:t>
            </a:r>
            <a:r>
              <a:rPr lang="en-US" altLang="zh-TW" dirty="0"/>
              <a:t>21 * 8 = 168 bits</a:t>
            </a:r>
          </a:p>
          <a:p>
            <a:r>
              <a:rPr lang="en-US" altLang="zh-TW" dirty="0"/>
              <a:t>Huffman</a:t>
            </a:r>
            <a:r>
              <a:rPr lang="zh-TW" altLang="en-US" dirty="0"/>
              <a:t>：</a:t>
            </a:r>
            <a:r>
              <a:rPr lang="en-US" altLang="zh-TW" dirty="0"/>
              <a:t>51bit</a:t>
            </a:r>
          </a:p>
          <a:p>
            <a:pPr marL="0" indent="0">
              <a:buNone/>
            </a:pPr>
            <a:r>
              <a:rPr lang="en-US" altLang="zh-TW" dirty="0"/>
              <a:t>0011001110100011101101</a:t>
            </a:r>
          </a:p>
          <a:p>
            <a:pPr marL="0" indent="0">
              <a:buNone/>
            </a:pPr>
            <a:r>
              <a:rPr lang="en-US" altLang="zh-TW" dirty="0"/>
              <a:t>11110101011011001110100</a:t>
            </a:r>
          </a:p>
          <a:p>
            <a:pPr marL="0" indent="0">
              <a:buNone/>
            </a:pPr>
            <a:r>
              <a:rPr lang="en-US" altLang="zh-TW" dirty="0"/>
              <a:t>1110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7639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B6E46-DFE7-9CCD-A664-679C1C14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E6F42F8-BBAD-FB15-F74D-CA5C55A51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檔案壓縮原理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資料的「一致性」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資料編碼</a:t>
                </a:r>
                <a:endParaRPr lang="en-US" altLang="zh-TW" dirty="0"/>
              </a:p>
              <a:p>
                <a:r>
                  <a:rPr lang="zh-TW" altLang="en-US" dirty="0"/>
                  <a:t>依照檔案特性壓縮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文字檔案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dirty="0"/>
                  <a:t>   找出共通點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圖片檔案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dirty="0"/>
                  <a:t>   特徵集中在低頻率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音訊檔案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dirty="0"/>
                  <a:t>   時間一致性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E6F42F8-BBAD-FB15-F74D-CA5C55A51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7" t="-42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B6E46-DFE7-9CCD-A664-679C1C14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F42F8-BBAD-FB15-F74D-CA5C55A5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417637"/>
            <a:ext cx="9782801" cy="5035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[1] Kaggle: Image Compression using DCT https://www.Kaggle.com/code/siddheshmahajan/image-processing-image-compression-using-dct</a:t>
            </a:r>
          </a:p>
          <a:p>
            <a:pPr marL="0" indent="0">
              <a:buNone/>
            </a:pPr>
            <a:r>
              <a:rPr lang="en-US" altLang="zh-TW" dirty="0"/>
              <a:t>[2] </a:t>
            </a:r>
            <a:r>
              <a:rPr lang="zh-TW" altLang="en-US" dirty="0"/>
              <a:t>數值方法應用與導論課堂投影片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Week07_Fourier Analysis.pdf p29</a:t>
            </a:r>
          </a:p>
          <a:p>
            <a:pPr marL="0" indent="0">
              <a:buNone/>
            </a:pPr>
            <a:r>
              <a:rPr lang="en-US" altLang="zh-TW" dirty="0"/>
              <a:t>[3] Wikipedia: Discrete cosine transform</a:t>
            </a:r>
          </a:p>
          <a:p>
            <a:pPr marL="0" indent="0">
              <a:buNone/>
            </a:pPr>
            <a:r>
              <a:rPr lang="en-US" altLang="zh-TW" dirty="0"/>
              <a:t>[4] Wikipedia:</a:t>
            </a:r>
            <a:r>
              <a:rPr lang="zh-TW" altLang="en-US" dirty="0"/>
              <a:t>影像處理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[5] Introduction to Algorithm p429~432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93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26B9-D684-42D8-8FCD-DFBEFF693E71}"/>
              </a:ext>
            </a:extLst>
          </p:cNvPr>
          <p:cNvSpPr txBox="1">
            <a:spLocks/>
          </p:cNvSpPr>
          <p:nvPr/>
        </p:nvSpPr>
        <p:spPr>
          <a:xfrm>
            <a:off x="2998068" y="3212976"/>
            <a:ext cx="5976664" cy="268012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4800" dirty="0"/>
              <a:t>Thanks for listening!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075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162FF-BB13-90B0-21D4-7E95F93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檔案壓縮原理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EBB1C-1328-A8CE-31A7-A9C25AE0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r>
              <a:rPr lang="zh-TW" altLang="en-US" dirty="0"/>
              <a:t>資料的「一致性」</a:t>
            </a:r>
            <a:endParaRPr lang="en-US" altLang="zh-TW" dirty="0"/>
          </a:p>
          <a:p>
            <a:pPr lvl="1"/>
            <a:r>
              <a:rPr lang="zh-TW" altLang="en-US" dirty="0"/>
              <a:t>刪掉重複的部分</a:t>
            </a:r>
            <a:endParaRPr lang="en-US" altLang="zh-TW" dirty="0"/>
          </a:p>
          <a:p>
            <a:pPr lvl="1"/>
            <a:r>
              <a:rPr lang="zh-TW" altLang="en-US" dirty="0"/>
              <a:t>時間、空間、頻率一致性</a:t>
            </a:r>
            <a:endParaRPr lang="en-US" altLang="zh-TW" dirty="0"/>
          </a:p>
          <a:p>
            <a:r>
              <a:rPr lang="zh-TW" altLang="en-US" dirty="0"/>
              <a:t>資料編碼</a:t>
            </a:r>
            <a:endParaRPr lang="en-US" altLang="zh-TW" dirty="0"/>
          </a:p>
          <a:p>
            <a:pPr lvl="1"/>
            <a:r>
              <a:rPr lang="zh-TW" altLang="en-US" dirty="0"/>
              <a:t>透過統計、數學方式減少編碼長度</a:t>
            </a:r>
            <a:endParaRPr lang="en-US" altLang="zh-TW" dirty="0"/>
          </a:p>
          <a:p>
            <a:r>
              <a:rPr lang="zh-TW" altLang="en-US" dirty="0"/>
              <a:t>失真壓縮</a:t>
            </a:r>
            <a:endParaRPr lang="en-US" altLang="zh-TW" dirty="0"/>
          </a:p>
          <a:p>
            <a:pPr lvl="1"/>
            <a:r>
              <a:rPr lang="en-US" altLang="zh-TW" dirty="0"/>
              <a:t>DCT(</a:t>
            </a:r>
            <a:r>
              <a:rPr lang="zh-TW" altLang="en-US" dirty="0"/>
              <a:t>頻率一致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無失真壓縮</a:t>
            </a:r>
            <a:endParaRPr lang="en-US" altLang="zh-TW" dirty="0"/>
          </a:p>
          <a:p>
            <a:pPr lvl="1"/>
            <a:r>
              <a:rPr lang="en-US" altLang="zh-TW" dirty="0"/>
              <a:t>Huffman Code(</a:t>
            </a:r>
            <a:r>
              <a:rPr lang="zh-TW" altLang="en-US" dirty="0"/>
              <a:t>資料編碼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10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162FF-BB13-90B0-21D4-7E95F93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離散傅立葉轉換</a:t>
            </a:r>
            <a:r>
              <a:rPr lang="en-US" altLang="zh-TW" sz="4800" dirty="0"/>
              <a:t>DFT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EBB1C-1328-A8CE-31A7-A9C25AE01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連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續</m:t>
                    </m:r>
                    <m:r>
                      <a:rPr lang="zh-TW" altLang="en-US">
                        <a:latin typeface="Cambria Math" panose="02040503050406030204" pitchFamily="18" charset="0"/>
                      </a:rPr>
                      <m:t>傅立葉轉換</m:t>
                    </m:r>
                  </m:oMath>
                </a14:m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400"/>
                  </a:spcBef>
                  <a:spcAft>
                    <a:spcPts val="0"/>
                  </a:spcAft>
                  <a:buClrTx/>
                  <a:buSzTx/>
                  <a:buFont typeface="Euphemia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46556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kumimoji="0" lang="zh-TW" altLang="zh-TW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altLang="zh-TW" sz="2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6556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kumimoji="0" lang="zh-TW" altLang="zh-TW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zh-TW" altLang="en-US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−</m:t>
                          </m:r>
                          <m:r>
                            <a:rPr kumimoji="0" lang="en-US" altLang="zh-TW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TW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+∞</m:t>
                          </m:r>
                        </m:sup>
                        <m:e>
                          <m:r>
                            <a:rPr kumimoji="0" lang="en-US" altLang="zh-TW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altLang="zh-TW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TW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kumimoji="0" lang="en-US" altLang="zh-TW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zh-TW" altLang="zh-TW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6556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6556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TW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6556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TW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6556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en-US" altLang="zh-TW" sz="3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12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𝜔</m:t>
                              </m:r>
                              <m:r>
                                <a:rPr kumimoji="0" lang="en-US" altLang="zh-TW" sz="36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12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0" lang="en-US" altLang="zh-TW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46556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離散傅立葉轉換</a:t>
                </a:r>
                <a:endParaRPr lang="en-US" altLang="zh-TW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kern="10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TW" sz="2800" i="1" kern="10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TW" sz="2800" i="1" kern="10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sz="2800" i="1" kern="10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zh-TW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800" i="1" kern="100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3800" i="1" kern="10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EBB1C-1328-A8CE-31A7-A9C25AE0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3"/>
                <a:stretch>
                  <a:fillRect l="-18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162FF-BB13-90B0-21D4-7E95F93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離散傅立葉轉換</a:t>
            </a:r>
            <a:r>
              <a:rPr lang="en-US" altLang="zh-TW" sz="4800" dirty="0"/>
              <a:t>DFT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EBB1C-1328-A8CE-31A7-A9C25AE01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124744"/>
                <a:ext cx="9782801" cy="5080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zh-TW" altLang="zh-TW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zh-TW" altLang="zh-TW" sz="2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i="1" kern="100">
                                      <a:solidFill>
                                        <a:srgbClr val="202124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8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4000" i="1" kern="10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   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TW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2(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−1)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TW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2(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−1)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TW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zh-TW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(</m:t>
                                                        </m:r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−1)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p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EBB1C-1328-A8CE-31A7-A9C25AE0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124744"/>
                <a:ext cx="9782801" cy="5080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24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162FF-BB13-90B0-21D4-7E95F93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離散傅立葉轉換</a:t>
            </a:r>
            <a:r>
              <a:rPr lang="en-US" altLang="zh-TW" sz="4800" dirty="0"/>
              <a:t>DFT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EBB1C-1328-A8CE-31A7-A9C25AE01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69875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269875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𝑖𝑘</m:t>
                          </m:r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 kern="100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 kern="100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 kern="100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EBB1C-1328-A8CE-31A7-A9C25AE0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267ECFC-1244-C75E-ABB3-C10362959805}"/>
                  </a:ext>
                </a:extLst>
              </p:cNvPr>
              <p:cNvSpPr txBox="1"/>
              <p:nvPr/>
            </p:nvSpPr>
            <p:spPr>
              <a:xfrm>
                <a:off x="1125860" y="3865816"/>
                <a:ext cx="10864449" cy="139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zh-TW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(−0</m:t>
                                    </m:r>
                                    <m:f>
                                      <m:fPr>
                                        <m:ctrlPr>
                                          <a:rPr lang="zh-TW" altLang="zh-TW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0)</m:t>
                                    </m:r>
                                  </m:e>
                                </m:func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(−0</m:t>
                                    </m:r>
                                    <m:f>
                                      <m:fPr>
                                        <m:ctrlPr>
                                          <a:rPr lang="zh-TW" altLang="zh-TW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(−0</m:t>
                                    </m:r>
                                    <m:f>
                                      <m:fPr>
                                        <m:ctrlPr>
                                          <a:rPr lang="zh-TW" altLang="zh-TW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−1))</m:t>
                                    </m:r>
                                  </m:e>
                                </m:func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(−0</m:t>
                                    </m:r>
                                    <m:f>
                                      <m:fPr>
                                        <m:ctrlPr>
                                          <a:rPr lang="zh-TW" altLang="zh-TW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−1))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(−(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  <m:f>
                                      <m:fPr>
                                        <m:ctrlPr>
                                          <a:rPr lang="zh-TW" altLang="zh-TW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0)</m:t>
                                    </m:r>
                                  </m:e>
                                </m:func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(−(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  <m:f>
                                      <m:fPr>
                                        <m:ctrlPr>
                                          <a:rPr lang="zh-TW" altLang="zh-TW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(−(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  <m:f>
                                      <m:fPr>
                                        <m:ctrlPr>
                                          <a:rPr lang="zh-TW" altLang="zh-TW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−1))</m:t>
                                    </m:r>
                                  </m:e>
                                </m:func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zh-TW" altLang="zh-TW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(−(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  <m:f>
                                      <m:fPr>
                                        <m:ctrlPr>
                                          <a:rPr lang="zh-TW" altLang="zh-TW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i="1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−1))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267ECFC-1244-C75E-ABB3-C1036295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60" y="3865816"/>
                <a:ext cx="10864449" cy="139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162FF-BB13-90B0-21D4-7E95F93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離散傅立葉轉換</a:t>
            </a:r>
            <a:r>
              <a:rPr lang="en-US" altLang="zh-TW" sz="4800" dirty="0"/>
              <a:t>DFT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EBB1C-1328-A8CE-31A7-A9C25AE01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離散傅立葉轉換</a:t>
                </a:r>
                <a:endParaRPr lang="en-US" altLang="zh-TW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zh-TW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zh-TW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EBB1C-1328-A8CE-31A7-A9C25AE0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3"/>
                <a:stretch>
                  <a:fillRect l="-18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64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162FF-BB13-90B0-21D4-7E95F93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離散餘弦轉換</a:t>
            </a:r>
            <a:r>
              <a:rPr lang="en-US" altLang="zh-TW" sz="4800" dirty="0"/>
              <a:t>DCT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EBB1C-1328-A8CE-31A7-A9C25AE0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和</a:t>
            </a:r>
            <a:r>
              <a:rPr lang="en-US" altLang="zh-TW" dirty="0"/>
              <a:t>DFT</a:t>
            </a:r>
            <a:r>
              <a:rPr lang="zh-TW" altLang="en-US" dirty="0"/>
              <a:t>相似，但只計算</a:t>
            </a:r>
            <a:r>
              <a:rPr lang="en-US" altLang="zh-TW" dirty="0"/>
              <a:t>Cos</a:t>
            </a:r>
            <a:r>
              <a:rPr lang="zh-TW" altLang="en-US" dirty="0"/>
              <a:t>的部分</a:t>
            </a:r>
            <a:endParaRPr lang="en-US" altLang="zh-TW" dirty="0"/>
          </a:p>
          <a:p>
            <a:pPr lvl="1"/>
            <a:r>
              <a:rPr lang="zh-TW" altLang="en-US" dirty="0"/>
              <a:t>只剩下實數</a:t>
            </a:r>
            <a:endParaRPr lang="en-US" altLang="zh-TW" dirty="0"/>
          </a:p>
          <a:p>
            <a:r>
              <a:rPr lang="en-US" altLang="zh-TW" dirty="0"/>
              <a:t>JPEG</a:t>
            </a:r>
            <a:r>
              <a:rPr lang="zh-TW" altLang="en-US" dirty="0"/>
              <a:t>壓縮方法的核心</a:t>
            </a:r>
            <a:endParaRPr lang="en-US" altLang="zh-TW" dirty="0"/>
          </a:p>
          <a:p>
            <a:pPr lvl="1"/>
            <a:r>
              <a:rPr lang="zh-TW" altLang="en-US" dirty="0"/>
              <a:t>色彩空間轉換</a:t>
            </a:r>
            <a:endParaRPr lang="en-US" altLang="zh-TW" dirty="0"/>
          </a:p>
          <a:p>
            <a:pPr lvl="1"/>
            <a:r>
              <a:rPr lang="zh-TW" altLang="en-US" dirty="0"/>
              <a:t>縮減取樣</a:t>
            </a:r>
            <a:endParaRPr lang="en-US" altLang="zh-TW" dirty="0"/>
          </a:p>
          <a:p>
            <a:pPr lvl="1"/>
            <a:r>
              <a:rPr lang="en-US" altLang="zh-TW" dirty="0"/>
              <a:t>DCT</a:t>
            </a:r>
          </a:p>
          <a:p>
            <a:pPr lvl="1"/>
            <a:r>
              <a:rPr lang="en-US" altLang="zh-TW" dirty="0"/>
              <a:t>entropy coding</a:t>
            </a:r>
            <a:endParaRPr lang="zh-TW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6AC18-9209-05A8-5EF5-A1E8B84E4B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1FE81"/>
              </a:clrFrom>
              <a:clrTo>
                <a:srgbClr val="81FE81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020" t="2064" r="3044" b="2991"/>
          <a:stretch/>
        </p:blipFill>
        <p:spPr>
          <a:xfrm>
            <a:off x="7030516" y="2708920"/>
            <a:ext cx="33843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162FF-BB13-90B0-21D4-7E95F93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離散餘弦轉換</a:t>
            </a:r>
            <a:r>
              <a:rPr lang="en-US" altLang="zh-TW" sz="4800" dirty="0"/>
              <a:t>DCT</a:t>
            </a:r>
            <a:r>
              <a:rPr lang="zh-TW" altLang="en-US" sz="4800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EBB1C-1328-A8CE-31A7-A9C25AE0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切成 </a:t>
            </a:r>
            <a:r>
              <a:rPr lang="en-US" altLang="zh-TW" dirty="0"/>
              <a:t>8×8 </a:t>
            </a:r>
            <a:r>
              <a:rPr lang="zh-TW" altLang="en-US" dirty="0"/>
              <a:t>的圖像區塊</a:t>
            </a:r>
            <a:endParaRPr lang="en-US" altLang="zh-TW" dirty="0"/>
          </a:p>
          <a:p>
            <a:pPr lvl="1"/>
            <a:r>
              <a:rPr lang="zh-TW" altLang="en-US" dirty="0"/>
              <a:t>分割圖像可以減少圖片當中高頻的區域</a:t>
            </a:r>
            <a:endParaRPr lang="en-US" altLang="zh-TW" dirty="0"/>
          </a:p>
          <a:p>
            <a:pPr lvl="1"/>
            <a:r>
              <a:rPr lang="zh-TW" altLang="en-US" dirty="0"/>
              <a:t>減少運算的量級</a:t>
            </a:r>
            <a:endParaRPr lang="en-US" altLang="zh-TW" dirty="0"/>
          </a:p>
          <a:p>
            <a:r>
              <a:rPr lang="zh-TW" altLang="en-US" dirty="0"/>
              <a:t>進行</a:t>
            </a:r>
            <a:r>
              <a:rPr lang="en-US" altLang="zh-TW" dirty="0"/>
              <a:t>DCT</a:t>
            </a:r>
            <a:r>
              <a:rPr lang="zh-TW" altLang="en-US" dirty="0"/>
              <a:t>運算</a:t>
            </a:r>
            <a:endParaRPr lang="en-US" altLang="zh-TW" dirty="0"/>
          </a:p>
          <a:p>
            <a:r>
              <a:rPr lang="zh-TW" altLang="en-US" dirty="0"/>
              <a:t>對 </a:t>
            </a:r>
            <a:r>
              <a:rPr lang="en-US" altLang="zh-TW" dirty="0"/>
              <a:t>DCT </a:t>
            </a:r>
            <a:r>
              <a:rPr lang="zh-TW" altLang="en-US" dirty="0"/>
              <a:t>係數進行量化</a:t>
            </a:r>
            <a:endParaRPr lang="en-US" altLang="zh-TW" dirty="0"/>
          </a:p>
          <a:p>
            <a:pPr lvl="1"/>
            <a:r>
              <a:rPr lang="zh-TW" altLang="en-US" dirty="0"/>
              <a:t>將係數近似為一組有限範圍內的值，減少所需的位元數量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18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2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含有 Pi 的數學教育簡報 (寬螢幕)</Template>
  <TotalTime>683</TotalTime>
  <Words>882</Words>
  <Application>Microsoft Office PowerPoint</Application>
  <PresentationFormat>自訂</PresentationFormat>
  <Paragraphs>293</Paragraphs>
  <Slides>27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Microsoft JhengHei UI</vt:lpstr>
      <vt:lpstr>Arial</vt:lpstr>
      <vt:lpstr>Calibri</vt:lpstr>
      <vt:lpstr>Cambria Math</vt:lpstr>
      <vt:lpstr>Consolas</vt:lpstr>
      <vt:lpstr>Euphemia</vt:lpstr>
      <vt:lpstr>數學 16x9</vt:lpstr>
      <vt:lpstr>數值方法導論與應用 期末專題報告  檔案壓縮方法介紹</vt:lpstr>
      <vt:lpstr>Outline</vt:lpstr>
      <vt:lpstr>檔案壓縮原理</vt:lpstr>
      <vt:lpstr>離散傅立葉轉換DFT</vt:lpstr>
      <vt:lpstr>離散傅立葉轉換DFT</vt:lpstr>
      <vt:lpstr>離散傅立葉轉換DFT</vt:lpstr>
      <vt:lpstr>離散傅立葉轉換DFT</vt:lpstr>
      <vt:lpstr>離散餘弦轉換DCT</vt:lpstr>
      <vt:lpstr>離散餘弦轉換DCT步驟</vt:lpstr>
      <vt:lpstr>Huffman Code</vt:lpstr>
      <vt:lpstr>Huffman Code編碼過程</vt:lpstr>
      <vt:lpstr>Huffman Code編碼過程</vt:lpstr>
      <vt:lpstr>Huffman Code編碼過程</vt:lpstr>
      <vt:lpstr>Huffman Code編碼過程</vt:lpstr>
      <vt:lpstr>Huffman Code編碼過程</vt:lpstr>
      <vt:lpstr>Huffman Code編碼過程</vt:lpstr>
      <vt:lpstr>Huffman Code編碼過程</vt:lpstr>
      <vt:lpstr>Huffman Code編碼過程</vt:lpstr>
      <vt:lpstr>Huffman Code編碼過程</vt:lpstr>
      <vt:lpstr>Huffman Code編碼過程</vt:lpstr>
      <vt:lpstr>Huffman Code編碼過程</vt:lpstr>
      <vt:lpstr>Huffman Code編碼過程</vt:lpstr>
      <vt:lpstr>Huffman Code編碼結果</vt:lpstr>
      <vt:lpstr>Huffman Code編碼範例</vt:lpstr>
      <vt:lpstr>結論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DFT應用 實現文字檔案加密解密</dc:title>
  <dc:creator>Anna</dc:creator>
  <cp:lastModifiedBy>璟翰 鄭</cp:lastModifiedBy>
  <cp:revision>348</cp:revision>
  <dcterms:created xsi:type="dcterms:W3CDTF">2021-06-12T07:28:27Z</dcterms:created>
  <dcterms:modified xsi:type="dcterms:W3CDTF">2023-06-13T04:41:51Z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