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7" r:id="rId2"/>
    <p:sldId id="330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328" r:id="rId11"/>
    <p:sldId id="329" r:id="rId12"/>
    <p:sldId id="265" r:id="rId13"/>
    <p:sldId id="324" r:id="rId14"/>
    <p:sldId id="325" r:id="rId15"/>
    <p:sldId id="267" r:id="rId16"/>
    <p:sldId id="326" r:id="rId17"/>
    <p:sldId id="327" r:id="rId18"/>
    <p:sldId id="25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15" r:id="rId29"/>
    <p:sldId id="278" r:id="rId30"/>
    <p:sldId id="281" r:id="rId31"/>
    <p:sldId id="282" r:id="rId32"/>
    <p:sldId id="283" r:id="rId33"/>
    <p:sldId id="284" r:id="rId34"/>
    <p:sldId id="285" r:id="rId35"/>
    <p:sldId id="286" r:id="rId36"/>
    <p:sldId id="289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287" r:id="rId45"/>
    <p:sldId id="288" r:id="rId46"/>
    <p:sldId id="290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2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07"/>
    <p:restoredTop sz="90931"/>
  </p:normalViewPr>
  <p:slideViewPr>
    <p:cSldViewPr>
      <p:cViewPr varScale="1">
        <p:scale>
          <a:sx n="130" d="100"/>
          <a:sy n="130" d="100"/>
        </p:scale>
        <p:origin x="6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AE1F-6D79-BA42-AA7C-2A62FB7F1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59FE7-8DF7-7341-B78F-4E9097FF6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E784-C5A3-1D4E-AE5C-B5254AE8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5325-3F0A-4F42-AD95-FC6AC163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8EA9-8E8A-A442-82EA-C8517C4C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7BEC2-0F1A-D244-A117-9B9AAE3CF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22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7C63-11B3-BE4B-BBD9-93426EA9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AE70F-98A8-2149-9FF9-9C695378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8A70-5C42-B04E-BE23-B92D3388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14DB-6F19-6A44-B681-282BECFD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2803-AA66-6544-BB6A-4E2539CA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1942E-1FDC-6B4F-B35E-4429E171F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3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74DC4-7CBB-2A41-8390-0AD12F2AC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9234-788F-054A-9A8C-0CF651C27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9F03-5C4E-7049-8D15-184B985F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5766-1588-6D40-808E-221ACFFC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5D93-8226-BA4A-B3C7-0B12F57E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335A1-29D7-1548-934A-714093092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3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084A-8880-864C-9693-0A7368A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CCA8-B01C-BD4A-95DB-D92B35CC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2F6B-1B36-ED45-B88A-3D240CAC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0289-EB8C-774A-B1F6-E53036D8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03A6-75CF-714D-9B28-196EF9AF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A0147-CAD7-BB42-9D3A-DDBEB97B7F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88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5E7A-935C-304E-9C50-0BFD4DF4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8381-7E79-AC47-A920-9A2BEC01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C86D-D5EA-9248-A2C9-89BAF069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E94B-2287-AD4C-98A8-0B63BAD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9F4A-8494-DC4E-B9B1-17257DFD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9938F-4514-A444-8B1B-D58F5CF9A5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87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ED93-F777-7145-9AA8-7AC5E14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9314-4A39-954C-BF2D-3B52144A4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7F91F-CE88-864C-984D-163F8755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0666-8E90-764E-A874-325F11D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B2B2-890C-DA4E-A5E2-A790281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E6251-9CEE-3E44-B0B8-11C5AD30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01BAB-BAD4-1E4A-947A-21FD75CD80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16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C75A-D18A-2A4A-A2B2-00FC9FD7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70D97-C8AC-734C-9F1A-5F8B42B5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D6233-E658-9141-9894-C80297ABF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498B5-7E16-674A-823F-1AD3FCECB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F6E7D-AF87-BA4E-90F7-C235E721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D056E-96F5-E94A-B150-F4CA0790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BA2DF-883F-A641-804E-2E0381ED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09DA0-3745-9D41-A7E8-59694E29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8B31E-0723-A643-B237-D8D0E13AD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53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6CC0-CD9F-6D42-8785-80F88D57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1A569-5DBC-1C44-AEB1-4F2345FD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4C06E-2420-3E43-9BB2-F96220AC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65F05-004B-5F47-9C75-6E7D5AB2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8B3CE-2774-2148-A369-EB8E1B05B3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0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D59B8-C137-1B47-AB1E-2ECF49AD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66544-A01F-7E49-BD0C-FC36560C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D44A-FE28-754B-98C3-493CD3AF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E5B2E-2BB7-E848-A68D-9745EFC1A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6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4CA5-72D5-AD4F-B42B-E276CE04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E4AD-F623-9441-91CB-E0096A0D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55664-FA9B-3842-BF30-1FF8E176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3315-9BDA-704A-929F-AE36452C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CDDC-B805-E048-AD90-9A1D32FE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2E277-20D8-4E4C-9E81-2DE7072F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9323E-44B1-B14C-AD28-6E7DDD1A7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44ED-1474-C242-8828-054A7A68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D697C-6960-F844-AB59-A1FB65687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C8AFD-54CF-5A45-BF89-01E85D28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D45C1-F4F5-5E4E-8A17-A92245F8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99C5-7C40-0D40-8645-52F67209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BD1E-16D8-E14B-A2C8-51D1C5C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94D07-27D2-F34C-9DB7-3251BDC634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4B6610-4ECF-F24D-B91D-1FBF064AC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7BA2D0-F07D-4E4F-A03B-9BF91A7CE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3CDCDC8-6F42-5A49-ADD9-879B4AEBF6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ACD33A-C4B4-E847-93B9-5666B09488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12C15E-9711-214B-896D-03110BCD21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4D1105-9A6F-A24D-B78F-9E8DFF3E3F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2CA8D52-06BE-B142-95E8-C67F58FAA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200"/>
              <a:t>In the beginning (</a:t>
            </a:r>
            <a:r>
              <a:rPr lang="en-US" altLang="en-US" sz="3200" i="1"/>
              <a:t>c.</a:t>
            </a:r>
            <a:r>
              <a:rPr lang="en-US" altLang="en-US" sz="3200"/>
              <a:t> 1805):</a:t>
            </a:r>
            <a:br>
              <a:rPr lang="en-US" altLang="en-US" sz="4000"/>
            </a:br>
            <a:r>
              <a:rPr lang="en-US" altLang="en-US"/>
              <a:t>Carl Friedrich Gauss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310624D3-8FAC-D84E-8DF4-B5DDA2BF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905000"/>
            <a:ext cx="356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trigonometric interpolation:</a:t>
            </a:r>
          </a:p>
        </p:txBody>
      </p:sp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F8EE5EDF-FEC5-7043-854F-F3CC388E0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2590800"/>
          <a:ext cx="22955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8255000" imgH="3937000" progId="Equation.3">
                  <p:embed/>
                </p:oleObj>
              </mc:Choice>
              <mc:Fallback>
                <p:oleObj name="Equation" r:id="rId3" imgW="8255000" imgH="393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590800"/>
                        <a:ext cx="2295525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1" name="Group 19">
            <a:extLst>
              <a:ext uri="{FF2B5EF4-FFF2-40B4-BE49-F238E27FC236}">
                <a16:creationId xmlns:a16="http://schemas.microsoft.com/office/drawing/2014/main" id="{0088D58B-0A35-B64D-BA02-5657A2749058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3505200"/>
            <a:ext cx="8724900" cy="2819400"/>
            <a:chOff x="264" y="2208"/>
            <a:chExt cx="5496" cy="1776"/>
          </a:xfrm>
        </p:grpSpPr>
        <p:sp>
          <p:nvSpPr>
            <p:cNvPr id="3084" name="Line 12">
              <a:extLst>
                <a:ext uri="{FF2B5EF4-FFF2-40B4-BE49-F238E27FC236}">
                  <a16:creationId xmlns:a16="http://schemas.microsoft.com/office/drawing/2014/main" id="{A591A02F-EA6C-5847-A13E-4438323FB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Text Box 13">
              <a:extLst>
                <a:ext uri="{FF2B5EF4-FFF2-40B4-BE49-F238E27FC236}">
                  <a16:creationId xmlns:a16="http://schemas.microsoft.com/office/drawing/2014/main" id="{5E8A42FF-561D-B540-ACE4-B8B2027D6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" y="2276"/>
              <a:ext cx="175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generalizing work</a:t>
              </a:r>
            </a:p>
            <a:p>
              <a:r>
                <a:rPr lang="en-US" altLang="en-US" i="1"/>
                <a:t>of Clairaut (1754)</a:t>
              </a:r>
            </a:p>
            <a:p>
              <a:r>
                <a:rPr lang="en-US" altLang="en-US" i="1"/>
                <a:t>and Lagrange (1762)</a:t>
              </a:r>
            </a:p>
          </p:txBody>
        </p:sp>
        <p:graphicFrame>
          <p:nvGraphicFramePr>
            <p:cNvPr id="3086" name="Object 14">
              <a:extLst>
                <a:ext uri="{FF2B5EF4-FFF2-40B4-BE49-F238E27FC236}">
                  <a16:creationId xmlns:a16="http://schemas.microsoft.com/office/drawing/2014/main" id="{045E64ED-AC70-6A41-9095-19C6261DE0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7" y="3293"/>
            <a:ext cx="1759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Equation" r:id="rId5" imgW="9029700" imgH="3543300" progId="Equation.3">
                    <p:embed/>
                  </p:oleObj>
                </mc:Choice>
                <mc:Fallback>
                  <p:oleObj name="Equation" r:id="rId5" imgW="9029700" imgH="3543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7" y="3293"/>
                          <a:ext cx="1759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Text Box 15">
              <a:extLst>
                <a:ext uri="{FF2B5EF4-FFF2-40B4-BE49-F238E27FC236}">
                  <a16:creationId xmlns:a16="http://schemas.microsoft.com/office/drawing/2014/main" id="{BAA177F9-6443-E949-A73B-6462A8FA0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3504"/>
              <a:ext cx="271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discrete Fourier transform (DFT):</a:t>
              </a:r>
              <a:endParaRPr lang="en-US" altLang="en-US"/>
            </a:p>
            <a:p>
              <a:pPr algn="ctr"/>
              <a:r>
                <a:rPr lang="en-US" altLang="en-US" sz="2000"/>
                <a:t>(before Fourier)</a:t>
              </a:r>
              <a:endParaRPr lang="en-US" alt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27B2D13-4F4B-FA4B-A455-6250549AD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74" y="1367025"/>
            <a:ext cx="4079876" cy="404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879A-09DD-2249-AA78-4613CD58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Cooley–Tukey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105A4-57F3-F848-8383-EAD3F4C53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315" y="1784838"/>
                <a:ext cx="7772400" cy="4114800"/>
              </a:xfrm>
            </p:spPr>
            <p:txBody>
              <a:bodyPr/>
              <a:lstStyle/>
              <a:p>
                <a:r>
                  <a:rPr lang="en-US" sz="2800" dirty="0"/>
                  <a:t>Usually </a:t>
                </a:r>
                <a:r>
                  <a:rPr lang="en-US" sz="2800" i="1" dirty="0"/>
                  <a:t>N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or </a:t>
                </a:r>
                <a:r>
                  <a:rPr lang="en-US" sz="2800" i="1" dirty="0"/>
                  <a:t>N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is small, called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radix r</a:t>
                </a:r>
              </a:p>
              <a:p>
                <a:pPr lvl="1"/>
                <a:r>
                  <a:rPr lang="en-US" sz="2400" i="1" dirty="0"/>
                  <a:t>N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is radix: “decimation in time” (DIT)</a:t>
                </a:r>
              </a:p>
              <a:p>
                <a:pPr lvl="1"/>
                <a:r>
                  <a:rPr lang="en-US" sz="2400" i="1" dirty="0"/>
                  <a:t>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is radix: “decimation in frequency” (DIF)</a:t>
                </a:r>
              </a:p>
              <a:p>
                <a:r>
                  <a:rPr lang="en-US" sz="2800" dirty="0"/>
                  <a:t>Size-</a:t>
                </a:r>
                <a:r>
                  <a:rPr lang="en-US" sz="2800" i="1" dirty="0"/>
                  <a:t>r</a:t>
                </a:r>
                <a:r>
                  <a:rPr lang="en-US" sz="2800" dirty="0"/>
                  <a:t> DFTs of radix: “</a:t>
                </a:r>
                <a:r>
                  <a:rPr lang="en-US" sz="2800" dirty="0">
                    <a:solidFill>
                      <a:srgbClr val="FF0000"/>
                    </a:solidFill>
                  </a:rPr>
                  <a:t>butterflies</a:t>
                </a:r>
                <a:r>
                  <a:rPr lang="en-US" sz="2800" dirty="0"/>
                  <a:t>”</a:t>
                </a:r>
              </a:p>
              <a:p>
                <a:pPr lvl="1"/>
                <a:r>
                  <a:rPr lang="en-US" sz="2400" dirty="0"/>
                  <a:t>Cooley &amp; Tukey </a:t>
                </a:r>
                <a:r>
                  <a:rPr lang="en-US" sz="2400" i="1" dirty="0"/>
                  <a:t>erroneously</a:t>
                </a:r>
                <a:r>
                  <a:rPr lang="en-US" sz="2400" dirty="0"/>
                  <a:t> claimed </a:t>
                </a:r>
                <a:r>
                  <a:rPr lang="en-US" sz="2400" i="1" dirty="0"/>
                  <a:t>r</a:t>
                </a:r>
                <a:r>
                  <a:rPr lang="en-US" sz="2400" dirty="0"/>
                  <a:t>=3 “optimal”: they thought butterflies were </a:t>
                </a:r>
                <a:r>
                  <a:rPr lang="el-GR" sz="2400" dirty="0"/>
                  <a:t>Θ</a:t>
                </a:r>
                <a:r>
                  <a:rPr lang="en-US" sz="2400" dirty="0"/>
                  <a:t>(</a:t>
                </a:r>
                <a:r>
                  <a:rPr lang="en-US" sz="2400" i="1" dirty="0"/>
                  <a:t>r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In fact,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 dirty="0"/>
                  <a:t> is optimal cache-oblivious</a:t>
                </a:r>
              </a:p>
              <a:p>
                <a:r>
                  <a:rPr lang="en-US" sz="2800" dirty="0"/>
                  <a:t>“Mixed-radix” uses different radices at different stages (different factors of </a:t>
                </a:r>
                <a:r>
                  <a:rPr lang="en-US" sz="2800" i="1" dirty="0"/>
                  <a:t>n</a:t>
                </a:r>
                <a:r>
                  <a:rPr lang="en-US" sz="2800" dirty="0"/>
                  <a:t>)</a:t>
                </a:r>
              </a:p>
              <a:p>
                <a:endParaRPr lang="en-US" sz="2800" dirty="0"/>
              </a:p>
              <a:p>
                <a:endParaRPr lang="en-US" sz="2800" i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105A4-57F3-F848-8383-EAD3F4C53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315" y="1784838"/>
                <a:ext cx="7772400" cy="4114800"/>
              </a:xfrm>
              <a:blipFill>
                <a:blip r:embed="rId2"/>
                <a:stretch>
                  <a:fillRect l="-1142" t="-1538" b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24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AB68-703D-594C-8244-81979C1D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FFT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DE0B0-4AE4-0A4F-BB5E-8F8A8E037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340969" cy="4114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0432FF"/>
                    </a:solidFill>
                  </a:rPr>
                  <a:t>Prime-factor algorithm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are co-prime: re-indexing based on Chinese Remainder Theorem with no twiddle factors.</a:t>
                </a:r>
              </a:p>
              <a:p>
                <a:r>
                  <a:rPr lang="en-US" sz="2400" dirty="0">
                    <a:solidFill>
                      <a:srgbClr val="0432FF"/>
                    </a:solidFill>
                  </a:rPr>
                  <a:t>Rader’s</a:t>
                </a:r>
                <a:r>
                  <a:rPr lang="en-US" sz="2400" dirty="0"/>
                  <a:t> algorithm: for </a:t>
                </a:r>
                <a:r>
                  <a:rPr lang="en-US" sz="2400" dirty="0">
                    <a:solidFill>
                      <a:srgbClr val="0432FF"/>
                    </a:solidFill>
                  </a:rPr>
                  <a:t>prime</a:t>
                </a:r>
                <a:r>
                  <a:rPr lang="en-US" sz="2400" dirty="0"/>
                  <a:t> </a:t>
                </a:r>
                <a:r>
                  <a:rPr lang="en-US" sz="2400" i="1" dirty="0"/>
                  <a:t>N</a:t>
                </a:r>
                <a:r>
                  <a:rPr lang="en-US" sz="2400" dirty="0"/>
                  <a:t>, re-index using generator of multiplicative group to get a convolution of size </a:t>
                </a:r>
                <a:r>
                  <a:rPr lang="en-US" sz="2400" i="1" dirty="0"/>
                  <a:t>N</a:t>
                </a:r>
                <a:r>
                  <a:rPr lang="en-US" sz="2400" dirty="0"/>
                  <a:t>–1, do via FFTs.</a:t>
                </a:r>
              </a:p>
              <a:p>
                <a:r>
                  <a:rPr lang="en-US" sz="2400" dirty="0">
                    <a:solidFill>
                      <a:srgbClr val="0432FF"/>
                    </a:solidFill>
                  </a:rPr>
                  <a:t>Bluestein’s</a:t>
                </a:r>
                <a:r>
                  <a:rPr lang="en-US" sz="2400" dirty="0"/>
                  <a:t> algorithm: re-index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to get convolution of size </a:t>
                </a:r>
                <a:r>
                  <a:rPr lang="en-US" sz="2400" i="1" dirty="0"/>
                  <a:t>N</a:t>
                </a:r>
                <a:r>
                  <a:rPr lang="en-US" sz="2400" dirty="0"/>
                  <a:t>, do via zero-padded FFTs.</a:t>
                </a:r>
              </a:p>
              <a:p>
                <a:r>
                  <a:rPr lang="en-US" sz="2400" dirty="0"/>
                  <a:t>Many others…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Specialized</a:t>
                </a:r>
                <a:r>
                  <a:rPr lang="en-US" sz="2400" dirty="0"/>
                  <a:t> versions for real 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n</a:t>
                </a:r>
                <a:r>
                  <a:rPr lang="en-US" sz="2400" dirty="0"/>
                  <a:t>, real-symmetric/antisymmetric 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n</a:t>
                </a:r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DCTs</a:t>
                </a:r>
                <a:r>
                  <a:rPr lang="en-US" sz="2400" dirty="0"/>
                  <a:t> and DSTs),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DE0B0-4AE4-0A4F-BB5E-8F8A8E037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340969" cy="4114800"/>
              </a:xfrm>
              <a:blipFill>
                <a:blip r:embed="rId2"/>
                <a:stretch>
                  <a:fillRect l="-760" t="-1231" r="-304" b="-19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1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7E3410A-ADFA-C44A-BBE6-D4E4EAEC2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…but how do we make it faster?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8F84A662-0074-0D48-8EDF-CB354844B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600200"/>
            <a:ext cx="7991475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>
                <a:solidFill>
                  <a:srgbClr val="0000FF"/>
                </a:solidFill>
              </a:rPr>
              <a:t>We (probably) cannot do better than </a:t>
            </a:r>
            <a:r>
              <a:rPr lang="en-US" altLang="en-US" sz="3200">
                <a:solidFill>
                  <a:srgbClr val="0000FF"/>
                </a:solidFill>
                <a:latin typeface="Symbol" pitchFamily="2" charset="2"/>
              </a:rPr>
              <a:t>Q</a:t>
            </a:r>
            <a:r>
              <a:rPr lang="en-US" altLang="en-US" sz="3200">
                <a:solidFill>
                  <a:srgbClr val="0000FF"/>
                </a:solidFill>
              </a:rPr>
              <a:t>(</a:t>
            </a:r>
            <a:r>
              <a:rPr lang="en-US" altLang="en-US" sz="3200" i="1">
                <a:solidFill>
                  <a:srgbClr val="0000FF"/>
                </a:solidFill>
              </a:rPr>
              <a:t>n</a:t>
            </a:r>
            <a:r>
              <a:rPr lang="en-US" altLang="en-US" sz="3200">
                <a:solidFill>
                  <a:srgbClr val="0000FF"/>
                </a:solidFill>
              </a:rPr>
              <a:t> log </a:t>
            </a:r>
            <a:r>
              <a:rPr lang="en-US" altLang="en-US" sz="3200" i="1">
                <a:solidFill>
                  <a:srgbClr val="0000FF"/>
                </a:solidFill>
              </a:rPr>
              <a:t>n</a:t>
            </a:r>
            <a:r>
              <a:rPr lang="en-US" altLang="en-US" sz="3200">
                <a:solidFill>
                  <a:srgbClr val="0000FF"/>
                </a:solidFill>
              </a:rPr>
              <a:t>).</a:t>
            </a:r>
            <a:endParaRPr lang="en-US" altLang="en-US"/>
          </a:p>
          <a:p>
            <a:pPr algn="ctr"/>
            <a:r>
              <a:rPr lang="en-US" altLang="en-US"/>
              <a:t>(the proof of this remains an open problem)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5E8773EF-AB49-6148-A6E4-F555D5E9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2605088"/>
            <a:ext cx="301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[ unless we give up exactness ]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3E43FDE8-6BED-0B4A-8655-00C4D9F9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733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0000FF"/>
                </a:solidFill>
              </a:rPr>
              <a:t>We’re left with the “constant” factor…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D5B8E7C-BE27-564F-8213-C5EEAD564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4000"/>
              <a:t>The Next 30 Years…</a:t>
            </a:r>
            <a:endParaRPr lang="en-US" altLang="en-US" sz="6000"/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C1E08B11-FA55-6047-9DFB-F9FB6063D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990600"/>
            <a:ext cx="758348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Assume</a:t>
            </a:r>
            <a:r>
              <a:rPr lang="en-US" altLang="en-US" sz="3200"/>
              <a:t> “time” </a:t>
            </a:r>
          </a:p>
          <a:p>
            <a:r>
              <a:rPr lang="en-US" altLang="en-US" sz="3200"/>
              <a:t>      </a:t>
            </a:r>
            <a:r>
              <a:rPr lang="en-US" altLang="en-US" sz="3200">
                <a:solidFill>
                  <a:srgbClr val="FF0000"/>
                </a:solidFill>
              </a:rPr>
              <a:t>= </a:t>
            </a:r>
            <a:r>
              <a:rPr lang="en-US" altLang="en-US" sz="3200"/>
              <a:t># multiplications</a:t>
            </a:r>
          </a:p>
          <a:p>
            <a:r>
              <a:rPr lang="en-US" altLang="en-US" sz="3200"/>
              <a:t>         </a:t>
            </a:r>
            <a:r>
              <a:rPr lang="en-US" altLang="en-US" sz="3200">
                <a:solidFill>
                  <a:srgbClr val="0000FF"/>
                </a:solidFill>
              </a:rPr>
              <a:t># multiplications + # additions (= flops)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CB6EEF20-75A0-CD4D-A559-89F572D68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77006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08E3BF5B-08F3-8543-A7F9-E8CAC703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6477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Winograd (1979): </a:t>
            </a:r>
            <a:r>
              <a:rPr lang="en-US" altLang="en-US" sz="2800">
                <a:solidFill>
                  <a:srgbClr val="0000FF"/>
                </a:solidFill>
              </a:rPr>
              <a:t># multiplications =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0000FF"/>
                </a:solidFill>
                <a:latin typeface="Symbol" pitchFamily="2" charset="2"/>
              </a:rPr>
              <a:t>Q</a:t>
            </a:r>
            <a:r>
              <a:rPr lang="en-US" altLang="en-US" sz="2800">
                <a:solidFill>
                  <a:srgbClr val="0000FF"/>
                </a:solidFill>
              </a:rPr>
              <a:t>(</a:t>
            </a:r>
            <a:r>
              <a:rPr lang="en-US" altLang="en-US" sz="2800" i="1">
                <a:solidFill>
                  <a:srgbClr val="0000FF"/>
                </a:solidFill>
              </a:rPr>
              <a:t>n</a:t>
            </a:r>
            <a:r>
              <a:rPr lang="en-US" altLang="en-US" sz="2800">
                <a:solidFill>
                  <a:srgbClr val="0000FF"/>
                </a:solidFill>
              </a:rPr>
              <a:t>) </a:t>
            </a:r>
            <a:endParaRPr lang="en-US" altLang="en-US" sz="2800"/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1BFAA72C-2AF0-0D4D-BC7D-48D0E0A6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939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(…realizable bound!  … but costs </a:t>
            </a:r>
            <a:r>
              <a:rPr lang="en-US" altLang="en-US" sz="2800">
                <a:solidFill>
                  <a:srgbClr val="0000FF"/>
                </a:solidFill>
              </a:rPr>
              <a:t>too many additions</a:t>
            </a:r>
            <a:r>
              <a:rPr lang="en-US" altLang="en-US" sz="2800"/>
              <a:t>)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5489D98E-33D1-CD4F-B590-3C9D6980B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4572000"/>
            <a:ext cx="8824912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Yavne (1968): </a:t>
            </a:r>
            <a:r>
              <a:rPr lang="en-US" altLang="en-US" sz="2800">
                <a:solidFill>
                  <a:srgbClr val="0000FF"/>
                </a:solidFill>
              </a:rPr>
              <a:t>split-radix FFT, saves 20% over radix-2 flops</a:t>
            </a:r>
            <a:endParaRPr lang="en-US" altLang="en-US" sz="2800"/>
          </a:p>
          <a:p>
            <a:pPr algn="ctr"/>
            <a:r>
              <a:rPr lang="en-US" altLang="en-US"/>
              <a:t>[ unsurpassed until last 2007, another ~6% saved</a:t>
            </a:r>
          </a:p>
          <a:p>
            <a:pPr algn="ctr"/>
            <a:r>
              <a:rPr lang="en-US" altLang="en-US"/>
              <a:t>by Lundy/Van Buskirk and Johnson/Frigo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04F88E6-E59D-564D-A5BC-DC1EAD0BE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 altLang="en-US"/>
              <a:t>Are arithmetic counts so important?</a:t>
            </a:r>
          </a:p>
        </p:txBody>
      </p:sp>
      <p:pic>
        <p:nvPicPr>
          <p:cNvPr id="72709" name="Picture 5">
            <a:extLst>
              <a:ext uri="{FF2B5EF4-FFF2-40B4-BE49-F238E27FC236}">
                <a16:creationId xmlns:a16="http://schemas.microsoft.com/office/drawing/2014/main" id="{80704443-50F3-364E-A616-C6CFA083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1374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6D222E-3EF5-7B49-BD44-5E1A41AC5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4000"/>
              <a:t>The Next 30 Years…</a:t>
            </a:r>
            <a:endParaRPr lang="en-US" altLang="en-US" sz="600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2E39A055-4EB6-774B-8639-06A2ACF1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990600"/>
            <a:ext cx="758348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Assume</a:t>
            </a:r>
            <a:r>
              <a:rPr lang="en-US" altLang="en-US" sz="3200"/>
              <a:t> “time” </a:t>
            </a:r>
          </a:p>
          <a:p>
            <a:r>
              <a:rPr lang="en-US" altLang="en-US" sz="3200"/>
              <a:t>      </a:t>
            </a:r>
            <a:r>
              <a:rPr lang="en-US" altLang="en-US" sz="3200">
                <a:solidFill>
                  <a:srgbClr val="FF0000"/>
                </a:solidFill>
              </a:rPr>
              <a:t>= </a:t>
            </a:r>
            <a:r>
              <a:rPr lang="en-US" altLang="en-US" sz="3200"/>
              <a:t># multiplications</a:t>
            </a:r>
          </a:p>
          <a:p>
            <a:r>
              <a:rPr lang="en-US" altLang="en-US" sz="3200"/>
              <a:t>         </a:t>
            </a:r>
            <a:r>
              <a:rPr lang="en-US" altLang="en-US" sz="3200">
                <a:solidFill>
                  <a:srgbClr val="0000FF"/>
                </a:solidFill>
              </a:rPr>
              <a:t># multiplications + # additions (= flops)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A92D2E7F-2604-D147-9221-1B694143D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77006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0131E34A-F2C1-854B-B96D-860D1CFEF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6477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Winograd (1979): </a:t>
            </a:r>
            <a:r>
              <a:rPr lang="en-US" altLang="en-US" sz="2800">
                <a:solidFill>
                  <a:srgbClr val="0000FF"/>
                </a:solidFill>
              </a:rPr>
              <a:t># multiplications =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0000FF"/>
                </a:solidFill>
                <a:latin typeface="Symbol" pitchFamily="2" charset="2"/>
              </a:rPr>
              <a:t>Q</a:t>
            </a:r>
            <a:r>
              <a:rPr lang="en-US" altLang="en-US" sz="2800">
                <a:solidFill>
                  <a:srgbClr val="0000FF"/>
                </a:solidFill>
              </a:rPr>
              <a:t>(</a:t>
            </a:r>
            <a:r>
              <a:rPr lang="en-US" altLang="en-US" sz="2800" i="1">
                <a:solidFill>
                  <a:srgbClr val="0000FF"/>
                </a:solidFill>
              </a:rPr>
              <a:t>n</a:t>
            </a:r>
            <a:r>
              <a:rPr lang="en-US" altLang="en-US" sz="2800">
                <a:solidFill>
                  <a:srgbClr val="0000FF"/>
                </a:solidFill>
              </a:rPr>
              <a:t>) </a:t>
            </a:r>
            <a:endParaRPr lang="en-US" altLang="en-US" sz="2800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AB4BA4D7-9FC0-C94F-864C-7783F2BF7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939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(…realizable bound!  … but costs </a:t>
            </a:r>
            <a:r>
              <a:rPr lang="en-US" altLang="en-US" sz="2800">
                <a:solidFill>
                  <a:srgbClr val="0000FF"/>
                </a:solidFill>
              </a:rPr>
              <a:t>too many additions</a:t>
            </a:r>
            <a:r>
              <a:rPr lang="en-US" altLang="en-US" sz="2800"/>
              <a:t>)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7FCCA89B-A5ED-4D47-B74D-B77ADE5A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4572000"/>
            <a:ext cx="8824912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Yavne (1968): </a:t>
            </a:r>
            <a:r>
              <a:rPr lang="en-US" altLang="en-US" sz="2800">
                <a:solidFill>
                  <a:srgbClr val="0000FF"/>
                </a:solidFill>
              </a:rPr>
              <a:t>split-radix FFT, saves 20% over radix-2 flops</a:t>
            </a:r>
            <a:endParaRPr lang="en-US" altLang="en-US" sz="2800"/>
          </a:p>
          <a:p>
            <a:pPr algn="ctr"/>
            <a:r>
              <a:rPr lang="en-US" altLang="en-US"/>
              <a:t>[ unsurpassed until last 2007, another ~6% saved]</a:t>
            </a:r>
          </a:p>
        </p:txBody>
      </p:sp>
      <p:grpSp>
        <p:nvGrpSpPr>
          <p:cNvPr id="13322" name="Group 10">
            <a:extLst>
              <a:ext uri="{FF2B5EF4-FFF2-40B4-BE49-F238E27FC236}">
                <a16:creationId xmlns:a16="http://schemas.microsoft.com/office/drawing/2014/main" id="{1BCA2978-2046-F443-8DDD-7A9386238BA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505450"/>
            <a:ext cx="8091488" cy="1243013"/>
            <a:chOff x="384" y="3468"/>
            <a:chExt cx="5097" cy="783"/>
          </a:xfrm>
        </p:grpSpPr>
        <p:sp>
          <p:nvSpPr>
            <p:cNvPr id="13320" name="Rectangle 8">
              <a:extLst>
                <a:ext uri="{FF2B5EF4-FFF2-40B4-BE49-F238E27FC236}">
                  <a16:creationId xmlns:a16="http://schemas.microsoft.com/office/drawing/2014/main" id="{16933423-4831-D04A-9A1B-A54DF814B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468"/>
              <a:ext cx="5097" cy="783"/>
            </a:xfrm>
            <a:prstGeom prst="rect">
              <a:avLst/>
            </a:prstGeom>
            <a:solidFill>
              <a:srgbClr val="FFFFD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4B797645-2283-4940-8492-640A659E6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" y="3532"/>
              <a:ext cx="493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/>
                <a:t>last 15+ years: </a:t>
              </a:r>
              <a:r>
                <a:rPr lang="en-US" altLang="en-US" sz="2800">
                  <a:solidFill>
                    <a:srgbClr val="FF0000"/>
                  </a:solidFill>
                </a:rPr>
                <a:t>flop count</a:t>
              </a:r>
              <a:r>
                <a:rPr lang="en-US" altLang="en-US" sz="2800"/>
                <a:t> </a:t>
              </a:r>
              <a:r>
                <a:rPr lang="en-US" altLang="en-US" sz="2800">
                  <a:solidFill>
                    <a:schemeClr val="accent2"/>
                  </a:solidFill>
                </a:rPr>
                <a:t>(varies by ~20%)</a:t>
              </a:r>
            </a:p>
            <a:p>
              <a:pPr algn="ctr"/>
              <a:r>
                <a:rPr lang="en-US" altLang="en-US" sz="2800">
                  <a:solidFill>
                    <a:srgbClr val="FF0000"/>
                  </a:solidFill>
                </a:rPr>
                <a:t>no longer determines speed</a:t>
              </a:r>
              <a:r>
                <a:rPr lang="en-US" altLang="en-US" sz="2800"/>
                <a:t> </a:t>
              </a:r>
              <a:r>
                <a:rPr lang="en-US" altLang="en-US" sz="2800">
                  <a:solidFill>
                    <a:schemeClr val="accent2"/>
                  </a:solidFill>
                </a:rPr>
                <a:t>(varies by factor of ~10+)</a:t>
              </a:r>
              <a:endParaRPr lang="en-US" altLang="en-US" sz="28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84A8663-ACB3-AC45-A1CD-E052E23B1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924800" cy="4267200"/>
          </a:xfrm>
        </p:spPr>
        <p:txBody>
          <a:bodyPr/>
          <a:lstStyle/>
          <a:p>
            <a:r>
              <a:rPr lang="en-US" altLang="en-US" sz="3600"/>
              <a:t>a basic question: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If arithmetic no longer dominates,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what does?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8F6D516-F6EF-564A-A2EA-6CC543C2B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altLang="en-US"/>
              <a:t>The Memory Hierarchy </a:t>
            </a:r>
            <a:r>
              <a:rPr lang="en-US" altLang="en-US" sz="3200"/>
              <a:t>(not to scale)</a:t>
            </a:r>
            <a:endParaRPr lang="en-US" alt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70C1CB8-1237-6D4C-AE2F-50ABA88D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55626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405881C1-370B-DC45-B0B0-CA78052C3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4495800" cy="3962400"/>
          </a:xfrm>
          <a:prstGeom prst="rect">
            <a:avLst/>
          </a:prstGeom>
          <a:solidFill>
            <a:srgbClr val="FFFF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D82BE964-BE0F-AF4C-A9F1-56AA38F3B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4038600" cy="3124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795444D7-8F6E-6C47-8684-2F094BE1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5653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disk (out of core) / remote memory (parallel)</a:t>
            </a:r>
          </a:p>
          <a:p>
            <a:pPr algn="ctr"/>
            <a:r>
              <a:rPr lang="en-US" altLang="en-US"/>
              <a:t>(terabytes)</a:t>
            </a:r>
          </a:p>
        </p:txBody>
      </p:sp>
      <p:sp>
        <p:nvSpPr>
          <p:cNvPr id="75787" name="Rectangle 11">
            <a:extLst>
              <a:ext uri="{FF2B5EF4-FFF2-40B4-BE49-F238E27FC236}">
                <a16:creationId xmlns:a16="http://schemas.microsoft.com/office/drawing/2014/main" id="{DBBDFC0B-1ADF-EF44-9B92-8638D1A4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3657600" cy="2209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F31D9FDC-B1B3-6842-B061-B4B54B6D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0"/>
            <a:ext cx="2209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6EEFEAAA-1B13-F140-A56B-07B8839C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287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L2 cache (megabytes)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BD5573EC-B06B-8B48-BB0F-067987F5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51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L1 cache (10s of kilobytes)</a:t>
            </a: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C7929E2B-2912-5E44-AB2F-FCF3D3E6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244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registers (~100)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17D80354-5D62-E84C-BD06-3620B250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RAM (gigabytes)</a:t>
            </a: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1E734FEE-CCA7-2040-9B63-BAA45948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95625"/>
            <a:ext cx="28908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the name of the game:</a:t>
            </a:r>
            <a:endParaRPr lang="en-US" altLang="en-US"/>
          </a:p>
          <a:p>
            <a:r>
              <a:rPr lang="en-US" altLang="en-US"/>
              <a:t>• </a:t>
            </a:r>
            <a:r>
              <a:rPr lang="en-US" altLang="en-US">
                <a:solidFill>
                  <a:srgbClr val="FF0000"/>
                </a:solidFill>
              </a:rPr>
              <a:t>do as much work as</a:t>
            </a:r>
          </a:p>
          <a:p>
            <a:r>
              <a:rPr lang="en-US" altLang="en-US">
                <a:solidFill>
                  <a:srgbClr val="FF0000"/>
                </a:solidFill>
              </a:rPr>
              <a:t>   possible before</a:t>
            </a:r>
          </a:p>
          <a:p>
            <a:r>
              <a:rPr lang="en-US" altLang="en-US">
                <a:solidFill>
                  <a:srgbClr val="FF0000"/>
                </a:solidFill>
              </a:rPr>
              <a:t>   going out of cache</a:t>
            </a:r>
            <a:endParaRPr lang="en-US" altLang="en-US"/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B27CC2A9-E3D5-4641-BFA7-2E10E6034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1266825"/>
            <a:ext cx="3086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…what matters is not</a:t>
            </a:r>
          </a:p>
          <a:p>
            <a:r>
              <a:rPr lang="en-US" altLang="en-US"/>
              <a:t>how much work you</a:t>
            </a:r>
          </a:p>
          <a:p>
            <a:r>
              <a:rPr lang="en-US" altLang="en-US"/>
              <a:t>do, but </a:t>
            </a:r>
            <a:r>
              <a:rPr lang="en-US" altLang="en-US" i="1"/>
              <a:t>when</a:t>
            </a:r>
            <a:r>
              <a:rPr lang="en-US" altLang="en-US"/>
              <a:t> and </a:t>
            </a:r>
            <a:r>
              <a:rPr lang="en-US" altLang="en-US" i="1"/>
              <a:t>where</a:t>
            </a:r>
          </a:p>
          <a:p>
            <a:r>
              <a:rPr lang="en-US" altLang="en-US" i="1"/>
              <a:t>you do it.</a:t>
            </a:r>
            <a:endParaRPr lang="en-US" altLang="en-US"/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DE08292C-ACAB-0949-95A0-1C001FB7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10200"/>
            <a:ext cx="3049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…difficult for FFTs</a:t>
            </a:r>
          </a:p>
          <a:p>
            <a:r>
              <a:rPr lang="en-US" altLang="en-US"/>
              <a:t>…many complications</a:t>
            </a:r>
          </a:p>
          <a:p>
            <a:r>
              <a:rPr lang="en-US" altLang="en-US"/>
              <a:t>…continually changing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B9A284E-1986-FA4E-88EC-C366613784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" y="2514600"/>
            <a:ext cx="8839200" cy="1143000"/>
          </a:xfrm>
        </p:spPr>
        <p:txBody>
          <a:bodyPr anchor="ctr"/>
          <a:lstStyle/>
          <a:p>
            <a:r>
              <a:rPr lang="en-US" altLang="en-US" sz="4400" dirty="0">
                <a:latin typeface="Helvetica" pitchFamily="2" charset="0"/>
              </a:rPr>
              <a:t>The “Fastest Fourier Transform</a:t>
            </a:r>
            <a:br>
              <a:rPr lang="en-US" altLang="en-US" sz="4400" dirty="0">
                <a:latin typeface="Helvetica" pitchFamily="2" charset="0"/>
              </a:rPr>
            </a:br>
            <a:r>
              <a:rPr lang="en-US" altLang="en-US" sz="4400" dirty="0">
                <a:latin typeface="Helvetica" pitchFamily="2" charset="0"/>
              </a:rPr>
              <a:t>in the West”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7BED24D-C329-4D40-A919-8B2801FEC6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4876800"/>
            <a:ext cx="8534400" cy="144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>
                <a:solidFill>
                  <a:srgbClr val="0000FF"/>
                </a:solidFill>
              </a:rPr>
              <a:t>Steven G. Johnson, MIT Applied Mathematics</a:t>
            </a: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Matteo </a:t>
            </a:r>
            <a:r>
              <a:rPr lang="en-US" altLang="en-US" sz="2800" dirty="0" err="1"/>
              <a:t>Frigo</a:t>
            </a:r>
            <a:r>
              <a:rPr lang="en-US" altLang="en-US" sz="2800" dirty="0"/>
              <a:t>, Oracle; formerly MIT LCS (CSAIL)</a:t>
            </a:r>
            <a:endParaRPr lang="en-US" altLang="en-US" sz="3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5C07ED-1BC6-D84E-B2DF-00600CD7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3400"/>
            <a:ext cx="25146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Text Box 6">
            <a:extLst>
              <a:ext uri="{FF2B5EF4-FFF2-40B4-BE49-F238E27FC236}">
                <a16:creationId xmlns:a16="http://schemas.microsoft.com/office/drawing/2014/main" id="{5006F131-4A36-2C45-86FE-93202531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396875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6000" b="1" i="1">
                <a:latin typeface="Arial" panose="020B0604020202020204" pitchFamily="34" charset="0"/>
              </a:rPr>
              <a:t>:</a:t>
            </a:r>
            <a:endParaRPr lang="en-US" altLang="en-US" sz="60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5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1FC1BA7-BE6A-5641-9943-72F83B515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What’s the fastest algorithm for _____?</a:t>
            </a:r>
            <a:br>
              <a:rPr lang="en-US" altLang="en-US"/>
            </a:br>
            <a:r>
              <a:rPr lang="en-US" altLang="en-US" sz="3200"/>
              <a:t>(computer science = math + time = math + $)</a:t>
            </a:r>
            <a:endParaRPr lang="en-US" altLang="en-US"/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30641CA1-0B02-EC47-BEA1-772CED1B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2363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1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9F84F892-705E-664F-A4B3-FB2B2EED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29088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3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8C4365C2-7960-034D-8F16-EA09273F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2286000"/>
            <a:ext cx="58213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Find best asymptotic complexity</a:t>
            </a:r>
            <a:endParaRPr lang="en-US" altLang="en-US"/>
          </a:p>
          <a:p>
            <a:r>
              <a:rPr lang="en-US" altLang="en-US"/>
              <a:t>	naïve DFT to FFT: O(n</a:t>
            </a:r>
            <a:r>
              <a:rPr lang="en-US" altLang="en-US" baseline="30000"/>
              <a:t>2</a:t>
            </a:r>
            <a:r>
              <a:rPr lang="en-US" altLang="en-US"/>
              <a:t>) to O(n log n)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05BCA77-EC72-934A-8AB9-691A02B6A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22725"/>
            <a:ext cx="7475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Find variant/implementation that runs fastest</a:t>
            </a:r>
          </a:p>
          <a:p>
            <a:r>
              <a:rPr lang="en-US" altLang="en-US"/>
              <a:t>	</a:t>
            </a:r>
            <a:r>
              <a:rPr lang="en-US" altLang="en-US" sz="2800"/>
              <a:t>hardware-dependent — </a:t>
            </a:r>
            <a:r>
              <a:rPr lang="en-US" altLang="en-US" sz="2800" b="1"/>
              <a:t>unstable answer!</a:t>
            </a:r>
            <a:endParaRPr lang="en-US" altLang="en-US" sz="2800"/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898938DD-4873-1140-94FD-84E59F18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82963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2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96316C1A-F63F-8D46-A88A-784EEA0B9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546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Find best exact operation count?</a:t>
            </a:r>
            <a:endParaRPr lang="en-US" alt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C57F175C-BE91-2F43-893C-5253A3AAB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586163"/>
            <a:ext cx="6172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7" name="Group 7">
            <a:extLst>
              <a:ext uri="{FF2B5EF4-FFF2-40B4-BE49-F238E27FC236}">
                <a16:creationId xmlns:a16="http://schemas.microsoft.com/office/drawing/2014/main" id="{D6B3F23A-D3FF-3A45-886E-5777D56B979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8091488" cy="6172200"/>
            <a:chOff x="336" y="240"/>
            <a:chExt cx="5097" cy="3888"/>
          </a:xfrm>
        </p:grpSpPr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2319864F-B51C-A74E-8E3A-0D4A9B700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40"/>
              <a:ext cx="2832" cy="297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Text Box 9">
              <a:extLst>
                <a:ext uri="{FF2B5EF4-FFF2-40B4-BE49-F238E27FC236}">
                  <a16:creationId xmlns:a16="http://schemas.microsoft.com/office/drawing/2014/main" id="{91928872-C2DA-1546-A55A-78A6B4365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3504"/>
              <a:ext cx="457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4400"/>
                <a:t>Better to </a:t>
              </a:r>
              <a:r>
                <a:rPr lang="en-US" altLang="en-US" sz="4400">
                  <a:solidFill>
                    <a:srgbClr val="FF0000"/>
                  </a:solidFill>
                </a:rPr>
                <a:t>change the question…</a:t>
              </a:r>
            </a:p>
          </p:txBody>
        </p:sp>
        <p:sp>
          <p:nvSpPr>
            <p:cNvPr id="15370" name="Rectangle 10">
              <a:extLst>
                <a:ext uri="{FF2B5EF4-FFF2-40B4-BE49-F238E27FC236}">
                  <a16:creationId xmlns:a16="http://schemas.microsoft.com/office/drawing/2014/main" id="{1674554A-E709-1846-AD58-510AB4C4D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45"/>
              <a:ext cx="5097" cy="7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DB6-B0CB-3E43-A8BE-C0BAF065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Gauss’ DFT notation: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8B797-6FD4-E94E-ABA6-5A93BCAA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8458200" cy="3269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88DED-23AA-6D46-A255-AE48F334CA9D}"/>
              </a:ext>
            </a:extLst>
          </p:cNvPr>
          <p:cNvSpPr txBox="1"/>
          <p:nvPr/>
        </p:nvSpPr>
        <p:spPr>
          <a:xfrm>
            <a:off x="2628900" y="5597261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Kids: don’t try this at home!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51C59-DF02-244B-AA6D-40CC1F117141}"/>
              </a:ext>
            </a:extLst>
          </p:cNvPr>
          <p:cNvSpPr/>
          <p:nvPr/>
        </p:nvSpPr>
        <p:spPr>
          <a:xfrm>
            <a:off x="1219200" y="12954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“</a:t>
            </a:r>
            <a:r>
              <a:rPr lang="en-US" i="1" dirty="0" err="1"/>
              <a:t>Theoria</a:t>
            </a:r>
            <a:r>
              <a:rPr lang="en-US" i="1" dirty="0"/>
              <a:t> </a:t>
            </a:r>
            <a:r>
              <a:rPr lang="en-US" i="1" dirty="0" err="1"/>
              <a:t>interpolationis</a:t>
            </a:r>
            <a:r>
              <a:rPr lang="en-US" i="1" dirty="0"/>
              <a:t> </a:t>
            </a:r>
            <a:r>
              <a:rPr lang="en-US" i="1" dirty="0" err="1"/>
              <a:t>methodo</a:t>
            </a:r>
            <a:r>
              <a:rPr lang="en-US" i="1" dirty="0"/>
              <a:t> nova </a:t>
            </a:r>
            <a:r>
              <a:rPr lang="en-US" i="1" dirty="0" err="1"/>
              <a:t>tractata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36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6DB483-AD67-4940-9F2B-A122E3728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219200"/>
            <a:ext cx="8458200" cy="4267200"/>
          </a:xfrm>
        </p:spPr>
        <p:txBody>
          <a:bodyPr/>
          <a:lstStyle/>
          <a:p>
            <a:r>
              <a:rPr lang="en-US" altLang="en-US"/>
              <a:t>What’s the smallest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set of “simple” algorithmic steps</a:t>
            </a:r>
            <a:br>
              <a:rPr lang="en-US" altLang="en-US"/>
            </a:br>
            <a:r>
              <a:rPr lang="en-US" altLang="en-US"/>
              <a:t>whose </a:t>
            </a:r>
            <a:r>
              <a:rPr lang="en-US" altLang="en-US">
                <a:solidFill>
                  <a:schemeClr val="accent2"/>
                </a:solidFill>
              </a:rPr>
              <a:t>compositions</a:t>
            </a:r>
            <a:r>
              <a:rPr lang="en-US" altLang="en-US"/>
              <a:t> ~always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span the ~fastest algorithm?</a:t>
            </a:r>
            <a:endParaRPr lang="en-US" altLang="en-US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8491F35-62CF-384D-A2FF-24F94A6B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490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question with a more stable answer?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55C598-04E4-5144-A124-6D2A4DCC2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FFTW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652536AF-DD2B-324D-9205-F3571878B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2"/>
                </a:solidFill>
              </a:rPr>
              <a:t>C library</a:t>
            </a:r>
            <a:r>
              <a:rPr lang="en-US" altLang="en-US"/>
              <a:t> for real &amp; complex </a:t>
            </a:r>
            <a:r>
              <a:rPr lang="en-US" altLang="en-US">
                <a:solidFill>
                  <a:schemeClr val="accent2"/>
                </a:solidFill>
              </a:rPr>
              <a:t>FFTs</a:t>
            </a:r>
            <a:r>
              <a:rPr lang="en-US" altLang="en-US"/>
              <a:t> (arbitrary size/dimensionality)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4394813D-B380-C84D-A26C-ED7593E7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63875"/>
            <a:ext cx="794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Computational </a:t>
            </a:r>
            <a:r>
              <a:rPr lang="en-US" altLang="en-US">
                <a:solidFill>
                  <a:srgbClr val="FF0000"/>
                </a:solidFill>
              </a:rPr>
              <a:t>kernels</a:t>
            </a:r>
            <a:r>
              <a:rPr lang="en-US" altLang="en-US"/>
              <a:t> (80% of code) </a:t>
            </a:r>
            <a:r>
              <a:rPr lang="en-US" altLang="en-US">
                <a:solidFill>
                  <a:srgbClr val="FF0000"/>
                </a:solidFill>
              </a:rPr>
              <a:t>automatically generated</a:t>
            </a:r>
            <a:endParaRPr lang="en-US" altLang="en-US"/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DCDD5F1-DE95-2C40-BE65-6958F9E0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54475"/>
            <a:ext cx="8510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2"/>
                </a:solidFill>
              </a:rPr>
              <a:t>Self-optimizes</a:t>
            </a:r>
            <a:r>
              <a:rPr lang="en-US" altLang="en-US"/>
              <a:t> for your hardware (picks </a:t>
            </a:r>
            <a:r>
              <a:rPr lang="en-US" altLang="en-US">
                <a:solidFill>
                  <a:schemeClr val="accent2"/>
                </a:solidFill>
              </a:rPr>
              <a:t>best composition</a:t>
            </a:r>
            <a:r>
              <a:rPr lang="en-US" altLang="en-US"/>
              <a:t> of steps)</a:t>
            </a:r>
          </a:p>
          <a:p>
            <a:r>
              <a:rPr lang="en-US" altLang="en-US"/>
              <a:t>	= </a:t>
            </a:r>
            <a:r>
              <a:rPr lang="en-US" altLang="en-US" b="1"/>
              <a:t>portability + performance</a:t>
            </a:r>
            <a:endParaRPr lang="en-US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B090C536-2574-7B43-88A5-83B90F4A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496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(+ parallel versions for threads &amp; MPI)</a:t>
            </a:r>
          </a:p>
        </p:txBody>
      </p:sp>
      <p:grpSp>
        <p:nvGrpSpPr>
          <p:cNvPr id="17415" name="Group 7">
            <a:extLst>
              <a:ext uri="{FF2B5EF4-FFF2-40B4-BE49-F238E27FC236}">
                <a16:creationId xmlns:a16="http://schemas.microsoft.com/office/drawing/2014/main" id="{785D0FF9-4DFE-9D4F-99F7-0E4D96589F7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81600"/>
            <a:ext cx="8059738" cy="1576388"/>
            <a:chOff x="336" y="3264"/>
            <a:chExt cx="5077" cy="993"/>
          </a:xfrm>
        </p:grpSpPr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A8EF90F0-4C08-2F4D-A81A-B0307E41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52"/>
              <a:ext cx="283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1C04DC42-72B5-F64D-B680-4AA2DAD6D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37"/>
              <a:ext cx="39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free software:</a:t>
              </a:r>
              <a:r>
                <a:rPr lang="en-US" altLang="en-US">
                  <a:latin typeface="Courier" pitchFamily="2" charset="0"/>
                </a:rPr>
                <a:t> </a:t>
              </a:r>
              <a:r>
                <a:rPr lang="en-US" altLang="en-US" sz="2800">
                  <a:solidFill>
                    <a:srgbClr val="FF0000"/>
                  </a:solidFill>
                  <a:latin typeface="Courier" pitchFamily="2" charset="0"/>
                </a:rPr>
                <a:t>http://www.fftw.org/</a:t>
              </a:r>
            </a:p>
          </p:txBody>
        </p:sp>
        <p:pic>
          <p:nvPicPr>
            <p:cNvPr id="17418" name="Picture 10">
              <a:extLst>
                <a:ext uri="{FF2B5EF4-FFF2-40B4-BE49-F238E27FC236}">
                  <a16:creationId xmlns:a16="http://schemas.microsoft.com/office/drawing/2014/main" id="{DA3B1E8E-5D95-874D-98AD-E41008F3B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" y="3264"/>
              <a:ext cx="1016" cy="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4ABE68C1-2019-AD4D-BEA6-0A6BA0A6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6B249CE4-B374-BE47-8069-49F3AC05E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136525"/>
            <a:ext cx="1968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the “Fastest</a:t>
            </a:r>
          </a:p>
          <a:p>
            <a:pPr algn="ctr"/>
            <a:r>
              <a:rPr lang="en-US" altLang="en-US" sz="2000"/>
              <a:t>Fourier Tranform</a:t>
            </a:r>
          </a:p>
          <a:p>
            <a:pPr algn="ctr"/>
            <a:r>
              <a:rPr lang="en-US" altLang="en-US" sz="2000"/>
              <a:t>in the West”</a:t>
            </a:r>
          </a:p>
        </p:txBody>
      </p:sp>
      <p:pic>
        <p:nvPicPr>
          <p:cNvPr id="17421" name="Picture 13">
            <a:extLst>
              <a:ext uri="{FF2B5EF4-FFF2-40B4-BE49-F238E27FC236}">
                <a16:creationId xmlns:a16="http://schemas.microsoft.com/office/drawing/2014/main" id="{1BBE0EB7-AD8B-BE44-B49D-10B7A0B2A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438"/>
            <a:ext cx="24447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3EF1362-8655-F041-AC19-15F1AF5A3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FFTW performance</a:t>
            </a:r>
            <a:br>
              <a:rPr lang="en-US" altLang="en-US"/>
            </a:br>
            <a:r>
              <a:rPr lang="en-US" altLang="en-US" sz="2400">
                <a:solidFill>
                  <a:schemeClr val="accent2"/>
                </a:solidFill>
              </a:rPr>
              <a:t>power-of-two sizes, double precision</a:t>
            </a:r>
            <a:endParaRPr lang="en-US" altLang="en-US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C735CD8B-565C-BA4A-ADFF-6B4B85728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886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24F93247-4864-494C-A08B-556F9BE5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36576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56B7ABA0-7285-9748-8240-29FA1186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94188"/>
            <a:ext cx="3733800" cy="248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6">
            <a:extLst>
              <a:ext uri="{FF2B5EF4-FFF2-40B4-BE49-F238E27FC236}">
                <a16:creationId xmlns:a16="http://schemas.microsoft.com/office/drawing/2014/main" id="{58EBB695-3BE1-3F4D-B5E4-44809C3AB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066800"/>
            <a:ext cx="214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833 MHz Alpha EV6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1C4C1704-2BA2-BE45-8AFB-BD39300F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143000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 GHz PowerPC G5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7E0C7B0C-36CE-864E-8F71-8710C126A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03675"/>
            <a:ext cx="218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 GHz AMD Opteron</a:t>
            </a:r>
          </a:p>
        </p:txBody>
      </p:sp>
      <p:pic>
        <p:nvPicPr>
          <p:cNvPr id="18441" name="Picture 9">
            <a:extLst>
              <a:ext uri="{FF2B5EF4-FFF2-40B4-BE49-F238E27FC236}">
                <a16:creationId xmlns:a16="http://schemas.microsoft.com/office/drawing/2014/main" id="{260DDC48-A679-C44C-9873-051E53CF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4267200"/>
            <a:ext cx="3670300" cy="247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2" name="Text Box 10">
            <a:extLst>
              <a:ext uri="{FF2B5EF4-FFF2-40B4-BE49-F238E27FC236}">
                <a16:creationId xmlns:a16="http://schemas.microsoft.com/office/drawing/2014/main" id="{6FBFA62F-C762-6943-9275-C928F670B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76688"/>
            <a:ext cx="237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500 MHz Ultrasparc IIe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6B92498-D0E6-1F41-8D9F-D7CF07704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FFTW performance</a:t>
            </a:r>
            <a:br>
              <a:rPr lang="en-US" altLang="en-US"/>
            </a:br>
            <a:r>
              <a:rPr lang="en-US" altLang="en-US" sz="2400">
                <a:solidFill>
                  <a:srgbClr val="FF0000"/>
                </a:solidFill>
              </a:rPr>
              <a:t>non-</a:t>
            </a:r>
            <a:r>
              <a:rPr lang="en-US" altLang="en-US" sz="2400">
                <a:solidFill>
                  <a:schemeClr val="accent2"/>
                </a:solidFill>
              </a:rPr>
              <a:t>power-of-two sizes, double precision</a:t>
            </a:r>
            <a:endParaRPr lang="en-US" altLang="en-US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3466A53A-39E4-4240-85F8-1F11A8555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1690688"/>
            <a:ext cx="214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833 MHz Alpha EV6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D6D2E69-964A-3942-BA0D-07886B1E2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581400"/>
            <a:ext cx="218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 GHz AMD Opteron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8EC17D7E-2287-AB46-B5D4-01DBAD67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41021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Text Box 6">
            <a:extLst>
              <a:ext uri="{FF2B5EF4-FFF2-40B4-BE49-F238E27FC236}">
                <a16:creationId xmlns:a16="http://schemas.microsoft.com/office/drawing/2014/main" id="{2857AA4E-32BE-FD4F-934A-39D8E5739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660525"/>
            <a:ext cx="41957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unusual:</a:t>
            </a:r>
            <a:r>
              <a:rPr lang="en-US" altLang="en-US"/>
              <a:t> non-power-of-two sizes</a:t>
            </a:r>
          </a:p>
          <a:p>
            <a:pPr algn="ctr"/>
            <a:r>
              <a:rPr lang="en-US" altLang="en-US"/>
              <a:t>receive as much optimization</a:t>
            </a:r>
          </a:p>
          <a:p>
            <a:pPr algn="ctr"/>
            <a:r>
              <a:rPr lang="en-US" altLang="en-US"/>
              <a:t>as powers of two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6AABB579-E007-394A-BF5B-946E23EC8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3808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…because we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let the code do the optimizing</a:t>
            </a:r>
          </a:p>
        </p:txBody>
      </p:sp>
      <p:pic>
        <p:nvPicPr>
          <p:cNvPr id="19464" name="Picture 8">
            <a:extLst>
              <a:ext uri="{FF2B5EF4-FFF2-40B4-BE49-F238E27FC236}">
                <a16:creationId xmlns:a16="http://schemas.microsoft.com/office/drawing/2014/main" id="{6F3587F9-01F3-EF44-9769-9AAE570D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140200" cy="27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E096675-3F5C-7E40-BBA8-BE847C14D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FFTW performance</a:t>
            </a:r>
            <a:br>
              <a:rPr lang="en-US" altLang="en-US"/>
            </a:br>
            <a:r>
              <a:rPr lang="en-US" altLang="en-US" sz="2400">
                <a:solidFill>
                  <a:schemeClr val="tx1"/>
                </a:solidFill>
              </a:rPr>
              <a:t>double precision, </a:t>
            </a:r>
            <a:r>
              <a:rPr lang="en-US" altLang="en-US" sz="2400">
                <a:solidFill>
                  <a:schemeClr val="accent2"/>
                </a:solidFill>
              </a:rPr>
              <a:t>2.8GHz Pentium IV</a:t>
            </a:r>
            <a:r>
              <a:rPr lang="en-US" altLang="en-US" sz="2400">
                <a:solidFill>
                  <a:schemeClr val="tx1"/>
                </a:solidFill>
              </a:rPr>
              <a:t>: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2-way SIMD</a:t>
            </a:r>
            <a:r>
              <a:rPr lang="en-US" altLang="en-US" sz="2400">
                <a:solidFill>
                  <a:schemeClr val="accent2"/>
                </a:solidFill>
              </a:rPr>
              <a:t> (SSE2)</a:t>
            </a:r>
            <a:endParaRPr lang="en-US" alt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9B0E268A-B2C3-9E48-8039-F7C968B7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1295400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powers of two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DAE77CFE-D06B-8940-82D5-744443E63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5257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…because we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let the code write itself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8F783D03-23F0-314A-BF3F-B1C3EE5C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6228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FE89BA43-6BC3-534A-9C69-4D44B7A5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905250"/>
            <a:ext cx="46736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7" name="Text Box 7">
            <a:extLst>
              <a:ext uri="{FF2B5EF4-FFF2-40B4-BE49-F238E27FC236}">
                <a16:creationId xmlns:a16="http://schemas.microsoft.com/office/drawing/2014/main" id="{695ADDB9-7A9C-FE44-9E02-4FE19472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956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non-powers-of-two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C7735C86-20F1-424E-B1D7-A09B97EA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1600200"/>
            <a:ext cx="31353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exploiting</a:t>
            </a:r>
            <a:r>
              <a:rPr lang="en-US" altLang="en-US"/>
              <a:t> CPU-specific</a:t>
            </a:r>
          </a:p>
          <a:p>
            <a:pPr algn="ctr"/>
            <a:r>
              <a:rPr lang="en-US" altLang="en-US"/>
              <a:t>SIMD </a:t>
            </a:r>
            <a:r>
              <a:rPr lang="en-US" altLang="en-US">
                <a:solidFill>
                  <a:srgbClr val="FF0000"/>
                </a:solidFill>
              </a:rPr>
              <a:t>instructions</a:t>
            </a:r>
            <a:endParaRPr lang="en-US" altLang="en-US"/>
          </a:p>
          <a:p>
            <a:pPr algn="ctr"/>
            <a:r>
              <a:rPr lang="en-US" altLang="en-US"/>
              <a:t>(rewriting the code)</a:t>
            </a:r>
          </a:p>
          <a:p>
            <a:pPr algn="ctr"/>
            <a:r>
              <a:rPr lang="en-US" altLang="en-US"/>
              <a:t>is </a:t>
            </a:r>
            <a:r>
              <a:rPr lang="en-US" altLang="en-US">
                <a:solidFill>
                  <a:srgbClr val="FF0000"/>
                </a:solidFill>
              </a:rPr>
              <a:t>easy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6CA01E-6ED0-D044-A07B-2ADC24A4D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fast?</a:t>
            </a:r>
            <a:endParaRPr lang="en-US" altLang="en-US"/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ECB4C01-30C4-1C4C-A36F-45EFE5096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067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/>
              <a:t>FFTW implements </a:t>
            </a:r>
            <a:r>
              <a:rPr lang="en-US" altLang="en-US" sz="3600">
                <a:solidFill>
                  <a:schemeClr val="accent2"/>
                </a:solidFill>
              </a:rPr>
              <a:t>many FFT algorithms</a:t>
            </a:r>
            <a:r>
              <a:rPr lang="en-US" altLang="en-US" sz="3600"/>
              <a:t>:</a:t>
            </a:r>
            <a:r>
              <a:rPr lang="en-US" altLang="en-US" sz="3200"/>
              <a:t>  </a:t>
            </a:r>
          </a:p>
          <a:p>
            <a:pPr algn="ctr"/>
            <a:r>
              <a:rPr lang="en-US" altLang="en-US" sz="3200"/>
              <a:t>A </a:t>
            </a:r>
            <a:r>
              <a:rPr lang="en-US" altLang="en-US" sz="3200">
                <a:solidFill>
                  <a:srgbClr val="FF0000"/>
                </a:solidFill>
              </a:rPr>
              <a:t>planner</a:t>
            </a:r>
            <a:r>
              <a:rPr lang="en-US" altLang="en-US" sz="3200"/>
              <a:t> picks the </a:t>
            </a:r>
            <a:r>
              <a:rPr lang="en-US" altLang="en-US" sz="3200">
                <a:solidFill>
                  <a:srgbClr val="FF0000"/>
                </a:solidFill>
              </a:rPr>
              <a:t>best composition</a:t>
            </a:r>
            <a:r>
              <a:rPr lang="en-US" altLang="en-US" sz="3200"/>
              <a:t> (</a:t>
            </a:r>
            <a:r>
              <a:rPr lang="en-US" altLang="en-US" sz="3200" i="1"/>
              <a:t>plan</a:t>
            </a:r>
            <a:r>
              <a:rPr lang="en-US" altLang="en-US" sz="3200"/>
              <a:t>)</a:t>
            </a:r>
          </a:p>
          <a:p>
            <a:pPr algn="ctr"/>
            <a:r>
              <a:rPr lang="en-US" altLang="en-US" sz="3200"/>
              <a:t>by </a:t>
            </a:r>
            <a:r>
              <a:rPr lang="en-US" altLang="en-US" sz="3200">
                <a:solidFill>
                  <a:srgbClr val="FF0000"/>
                </a:solidFill>
              </a:rPr>
              <a:t>measuring</a:t>
            </a:r>
            <a:r>
              <a:rPr lang="en-US" altLang="en-US" sz="3200"/>
              <a:t> the speed of different combinations.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933DBC75-4A63-B74E-B920-47CD38E62A1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95600"/>
            <a:ext cx="8201025" cy="3443288"/>
            <a:chOff x="336" y="1824"/>
            <a:chExt cx="5166" cy="2169"/>
          </a:xfrm>
        </p:grpSpPr>
        <p:sp>
          <p:nvSpPr>
            <p:cNvPr id="21509" name="Text Box 5">
              <a:extLst>
                <a:ext uri="{FF2B5EF4-FFF2-40B4-BE49-F238E27FC236}">
                  <a16:creationId xmlns:a16="http://schemas.microsoft.com/office/drawing/2014/main" id="{142B1CFA-6E93-6347-9CF4-B61FF00DF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380"/>
              <a:ext cx="38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/>
                <a:t>A </a:t>
              </a:r>
              <a:r>
                <a:rPr lang="en-US" altLang="en-US" sz="2800">
                  <a:solidFill>
                    <a:schemeClr val="accent2"/>
                  </a:solidFill>
                </a:rPr>
                <a:t>recursive framework</a:t>
              </a:r>
              <a:r>
                <a:rPr lang="en-US" altLang="en-US" sz="2800"/>
                <a:t> enhances </a:t>
              </a:r>
              <a:r>
                <a:rPr lang="en-US" altLang="en-US" sz="2800">
                  <a:solidFill>
                    <a:schemeClr val="accent2"/>
                  </a:solidFill>
                </a:rPr>
                <a:t>locality</a:t>
              </a:r>
              <a:r>
                <a:rPr lang="en-US" altLang="en-US" sz="2800"/>
                <a:t>.</a:t>
              </a:r>
            </a:p>
          </p:txBody>
        </p:sp>
        <p:sp>
          <p:nvSpPr>
            <p:cNvPr id="21510" name="Oval 6">
              <a:extLst>
                <a:ext uri="{FF2B5EF4-FFF2-40B4-BE49-F238E27FC236}">
                  <a16:creationId xmlns:a16="http://schemas.microsoft.com/office/drawing/2014/main" id="{1BCA8CA4-EC4B-5240-AB58-AC88D060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3696"/>
              <a:ext cx="288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3</a:t>
              </a:r>
            </a:p>
          </p:txBody>
        </p:sp>
        <p:sp>
          <p:nvSpPr>
            <p:cNvPr id="21511" name="Oval 7">
              <a:extLst>
                <a:ext uri="{FF2B5EF4-FFF2-40B4-BE49-F238E27FC236}">
                  <a16:creationId xmlns:a16="http://schemas.microsoft.com/office/drawing/2014/main" id="{75CD2507-6FE2-5741-BE15-EB6A4AB9D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400"/>
              <a:ext cx="288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1</a:t>
              </a:r>
            </a:p>
          </p:txBody>
        </p:sp>
        <p:sp>
          <p:nvSpPr>
            <p:cNvPr id="21512" name="Oval 8">
              <a:extLst>
                <a:ext uri="{FF2B5EF4-FFF2-40B4-BE49-F238E27FC236}">
                  <a16:creationId xmlns:a16="http://schemas.microsoft.com/office/drawing/2014/main" id="{19BFC5FB-5DB6-614E-98A0-A1BABFEA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976"/>
              <a:ext cx="288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2</a:t>
              </a:r>
            </a:p>
          </p:txBody>
        </p:sp>
        <p:sp>
          <p:nvSpPr>
            <p:cNvPr id="21513" name="Text Box 9">
              <a:extLst>
                <a:ext uri="{FF2B5EF4-FFF2-40B4-BE49-F238E27FC236}">
                  <a16:creationId xmlns:a16="http://schemas.microsoft.com/office/drawing/2014/main" id="{1E31AD26-A0D8-524F-AA78-C30292D20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68"/>
              <a:ext cx="1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Three ideas:</a:t>
              </a:r>
            </a:p>
          </p:txBody>
        </p:sp>
        <p:sp>
          <p:nvSpPr>
            <p:cNvPr id="21514" name="Text Box 10">
              <a:extLst>
                <a:ext uri="{FF2B5EF4-FFF2-40B4-BE49-F238E27FC236}">
                  <a16:creationId xmlns:a16="http://schemas.microsoft.com/office/drawing/2014/main" id="{CB8601DB-94AD-7144-A63E-024C66FE5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948"/>
              <a:ext cx="388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/>
                <a:t>Computational </a:t>
              </a:r>
              <a:r>
                <a:rPr lang="en-US" altLang="en-US" sz="2800">
                  <a:solidFill>
                    <a:srgbClr val="FF0000"/>
                  </a:solidFill>
                </a:rPr>
                <a:t>kernels (codelets)</a:t>
              </a:r>
            </a:p>
            <a:p>
              <a:r>
                <a:rPr lang="en-US" altLang="en-US" sz="2800"/>
                <a:t>	should be </a:t>
              </a:r>
              <a:r>
                <a:rPr lang="en-US" altLang="en-US" sz="2800">
                  <a:solidFill>
                    <a:srgbClr val="FF0000"/>
                  </a:solidFill>
                </a:rPr>
                <a:t>automatically generated</a:t>
              </a:r>
              <a:r>
                <a:rPr lang="en-US" altLang="en-US" sz="2800"/>
                <a:t>.</a:t>
              </a:r>
            </a:p>
          </p:txBody>
        </p:sp>
        <p:sp>
          <p:nvSpPr>
            <p:cNvPr id="21515" name="Text Box 11">
              <a:extLst>
                <a:ext uri="{FF2B5EF4-FFF2-40B4-BE49-F238E27FC236}">
                  <a16:creationId xmlns:a16="http://schemas.microsoft.com/office/drawing/2014/main" id="{EC019203-7536-8B42-B9EF-773865CA5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666"/>
              <a:ext cx="4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/>
                <a:t>Determining the </a:t>
              </a:r>
              <a:r>
                <a:rPr lang="en-US" altLang="en-US" sz="2800">
                  <a:solidFill>
                    <a:schemeClr val="accent2"/>
                  </a:solidFill>
                </a:rPr>
                <a:t>unit of composition is critical.</a:t>
              </a:r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881A8F19-AC06-4648-95D6-F257085F4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24"/>
              <a:ext cx="51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F232BB-0DF4-2C42-8235-490C560A6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FFTW is easy to use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28232C12-454F-084B-82B7-73698F45B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338" y="1147763"/>
            <a:ext cx="8948738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" pitchFamily="2" charset="0"/>
              </a:rPr>
              <a:t>{</a:t>
            </a:r>
          </a:p>
          <a:p>
            <a:r>
              <a:rPr lang="en-US" altLang="en-US">
                <a:latin typeface="Courier" pitchFamily="2" charset="0"/>
              </a:rPr>
              <a:t>	complex x[</a:t>
            </a:r>
            <a:r>
              <a:rPr lang="en-US" altLang="en-US">
                <a:solidFill>
                  <a:schemeClr val="accent2"/>
                </a:solidFill>
                <a:latin typeface="Courier" pitchFamily="2" charset="0"/>
              </a:rPr>
              <a:t>n</a:t>
            </a:r>
            <a:r>
              <a:rPr lang="en-US" altLang="en-US">
                <a:latin typeface="Courier" pitchFamily="2" charset="0"/>
              </a:rPr>
              <a:t>];</a:t>
            </a:r>
          </a:p>
          <a:p>
            <a:r>
              <a:rPr lang="en-US" altLang="en-US">
                <a:latin typeface="Courier" pitchFamily="2" charset="0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Courier" pitchFamily="2" charset="0"/>
              </a:rPr>
              <a:t>plan p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endParaRPr lang="en-US" altLang="en-US">
              <a:latin typeface="Courier" pitchFamily="2" charset="0"/>
            </a:endParaRPr>
          </a:p>
          <a:p>
            <a:r>
              <a:rPr lang="en-US" altLang="en-US">
                <a:latin typeface="Courier" pitchFamily="2" charset="0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Courier" pitchFamily="2" charset="0"/>
              </a:rPr>
              <a:t>p</a:t>
            </a:r>
            <a:r>
              <a:rPr lang="en-US" altLang="en-US">
                <a:latin typeface="Courier" pitchFamily="2" charset="0"/>
              </a:rPr>
              <a:t> = plan_dft_1d(</a:t>
            </a:r>
            <a:r>
              <a:rPr lang="en-US" altLang="en-US">
                <a:solidFill>
                  <a:schemeClr val="accent2"/>
                </a:solidFill>
                <a:latin typeface="Courier" pitchFamily="2" charset="0"/>
              </a:rPr>
              <a:t>n</a:t>
            </a:r>
            <a:r>
              <a:rPr lang="en-US" altLang="en-US">
                <a:latin typeface="Courier" pitchFamily="2" charset="0"/>
              </a:rPr>
              <a:t>, x, x, FORWARD, MEASURE);</a:t>
            </a:r>
          </a:p>
          <a:p>
            <a:r>
              <a:rPr lang="en-US" altLang="en-US">
                <a:latin typeface="Courier" pitchFamily="2" charset="0"/>
              </a:rPr>
              <a:t>	...</a:t>
            </a:r>
          </a:p>
          <a:p>
            <a:r>
              <a:rPr lang="en-US" altLang="en-US">
                <a:latin typeface="Courier" pitchFamily="2" charset="0"/>
              </a:rPr>
              <a:t>	execute(</a:t>
            </a:r>
            <a:r>
              <a:rPr lang="en-US" altLang="en-US">
                <a:solidFill>
                  <a:srgbClr val="FF0000"/>
                </a:solidFill>
                <a:latin typeface="Courier" pitchFamily="2" charset="0"/>
              </a:rPr>
              <a:t>p</a:t>
            </a:r>
            <a:r>
              <a:rPr lang="en-US" altLang="en-US">
                <a:latin typeface="Courier" pitchFamily="2" charset="0"/>
              </a:rPr>
              <a:t>); /* </a:t>
            </a:r>
            <a:r>
              <a:rPr lang="en-US" altLang="en-US" sz="2800">
                <a:solidFill>
                  <a:schemeClr val="accent2"/>
                </a:solidFill>
              </a:rPr>
              <a:t>repeat as needed</a:t>
            </a:r>
            <a:r>
              <a:rPr lang="en-US" altLang="en-US">
                <a:latin typeface="Courier" pitchFamily="2" charset="0"/>
              </a:rPr>
              <a:t> */</a:t>
            </a:r>
          </a:p>
          <a:p>
            <a:r>
              <a:rPr lang="en-US" altLang="en-US">
                <a:latin typeface="Courier" pitchFamily="2" charset="0"/>
              </a:rPr>
              <a:t>	...</a:t>
            </a:r>
          </a:p>
          <a:p>
            <a:r>
              <a:rPr lang="en-US" altLang="en-US">
                <a:latin typeface="Courier" pitchFamily="2" charset="0"/>
              </a:rPr>
              <a:t>	destroy_plan(</a:t>
            </a:r>
            <a:r>
              <a:rPr lang="en-US" altLang="en-US">
                <a:solidFill>
                  <a:srgbClr val="FF0000"/>
                </a:solidFill>
                <a:latin typeface="Courier" pitchFamily="2" charset="0"/>
              </a:rPr>
              <a:t>p</a:t>
            </a:r>
            <a:r>
              <a:rPr lang="en-US" altLang="en-US">
                <a:latin typeface="Courier" pitchFamily="2" charset="0"/>
              </a:rPr>
              <a:t>);</a:t>
            </a:r>
          </a:p>
          <a:p>
            <a:r>
              <a:rPr lang="en-US" altLang="en-US">
                <a:latin typeface="Courier" pitchFamily="2" charset="0"/>
              </a:rPr>
              <a:t>}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CA5A978E-158B-2941-9EC9-BBA26E81720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886200"/>
            <a:ext cx="4572000" cy="2590800"/>
            <a:chOff x="2640" y="2448"/>
            <a:chExt cx="2880" cy="1632"/>
          </a:xfrm>
        </p:grpSpPr>
        <p:grpSp>
          <p:nvGrpSpPr>
            <p:cNvPr id="22533" name="Group 5">
              <a:extLst>
                <a:ext uri="{FF2B5EF4-FFF2-40B4-BE49-F238E27FC236}">
                  <a16:creationId xmlns:a16="http://schemas.microsoft.com/office/drawing/2014/main" id="{F6A527AF-01F6-F048-86DC-E340DC73F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215"/>
              <a:ext cx="2880" cy="865"/>
              <a:chOff x="2784" y="2832"/>
              <a:chExt cx="2880" cy="865"/>
            </a:xfrm>
          </p:grpSpPr>
          <p:sp>
            <p:nvSpPr>
              <p:cNvPr id="22534" name="Rectangle 6">
                <a:extLst>
                  <a:ext uri="{FF2B5EF4-FFF2-40B4-BE49-F238E27FC236}">
                    <a16:creationId xmlns:a16="http://schemas.microsoft.com/office/drawing/2014/main" id="{676F3CEB-408D-4447-8B57-CBF907FB2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2880" cy="86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5" name="Text Box 7">
                <a:extLst>
                  <a:ext uri="{FF2B5EF4-FFF2-40B4-BE49-F238E27FC236}">
                    <a16:creationId xmlns:a16="http://schemas.microsoft.com/office/drawing/2014/main" id="{E29966D8-9A7D-7D47-BAA7-F2C739C21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832"/>
                <a:ext cx="2880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2800">
                    <a:solidFill>
                      <a:srgbClr val="FF0000"/>
                    </a:solidFill>
                  </a:rPr>
                  <a:t>Key fact</a:t>
                </a:r>
                <a:r>
                  <a:rPr lang="en-US" altLang="en-US" sz="2800"/>
                  <a:t>: usually,</a:t>
                </a:r>
              </a:p>
              <a:p>
                <a:pPr algn="ctr"/>
                <a:r>
                  <a:rPr lang="en-US" altLang="en-US" sz="2800">
                    <a:solidFill>
                      <a:schemeClr val="accent2"/>
                    </a:solidFill>
                  </a:rPr>
                  <a:t>many transforms of same size</a:t>
                </a:r>
                <a:r>
                  <a:rPr lang="en-US" altLang="en-US" sz="2800"/>
                  <a:t> are required.</a:t>
                </a:r>
              </a:p>
            </p:txBody>
          </p:sp>
        </p:grp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7B3C3199-C674-2049-959C-CBDD9DB09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448"/>
              <a:ext cx="384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A25280A-4355-1F44-A123-A07B15008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fast?</a:t>
            </a:r>
            <a:endParaRPr lang="en-US" altLang="en-US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17A8B054-A3B2-2E44-B376-6896DF13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067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/>
              <a:t>FFTW implements </a:t>
            </a:r>
            <a:r>
              <a:rPr lang="en-US" altLang="en-US" sz="3600">
                <a:solidFill>
                  <a:schemeClr val="accent2"/>
                </a:solidFill>
              </a:rPr>
              <a:t>many FFT algorithms</a:t>
            </a:r>
            <a:r>
              <a:rPr lang="en-US" altLang="en-US" sz="3600"/>
              <a:t>:</a:t>
            </a:r>
            <a:r>
              <a:rPr lang="en-US" altLang="en-US" sz="3200"/>
              <a:t>  </a:t>
            </a:r>
          </a:p>
          <a:p>
            <a:pPr algn="ctr"/>
            <a:r>
              <a:rPr lang="en-US" altLang="en-US" sz="3200"/>
              <a:t>A </a:t>
            </a:r>
            <a:r>
              <a:rPr lang="en-US" altLang="en-US" sz="3200">
                <a:solidFill>
                  <a:srgbClr val="FF0000"/>
                </a:solidFill>
              </a:rPr>
              <a:t>planner</a:t>
            </a:r>
            <a:r>
              <a:rPr lang="en-US" altLang="en-US" sz="3200"/>
              <a:t> picks the </a:t>
            </a:r>
            <a:r>
              <a:rPr lang="en-US" altLang="en-US" sz="3200">
                <a:solidFill>
                  <a:srgbClr val="FF0000"/>
                </a:solidFill>
              </a:rPr>
              <a:t>best composition</a:t>
            </a:r>
            <a:r>
              <a:rPr lang="en-US" altLang="en-US" sz="3200"/>
              <a:t> (</a:t>
            </a:r>
            <a:r>
              <a:rPr lang="en-US" altLang="en-US" sz="3200" i="1"/>
              <a:t>plan</a:t>
            </a:r>
            <a:r>
              <a:rPr lang="en-US" altLang="en-US" sz="3200"/>
              <a:t>)</a:t>
            </a:r>
          </a:p>
          <a:p>
            <a:pPr algn="ctr"/>
            <a:r>
              <a:rPr lang="en-US" altLang="en-US" sz="3200"/>
              <a:t>by </a:t>
            </a:r>
            <a:r>
              <a:rPr lang="en-US" altLang="en-US" sz="3200">
                <a:solidFill>
                  <a:srgbClr val="FF0000"/>
                </a:solidFill>
              </a:rPr>
              <a:t>measuring</a:t>
            </a:r>
            <a:r>
              <a:rPr lang="en-US" altLang="en-US" sz="3200"/>
              <a:t> the speed of different combinations.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2B8F7B41-33C5-234F-B346-099553E5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7825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A </a:t>
            </a:r>
            <a:r>
              <a:rPr lang="en-US" altLang="en-US" sz="2800">
                <a:solidFill>
                  <a:schemeClr val="accent2"/>
                </a:solidFill>
              </a:rPr>
              <a:t>recursive framework</a:t>
            </a:r>
            <a:r>
              <a:rPr lang="en-US" altLang="en-US" sz="2800"/>
              <a:t> enhances </a:t>
            </a:r>
            <a:r>
              <a:rPr lang="en-US" altLang="en-US" sz="2800">
                <a:solidFill>
                  <a:schemeClr val="accent2"/>
                </a:solidFill>
              </a:rPr>
              <a:t>locality</a:t>
            </a:r>
            <a:r>
              <a:rPr lang="en-US" altLang="en-US" sz="2800"/>
              <a:t>.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335C537E-BED3-FF43-8CA7-B660C0A2D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867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45259CA9-7B20-4649-880F-CF65873C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3810000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1</a:t>
            </a: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397A4728-AF13-1A4C-BB64-5125ADE9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9C379ADF-1437-3A4B-8154-CF234FED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Three ideas: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AA15BB39-4861-8C4C-A40A-83BB1EDD2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679950"/>
            <a:ext cx="617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Computational kernels (codelets)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	should be automatically generated.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9D6078AD-BC74-BC4A-B546-C0FCE336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819775"/>
            <a:ext cx="704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Determining the unit of composition is critical.</a:t>
            </a: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4D83E1F4-E709-A440-8BD1-5F3AE7303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815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0F408B8-CF55-0241-B1AD-8E6767F3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slow?</a:t>
            </a:r>
            <a:endParaRPr lang="en-US" altLang="en-US"/>
          </a:p>
        </p:txBody>
      </p:sp>
      <p:sp>
        <p:nvSpPr>
          <p:cNvPr id="62477" name="Text Box 13">
            <a:extLst>
              <a:ext uri="{FF2B5EF4-FFF2-40B4-BE49-F238E27FC236}">
                <a16:creationId xmlns:a16="http://schemas.microsoft.com/office/drawing/2014/main" id="{82905D63-6D16-294A-B401-2227215EB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7289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1965</a:t>
            </a:r>
            <a:r>
              <a:rPr lang="en-US" altLang="en-US"/>
              <a:t> Cooley &amp; Tukey, IBM 7094, 36-bit single precision:</a:t>
            </a:r>
          </a:p>
          <a:p>
            <a:r>
              <a:rPr lang="en-US" altLang="en-US"/>
              <a:t>	</a:t>
            </a:r>
            <a:r>
              <a:rPr lang="en-US" altLang="en-US" sz="2800"/>
              <a:t>size </a:t>
            </a:r>
            <a:r>
              <a:rPr lang="en-US" altLang="en-US" sz="2800">
                <a:solidFill>
                  <a:schemeClr val="accent2"/>
                </a:solidFill>
              </a:rPr>
              <a:t>2048</a:t>
            </a:r>
            <a:r>
              <a:rPr lang="en-US" altLang="en-US" sz="2800"/>
              <a:t> DFT in </a:t>
            </a:r>
            <a:r>
              <a:rPr lang="en-US" altLang="en-US" sz="2800">
                <a:solidFill>
                  <a:schemeClr val="accent2"/>
                </a:solidFill>
              </a:rPr>
              <a:t>1.2 seconds</a:t>
            </a:r>
            <a:endParaRPr lang="en-US" altLang="en-US" sz="2800"/>
          </a:p>
        </p:txBody>
      </p:sp>
      <p:sp>
        <p:nvSpPr>
          <p:cNvPr id="62478" name="Text Box 14">
            <a:extLst>
              <a:ext uri="{FF2B5EF4-FFF2-40B4-BE49-F238E27FC236}">
                <a16:creationId xmlns:a16="http://schemas.microsoft.com/office/drawing/2014/main" id="{B5ACB295-30C5-5A4A-865E-64C2DD1F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73275"/>
            <a:ext cx="84074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2003</a:t>
            </a:r>
            <a:r>
              <a:rPr lang="en-US" altLang="en-US"/>
              <a:t> FFTW3+SIMD, 2GHz Pentium-IV 64-bit double precision:</a:t>
            </a:r>
          </a:p>
          <a:p>
            <a:r>
              <a:rPr lang="en-US" altLang="en-US"/>
              <a:t>	</a:t>
            </a:r>
            <a:r>
              <a:rPr lang="en-US" altLang="en-US" sz="2800"/>
              <a:t>size </a:t>
            </a:r>
            <a:r>
              <a:rPr lang="en-US" altLang="en-US" sz="2800">
                <a:solidFill>
                  <a:schemeClr val="accent2"/>
                </a:solidFill>
              </a:rPr>
              <a:t>2048</a:t>
            </a:r>
            <a:r>
              <a:rPr lang="en-US" altLang="en-US" sz="2800"/>
              <a:t> DFT in </a:t>
            </a:r>
            <a:r>
              <a:rPr lang="en-US" altLang="en-US" sz="2800">
                <a:solidFill>
                  <a:schemeClr val="accent2"/>
                </a:solidFill>
              </a:rPr>
              <a:t>50 microseconds</a:t>
            </a:r>
            <a:r>
              <a:rPr lang="en-US" altLang="en-US"/>
              <a:t> (</a:t>
            </a:r>
            <a:r>
              <a:rPr lang="en-US" altLang="en-US">
                <a:solidFill>
                  <a:srgbClr val="FF0000"/>
                </a:solidFill>
              </a:rPr>
              <a:t>24,000x speedup</a:t>
            </a:r>
            <a:r>
              <a:rPr lang="en-US" altLang="en-US"/>
              <a:t>)</a:t>
            </a:r>
          </a:p>
        </p:txBody>
      </p:sp>
      <p:sp>
        <p:nvSpPr>
          <p:cNvPr id="62479" name="Text Box 15">
            <a:extLst>
              <a:ext uri="{FF2B5EF4-FFF2-40B4-BE49-F238E27FC236}">
                <a16:creationId xmlns:a16="http://schemas.microsoft.com/office/drawing/2014/main" id="{11097DDB-D302-374A-B750-83ACFCB9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395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(= </a:t>
            </a:r>
            <a:r>
              <a:rPr lang="en-US" altLang="en-US">
                <a:solidFill>
                  <a:srgbClr val="FF0000"/>
                </a:solidFill>
              </a:rPr>
              <a:t>30% improvement per year</a:t>
            </a:r>
            <a:r>
              <a:rPr lang="en-US" altLang="en-US"/>
              <a:t>)</a:t>
            </a:r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7A914BDF-1B54-1E41-A7D0-E4F9CAE5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05200"/>
            <a:ext cx="385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(= </a:t>
            </a:r>
            <a:r>
              <a:rPr lang="en-US" altLang="en-US">
                <a:solidFill>
                  <a:srgbClr val="FF0000"/>
                </a:solidFill>
              </a:rPr>
              <a:t>doubles every ~30 months</a:t>
            </a:r>
            <a:r>
              <a:rPr lang="en-US" altLang="en-US"/>
              <a:t>)</a:t>
            </a: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2ED3FDA8-52E8-DB49-B7ED-8D265679F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05400"/>
            <a:ext cx="55578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>
                <a:solidFill>
                  <a:srgbClr val="FF0000"/>
                </a:solidFill>
              </a:rPr>
              <a:t>don’t get “peak” CPU speed</a:t>
            </a:r>
            <a:endParaRPr lang="en-US" altLang="en-US" sz="3200"/>
          </a:p>
          <a:p>
            <a:pPr algn="ctr"/>
            <a:r>
              <a:rPr lang="en-US" altLang="en-US" sz="3200"/>
              <a:t>especially for large </a:t>
            </a:r>
            <a:r>
              <a:rPr lang="en-US" altLang="en-US" sz="3200" i="1"/>
              <a:t>n</a:t>
            </a:r>
            <a:r>
              <a:rPr lang="en-US" altLang="en-US" sz="3200"/>
              <a:t>, </a:t>
            </a:r>
          </a:p>
          <a:p>
            <a:pPr algn="ctr"/>
            <a:r>
              <a:rPr lang="en-US" altLang="en-US" sz="3200"/>
              <a:t>unlike </a:t>
            </a:r>
            <a:r>
              <a:rPr lang="en-US" altLang="en-US" sz="3200" i="1"/>
              <a:t>e.g.</a:t>
            </a:r>
            <a:r>
              <a:rPr lang="en-US" altLang="en-US" sz="3200"/>
              <a:t> dense matrix multiply</a:t>
            </a:r>
          </a:p>
        </p:txBody>
      </p:sp>
      <p:sp>
        <p:nvSpPr>
          <p:cNvPr id="62482" name="Rectangle 18">
            <a:extLst>
              <a:ext uri="{FF2B5EF4-FFF2-40B4-BE49-F238E27FC236}">
                <a16:creationId xmlns:a16="http://schemas.microsoft.com/office/drawing/2014/main" id="{42B90E27-4135-B14F-8CE7-7CB4101D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13325"/>
            <a:ext cx="3344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i="1"/>
              <a:t>FFTs are hard: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6332AA85-F395-DF43-9295-D6F6CF3E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429000"/>
            <a:ext cx="2611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Moore’s prediction:</a:t>
            </a:r>
          </a:p>
          <a:p>
            <a:pPr algn="ctr"/>
            <a:r>
              <a:rPr lang="en-US" altLang="en-US">
                <a:solidFill>
                  <a:schemeClr val="accent2"/>
                </a:solidFill>
              </a:rPr>
              <a:t>30 nanoseconds</a:t>
            </a:r>
            <a:endParaRPr lang="en-US" altLang="en-US"/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1D363DAC-B969-0841-915D-9C89EC72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412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/>
              <a:t>(</a:t>
            </a: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08775EA2-B06D-734A-9825-1AD7C67D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3352800"/>
            <a:ext cx="412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/>
              <a:t>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E30875D-EA94-9543-9EC8-813616DC0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altLang="en-US"/>
              <a:t>Discontiguous Memory Access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C1D3F97-67FD-EF42-BC45-D5E097F4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1d</a:t>
            </a:r>
            <a:r>
              <a:rPr lang="en-US" altLang="en-US"/>
              <a:t> DFT of size </a:t>
            </a:r>
            <a:r>
              <a:rPr lang="en-US" altLang="en-US">
                <a:solidFill>
                  <a:schemeClr val="accent2"/>
                </a:solidFill>
              </a:rPr>
              <a:t>n</a:t>
            </a:r>
            <a:r>
              <a:rPr lang="en-US" altLang="en-US"/>
              <a:t>: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C7613B6-31C0-414B-8A69-E89EEF51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21920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accent2"/>
                </a:solidFill>
              </a:rPr>
              <a:t>n</a:t>
            </a:r>
            <a:r>
              <a:rPr lang="en-US" altLang="en-US"/>
              <a:t> = </a:t>
            </a:r>
            <a:r>
              <a:rPr lang="en-US" altLang="en-US" i="1">
                <a:solidFill>
                  <a:schemeClr val="accent2"/>
                </a:solidFill>
              </a:rPr>
              <a:t>pq</a:t>
            </a:r>
            <a:endParaRPr lang="en-US" altLang="en-US"/>
          </a:p>
        </p:txBody>
      </p:sp>
      <p:grpSp>
        <p:nvGrpSpPr>
          <p:cNvPr id="24581" name="Group 5">
            <a:extLst>
              <a:ext uri="{FF2B5EF4-FFF2-40B4-BE49-F238E27FC236}">
                <a16:creationId xmlns:a16="http://schemas.microsoft.com/office/drawing/2014/main" id="{58247E66-D211-5D4C-805E-B0C31364F6F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76400"/>
            <a:ext cx="4800600" cy="228600"/>
            <a:chOff x="2352" y="1056"/>
            <a:chExt cx="3024" cy="144"/>
          </a:xfrm>
        </p:grpSpPr>
        <p:sp>
          <p:nvSpPr>
            <p:cNvPr id="24582" name="Rectangle 6">
              <a:extLst>
                <a:ext uri="{FF2B5EF4-FFF2-40B4-BE49-F238E27FC236}">
                  <a16:creationId xmlns:a16="http://schemas.microsoft.com/office/drawing/2014/main" id="{8CEBED5C-AE58-AA48-98DF-96CF43E5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>
              <a:extLst>
                <a:ext uri="{FF2B5EF4-FFF2-40B4-BE49-F238E27FC236}">
                  <a16:creationId xmlns:a16="http://schemas.microsoft.com/office/drawing/2014/main" id="{C438A777-2BC7-DE42-8C46-9BC7BA381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>
              <a:extLst>
                <a:ext uri="{FF2B5EF4-FFF2-40B4-BE49-F238E27FC236}">
                  <a16:creationId xmlns:a16="http://schemas.microsoft.com/office/drawing/2014/main" id="{50BB12A2-27A7-1E43-9777-96011C931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>
              <a:extLst>
                <a:ext uri="{FF2B5EF4-FFF2-40B4-BE49-F238E27FC236}">
                  <a16:creationId xmlns:a16="http://schemas.microsoft.com/office/drawing/2014/main" id="{257C088A-E179-684B-97E3-A0F3D9F4C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>
              <a:extLst>
                <a:ext uri="{FF2B5EF4-FFF2-40B4-BE49-F238E27FC236}">
                  <a16:creationId xmlns:a16="http://schemas.microsoft.com/office/drawing/2014/main" id="{F58A40FB-F55D-6C4B-B7A5-D89FC860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>
              <a:extLst>
                <a:ext uri="{FF2B5EF4-FFF2-40B4-BE49-F238E27FC236}">
                  <a16:creationId xmlns:a16="http://schemas.microsoft.com/office/drawing/2014/main" id="{AFE61BF2-4CB2-3D46-A885-F744D895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>
              <a:extLst>
                <a:ext uri="{FF2B5EF4-FFF2-40B4-BE49-F238E27FC236}">
                  <a16:creationId xmlns:a16="http://schemas.microsoft.com/office/drawing/2014/main" id="{0FD4907A-828B-454A-89F4-9AA5B0F99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6E5545B4-492F-A04B-8A70-63893F77A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8E5D1E38-C9F2-4F4D-A49B-BA4478F2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Rectangle 15">
              <a:extLst>
                <a:ext uri="{FF2B5EF4-FFF2-40B4-BE49-F238E27FC236}">
                  <a16:creationId xmlns:a16="http://schemas.microsoft.com/office/drawing/2014/main" id="{F5CA5636-4A22-7D4A-BF39-0128A0D5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69A67747-E3EC-B548-8C9B-0E09C6BC8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Rectangle 17">
              <a:extLst>
                <a:ext uri="{FF2B5EF4-FFF2-40B4-BE49-F238E27FC236}">
                  <a16:creationId xmlns:a16="http://schemas.microsoft.com/office/drawing/2014/main" id="{32B8E67E-63E3-5344-88EF-78A3C701D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Rectangle 18">
              <a:extLst>
                <a:ext uri="{FF2B5EF4-FFF2-40B4-BE49-F238E27FC236}">
                  <a16:creationId xmlns:a16="http://schemas.microsoft.com/office/drawing/2014/main" id="{1A2561C1-BED9-4149-B835-E02B069C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Rectangle 19">
              <a:extLst>
                <a:ext uri="{FF2B5EF4-FFF2-40B4-BE49-F238E27FC236}">
                  <a16:creationId xmlns:a16="http://schemas.microsoft.com/office/drawing/2014/main" id="{1DE7403F-C190-B141-B3F2-9050829F6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Rectangle 20">
              <a:extLst>
                <a:ext uri="{FF2B5EF4-FFF2-40B4-BE49-F238E27FC236}">
                  <a16:creationId xmlns:a16="http://schemas.microsoft.com/office/drawing/2014/main" id="{053DB7A1-EC30-094C-B4DB-78921BFE3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Rectangle 21">
              <a:extLst>
                <a:ext uri="{FF2B5EF4-FFF2-40B4-BE49-F238E27FC236}">
                  <a16:creationId xmlns:a16="http://schemas.microsoft.com/office/drawing/2014/main" id="{205B125D-31EA-1549-BEC5-0D0AB71D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Rectangle 22">
              <a:extLst>
                <a:ext uri="{FF2B5EF4-FFF2-40B4-BE49-F238E27FC236}">
                  <a16:creationId xmlns:a16="http://schemas.microsoft.com/office/drawing/2014/main" id="{918EDB97-5720-0743-AF31-FA6927F1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Rectangle 23">
              <a:extLst>
                <a:ext uri="{FF2B5EF4-FFF2-40B4-BE49-F238E27FC236}">
                  <a16:creationId xmlns:a16="http://schemas.microsoft.com/office/drawing/2014/main" id="{BA47B77D-9F31-B949-93C1-5CB89CC78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>
              <a:extLst>
                <a:ext uri="{FF2B5EF4-FFF2-40B4-BE49-F238E27FC236}">
                  <a16:creationId xmlns:a16="http://schemas.microsoft.com/office/drawing/2014/main" id="{E048B4EA-2E68-9743-B3EE-18562B4AB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>
              <a:extLst>
                <a:ext uri="{FF2B5EF4-FFF2-40B4-BE49-F238E27FC236}">
                  <a16:creationId xmlns:a16="http://schemas.microsoft.com/office/drawing/2014/main" id="{9E7D4CCA-D183-4D4A-946E-F7F5C2295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>
              <a:extLst>
                <a:ext uri="{FF2B5EF4-FFF2-40B4-BE49-F238E27FC236}">
                  <a16:creationId xmlns:a16="http://schemas.microsoft.com/office/drawing/2014/main" id="{35CB5A8F-1226-9D41-9098-A0B48FCD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3" name="Line 27">
            <a:extLst>
              <a:ext uri="{FF2B5EF4-FFF2-40B4-BE49-F238E27FC236}">
                <a16:creationId xmlns:a16="http://schemas.microsoft.com/office/drawing/2014/main" id="{21EB6898-1849-DB45-AA20-16698041D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797050"/>
            <a:ext cx="449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D4345883-4786-2444-A8EF-7FEF36E5D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358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= ~</a:t>
            </a:r>
            <a:r>
              <a:rPr lang="en-US" altLang="en-US" sz="2800">
                <a:solidFill>
                  <a:schemeClr val="accent2"/>
                </a:solidFill>
              </a:rPr>
              <a:t>2d</a:t>
            </a:r>
            <a:r>
              <a:rPr lang="en-US" altLang="en-US" sz="2800"/>
              <a:t> DFT of size </a:t>
            </a:r>
            <a:r>
              <a:rPr lang="en-US" altLang="en-US" sz="2800" i="1">
                <a:solidFill>
                  <a:schemeClr val="accent2"/>
                </a:solidFill>
              </a:rPr>
              <a:t>p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x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800" i="1">
                <a:solidFill>
                  <a:schemeClr val="accent2"/>
                </a:solidFill>
              </a:rPr>
              <a:t>q</a:t>
            </a:r>
            <a:endParaRPr lang="en-US" altLang="en-US" sz="2800"/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3B6F3412-97F5-C44A-896A-5675767E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883275"/>
            <a:ext cx="329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first DFT </a:t>
            </a:r>
            <a:r>
              <a:rPr lang="en-US" altLang="en-US">
                <a:solidFill>
                  <a:schemeClr val="accent2"/>
                </a:solidFill>
              </a:rPr>
              <a:t>columns</a:t>
            </a:r>
            <a:r>
              <a:rPr lang="en-US" altLang="en-US"/>
              <a:t>, size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chemeClr val="accent2"/>
                </a:solidFill>
              </a:rPr>
              <a:t>q</a:t>
            </a:r>
            <a:endParaRPr lang="en-US" altLang="en-US"/>
          </a:p>
          <a:p>
            <a:pPr algn="ctr"/>
            <a:r>
              <a:rPr lang="en-US" altLang="en-US"/>
              <a:t>(</a:t>
            </a:r>
            <a:r>
              <a:rPr lang="en-US" altLang="en-US">
                <a:solidFill>
                  <a:srgbClr val="FF0000"/>
                </a:solidFill>
              </a:rPr>
              <a:t>non-contiguous</a:t>
            </a:r>
            <a:r>
              <a:rPr lang="en-US" altLang="en-US"/>
              <a:t>) </a:t>
            </a:r>
          </a:p>
        </p:txBody>
      </p:sp>
      <p:grpSp>
        <p:nvGrpSpPr>
          <p:cNvPr id="24606" name="Group 30">
            <a:extLst>
              <a:ext uri="{FF2B5EF4-FFF2-40B4-BE49-F238E27FC236}">
                <a16:creationId xmlns:a16="http://schemas.microsoft.com/office/drawing/2014/main" id="{0AEC0C4D-BF72-B64E-A731-58D3DD25E42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124200"/>
            <a:ext cx="5287963" cy="990600"/>
            <a:chOff x="1824" y="1968"/>
            <a:chExt cx="3331" cy="624"/>
          </a:xfrm>
        </p:grpSpPr>
        <p:sp>
          <p:nvSpPr>
            <p:cNvPr id="24607" name="Freeform 31">
              <a:extLst>
                <a:ext uri="{FF2B5EF4-FFF2-40B4-BE49-F238E27FC236}">
                  <a16:creationId xmlns:a16="http://schemas.microsoft.com/office/drawing/2014/main" id="{6F1C9121-91D1-DA4B-80C5-49663F6D2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968"/>
              <a:ext cx="1056" cy="528"/>
            </a:xfrm>
            <a:custGeom>
              <a:avLst/>
              <a:gdLst>
                <a:gd name="T0" fmla="*/ 0 w 1344"/>
                <a:gd name="T1" fmla="*/ 464 h 464"/>
                <a:gd name="T2" fmla="*/ 912 w 1344"/>
                <a:gd name="T3" fmla="*/ 32 h 464"/>
                <a:gd name="T4" fmla="*/ 1344 w 1344"/>
                <a:gd name="T5" fmla="*/ 27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464">
                  <a:moveTo>
                    <a:pt x="0" y="464"/>
                  </a:moveTo>
                  <a:cubicBezTo>
                    <a:pt x="344" y="263"/>
                    <a:pt x="688" y="63"/>
                    <a:pt x="912" y="32"/>
                  </a:cubicBezTo>
                  <a:cubicBezTo>
                    <a:pt x="1135" y="0"/>
                    <a:pt x="1271" y="231"/>
                    <a:pt x="1344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Text Box 32">
              <a:extLst>
                <a:ext uri="{FF2B5EF4-FFF2-40B4-BE49-F238E27FC236}">
                  <a16:creationId xmlns:a16="http://schemas.microsoft.com/office/drawing/2014/main" id="{73C99514-0546-9D4F-A1CD-1F2BD99A6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04"/>
              <a:ext cx="2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multiply by </a:t>
              </a:r>
              <a:r>
                <a:rPr lang="en-US" altLang="en-US" i="1">
                  <a:solidFill>
                    <a:schemeClr val="accent2"/>
                  </a:solidFill>
                </a:rPr>
                <a:t>n</a:t>
              </a:r>
              <a:r>
                <a:rPr lang="en-US" altLang="en-US"/>
                <a:t> “twiddle factors”</a:t>
              </a:r>
            </a:p>
          </p:txBody>
        </p:sp>
      </p:grpSp>
      <p:grpSp>
        <p:nvGrpSpPr>
          <p:cNvPr id="24609" name="Group 33">
            <a:extLst>
              <a:ext uri="{FF2B5EF4-FFF2-40B4-BE49-F238E27FC236}">
                <a16:creationId xmlns:a16="http://schemas.microsoft.com/office/drawing/2014/main" id="{FD833080-5971-0643-8CBA-7123EC80C424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267200"/>
            <a:ext cx="4267200" cy="1504950"/>
            <a:chOff x="2400" y="2688"/>
            <a:chExt cx="2688" cy="948"/>
          </a:xfrm>
        </p:grpSpPr>
        <p:grpSp>
          <p:nvGrpSpPr>
            <p:cNvPr id="24610" name="Group 34">
              <a:extLst>
                <a:ext uri="{FF2B5EF4-FFF2-40B4-BE49-F238E27FC236}">
                  <a16:creationId xmlns:a16="http://schemas.microsoft.com/office/drawing/2014/main" id="{A8016444-2AFA-4C40-9040-B358C74D6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204"/>
              <a:ext cx="1008" cy="432"/>
              <a:chOff x="1680" y="1872"/>
              <a:chExt cx="1008" cy="432"/>
            </a:xfrm>
          </p:grpSpPr>
          <p:grpSp>
            <p:nvGrpSpPr>
              <p:cNvPr id="24611" name="Group 35">
                <a:extLst>
                  <a:ext uri="{FF2B5EF4-FFF2-40B4-BE49-F238E27FC236}">
                    <a16:creationId xmlns:a16="http://schemas.microsoft.com/office/drawing/2014/main" id="{87B45FDE-3F0C-AB47-8DE7-C894F3A8E2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872"/>
                <a:ext cx="1008" cy="432"/>
                <a:chOff x="1728" y="1440"/>
                <a:chExt cx="1008" cy="432"/>
              </a:xfrm>
            </p:grpSpPr>
            <p:sp>
              <p:nvSpPr>
                <p:cNvPr id="24612" name="Rectangle 36">
                  <a:extLst>
                    <a:ext uri="{FF2B5EF4-FFF2-40B4-BE49-F238E27FC236}">
                      <a16:creationId xmlns:a16="http://schemas.microsoft.com/office/drawing/2014/main" id="{83B852EA-AE44-B946-81BA-05C2C08DE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3" name="Rectangle 37">
                  <a:extLst>
                    <a:ext uri="{FF2B5EF4-FFF2-40B4-BE49-F238E27FC236}">
                      <a16:creationId xmlns:a16="http://schemas.microsoft.com/office/drawing/2014/main" id="{8F855072-6643-D54E-81D9-68A54C6DD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4" name="Rectangle 38">
                  <a:extLst>
                    <a:ext uri="{FF2B5EF4-FFF2-40B4-BE49-F238E27FC236}">
                      <a16:creationId xmlns:a16="http://schemas.microsoft.com/office/drawing/2014/main" id="{05EEB4A9-0021-D64E-9AA5-58D3CF6BE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5" name="Rectangle 39">
                  <a:extLst>
                    <a:ext uri="{FF2B5EF4-FFF2-40B4-BE49-F238E27FC236}">
                      <a16:creationId xmlns:a16="http://schemas.microsoft.com/office/drawing/2014/main" id="{A0E2003D-1914-DC4A-8962-5074BF324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6" name="Rectangle 40">
                  <a:extLst>
                    <a:ext uri="{FF2B5EF4-FFF2-40B4-BE49-F238E27FC236}">
                      <a16:creationId xmlns:a16="http://schemas.microsoft.com/office/drawing/2014/main" id="{BEDE0EB4-042F-2C4A-A58D-8D43742C21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7" name="Rectangle 41">
                  <a:extLst>
                    <a:ext uri="{FF2B5EF4-FFF2-40B4-BE49-F238E27FC236}">
                      <a16:creationId xmlns:a16="http://schemas.microsoft.com/office/drawing/2014/main" id="{F04C8016-D9DA-4641-AD62-C13F3DC9B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8" name="Rectangle 42">
                  <a:extLst>
                    <a:ext uri="{FF2B5EF4-FFF2-40B4-BE49-F238E27FC236}">
                      <a16:creationId xmlns:a16="http://schemas.microsoft.com/office/drawing/2014/main" id="{7462728E-414A-3D43-9C9C-3D562824E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9" name="Rectangle 43">
                  <a:extLst>
                    <a:ext uri="{FF2B5EF4-FFF2-40B4-BE49-F238E27FC236}">
                      <a16:creationId xmlns:a16="http://schemas.microsoft.com/office/drawing/2014/main" id="{061F74F0-68AE-F540-B81E-D53591477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0" name="Rectangle 44">
                  <a:extLst>
                    <a:ext uri="{FF2B5EF4-FFF2-40B4-BE49-F238E27FC236}">
                      <a16:creationId xmlns:a16="http://schemas.microsoft.com/office/drawing/2014/main" id="{4EE2EBC3-31C7-7F4F-983E-B79F46F6C6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1" name="Rectangle 45">
                  <a:extLst>
                    <a:ext uri="{FF2B5EF4-FFF2-40B4-BE49-F238E27FC236}">
                      <a16:creationId xmlns:a16="http://schemas.microsoft.com/office/drawing/2014/main" id="{8D6F58A6-5DD3-B542-8116-E1FBDB762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2" name="Rectangle 46">
                  <a:extLst>
                    <a:ext uri="{FF2B5EF4-FFF2-40B4-BE49-F238E27FC236}">
                      <a16:creationId xmlns:a16="http://schemas.microsoft.com/office/drawing/2014/main" id="{0D3344F4-BA35-274C-BBB1-0DC7A57A3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Rectangle 47">
                  <a:extLst>
                    <a:ext uri="{FF2B5EF4-FFF2-40B4-BE49-F238E27FC236}">
                      <a16:creationId xmlns:a16="http://schemas.microsoft.com/office/drawing/2014/main" id="{40ACB664-8E41-F949-B534-3402888EF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4" name="Rectangle 48">
                  <a:extLst>
                    <a:ext uri="{FF2B5EF4-FFF2-40B4-BE49-F238E27FC236}">
                      <a16:creationId xmlns:a16="http://schemas.microsoft.com/office/drawing/2014/main" id="{EED1DAA2-202C-3D41-9DE4-FB332342D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5" name="Rectangle 49">
                  <a:extLst>
                    <a:ext uri="{FF2B5EF4-FFF2-40B4-BE49-F238E27FC236}">
                      <a16:creationId xmlns:a16="http://schemas.microsoft.com/office/drawing/2014/main" id="{E9AA9C7A-EF25-B841-BCB4-9A739EA5D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584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Rectangle 50">
                  <a:extLst>
                    <a:ext uri="{FF2B5EF4-FFF2-40B4-BE49-F238E27FC236}">
                      <a16:creationId xmlns:a16="http://schemas.microsoft.com/office/drawing/2014/main" id="{369B92DA-465D-B445-A9C2-04F1044F9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7" name="Rectangle 51">
                  <a:extLst>
                    <a:ext uri="{FF2B5EF4-FFF2-40B4-BE49-F238E27FC236}">
                      <a16:creationId xmlns:a16="http://schemas.microsoft.com/office/drawing/2014/main" id="{16097EFE-6A91-9647-B377-98F8B5587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8" name="Rectangle 52">
                  <a:extLst>
                    <a:ext uri="{FF2B5EF4-FFF2-40B4-BE49-F238E27FC236}">
                      <a16:creationId xmlns:a16="http://schemas.microsoft.com/office/drawing/2014/main" id="{1AD5B233-F251-F646-8036-C360D7294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9" name="Rectangle 53">
                  <a:extLst>
                    <a:ext uri="{FF2B5EF4-FFF2-40B4-BE49-F238E27FC236}">
                      <a16:creationId xmlns:a16="http://schemas.microsoft.com/office/drawing/2014/main" id="{08544800-DDE3-084D-A199-66CB3579A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0" name="Rectangle 54">
                  <a:extLst>
                    <a:ext uri="{FF2B5EF4-FFF2-40B4-BE49-F238E27FC236}">
                      <a16:creationId xmlns:a16="http://schemas.microsoft.com/office/drawing/2014/main" id="{37EAE443-1799-E140-9C26-3BA7C7791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1" name="Rectangle 55">
                  <a:extLst>
                    <a:ext uri="{FF2B5EF4-FFF2-40B4-BE49-F238E27FC236}">
                      <a16:creationId xmlns:a16="http://schemas.microsoft.com/office/drawing/2014/main" id="{D6E4774B-85B2-664E-A1B8-03FDE1E58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2" name="Rectangle 56">
                  <a:extLst>
                    <a:ext uri="{FF2B5EF4-FFF2-40B4-BE49-F238E27FC236}">
                      <a16:creationId xmlns:a16="http://schemas.microsoft.com/office/drawing/2014/main" id="{8C2E39A0-13FE-2849-8EED-32A7A9F2E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728"/>
                  <a:ext cx="144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33" name="Line 57">
                <a:extLst>
                  <a:ext uri="{FF2B5EF4-FFF2-40B4-BE49-F238E27FC236}">
                    <a16:creationId xmlns:a16="http://schemas.microsoft.com/office/drawing/2014/main" id="{C1AFA4A7-F88E-F44E-840F-B8C8900C1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953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Line 58">
                <a:extLst>
                  <a:ext uri="{FF2B5EF4-FFF2-40B4-BE49-F238E27FC236}">
                    <a16:creationId xmlns:a16="http://schemas.microsoft.com/office/drawing/2014/main" id="{12A88BC7-87F7-1547-85FB-2A6D19A95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2097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Line 59">
                <a:extLst>
                  <a:ext uri="{FF2B5EF4-FFF2-40B4-BE49-F238E27FC236}">
                    <a16:creationId xmlns:a16="http://schemas.microsoft.com/office/drawing/2014/main" id="{40A8A291-11F6-FE4C-BC66-909FDE7BC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2241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36" name="Rectangle 60">
              <a:extLst>
                <a:ext uri="{FF2B5EF4-FFF2-40B4-BE49-F238E27FC236}">
                  <a16:creationId xmlns:a16="http://schemas.microsoft.com/office/drawing/2014/main" id="{19B35EAE-F7C8-9949-84D6-153C79BC4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accent2"/>
                  </a:solidFill>
                </a:rPr>
                <a:t>q</a:t>
              </a:r>
              <a:endParaRPr lang="en-US" altLang="en-US" baseline="-25000"/>
            </a:p>
          </p:txBody>
        </p:sp>
        <p:sp>
          <p:nvSpPr>
            <p:cNvPr id="24637" name="Rectangle 61">
              <a:extLst>
                <a:ext uri="{FF2B5EF4-FFF2-40B4-BE49-F238E27FC236}">
                  <a16:creationId xmlns:a16="http://schemas.microsoft.com/office/drawing/2014/main" id="{B67A7FBD-D03A-1047-8F09-7585569E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327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accent2"/>
                  </a:solidFill>
                </a:rPr>
                <a:t>p</a:t>
              </a:r>
              <a:endParaRPr lang="en-US" altLang="en-US" baseline="-25000"/>
            </a:p>
          </p:txBody>
        </p:sp>
        <p:sp>
          <p:nvSpPr>
            <p:cNvPr id="24638" name="Freeform 62">
              <a:extLst>
                <a:ext uri="{FF2B5EF4-FFF2-40B4-BE49-F238E27FC236}">
                  <a16:creationId xmlns:a16="http://schemas.microsoft.com/office/drawing/2014/main" id="{C45B1857-74E1-E94E-BA4D-C23E8B486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2688"/>
              <a:ext cx="904" cy="672"/>
            </a:xfrm>
            <a:custGeom>
              <a:avLst/>
              <a:gdLst>
                <a:gd name="T0" fmla="*/ 1096 w 1096"/>
                <a:gd name="T1" fmla="*/ 0 h 912"/>
                <a:gd name="T2" fmla="*/ 952 w 1096"/>
                <a:gd name="T3" fmla="*/ 240 h 912"/>
                <a:gd name="T4" fmla="*/ 280 w 1096"/>
                <a:gd name="T5" fmla="*/ 336 h 912"/>
                <a:gd name="T6" fmla="*/ 40 w 1096"/>
                <a:gd name="T7" fmla="*/ 768 h 912"/>
                <a:gd name="T8" fmla="*/ 520 w 1096"/>
                <a:gd name="T9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912">
                  <a:moveTo>
                    <a:pt x="1096" y="0"/>
                  </a:moveTo>
                  <a:cubicBezTo>
                    <a:pt x="1092" y="92"/>
                    <a:pt x="1088" y="184"/>
                    <a:pt x="952" y="240"/>
                  </a:cubicBezTo>
                  <a:cubicBezTo>
                    <a:pt x="816" y="296"/>
                    <a:pt x="431" y="248"/>
                    <a:pt x="280" y="336"/>
                  </a:cubicBezTo>
                  <a:cubicBezTo>
                    <a:pt x="128" y="423"/>
                    <a:pt x="0" y="672"/>
                    <a:pt x="40" y="768"/>
                  </a:cubicBezTo>
                  <a:cubicBezTo>
                    <a:pt x="80" y="864"/>
                    <a:pt x="300" y="888"/>
                    <a:pt x="520" y="9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Text Box 63">
              <a:extLst>
                <a:ext uri="{FF2B5EF4-FFF2-40B4-BE49-F238E27FC236}">
                  <a16:creationId xmlns:a16="http://schemas.microsoft.com/office/drawing/2014/main" id="{202DA1E0-3792-6F43-865F-30E5BFA9C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80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rgbClr val="FF0000"/>
                  </a:solidFill>
                </a:rPr>
                <a:t>transpose</a:t>
              </a:r>
            </a:p>
          </p:txBody>
        </p:sp>
      </p:grpSp>
      <p:sp>
        <p:nvSpPr>
          <p:cNvPr id="24640" name="Text Box 64">
            <a:extLst>
              <a:ext uri="{FF2B5EF4-FFF2-40B4-BE49-F238E27FC236}">
                <a16:creationId xmlns:a16="http://schemas.microsoft.com/office/drawing/2014/main" id="{38651EB5-0B27-534D-8576-19555CBF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5883275"/>
            <a:ext cx="367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finally, DFT </a:t>
            </a:r>
            <a:r>
              <a:rPr lang="en-US" altLang="en-US">
                <a:solidFill>
                  <a:schemeClr val="accent2"/>
                </a:solidFill>
              </a:rPr>
              <a:t>columns</a:t>
            </a:r>
            <a:r>
              <a:rPr lang="en-US" altLang="en-US"/>
              <a:t>, size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chemeClr val="accent2"/>
                </a:solidFill>
              </a:rPr>
              <a:t>p</a:t>
            </a:r>
            <a:endParaRPr lang="en-US" altLang="en-US"/>
          </a:p>
          <a:p>
            <a:pPr algn="ctr"/>
            <a:r>
              <a:rPr lang="en-US" altLang="en-US"/>
              <a:t>(</a:t>
            </a:r>
            <a:r>
              <a:rPr lang="en-US" altLang="en-US">
                <a:solidFill>
                  <a:srgbClr val="FF0000"/>
                </a:solidFill>
              </a:rPr>
              <a:t>non-contiguous</a:t>
            </a:r>
            <a:r>
              <a:rPr lang="en-US" altLang="en-US"/>
              <a:t>) </a:t>
            </a:r>
          </a:p>
        </p:txBody>
      </p:sp>
      <p:grpSp>
        <p:nvGrpSpPr>
          <p:cNvPr id="24642" name="Group 66">
            <a:extLst>
              <a:ext uri="{FF2B5EF4-FFF2-40B4-BE49-F238E27FC236}">
                <a16:creationId xmlns:a16="http://schemas.microsoft.com/office/drawing/2014/main" id="{3801003F-A3D0-5944-AA4F-584FD5CA33C6}"/>
              </a:ext>
            </a:extLst>
          </p:cNvPr>
          <p:cNvGrpSpPr>
            <a:grpSpLocks/>
          </p:cNvGrpSpPr>
          <p:nvPr/>
        </p:nvGrpSpPr>
        <p:grpSpPr bwMode="auto">
          <a:xfrm>
            <a:off x="1220788" y="3352800"/>
            <a:ext cx="2287587" cy="2514600"/>
            <a:chOff x="769" y="2112"/>
            <a:chExt cx="1441" cy="1584"/>
          </a:xfrm>
        </p:grpSpPr>
        <p:sp>
          <p:nvSpPr>
            <p:cNvPr id="24643" name="Rectangle 67">
              <a:extLst>
                <a:ext uri="{FF2B5EF4-FFF2-40B4-BE49-F238E27FC236}">
                  <a16:creationId xmlns:a16="http://schemas.microsoft.com/office/drawing/2014/main" id="{63215519-CA05-5544-AEDD-81138D112D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38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4" name="Rectangle 68">
              <a:extLst>
                <a:ext uri="{FF2B5EF4-FFF2-40B4-BE49-F238E27FC236}">
                  <a16:creationId xmlns:a16="http://schemas.microsoft.com/office/drawing/2014/main" id="{7C2CCFE2-3233-984A-BAC1-0B05D38826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53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Rectangle 69">
              <a:extLst>
                <a:ext uri="{FF2B5EF4-FFF2-40B4-BE49-F238E27FC236}">
                  <a16:creationId xmlns:a16="http://schemas.microsoft.com/office/drawing/2014/main" id="{8520F557-AD93-E542-9063-B545C3BE04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677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Rectangle 70">
              <a:extLst>
                <a:ext uri="{FF2B5EF4-FFF2-40B4-BE49-F238E27FC236}">
                  <a16:creationId xmlns:a16="http://schemas.microsoft.com/office/drawing/2014/main" id="{1D18E552-6DB1-D141-A527-254618AD6D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821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Rectangle 71">
              <a:extLst>
                <a:ext uri="{FF2B5EF4-FFF2-40B4-BE49-F238E27FC236}">
                  <a16:creationId xmlns:a16="http://schemas.microsoft.com/office/drawing/2014/main" id="{6D7E00E5-D63E-0644-8DF8-0478D18EC9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2965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>
              <a:extLst>
                <a:ext uri="{FF2B5EF4-FFF2-40B4-BE49-F238E27FC236}">
                  <a16:creationId xmlns:a16="http://schemas.microsoft.com/office/drawing/2014/main" id="{ED96D1E0-8203-5448-AC5F-C412C6EA36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310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Rectangle 73">
              <a:extLst>
                <a:ext uri="{FF2B5EF4-FFF2-40B4-BE49-F238E27FC236}">
                  <a16:creationId xmlns:a16="http://schemas.microsoft.com/office/drawing/2014/main" id="{95D42C7F-4694-1C47-8B56-8C916AC7A2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35" y="325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Rectangle 74">
              <a:extLst>
                <a:ext uri="{FF2B5EF4-FFF2-40B4-BE49-F238E27FC236}">
                  <a16:creationId xmlns:a16="http://schemas.microsoft.com/office/drawing/2014/main" id="{2C184E4D-935D-2648-AA54-4D4B855E79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238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Rectangle 75">
              <a:extLst>
                <a:ext uri="{FF2B5EF4-FFF2-40B4-BE49-F238E27FC236}">
                  <a16:creationId xmlns:a16="http://schemas.microsoft.com/office/drawing/2014/main" id="{2BDDBCE5-7AE3-4E43-BA88-94422B2A80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253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Rectangle 76">
              <a:extLst>
                <a:ext uri="{FF2B5EF4-FFF2-40B4-BE49-F238E27FC236}">
                  <a16:creationId xmlns:a16="http://schemas.microsoft.com/office/drawing/2014/main" id="{E482BF06-17DD-044A-AFAA-20066A85F4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2677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Rectangle 77">
              <a:extLst>
                <a:ext uri="{FF2B5EF4-FFF2-40B4-BE49-F238E27FC236}">
                  <a16:creationId xmlns:a16="http://schemas.microsoft.com/office/drawing/2014/main" id="{1D6B7E32-BFCD-BD48-BE44-591A99FB40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2" y="2822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Rectangle 78">
              <a:extLst>
                <a:ext uri="{FF2B5EF4-FFF2-40B4-BE49-F238E27FC236}">
                  <a16:creationId xmlns:a16="http://schemas.microsoft.com/office/drawing/2014/main" id="{529917F2-835F-CD45-901D-B246C51BD9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2965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Rectangle 79">
              <a:extLst>
                <a:ext uri="{FF2B5EF4-FFF2-40B4-BE49-F238E27FC236}">
                  <a16:creationId xmlns:a16="http://schemas.microsoft.com/office/drawing/2014/main" id="{7DCB122C-8D59-6B4F-B813-70DF04E171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310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Rectangle 80">
              <a:extLst>
                <a:ext uri="{FF2B5EF4-FFF2-40B4-BE49-F238E27FC236}">
                  <a16:creationId xmlns:a16="http://schemas.microsoft.com/office/drawing/2014/main" id="{43FF28F0-672C-9B4F-B559-D7FCD03B06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1" y="325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Rectangle 81">
              <a:extLst>
                <a:ext uri="{FF2B5EF4-FFF2-40B4-BE49-F238E27FC236}">
                  <a16:creationId xmlns:a16="http://schemas.microsoft.com/office/drawing/2014/main" id="{2D9BBC5A-8CFE-5244-A027-7B083AD0CA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38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Rectangle 82">
              <a:extLst>
                <a:ext uri="{FF2B5EF4-FFF2-40B4-BE49-F238E27FC236}">
                  <a16:creationId xmlns:a16="http://schemas.microsoft.com/office/drawing/2014/main" id="{F26C02A7-48A6-6C45-9D30-C59FD2BD68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53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9" name="Rectangle 83">
              <a:extLst>
                <a:ext uri="{FF2B5EF4-FFF2-40B4-BE49-F238E27FC236}">
                  <a16:creationId xmlns:a16="http://schemas.microsoft.com/office/drawing/2014/main" id="{1BAEF3CF-45A2-F544-8802-321AC19188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677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Rectangle 84">
              <a:extLst>
                <a:ext uri="{FF2B5EF4-FFF2-40B4-BE49-F238E27FC236}">
                  <a16:creationId xmlns:a16="http://schemas.microsoft.com/office/drawing/2014/main" id="{7B1678B2-FF2B-1143-8374-02ED8C6583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821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Rectangle 85">
              <a:extLst>
                <a:ext uri="{FF2B5EF4-FFF2-40B4-BE49-F238E27FC236}">
                  <a16:creationId xmlns:a16="http://schemas.microsoft.com/office/drawing/2014/main" id="{49C4B142-E238-C645-BE6D-5B66514D37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2965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2" name="Rectangle 86">
              <a:extLst>
                <a:ext uri="{FF2B5EF4-FFF2-40B4-BE49-F238E27FC236}">
                  <a16:creationId xmlns:a16="http://schemas.microsoft.com/office/drawing/2014/main" id="{33E41966-CC44-5442-8A19-8E15C1C95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3109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Rectangle 87">
              <a:extLst>
                <a:ext uri="{FF2B5EF4-FFF2-40B4-BE49-F238E27FC236}">
                  <a16:creationId xmlns:a16="http://schemas.microsoft.com/office/drawing/2014/main" id="{B084FE6F-77B1-104C-B21B-48F5AF5508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3253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Line 88">
              <a:extLst>
                <a:ext uri="{FF2B5EF4-FFF2-40B4-BE49-F238E27FC236}">
                  <a16:creationId xmlns:a16="http://schemas.microsoft.com/office/drawing/2014/main" id="{30DE7A9C-4B84-4C45-88E6-95B21D4C8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71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>
              <a:extLst>
                <a:ext uri="{FF2B5EF4-FFF2-40B4-BE49-F238E27FC236}">
                  <a16:creationId xmlns:a16="http://schemas.microsoft.com/office/drawing/2014/main" id="{092C3CDF-6816-CA4E-83DE-927D46A82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07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6" name="Line 90">
              <a:extLst>
                <a:ext uri="{FF2B5EF4-FFF2-40B4-BE49-F238E27FC236}">
                  <a16:creationId xmlns:a16="http://schemas.microsoft.com/office/drawing/2014/main" id="{19FF0C2E-601A-0A4C-B415-112A6BD86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753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7" name="Line 91">
              <a:extLst>
                <a:ext uri="{FF2B5EF4-FFF2-40B4-BE49-F238E27FC236}">
                  <a16:creationId xmlns:a16="http://schemas.microsoft.com/office/drawing/2014/main" id="{4111ADB3-ACB1-5440-B3A5-33C953F78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99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8" name="Line 92">
              <a:extLst>
                <a:ext uri="{FF2B5EF4-FFF2-40B4-BE49-F238E27FC236}">
                  <a16:creationId xmlns:a16="http://schemas.microsoft.com/office/drawing/2014/main" id="{0E5D1809-FE66-4A46-B1FB-283144933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045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9" name="Line 93">
              <a:extLst>
                <a:ext uri="{FF2B5EF4-FFF2-40B4-BE49-F238E27FC236}">
                  <a16:creationId xmlns:a16="http://schemas.microsoft.com/office/drawing/2014/main" id="{79E4F464-0CD1-9941-81A1-845CE7208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91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0" name="Line 94">
              <a:extLst>
                <a:ext uri="{FF2B5EF4-FFF2-40B4-BE49-F238E27FC236}">
                  <a16:creationId xmlns:a16="http://schemas.microsoft.com/office/drawing/2014/main" id="{121003D9-8CA5-304B-8A99-3B1CA0051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37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Rectangle 95">
              <a:extLst>
                <a:ext uri="{FF2B5EF4-FFF2-40B4-BE49-F238E27FC236}">
                  <a16:creationId xmlns:a16="http://schemas.microsoft.com/office/drawing/2014/main" id="{E92A1FAD-8009-584F-9A33-3B286B9AD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1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accent2"/>
                  </a:solidFill>
                </a:rPr>
                <a:t>p</a:t>
              </a:r>
              <a:endParaRPr lang="en-US" altLang="en-US" baseline="-25000"/>
            </a:p>
          </p:txBody>
        </p:sp>
        <p:sp>
          <p:nvSpPr>
            <p:cNvPr id="24672" name="Rectangle 96">
              <a:extLst>
                <a:ext uri="{FF2B5EF4-FFF2-40B4-BE49-F238E27FC236}">
                  <a16:creationId xmlns:a16="http://schemas.microsoft.com/office/drawing/2014/main" id="{69828358-8EE6-624B-ACF0-29F7B4E26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7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accent2"/>
                  </a:solidFill>
                </a:rPr>
                <a:t>q</a:t>
              </a:r>
              <a:endParaRPr lang="en-US" altLang="en-US" baseline="-25000"/>
            </a:p>
          </p:txBody>
        </p:sp>
        <p:sp>
          <p:nvSpPr>
            <p:cNvPr id="24673" name="Line 97">
              <a:extLst>
                <a:ext uri="{FF2B5EF4-FFF2-40B4-BE49-F238E27FC236}">
                  <a16:creationId xmlns:a16="http://schemas.microsoft.com/office/drawing/2014/main" id="{EBD0B62E-1FD1-0A40-BF52-06195D032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" y="356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4" name="Text Box 98">
              <a:extLst>
                <a:ext uri="{FF2B5EF4-FFF2-40B4-BE49-F238E27FC236}">
                  <a16:creationId xmlns:a16="http://schemas.microsoft.com/office/drawing/2014/main" id="{950E3988-9EEB-3040-96CD-33DB0EB21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408"/>
              <a:ext cx="11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= </a:t>
              </a:r>
              <a:r>
                <a:rPr lang="en-US" altLang="en-US">
                  <a:solidFill>
                    <a:srgbClr val="FF0000"/>
                  </a:solidFill>
                </a:rPr>
                <a:t>contiguous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AA4D5-9595-AF4D-8F2F-70CAFD7D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60" y="3095625"/>
            <a:ext cx="3317761" cy="3133725"/>
          </a:xfrm>
          <a:prstGeom prst="rect">
            <a:avLst/>
          </a:prstGeom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4F40B8CE-2F9A-4A46-A2F6-76ECE2F9A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altLang="en-US"/>
              <a:t>Gauss’ fast Fourier transform (FFT)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271A201A-ECF3-724E-AED8-4B55455A2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3713" y="1143000"/>
          <a:ext cx="26860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4" imgW="8686800" imgH="3543300" progId="Equation.3">
                  <p:embed/>
                </p:oleObj>
              </mc:Choice>
              <mc:Fallback>
                <p:oleObj name="Equation" r:id="rId4" imgW="8686800" imgH="354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1143000"/>
                        <a:ext cx="26860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>
            <a:extLst>
              <a:ext uri="{FF2B5EF4-FFF2-40B4-BE49-F238E27FC236}">
                <a16:creationId xmlns:a16="http://schemas.microsoft.com/office/drawing/2014/main" id="{7AE359DB-9459-FF4D-8409-1BDBBA9A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436688"/>
            <a:ext cx="3154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FF0000"/>
                </a:solidFill>
              </a:rPr>
              <a:t>how do we compute: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41E955E9-0A40-A543-8BC3-20E26BBAE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1279525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12BCEFEA-FCE1-6845-B58C-71F2C1B0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438400"/>
            <a:ext cx="655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— not directly: O(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 operations … for Gauss, </a:t>
            </a:r>
            <a:r>
              <a:rPr lang="en-US" altLang="en-US" i="1"/>
              <a:t>n</a:t>
            </a:r>
            <a:r>
              <a:rPr lang="en-US" altLang="en-US"/>
              <a:t>=12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E323BA5B-28C9-3545-8651-A1D50F08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1463"/>
            <a:ext cx="228600" cy="228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734AF8C6-8CE9-5640-9D44-A29CCDD36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228600" cy="228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42E32AC5-531C-1742-9B46-F0650671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6" y="3443288"/>
            <a:ext cx="228600" cy="228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EDFA42C2-9FAD-0141-BE70-6CF3A5BC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3" y="3887786"/>
            <a:ext cx="228600" cy="228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570DB5D0-8365-4044-AE79-280B6FBE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480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Gauss’ insight:</a:t>
            </a:r>
            <a:r>
              <a:rPr lang="en-US" altLang="en-US"/>
              <a:t> “</a:t>
            </a:r>
            <a:r>
              <a:rPr lang="en-US" altLang="en-US" i="1"/>
              <a:t>Distribuamus hanc periodum primo in tres periodos quaternorum terminorum.</a:t>
            </a:r>
            <a:r>
              <a:rPr lang="en-US" altLang="en-US"/>
              <a:t>”</a:t>
            </a:r>
            <a:endParaRPr lang="en-US" altLang="en-US" i="1"/>
          </a:p>
        </p:txBody>
      </p:sp>
      <p:sp>
        <p:nvSpPr>
          <p:cNvPr id="4114" name="Text Box 18">
            <a:extLst>
              <a:ext uri="{FF2B5EF4-FFF2-40B4-BE49-F238E27FC236}">
                <a16:creationId xmlns:a16="http://schemas.microsoft.com/office/drawing/2014/main" id="{EA71EE1B-5FD4-F449-B124-406CB84F3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4587875"/>
            <a:ext cx="4806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We first distribute this period</a:t>
            </a:r>
          </a:p>
          <a:p>
            <a:r>
              <a:rPr lang="en-US" altLang="en-US"/>
              <a:t>   [</a:t>
            </a:r>
            <a:r>
              <a:rPr lang="en-US" altLang="en-US" i="1"/>
              <a:t>n=</a:t>
            </a:r>
            <a:r>
              <a:rPr lang="en-US" altLang="en-US"/>
              <a:t>12] into 3 periods of length 4 …</a:t>
            </a:r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0DA991F3-9946-E04A-8B34-A46B487EE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5684838"/>
            <a:ext cx="3492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>
                <a:solidFill>
                  <a:srgbClr val="FF0000"/>
                </a:solidFill>
              </a:rPr>
              <a:t>Divide and conquer.</a:t>
            </a:r>
          </a:p>
          <a:p>
            <a:pPr algn="ctr"/>
            <a:r>
              <a:rPr lang="en-US" altLang="en-US" sz="3200"/>
              <a:t>(any composite </a:t>
            </a:r>
            <a:r>
              <a:rPr lang="en-US" altLang="en-US" sz="3200" i="1"/>
              <a:t>n</a:t>
            </a:r>
            <a:r>
              <a:rPr lang="en-US" altLang="en-US" sz="3200"/>
              <a:t>)</a:t>
            </a:r>
            <a:endParaRPr lang="en-US" altLang="en-US" sz="320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CF675-FB22-734E-8C34-A5816330515B}"/>
              </a:ext>
            </a:extLst>
          </p:cNvPr>
          <p:cNvSpPr/>
          <p:nvPr/>
        </p:nvSpPr>
        <p:spPr bwMode="auto">
          <a:xfrm>
            <a:off x="814388" y="2914650"/>
            <a:ext cx="2371725" cy="2143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398885B8-AC67-7645-B475-ACA27B713E6D}"/>
              </a:ext>
            </a:extLst>
          </p:cNvPr>
          <p:cNvGrpSpPr>
            <a:grpSpLocks/>
          </p:cNvGrpSpPr>
          <p:nvPr/>
        </p:nvGrpSpPr>
        <p:grpSpPr bwMode="auto">
          <a:xfrm>
            <a:off x="1595438" y="1798638"/>
            <a:ext cx="6040437" cy="4525962"/>
            <a:chOff x="1005" y="864"/>
            <a:chExt cx="3805" cy="2851"/>
          </a:xfrm>
        </p:grpSpPr>
        <p:grpSp>
          <p:nvGrpSpPr>
            <p:cNvPr id="27651" name="Group 3">
              <a:extLst>
                <a:ext uri="{FF2B5EF4-FFF2-40B4-BE49-F238E27FC236}">
                  <a16:creationId xmlns:a16="http://schemas.microsoft.com/office/drawing/2014/main" id="{504C508C-702D-4546-A5A5-941E6C372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864"/>
              <a:ext cx="3792" cy="1872"/>
              <a:chOff x="1008" y="864"/>
              <a:chExt cx="3792" cy="1872"/>
            </a:xfrm>
          </p:grpSpPr>
          <p:sp>
            <p:nvSpPr>
              <p:cNvPr id="27652" name="Rectangle 4">
                <a:extLst>
                  <a:ext uri="{FF2B5EF4-FFF2-40B4-BE49-F238E27FC236}">
                    <a16:creationId xmlns:a16="http://schemas.microsoft.com/office/drawing/2014/main" id="{C023273F-992F-F242-A248-BB2195A16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1104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3" name="Rectangle 5">
                <a:extLst>
                  <a:ext uri="{FF2B5EF4-FFF2-40B4-BE49-F238E27FC236}">
                    <a16:creationId xmlns:a16="http://schemas.microsoft.com/office/drawing/2014/main" id="{F86D38C0-0CBE-5444-8491-399405EF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2736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4" name="Rectangle 6">
                <a:extLst>
                  <a:ext uri="{FF2B5EF4-FFF2-40B4-BE49-F238E27FC236}">
                    <a16:creationId xmlns:a16="http://schemas.microsoft.com/office/drawing/2014/main" id="{F463B7D5-1901-5449-ADFD-989F6A04F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400"/>
                <a:ext cx="3792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5" name="Text Box 7">
              <a:extLst>
                <a:ext uri="{FF2B5EF4-FFF2-40B4-BE49-F238E27FC236}">
                  <a16:creationId xmlns:a16="http://schemas.microsoft.com/office/drawing/2014/main" id="{2800EE85-9064-9945-A584-7D75B8CB6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928"/>
              <a:ext cx="3805" cy="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But</a:t>
              </a:r>
              <a:r>
                <a:rPr lang="en-US" altLang="en-US">
                  <a:solidFill>
                    <a:srgbClr val="FF0000"/>
                  </a:solidFill>
                </a:rPr>
                <a:t> traditional</a:t>
              </a:r>
              <a:r>
                <a:rPr lang="en-US" altLang="en-US"/>
                <a:t> implementation is </a:t>
              </a:r>
              <a:r>
                <a:rPr lang="en-US" altLang="en-US">
                  <a:solidFill>
                    <a:srgbClr val="FF0000"/>
                  </a:solidFill>
                </a:rPr>
                <a:t>non-recursive</a:t>
              </a:r>
              <a:r>
                <a:rPr lang="en-US" altLang="en-US"/>
                <a:t>,</a:t>
              </a:r>
            </a:p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breadth-first</a:t>
              </a:r>
              <a:r>
                <a:rPr lang="en-US" altLang="en-US"/>
                <a:t> traversal:</a:t>
              </a:r>
            </a:p>
            <a:p>
              <a:pPr algn="ctr"/>
              <a:r>
                <a:rPr lang="en-US" altLang="en-US" sz="2800">
                  <a:solidFill>
                    <a:schemeClr val="accent2"/>
                  </a:solidFill>
                </a:rPr>
                <a:t>log</a:t>
              </a:r>
              <a:r>
                <a:rPr lang="en-US" altLang="en-US" sz="2800" baseline="-25000">
                  <a:solidFill>
                    <a:schemeClr val="accent2"/>
                  </a:solidFill>
                </a:rPr>
                <a:t>2</a:t>
              </a:r>
              <a:r>
                <a:rPr lang="en-US" altLang="en-US" sz="2800">
                  <a:solidFill>
                    <a:schemeClr val="accent2"/>
                  </a:solidFill>
                </a:rPr>
                <a:t> </a:t>
              </a:r>
              <a:r>
                <a:rPr lang="en-US" altLang="en-US" sz="2800" i="1">
                  <a:solidFill>
                    <a:schemeClr val="accent2"/>
                  </a:solidFill>
                </a:rPr>
                <a:t>n</a:t>
              </a:r>
              <a:r>
                <a:rPr lang="en-US" altLang="en-US" sz="2800">
                  <a:solidFill>
                    <a:schemeClr val="accent2"/>
                  </a:solidFill>
                </a:rPr>
                <a:t> passes</a:t>
              </a:r>
              <a:r>
                <a:rPr lang="en-US" altLang="en-US" sz="2800"/>
                <a:t> over </a:t>
              </a:r>
              <a:r>
                <a:rPr lang="en-US" altLang="en-US" sz="2800">
                  <a:solidFill>
                    <a:schemeClr val="accent2"/>
                  </a:solidFill>
                </a:rPr>
                <a:t>whole</a:t>
              </a:r>
              <a:r>
                <a:rPr lang="en-US" altLang="en-US" sz="2800"/>
                <a:t> array</a:t>
              </a:r>
              <a:endParaRPr lang="en-US" altLang="en-US"/>
            </a:p>
          </p:txBody>
        </p:sp>
      </p:grpSp>
      <p:sp>
        <p:nvSpPr>
          <p:cNvPr id="27656" name="Rectangle 8">
            <a:extLst>
              <a:ext uri="{FF2B5EF4-FFF2-40B4-BE49-F238E27FC236}">
                <a16:creationId xmlns:a16="http://schemas.microsoft.com/office/drawing/2014/main" id="{5A4B60E0-FB5B-4349-AE84-C0C7478E6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27038"/>
            <a:ext cx="8534400" cy="1143000"/>
          </a:xfrm>
        </p:spPr>
        <p:txBody>
          <a:bodyPr/>
          <a:lstStyle/>
          <a:p>
            <a:r>
              <a:rPr lang="en-US" altLang="en-US"/>
              <a:t>Cooley-Tukey is Naturally Recursive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66794587-E98A-5948-942E-C06A0951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98638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Size 8 DFT</a:t>
            </a:r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5D637428-5BD5-0843-81EA-378E10AC6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4082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BCAF70E2-72F1-8641-B618-13A1142E6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082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F7C0F4D5-DEA9-1245-BC72-4BAE04BFB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170238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A0EB19BC-C351-CB48-9030-223B9B78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70238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5E063E1A-67B9-DE49-88DC-BB67CD952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433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FDBF5995-98F5-9E4E-B816-FA3F91B91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433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8D57ABC3-0E0A-B24C-8CF7-45388B0E8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6433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B3F4CE9B-B5AA-7A40-B175-48F72483C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64331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61B052C8-084D-8046-834C-10025273F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434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3DCA3311-45A1-B045-A64F-61DAB04CE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43434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66B839DB-30D3-1245-A243-7F2A3A308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EABC5989-2C05-034A-9D52-B3C9D457C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43434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735834F7-8D8B-7745-B00E-CBFF3F6E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498725"/>
            <a:ext cx="1506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chemeClr val="accent2"/>
                </a:solidFill>
              </a:rPr>
              <a:t>p</a:t>
            </a:r>
            <a:r>
              <a:rPr lang="en-US" altLang="en-US" sz="1800"/>
              <a:t> = 2 (</a:t>
            </a:r>
            <a:r>
              <a:rPr lang="en-US" altLang="en-US" sz="1800">
                <a:solidFill>
                  <a:srgbClr val="FF0000"/>
                </a:solidFill>
              </a:rPr>
              <a:t>radix 2</a:t>
            </a:r>
            <a:r>
              <a:rPr lang="en-US" altLang="en-US" sz="1800"/>
              <a:t>)</a:t>
            </a:r>
            <a:endParaRPr lang="en-US" altLang="en-US" sz="18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214C42A-FF88-024C-A89C-28AA72F0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0"/>
            <a:ext cx="28194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CA7D47E-1BE9-F248-87FF-D69BC516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90800"/>
            <a:ext cx="27432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440B0287-B540-D540-B503-EE112F3B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4648200"/>
            <a:ext cx="5597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breadth-first, but with </a:t>
            </a:r>
            <a:r>
              <a:rPr lang="en-US" altLang="en-US" i="1"/>
              <a:t>blocks</a:t>
            </a:r>
            <a:r>
              <a:rPr lang="en-US" altLang="en-US"/>
              <a:t> of size = cache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optimal choice: radix = cache size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radix &gt;&gt; 2</a:t>
            </a:r>
            <a:endParaRPr lang="en-US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DFED7AB-973B-1244-87D3-4B8706E4E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altLang="en-US"/>
              <a:t>Traditional cache solution: </a:t>
            </a:r>
            <a:r>
              <a:rPr lang="en-US" altLang="en-US">
                <a:solidFill>
                  <a:schemeClr val="accent2"/>
                </a:solidFill>
              </a:rPr>
              <a:t>Blocking</a:t>
            </a:r>
            <a:endParaRPr lang="en-US" altLang="en-US"/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5AE3ED43-FCDC-EF46-BB2F-B772A4DEC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3716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Size 8 DFT</a:t>
            </a: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717681CE-E808-4C43-B212-DF3F790698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9AF2A31E-E934-EB44-936E-6EE1FE5C3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F401CBB4-A15E-524F-878B-4E6AB5E6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4320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E39928F2-E87D-094B-8BEE-1D9402F5E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4320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B88A162-2730-9440-9950-7D535016DB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2162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8AB40545-04B1-6648-92D4-71FA49A13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2162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6C9C0538-86BE-564E-A764-400ABC9FB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2162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BFB76441-6CB9-0644-9CAD-3741AF953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2162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D16D2EEE-7F82-6F48-ABB9-93077026A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163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3C77DE14-3ACB-D743-A57E-3375F46C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39163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8159701D-EDA1-CB47-8E34-F6D080D7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163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4E7E58CC-0776-0847-AF35-2BD04C96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39163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8ABA327B-06F3-D24C-850F-B81F4CBF4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071688"/>
            <a:ext cx="1506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chemeClr val="accent2"/>
                </a:solidFill>
              </a:rPr>
              <a:t>p</a:t>
            </a:r>
            <a:r>
              <a:rPr lang="en-US" altLang="en-US" sz="1800"/>
              <a:t> = 2 (</a:t>
            </a:r>
            <a:r>
              <a:rPr lang="en-US" altLang="en-US" sz="1800">
                <a:solidFill>
                  <a:srgbClr val="FF0000"/>
                </a:solidFill>
              </a:rPr>
              <a:t>radix 2</a:t>
            </a:r>
            <a:r>
              <a:rPr lang="en-US" altLang="en-US" sz="1800"/>
              <a:t>)</a:t>
            </a:r>
            <a:endParaRPr lang="en-US" altLang="en-US" sz="1800" i="1"/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24E670F0-D60C-F446-9047-D90D20F1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5959475"/>
            <a:ext cx="6083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…requires program specialized for cache size</a:t>
            </a:r>
          </a:p>
          <a:p>
            <a:r>
              <a:rPr lang="en-US" altLang="en-US"/>
              <a:t>…multiple levels of cache = multilevel blocking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B768A64-8C85-4741-A91D-2C4353BD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39875"/>
            <a:ext cx="6324600" cy="3276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3220E5A-D3B7-614D-9DBB-FDE13727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2859088"/>
            <a:ext cx="3048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E734150-4F06-D349-B6CD-40D574715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4038600"/>
            <a:ext cx="1600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FF0D271-BC87-B140-9C46-565FD947B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Recursive Divide &amp; Conquer is Good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C8844242-1BDF-FE4D-BE46-5AAA31E65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92275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Size 8 DFT</a:t>
            </a:r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DC61495-0213-6F49-B9F6-502FFA35F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3018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FE27906B-2423-894E-A730-E665FD684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01875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D48F6298-3768-8141-8E3A-03279702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63875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DBB19359-6802-A640-A62D-4C17560C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63875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Size 4 DFT</a:t>
            </a: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E2C93839-C88C-1D40-8ACC-59B10A1A51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53695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6EF57B87-326B-424F-989C-DCD17EE2C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3695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D390D647-023C-C947-BFDA-C9F9C0A1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3695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C96ECF3F-136D-C048-9710-7DBBB7687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3695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3D163326-9D32-064F-9B73-B0088D712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370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E67C61A2-1540-4F4A-8FA8-28C12459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2370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3F33C808-6582-794A-B5EB-93009CAA8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370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448A40C8-CE6B-9E42-8B0C-AF81CEE79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42370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Size 2 DFT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BBE68BA5-1A49-4643-BC20-DD23DA41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392363"/>
            <a:ext cx="1506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chemeClr val="accent2"/>
                </a:solidFill>
              </a:rPr>
              <a:t>p</a:t>
            </a:r>
            <a:r>
              <a:rPr lang="en-US" altLang="en-US" sz="1800"/>
              <a:t> = 2 (</a:t>
            </a:r>
            <a:r>
              <a:rPr lang="en-US" altLang="en-US" sz="1800">
                <a:solidFill>
                  <a:srgbClr val="FF0000"/>
                </a:solidFill>
              </a:rPr>
              <a:t>radix 2</a:t>
            </a:r>
            <a:r>
              <a:rPr lang="en-US" altLang="en-US" sz="1800"/>
              <a:t>)</a:t>
            </a:r>
            <a:endParaRPr lang="en-US" altLang="en-US" sz="1800" i="1"/>
          </a:p>
        </p:txBody>
      </p:sp>
      <p:grpSp>
        <p:nvGrpSpPr>
          <p:cNvPr id="29716" name="Group 20">
            <a:extLst>
              <a:ext uri="{FF2B5EF4-FFF2-40B4-BE49-F238E27FC236}">
                <a16:creationId xmlns:a16="http://schemas.microsoft.com/office/drawing/2014/main" id="{2792C8ED-6EEC-1946-92A3-CFD414C11D5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664075"/>
            <a:ext cx="4899025" cy="2041525"/>
            <a:chOff x="1392" y="2736"/>
            <a:chExt cx="3086" cy="1286"/>
          </a:xfrm>
        </p:grpSpPr>
        <p:sp>
          <p:nvSpPr>
            <p:cNvPr id="29717" name="Line 21">
              <a:extLst>
                <a:ext uri="{FF2B5EF4-FFF2-40B4-BE49-F238E27FC236}">
                  <a16:creationId xmlns:a16="http://schemas.microsoft.com/office/drawing/2014/main" id="{27A1A7AE-1315-6447-981C-48A52FB9D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736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22">
              <a:extLst>
                <a:ext uri="{FF2B5EF4-FFF2-40B4-BE49-F238E27FC236}">
                  <a16:creationId xmlns:a16="http://schemas.microsoft.com/office/drawing/2014/main" id="{6EF20CE9-53B9-9D48-8418-ADFC11E35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04"/>
              <a:ext cx="30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eventually small enough to fit in cache</a:t>
              </a:r>
            </a:p>
            <a:p>
              <a:r>
                <a:rPr lang="en-US" altLang="en-US"/>
                <a:t>…</a:t>
              </a:r>
              <a:r>
                <a:rPr lang="en-US" altLang="en-US">
                  <a:solidFill>
                    <a:srgbClr val="FF0000"/>
                  </a:solidFill>
                </a:rPr>
                <a:t>no matter what size</a:t>
              </a:r>
              <a:r>
                <a:rPr lang="en-US" altLang="en-US"/>
                <a:t> the cache is</a:t>
              </a:r>
            </a:p>
          </p:txBody>
        </p:sp>
      </p:grpSp>
      <p:sp>
        <p:nvSpPr>
          <p:cNvPr id="29719" name="Text Box 23">
            <a:extLst>
              <a:ext uri="{FF2B5EF4-FFF2-40B4-BE49-F238E27FC236}">
                <a16:creationId xmlns:a16="http://schemas.microsoft.com/office/drawing/2014/main" id="{1662D642-B593-4644-9388-2511779BD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838200"/>
            <a:ext cx="277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(depth-first traversal)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5680C912-5254-C545-B36C-A4531984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822325"/>
            <a:ext cx="231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[Singleton, 1967]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B128003-9AD9-8247-A131-01AD596F0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Cache Obliviousness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DED803F6-D4DB-4A41-A1E2-4F81CD05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75406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A </a:t>
            </a:r>
            <a:r>
              <a:rPr lang="en-US" altLang="en-US">
                <a:solidFill>
                  <a:schemeClr val="accent2"/>
                </a:solidFill>
              </a:rPr>
              <a:t>cache-oblivious algorithm</a:t>
            </a:r>
            <a:r>
              <a:rPr lang="en-US" altLang="en-US"/>
              <a:t> does </a:t>
            </a:r>
            <a:r>
              <a:rPr lang="en-US" altLang="en-US">
                <a:solidFill>
                  <a:schemeClr val="accent2"/>
                </a:solidFill>
              </a:rPr>
              <a:t>not know</a:t>
            </a:r>
            <a:r>
              <a:rPr lang="en-US" altLang="en-US"/>
              <a:t> the cache size</a:t>
            </a:r>
          </a:p>
          <a:p>
            <a:r>
              <a:rPr lang="en-US" altLang="en-US"/>
              <a:t>	— for many algorithms [Frigo 1999], </a:t>
            </a:r>
          </a:p>
          <a:p>
            <a:r>
              <a:rPr lang="en-US" altLang="en-US"/>
              <a:t>                 can be provably </a:t>
            </a:r>
            <a:r>
              <a:rPr lang="en-US" altLang="en-US">
                <a:solidFill>
                  <a:srgbClr val="FF0000"/>
                </a:solidFill>
              </a:rPr>
              <a:t>“big-O”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optimal</a:t>
            </a:r>
            <a:r>
              <a:rPr lang="en-US" altLang="en-US"/>
              <a:t> for </a:t>
            </a:r>
            <a:r>
              <a:rPr lang="en-US" altLang="en-US">
                <a:solidFill>
                  <a:srgbClr val="FF0000"/>
                </a:solidFill>
              </a:rPr>
              <a:t>any machine</a:t>
            </a:r>
            <a:endParaRPr lang="en-US" altLang="en-US"/>
          </a:p>
          <a:p>
            <a:r>
              <a:rPr lang="en-US" altLang="en-US"/>
              <a:t>	     &amp; for </a:t>
            </a:r>
            <a:r>
              <a:rPr lang="en-US" altLang="en-US">
                <a:solidFill>
                  <a:srgbClr val="FF0000"/>
                </a:solidFill>
              </a:rPr>
              <a:t>all levels of cache</a:t>
            </a:r>
            <a:r>
              <a:rPr lang="en-US" altLang="en-US"/>
              <a:t> simultaneously</a:t>
            </a:r>
          </a:p>
          <a:p>
            <a:endParaRPr lang="en-US" altLang="en-US"/>
          </a:p>
          <a:p>
            <a:endParaRPr lang="en-US" altLang="en-US"/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335A85D5-DC8A-D948-8330-7E673C6035A0}"/>
              </a:ext>
            </a:extLst>
          </p:cNvPr>
          <p:cNvGrpSpPr>
            <a:grpSpLocks/>
          </p:cNvGrpSpPr>
          <p:nvPr/>
        </p:nvGrpSpPr>
        <p:grpSpPr bwMode="auto">
          <a:xfrm>
            <a:off x="0" y="3200400"/>
            <a:ext cx="9144000" cy="3657600"/>
            <a:chOff x="0" y="2016"/>
            <a:chExt cx="5760" cy="2304"/>
          </a:xfrm>
        </p:grpSpPr>
        <p:sp>
          <p:nvSpPr>
            <p:cNvPr id="30725" name="Rectangle 5">
              <a:extLst>
                <a:ext uri="{FF2B5EF4-FFF2-40B4-BE49-F238E27FC236}">
                  <a16:creationId xmlns:a16="http://schemas.microsoft.com/office/drawing/2014/main" id="{2E6E95EB-5993-0D4B-9B57-CE44BFFB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16"/>
              <a:ext cx="5760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Text Box 6">
              <a:extLst>
                <a:ext uri="{FF2B5EF4-FFF2-40B4-BE49-F238E27FC236}">
                  <a16:creationId xmlns:a16="http://schemas.microsoft.com/office/drawing/2014/main" id="{066609BC-F5C2-2D4B-A04C-9F670EE18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" y="2150"/>
              <a:ext cx="5657" cy="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… but this ignores e.g. constant factors, associativity, …</a:t>
              </a:r>
            </a:p>
            <a:p>
              <a:pPr algn="ctr"/>
              <a:endParaRPr lang="en-US" altLang="en-US"/>
            </a:p>
            <a:p>
              <a:pPr algn="ctr"/>
              <a:r>
                <a:rPr lang="en-US" altLang="en-US" sz="2800">
                  <a:solidFill>
                    <a:schemeClr val="accent2"/>
                  </a:solidFill>
                </a:rPr>
                <a:t>cache-obliviousness</a:t>
              </a:r>
              <a:r>
                <a:rPr lang="en-US" altLang="en-US" sz="2800"/>
                <a:t> is a </a:t>
              </a:r>
              <a:r>
                <a:rPr lang="en-US" altLang="en-US" sz="2800">
                  <a:solidFill>
                    <a:schemeClr val="accent2"/>
                  </a:solidFill>
                </a:rPr>
                <a:t>good beginning</a:t>
              </a:r>
              <a:r>
                <a:rPr lang="en-US" altLang="en-US" sz="2800"/>
                <a:t>,</a:t>
              </a:r>
            </a:p>
            <a:p>
              <a:pPr algn="ctr"/>
              <a:r>
                <a:rPr lang="en-US" altLang="en-US" sz="2800"/>
                <a:t>but is </a:t>
              </a:r>
              <a:r>
                <a:rPr lang="en-US" altLang="en-US" sz="2800">
                  <a:solidFill>
                    <a:schemeClr val="accent2"/>
                  </a:solidFill>
                </a:rPr>
                <a:t>not the end of optimization</a:t>
              </a:r>
              <a:endParaRPr lang="en-US" altLang="en-US"/>
            </a:p>
            <a:p>
              <a:pPr algn="ctr"/>
              <a:r>
                <a:rPr lang="en-US" altLang="en-US"/>
                <a:t>		</a:t>
              </a:r>
            </a:p>
            <a:p>
              <a:pPr algn="ctr"/>
              <a:r>
                <a:rPr lang="en-US" altLang="en-US" sz="2800"/>
                <a:t>we’ll see:</a:t>
              </a:r>
              <a:r>
                <a:rPr lang="en-US" altLang="en-US" sz="3200"/>
                <a:t> </a:t>
              </a:r>
              <a:r>
                <a:rPr lang="en-US" altLang="en-US" sz="3200">
                  <a:solidFill>
                    <a:srgbClr val="FF0000"/>
                  </a:solidFill>
                </a:rPr>
                <a:t>FFTW combines </a:t>
              </a:r>
              <a:r>
                <a:rPr lang="en-US" altLang="en-US" sz="3200" i="1">
                  <a:solidFill>
                    <a:srgbClr val="FF0000"/>
                  </a:solidFill>
                </a:rPr>
                <a:t>both</a:t>
              </a:r>
              <a:r>
                <a:rPr lang="en-US" altLang="en-US" sz="3200">
                  <a:solidFill>
                    <a:srgbClr val="FF0000"/>
                  </a:solidFill>
                </a:rPr>
                <a:t> styles</a:t>
              </a:r>
              <a:r>
                <a:rPr lang="en-US" altLang="en-US" sz="3200"/>
                <a:t> </a:t>
              </a:r>
            </a:p>
            <a:p>
              <a:pPr algn="ctr"/>
              <a:r>
                <a:rPr lang="en-US" altLang="en-US" sz="3200"/>
                <a:t>(breadth- and depth-first) with self-optimization</a:t>
              </a:r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20FB3D-B308-374B-9B23-28A35C48F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fast?</a:t>
            </a:r>
            <a:endParaRPr lang="en-US" altLang="en-US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C87076F-865E-E544-9AFC-FBBB2B9F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067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/>
              <a:t>FFTW implements </a:t>
            </a:r>
            <a:r>
              <a:rPr lang="en-US" altLang="en-US" sz="3600">
                <a:solidFill>
                  <a:schemeClr val="accent2"/>
                </a:solidFill>
              </a:rPr>
              <a:t>many FFT algorithms</a:t>
            </a:r>
            <a:r>
              <a:rPr lang="en-US" altLang="en-US" sz="3600"/>
              <a:t>:</a:t>
            </a:r>
            <a:r>
              <a:rPr lang="en-US" altLang="en-US" sz="3200"/>
              <a:t>  </a:t>
            </a:r>
          </a:p>
          <a:p>
            <a:pPr algn="ctr"/>
            <a:r>
              <a:rPr lang="en-US" altLang="en-US" sz="3200"/>
              <a:t>A </a:t>
            </a:r>
            <a:r>
              <a:rPr lang="en-US" altLang="en-US" sz="3200">
                <a:solidFill>
                  <a:srgbClr val="FF0000"/>
                </a:solidFill>
              </a:rPr>
              <a:t>planner</a:t>
            </a:r>
            <a:r>
              <a:rPr lang="en-US" altLang="en-US" sz="3200"/>
              <a:t> picks the </a:t>
            </a:r>
            <a:r>
              <a:rPr lang="en-US" altLang="en-US" sz="3200">
                <a:solidFill>
                  <a:srgbClr val="FF0000"/>
                </a:solidFill>
              </a:rPr>
              <a:t>best composition</a:t>
            </a:r>
            <a:r>
              <a:rPr lang="en-US" altLang="en-US" sz="3200"/>
              <a:t> (</a:t>
            </a:r>
            <a:r>
              <a:rPr lang="en-US" altLang="en-US" sz="3200" i="1"/>
              <a:t>plan</a:t>
            </a:r>
            <a:r>
              <a:rPr lang="en-US" altLang="en-US" sz="3200"/>
              <a:t>)</a:t>
            </a:r>
          </a:p>
          <a:p>
            <a:pPr algn="ctr"/>
            <a:r>
              <a:rPr lang="en-US" altLang="en-US" sz="3200"/>
              <a:t>by </a:t>
            </a:r>
            <a:r>
              <a:rPr lang="en-US" altLang="en-US" sz="3200">
                <a:solidFill>
                  <a:srgbClr val="FF0000"/>
                </a:solidFill>
              </a:rPr>
              <a:t>measuring</a:t>
            </a:r>
            <a:r>
              <a:rPr lang="en-US" altLang="en-US" sz="3200"/>
              <a:t> the speed of different combinations.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B0141B9E-92EA-574A-A3DE-3D05451FC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7825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A recursive framework enhances locality.</a:t>
            </a:r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80750ADB-2CB6-B84C-8935-AC7E8334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867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0695EB7B-B77D-1644-9694-277D9A6C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F42E8D38-C23E-4E4A-9ED0-F03E2A18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724400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2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D27E3F34-5532-354F-A35F-D2052319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Three ideas: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CB9C3802-ED8C-744C-953E-9FEF61624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679950"/>
            <a:ext cx="617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Computational </a:t>
            </a:r>
            <a:r>
              <a:rPr lang="en-US" altLang="en-US" sz="2800">
                <a:solidFill>
                  <a:srgbClr val="FF0000"/>
                </a:solidFill>
              </a:rPr>
              <a:t>kernels (codelets)</a:t>
            </a:r>
          </a:p>
          <a:p>
            <a:r>
              <a:rPr lang="en-US" altLang="en-US" sz="2800"/>
              <a:t>	should be </a:t>
            </a:r>
            <a:r>
              <a:rPr lang="en-US" altLang="en-US" sz="2800">
                <a:solidFill>
                  <a:srgbClr val="FF0000"/>
                </a:solidFill>
              </a:rPr>
              <a:t>automatically generated</a:t>
            </a:r>
            <a:r>
              <a:rPr lang="en-US" altLang="en-US" sz="2800"/>
              <a:t>.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950FB8FA-3A25-F348-8869-53D70E4BA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819775"/>
            <a:ext cx="704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Determining the unit of composition is critical.</a:t>
            </a: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38E5AB26-FF5F-EB45-AAB7-022EEB10A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815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40E09D5-C3CD-144A-9250-86A6FBC00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The Codelet Generator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4A0F3D94-39B0-4343-953C-C8EF71C3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95400"/>
            <a:ext cx="670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rgbClr val="FF0000"/>
                </a:solidFill>
              </a:rPr>
              <a:t>Generates fast hard-coded C for FFT of a given size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86DEC56E-9169-7443-953F-1B680963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746125"/>
            <a:ext cx="438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 domain-specific FFT “compiler”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0E582D66-D398-3442-B04A-292A6DC4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457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Necessary to give the planner a </a:t>
            </a:r>
            <a:r>
              <a:rPr lang="en-US" altLang="en-US">
                <a:solidFill>
                  <a:schemeClr val="accent2"/>
                </a:solidFill>
              </a:rPr>
              <a:t>large space of codelets</a:t>
            </a:r>
            <a:r>
              <a:rPr lang="en-US" altLang="en-US"/>
              <a:t> to experiment with (any factorization).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D6651025-DDBC-3642-8B7C-E4F47F0F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68675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Exploits modern CPU</a:t>
            </a:r>
            <a:endParaRPr lang="en-US" altLang="en-US"/>
          </a:p>
          <a:p>
            <a:pPr algn="ctr"/>
            <a:r>
              <a:rPr lang="en-US" altLang="en-US"/>
              <a:t>deep pipelines &amp; large register sets.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EFE01DF1-669B-9844-A6CF-2B95AD8C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87875"/>
            <a:ext cx="533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Allows </a:t>
            </a:r>
            <a:r>
              <a:rPr lang="en-US" altLang="en-US">
                <a:solidFill>
                  <a:schemeClr val="accent2"/>
                </a:solidFill>
              </a:rPr>
              <a:t>easy experimentation</a:t>
            </a:r>
            <a:r>
              <a:rPr lang="en-US" altLang="en-US"/>
              <a:t> with different optimizations &amp; algorithms.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…CPU-specific hacks (SIMD) feasible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58CA10B6-A57B-E946-ACCC-687EF82D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05000"/>
            <a:ext cx="4953000" cy="426720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1D7AFDEC-0674-8340-82FF-E26079187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6324600"/>
            <a:ext cx="408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(&amp; negates recursion overhead)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BCE1612-5F5F-BA40-80CB-C9F5BC4E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943600"/>
            <a:ext cx="5029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5EB7FE7-48FF-3F4D-9F67-45053F756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/>
              <a:t>The Codelet Generator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BD600D4F-F835-E64A-BDFA-CE4B984E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498725"/>
            <a:ext cx="284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Symbolic </a:t>
            </a:r>
            <a:r>
              <a:rPr lang="en-US" altLang="en-US">
                <a:solidFill>
                  <a:schemeClr val="accent2"/>
                </a:solidFill>
              </a:rPr>
              <a:t>graph</a:t>
            </a:r>
            <a:r>
              <a:rPr lang="en-US" altLang="en-US"/>
              <a:t> (dag)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381B5E23-A0F3-974F-81E4-91372401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3429000"/>
            <a:ext cx="204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Simplifications</a:t>
            </a:r>
            <a:endParaRPr lang="en-US" altLang="en-US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32F831C0-ADF7-234D-812B-018646159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91000"/>
            <a:ext cx="3184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Optimal cache-oblivious</a:t>
            </a:r>
          </a:p>
          <a:p>
            <a:pPr algn="ctr"/>
            <a:r>
              <a:rPr lang="en-US" altLang="en-US">
                <a:solidFill>
                  <a:schemeClr val="accent2"/>
                </a:solidFill>
              </a:rPr>
              <a:t>scheduling</a:t>
            </a:r>
            <a:endParaRPr lang="en-US" altLang="en-US"/>
          </a:p>
          <a:p>
            <a:pPr algn="ctr"/>
            <a:r>
              <a:rPr lang="en-US" altLang="en-US"/>
              <a:t>(cache .EQ. registers)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EE87FD64-2A68-5048-ADB3-50F320AEF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019800"/>
            <a:ext cx="480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Optimized C</a:t>
            </a:r>
            <a:r>
              <a:rPr lang="en-US" altLang="en-US"/>
              <a:t> code (or other language)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BA0138D6-D2E3-5945-B155-488C82516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731838"/>
            <a:ext cx="584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written in Objective Caml [Leroy, 1998], an ML dialect</a:t>
            </a: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6F06C110-D7B1-CF4A-97BD-ECEF6F05A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1524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Freeform 10">
            <a:extLst>
              <a:ext uri="{FF2B5EF4-FFF2-40B4-BE49-F238E27FC236}">
                <a16:creationId xmlns:a16="http://schemas.microsoft.com/office/drawing/2014/main" id="{C2A3DF63-5AC9-A44B-81E8-71ECB25730F4}"/>
              </a:ext>
            </a:extLst>
          </p:cNvPr>
          <p:cNvSpPr>
            <a:spLocks/>
          </p:cNvSpPr>
          <p:nvPr/>
        </p:nvSpPr>
        <p:spPr bwMode="auto">
          <a:xfrm>
            <a:off x="3200400" y="2971800"/>
            <a:ext cx="3124200" cy="2971800"/>
          </a:xfrm>
          <a:custGeom>
            <a:avLst/>
            <a:gdLst>
              <a:gd name="T0" fmla="*/ 2016 w 2016"/>
              <a:gd name="T1" fmla="*/ 0 h 1920"/>
              <a:gd name="T2" fmla="*/ 1440 w 2016"/>
              <a:gd name="T3" fmla="*/ 240 h 1920"/>
              <a:gd name="T4" fmla="*/ 48 w 2016"/>
              <a:gd name="T5" fmla="*/ 432 h 1920"/>
              <a:gd name="T6" fmla="*/ 1152 w 2016"/>
              <a:gd name="T7" fmla="*/ 960 h 1920"/>
              <a:gd name="T8" fmla="*/ 672 w 2016"/>
              <a:gd name="T9" fmla="*/ 1488 h 1920"/>
              <a:gd name="T10" fmla="*/ 624 w 2016"/>
              <a:gd name="T11" fmla="*/ 192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6" h="1920">
                <a:moveTo>
                  <a:pt x="2016" y="0"/>
                </a:moveTo>
                <a:cubicBezTo>
                  <a:pt x="1892" y="84"/>
                  <a:pt x="1768" y="168"/>
                  <a:pt x="1440" y="240"/>
                </a:cubicBezTo>
                <a:cubicBezTo>
                  <a:pt x="1112" y="312"/>
                  <a:pt x="95" y="312"/>
                  <a:pt x="48" y="432"/>
                </a:cubicBezTo>
                <a:cubicBezTo>
                  <a:pt x="0" y="551"/>
                  <a:pt x="1048" y="784"/>
                  <a:pt x="1152" y="960"/>
                </a:cubicBezTo>
                <a:cubicBezTo>
                  <a:pt x="1255" y="1135"/>
                  <a:pt x="759" y="1328"/>
                  <a:pt x="672" y="1488"/>
                </a:cubicBezTo>
                <a:cubicBezTo>
                  <a:pt x="584" y="1647"/>
                  <a:pt x="604" y="1783"/>
                  <a:pt x="624" y="192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3E0F2181-7ECC-4342-9357-207AEED6D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812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accent2"/>
                </a:solidFill>
              </a:rPr>
              <a:t>n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21B7C1D-886C-7F46-A227-7366F4225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870325"/>
            <a:ext cx="34242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powerful enough</a:t>
            </a:r>
          </a:p>
          <a:p>
            <a:pPr algn="ctr"/>
            <a:r>
              <a:rPr lang="en-US" altLang="en-US" sz="2000"/>
              <a:t>to </a:t>
            </a:r>
            <a:r>
              <a:rPr lang="en-US" altLang="en-US" sz="2000" i="1"/>
              <a:t>e.g.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derive real-input FFT</a:t>
            </a:r>
          </a:p>
          <a:p>
            <a:pPr algn="ctr"/>
            <a:r>
              <a:rPr lang="en-US" altLang="en-US" sz="2000">
                <a:solidFill>
                  <a:srgbClr val="FF0000"/>
                </a:solidFill>
              </a:rPr>
              <a:t>from complex FFT</a:t>
            </a:r>
            <a:r>
              <a:rPr lang="en-US" altLang="en-US" sz="2000"/>
              <a:t> algorithm</a:t>
            </a:r>
          </a:p>
          <a:p>
            <a:pPr algn="ctr"/>
            <a:r>
              <a:rPr lang="en-US" altLang="en-US" sz="2000"/>
              <a:t>and even find “</a:t>
            </a:r>
            <a:r>
              <a:rPr lang="en-US" altLang="en-US" sz="2000">
                <a:solidFill>
                  <a:schemeClr val="accent2"/>
                </a:solidFill>
              </a:rPr>
              <a:t>new</a:t>
            </a:r>
            <a:r>
              <a:rPr lang="en-US" altLang="en-US" sz="2000"/>
              <a:t>”</a:t>
            </a:r>
            <a:r>
              <a:rPr lang="en-US" altLang="en-US" sz="2000">
                <a:solidFill>
                  <a:schemeClr val="accent2"/>
                </a:solidFill>
              </a:rPr>
              <a:t> algorithms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CE7D43FA-7A31-9A44-8867-BC4EC574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60525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12B22AB9-2FAF-E14C-8B8C-1B73B6775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307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Abstract FFT algorithm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58920C7D-E7C3-D442-8133-059DF1F6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209800"/>
            <a:ext cx="4092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/>
              <a:t>Cooley-Tukey: </a:t>
            </a:r>
            <a:r>
              <a:rPr lang="en-US" altLang="en-US" sz="1800" i="1">
                <a:solidFill>
                  <a:schemeClr val="accent2"/>
                </a:solidFill>
              </a:rPr>
              <a:t>n</a:t>
            </a:r>
            <a:r>
              <a:rPr lang="en-US" altLang="en-US" sz="1800"/>
              <a:t>=</a:t>
            </a:r>
            <a:r>
              <a:rPr lang="en-US" altLang="en-US" sz="1800" i="1"/>
              <a:t>pq</a:t>
            </a:r>
            <a:r>
              <a:rPr lang="en-US" altLang="en-US" sz="1800"/>
              <a:t>,</a:t>
            </a:r>
          </a:p>
          <a:p>
            <a:pPr algn="ctr"/>
            <a:r>
              <a:rPr lang="en-US" altLang="en-US" sz="1800"/>
              <a:t>Prime-Factor: gcd(</a:t>
            </a:r>
            <a:r>
              <a:rPr lang="en-US" altLang="en-US" sz="1800" i="1"/>
              <a:t>p</a:t>
            </a:r>
            <a:r>
              <a:rPr lang="en-US" altLang="en-US" sz="1800"/>
              <a:t>,</a:t>
            </a:r>
            <a:r>
              <a:rPr lang="en-US" altLang="en-US" sz="1800" i="1"/>
              <a:t>q</a:t>
            </a:r>
            <a:r>
              <a:rPr lang="en-US" altLang="en-US" sz="1800"/>
              <a:t>) = 1,</a:t>
            </a:r>
          </a:p>
          <a:p>
            <a:pPr algn="ctr"/>
            <a:r>
              <a:rPr lang="en-US" altLang="en-US" sz="1800"/>
              <a:t>Rader: </a:t>
            </a:r>
            <a:r>
              <a:rPr lang="en-US" altLang="en-US" sz="1800" i="1">
                <a:solidFill>
                  <a:schemeClr val="accent2"/>
                </a:solidFill>
              </a:rPr>
              <a:t>n</a:t>
            </a:r>
            <a:r>
              <a:rPr lang="en-US" altLang="en-US" sz="1800"/>
              <a:t> prime, …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FB16CC5-2FD5-3441-A1CB-4DDE71F09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The Generator Finds Good/New FFTs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6CB48676-4AA6-3F49-95A1-78972951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946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4691D19-B628-3C4C-B31E-419200B43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Symbolic Algorithms are Easy</a:t>
            </a:r>
            <a:br>
              <a:rPr lang="en-US" altLang="en-US"/>
            </a:br>
            <a:r>
              <a:rPr lang="en-US" altLang="en-US" sz="3600" i="1">
                <a:solidFill>
                  <a:schemeClr val="accent2"/>
                </a:solidFill>
              </a:rPr>
              <a:t>Cooley-Tukey in OCaml</a:t>
            </a:r>
            <a:endParaRPr lang="en-US" altLang="en-US"/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02539DAF-8A05-DB47-9B3A-EAE263A4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21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FE3CD2B-A00C-254B-B04A-EAD96F96E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Simple Simplifications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D67B842A-072A-BB4D-B542-435861F8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54163"/>
            <a:ext cx="408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2"/>
                </a:solidFill>
              </a:rPr>
              <a:t>Well-known optimizations: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C80AB91B-C140-064F-B183-14E0E909D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2225675"/>
            <a:ext cx="492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Algebraic simplification, </a:t>
            </a:r>
            <a:r>
              <a:rPr lang="en-US" altLang="en-US" i="1"/>
              <a:t>e.g.</a:t>
            </a:r>
            <a:r>
              <a:rPr lang="en-US" altLang="en-US"/>
              <a:t> </a:t>
            </a:r>
            <a:r>
              <a:rPr lang="en-US" altLang="en-US" i="1"/>
              <a:t>a</a:t>
            </a:r>
            <a:r>
              <a:rPr lang="en-US" altLang="en-US"/>
              <a:t> + 0 =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43FDCF21-247E-2D41-AEBD-99E6CF5F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35275"/>
            <a:ext cx="222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Constant folding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BEFAFC23-191A-AB4A-BDFD-F98B225E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68675"/>
            <a:ext cx="461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Common-subexpression elimination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B17A25-14B1-8643-905A-470C65FDD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/>
              <a:t>But how fast was it?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1E866A9-588F-1246-B0CE-4E118445D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“illam vero methodum calculi mechanici taedium magis minuere”</a:t>
            </a:r>
            <a:endParaRPr lang="en-US" alt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6CDA9A04-3D14-4A46-A393-185396717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59050"/>
            <a:ext cx="60277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0000FF"/>
                </a:solidFill>
              </a:rPr>
              <a:t>= “truly, this method greatly reduces</a:t>
            </a:r>
          </a:p>
          <a:p>
            <a:r>
              <a:rPr lang="en-US" altLang="en-US" sz="2800">
                <a:solidFill>
                  <a:srgbClr val="0000FF"/>
                </a:solidFill>
              </a:rPr>
              <a:t>     the tedium of mechanical calculation”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977D427C-26B3-1448-AF9F-EDA38EDC5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10088"/>
            <a:ext cx="7145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(For Gauss, being less boring was good enough.)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C841C4E-5811-9F45-884F-5966CE71E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Symbolic Pattern Matching</a:t>
            </a:r>
            <a:r>
              <a:rPr lang="en-US" altLang="en-US"/>
              <a:t> in OCaml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192AB74D-5BAC-0C40-86A3-07E2AB77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09800"/>
            <a:ext cx="85979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urier" pitchFamily="2" charset="0"/>
              </a:rPr>
              <a:t> stimesM = function</a:t>
            </a:r>
          </a:p>
          <a:p>
            <a:r>
              <a:rPr lang="en-US" altLang="en-US" sz="1600">
                <a:latin typeface="Courier" pitchFamily="2" charset="0"/>
              </a:rPr>
              <a:t>    | (Uminus a, b) -&gt; stimesM (a, b) &gt;&gt;= suminusM</a:t>
            </a:r>
          </a:p>
          <a:p>
            <a:r>
              <a:rPr lang="en-US" altLang="en-US" sz="1600">
                <a:latin typeface="Courier" pitchFamily="2" charset="0"/>
              </a:rPr>
              <a:t>    | (a, Uminus b) -&gt; stimesM (a, b) &gt;&gt;= suminusM</a:t>
            </a:r>
          </a:p>
          <a:p>
            <a:r>
              <a:rPr lang="en-US" altLang="en-US" sz="1600">
                <a:latin typeface="Courier" pitchFamily="2" charset="0"/>
              </a:rPr>
              <a:t>    | (Num a, Num b) -&gt; snumM (Number.mul a b)</a:t>
            </a:r>
          </a:p>
          <a:p>
            <a:r>
              <a:rPr lang="en-US" altLang="en-US" sz="1600">
                <a:latin typeface="Courier" pitchFamily="2" charset="0"/>
              </a:rPr>
              <a:t>    | (Num a, Times (Num b, c)) -&gt;</a:t>
            </a:r>
          </a:p>
          <a:p>
            <a:r>
              <a:rPr lang="en-US" altLang="en-US" sz="1600">
                <a:latin typeface="Courier" pitchFamily="2" charset="0"/>
              </a:rPr>
              <a:t>        snumM (Number.mul a b) &gt;&gt;= fun x -&gt; stimesM (x, c)</a:t>
            </a:r>
          </a:p>
          <a:p>
            <a:r>
              <a:rPr lang="en-US" altLang="en-US" sz="1600">
                <a:latin typeface="Courier" pitchFamily="2" charset="0"/>
              </a:rPr>
              <a:t>    | (Num a, b) when Number.is_zero a -&gt; snumM Number.zero</a:t>
            </a:r>
          </a:p>
          <a:p>
            <a:r>
              <a:rPr lang="en-US" altLang="en-US" sz="1600">
                <a:latin typeface="Courier" pitchFamily="2" charset="0"/>
              </a:rPr>
              <a:t>    | (Num a, b) when Number.is_one a -&gt; makeNode b</a:t>
            </a:r>
          </a:p>
          <a:p>
            <a:r>
              <a:rPr lang="en-US" altLang="en-US" sz="1600">
                <a:latin typeface="Courier" pitchFamily="2" charset="0"/>
              </a:rPr>
              <a:t>    | (Num a, b) when Number.is_mone a -&gt; suminusM b</a:t>
            </a:r>
          </a:p>
          <a:p>
            <a:r>
              <a:rPr lang="en-US" altLang="en-US" sz="1600">
                <a:latin typeface="Courier" pitchFamily="2" charset="0"/>
              </a:rPr>
              <a:t>    | (a, b) when is_known_constant b &amp;&amp; not (is_known_constant a) -&gt;</a:t>
            </a:r>
          </a:p>
          <a:p>
            <a:r>
              <a:rPr lang="en-US" altLang="en-US" sz="1600">
                <a:latin typeface="Courier" pitchFamily="2" charset="0"/>
              </a:rPr>
              <a:t>        stimesM (b, a)</a:t>
            </a:r>
          </a:p>
          <a:p>
            <a:r>
              <a:rPr lang="en-US" altLang="en-US" sz="1600">
                <a:latin typeface="Courier" pitchFamily="2" charset="0"/>
              </a:rPr>
              <a:t>    | (a, b) -&gt; makeNode (Times (a, b))</a:t>
            </a:r>
          </a:p>
          <a:p>
            <a:endParaRPr lang="en-US" altLang="en-US" sz="1600">
              <a:latin typeface="Courier" pitchFamily="2" charset="0"/>
            </a:endParaRP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BC47842-1F18-EE42-B340-47AD6EEC9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6278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following </a:t>
            </a:r>
            <a:r>
              <a:rPr lang="en-US" altLang="en-US" i="1"/>
              <a:t>actual code fragment</a:t>
            </a:r>
            <a:r>
              <a:rPr lang="en-US" altLang="en-US"/>
              <a:t> is</a:t>
            </a:r>
          </a:p>
          <a:p>
            <a:r>
              <a:rPr lang="en-US" altLang="en-US"/>
              <a:t>solely responsible for </a:t>
            </a:r>
            <a:r>
              <a:rPr lang="en-US" altLang="en-US">
                <a:solidFill>
                  <a:srgbClr val="FF0000"/>
                </a:solidFill>
              </a:rPr>
              <a:t>simplifying multiplications</a:t>
            </a:r>
            <a:r>
              <a:rPr lang="en-US" altLang="en-US"/>
              <a:t>: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4EE43C09-1586-1C4C-914D-6BC2F7F06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546725"/>
            <a:ext cx="6853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>
                <a:solidFill>
                  <a:srgbClr val="FF0000"/>
                </a:solidFill>
              </a:rPr>
              <a:t>Common-subexpression elimination</a:t>
            </a:r>
            <a:r>
              <a:rPr lang="en-US" altLang="en-US"/>
              <a:t> is implicit</a:t>
            </a:r>
          </a:p>
          <a:p>
            <a:r>
              <a:rPr lang="en-US" altLang="en-US"/>
              <a:t>  via “</a:t>
            </a:r>
            <a:r>
              <a:rPr lang="en-US" altLang="en-US">
                <a:solidFill>
                  <a:schemeClr val="accent2"/>
                </a:solidFill>
              </a:rPr>
              <a:t>memoization</a:t>
            </a:r>
            <a:r>
              <a:rPr lang="en-US" altLang="en-US"/>
              <a:t>” and </a:t>
            </a:r>
            <a:r>
              <a:rPr lang="en-US" altLang="en-US">
                <a:solidFill>
                  <a:schemeClr val="accent2"/>
                </a:solidFill>
              </a:rPr>
              <a:t>monadic programming</a:t>
            </a:r>
            <a:r>
              <a:rPr lang="en-US" altLang="en-US"/>
              <a:t> style.)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21671A0-AA79-EA4A-81BE-02050842F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Simple Simplifications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1106AE21-62D6-E647-B711-07B1729F6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54163"/>
            <a:ext cx="408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2"/>
                </a:solidFill>
              </a:rPr>
              <a:t>Well-known optimizations: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9E0DE40B-00DD-3E42-A60D-3B46FB487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2225675"/>
            <a:ext cx="492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Algebraic simplification, </a:t>
            </a:r>
            <a:r>
              <a:rPr lang="en-US" altLang="en-US" i="1"/>
              <a:t>e.g.</a:t>
            </a:r>
            <a:r>
              <a:rPr lang="en-US" altLang="en-US"/>
              <a:t> </a:t>
            </a:r>
            <a:r>
              <a:rPr lang="en-US" altLang="en-US" i="1"/>
              <a:t>a</a:t>
            </a:r>
            <a:r>
              <a:rPr lang="en-US" altLang="en-US"/>
              <a:t> + 0 =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9E66C344-8E48-A342-A1BF-432DA157C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35275"/>
            <a:ext cx="222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Constant folding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3084D15B-478A-C849-B001-01A454372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68675"/>
            <a:ext cx="461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Common-subexpression elimination</a:t>
            </a:r>
          </a:p>
        </p:txBody>
      </p:sp>
      <p:grpSp>
        <p:nvGrpSpPr>
          <p:cNvPr id="68615" name="Group 7">
            <a:extLst>
              <a:ext uri="{FF2B5EF4-FFF2-40B4-BE49-F238E27FC236}">
                <a16:creationId xmlns:a16="http://schemas.microsoft.com/office/drawing/2014/main" id="{2AA11328-42C8-8B4A-AFED-1E20E7EB00E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221163"/>
            <a:ext cx="8062913" cy="1798637"/>
            <a:chOff x="480" y="2659"/>
            <a:chExt cx="5079" cy="1133"/>
          </a:xfrm>
        </p:grpSpPr>
        <p:sp>
          <p:nvSpPr>
            <p:cNvPr id="68616" name="Text Box 8">
              <a:extLst>
                <a:ext uri="{FF2B5EF4-FFF2-40B4-BE49-F238E27FC236}">
                  <a16:creationId xmlns:a16="http://schemas.microsoft.com/office/drawing/2014/main" id="{5A0B555D-CBFF-114B-A924-CBB76EC34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659"/>
              <a:ext cx="26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olidFill>
                    <a:schemeClr val="accent2"/>
                  </a:solidFill>
                </a:rPr>
                <a:t>FFT-specific optimizations:</a:t>
              </a:r>
            </a:p>
          </p:txBody>
        </p:sp>
        <p:sp>
          <p:nvSpPr>
            <p:cNvPr id="68617" name="Text Box 9">
              <a:extLst>
                <a:ext uri="{FF2B5EF4-FFF2-40B4-BE49-F238E27FC236}">
                  <a16:creationId xmlns:a16="http://schemas.microsoft.com/office/drawing/2014/main" id="{F61FB8E0-0164-0348-BAC5-D20659C15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504"/>
              <a:ext cx="3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_________________  negative constants…</a:t>
              </a:r>
            </a:p>
          </p:txBody>
        </p:sp>
        <p:sp>
          <p:nvSpPr>
            <p:cNvPr id="68618" name="Text Box 10">
              <a:extLst>
                <a:ext uri="{FF2B5EF4-FFF2-40B4-BE49-F238E27FC236}">
                  <a16:creationId xmlns:a16="http://schemas.microsoft.com/office/drawing/2014/main" id="{2468AAEF-CE46-A248-A545-A8A65E232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4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Network transposition (transpose + simplify + transpose)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D729028-4258-714E-AB7E-B137ED4DF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A Quiz</a:t>
            </a:r>
            <a:r>
              <a:rPr lang="en-US" altLang="en-US"/>
              <a:t>: Is One </a:t>
            </a:r>
            <a:r>
              <a:rPr lang="en-US" altLang="en-US">
                <a:solidFill>
                  <a:schemeClr val="accent2"/>
                </a:solidFill>
              </a:rPr>
              <a:t>Faster</a:t>
            </a:r>
            <a:r>
              <a:rPr lang="en-US" altLang="en-US"/>
              <a:t>?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F6190E39-D2EE-2243-A8D1-64871BAC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82875"/>
            <a:ext cx="31115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latin typeface="Courier" pitchFamily="2" charset="0"/>
              </a:rPr>
              <a:t>a = 0.5 * b;</a:t>
            </a:r>
          </a:p>
          <a:p>
            <a:r>
              <a:rPr lang="en-US" altLang="en-US" sz="3200">
                <a:latin typeface="Courier" pitchFamily="2" charset="0"/>
              </a:rPr>
              <a:t>c = </a:t>
            </a:r>
            <a:r>
              <a:rPr lang="en-US" altLang="en-US" sz="3200">
                <a:solidFill>
                  <a:srgbClr val="FF0000"/>
                </a:solidFill>
                <a:latin typeface="Courier" pitchFamily="2" charset="0"/>
              </a:rPr>
              <a:t>0.5</a:t>
            </a:r>
            <a:r>
              <a:rPr lang="en-US" altLang="en-US" sz="3200">
                <a:latin typeface="Courier" pitchFamily="2" charset="0"/>
              </a:rPr>
              <a:t> * d;</a:t>
            </a:r>
          </a:p>
          <a:p>
            <a:r>
              <a:rPr lang="en-US" altLang="en-US" sz="3200">
                <a:latin typeface="Courier" pitchFamily="2" charset="0"/>
              </a:rPr>
              <a:t>e = 1.0 + a;</a:t>
            </a:r>
          </a:p>
          <a:p>
            <a:r>
              <a:rPr lang="en-US" altLang="en-US" sz="3200">
                <a:latin typeface="Courier" pitchFamily="2" charset="0"/>
              </a:rPr>
              <a:t>f = 1.0 </a:t>
            </a:r>
            <a:r>
              <a:rPr lang="en-US" altLang="en-US" sz="320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altLang="en-US" sz="3200">
                <a:latin typeface="Courier" pitchFamily="2" charset="0"/>
              </a:rPr>
              <a:t> c;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20827432-9E7A-B242-BA93-4539677E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82875"/>
            <a:ext cx="33559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latin typeface="Courier" pitchFamily="2" charset="0"/>
              </a:rPr>
              <a:t>a = 0.5 * b;</a:t>
            </a:r>
          </a:p>
          <a:p>
            <a:r>
              <a:rPr lang="en-US" altLang="en-US" sz="3200">
                <a:latin typeface="Courier" pitchFamily="2" charset="0"/>
              </a:rPr>
              <a:t>c = </a:t>
            </a:r>
            <a:r>
              <a:rPr lang="en-US" altLang="en-US" sz="3200">
                <a:solidFill>
                  <a:srgbClr val="FF0000"/>
                </a:solidFill>
                <a:latin typeface="Courier" pitchFamily="2" charset="0"/>
              </a:rPr>
              <a:t>-0.5</a:t>
            </a:r>
            <a:r>
              <a:rPr lang="en-US" altLang="en-US" sz="3200">
                <a:latin typeface="Courier" pitchFamily="2" charset="0"/>
              </a:rPr>
              <a:t> * d;</a:t>
            </a:r>
          </a:p>
          <a:p>
            <a:r>
              <a:rPr lang="en-US" altLang="en-US" sz="3200">
                <a:latin typeface="Courier" pitchFamily="2" charset="0"/>
              </a:rPr>
              <a:t>e = 1.0 + a;</a:t>
            </a:r>
          </a:p>
          <a:p>
            <a:r>
              <a:rPr lang="en-US" altLang="en-US" sz="3200">
                <a:latin typeface="Courier" pitchFamily="2" charset="0"/>
              </a:rPr>
              <a:t>f = 1.0 </a:t>
            </a:r>
            <a:r>
              <a:rPr lang="en-US" altLang="en-US" sz="320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altLang="en-US" sz="3200">
                <a:latin typeface="Courier" pitchFamily="2" charset="0"/>
              </a:rPr>
              <a:t> c;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2DD59DAB-E57F-1C42-A5B5-A123418C5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1568450"/>
            <a:ext cx="69580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Both </a:t>
            </a:r>
            <a:r>
              <a:rPr lang="en-US" altLang="en-US" sz="2800">
                <a:solidFill>
                  <a:srgbClr val="FF0000"/>
                </a:solidFill>
              </a:rPr>
              <a:t>compute the same thing</a:t>
            </a:r>
            <a:r>
              <a:rPr lang="en-US" altLang="en-US" sz="2800"/>
              <a:t>, and</a:t>
            </a:r>
          </a:p>
          <a:p>
            <a:pPr algn="ctr"/>
            <a:r>
              <a:rPr lang="en-US" altLang="en-US" sz="2800"/>
              <a:t>have the </a:t>
            </a:r>
            <a:r>
              <a:rPr lang="en-US" altLang="en-US" sz="2800">
                <a:solidFill>
                  <a:srgbClr val="FF0000"/>
                </a:solidFill>
              </a:rPr>
              <a:t>same number of arithmetic operations</a:t>
            </a:r>
            <a:r>
              <a:rPr lang="en-US" altLang="en-US" sz="2800"/>
              <a:t>:</a:t>
            </a:r>
          </a:p>
        </p:txBody>
      </p:sp>
      <p:grpSp>
        <p:nvGrpSpPr>
          <p:cNvPr id="69638" name="Group 6">
            <a:extLst>
              <a:ext uri="{FF2B5EF4-FFF2-40B4-BE49-F238E27FC236}">
                <a16:creationId xmlns:a16="http://schemas.microsoft.com/office/drawing/2014/main" id="{8753D69E-7012-BB49-BB69-86D6FE36B04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659063"/>
            <a:ext cx="4054475" cy="3208337"/>
            <a:chOff x="192" y="1675"/>
            <a:chExt cx="2554" cy="2021"/>
          </a:xfrm>
        </p:grpSpPr>
        <p:sp>
          <p:nvSpPr>
            <p:cNvPr id="69639" name="Rectangle 7">
              <a:extLst>
                <a:ext uri="{FF2B5EF4-FFF2-40B4-BE49-F238E27FC236}">
                  <a16:creationId xmlns:a16="http://schemas.microsoft.com/office/drawing/2014/main" id="{421EA679-C13E-5343-8390-3379368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1675"/>
              <a:ext cx="2117" cy="1349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" name="Text Box 8">
              <a:extLst>
                <a:ext uri="{FF2B5EF4-FFF2-40B4-BE49-F238E27FC236}">
                  <a16:creationId xmlns:a16="http://schemas.microsoft.com/office/drawing/2014/main" id="{A334B751-8671-D94F-8AA7-84805854C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024"/>
              <a:ext cx="255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3200"/>
                <a:t>Faster because no </a:t>
              </a:r>
              <a:r>
                <a:rPr lang="en-US" altLang="en-US" sz="3200">
                  <a:solidFill>
                    <a:srgbClr val="FF0000"/>
                  </a:solidFill>
                </a:rPr>
                <a:t>separate load for </a:t>
              </a:r>
              <a:r>
                <a:rPr lang="en-US" altLang="en-US" sz="3200">
                  <a:solidFill>
                    <a:srgbClr val="FF0000"/>
                  </a:solidFill>
                  <a:latin typeface="Courier" pitchFamily="2" charset="0"/>
                </a:rPr>
                <a:t>-0.5</a:t>
              </a:r>
              <a:endParaRPr lang="en-US" altLang="en-US" sz="3200"/>
            </a:p>
          </p:txBody>
        </p:sp>
      </p:grpSp>
      <p:sp>
        <p:nvSpPr>
          <p:cNvPr id="69641" name="Text Box 9">
            <a:extLst>
              <a:ext uri="{FF2B5EF4-FFF2-40B4-BE49-F238E27FC236}">
                <a16:creationId xmlns:a16="http://schemas.microsoft.com/office/drawing/2014/main" id="{3266EDF3-CA94-6549-A16A-FCB8020C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6049963"/>
            <a:ext cx="297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/>
              <a:t>10–15% speedup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F8A8AAE-083E-2642-BCA8-95FAF108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Non-obvious</a:t>
            </a:r>
            <a:r>
              <a:rPr lang="en-US" altLang="en-US"/>
              <a:t> transformations require </a:t>
            </a:r>
            <a:r>
              <a:rPr lang="en-US" altLang="en-US">
                <a:solidFill>
                  <a:schemeClr val="accent2"/>
                </a:solidFill>
              </a:rPr>
              <a:t>experimentation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E5FF9A-174B-084F-AB69-BADFFA1ED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Quiz 2</a:t>
            </a:r>
            <a:r>
              <a:rPr lang="en-US" altLang="en-US"/>
              <a:t>: Which is </a:t>
            </a:r>
            <a:r>
              <a:rPr lang="en-US" altLang="en-US">
                <a:solidFill>
                  <a:schemeClr val="accent2"/>
                </a:solidFill>
              </a:rPr>
              <a:t>Faster</a:t>
            </a:r>
            <a:r>
              <a:rPr lang="en-US" altLang="en-US"/>
              <a:t>?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AE16D77-66CE-B84A-99AA-B6C17CABA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209800"/>
            <a:ext cx="329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" pitchFamily="2" charset="0"/>
              </a:rPr>
              <a:t>array[stride * i]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508FE390-2F40-D24D-8DF3-311BF423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209800"/>
            <a:ext cx="329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" pitchFamily="2" charset="0"/>
              </a:rPr>
              <a:t>array[strides[i]]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3DB8602-A302-3642-9A5A-F3326AD4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08325"/>
            <a:ext cx="368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" pitchFamily="2" charset="0"/>
              </a:rPr>
              <a:t>strides[i] = stride * i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5B96F313-E4C1-CB49-AB90-7591EF8F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2773363"/>
            <a:ext cx="340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using </a:t>
            </a:r>
            <a:r>
              <a:rPr lang="en-US" altLang="en-US" sz="2000">
                <a:solidFill>
                  <a:srgbClr val="FF0000"/>
                </a:solidFill>
              </a:rPr>
              <a:t>precomputed stride</a:t>
            </a:r>
            <a:r>
              <a:rPr lang="en-US" altLang="en-US" sz="2000"/>
              <a:t> array: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87880319-14FD-F74A-BA02-45EADDEE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930275"/>
            <a:ext cx="70977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accessing strided array</a:t>
            </a:r>
          </a:p>
          <a:p>
            <a:pPr algn="ctr"/>
            <a:r>
              <a:rPr lang="en-US" altLang="en-US"/>
              <a:t>inside codelet (amid dense numeric code), nonsequential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DB25DBB3-1EF2-3D40-8FC1-B69E9ECC4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6200"/>
            <a:ext cx="39020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…</a:t>
            </a:r>
            <a:r>
              <a:rPr lang="en-US" altLang="en-US" sz="2800">
                <a:solidFill>
                  <a:schemeClr val="accent2"/>
                </a:solidFill>
              </a:rPr>
              <a:t>namely, Intel Pentia</a:t>
            </a:r>
            <a:r>
              <a:rPr lang="en-US" altLang="en-US"/>
              <a:t>: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integer multiplication conflicts with floating-point</a:t>
            </a:r>
            <a:endParaRPr lang="en-US" altLang="en-US"/>
          </a:p>
        </p:txBody>
      </p:sp>
      <p:grpSp>
        <p:nvGrpSpPr>
          <p:cNvPr id="33801" name="Group 9">
            <a:extLst>
              <a:ext uri="{FF2B5EF4-FFF2-40B4-BE49-F238E27FC236}">
                <a16:creationId xmlns:a16="http://schemas.microsoft.com/office/drawing/2014/main" id="{A6ADC4F2-2F7B-4B4F-98FE-68B740B2B9D0}"/>
              </a:ext>
            </a:extLst>
          </p:cNvPr>
          <p:cNvGrpSpPr>
            <a:grpSpLocks/>
          </p:cNvGrpSpPr>
          <p:nvPr/>
        </p:nvGrpSpPr>
        <p:grpSpPr bwMode="auto">
          <a:xfrm>
            <a:off x="3175" y="2819400"/>
            <a:ext cx="4729163" cy="2025650"/>
            <a:chOff x="2" y="1968"/>
            <a:chExt cx="2979" cy="1276"/>
          </a:xfrm>
        </p:grpSpPr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680F8FB2-6DD8-F948-9EC7-0F2CC34BA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" y="2726"/>
              <a:ext cx="297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This is faster</a:t>
              </a:r>
              <a:r>
                <a:rPr lang="en-US" altLang="en-US"/>
                <a:t>, of course!</a:t>
              </a:r>
            </a:p>
            <a:p>
              <a:pPr algn="ctr"/>
              <a:r>
                <a:rPr lang="en-US" altLang="en-US"/>
                <a:t>Except on brain-dead architectures…</a:t>
              </a:r>
            </a:p>
          </p:txBody>
        </p:sp>
        <p:sp>
          <p:nvSpPr>
            <p:cNvPr id="33803" name="Line 11">
              <a:extLst>
                <a:ext uri="{FF2B5EF4-FFF2-40B4-BE49-F238E27FC236}">
                  <a16:creationId xmlns:a16="http://schemas.microsoft.com/office/drawing/2014/main" id="{2DAD3FB4-BDC1-D14D-8EA0-84AAB1014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968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4" name="Group 12">
            <a:extLst>
              <a:ext uri="{FF2B5EF4-FFF2-40B4-BE49-F238E27FC236}">
                <a16:creationId xmlns:a16="http://schemas.microsoft.com/office/drawing/2014/main" id="{14422DEB-9680-B644-8400-E931EC2DAE85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5181600"/>
            <a:ext cx="8301037" cy="1598613"/>
            <a:chOff x="576" y="3447"/>
            <a:chExt cx="5229" cy="1007"/>
          </a:xfrm>
        </p:grpSpPr>
        <p:sp>
          <p:nvSpPr>
            <p:cNvPr id="33805" name="Text Box 13">
              <a:extLst>
                <a:ext uri="{FF2B5EF4-FFF2-40B4-BE49-F238E27FC236}">
                  <a16:creationId xmlns:a16="http://schemas.microsoft.com/office/drawing/2014/main" id="{DBDF7344-4A6E-4E4B-9B65-670972196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3447"/>
              <a:ext cx="25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/>
                <a:t>up to ~10–20% speedup</a:t>
              </a:r>
            </a:p>
          </p:txBody>
        </p:sp>
        <p:sp>
          <p:nvSpPr>
            <p:cNvPr id="33806" name="Text Box 14">
              <a:extLst>
                <a:ext uri="{FF2B5EF4-FFF2-40B4-BE49-F238E27FC236}">
                  <a16:creationId xmlns:a16="http://schemas.microsoft.com/office/drawing/2014/main" id="{4A9DE194-1A88-0E45-999E-92BE09030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936"/>
              <a:ext cx="52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					(even better to bloat: </a:t>
              </a:r>
            </a:p>
            <a:p>
              <a:r>
                <a:rPr lang="en-US" altLang="en-US"/>
                <a:t>				pregenerate various constant strides)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F685E17-FF7F-FA4E-80CA-E86AA9105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20574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Machine-specific hacks</a:t>
            </a:r>
            <a:br>
              <a:rPr lang="en-US" altLang="en-US"/>
            </a:br>
            <a:r>
              <a:rPr lang="en-US" altLang="en-US"/>
              <a:t>are feasible</a:t>
            </a:r>
            <a:br>
              <a:rPr lang="en-US" altLang="en-US"/>
            </a:br>
            <a:r>
              <a:rPr lang="en-US" altLang="en-US"/>
              <a:t>if you just generate special code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F4F485E-1517-CB40-B9B6-AD7E94910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3429000"/>
            <a:ext cx="5449887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en-US">
                <a:solidFill>
                  <a:srgbClr val="FF0000"/>
                </a:solidFill>
              </a:rPr>
              <a:t>stride</a:t>
            </a:r>
            <a:r>
              <a:rPr lang="en-US" altLang="en-US"/>
              <a:t> precomputation</a:t>
            </a:r>
          </a:p>
          <a:p>
            <a:pPr algn="ctr">
              <a:lnSpc>
                <a:spcPct val="140000"/>
              </a:lnSpc>
            </a:pPr>
            <a:r>
              <a:rPr lang="en-US" altLang="en-US">
                <a:solidFill>
                  <a:srgbClr val="FF0000"/>
                </a:solidFill>
              </a:rPr>
              <a:t>SIMD</a:t>
            </a:r>
            <a:r>
              <a:rPr lang="en-US" altLang="en-US"/>
              <a:t> instructions (SSE, Altivec, 3dNow!)</a:t>
            </a:r>
          </a:p>
          <a:p>
            <a:pPr algn="ctr">
              <a:lnSpc>
                <a:spcPct val="140000"/>
              </a:lnSpc>
            </a:pPr>
            <a:r>
              <a:rPr lang="en-US" altLang="en-US">
                <a:solidFill>
                  <a:srgbClr val="FF0000"/>
                </a:solidFill>
              </a:rPr>
              <a:t>fused multiply-add</a:t>
            </a:r>
            <a:r>
              <a:rPr lang="en-US" altLang="en-US"/>
              <a:t> instructions…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3A0FE01-5C46-194A-AF3C-3D0C91153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The Generator Finds Good/New FFTs</a:t>
            </a: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60884882-F3A9-4849-A8D8-237913B9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946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29E2AF3-ED05-0A41-A0FF-E3E43A0E1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4000" i="1"/>
              <a:t>Why is FFTW fast?</a:t>
            </a:r>
            <a:endParaRPr lang="en-US" altLang="en-US"/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EEE843FE-F9DA-2F46-83FC-1EAF4335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067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/>
              <a:t>FFTW implements </a:t>
            </a:r>
            <a:r>
              <a:rPr lang="en-US" altLang="en-US" sz="3600">
                <a:solidFill>
                  <a:schemeClr val="accent2"/>
                </a:solidFill>
              </a:rPr>
              <a:t>many FFT algorithms</a:t>
            </a:r>
            <a:r>
              <a:rPr lang="en-US" altLang="en-US" sz="3600"/>
              <a:t>:</a:t>
            </a:r>
            <a:r>
              <a:rPr lang="en-US" altLang="en-US" sz="3200"/>
              <a:t>  </a:t>
            </a:r>
          </a:p>
          <a:p>
            <a:pPr algn="ctr"/>
            <a:r>
              <a:rPr lang="en-US" altLang="en-US" sz="3200"/>
              <a:t>A </a:t>
            </a:r>
            <a:r>
              <a:rPr lang="en-US" altLang="en-US" sz="3200">
                <a:solidFill>
                  <a:srgbClr val="FF0000"/>
                </a:solidFill>
              </a:rPr>
              <a:t>planner</a:t>
            </a:r>
            <a:r>
              <a:rPr lang="en-US" altLang="en-US" sz="3200"/>
              <a:t> picks the </a:t>
            </a:r>
            <a:r>
              <a:rPr lang="en-US" altLang="en-US" sz="3200">
                <a:solidFill>
                  <a:srgbClr val="FF0000"/>
                </a:solidFill>
              </a:rPr>
              <a:t>best composition</a:t>
            </a:r>
            <a:r>
              <a:rPr lang="en-US" altLang="en-US" sz="3200"/>
              <a:t> (</a:t>
            </a:r>
            <a:r>
              <a:rPr lang="en-US" altLang="en-US" sz="3200" i="1"/>
              <a:t>plan</a:t>
            </a:r>
            <a:r>
              <a:rPr lang="en-US" altLang="en-US" sz="3200"/>
              <a:t>)</a:t>
            </a:r>
          </a:p>
          <a:p>
            <a:pPr algn="ctr"/>
            <a:r>
              <a:rPr lang="en-US" altLang="en-US" sz="3200"/>
              <a:t>by </a:t>
            </a:r>
            <a:r>
              <a:rPr lang="en-US" altLang="en-US" sz="3200">
                <a:solidFill>
                  <a:srgbClr val="FF0000"/>
                </a:solidFill>
              </a:rPr>
              <a:t>measuring</a:t>
            </a:r>
            <a:r>
              <a:rPr lang="en-US" altLang="en-US" sz="3200"/>
              <a:t> the speed of different combinations.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D8EB9416-AC47-CA42-AEF5-423E40E9B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78250"/>
            <a:ext cx="6172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A recursive framework enhances locality.</a:t>
            </a:r>
          </a:p>
        </p:txBody>
      </p:sp>
      <p:sp>
        <p:nvSpPr>
          <p:cNvPr id="44037" name="Oval 5">
            <a:extLst>
              <a:ext uri="{FF2B5EF4-FFF2-40B4-BE49-F238E27FC236}">
                <a16:creationId xmlns:a16="http://schemas.microsoft.com/office/drawing/2014/main" id="{DFE00D59-3B2E-B84B-9E43-FE0CDBBA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867400"/>
            <a:ext cx="4572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3</a:t>
            </a:r>
          </a:p>
        </p:txBody>
      </p:sp>
      <p:sp>
        <p:nvSpPr>
          <p:cNvPr id="44038" name="Oval 6">
            <a:extLst>
              <a:ext uri="{FF2B5EF4-FFF2-40B4-BE49-F238E27FC236}">
                <a16:creationId xmlns:a16="http://schemas.microsoft.com/office/drawing/2014/main" id="{ADFA05B0-6DEE-EB45-9137-DA7ED6D52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E897AABE-2A59-6345-8C3A-F05F4B4A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10D5122E-1EE2-4541-B9BB-515BB405E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Three ideas: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6792FB2A-D044-D74D-8442-D291F0AF7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679950"/>
            <a:ext cx="61722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bg2"/>
                </a:solidFill>
              </a:rPr>
              <a:t>Computational kernels (codelets)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	should be automatically generated.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6D18D6FA-9432-8A42-ADE0-C2B2EBDD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819775"/>
            <a:ext cx="704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Determining the </a:t>
            </a:r>
            <a:r>
              <a:rPr lang="en-US" altLang="en-US" sz="2800">
                <a:solidFill>
                  <a:schemeClr val="accent2"/>
                </a:solidFill>
              </a:rPr>
              <a:t>unit of composition is critical.</a:t>
            </a:r>
          </a:p>
        </p:txBody>
      </p:sp>
      <p:sp>
        <p:nvSpPr>
          <p:cNvPr id="44043" name="Line 11">
            <a:extLst>
              <a:ext uri="{FF2B5EF4-FFF2-40B4-BE49-F238E27FC236}">
                <a16:creationId xmlns:a16="http://schemas.microsoft.com/office/drawing/2014/main" id="{B35B7BF1-78AB-CD49-9A4A-ABA63FB20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815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96186BE-B776-1144-9936-DBD65621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01875"/>
            <a:ext cx="6629400" cy="1219200"/>
          </a:xfrm>
          <a:prstGeom prst="rect">
            <a:avLst/>
          </a:prstGeom>
          <a:solidFill>
            <a:schemeClr val="bg1"/>
          </a:solidFill>
          <a:ln w="57150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4393C41-67D0-7C43-A15F-A67B81B15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What does the planner compose?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A223E7AF-34B2-9D4E-A65A-88566E86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43000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The Cooley-Tukey algorithm presents </a:t>
            </a:r>
            <a:r>
              <a:rPr lang="en-US" altLang="en-US">
                <a:solidFill>
                  <a:schemeClr val="accent2"/>
                </a:solidFill>
              </a:rPr>
              <a:t>many choices</a:t>
            </a:r>
            <a:r>
              <a:rPr lang="en-US" altLang="en-US"/>
              <a:t>:</a:t>
            </a:r>
          </a:p>
          <a:p>
            <a:r>
              <a:rPr lang="en-US" altLang="en-US"/>
              <a:t>	— which </a:t>
            </a:r>
            <a:r>
              <a:rPr lang="en-US" altLang="en-US">
                <a:solidFill>
                  <a:srgbClr val="FF0000"/>
                </a:solidFill>
              </a:rPr>
              <a:t>factorization</a:t>
            </a:r>
            <a:r>
              <a:rPr lang="en-US" altLang="en-US"/>
              <a:t>? what </a:t>
            </a:r>
            <a:r>
              <a:rPr lang="en-US" altLang="en-US">
                <a:solidFill>
                  <a:srgbClr val="FF0000"/>
                </a:solidFill>
              </a:rPr>
              <a:t>order</a:t>
            </a:r>
            <a:r>
              <a:rPr lang="en-US" altLang="en-US"/>
              <a:t>? memory </a:t>
            </a:r>
            <a:r>
              <a:rPr lang="en-US" altLang="en-US">
                <a:solidFill>
                  <a:srgbClr val="FF0000"/>
                </a:solidFill>
              </a:rPr>
              <a:t>reshuffling</a:t>
            </a:r>
            <a:r>
              <a:rPr lang="en-US" altLang="en-US"/>
              <a:t>?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FDD47712-DAA1-B643-A28C-F5D9ECA9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876800"/>
            <a:ext cx="219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FFTW 1 (1997):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64B4287D-EEFD-144A-B334-55C0D502B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514600"/>
            <a:ext cx="6296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Find </a:t>
            </a:r>
            <a:r>
              <a:rPr lang="en-US" altLang="en-US">
                <a:solidFill>
                  <a:schemeClr val="accent2"/>
                </a:solidFill>
              </a:rPr>
              <a:t>simple steps</a:t>
            </a:r>
            <a:r>
              <a:rPr lang="en-US" altLang="en-US"/>
              <a:t> that </a:t>
            </a:r>
            <a:r>
              <a:rPr lang="en-US" altLang="en-US">
                <a:solidFill>
                  <a:schemeClr val="accent2"/>
                </a:solidFill>
              </a:rPr>
              <a:t>combine without restriction</a:t>
            </a:r>
            <a:endParaRPr lang="en-US" altLang="en-US"/>
          </a:p>
          <a:p>
            <a:pPr algn="ctr"/>
            <a:r>
              <a:rPr lang="en-US" altLang="en-US"/>
              <a:t>to form </a:t>
            </a:r>
            <a:r>
              <a:rPr lang="en-US" altLang="en-US">
                <a:solidFill>
                  <a:srgbClr val="FF0000"/>
                </a:solidFill>
              </a:rPr>
              <a:t>many different algorithms</a:t>
            </a:r>
            <a:r>
              <a:rPr lang="en-US" altLang="en-US"/>
              <a:t>.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23A2F811-8AE3-E54C-90F0-A56BEE291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876800"/>
            <a:ext cx="4838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steps</a:t>
            </a:r>
            <a:r>
              <a:rPr lang="en-US" altLang="en-US"/>
              <a:t> solve </a:t>
            </a:r>
            <a:r>
              <a:rPr lang="en-US" altLang="en-US">
                <a:solidFill>
                  <a:schemeClr val="accent2"/>
                </a:solidFill>
              </a:rPr>
              <a:t>out-of-place DFT</a:t>
            </a:r>
            <a:r>
              <a:rPr lang="en-US" altLang="en-US"/>
              <a:t> of size </a:t>
            </a:r>
            <a:r>
              <a:rPr lang="en-US" altLang="en-US">
                <a:solidFill>
                  <a:schemeClr val="accent2"/>
                </a:solidFill>
              </a:rPr>
              <a:t>n</a:t>
            </a:r>
            <a:endParaRPr lang="en-US" altLang="en-US"/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196AD570-FAD1-8043-ABC4-03869EA7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3521075"/>
            <a:ext cx="299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 steps to do WHAT?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BA24570-43D5-B642-B60A-6F1B4C9A9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/>
              <a:t>“Composable” Steps in FFTW 1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6AC47C03-67D6-4D49-BD1E-693283295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9C4DC414-9580-0045-A160-03046A73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771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SOLVE </a:t>
            </a:r>
            <a:r>
              <a:rPr lang="en-US" altLang="en-US" sz="2800"/>
              <a:t>— Directly solve a small DFT by a </a:t>
            </a:r>
            <a:r>
              <a:rPr lang="en-US" altLang="en-US" sz="2800">
                <a:solidFill>
                  <a:srgbClr val="FF0000"/>
                </a:solidFill>
              </a:rPr>
              <a:t>codelet</a:t>
            </a:r>
            <a:endParaRPr lang="en-US" altLang="en-US" sz="2800"/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6EB77961-D998-6348-9339-D072A156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46325"/>
            <a:ext cx="8469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CT-FACTOR</a:t>
            </a:r>
            <a:r>
              <a:rPr lang="en-US" altLang="en-US" sz="3200"/>
              <a:t>[</a:t>
            </a:r>
            <a:r>
              <a:rPr lang="en-US" altLang="en-US" sz="3200" i="1">
                <a:solidFill>
                  <a:srgbClr val="FF0000"/>
                </a:solidFill>
              </a:rPr>
              <a:t>r</a:t>
            </a:r>
            <a:r>
              <a:rPr lang="en-US" altLang="en-US" sz="3200"/>
              <a:t>]</a:t>
            </a:r>
            <a:r>
              <a:rPr lang="en-US" altLang="en-US" sz="3200">
                <a:solidFill>
                  <a:schemeClr val="accent1"/>
                </a:solidFill>
              </a:rPr>
              <a:t> </a:t>
            </a:r>
            <a:r>
              <a:rPr lang="en-US" altLang="en-US" sz="2800"/>
              <a:t>— Radix-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r>
              <a:rPr lang="en-US" altLang="en-US" sz="2800"/>
              <a:t> Cooley-Tukey step =</a:t>
            </a:r>
          </a:p>
          <a:p>
            <a:r>
              <a:rPr lang="en-US" altLang="en-US" sz="2800"/>
              <a:t>                          execute loop of 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r>
              <a:rPr lang="en-US" altLang="en-US" sz="2800"/>
              <a:t> sub-problems of size </a:t>
            </a:r>
            <a:r>
              <a:rPr lang="en-US" altLang="en-US" sz="2800" i="1"/>
              <a:t>n</a:t>
            </a:r>
            <a:r>
              <a:rPr lang="en-US" altLang="en-US" sz="2800"/>
              <a:t>/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endParaRPr lang="en-US" altLang="en-US" sz="2800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2DF05537-977A-0E40-BB7B-C8FDB1F0B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A7AD688F-D976-4240-9E51-77134435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8" name="Group 8">
            <a:extLst>
              <a:ext uri="{FF2B5EF4-FFF2-40B4-BE49-F238E27FC236}">
                <a16:creationId xmlns:a16="http://schemas.microsoft.com/office/drawing/2014/main" id="{EAAE3BB0-F130-A549-BFAE-75D33FF4103F}"/>
              </a:ext>
            </a:extLst>
          </p:cNvPr>
          <p:cNvGrpSpPr>
            <a:grpSpLocks/>
          </p:cNvGrpSpPr>
          <p:nvPr/>
        </p:nvGrpSpPr>
        <p:grpSpPr bwMode="auto">
          <a:xfrm>
            <a:off x="-76200" y="3321050"/>
            <a:ext cx="9220200" cy="3548063"/>
            <a:chOff x="-48" y="2092"/>
            <a:chExt cx="5808" cy="2235"/>
          </a:xfrm>
        </p:grpSpPr>
        <p:sp>
          <p:nvSpPr>
            <p:cNvPr id="46089" name="Text Box 9">
              <a:extLst>
                <a:ext uri="{FF2B5EF4-FFF2-40B4-BE49-F238E27FC236}">
                  <a16:creationId xmlns:a16="http://schemas.microsoft.com/office/drawing/2014/main" id="{E2002F70-C6D3-134C-9BE9-8916D60E7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425"/>
              <a:ext cx="5242" cy="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800">
                  <a:solidFill>
                    <a:schemeClr val="accent2"/>
                  </a:solidFill>
                </a:rPr>
                <a:t>Many algorithms difficult to express via simple steps</a:t>
              </a:r>
              <a:r>
                <a:rPr lang="en-US" altLang="en-US" sz="2800"/>
                <a:t>.</a:t>
              </a:r>
            </a:p>
            <a:p>
              <a:endParaRPr lang="en-US" altLang="en-US" sz="1200"/>
            </a:p>
            <a:p>
              <a:r>
                <a:rPr lang="en-US" altLang="en-US" sz="2800"/>
                <a:t>	— e.g. expresses </a:t>
              </a:r>
              <a:r>
                <a:rPr lang="en-US" altLang="en-US" sz="2800">
                  <a:solidFill>
                    <a:srgbClr val="FF0000"/>
                  </a:solidFill>
                </a:rPr>
                <a:t>only depth-first</a:t>
              </a:r>
              <a:r>
                <a:rPr lang="en-US" altLang="en-US" sz="2800"/>
                <a:t> recursion                                    		(loop is </a:t>
              </a:r>
              <a:r>
                <a:rPr lang="en-US" altLang="en-US" sz="2800" i="1"/>
                <a:t>outside</a:t>
              </a:r>
              <a:r>
                <a:rPr lang="en-US" altLang="en-US" sz="2800"/>
                <a:t> of sub-problem)</a:t>
              </a:r>
            </a:p>
            <a:p>
              <a:endParaRPr lang="en-US" altLang="en-US" sz="1200"/>
            </a:p>
            <a:p>
              <a:r>
                <a:rPr lang="en-US" altLang="en-US" sz="2800"/>
                <a:t>	— e.g. </a:t>
              </a:r>
              <a:r>
                <a:rPr lang="en-US" altLang="en-US" sz="2800">
                  <a:solidFill>
                    <a:srgbClr val="FF0000"/>
                  </a:solidFill>
                </a:rPr>
                <a:t>in-place without bit-reversal</a:t>
              </a:r>
              <a:r>
                <a:rPr lang="en-US" altLang="en-US" sz="2800"/>
                <a:t>                             			requires combining </a:t>
              </a:r>
            </a:p>
            <a:p>
              <a:r>
                <a:rPr lang="en-US" altLang="en-US" sz="2800"/>
                <a:t>		two CT steps (DIT + DIF)  + transpose</a:t>
              </a:r>
            </a:p>
          </p:txBody>
        </p:sp>
        <p:sp>
          <p:nvSpPr>
            <p:cNvPr id="46090" name="Rectangle 10">
              <a:extLst>
                <a:ext uri="{FF2B5EF4-FFF2-40B4-BE49-F238E27FC236}">
                  <a16:creationId xmlns:a16="http://schemas.microsoft.com/office/drawing/2014/main" id="{AD3F6643-212B-2F43-968B-C2598C14A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" y="2092"/>
              <a:ext cx="604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9600">
                  <a:solidFill>
                    <a:srgbClr val="FF0000"/>
                  </a:solidFill>
                  <a:latin typeface="Wingdings" pitchFamily="2" charset="2"/>
                  <a:sym typeface="Wingdings" pitchFamily="2" charset="2"/>
                </a:rPr>
                <a:t>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2930B58-E3E2-EB40-8E25-D75D9826E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2075"/>
            <a:ext cx="7772400" cy="1143000"/>
          </a:xfrm>
        </p:spPr>
        <p:txBody>
          <a:bodyPr/>
          <a:lstStyle/>
          <a:p>
            <a:r>
              <a:rPr lang="en-US" altLang="en-US" sz="3200"/>
              <a:t>two (of many) re-inventors:</a:t>
            </a:r>
            <a:br>
              <a:rPr lang="en-US" altLang="en-US"/>
            </a:br>
            <a:r>
              <a:rPr lang="en-US" altLang="en-US"/>
              <a:t>Danielson and Lanczos (1942)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FB16D83-9C20-0640-8342-D2EA0636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265238"/>
            <a:ext cx="489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[ </a:t>
            </a:r>
            <a:r>
              <a:rPr lang="en-US" altLang="en-US" sz="2000" i="1"/>
              <a:t>J. Franklin Inst.</a:t>
            </a:r>
            <a:r>
              <a:rPr lang="en-US" altLang="en-US" sz="2000"/>
              <a:t> </a:t>
            </a:r>
            <a:r>
              <a:rPr lang="en-US" altLang="en-US" sz="2000" b="1"/>
              <a:t>233</a:t>
            </a:r>
            <a:r>
              <a:rPr lang="en-US" altLang="en-US" sz="2000"/>
              <a:t>, 365–380 and 435–452]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B3D1F61A-F188-394B-B88C-CED9D255F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30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Given Fourier transform of density (X-ray scattering) find density: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853CE28D-C052-D749-BFCD-1D8E275B2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0"/>
            <a:ext cx="9024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discrete sine transform (DST-1) =</a:t>
            </a:r>
            <a:r>
              <a:rPr lang="en-US" altLang="en-US" sz="2800">
                <a:solidFill>
                  <a:srgbClr val="0000FF"/>
                </a:solidFill>
              </a:rPr>
              <a:t> DFT of real, odd-symmetry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D681D97B-22FB-4045-A167-017AB72D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75088"/>
            <a:ext cx="1900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sample</a:t>
            </a:r>
          </a:p>
          <a:p>
            <a:r>
              <a:rPr lang="en-US" altLang="en-US"/>
              <a:t>  the spectrum</a:t>
            </a:r>
          </a:p>
          <a:p>
            <a:r>
              <a:rPr lang="en-US" altLang="en-US"/>
              <a:t>    at </a:t>
            </a:r>
            <a:r>
              <a:rPr lang="en-US" altLang="en-US" i="1"/>
              <a:t>n</a:t>
            </a:r>
            <a:r>
              <a:rPr lang="en-US" altLang="en-US"/>
              <a:t> points: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165E6E07-224C-3740-8831-29E0FEE69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57912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radius </a:t>
            </a:r>
            <a:r>
              <a:rPr lang="en-US" altLang="en-US" sz="1800" i="1"/>
              <a:t>r</a:t>
            </a:r>
            <a:endParaRPr lang="en-US" altLang="en-US" sz="1800"/>
          </a:p>
        </p:txBody>
      </p:sp>
      <p:sp>
        <p:nvSpPr>
          <p:cNvPr id="6170" name="Text Box 26">
            <a:extLst>
              <a:ext uri="{FF2B5EF4-FFF2-40B4-BE49-F238E27FC236}">
                <a16:creationId xmlns:a16="http://schemas.microsoft.com/office/drawing/2014/main" id="{E55EEA1A-656B-0842-9537-C12D81EB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6000"/>
            <a:ext cx="648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…double sampling until density (DFT) converges…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0C96C4-C5DD-6C44-A68D-F83911EE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8" y="3100388"/>
            <a:ext cx="6951087" cy="26716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054559C-8106-D540-81CA-8561AE1E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01875"/>
            <a:ext cx="6629400" cy="1219200"/>
          </a:xfrm>
          <a:prstGeom prst="rect">
            <a:avLst/>
          </a:prstGeom>
          <a:solidFill>
            <a:schemeClr val="bg1"/>
          </a:solidFill>
          <a:ln w="57150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99A6103-03EB-C74E-84E8-D8112F41E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What does the planner compose?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B21DEF4E-A296-9A4E-9214-87611E14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43000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The Cooley-Tukey algorithm presents </a:t>
            </a:r>
            <a:r>
              <a:rPr lang="en-US" altLang="en-US">
                <a:solidFill>
                  <a:schemeClr val="accent2"/>
                </a:solidFill>
              </a:rPr>
              <a:t>many choices</a:t>
            </a:r>
            <a:r>
              <a:rPr lang="en-US" altLang="en-US"/>
              <a:t>:</a:t>
            </a:r>
          </a:p>
          <a:p>
            <a:r>
              <a:rPr lang="en-US" altLang="en-US"/>
              <a:t>	— which </a:t>
            </a:r>
            <a:r>
              <a:rPr lang="en-US" altLang="en-US">
                <a:solidFill>
                  <a:srgbClr val="FF0000"/>
                </a:solidFill>
              </a:rPr>
              <a:t>factorization</a:t>
            </a:r>
            <a:r>
              <a:rPr lang="en-US" altLang="en-US"/>
              <a:t>? what </a:t>
            </a:r>
            <a:r>
              <a:rPr lang="en-US" altLang="en-US">
                <a:solidFill>
                  <a:srgbClr val="FF0000"/>
                </a:solidFill>
              </a:rPr>
              <a:t>order</a:t>
            </a:r>
            <a:r>
              <a:rPr lang="en-US" altLang="en-US"/>
              <a:t>? memory </a:t>
            </a:r>
            <a:r>
              <a:rPr lang="en-US" altLang="en-US">
                <a:solidFill>
                  <a:srgbClr val="FF0000"/>
                </a:solidFill>
              </a:rPr>
              <a:t>reshuffling</a:t>
            </a:r>
            <a:r>
              <a:rPr lang="en-US" altLang="en-US"/>
              <a:t>?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F401FA7C-A4B5-9B4D-A53E-014A678DF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876800"/>
            <a:ext cx="219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FFTW 1 (1997):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99969458-743C-B047-A845-A8844E511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514600"/>
            <a:ext cx="6296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Find </a:t>
            </a:r>
            <a:r>
              <a:rPr lang="en-US" altLang="en-US">
                <a:solidFill>
                  <a:schemeClr val="accent2"/>
                </a:solidFill>
              </a:rPr>
              <a:t>simple steps</a:t>
            </a:r>
            <a:r>
              <a:rPr lang="en-US" altLang="en-US"/>
              <a:t> that </a:t>
            </a:r>
            <a:r>
              <a:rPr lang="en-US" altLang="en-US">
                <a:solidFill>
                  <a:schemeClr val="accent2"/>
                </a:solidFill>
              </a:rPr>
              <a:t>combine without restriction</a:t>
            </a:r>
            <a:endParaRPr lang="en-US" altLang="en-US"/>
          </a:p>
          <a:p>
            <a:pPr algn="ctr"/>
            <a:r>
              <a:rPr lang="en-US" altLang="en-US"/>
              <a:t>to form </a:t>
            </a:r>
            <a:r>
              <a:rPr lang="en-US" altLang="en-US">
                <a:solidFill>
                  <a:srgbClr val="FF0000"/>
                </a:solidFill>
              </a:rPr>
              <a:t>many different algorithms</a:t>
            </a:r>
            <a:r>
              <a:rPr lang="en-US" altLang="en-US"/>
              <a:t>.</a:t>
            </a:r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B49107F3-34ED-5B42-B17B-1F8019ACB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876800"/>
            <a:ext cx="48387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steps</a:t>
            </a:r>
            <a:r>
              <a:rPr lang="en-US" altLang="en-US"/>
              <a:t> solve </a:t>
            </a:r>
            <a:r>
              <a:rPr lang="en-US" altLang="en-US">
                <a:solidFill>
                  <a:schemeClr val="accent2"/>
                </a:solidFill>
              </a:rPr>
              <a:t>out-of-place DFT</a:t>
            </a:r>
            <a:r>
              <a:rPr lang="en-US" altLang="en-US"/>
              <a:t> of size </a:t>
            </a:r>
            <a:r>
              <a:rPr lang="en-US" altLang="en-US">
                <a:solidFill>
                  <a:schemeClr val="accent2"/>
                </a:solidFill>
              </a:rPr>
              <a:t>n</a:t>
            </a:r>
            <a:endParaRPr lang="en-US" altLang="en-US"/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68BC06BE-81D4-F84E-A8EE-B3CE4869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3521075"/>
            <a:ext cx="299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 steps to do WHAT?</a:t>
            </a:r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25F23659-E9BD-F842-A45D-03C110393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68963"/>
            <a:ext cx="790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Steps </a:t>
            </a:r>
            <a:r>
              <a:rPr lang="en-US" altLang="en-US" sz="2800">
                <a:solidFill>
                  <a:srgbClr val="FF0000"/>
                </a:solidFill>
              </a:rPr>
              <a:t>cannot solve problems that cannot be expressed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39160DE-016E-7F4A-B6B1-168DFE474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01875"/>
            <a:ext cx="6629400" cy="1219200"/>
          </a:xfrm>
          <a:prstGeom prst="rect">
            <a:avLst/>
          </a:prstGeom>
          <a:solidFill>
            <a:schemeClr val="bg1"/>
          </a:solidFill>
          <a:ln w="57150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90DCA44-C494-FC4D-88CB-EB1014B4C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What does the planner compose?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4E330568-A801-E644-8A56-1B2081297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43000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The Cooley-Tukey algorithm presents </a:t>
            </a:r>
            <a:r>
              <a:rPr lang="en-US" altLang="en-US">
                <a:solidFill>
                  <a:schemeClr val="accent2"/>
                </a:solidFill>
              </a:rPr>
              <a:t>many choices</a:t>
            </a:r>
            <a:r>
              <a:rPr lang="en-US" altLang="en-US"/>
              <a:t>:</a:t>
            </a:r>
          </a:p>
          <a:p>
            <a:r>
              <a:rPr lang="en-US" altLang="en-US"/>
              <a:t>	— which </a:t>
            </a:r>
            <a:r>
              <a:rPr lang="en-US" altLang="en-US">
                <a:solidFill>
                  <a:srgbClr val="FF0000"/>
                </a:solidFill>
              </a:rPr>
              <a:t>factorization</a:t>
            </a:r>
            <a:r>
              <a:rPr lang="en-US" altLang="en-US"/>
              <a:t>? what </a:t>
            </a:r>
            <a:r>
              <a:rPr lang="en-US" altLang="en-US">
                <a:solidFill>
                  <a:srgbClr val="FF0000"/>
                </a:solidFill>
              </a:rPr>
              <a:t>order</a:t>
            </a:r>
            <a:r>
              <a:rPr lang="en-US" altLang="en-US"/>
              <a:t>? memory </a:t>
            </a:r>
            <a:r>
              <a:rPr lang="en-US" altLang="en-US">
                <a:solidFill>
                  <a:srgbClr val="FF0000"/>
                </a:solidFill>
              </a:rPr>
              <a:t>reshuffling</a:t>
            </a:r>
            <a:r>
              <a:rPr lang="en-US" altLang="en-US"/>
              <a:t>?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D8A42CC4-659D-9D4E-9FD0-92B650A3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19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FFTW 3 (2003):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13642ECA-EDDF-504E-9AD8-0DA5C093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514600"/>
            <a:ext cx="6296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Find </a:t>
            </a:r>
            <a:r>
              <a:rPr lang="en-US" altLang="en-US">
                <a:solidFill>
                  <a:schemeClr val="accent2"/>
                </a:solidFill>
              </a:rPr>
              <a:t>simple steps</a:t>
            </a:r>
            <a:r>
              <a:rPr lang="en-US" altLang="en-US"/>
              <a:t> that </a:t>
            </a:r>
            <a:r>
              <a:rPr lang="en-US" altLang="en-US">
                <a:solidFill>
                  <a:schemeClr val="accent2"/>
                </a:solidFill>
              </a:rPr>
              <a:t>combine without restriction</a:t>
            </a:r>
            <a:endParaRPr lang="en-US" altLang="en-US"/>
          </a:p>
          <a:p>
            <a:pPr algn="ctr"/>
            <a:r>
              <a:rPr lang="en-US" altLang="en-US"/>
              <a:t>to form </a:t>
            </a:r>
            <a:r>
              <a:rPr lang="en-US" altLang="en-US">
                <a:solidFill>
                  <a:srgbClr val="FF0000"/>
                </a:solidFill>
              </a:rPr>
              <a:t>many different algorithms</a:t>
            </a:r>
            <a:r>
              <a:rPr lang="en-US" altLang="en-US"/>
              <a:t>.</a:t>
            </a:r>
          </a:p>
        </p:txBody>
      </p:sp>
      <p:grpSp>
        <p:nvGrpSpPr>
          <p:cNvPr id="48135" name="Group 7">
            <a:extLst>
              <a:ext uri="{FF2B5EF4-FFF2-40B4-BE49-F238E27FC236}">
                <a16:creationId xmlns:a16="http://schemas.microsoft.com/office/drawing/2014/main" id="{79BEFBF5-7251-104A-A699-2F9A70B20A25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4740275"/>
            <a:ext cx="8759825" cy="1965325"/>
            <a:chOff x="109" y="2506"/>
            <a:chExt cx="5518" cy="1238"/>
          </a:xfrm>
        </p:grpSpPr>
        <p:sp>
          <p:nvSpPr>
            <p:cNvPr id="48136" name="Text Box 8">
              <a:extLst>
                <a:ext uri="{FF2B5EF4-FFF2-40B4-BE49-F238E27FC236}">
                  <a16:creationId xmlns:a16="http://schemas.microsoft.com/office/drawing/2014/main" id="{A282E49B-EE6C-5746-A327-62C160D9B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" y="2506"/>
              <a:ext cx="5518" cy="51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steps</a:t>
              </a:r>
              <a:r>
                <a:rPr lang="en-US" altLang="en-US"/>
                <a:t> solve a </a:t>
              </a:r>
              <a:r>
                <a:rPr lang="en-US" altLang="en-US">
                  <a:solidFill>
                    <a:srgbClr val="FF0000"/>
                  </a:solidFill>
                </a:rPr>
                <a:t>problem</a:t>
              </a:r>
              <a:r>
                <a:rPr lang="en-US" altLang="en-US"/>
                <a:t>, specified as a DFT(input/output, </a:t>
              </a:r>
              <a:r>
                <a:rPr lang="en-US" altLang="en-US" b="1">
                  <a:solidFill>
                    <a:srgbClr val="FF0000"/>
                  </a:solidFill>
                </a:rPr>
                <a:t>v</a:t>
              </a:r>
              <a:r>
                <a:rPr lang="en-US" altLang="en-US"/>
                <a:t>,</a:t>
              </a:r>
              <a:r>
                <a:rPr lang="en-US" altLang="en-US" b="1">
                  <a:solidFill>
                    <a:schemeClr val="accent2"/>
                  </a:solidFill>
                </a:rPr>
                <a:t>n</a:t>
              </a:r>
              <a:r>
                <a:rPr lang="en-US" altLang="en-US"/>
                <a:t>):</a:t>
              </a:r>
            </a:p>
            <a:p>
              <a:pPr algn="ctr"/>
              <a:r>
                <a:rPr lang="en-US" altLang="en-US"/>
                <a:t>multi-dimensional “vector loops” </a:t>
              </a:r>
              <a:r>
                <a:rPr lang="en-US" altLang="en-US" b="1">
                  <a:solidFill>
                    <a:srgbClr val="FF0000"/>
                  </a:solidFill>
                </a:rPr>
                <a:t>v</a:t>
              </a:r>
              <a:r>
                <a:rPr lang="en-US" altLang="en-US"/>
                <a:t> of multi-dimensional transforms </a:t>
              </a:r>
              <a:r>
                <a:rPr lang="en-US" altLang="en-US" b="1">
                  <a:solidFill>
                    <a:schemeClr val="accent2"/>
                  </a:solidFill>
                </a:rPr>
                <a:t>n</a:t>
              </a:r>
              <a:endParaRPr lang="en-US" altLang="en-US"/>
            </a:p>
          </p:txBody>
        </p:sp>
        <p:sp>
          <p:nvSpPr>
            <p:cNvPr id="48137" name="Line 9">
              <a:extLst>
                <a:ext uri="{FF2B5EF4-FFF2-40B4-BE49-F238E27FC236}">
                  <a16:creationId xmlns:a16="http://schemas.microsoft.com/office/drawing/2014/main" id="{A7F1BD50-44EE-5545-B11E-709A6D269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10">
              <a:extLst>
                <a:ext uri="{FF2B5EF4-FFF2-40B4-BE49-F238E27FC236}">
                  <a16:creationId xmlns:a16="http://schemas.microsoft.com/office/drawing/2014/main" id="{19C7287A-ADC0-6E42-B657-41A14E1E6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024"/>
              <a:ext cx="12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Text Box 11">
              <a:extLst>
                <a:ext uri="{FF2B5EF4-FFF2-40B4-BE49-F238E27FC236}">
                  <a16:creationId xmlns:a16="http://schemas.microsoft.com/office/drawing/2014/main" id="{8BDD7AC0-DC5C-534C-BF54-53547B993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456"/>
              <a:ext cx="2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{sets of (</a:t>
              </a:r>
              <a:r>
                <a:rPr lang="en-US" altLang="en-US">
                  <a:solidFill>
                    <a:srgbClr val="FF0000"/>
                  </a:solidFill>
                </a:rPr>
                <a:t>size</a:t>
              </a:r>
              <a:r>
                <a:rPr lang="en-US" altLang="en-US"/>
                <a:t>, input/output </a:t>
              </a:r>
              <a:r>
                <a:rPr lang="en-US" altLang="en-US">
                  <a:solidFill>
                    <a:srgbClr val="FF0000"/>
                  </a:solidFill>
                </a:rPr>
                <a:t>strides</a:t>
              </a:r>
              <a:r>
                <a:rPr lang="en-US" altLang="en-US"/>
                <a:t>)}</a:t>
              </a:r>
            </a:p>
          </p:txBody>
        </p:sp>
      </p:grpSp>
      <p:sp>
        <p:nvSpPr>
          <p:cNvPr id="48140" name="Text Box 12">
            <a:extLst>
              <a:ext uri="{FF2B5EF4-FFF2-40B4-BE49-F238E27FC236}">
                <a16:creationId xmlns:a16="http://schemas.microsoft.com/office/drawing/2014/main" id="{45F68B12-BBC3-5B4E-8090-6CC1965A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3521075"/>
            <a:ext cx="299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 steps to do WHAT?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E0D8F13-5C50-A54F-A47D-6B6E025F8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/>
              <a:t>Some Composable Steps (out of ~16)</a:t>
            </a:r>
          </a:p>
        </p:txBody>
      </p:sp>
      <p:sp>
        <p:nvSpPr>
          <p:cNvPr id="49155" name="Line 3">
            <a:extLst>
              <a:ext uri="{FF2B5EF4-FFF2-40B4-BE49-F238E27FC236}">
                <a16:creationId xmlns:a16="http://schemas.microsoft.com/office/drawing/2014/main" id="{59E98EA8-F324-F64F-A7E7-14581FC07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1A6809A0-1343-FD41-9C0D-0EDA7F45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771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SOLVE </a:t>
            </a:r>
            <a:r>
              <a:rPr lang="en-US" altLang="en-US" sz="2800"/>
              <a:t>— Directly solve a small DFT by a </a:t>
            </a:r>
            <a:r>
              <a:rPr lang="en-US" altLang="en-US" sz="2800">
                <a:solidFill>
                  <a:srgbClr val="FF0000"/>
                </a:solidFill>
              </a:rPr>
              <a:t>codelet</a:t>
            </a:r>
            <a:endParaRPr lang="en-US" altLang="en-US" sz="2800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929F63B7-070B-F745-8A9A-8B6143B17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46325"/>
            <a:ext cx="7845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CT-FACTOR</a:t>
            </a:r>
            <a:r>
              <a:rPr lang="en-US" altLang="en-US" sz="3200"/>
              <a:t>[</a:t>
            </a:r>
            <a:r>
              <a:rPr lang="en-US" altLang="en-US" sz="3200" i="1">
                <a:solidFill>
                  <a:srgbClr val="FF0000"/>
                </a:solidFill>
              </a:rPr>
              <a:t>r</a:t>
            </a:r>
            <a:r>
              <a:rPr lang="en-US" altLang="en-US" sz="3200"/>
              <a:t>]</a:t>
            </a:r>
            <a:r>
              <a:rPr lang="en-US" altLang="en-US" sz="3200">
                <a:solidFill>
                  <a:schemeClr val="accent1"/>
                </a:solidFill>
              </a:rPr>
              <a:t> </a:t>
            </a:r>
            <a:r>
              <a:rPr lang="en-US" altLang="en-US" sz="2800"/>
              <a:t>— Radix-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r>
              <a:rPr lang="en-US" altLang="en-US" sz="2800"/>
              <a:t> Cooley-Tukey step =</a:t>
            </a:r>
          </a:p>
          <a:p>
            <a:r>
              <a:rPr lang="en-US" altLang="en-US" sz="2800"/>
              <a:t>			   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r>
              <a:rPr lang="en-US" altLang="en-US" sz="2800"/>
              <a:t> (loop) sub-problems of size </a:t>
            </a:r>
            <a:r>
              <a:rPr lang="en-US" altLang="en-US" sz="2800" i="1"/>
              <a:t>n</a:t>
            </a:r>
            <a:r>
              <a:rPr lang="en-US" altLang="en-US" sz="2800"/>
              <a:t>/</a:t>
            </a:r>
            <a:r>
              <a:rPr lang="en-US" altLang="en-US" sz="2800" i="1">
                <a:solidFill>
                  <a:srgbClr val="FF0000"/>
                </a:solidFill>
              </a:rPr>
              <a:t>r</a:t>
            </a:r>
            <a:endParaRPr lang="en-US" altLang="en-US" sz="2800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33410F1-AD6A-314B-9806-995C19DD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76663"/>
            <a:ext cx="8099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— Perform one vector loop</a:t>
            </a:r>
          </a:p>
          <a:p>
            <a:r>
              <a:rPr lang="en-US" altLang="en-US" sz="2800"/>
              <a:t>			</a:t>
            </a:r>
            <a:r>
              <a:rPr lang="en-US" altLang="en-US"/>
              <a:t>(can choose </a:t>
            </a:r>
            <a:r>
              <a:rPr lang="en-US" altLang="en-US">
                <a:solidFill>
                  <a:srgbClr val="FF0000"/>
                </a:solidFill>
              </a:rPr>
              <a:t>any loop</a:t>
            </a:r>
            <a:r>
              <a:rPr lang="en-US" altLang="en-US"/>
              <a:t>, i.e. loop reordering)</a:t>
            </a:r>
            <a:endParaRPr lang="en-US" altLang="en-US" sz="2800"/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67B454A3-5DA8-2C46-A098-505334B5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4995863"/>
            <a:ext cx="8367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INDIRECT </a:t>
            </a:r>
            <a:r>
              <a:rPr lang="en-US" altLang="en-US" sz="2800"/>
              <a:t>— DFT = copy + in-place DFT</a:t>
            </a:r>
          </a:p>
          <a:p>
            <a:r>
              <a:rPr lang="en-US" altLang="en-US" sz="2800"/>
              <a:t>			(separates copy/reordering from DFT)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08D8D89C-AB94-D74F-B76B-BA759553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202363"/>
            <a:ext cx="736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1"/>
                </a:solidFill>
              </a:rPr>
              <a:t>TRANSPOSE </a:t>
            </a:r>
            <a:r>
              <a:rPr lang="en-US" altLang="en-US" sz="2800"/>
              <a:t>— solve in-place </a:t>
            </a:r>
            <a:r>
              <a:rPr lang="en-US" altLang="en-US" sz="2800" i="1">
                <a:solidFill>
                  <a:srgbClr val="FF0000"/>
                </a:solidFill>
              </a:rPr>
              <a:t>m</a:t>
            </a:r>
            <a:r>
              <a:rPr lang="en-US" altLang="en-US" sz="2800"/>
              <a:t> </a:t>
            </a:r>
            <a:r>
              <a:rPr lang="en-US" altLang="en-US" sz="2800">
                <a:sym typeface="Symbol" pitchFamily="2" charset="2"/>
              </a:rPr>
              <a:t> </a:t>
            </a:r>
            <a:r>
              <a:rPr lang="en-US" altLang="en-US" sz="2800" i="1">
                <a:solidFill>
                  <a:srgbClr val="FF0000"/>
                </a:solidFill>
              </a:rPr>
              <a:t>n</a:t>
            </a:r>
            <a:r>
              <a:rPr lang="en-US" altLang="en-US" sz="2800"/>
              <a:t> transpose</a:t>
            </a:r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A24B3305-D505-A742-BB95-A5D4DEFD5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93F3ADB2-FA23-9B45-B8D6-64D06D616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7666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A99C28A8-2DFB-3748-8C24-F06D8F8E2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91966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F0366709-B432-344B-8723-778843873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6266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1CDFFAAF-AC86-E142-BDAD-F260B1C4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3276600"/>
            <a:ext cx="532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(&amp; recombine with size-</a:t>
            </a:r>
            <a:r>
              <a:rPr lang="en-US" altLang="en-US" i="1">
                <a:solidFill>
                  <a:srgbClr val="FF0000"/>
                </a:solidFill>
              </a:rPr>
              <a:t>r</a:t>
            </a:r>
            <a:r>
              <a:rPr lang="en-US" altLang="en-US"/>
              <a:t> twiddle codelet)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614D8EC-3613-304F-A146-B01842AC7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Many Resulting “Algorithms”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CDD86EFB-900E-4144-B839-88F0420A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371600"/>
            <a:ext cx="7804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INDIRECT</a:t>
            </a:r>
            <a:r>
              <a:rPr lang="en-US" altLang="en-US"/>
              <a:t> + </a:t>
            </a:r>
            <a:r>
              <a:rPr lang="en-US" altLang="en-US">
                <a:solidFill>
                  <a:schemeClr val="accent1"/>
                </a:solidFill>
              </a:rPr>
              <a:t>TRANSPOSE</a:t>
            </a:r>
            <a:r>
              <a:rPr lang="en-US" altLang="en-US"/>
              <a:t> gives </a:t>
            </a:r>
            <a:r>
              <a:rPr lang="en-US" altLang="en-US">
                <a:solidFill>
                  <a:schemeClr val="accent2"/>
                </a:solidFill>
              </a:rPr>
              <a:t>in-place DFTs</a:t>
            </a:r>
            <a:r>
              <a:rPr lang="en-US" altLang="en-US"/>
              <a:t>,</a:t>
            </a:r>
          </a:p>
          <a:p>
            <a:r>
              <a:rPr lang="en-US" altLang="en-US"/>
              <a:t>	— bit-reversal = product of transpositions</a:t>
            </a:r>
          </a:p>
          <a:p>
            <a:r>
              <a:rPr lang="en-US" altLang="en-US"/>
              <a:t>		… no separate bit-reversal “pass”</a:t>
            </a:r>
          </a:p>
          <a:p>
            <a:r>
              <a:rPr lang="en-US" altLang="en-US"/>
              <a:t>			[ Johnson (unrelated) &amp; Burrus (1984) ]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1F48228E-8322-8C47-9F19-2233D5E2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7715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CT-FACTOR</a:t>
            </a:r>
            <a:r>
              <a:rPr lang="en-US" altLang="en-US"/>
              <a:t> </a:t>
            </a:r>
            <a:r>
              <a:rPr lang="en-US" altLang="en-US" i="1"/>
              <a:t>then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1"/>
                </a:solidFill>
              </a:rPr>
              <a:t>VECLOOP</a:t>
            </a:r>
            <a:r>
              <a:rPr lang="en-US" altLang="en-US"/>
              <a:t>(s) gives </a:t>
            </a:r>
            <a:r>
              <a:rPr lang="en-US" altLang="en-US">
                <a:solidFill>
                  <a:schemeClr val="accent2"/>
                </a:solidFill>
              </a:rPr>
              <a:t>“breadth-first” FFT</a:t>
            </a:r>
            <a:r>
              <a:rPr lang="en-US" altLang="en-US"/>
              <a:t>,</a:t>
            </a:r>
          </a:p>
          <a:p>
            <a:r>
              <a:rPr lang="en-US" altLang="en-US"/>
              <a:t>	— erases iterative/recursive distinction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DD1ED725-71CE-B543-90CF-98D62CE5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6600"/>
            <a:ext cx="7318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VECLOOP</a:t>
            </a:r>
            <a:r>
              <a:rPr lang="en-US" altLang="en-US"/>
              <a:t> can push topmost loop to “leaves”</a:t>
            </a:r>
          </a:p>
          <a:p>
            <a:r>
              <a:rPr lang="en-US" altLang="en-US"/>
              <a:t>	— “vector” FFT algorithm [ Swarztrauber (1987) ]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C4CD504-BE6E-DD46-9359-435174D3A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Many Resulting “Algorithms”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2637D7C0-6D50-9045-B3FB-4D184FBBE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371600"/>
            <a:ext cx="7804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• INDIRECT + TRANSPOSE gives in-place DFTs,</a:t>
            </a:r>
          </a:p>
          <a:p>
            <a:r>
              <a:rPr lang="en-US" altLang="en-US">
                <a:solidFill>
                  <a:schemeClr val="bg2"/>
                </a:solidFill>
              </a:rPr>
              <a:t>	— bit-reversal = product of transpositions</a:t>
            </a:r>
          </a:p>
          <a:p>
            <a:r>
              <a:rPr lang="en-US" altLang="en-US">
                <a:solidFill>
                  <a:schemeClr val="bg2"/>
                </a:solidFill>
              </a:rPr>
              <a:t>		… no separate bit-reversal “pass”</a:t>
            </a:r>
          </a:p>
          <a:p>
            <a:r>
              <a:rPr lang="en-US" altLang="en-US">
                <a:solidFill>
                  <a:schemeClr val="bg2"/>
                </a:solidFill>
              </a:rPr>
              <a:t>			[ Johnson (unrelated) &amp; Burrus (1984) ]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4A945564-FD79-B14A-93DD-D0F684CC9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7715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CT-FACTOR</a:t>
            </a:r>
            <a:r>
              <a:rPr lang="en-US" altLang="en-US"/>
              <a:t> </a:t>
            </a:r>
            <a:r>
              <a:rPr lang="en-US" altLang="en-US" i="1"/>
              <a:t>then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1"/>
                </a:solidFill>
              </a:rPr>
              <a:t>VECLOOP</a:t>
            </a:r>
            <a:r>
              <a:rPr lang="en-US" altLang="en-US"/>
              <a:t>(s) gives </a:t>
            </a:r>
            <a:r>
              <a:rPr lang="en-US" altLang="en-US">
                <a:solidFill>
                  <a:schemeClr val="accent2"/>
                </a:solidFill>
              </a:rPr>
              <a:t>“breadth-first” FFT</a:t>
            </a:r>
            <a:r>
              <a:rPr lang="en-US" altLang="en-US"/>
              <a:t>,</a:t>
            </a:r>
          </a:p>
          <a:p>
            <a:r>
              <a:rPr lang="en-US" altLang="en-US"/>
              <a:t>	— erases iterative/recursive distinction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00FF4D5F-5A08-9F4C-8E03-10809BDD0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6600"/>
            <a:ext cx="7318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• VECLOOP can push topmost loop to “leaves”</a:t>
            </a:r>
          </a:p>
          <a:p>
            <a:r>
              <a:rPr lang="en-US" altLang="en-US">
                <a:solidFill>
                  <a:schemeClr val="bg2"/>
                </a:solidFill>
              </a:rPr>
              <a:t>	— “vector” FFT algorithm [ Swarztrauber (1987) ]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64CD862-835D-CC41-BD56-F66BEE66E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3048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ED51E4A-0979-0B41-8807-4A2C5A00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990600" cy="106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99AE1A7-F7AB-1F4D-BA45-2DA265F0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304800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C218D3BC-B6CC-4D4B-B2B1-DC9480622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Depth- vs. Breadth- First</a:t>
            </a:r>
            <a:br>
              <a:rPr lang="en-US" altLang="en-US"/>
            </a:br>
            <a:r>
              <a:rPr lang="en-US" altLang="en-US"/>
              <a:t>for size </a:t>
            </a:r>
            <a:r>
              <a:rPr lang="en-US" altLang="en-US" i="1">
                <a:solidFill>
                  <a:srgbClr val="FF0000"/>
                </a:solidFill>
              </a:rPr>
              <a:t>n</a:t>
            </a:r>
            <a:r>
              <a:rPr lang="en-US" altLang="en-US">
                <a:solidFill>
                  <a:srgbClr val="FF0000"/>
                </a:solidFill>
              </a:rPr>
              <a:t> = 30 = 3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</a:t>
            </a:r>
            <a:r>
              <a:rPr lang="en-US" altLang="en-US">
                <a:solidFill>
                  <a:srgbClr val="FF0000"/>
                </a:solidFill>
              </a:rPr>
              <a:t> 5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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CF91855-BFF0-5440-8AF7-9BB67B8EE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312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A “depth-first” plan: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C9B7436C-4C3F-EE4C-BDC8-1E1ED9DC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257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3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D626220D-5812-3446-9D5C-BD3FEC17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2590800"/>
            <a:ext cx="2268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3</a:t>
            </a:r>
            <a:endParaRPr lang="en-US" altLang="en-US" sz="2800"/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81C5AA27-4189-CF4A-8650-48CD56BE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971800"/>
            <a:ext cx="257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C9DBA457-B6DF-0442-9484-D24763AC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67088"/>
            <a:ext cx="2101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SOLVE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0000"/>
                </a:solidFill>
              </a:rPr>
              <a:t>2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5</a:t>
            </a:r>
            <a:r>
              <a:rPr lang="en-US" altLang="en-US" sz="2800"/>
              <a:t>]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B694100D-CBD9-914C-B4F1-BE921299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4357688"/>
            <a:ext cx="257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3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7124AE7B-4B45-3F4B-8EDF-A9F2C810D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5133975"/>
            <a:ext cx="2268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3</a:t>
            </a:r>
            <a:endParaRPr lang="en-US" altLang="en-US" sz="2800"/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4306BD32-186C-5D45-AC13-A28070C09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4752975"/>
            <a:ext cx="257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D0E215B1-9583-B745-8272-30BD802BA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5500688"/>
            <a:ext cx="2101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SOLVE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0000"/>
                </a:solidFill>
              </a:rPr>
              <a:t>2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5</a:t>
            </a:r>
            <a:r>
              <a:rPr lang="en-US" altLang="en-US" sz="2800"/>
              <a:t>]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515B5283-B228-C249-85C6-47F304634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76688"/>
            <a:ext cx="3402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A “breadth-first” plan: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FC91BA00-C6A3-4742-830C-E4EE3061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594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(Note: </a:t>
            </a:r>
            <a:r>
              <a:rPr lang="en-US" altLang="en-US" i="1"/>
              <a:t>both</a:t>
            </a:r>
            <a:r>
              <a:rPr lang="en-US" altLang="en-US"/>
              <a:t> are executed by explicit recursion.)</a:t>
            </a:r>
          </a:p>
        </p:txBody>
      </p:sp>
      <p:grpSp>
        <p:nvGrpSpPr>
          <p:cNvPr id="52241" name="Group 17">
            <a:extLst>
              <a:ext uri="{FF2B5EF4-FFF2-40B4-BE49-F238E27FC236}">
                <a16:creationId xmlns:a16="http://schemas.microsoft.com/office/drawing/2014/main" id="{64DCFEA0-2DAA-8A43-A6CD-774A244CEE5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981200"/>
            <a:ext cx="2701925" cy="1743075"/>
            <a:chOff x="3456" y="1248"/>
            <a:chExt cx="1513" cy="976"/>
          </a:xfrm>
        </p:grpSpPr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68E15AF3-5ADB-054A-9422-183CF28B8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1248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30</a:t>
              </a:r>
            </a:p>
          </p:txBody>
        </p:sp>
        <p:sp>
          <p:nvSpPr>
            <p:cNvPr id="52243" name="Text Box 19">
              <a:extLst>
                <a:ext uri="{FF2B5EF4-FFF2-40B4-BE49-F238E27FC236}">
                  <a16:creationId xmlns:a16="http://schemas.microsoft.com/office/drawing/2014/main" id="{AB4B276A-77EC-9045-A016-A56AF3424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44" name="Text Box 20">
              <a:extLst>
                <a:ext uri="{FF2B5EF4-FFF2-40B4-BE49-F238E27FC236}">
                  <a16:creationId xmlns:a16="http://schemas.microsoft.com/office/drawing/2014/main" id="{1377CFB4-A50A-2540-9DAF-14BBC3DEE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45" name="Text Box 21">
              <a:extLst>
                <a:ext uri="{FF2B5EF4-FFF2-40B4-BE49-F238E27FC236}">
                  <a16:creationId xmlns:a16="http://schemas.microsoft.com/office/drawing/2014/main" id="{C4B26245-1FA9-4143-8FFB-001650A78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46" name="Text Box 22">
              <a:extLst>
                <a:ext uri="{FF2B5EF4-FFF2-40B4-BE49-F238E27FC236}">
                  <a16:creationId xmlns:a16="http://schemas.microsoft.com/office/drawing/2014/main" id="{4DF79F84-2076-184F-B892-680C07D05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47" name="Text Box 23">
              <a:extLst>
                <a:ext uri="{FF2B5EF4-FFF2-40B4-BE49-F238E27FC236}">
                  <a16:creationId xmlns:a16="http://schemas.microsoft.com/office/drawing/2014/main" id="{5A3E70B7-F9D4-AC4B-B55D-D224604D0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1968"/>
              <a:ext cx="18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48" name="Line 24">
              <a:extLst>
                <a:ext uri="{FF2B5EF4-FFF2-40B4-BE49-F238E27FC236}">
                  <a16:creationId xmlns:a16="http://schemas.microsoft.com/office/drawing/2014/main" id="{ABFF0980-9011-594F-B22F-382DBAC88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25">
              <a:extLst>
                <a:ext uri="{FF2B5EF4-FFF2-40B4-BE49-F238E27FC236}">
                  <a16:creationId xmlns:a16="http://schemas.microsoft.com/office/drawing/2014/main" id="{F8C61B2C-6707-0D4B-BAEF-82869AA53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26">
              <a:extLst>
                <a:ext uri="{FF2B5EF4-FFF2-40B4-BE49-F238E27FC236}">
                  <a16:creationId xmlns:a16="http://schemas.microsoft.com/office/drawing/2014/main" id="{609ED32E-F735-0245-9770-09D230C67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Line 27">
              <a:extLst>
                <a:ext uri="{FF2B5EF4-FFF2-40B4-BE49-F238E27FC236}">
                  <a16:creationId xmlns:a16="http://schemas.microsoft.com/office/drawing/2014/main" id="{48EB6A89-B3ED-4B4F-8FA7-3A1C51271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Text Box 28">
              <a:extLst>
                <a:ext uri="{FF2B5EF4-FFF2-40B4-BE49-F238E27FC236}">
                  <a16:creationId xmlns:a16="http://schemas.microsoft.com/office/drawing/2014/main" id="{D7E44E65-6426-F342-B0CC-FB21DAE24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53" name="Text Box 29">
              <a:extLst>
                <a:ext uri="{FF2B5EF4-FFF2-40B4-BE49-F238E27FC236}">
                  <a16:creationId xmlns:a16="http://schemas.microsoft.com/office/drawing/2014/main" id="{8427CA2A-AD31-C246-BE3A-0F713A58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1968"/>
              <a:ext cx="18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54" name="Line 30">
              <a:extLst>
                <a:ext uri="{FF2B5EF4-FFF2-40B4-BE49-F238E27FC236}">
                  <a16:creationId xmlns:a16="http://schemas.microsoft.com/office/drawing/2014/main" id="{E503B541-7C03-1C4F-B637-3353C5462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Line 31">
              <a:extLst>
                <a:ext uri="{FF2B5EF4-FFF2-40B4-BE49-F238E27FC236}">
                  <a16:creationId xmlns:a16="http://schemas.microsoft.com/office/drawing/2014/main" id="{5B783922-C314-CE42-A489-1357BF6C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Text Box 32">
              <a:extLst>
                <a:ext uri="{FF2B5EF4-FFF2-40B4-BE49-F238E27FC236}">
                  <a16:creationId xmlns:a16="http://schemas.microsoft.com/office/drawing/2014/main" id="{7FE60247-8F57-A14E-A163-3A822EFF2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57" name="Text Box 33">
              <a:extLst>
                <a:ext uri="{FF2B5EF4-FFF2-40B4-BE49-F238E27FC236}">
                  <a16:creationId xmlns:a16="http://schemas.microsoft.com/office/drawing/2014/main" id="{37C6843C-62A2-674C-A363-31356E9B5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1968"/>
              <a:ext cx="18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58" name="Line 34">
              <a:extLst>
                <a:ext uri="{FF2B5EF4-FFF2-40B4-BE49-F238E27FC236}">
                  <a16:creationId xmlns:a16="http://schemas.microsoft.com/office/drawing/2014/main" id="{762A5FF1-F818-F548-9BFE-599A2FE82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Line 35">
              <a:extLst>
                <a:ext uri="{FF2B5EF4-FFF2-40B4-BE49-F238E27FC236}">
                  <a16:creationId xmlns:a16="http://schemas.microsoft.com/office/drawing/2014/main" id="{CBE12A55-287E-BF42-93C8-3B6EAB8FA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Line 36">
              <a:extLst>
                <a:ext uri="{FF2B5EF4-FFF2-40B4-BE49-F238E27FC236}">
                  <a16:creationId xmlns:a16="http://schemas.microsoft.com/office/drawing/2014/main" id="{597FECC9-6352-1D47-8AD3-EC8BBF15A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61" name="Rectangle 37">
            <a:extLst>
              <a:ext uri="{FF2B5EF4-FFF2-40B4-BE49-F238E27FC236}">
                <a16:creationId xmlns:a16="http://schemas.microsoft.com/office/drawing/2014/main" id="{E96801D6-E496-2C4E-9968-E4AD63840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3048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Rectangle 38">
            <a:extLst>
              <a:ext uri="{FF2B5EF4-FFF2-40B4-BE49-F238E27FC236}">
                <a16:creationId xmlns:a16="http://schemas.microsoft.com/office/drawing/2014/main" id="{031F54E8-0829-4D48-AF29-D391D1D7D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00600"/>
            <a:ext cx="2895600" cy="106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682B2B13-E94A-8547-B970-52DCDEA6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2743200" cy="3460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64" name="Group 40">
            <a:extLst>
              <a:ext uri="{FF2B5EF4-FFF2-40B4-BE49-F238E27FC236}">
                <a16:creationId xmlns:a16="http://schemas.microsoft.com/office/drawing/2014/main" id="{15CA2AE2-3FD6-FA4F-BA93-25DCDA2CD18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191000"/>
            <a:ext cx="2700338" cy="1743075"/>
            <a:chOff x="3456" y="1248"/>
            <a:chExt cx="1512" cy="976"/>
          </a:xfrm>
        </p:grpSpPr>
        <p:sp>
          <p:nvSpPr>
            <p:cNvPr id="52265" name="Text Box 41">
              <a:extLst>
                <a:ext uri="{FF2B5EF4-FFF2-40B4-BE49-F238E27FC236}">
                  <a16:creationId xmlns:a16="http://schemas.microsoft.com/office/drawing/2014/main" id="{A2290430-0EB9-8B4E-B591-DC844AD9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1248"/>
              <a:ext cx="27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30</a:t>
              </a:r>
            </a:p>
          </p:txBody>
        </p:sp>
        <p:sp>
          <p:nvSpPr>
            <p:cNvPr id="52266" name="Text Box 42">
              <a:extLst>
                <a:ext uri="{FF2B5EF4-FFF2-40B4-BE49-F238E27FC236}">
                  <a16:creationId xmlns:a16="http://schemas.microsoft.com/office/drawing/2014/main" id="{1C4696EB-0F7D-5443-B9C2-515DF15C5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67" name="Text Box 43">
              <a:extLst>
                <a:ext uri="{FF2B5EF4-FFF2-40B4-BE49-F238E27FC236}">
                  <a16:creationId xmlns:a16="http://schemas.microsoft.com/office/drawing/2014/main" id="{D0B18B8D-A258-B148-95E9-02C8F01A7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1584"/>
              <a:ext cx="27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68" name="Text Box 44">
              <a:extLst>
                <a:ext uri="{FF2B5EF4-FFF2-40B4-BE49-F238E27FC236}">
                  <a16:creationId xmlns:a16="http://schemas.microsoft.com/office/drawing/2014/main" id="{5E93F16D-9CDD-D547-929D-003526A86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1584"/>
              <a:ext cx="27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10</a:t>
              </a:r>
            </a:p>
          </p:txBody>
        </p:sp>
        <p:sp>
          <p:nvSpPr>
            <p:cNvPr id="52269" name="Text Box 45">
              <a:extLst>
                <a:ext uri="{FF2B5EF4-FFF2-40B4-BE49-F238E27FC236}">
                  <a16:creationId xmlns:a16="http://schemas.microsoft.com/office/drawing/2014/main" id="{BD6168DA-F1D6-C54A-9C64-1FCD1EEB7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70" name="Text Box 46">
              <a:extLst>
                <a:ext uri="{FF2B5EF4-FFF2-40B4-BE49-F238E27FC236}">
                  <a16:creationId xmlns:a16="http://schemas.microsoft.com/office/drawing/2014/main" id="{1371F7F6-A682-2044-A34A-689DDEDC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71" name="Line 47">
              <a:extLst>
                <a:ext uri="{FF2B5EF4-FFF2-40B4-BE49-F238E27FC236}">
                  <a16:creationId xmlns:a16="http://schemas.microsoft.com/office/drawing/2014/main" id="{0DC47266-E3CC-9C43-BC0D-64628E626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2" name="Line 48">
              <a:extLst>
                <a:ext uri="{FF2B5EF4-FFF2-40B4-BE49-F238E27FC236}">
                  <a16:creationId xmlns:a16="http://schemas.microsoft.com/office/drawing/2014/main" id="{1EB8B983-5BFD-3143-9AF5-CB4276F1A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3" name="Line 49">
              <a:extLst>
                <a:ext uri="{FF2B5EF4-FFF2-40B4-BE49-F238E27FC236}">
                  <a16:creationId xmlns:a16="http://schemas.microsoft.com/office/drawing/2014/main" id="{81EC47F2-E182-7044-B95D-71143C3C2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4" name="Line 50">
              <a:extLst>
                <a:ext uri="{FF2B5EF4-FFF2-40B4-BE49-F238E27FC236}">
                  <a16:creationId xmlns:a16="http://schemas.microsoft.com/office/drawing/2014/main" id="{456ABB1B-7EA3-FE44-9F45-965D4B93A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5" name="Text Box 51">
              <a:extLst>
                <a:ext uri="{FF2B5EF4-FFF2-40B4-BE49-F238E27FC236}">
                  <a16:creationId xmlns:a16="http://schemas.microsoft.com/office/drawing/2014/main" id="{5E6E61A1-3B0A-5D47-9191-A433499C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76" name="Text Box 52">
              <a:extLst>
                <a:ext uri="{FF2B5EF4-FFF2-40B4-BE49-F238E27FC236}">
                  <a16:creationId xmlns:a16="http://schemas.microsoft.com/office/drawing/2014/main" id="{2802A453-3CB3-0648-9B1C-2B75C5E35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77" name="Line 53">
              <a:extLst>
                <a:ext uri="{FF2B5EF4-FFF2-40B4-BE49-F238E27FC236}">
                  <a16:creationId xmlns:a16="http://schemas.microsoft.com/office/drawing/2014/main" id="{11406AF4-5E44-A040-98B1-5B7C8A4DE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8" name="Line 54">
              <a:extLst>
                <a:ext uri="{FF2B5EF4-FFF2-40B4-BE49-F238E27FC236}">
                  <a16:creationId xmlns:a16="http://schemas.microsoft.com/office/drawing/2014/main" id="{2607DB73-03C4-2245-B695-4AE19B354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9" name="Text Box 55">
              <a:extLst>
                <a:ext uri="{FF2B5EF4-FFF2-40B4-BE49-F238E27FC236}">
                  <a16:creationId xmlns:a16="http://schemas.microsoft.com/office/drawing/2014/main" id="{7DB056EA-C7C0-6C4A-A532-BDAFB36F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968"/>
              <a:ext cx="18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80" name="Text Box 56">
              <a:extLst>
                <a:ext uri="{FF2B5EF4-FFF2-40B4-BE49-F238E27FC236}">
                  <a16:creationId xmlns:a16="http://schemas.microsoft.com/office/drawing/2014/main" id="{BA6A6B72-D740-734C-8554-9546D63E5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1968"/>
              <a:ext cx="1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52281" name="Line 57">
              <a:extLst>
                <a:ext uri="{FF2B5EF4-FFF2-40B4-BE49-F238E27FC236}">
                  <a16:creationId xmlns:a16="http://schemas.microsoft.com/office/drawing/2014/main" id="{DAA14AE6-7F56-B84B-83DF-2390AF714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2" name="Line 58">
              <a:extLst>
                <a:ext uri="{FF2B5EF4-FFF2-40B4-BE49-F238E27FC236}">
                  <a16:creationId xmlns:a16="http://schemas.microsoft.com/office/drawing/2014/main" id="{814084D3-762B-C741-A9A1-D9B776733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8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3" name="Line 59">
              <a:extLst>
                <a:ext uri="{FF2B5EF4-FFF2-40B4-BE49-F238E27FC236}">
                  <a16:creationId xmlns:a16="http://schemas.microsoft.com/office/drawing/2014/main" id="{1719D675-F25A-C945-B5D8-CEA72EF0A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836019D-2F99-E243-8107-B511F3271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Many Resulting “Algorithms”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E80AB431-4BAD-DC48-96B4-3B52A3058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371600"/>
            <a:ext cx="7804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• </a:t>
            </a:r>
            <a:r>
              <a:rPr lang="en-US" altLang="en-US">
                <a:solidFill>
                  <a:schemeClr val="accent1"/>
                </a:solidFill>
              </a:rPr>
              <a:t>INDIRECT</a:t>
            </a:r>
            <a:r>
              <a:rPr lang="en-US" altLang="en-US"/>
              <a:t> + </a:t>
            </a:r>
            <a:r>
              <a:rPr lang="en-US" altLang="en-US">
                <a:solidFill>
                  <a:schemeClr val="accent1"/>
                </a:solidFill>
              </a:rPr>
              <a:t>TRANSPOSE</a:t>
            </a:r>
            <a:r>
              <a:rPr lang="en-US" altLang="en-US"/>
              <a:t> gives </a:t>
            </a:r>
            <a:r>
              <a:rPr lang="en-US" altLang="en-US">
                <a:solidFill>
                  <a:schemeClr val="accent2"/>
                </a:solidFill>
              </a:rPr>
              <a:t>in-place DFTs</a:t>
            </a:r>
            <a:r>
              <a:rPr lang="en-US" altLang="en-US"/>
              <a:t>,</a:t>
            </a:r>
          </a:p>
          <a:p>
            <a:r>
              <a:rPr lang="en-US" altLang="en-US"/>
              <a:t>	— bit-reversal = product of transpositions</a:t>
            </a:r>
          </a:p>
          <a:p>
            <a:r>
              <a:rPr lang="en-US" altLang="en-US"/>
              <a:t>		… no separate bit-reversal “pass”</a:t>
            </a:r>
          </a:p>
          <a:p>
            <a:r>
              <a:rPr lang="en-US" altLang="en-US"/>
              <a:t>			[ Johnson (unrelated) &amp; Burrus (1984) ]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F0827B31-C5A9-5E47-9892-557FE4143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7715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• CT-FACTOR </a:t>
            </a:r>
            <a:r>
              <a:rPr lang="en-US" altLang="en-US" i="1">
                <a:solidFill>
                  <a:schemeClr val="bg2"/>
                </a:solidFill>
              </a:rPr>
              <a:t>then</a:t>
            </a:r>
            <a:r>
              <a:rPr lang="en-US" altLang="en-US">
                <a:solidFill>
                  <a:schemeClr val="bg2"/>
                </a:solidFill>
              </a:rPr>
              <a:t> VECLOOP(s) gives “breadth-first” FFT,</a:t>
            </a:r>
          </a:p>
          <a:p>
            <a:r>
              <a:rPr lang="en-US" altLang="en-US">
                <a:solidFill>
                  <a:schemeClr val="bg2"/>
                </a:solidFill>
              </a:rPr>
              <a:t>	— erases iterative/recursive distinction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682D0954-EE45-EB4F-B9A7-1E1FD1106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6600"/>
            <a:ext cx="7318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• VECLOOP can push topmost loop to “leaves”</a:t>
            </a:r>
          </a:p>
          <a:p>
            <a:r>
              <a:rPr lang="en-US" altLang="en-US">
                <a:solidFill>
                  <a:schemeClr val="bg2"/>
                </a:solidFill>
              </a:rPr>
              <a:t>	— “vector” FFT algorithm [ Swarztrauber (1987) ]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1A946F7-2DE7-A242-B84A-4106FB387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In-place</a:t>
            </a:r>
            <a:r>
              <a:rPr lang="en-US" altLang="en-US"/>
              <a:t> plan for size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 baseline="30000">
                <a:solidFill>
                  <a:srgbClr val="FF0000"/>
                </a:solidFill>
              </a:rPr>
              <a:t>14 </a:t>
            </a:r>
            <a:r>
              <a:rPr lang="en-US" altLang="en-US"/>
              <a:t>= 16384</a:t>
            </a:r>
            <a:br>
              <a:rPr lang="en-US" altLang="en-US"/>
            </a:br>
            <a:r>
              <a:rPr lang="en-US" altLang="en-US" sz="3200"/>
              <a:t>(2 GHz PowerPC G5, double precision)</a:t>
            </a:r>
            <a:endParaRPr lang="en-US" altLang="en-US"/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D89B6FAA-7AA0-784A-94B8-C5C6F92C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300288"/>
            <a:ext cx="2752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32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endParaRPr lang="en-US" altLang="en-US" sz="28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214A38CE-418F-2942-A02D-D9BCA789E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788" y="2771775"/>
            <a:ext cx="275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16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endParaRPr lang="en-US" altLang="en-US" sz="2800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DDA21504-B543-EC45-B715-7097A3BB3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90888"/>
            <a:ext cx="1843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INDIRECT</a:t>
            </a:r>
            <a:endParaRPr lang="en-US" altLang="en-US" sz="2800"/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F9EAF022-E1A1-AC44-AA70-D53D1210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57688"/>
            <a:ext cx="263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SOLVE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0000"/>
                </a:solidFill>
              </a:rPr>
              <a:t>512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32</a:t>
            </a:r>
            <a:r>
              <a:rPr lang="en-US" altLang="en-US" sz="2800"/>
              <a:t>]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00C34014-81DD-3D45-A085-E21CB34B8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3838575"/>
            <a:ext cx="416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TRANSPOSE[</a:t>
            </a:r>
            <a:r>
              <a:rPr lang="en-US" altLang="en-US" sz="2800">
                <a:solidFill>
                  <a:schemeClr val="accent2"/>
                </a:solidFill>
              </a:rPr>
              <a:t>32 </a:t>
            </a:r>
            <a:r>
              <a:rPr lang="en-US" altLang="en-US" sz="2800">
                <a:sym typeface="Symbol" pitchFamily="2" charset="2"/>
              </a:rPr>
              <a:t></a:t>
            </a:r>
            <a:r>
              <a:rPr lang="en-US" altLang="en-US" sz="2800">
                <a:solidFill>
                  <a:schemeClr val="accent2"/>
                </a:solidFill>
              </a:rPr>
              <a:t> 32</a:t>
            </a:r>
            <a:r>
              <a:rPr lang="en-US" altLang="en-US" sz="2800">
                <a:solidFill>
                  <a:schemeClr val="accent1"/>
                </a:solidFill>
              </a:rPr>
              <a:t>]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5CB3E320-33F6-E44F-840E-95D791BE6A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E2377537-4CBE-FC42-9AFC-8A12197A1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514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CCE294E7-BE07-254E-8E09-F7440A56F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1">
            <a:extLst>
              <a:ext uri="{FF2B5EF4-FFF2-40B4-BE49-F238E27FC236}">
                <a16:creationId xmlns:a16="http://schemas.microsoft.com/office/drawing/2014/main" id="{8057D175-3379-7943-857B-9CB9B4B7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1600"/>
            <a:ext cx="768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Radix-32 DIT + Radix-32 DIF = 2 loops = </a:t>
            </a:r>
            <a:r>
              <a:rPr lang="en-US" altLang="en-US" sz="2800">
                <a:solidFill>
                  <a:srgbClr val="FF0000"/>
                </a:solidFill>
              </a:rPr>
              <a:t>transpose</a:t>
            </a:r>
            <a:endParaRPr lang="en-US" altLang="en-US" sz="2800"/>
          </a:p>
        </p:txBody>
      </p:sp>
      <p:sp>
        <p:nvSpPr>
          <p:cNvPr id="54284" name="Text Box 12">
            <a:extLst>
              <a:ext uri="{FF2B5EF4-FFF2-40B4-BE49-F238E27FC236}">
                <a16:creationId xmlns:a16="http://schemas.microsoft.com/office/drawing/2014/main" id="{AD12FA53-E957-8D40-83A0-30494E925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775325"/>
            <a:ext cx="4954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 where leaf </a:t>
            </a:r>
            <a:r>
              <a:rPr lang="en-US" altLang="en-US">
                <a:solidFill>
                  <a:schemeClr val="accent1"/>
                </a:solidFill>
              </a:rPr>
              <a:t>SOLVE</a:t>
            </a:r>
            <a:r>
              <a:rPr lang="en-US" altLang="en-US"/>
              <a:t> ~ “radix” 32 x 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04CBFCA-22AC-4947-8940-D5F082F00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Out-of-place plan</a:t>
            </a:r>
            <a:r>
              <a:rPr lang="en-US" altLang="en-US"/>
              <a:t> for size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 baseline="30000">
                <a:solidFill>
                  <a:srgbClr val="FF0000"/>
                </a:solidFill>
              </a:rPr>
              <a:t>19</a:t>
            </a:r>
            <a:r>
              <a:rPr lang="en-US" altLang="en-US"/>
              <a:t>=524288</a:t>
            </a:r>
            <a:br>
              <a:rPr lang="en-US" altLang="en-US"/>
            </a:br>
            <a:r>
              <a:rPr lang="en-US" altLang="en-US" sz="3200"/>
              <a:t>(2GHz Pentium IV, double precision)</a:t>
            </a:r>
            <a:endParaRPr lang="en-US" altLang="en-US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4ED14754-8AEC-1B41-929E-B533E997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4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r>
              <a:rPr lang="en-US" altLang="en-US" sz="2800"/>
              <a:t> (buffered variant)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6A3F76B0-ECB2-A443-8227-B08391BB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1995488"/>
            <a:ext cx="535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32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r>
              <a:rPr lang="en-US" altLang="en-US" sz="2800"/>
              <a:t> (buffered variant)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184C0FE0-8164-7C45-9E85-07D61B55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2514600"/>
            <a:ext cx="379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(reorder)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32</a:t>
            </a:r>
            <a:endParaRPr lang="en-US" altLang="en-US" sz="2800"/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871514D2-4945-6549-83B8-DA7DE3F9F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2986088"/>
            <a:ext cx="2752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CT-FACTOR[</a:t>
            </a:r>
            <a:r>
              <a:rPr lang="en-US" altLang="en-US" sz="2800">
                <a:solidFill>
                  <a:schemeClr val="accent2"/>
                </a:solidFill>
              </a:rPr>
              <a:t>64</a:t>
            </a:r>
            <a:r>
              <a:rPr lang="en-US" altLang="en-US" sz="2800">
                <a:solidFill>
                  <a:schemeClr val="accent1"/>
                </a:solidFill>
              </a:rPr>
              <a:t>]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C26A232A-EE84-8643-B7C0-D73D4916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19488"/>
            <a:ext cx="1843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INDIRECT</a:t>
            </a:r>
            <a:endParaRPr lang="en-US" altLang="en-US" sz="2800"/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36F70A1D-4D1A-104A-BF30-0511EF0E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5272088"/>
            <a:ext cx="2268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4</a:t>
            </a:r>
            <a:endParaRPr lang="en-US" altLang="en-US" sz="2800"/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ECAA98EF-1D7F-674C-B71C-E606C5BA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5653088"/>
            <a:ext cx="245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SOLVE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rgbClr val="FF0000"/>
                </a:solidFill>
              </a:rPr>
              <a:t>64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64</a:t>
            </a:r>
            <a:r>
              <a:rPr lang="en-US" altLang="en-US" sz="2800"/>
              <a:t>]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B1F310B7-CD28-C84C-ABBF-9BA3DE3C0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4038600"/>
            <a:ext cx="3798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(reorder)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64</a:t>
            </a:r>
            <a:endParaRPr lang="en-US" altLang="en-US" sz="2800"/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45348966-4C5D-814A-AF1B-77F6656AC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4433888"/>
            <a:ext cx="226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VECLOOP </a:t>
            </a:r>
            <a:r>
              <a:rPr lang="en-US" altLang="en-US" sz="2800"/>
              <a:t>x</a:t>
            </a:r>
            <a:r>
              <a:rPr lang="en-US" altLang="en-US" sz="2800">
                <a:solidFill>
                  <a:srgbClr val="FF0000"/>
                </a:solidFill>
              </a:rPr>
              <a:t>4</a:t>
            </a:r>
            <a:endParaRPr lang="en-US" altLang="en-US" sz="2800"/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1313BD9A-882F-204C-A6B0-D9F6A2773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48148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accent1"/>
                </a:solidFill>
              </a:rPr>
              <a:t>COPY</a:t>
            </a:r>
            <a:r>
              <a:rPr lang="en-US" altLang="en-US" sz="2800"/>
              <a:t>[</a:t>
            </a:r>
            <a:r>
              <a:rPr lang="en-US" altLang="en-US" sz="2800">
                <a:solidFill>
                  <a:schemeClr val="accent2"/>
                </a:solidFill>
              </a:rPr>
              <a:t>64</a:t>
            </a:r>
            <a:r>
              <a:rPr lang="en-US" altLang="en-US" sz="2800"/>
              <a:t>]</a:t>
            </a:r>
          </a:p>
        </p:txBody>
      </p:sp>
      <p:grpSp>
        <p:nvGrpSpPr>
          <p:cNvPr id="55309" name="Group 13">
            <a:extLst>
              <a:ext uri="{FF2B5EF4-FFF2-40B4-BE49-F238E27FC236}">
                <a16:creationId xmlns:a16="http://schemas.microsoft.com/office/drawing/2014/main" id="{E4329A27-4C31-4449-B013-02719F7D9539}"/>
              </a:ext>
            </a:extLst>
          </p:cNvPr>
          <p:cNvGrpSpPr>
            <a:grpSpLocks/>
          </p:cNvGrpSpPr>
          <p:nvPr/>
        </p:nvGrpSpPr>
        <p:grpSpPr bwMode="auto">
          <a:xfrm>
            <a:off x="0" y="6265863"/>
            <a:ext cx="9144000" cy="592137"/>
            <a:chOff x="0" y="3947"/>
            <a:chExt cx="5760" cy="373"/>
          </a:xfrm>
        </p:grpSpPr>
        <p:sp>
          <p:nvSpPr>
            <p:cNvPr id="55310" name="Rectangle 14">
              <a:extLst>
                <a:ext uri="{FF2B5EF4-FFF2-40B4-BE49-F238E27FC236}">
                  <a16:creationId xmlns:a16="http://schemas.microsoft.com/office/drawing/2014/main" id="{8F79B3F0-C772-F147-A86C-EF0646DB6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7"/>
              <a:ext cx="5760" cy="3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Text Box 15">
              <a:extLst>
                <a:ext uri="{FF2B5EF4-FFF2-40B4-BE49-F238E27FC236}">
                  <a16:creationId xmlns:a16="http://schemas.microsoft.com/office/drawing/2014/main" id="{58EE862F-BE10-3940-A2C7-F359B0AEB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984"/>
              <a:ext cx="55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Unpredictable</a:t>
              </a:r>
              <a:r>
                <a:rPr lang="en-US" altLang="en-US"/>
                <a:t>: (automated) experimentation is the only solution.</a:t>
              </a:r>
            </a:p>
          </p:txBody>
        </p:sp>
      </p:grpSp>
      <p:sp>
        <p:nvSpPr>
          <p:cNvPr id="55312" name="Text Box 16">
            <a:extLst>
              <a:ext uri="{FF2B5EF4-FFF2-40B4-BE49-F238E27FC236}">
                <a16:creationId xmlns:a16="http://schemas.microsoft.com/office/drawing/2014/main" id="{AECC06C8-753B-2B4B-9ADA-3685C90A7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3276600"/>
            <a:ext cx="27495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INDIRECT</a:t>
            </a:r>
          </a:p>
          <a:p>
            <a:pPr algn="ctr"/>
            <a:r>
              <a:rPr lang="en-US" altLang="en-US"/>
              <a:t>+</a:t>
            </a:r>
            <a:br>
              <a:rPr lang="en-US" altLang="en-US"/>
            </a:br>
            <a:r>
              <a:rPr lang="en-US" altLang="en-US"/>
              <a:t>VECLOOP (reorder)</a:t>
            </a:r>
          </a:p>
          <a:p>
            <a:pPr algn="ctr"/>
            <a:r>
              <a:rPr lang="en-US" altLang="en-US"/>
              <a:t>(+ …)</a:t>
            </a:r>
          </a:p>
          <a:p>
            <a:pPr algn="ctr"/>
            <a:r>
              <a:rPr lang="en-US" altLang="en-US"/>
              <a:t>=</a:t>
            </a:r>
          </a:p>
          <a:p>
            <a:pPr algn="ctr"/>
            <a:r>
              <a:rPr lang="en-US" altLang="en-US" i="1"/>
              <a:t>huge</a:t>
            </a:r>
            <a:r>
              <a:rPr lang="en-US" altLang="en-US"/>
              <a:t> improvements</a:t>
            </a:r>
          </a:p>
          <a:p>
            <a:pPr algn="ctr"/>
            <a:r>
              <a:rPr lang="en-US" altLang="en-US"/>
              <a:t>for large 1d sizes</a:t>
            </a:r>
          </a:p>
        </p:txBody>
      </p:sp>
      <p:grpSp>
        <p:nvGrpSpPr>
          <p:cNvPr id="55313" name="Group 17">
            <a:extLst>
              <a:ext uri="{FF2B5EF4-FFF2-40B4-BE49-F238E27FC236}">
                <a16:creationId xmlns:a16="http://schemas.microsoft.com/office/drawing/2014/main" id="{11525259-66A8-004D-9FEC-C79FE0A59231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2667000"/>
            <a:ext cx="2963862" cy="3351213"/>
            <a:chOff x="3749" y="1680"/>
            <a:chExt cx="1867" cy="2111"/>
          </a:xfrm>
        </p:grpSpPr>
        <p:sp>
          <p:nvSpPr>
            <p:cNvPr id="55314" name="Rectangle 18">
              <a:extLst>
                <a:ext uri="{FF2B5EF4-FFF2-40B4-BE49-F238E27FC236}">
                  <a16:creationId xmlns:a16="http://schemas.microsoft.com/office/drawing/2014/main" id="{AD5AAE84-FFE0-A842-86C9-36F0A3C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680"/>
              <a:ext cx="1248" cy="6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Text Box 19">
              <a:extLst>
                <a:ext uri="{FF2B5EF4-FFF2-40B4-BE49-F238E27FC236}">
                  <a16:creationId xmlns:a16="http://schemas.microsoft.com/office/drawing/2014/main" id="{3379348D-EE78-4242-913C-007D0C84F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" y="1728"/>
              <a:ext cx="12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~2000 lines</a:t>
              </a:r>
            </a:p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hard-coded C!</a:t>
              </a:r>
              <a:endParaRPr lang="en-US" altLang="en-US"/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BAA3501D-F040-C34A-BE6E-E5688CA7B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9" y="1968"/>
              <a:ext cx="619" cy="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Freeform 21">
              <a:extLst>
                <a:ext uri="{FF2B5EF4-FFF2-40B4-BE49-F238E27FC236}">
                  <a16:creationId xmlns:a16="http://schemas.microsoft.com/office/drawing/2014/main" id="{DB179D1E-565C-1A42-988F-3598B38AD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304"/>
              <a:ext cx="863" cy="1487"/>
            </a:xfrm>
            <a:custGeom>
              <a:avLst/>
              <a:gdLst>
                <a:gd name="T0" fmla="*/ 576 w 863"/>
                <a:gd name="T1" fmla="*/ 0 h 1487"/>
                <a:gd name="T2" fmla="*/ 768 w 863"/>
                <a:gd name="T3" fmla="*/ 1248 h 1487"/>
                <a:gd name="T4" fmla="*/ 0 w 863"/>
                <a:gd name="T5" fmla="*/ 1440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3" h="1487">
                  <a:moveTo>
                    <a:pt x="576" y="0"/>
                  </a:moveTo>
                  <a:cubicBezTo>
                    <a:pt x="719" y="504"/>
                    <a:pt x="863" y="1008"/>
                    <a:pt x="768" y="1248"/>
                  </a:cubicBezTo>
                  <a:cubicBezTo>
                    <a:pt x="672" y="1487"/>
                    <a:pt x="336" y="1463"/>
                    <a:pt x="0" y="144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F2813A0-857C-6B40-B707-EBBA404D3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Dynamic Programming</a:t>
            </a:r>
            <a:br>
              <a:rPr lang="en-US" altLang="en-US"/>
            </a:br>
            <a:r>
              <a:rPr lang="en-US" altLang="en-US" sz="2400"/>
              <a:t>the assumption of “</a:t>
            </a:r>
            <a:r>
              <a:rPr lang="en-US" altLang="en-US" sz="2400">
                <a:solidFill>
                  <a:schemeClr val="accent2"/>
                </a:solidFill>
              </a:rPr>
              <a:t>optimal substructure</a:t>
            </a:r>
            <a:r>
              <a:rPr lang="en-US" altLang="en-US" sz="2400"/>
              <a:t>”</a:t>
            </a:r>
            <a:endParaRPr lang="en-US" altLang="en-US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F0BA38A1-8146-2E4D-A1E5-B013F852F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346325"/>
            <a:ext cx="293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/>
              <a:t>DFT(16) =   fastest of: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6705F29-B077-8A48-9EF5-CFA1389D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2149475"/>
            <a:ext cx="3630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CT-FACTOR[2]:  2 </a:t>
            </a:r>
            <a:r>
              <a:rPr lang="en-US" altLang="en-US">
                <a:solidFill>
                  <a:srgbClr val="FF0000"/>
                </a:solidFill>
              </a:rPr>
              <a:t>DFT(8)</a:t>
            </a:r>
            <a:endParaRPr lang="en-US" altLang="en-US"/>
          </a:p>
          <a:p>
            <a:r>
              <a:rPr lang="en-US" altLang="en-US"/>
              <a:t>CT-FACTOR[4]:  4 </a:t>
            </a:r>
            <a:r>
              <a:rPr lang="en-US" altLang="en-US">
                <a:solidFill>
                  <a:schemeClr val="accent1"/>
                </a:solidFill>
              </a:rPr>
              <a:t>DFT(4)</a:t>
            </a:r>
            <a:endParaRPr lang="en-US" altLang="en-US"/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E1EC7142-D2FC-4A4C-9282-FBEDC36D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962400"/>
            <a:ext cx="2862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>
                <a:solidFill>
                  <a:srgbClr val="FF0000"/>
                </a:solidFill>
              </a:rPr>
              <a:t>DFT(8)</a:t>
            </a:r>
            <a:r>
              <a:rPr lang="en-US" altLang="en-US"/>
              <a:t> =    fastest of: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F570C5A9-63F3-EA4C-AB3D-5AF04D7E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3613150"/>
            <a:ext cx="3630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CT-FACTOR[2]:  2 </a:t>
            </a:r>
            <a:r>
              <a:rPr lang="en-US" altLang="en-US">
                <a:solidFill>
                  <a:schemeClr val="accent1"/>
                </a:solidFill>
              </a:rPr>
              <a:t>DFT(4)</a:t>
            </a:r>
            <a:endParaRPr lang="en-US" altLang="en-US"/>
          </a:p>
          <a:p>
            <a:r>
              <a:rPr lang="en-US" altLang="en-US"/>
              <a:t>CT-FACTOR[4]:  4 </a:t>
            </a:r>
            <a:r>
              <a:rPr lang="en-US" altLang="en-US">
                <a:solidFill>
                  <a:srgbClr val="00FFFF"/>
                </a:solidFill>
              </a:rPr>
              <a:t>DFT(2)</a:t>
            </a:r>
            <a:endParaRPr lang="en-US" altLang="en-US"/>
          </a:p>
          <a:p>
            <a:r>
              <a:rPr lang="en-US" altLang="en-US"/>
              <a:t>SOLVE[1,8]</a:t>
            </a: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F22933FF-A40D-C142-8478-1EA797D8B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310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Try all applicable steps: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2C108504-7F26-F543-8A0B-02B11B366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5257800"/>
            <a:ext cx="8175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If exactly the same problem appears twice,</a:t>
            </a:r>
          </a:p>
          <a:p>
            <a:pPr algn="ctr"/>
            <a:r>
              <a:rPr lang="en-US" altLang="en-US">
                <a:solidFill>
                  <a:schemeClr val="accent2"/>
                </a:solidFill>
              </a:rPr>
              <a:t>assume that we can re-use the plan</a:t>
            </a:r>
            <a:r>
              <a:rPr lang="en-US" altLang="en-US"/>
              <a:t>.</a:t>
            </a:r>
          </a:p>
          <a:p>
            <a:pPr algn="ctr"/>
            <a:r>
              <a:rPr lang="en-US" altLang="en-US"/>
              <a:t>— i.e. </a:t>
            </a:r>
            <a:r>
              <a:rPr lang="en-US" altLang="en-US" i="1"/>
              <a:t>ordering</a:t>
            </a:r>
            <a:r>
              <a:rPr lang="en-US" altLang="en-US"/>
              <a:t> of plan speeds is assumed independent of context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D6EA596-151A-BC47-A590-F566D747D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2075"/>
            <a:ext cx="7772400" cy="1143000"/>
          </a:xfrm>
        </p:spPr>
        <p:txBody>
          <a:bodyPr/>
          <a:lstStyle/>
          <a:p>
            <a:r>
              <a:rPr lang="en-US" altLang="en-US" sz="3200"/>
              <a:t>Gauss’ FFT </a:t>
            </a:r>
            <a:r>
              <a:rPr lang="en-US" altLang="en-US" sz="3200" i="1"/>
              <a:t>in reverse</a:t>
            </a:r>
            <a:r>
              <a:rPr lang="en-US" altLang="en-US" sz="3200"/>
              <a:t>:</a:t>
            </a:r>
            <a:br>
              <a:rPr lang="en-US" altLang="en-US"/>
            </a:br>
            <a:r>
              <a:rPr lang="en-US" altLang="en-US"/>
              <a:t>Danielson and Lanczos (1942)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9B0C0E75-CB1F-154D-9BB7-3D4BE44A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265238"/>
            <a:ext cx="4892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[ </a:t>
            </a:r>
            <a:r>
              <a:rPr lang="en-US" altLang="en-US" sz="2000" i="1"/>
              <a:t>J. Franklin Inst.</a:t>
            </a:r>
            <a:r>
              <a:rPr lang="en-US" altLang="en-US" sz="2000"/>
              <a:t> </a:t>
            </a:r>
            <a:r>
              <a:rPr lang="en-US" altLang="en-US" sz="2000" b="1"/>
              <a:t>233</a:t>
            </a:r>
            <a:r>
              <a:rPr lang="en-US" altLang="en-US" sz="2000"/>
              <a:t>, 365–380 and 435–452]</a:t>
            </a:r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2E2DB185-736F-B543-93AB-A99466F70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4400"/>
            <a:ext cx="5943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“By a certain transformation process, it is possible to double the number of ordinates with only slightly more than double the labor.” 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8E50F8F4-A3B8-2F4E-BE18-A8DA0470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325" y="4830763"/>
            <a:ext cx="19923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/>
              <a:t>from</a:t>
            </a:r>
            <a:endParaRPr lang="en-US" altLang="en-US" sz="2800"/>
          </a:p>
          <a:p>
            <a:pPr algn="ctr"/>
            <a:r>
              <a:rPr lang="en-US" altLang="en-US" sz="2800">
                <a:solidFill>
                  <a:srgbClr val="FF0000"/>
                </a:solidFill>
              </a:rPr>
              <a:t>O(</a:t>
            </a:r>
            <a:r>
              <a:rPr lang="en-US" altLang="en-US" sz="2800" i="1">
                <a:solidFill>
                  <a:srgbClr val="FF0000"/>
                </a:solidFill>
              </a:rPr>
              <a:t>n</a:t>
            </a:r>
            <a:r>
              <a:rPr lang="en-US" altLang="en-US" sz="2800" baseline="30000">
                <a:solidFill>
                  <a:srgbClr val="FF0000"/>
                </a:solidFill>
              </a:rPr>
              <a:t>2</a:t>
            </a:r>
            <a:r>
              <a:rPr lang="en-US" altLang="en-US" sz="2800">
                <a:solidFill>
                  <a:srgbClr val="FF0000"/>
                </a:solidFill>
              </a:rPr>
              <a:t>) to ???</a:t>
            </a:r>
            <a:r>
              <a:rPr lang="en-US" altLang="en-US" sz="2800"/>
              <a:t> 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8218D023-3765-9045-BFD0-FAE60249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186488"/>
            <a:ext cx="5151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0000FF"/>
                </a:solidFill>
              </a:rPr>
              <a:t>64-point DST in </a:t>
            </a:r>
            <a:r>
              <a:rPr lang="en-US" altLang="en-US" sz="2800" i="1">
                <a:solidFill>
                  <a:srgbClr val="0000FF"/>
                </a:solidFill>
              </a:rPr>
              <a:t>only 140 minutes!</a:t>
            </a:r>
            <a:endParaRPr lang="en-US" altLang="en-US" sz="2800">
              <a:solidFill>
                <a:srgbClr val="0000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75DFF4-53F3-4B40-AAFC-83A5D1E3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20572"/>
            <a:ext cx="8458200" cy="285173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>
            <a:extLst>
              <a:ext uri="{FF2B5EF4-FFF2-40B4-BE49-F238E27FC236}">
                <a16:creationId xmlns:a16="http://schemas.microsoft.com/office/drawing/2014/main" id="{D93CF147-0F3A-4F4D-98AF-5B3885F9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22960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603571B1-D39F-564C-A785-915B6DB4E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39700"/>
            <a:ext cx="7772400" cy="1143000"/>
          </a:xfrm>
        </p:spPr>
        <p:txBody>
          <a:bodyPr/>
          <a:lstStyle/>
          <a:p>
            <a:r>
              <a:rPr lang="en-US" altLang="en-US"/>
              <a:t>Planner Unpredictability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465C637D-6B53-0440-97EA-83105A7A7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682625"/>
            <a:ext cx="728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double-precision, power-of-two sizes, 2GHz PowerPC G5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AECCBF17-4712-5B48-8286-E6332848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15240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FFTW 3</a:t>
            </a: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EFDF8D96-5D4F-CE41-AC94-7A08963EEF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038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7513C0FE-2AEB-6145-B87F-A8D56882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4603750"/>
            <a:ext cx="40497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heuristic: pick plan</a:t>
            </a:r>
          </a:p>
          <a:p>
            <a:pPr algn="ctr"/>
            <a:r>
              <a:rPr lang="en-US" altLang="en-US"/>
              <a:t>with fewest</a:t>
            </a:r>
          </a:p>
          <a:p>
            <a:pPr algn="ctr"/>
            <a:r>
              <a:rPr lang="en-US" altLang="en-US"/>
              <a:t>adds + multiplies + loads/stores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5B188AD6-88D7-8446-96E9-F6A13C0E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19200"/>
            <a:ext cx="1905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7BCD0EFF-A310-8544-B96F-2B50B9CC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1752600"/>
            <a:ext cx="2190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Classic strategy: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minimize op’s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fails badly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0295C03F-5D6B-8F4C-B8C6-CEED0D23F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673475"/>
            <a:ext cx="23415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Use plan from:</a:t>
            </a:r>
          </a:p>
          <a:p>
            <a:pPr algn="ctr"/>
            <a:r>
              <a:rPr lang="en-US" altLang="en-US"/>
              <a:t>another machine?</a:t>
            </a:r>
          </a:p>
          <a:p>
            <a:pPr algn="ctr"/>
            <a:r>
              <a:rPr lang="en-US" altLang="en-US"/>
              <a:t>e.g. Pentium-IV?</a:t>
            </a:r>
          </a:p>
          <a:p>
            <a:pPr algn="ctr"/>
            <a:r>
              <a:rPr lang="en-US" altLang="en-US"/>
              <a:t>… lose 20–40%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8280109F-A5DA-2B4F-BAD5-AACA9C3D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3276600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another test: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763AEA5-C2B0-464D-AB0D-D995B875B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We’ve Come a Long Way?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E98C375A-188C-1F4B-9D06-895AFB061D7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8229600" cy="884238"/>
            <a:chOff x="576" y="1152"/>
            <a:chExt cx="4282" cy="557"/>
          </a:xfrm>
        </p:grpSpPr>
        <p:sp>
          <p:nvSpPr>
            <p:cNvPr id="59396" name="Text Box 4">
              <a:extLst>
                <a:ext uri="{FF2B5EF4-FFF2-40B4-BE49-F238E27FC236}">
                  <a16:creationId xmlns:a16="http://schemas.microsoft.com/office/drawing/2014/main" id="{0C3379EF-C9F5-EB4E-891E-729212F28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52"/>
              <a:ext cx="4138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In the </a:t>
              </a:r>
              <a:r>
                <a:rPr lang="en-US" altLang="en-US">
                  <a:solidFill>
                    <a:schemeClr val="accent2"/>
                  </a:solidFill>
                </a:rPr>
                <a:t>name of performance</a:t>
              </a:r>
              <a:r>
                <a:rPr lang="en-US" altLang="en-US"/>
                <a:t>, </a:t>
              </a:r>
              <a:r>
                <a:rPr lang="en-US" altLang="en-US">
                  <a:solidFill>
                    <a:srgbClr val="FF0000"/>
                  </a:solidFill>
                </a:rPr>
                <a:t>computers have become</a:t>
              </a:r>
            </a:p>
            <a:p>
              <a:r>
                <a:rPr lang="en-US" altLang="en-US">
                  <a:solidFill>
                    <a:srgbClr val="FF0000"/>
                  </a:solidFill>
                </a:rPr>
                <a:t>                                                     </a:t>
              </a:r>
              <a:r>
                <a:rPr lang="en-US" altLang="en-US" sz="2800">
                  <a:solidFill>
                    <a:srgbClr val="FF0000"/>
                  </a:solidFill>
                </a:rPr>
                <a:t>complex &amp; unpredictable</a:t>
              </a:r>
              <a:r>
                <a:rPr lang="en-US" altLang="en-US"/>
                <a:t>.</a:t>
              </a:r>
            </a:p>
          </p:txBody>
        </p:sp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8CCA2843-210F-334E-BB84-37AABF9D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152"/>
              <a:ext cx="1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•</a:t>
              </a:r>
            </a:p>
          </p:txBody>
        </p:sp>
      </p:grpSp>
      <p:grpSp>
        <p:nvGrpSpPr>
          <p:cNvPr id="59398" name="Group 6">
            <a:extLst>
              <a:ext uri="{FF2B5EF4-FFF2-40B4-BE49-F238E27FC236}">
                <a16:creationId xmlns:a16="http://schemas.microsoft.com/office/drawing/2014/main" id="{A70635DC-941C-C749-9F1D-022F0F118C1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590800"/>
            <a:ext cx="7620000" cy="822325"/>
            <a:chOff x="576" y="1872"/>
            <a:chExt cx="4800" cy="518"/>
          </a:xfrm>
        </p:grpSpPr>
        <p:sp>
          <p:nvSpPr>
            <p:cNvPr id="59399" name="Text Box 7">
              <a:extLst>
                <a:ext uri="{FF2B5EF4-FFF2-40B4-BE49-F238E27FC236}">
                  <a16:creationId xmlns:a16="http://schemas.microsoft.com/office/drawing/2014/main" id="{1F6CFE74-7546-A544-9EE0-0CD74880D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872"/>
              <a:ext cx="46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Optimization is hard</a:t>
              </a:r>
              <a:r>
                <a:rPr lang="en-US" altLang="en-US"/>
                <a:t>: </a:t>
              </a:r>
              <a:r>
                <a:rPr lang="en-US" altLang="en-US">
                  <a:solidFill>
                    <a:srgbClr val="FF0000"/>
                  </a:solidFill>
                </a:rPr>
                <a:t>simple heuristics</a:t>
              </a:r>
              <a:r>
                <a:rPr lang="en-US" altLang="en-US"/>
                <a:t> (</a:t>
              </a:r>
              <a:r>
                <a:rPr lang="en-US" altLang="en-US" i="1"/>
                <a:t>e.g. </a:t>
              </a:r>
              <a:r>
                <a:rPr lang="en-US" altLang="en-US"/>
                <a:t>fewest flops)</a:t>
              </a:r>
            </a:p>
            <a:p>
              <a:r>
                <a:rPr lang="en-US" altLang="en-US"/>
                <a:t>                                   </a:t>
              </a:r>
              <a:r>
                <a:rPr lang="en-US" altLang="en-US">
                  <a:solidFill>
                    <a:srgbClr val="FF0000"/>
                  </a:solidFill>
                </a:rPr>
                <a:t>no longer work</a:t>
              </a:r>
              <a:r>
                <a:rPr lang="en-US" altLang="en-US"/>
                <a:t>.</a:t>
              </a: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7149F942-E1BE-6646-A90E-A9A40572A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72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•</a:t>
              </a:r>
            </a:p>
          </p:txBody>
        </p:sp>
      </p:grpSp>
      <p:grpSp>
        <p:nvGrpSpPr>
          <p:cNvPr id="59401" name="Group 9">
            <a:extLst>
              <a:ext uri="{FF2B5EF4-FFF2-40B4-BE49-F238E27FC236}">
                <a16:creationId xmlns:a16="http://schemas.microsoft.com/office/drawing/2014/main" id="{6B1F06C1-5B58-8C45-9D5F-58654D370F1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33800"/>
            <a:ext cx="7391400" cy="2590800"/>
            <a:chOff x="480" y="2496"/>
            <a:chExt cx="4656" cy="1632"/>
          </a:xfrm>
        </p:grpSpPr>
        <p:sp>
          <p:nvSpPr>
            <p:cNvPr id="59402" name="Text Box 10">
              <a:extLst>
                <a:ext uri="{FF2B5EF4-FFF2-40B4-BE49-F238E27FC236}">
                  <a16:creationId xmlns:a16="http://schemas.microsoft.com/office/drawing/2014/main" id="{C5E53F4C-EBDA-F44B-9550-FDDEEE5FD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636"/>
              <a:ext cx="4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One solution is to </a:t>
              </a:r>
              <a:r>
                <a:rPr lang="en-US" altLang="en-US">
                  <a:solidFill>
                    <a:schemeClr val="accent2"/>
                  </a:solidFill>
                </a:rPr>
                <a:t>avoid the details</a:t>
              </a:r>
              <a:r>
                <a:rPr lang="en-US" altLang="en-US"/>
                <a:t>, not embrace them:</a:t>
              </a: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E3B13623-FB1D-8845-A268-00C85FA84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14"/>
              <a:ext cx="3817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(Recursive) </a:t>
              </a:r>
              <a:r>
                <a:rPr lang="en-US" altLang="en-US">
                  <a:solidFill>
                    <a:srgbClr val="FF0000"/>
                  </a:solidFill>
                </a:rPr>
                <a:t>composition of simple modules</a:t>
              </a:r>
              <a:endParaRPr lang="en-US" altLang="en-US"/>
            </a:p>
            <a:p>
              <a:r>
                <a:rPr lang="en-US" altLang="en-US"/>
                <a:t>	+ </a:t>
              </a:r>
              <a:r>
                <a:rPr lang="en-US" altLang="en-US">
                  <a:solidFill>
                    <a:schemeClr val="accent2"/>
                  </a:solidFill>
                </a:rPr>
                <a:t>feedback</a:t>
              </a:r>
              <a:r>
                <a:rPr lang="en-US" altLang="en-US"/>
                <a:t> (self-optimization)</a:t>
              </a:r>
            </a:p>
            <a:p>
              <a:pPr>
                <a:lnSpc>
                  <a:spcPct val="140000"/>
                </a:lnSpc>
              </a:pPr>
              <a:r>
                <a:rPr lang="en-US" altLang="en-US">
                  <a:solidFill>
                    <a:srgbClr val="FF0000"/>
                  </a:solidFill>
                </a:rPr>
                <a:t>High-level languages</a:t>
              </a:r>
              <a:r>
                <a:rPr lang="en-US" altLang="en-US"/>
                <a:t> (not C) &amp; </a:t>
              </a:r>
              <a:r>
                <a:rPr lang="en-US" altLang="en-US">
                  <a:solidFill>
                    <a:srgbClr val="FF0000"/>
                  </a:solidFill>
                </a:rPr>
                <a:t>code generation</a:t>
              </a:r>
              <a:endParaRPr lang="en-US" altLang="en-US"/>
            </a:p>
            <a:p>
              <a:r>
                <a:rPr lang="en-US" altLang="en-US"/>
                <a:t>   are a powerful tool for high performance.</a:t>
              </a:r>
            </a:p>
          </p:txBody>
        </p:sp>
        <p:sp>
          <p:nvSpPr>
            <p:cNvPr id="59404" name="Text Box 12">
              <a:extLst>
                <a:ext uri="{FF2B5EF4-FFF2-40B4-BE49-F238E27FC236}">
                  <a16:creationId xmlns:a16="http://schemas.microsoft.com/office/drawing/2014/main" id="{5B201ED2-6CD7-0940-82BE-7A3F9C3F9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36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•</a:t>
              </a:r>
            </a:p>
          </p:txBody>
        </p:sp>
        <p:sp>
          <p:nvSpPr>
            <p:cNvPr id="59405" name="Rectangle 13">
              <a:extLst>
                <a:ext uri="{FF2B5EF4-FFF2-40B4-BE49-F238E27FC236}">
                  <a16:creationId xmlns:a16="http://schemas.microsoft.com/office/drawing/2014/main" id="{E09DA11C-D319-9446-B190-BBE861162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4656" cy="163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D4F62BD-05BC-D843-B576-40D75BC84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010400" cy="1143000"/>
          </a:xfrm>
        </p:spPr>
        <p:txBody>
          <a:bodyPr/>
          <a:lstStyle/>
          <a:p>
            <a:r>
              <a:rPr lang="en-US" altLang="en-US" sz="2800"/>
              <a:t>re-inventing Gauss (for the last time)</a:t>
            </a:r>
            <a:br>
              <a:rPr lang="en-US" altLang="en-US" sz="3200"/>
            </a:br>
            <a:r>
              <a:rPr lang="en-US" altLang="en-US"/>
              <a:t>Cooley and Tukey (1965)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7628821-6E0E-D24A-8A8F-E5DDE87B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418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1d</a:t>
            </a:r>
            <a:r>
              <a:rPr lang="en-US" altLang="en-US" dirty="0"/>
              <a:t> DFT of size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: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D81D4359-E7BB-804D-8361-8C814BA845B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76400"/>
            <a:ext cx="4800600" cy="228600"/>
            <a:chOff x="2352" y="1056"/>
            <a:chExt cx="3024" cy="144"/>
          </a:xfrm>
        </p:grpSpPr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886B4294-4B72-BD48-ACAA-7D62E0049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>
              <a:extLst>
                <a:ext uri="{FF2B5EF4-FFF2-40B4-BE49-F238E27FC236}">
                  <a16:creationId xmlns:a16="http://schemas.microsoft.com/office/drawing/2014/main" id="{A7C490CD-921A-A042-8AC6-365F3C4B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Rectangle 7">
              <a:extLst>
                <a:ext uri="{FF2B5EF4-FFF2-40B4-BE49-F238E27FC236}">
                  <a16:creationId xmlns:a16="http://schemas.microsoft.com/office/drawing/2014/main" id="{7378576C-1124-B849-A720-712E25F71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>
              <a:extLst>
                <a:ext uri="{FF2B5EF4-FFF2-40B4-BE49-F238E27FC236}">
                  <a16:creationId xmlns:a16="http://schemas.microsoft.com/office/drawing/2014/main" id="{BB48F92D-C096-9E4B-B88B-9F77C201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Rectangle 9">
              <a:extLst>
                <a:ext uri="{FF2B5EF4-FFF2-40B4-BE49-F238E27FC236}">
                  <a16:creationId xmlns:a16="http://schemas.microsoft.com/office/drawing/2014/main" id="{C5BB79FE-F594-D146-88D7-82A5C29D1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Rectangle 10">
              <a:extLst>
                <a:ext uri="{FF2B5EF4-FFF2-40B4-BE49-F238E27FC236}">
                  <a16:creationId xmlns:a16="http://schemas.microsoft.com/office/drawing/2014/main" id="{6531AA71-2301-3945-BA82-3E8E85A4C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>
              <a:extLst>
                <a:ext uri="{FF2B5EF4-FFF2-40B4-BE49-F238E27FC236}">
                  <a16:creationId xmlns:a16="http://schemas.microsoft.com/office/drawing/2014/main" id="{46AAE50D-8F18-6740-9135-50C47614C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Rectangle 12">
              <a:extLst>
                <a:ext uri="{FF2B5EF4-FFF2-40B4-BE49-F238E27FC236}">
                  <a16:creationId xmlns:a16="http://schemas.microsoft.com/office/drawing/2014/main" id="{D8828344-F8A9-5E4C-BBEA-9E48B4978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3">
              <a:extLst>
                <a:ext uri="{FF2B5EF4-FFF2-40B4-BE49-F238E27FC236}">
                  <a16:creationId xmlns:a16="http://schemas.microsoft.com/office/drawing/2014/main" id="{14690A38-CDCE-2644-AA6A-81884CC96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Rectangle 14">
              <a:extLst>
                <a:ext uri="{FF2B5EF4-FFF2-40B4-BE49-F238E27FC236}">
                  <a16:creationId xmlns:a16="http://schemas.microsoft.com/office/drawing/2014/main" id="{461510F5-887E-8E41-B4FD-42758E150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Rectangle 15">
              <a:extLst>
                <a:ext uri="{FF2B5EF4-FFF2-40B4-BE49-F238E27FC236}">
                  <a16:creationId xmlns:a16="http://schemas.microsoft.com/office/drawing/2014/main" id="{E1C62DE6-EDD5-6D47-BEA7-CD5F5783A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Rectangle 16">
              <a:extLst>
                <a:ext uri="{FF2B5EF4-FFF2-40B4-BE49-F238E27FC236}">
                  <a16:creationId xmlns:a16="http://schemas.microsoft.com/office/drawing/2014/main" id="{0BE49532-B709-E34B-A666-D1B167A1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Rectangle 17">
              <a:extLst>
                <a:ext uri="{FF2B5EF4-FFF2-40B4-BE49-F238E27FC236}">
                  <a16:creationId xmlns:a16="http://schemas.microsoft.com/office/drawing/2014/main" id="{AE1F727D-C66A-154F-AA3F-3207FFA3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Rectangle 18">
              <a:extLst>
                <a:ext uri="{FF2B5EF4-FFF2-40B4-BE49-F238E27FC236}">
                  <a16:creationId xmlns:a16="http://schemas.microsoft.com/office/drawing/2014/main" id="{ADCF798D-0B9F-914A-A5EC-26608778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Rectangle 19">
              <a:extLst>
                <a:ext uri="{FF2B5EF4-FFF2-40B4-BE49-F238E27FC236}">
                  <a16:creationId xmlns:a16="http://schemas.microsoft.com/office/drawing/2014/main" id="{6FF21F4F-1A77-144F-9FD2-C98E2A23A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>
              <a:extLst>
                <a:ext uri="{FF2B5EF4-FFF2-40B4-BE49-F238E27FC236}">
                  <a16:creationId xmlns:a16="http://schemas.microsoft.com/office/drawing/2014/main" id="{87F04184-AC84-804C-A0DD-B6F5DCEA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>
              <a:extLst>
                <a:ext uri="{FF2B5EF4-FFF2-40B4-BE49-F238E27FC236}">
                  <a16:creationId xmlns:a16="http://schemas.microsoft.com/office/drawing/2014/main" id="{34BFD8C4-A552-2B4B-B8E8-30B01E6C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>
              <a:extLst>
                <a:ext uri="{FF2B5EF4-FFF2-40B4-BE49-F238E27FC236}">
                  <a16:creationId xmlns:a16="http://schemas.microsoft.com/office/drawing/2014/main" id="{774227E4-CE89-2440-8A0E-7F461098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Rectangle 23">
              <a:extLst>
                <a:ext uri="{FF2B5EF4-FFF2-40B4-BE49-F238E27FC236}">
                  <a16:creationId xmlns:a16="http://schemas.microsoft.com/office/drawing/2014/main" id="{A57454E4-6E78-CB49-AFF2-109B00623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Rectangle 24">
              <a:extLst>
                <a:ext uri="{FF2B5EF4-FFF2-40B4-BE49-F238E27FC236}">
                  <a16:creationId xmlns:a16="http://schemas.microsoft.com/office/drawing/2014/main" id="{314651E9-C042-3144-B212-53F161B31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Rectangle 25">
              <a:extLst>
                <a:ext uri="{FF2B5EF4-FFF2-40B4-BE49-F238E27FC236}">
                  <a16:creationId xmlns:a16="http://schemas.microsoft.com/office/drawing/2014/main" id="{ABA58003-8639-CD4B-8123-200F6E9A2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2" name="Line 26">
            <a:extLst>
              <a:ext uri="{FF2B5EF4-FFF2-40B4-BE49-F238E27FC236}">
                <a16:creationId xmlns:a16="http://schemas.microsoft.com/office/drawing/2014/main" id="{B6C4BFC7-F199-F64A-9F59-B15824EFD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797050"/>
            <a:ext cx="449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8FFFEF49-2D21-3741-B3B3-FBB2997D6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414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= ~</a:t>
            </a:r>
            <a:r>
              <a:rPr lang="en-US" altLang="en-US" sz="2800" dirty="0">
                <a:solidFill>
                  <a:schemeClr val="accent2"/>
                </a:solidFill>
              </a:rPr>
              <a:t>2d</a:t>
            </a:r>
            <a:r>
              <a:rPr lang="en-US" altLang="en-US" sz="2800" dirty="0"/>
              <a:t> DFT of size </a:t>
            </a:r>
            <a:r>
              <a:rPr lang="en-US" altLang="en-US" sz="2800" i="1" dirty="0">
                <a:solidFill>
                  <a:schemeClr val="accent2"/>
                </a:solidFill>
              </a:rPr>
              <a:t>N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×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i="1" dirty="0">
                <a:solidFill>
                  <a:schemeClr val="accent2"/>
                </a:solidFill>
              </a:rPr>
              <a:t>N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endParaRPr lang="en-US" altLang="en-US" sz="2800" dirty="0"/>
          </a:p>
          <a:p>
            <a:r>
              <a:rPr lang="en-US" altLang="en-US" sz="2800" dirty="0"/>
              <a:t>      </a:t>
            </a:r>
            <a:r>
              <a:rPr lang="en-US" altLang="en-US" sz="2000" dirty="0"/>
              <a:t>(+ phase rotation by </a:t>
            </a:r>
            <a:r>
              <a:rPr lang="en-US" altLang="en-US" sz="2000" dirty="0">
                <a:solidFill>
                  <a:schemeClr val="accent2"/>
                </a:solidFill>
              </a:rPr>
              <a:t>twiddle factors</a:t>
            </a:r>
            <a:r>
              <a:rPr lang="en-US" altLang="en-US" sz="2000" dirty="0"/>
              <a:t>)</a:t>
            </a:r>
            <a:endParaRPr lang="en-US" altLang="en-US" sz="2800" i="1" dirty="0">
              <a:solidFill>
                <a:schemeClr val="accent2"/>
              </a:solidFill>
            </a:endParaRPr>
          </a:p>
        </p:txBody>
      </p:sp>
      <p:sp>
        <p:nvSpPr>
          <p:cNvPr id="9245" name="Text Box 29">
            <a:extLst>
              <a:ext uri="{FF2B5EF4-FFF2-40B4-BE49-F238E27FC236}">
                <a16:creationId xmlns:a16="http://schemas.microsoft.com/office/drawing/2014/main" id="{98D6D819-BD46-F844-90A5-F05DF51A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05200"/>
            <a:ext cx="69908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= Recursive</a:t>
            </a:r>
            <a:r>
              <a:rPr lang="en-US" altLang="en-US" sz="3600" dirty="0"/>
              <a:t> DFTs of sizes </a:t>
            </a:r>
            <a:r>
              <a:rPr lang="en-US" altLang="en-US" sz="3600" i="1" dirty="0">
                <a:solidFill>
                  <a:schemeClr val="accent2"/>
                </a:solidFill>
              </a:rPr>
              <a:t>N</a:t>
            </a:r>
            <a:r>
              <a:rPr lang="en-US" altLang="en-US" sz="36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3600" dirty="0"/>
              <a:t> and </a:t>
            </a:r>
            <a:r>
              <a:rPr lang="en-US" altLang="en-US" sz="3600" i="1" dirty="0">
                <a:solidFill>
                  <a:schemeClr val="accent2"/>
                </a:solidFill>
              </a:rPr>
              <a:t>N</a:t>
            </a:r>
            <a:r>
              <a:rPr lang="en-US" altLang="en-US" sz="3600" i="1" baseline="-25000" dirty="0">
                <a:solidFill>
                  <a:schemeClr val="accent2"/>
                </a:solidFill>
              </a:rPr>
              <a:t>2</a:t>
            </a:r>
            <a:endParaRPr lang="en-US" alt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9246" name="Text Box 30">
            <a:extLst>
              <a:ext uri="{FF2B5EF4-FFF2-40B4-BE49-F238E27FC236}">
                <a16:creationId xmlns:a16="http://schemas.microsoft.com/office/drawing/2014/main" id="{F68BB8C3-DD2A-8845-94F1-5942F644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14109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O(</a:t>
            </a:r>
            <a:r>
              <a:rPr lang="en-US" altLang="en-US" sz="4000" i="1" dirty="0">
                <a:solidFill>
                  <a:schemeClr val="accent2"/>
                </a:solidFill>
              </a:rPr>
              <a:t>N</a:t>
            </a:r>
            <a:r>
              <a:rPr lang="en-US" altLang="en-US" sz="4000" baseline="30000" dirty="0"/>
              <a:t>2</a:t>
            </a:r>
            <a:r>
              <a:rPr lang="en-US" altLang="en-US" sz="4000" dirty="0"/>
              <a:t>)</a:t>
            </a:r>
          </a:p>
        </p:txBody>
      </p:sp>
      <p:sp>
        <p:nvSpPr>
          <p:cNvPr id="9247" name="Line 31">
            <a:extLst>
              <a:ext uri="{FF2B5EF4-FFF2-40B4-BE49-F238E27FC236}">
                <a16:creationId xmlns:a16="http://schemas.microsoft.com/office/drawing/2014/main" id="{DA218087-C056-0B4C-96A2-47F5A14A9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4664075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>
            <a:extLst>
              <a:ext uri="{FF2B5EF4-FFF2-40B4-BE49-F238E27FC236}">
                <a16:creationId xmlns:a16="http://schemas.microsoft.com/office/drawing/2014/main" id="{43ED7239-6623-7C44-8D6B-8C1348D3F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4343400"/>
            <a:ext cx="24929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O(</a:t>
            </a:r>
            <a:r>
              <a:rPr lang="en-US" altLang="en-US" sz="4000" i="1" dirty="0">
                <a:solidFill>
                  <a:schemeClr val="accent2"/>
                </a:solidFill>
              </a:rPr>
              <a:t>N</a:t>
            </a:r>
            <a:r>
              <a:rPr lang="en-US" altLang="en-US" sz="4000" dirty="0"/>
              <a:t> log </a:t>
            </a:r>
            <a:r>
              <a:rPr lang="en-US" altLang="en-US" sz="4000" i="1" dirty="0">
                <a:solidFill>
                  <a:schemeClr val="accent2"/>
                </a:solidFill>
              </a:rPr>
              <a:t>N</a:t>
            </a:r>
            <a:r>
              <a:rPr lang="en-US" altLang="en-US" sz="4000" dirty="0"/>
              <a:t>)</a:t>
            </a:r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EBCECE9A-CC3B-D14F-AD9B-34F73597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219200"/>
            <a:ext cx="1332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=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i="1" baseline="-25000" dirty="0">
                <a:solidFill>
                  <a:schemeClr val="accent2"/>
                </a:solidFill>
              </a:rPr>
              <a:t>2</a:t>
            </a:r>
            <a:endParaRPr lang="en-US" altLang="en-US" baseline="-25000" dirty="0"/>
          </a:p>
        </p:txBody>
      </p:sp>
      <p:sp>
        <p:nvSpPr>
          <p:cNvPr id="9251" name="Text Box 35">
            <a:extLst>
              <a:ext uri="{FF2B5EF4-FFF2-40B4-BE49-F238E27FC236}">
                <a16:creationId xmlns:a16="http://schemas.microsoft.com/office/drawing/2014/main" id="{1BFDE9AB-CCC4-6C48-9A53-121C3B13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791200"/>
            <a:ext cx="749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>
                <a:solidFill>
                  <a:srgbClr val="0000FF"/>
                </a:solidFill>
              </a:rPr>
              <a:t>n=</a:t>
            </a:r>
            <a:r>
              <a:rPr lang="en-US" altLang="en-US" sz="3200">
                <a:solidFill>
                  <a:srgbClr val="0000FF"/>
                </a:solidFill>
              </a:rPr>
              <a:t>2048</a:t>
            </a:r>
            <a:r>
              <a:rPr lang="en-US" altLang="en-US" sz="3200"/>
              <a:t>, IBM 7094, 36-bit float: </a:t>
            </a:r>
            <a:r>
              <a:rPr lang="en-US" altLang="en-US" sz="3200">
                <a:solidFill>
                  <a:srgbClr val="FF0000"/>
                </a:solidFill>
              </a:rPr>
              <a:t>1.2 seconds</a:t>
            </a:r>
          </a:p>
          <a:p>
            <a:pPr algn="ctr"/>
            <a:r>
              <a:rPr lang="en-US" altLang="en-US" sz="3200"/>
              <a:t>(~</a:t>
            </a:r>
            <a:r>
              <a:rPr lang="en-US" altLang="en-US" sz="3200">
                <a:solidFill>
                  <a:srgbClr val="0000FF"/>
                </a:solidFill>
              </a:rPr>
              <a:t>10</a:t>
            </a:r>
            <a:r>
              <a:rPr lang="en-US" altLang="en-US" sz="3200" baseline="30000">
                <a:solidFill>
                  <a:srgbClr val="0000FF"/>
                </a:solidFill>
              </a:rPr>
              <a:t>6</a:t>
            </a:r>
            <a:r>
              <a:rPr lang="en-US" altLang="en-US" sz="3200">
                <a:solidFill>
                  <a:srgbClr val="0000FF"/>
                </a:solidFill>
              </a:rPr>
              <a:t> speedup</a:t>
            </a:r>
            <a:r>
              <a:rPr lang="en-US" altLang="en-US" sz="3200"/>
              <a:t> vs. Dan./Lanc.)</a:t>
            </a:r>
            <a:endParaRPr lang="en-US" altLang="en-US" sz="3200" i="1"/>
          </a:p>
        </p:txBody>
      </p:sp>
      <p:sp>
        <p:nvSpPr>
          <p:cNvPr id="9252" name="Text Box 36">
            <a:extLst>
              <a:ext uri="{FF2B5EF4-FFF2-40B4-BE49-F238E27FC236}">
                <a16:creationId xmlns:a16="http://schemas.microsoft.com/office/drawing/2014/main" id="{38A6EA41-926C-AC42-8979-41CEB812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228600"/>
            <a:ext cx="2109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[ </a:t>
            </a:r>
            <a:r>
              <a:rPr lang="en-US" altLang="en-US" sz="2000" i="1"/>
              <a:t>Math. Comp.</a:t>
            </a:r>
            <a:r>
              <a:rPr lang="en-US" altLang="en-US" sz="2000"/>
              <a:t> </a:t>
            </a:r>
            <a:r>
              <a:rPr lang="en-US" altLang="en-US" sz="2000" b="1"/>
              <a:t>19</a:t>
            </a:r>
            <a:r>
              <a:rPr lang="en-US" altLang="en-US" sz="2000"/>
              <a:t>, </a:t>
            </a:r>
          </a:p>
          <a:p>
            <a:pPr algn="ctr"/>
            <a:r>
              <a:rPr lang="en-US" altLang="en-US" sz="2000"/>
              <a:t>297–301 ]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F17A9-1332-D445-8A99-EAF3687CC452}"/>
              </a:ext>
            </a:extLst>
          </p:cNvPr>
          <p:cNvSpPr/>
          <p:nvPr/>
        </p:nvSpPr>
        <p:spPr bwMode="auto">
          <a:xfrm>
            <a:off x="6953250" y="2287588"/>
            <a:ext cx="1962150" cy="154008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1020FD9-77BD-724D-A3CA-627434FA3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sz="4000"/>
              <a:t>The “Cooley-Tukey” FFT Algorithm</a:t>
            </a:r>
            <a:endParaRPr lang="en-US" altLang="en-US" sz="600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825E3BDA-55D3-C740-8C30-202BB68B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418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1d</a:t>
            </a:r>
            <a:r>
              <a:rPr lang="en-US" altLang="en-US" dirty="0"/>
              <a:t> DFT of size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: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EBEBBD1A-5E8E-AF42-9879-2B5AC051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219200"/>
            <a:ext cx="1332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=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endParaRPr lang="en-US" altLang="en-US" dirty="0"/>
          </a:p>
        </p:txBody>
      </p:sp>
      <p:grpSp>
        <p:nvGrpSpPr>
          <p:cNvPr id="8197" name="Group 5">
            <a:extLst>
              <a:ext uri="{FF2B5EF4-FFF2-40B4-BE49-F238E27FC236}">
                <a16:creationId xmlns:a16="http://schemas.microsoft.com/office/drawing/2014/main" id="{D7C1F383-860C-9F49-A1E6-984C06F7232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76400"/>
            <a:ext cx="4800600" cy="228600"/>
            <a:chOff x="2352" y="1056"/>
            <a:chExt cx="3024" cy="144"/>
          </a:xfrm>
        </p:grpSpPr>
        <p:sp>
          <p:nvSpPr>
            <p:cNvPr id="8198" name="Rectangle 6">
              <a:extLst>
                <a:ext uri="{FF2B5EF4-FFF2-40B4-BE49-F238E27FC236}">
                  <a16:creationId xmlns:a16="http://schemas.microsoft.com/office/drawing/2014/main" id="{02C59319-E73A-0842-9FE7-967FA894F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7">
              <a:extLst>
                <a:ext uri="{FF2B5EF4-FFF2-40B4-BE49-F238E27FC236}">
                  <a16:creationId xmlns:a16="http://schemas.microsoft.com/office/drawing/2014/main" id="{A854DDD8-2567-D94A-9E9A-5A33DAEA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AF41A4D3-A7E5-464E-AF7E-A25F111A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8631C9AA-D7D3-5B4F-86C2-5610DA4D5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F75A337B-927C-E744-8109-0A9682B6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853AFE0B-FD50-1D46-A3FC-1550D624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Rectangle 12">
              <a:extLst>
                <a:ext uri="{FF2B5EF4-FFF2-40B4-BE49-F238E27FC236}">
                  <a16:creationId xmlns:a16="http://schemas.microsoft.com/office/drawing/2014/main" id="{3050742D-A1DE-FB4B-A672-EAFBB645B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FE0B6C2D-BE7A-E84F-83B8-460686DC0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Rectangle 14">
              <a:extLst>
                <a:ext uri="{FF2B5EF4-FFF2-40B4-BE49-F238E27FC236}">
                  <a16:creationId xmlns:a16="http://schemas.microsoft.com/office/drawing/2014/main" id="{F5C52970-5791-A540-98A0-3A61A737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Rectangle 15">
              <a:extLst>
                <a:ext uri="{FF2B5EF4-FFF2-40B4-BE49-F238E27FC236}">
                  <a16:creationId xmlns:a16="http://schemas.microsoft.com/office/drawing/2014/main" id="{52E69560-34DC-1C4A-994C-096FED37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Rectangle 16">
              <a:extLst>
                <a:ext uri="{FF2B5EF4-FFF2-40B4-BE49-F238E27FC236}">
                  <a16:creationId xmlns:a16="http://schemas.microsoft.com/office/drawing/2014/main" id="{8A155B50-1E78-7849-962F-F4D3C0A26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Rectangle 17">
              <a:extLst>
                <a:ext uri="{FF2B5EF4-FFF2-40B4-BE49-F238E27FC236}">
                  <a16:creationId xmlns:a16="http://schemas.microsoft.com/office/drawing/2014/main" id="{5485FF87-5D02-E94D-AA32-FB80531F5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Rectangle 18">
              <a:extLst>
                <a:ext uri="{FF2B5EF4-FFF2-40B4-BE49-F238E27FC236}">
                  <a16:creationId xmlns:a16="http://schemas.microsoft.com/office/drawing/2014/main" id="{24B0A085-7A5E-1548-AF2C-4E97D05F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19">
              <a:extLst>
                <a:ext uri="{FF2B5EF4-FFF2-40B4-BE49-F238E27FC236}">
                  <a16:creationId xmlns:a16="http://schemas.microsoft.com/office/drawing/2014/main" id="{BA516422-CA32-AC4D-81FF-13A0E25B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Rectangle 20">
              <a:extLst>
                <a:ext uri="{FF2B5EF4-FFF2-40B4-BE49-F238E27FC236}">
                  <a16:creationId xmlns:a16="http://schemas.microsoft.com/office/drawing/2014/main" id="{DC6B2C80-C1D1-F641-8EF3-A14581E94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21">
              <a:extLst>
                <a:ext uri="{FF2B5EF4-FFF2-40B4-BE49-F238E27FC236}">
                  <a16:creationId xmlns:a16="http://schemas.microsoft.com/office/drawing/2014/main" id="{1A33B592-675C-4848-8640-1EC13737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22">
              <a:extLst>
                <a:ext uri="{FF2B5EF4-FFF2-40B4-BE49-F238E27FC236}">
                  <a16:creationId xmlns:a16="http://schemas.microsoft.com/office/drawing/2014/main" id="{532F2226-716B-6643-8E1F-075A38201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Rectangle 23">
              <a:extLst>
                <a:ext uri="{FF2B5EF4-FFF2-40B4-BE49-F238E27FC236}">
                  <a16:creationId xmlns:a16="http://schemas.microsoft.com/office/drawing/2014/main" id="{9132F4DF-F37E-FB47-9DF0-5ED407225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Rectangle 24">
              <a:extLst>
                <a:ext uri="{FF2B5EF4-FFF2-40B4-BE49-F238E27FC236}">
                  <a16:creationId xmlns:a16="http://schemas.microsoft.com/office/drawing/2014/main" id="{C8E9FC5E-093A-6749-876B-24CDBC3C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Rectangle 25">
              <a:extLst>
                <a:ext uri="{FF2B5EF4-FFF2-40B4-BE49-F238E27FC236}">
                  <a16:creationId xmlns:a16="http://schemas.microsoft.com/office/drawing/2014/main" id="{B622FDCD-7C29-2C4F-AEC8-1D0F92B96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Rectangle 26">
              <a:extLst>
                <a:ext uri="{FF2B5EF4-FFF2-40B4-BE49-F238E27FC236}">
                  <a16:creationId xmlns:a16="http://schemas.microsoft.com/office/drawing/2014/main" id="{98463A7A-933D-1A47-B316-B140474D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056"/>
              <a:ext cx="14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9" name="Line 27">
            <a:extLst>
              <a:ext uri="{FF2B5EF4-FFF2-40B4-BE49-F238E27FC236}">
                <a16:creationId xmlns:a16="http://schemas.microsoft.com/office/drawing/2014/main" id="{0D58AE34-0755-D74D-A6C2-28E7A7013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797050"/>
            <a:ext cx="449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Text Box 28">
            <a:extLst>
              <a:ext uri="{FF2B5EF4-FFF2-40B4-BE49-F238E27FC236}">
                <a16:creationId xmlns:a16="http://schemas.microsoft.com/office/drawing/2014/main" id="{0D4C1CB5-1668-064F-AE61-C13DEE22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7588"/>
            <a:ext cx="40784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= ~</a:t>
            </a:r>
            <a:r>
              <a:rPr lang="en-US" altLang="en-US" sz="2800" dirty="0">
                <a:solidFill>
                  <a:schemeClr val="accent2"/>
                </a:solidFill>
              </a:rPr>
              <a:t>2d</a:t>
            </a:r>
            <a:r>
              <a:rPr lang="en-US" altLang="en-US" sz="2800" dirty="0"/>
              <a:t> DFT of size </a:t>
            </a:r>
            <a:r>
              <a:rPr lang="en-US" altLang="en-US" sz="2800" i="1" dirty="0">
                <a:solidFill>
                  <a:schemeClr val="accent2"/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</a:rPr>
              <a:t> × </a:t>
            </a:r>
            <a:r>
              <a:rPr lang="en-US" altLang="en-US" sz="2800" i="1" dirty="0">
                <a:solidFill>
                  <a:schemeClr val="accent2"/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endParaRPr lang="en-US" altLang="en-US" sz="2800" dirty="0"/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AB6C7D7E-2DA2-664A-8BA1-C36F0F1C3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5883275"/>
            <a:ext cx="34686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first DFT </a:t>
            </a:r>
            <a:r>
              <a:rPr lang="en-US" altLang="en-US" dirty="0">
                <a:solidFill>
                  <a:schemeClr val="accent2"/>
                </a:solidFill>
              </a:rPr>
              <a:t>columns</a:t>
            </a:r>
            <a:r>
              <a:rPr lang="en-US" altLang="en-US" dirty="0"/>
              <a:t>, size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endParaRPr lang="en-US" altLang="en-US" dirty="0"/>
          </a:p>
          <a:p>
            <a:pPr algn="ctr"/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non-contiguous</a:t>
            </a:r>
            <a:r>
              <a:rPr lang="en-US" altLang="en-US" dirty="0"/>
              <a:t>) </a:t>
            </a:r>
          </a:p>
        </p:txBody>
      </p:sp>
      <p:grpSp>
        <p:nvGrpSpPr>
          <p:cNvPr id="8222" name="Group 30">
            <a:extLst>
              <a:ext uri="{FF2B5EF4-FFF2-40B4-BE49-F238E27FC236}">
                <a16:creationId xmlns:a16="http://schemas.microsoft.com/office/drawing/2014/main" id="{0F4D1319-B606-0140-93A5-E2F375C5313C}"/>
              </a:ext>
            </a:extLst>
          </p:cNvPr>
          <p:cNvGrpSpPr>
            <a:grpSpLocks/>
          </p:cNvGrpSpPr>
          <p:nvPr/>
        </p:nvGrpSpPr>
        <p:grpSpPr bwMode="auto">
          <a:xfrm>
            <a:off x="2780882" y="3158985"/>
            <a:ext cx="3587750" cy="1363663"/>
            <a:chOff x="1824" y="1968"/>
            <a:chExt cx="2260" cy="859"/>
          </a:xfrm>
        </p:grpSpPr>
        <p:sp>
          <p:nvSpPr>
            <p:cNvPr id="8223" name="Freeform 31">
              <a:extLst>
                <a:ext uri="{FF2B5EF4-FFF2-40B4-BE49-F238E27FC236}">
                  <a16:creationId xmlns:a16="http://schemas.microsoft.com/office/drawing/2014/main" id="{F5D63E16-BC03-D749-B94D-C5C8DB1B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968"/>
              <a:ext cx="1056" cy="528"/>
            </a:xfrm>
            <a:custGeom>
              <a:avLst/>
              <a:gdLst>
                <a:gd name="T0" fmla="*/ 0 w 1344"/>
                <a:gd name="T1" fmla="*/ 464 h 464"/>
                <a:gd name="T2" fmla="*/ 912 w 1344"/>
                <a:gd name="T3" fmla="*/ 32 h 464"/>
                <a:gd name="T4" fmla="*/ 1344 w 1344"/>
                <a:gd name="T5" fmla="*/ 27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464">
                  <a:moveTo>
                    <a:pt x="0" y="464"/>
                  </a:moveTo>
                  <a:cubicBezTo>
                    <a:pt x="344" y="263"/>
                    <a:pt x="688" y="63"/>
                    <a:pt x="912" y="32"/>
                  </a:cubicBezTo>
                  <a:cubicBezTo>
                    <a:pt x="1135" y="0"/>
                    <a:pt x="1271" y="231"/>
                    <a:pt x="1344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Text Box 32">
              <a:extLst>
                <a:ext uri="{FF2B5EF4-FFF2-40B4-BE49-F238E27FC236}">
                  <a16:creationId xmlns:a16="http://schemas.microsoft.com/office/drawing/2014/main" id="{A30E1E51-201D-5740-BAA3-8E96DF518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04"/>
              <a:ext cx="144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multiply by </a:t>
              </a:r>
              <a:r>
                <a:rPr lang="en-US" altLang="en-US" i="1" dirty="0">
                  <a:solidFill>
                    <a:schemeClr val="accent2"/>
                  </a:solidFill>
                </a:rPr>
                <a:t>n</a:t>
              </a:r>
            </a:p>
            <a:p>
              <a:r>
                <a:rPr lang="en-US" altLang="en-US" dirty="0"/>
                <a:t>“twiddle factors”</a:t>
              </a:r>
            </a:p>
          </p:txBody>
        </p:sp>
      </p:grpSp>
      <p:grpSp>
        <p:nvGrpSpPr>
          <p:cNvPr id="8226" name="Group 34">
            <a:extLst>
              <a:ext uri="{FF2B5EF4-FFF2-40B4-BE49-F238E27FC236}">
                <a16:creationId xmlns:a16="http://schemas.microsoft.com/office/drawing/2014/main" id="{4A45A5B5-7D2D-2D4B-9417-34E1CC8A3BD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086350"/>
            <a:ext cx="1600200" cy="685800"/>
            <a:chOff x="1680" y="1872"/>
            <a:chExt cx="1008" cy="432"/>
          </a:xfrm>
        </p:grpSpPr>
        <p:grpSp>
          <p:nvGrpSpPr>
            <p:cNvPr id="8227" name="Group 35">
              <a:extLst>
                <a:ext uri="{FF2B5EF4-FFF2-40B4-BE49-F238E27FC236}">
                  <a16:creationId xmlns:a16="http://schemas.microsoft.com/office/drawing/2014/main" id="{E3E664E4-8C65-194D-BBB7-2DD98A35D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872"/>
              <a:ext cx="1008" cy="432"/>
              <a:chOff x="1728" y="1440"/>
              <a:chExt cx="1008" cy="432"/>
            </a:xfrm>
          </p:grpSpPr>
          <p:sp>
            <p:nvSpPr>
              <p:cNvPr id="8228" name="Rectangle 36">
                <a:extLst>
                  <a:ext uri="{FF2B5EF4-FFF2-40B4-BE49-F238E27FC236}">
                    <a16:creationId xmlns:a16="http://schemas.microsoft.com/office/drawing/2014/main" id="{DE0D18CC-7094-D340-BF31-12D0FF941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9" name="Rectangle 37">
                <a:extLst>
                  <a:ext uri="{FF2B5EF4-FFF2-40B4-BE49-F238E27FC236}">
                    <a16:creationId xmlns:a16="http://schemas.microsoft.com/office/drawing/2014/main" id="{E7289B59-E27C-0744-B269-1CD7087B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0" name="Rectangle 38">
                <a:extLst>
                  <a:ext uri="{FF2B5EF4-FFF2-40B4-BE49-F238E27FC236}">
                    <a16:creationId xmlns:a16="http://schemas.microsoft.com/office/drawing/2014/main" id="{CECBB41E-D7DF-E14A-8749-EB353B2EF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Rectangle 39">
                <a:extLst>
                  <a:ext uri="{FF2B5EF4-FFF2-40B4-BE49-F238E27FC236}">
                    <a16:creationId xmlns:a16="http://schemas.microsoft.com/office/drawing/2014/main" id="{0D7DEA4F-2F04-8C4A-AC70-EF3BA0A2A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Rectangle 40">
                <a:extLst>
                  <a:ext uri="{FF2B5EF4-FFF2-40B4-BE49-F238E27FC236}">
                    <a16:creationId xmlns:a16="http://schemas.microsoft.com/office/drawing/2014/main" id="{37AF4810-4138-AA4C-A3EB-564E1FA20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" name="Rectangle 41">
                <a:extLst>
                  <a:ext uri="{FF2B5EF4-FFF2-40B4-BE49-F238E27FC236}">
                    <a16:creationId xmlns:a16="http://schemas.microsoft.com/office/drawing/2014/main" id="{B5A07746-597B-2047-A5A0-279C8D69F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4" name="Rectangle 42">
                <a:extLst>
                  <a:ext uri="{FF2B5EF4-FFF2-40B4-BE49-F238E27FC236}">
                    <a16:creationId xmlns:a16="http://schemas.microsoft.com/office/drawing/2014/main" id="{C6F03151-7B7C-154E-A0A5-0A48AB1CB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5" name="Rectangle 43">
                <a:extLst>
                  <a:ext uri="{FF2B5EF4-FFF2-40B4-BE49-F238E27FC236}">
                    <a16:creationId xmlns:a16="http://schemas.microsoft.com/office/drawing/2014/main" id="{A6BFC084-88A1-A640-A2B5-487DF5759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Rectangle 44">
                <a:extLst>
                  <a:ext uri="{FF2B5EF4-FFF2-40B4-BE49-F238E27FC236}">
                    <a16:creationId xmlns:a16="http://schemas.microsoft.com/office/drawing/2014/main" id="{DEA77264-63DD-3C45-8E0F-62A62C86E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7" name="Rectangle 45">
                <a:extLst>
                  <a:ext uri="{FF2B5EF4-FFF2-40B4-BE49-F238E27FC236}">
                    <a16:creationId xmlns:a16="http://schemas.microsoft.com/office/drawing/2014/main" id="{B548343C-58AA-3A49-A893-620DC3ED7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8" name="Rectangle 46">
                <a:extLst>
                  <a:ext uri="{FF2B5EF4-FFF2-40B4-BE49-F238E27FC236}">
                    <a16:creationId xmlns:a16="http://schemas.microsoft.com/office/drawing/2014/main" id="{3C2E2E7A-7A58-9D4B-B828-E86E89CE8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9" name="Rectangle 47">
                <a:extLst>
                  <a:ext uri="{FF2B5EF4-FFF2-40B4-BE49-F238E27FC236}">
                    <a16:creationId xmlns:a16="http://schemas.microsoft.com/office/drawing/2014/main" id="{09951536-1059-5C43-A172-B989B39E2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0" name="Rectangle 48">
                <a:extLst>
                  <a:ext uri="{FF2B5EF4-FFF2-40B4-BE49-F238E27FC236}">
                    <a16:creationId xmlns:a16="http://schemas.microsoft.com/office/drawing/2014/main" id="{EB84735A-5980-DF4A-A7C9-E1037639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1" name="Rectangle 49">
                <a:extLst>
                  <a:ext uri="{FF2B5EF4-FFF2-40B4-BE49-F238E27FC236}">
                    <a16:creationId xmlns:a16="http://schemas.microsoft.com/office/drawing/2014/main" id="{A2F689DC-DB47-8348-95D9-CFB39AFDA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2" name="Rectangle 50">
                <a:extLst>
                  <a:ext uri="{FF2B5EF4-FFF2-40B4-BE49-F238E27FC236}">
                    <a16:creationId xmlns:a16="http://schemas.microsoft.com/office/drawing/2014/main" id="{90EF21A3-2F04-A646-8429-F182F7670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3" name="Rectangle 51">
                <a:extLst>
                  <a:ext uri="{FF2B5EF4-FFF2-40B4-BE49-F238E27FC236}">
                    <a16:creationId xmlns:a16="http://schemas.microsoft.com/office/drawing/2014/main" id="{C9B729B0-8EFE-6C4A-89A4-22626F59E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4" name="Rectangle 52">
                <a:extLst>
                  <a:ext uri="{FF2B5EF4-FFF2-40B4-BE49-F238E27FC236}">
                    <a16:creationId xmlns:a16="http://schemas.microsoft.com/office/drawing/2014/main" id="{00DC4A39-8837-2440-857A-18A659F0F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5" name="Rectangle 53">
                <a:extLst>
                  <a:ext uri="{FF2B5EF4-FFF2-40B4-BE49-F238E27FC236}">
                    <a16:creationId xmlns:a16="http://schemas.microsoft.com/office/drawing/2014/main" id="{54FA80B3-2149-D640-9EB7-844FB5694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6" name="Rectangle 54">
                <a:extLst>
                  <a:ext uri="{FF2B5EF4-FFF2-40B4-BE49-F238E27FC236}">
                    <a16:creationId xmlns:a16="http://schemas.microsoft.com/office/drawing/2014/main" id="{DE6F08EF-80BE-AA48-BD9B-F23376EE0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7" name="Rectangle 55">
                <a:extLst>
                  <a:ext uri="{FF2B5EF4-FFF2-40B4-BE49-F238E27FC236}">
                    <a16:creationId xmlns:a16="http://schemas.microsoft.com/office/drawing/2014/main" id="{540AD4AE-3640-2745-9F04-FEAB55DF9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8" name="Rectangle 56">
                <a:extLst>
                  <a:ext uri="{FF2B5EF4-FFF2-40B4-BE49-F238E27FC236}">
                    <a16:creationId xmlns:a16="http://schemas.microsoft.com/office/drawing/2014/main" id="{74774B10-340D-AA4F-8E88-B6AEBC6AB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49" name="Line 57">
              <a:extLst>
                <a:ext uri="{FF2B5EF4-FFF2-40B4-BE49-F238E27FC236}">
                  <a16:creationId xmlns:a16="http://schemas.microsoft.com/office/drawing/2014/main" id="{4B8EF2F2-ACC9-FB4B-9D0B-0248E0029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53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58">
              <a:extLst>
                <a:ext uri="{FF2B5EF4-FFF2-40B4-BE49-F238E27FC236}">
                  <a16:creationId xmlns:a16="http://schemas.microsoft.com/office/drawing/2014/main" id="{E5A44676-E58A-DD45-886E-B4546B8CB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2097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1" name="Line 59">
              <a:extLst>
                <a:ext uri="{FF2B5EF4-FFF2-40B4-BE49-F238E27FC236}">
                  <a16:creationId xmlns:a16="http://schemas.microsoft.com/office/drawing/2014/main" id="{0374C74A-5AAB-F647-A596-B85595ED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241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4" name="Freeform 62">
            <a:extLst>
              <a:ext uri="{FF2B5EF4-FFF2-40B4-BE49-F238E27FC236}">
                <a16:creationId xmlns:a16="http://schemas.microsoft.com/office/drawing/2014/main" id="{BED99DA4-D5C6-1846-953E-0490DB7DE374}"/>
              </a:ext>
            </a:extLst>
          </p:cNvPr>
          <p:cNvSpPr>
            <a:spLocks/>
          </p:cNvSpPr>
          <p:nvPr/>
        </p:nvSpPr>
        <p:spPr bwMode="auto">
          <a:xfrm rot="19061412">
            <a:off x="5034250" y="4663281"/>
            <a:ext cx="756459" cy="1004096"/>
          </a:xfrm>
          <a:custGeom>
            <a:avLst/>
            <a:gdLst>
              <a:gd name="T0" fmla="*/ 1096 w 1096"/>
              <a:gd name="T1" fmla="*/ 0 h 912"/>
              <a:gd name="T2" fmla="*/ 952 w 1096"/>
              <a:gd name="T3" fmla="*/ 240 h 912"/>
              <a:gd name="T4" fmla="*/ 280 w 1096"/>
              <a:gd name="T5" fmla="*/ 336 h 912"/>
              <a:gd name="T6" fmla="*/ 40 w 1096"/>
              <a:gd name="T7" fmla="*/ 768 h 912"/>
              <a:gd name="T8" fmla="*/ 520 w 1096"/>
              <a:gd name="T9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912">
                <a:moveTo>
                  <a:pt x="1096" y="0"/>
                </a:moveTo>
                <a:cubicBezTo>
                  <a:pt x="1092" y="92"/>
                  <a:pt x="1088" y="184"/>
                  <a:pt x="952" y="240"/>
                </a:cubicBezTo>
                <a:cubicBezTo>
                  <a:pt x="816" y="296"/>
                  <a:pt x="431" y="248"/>
                  <a:pt x="280" y="336"/>
                </a:cubicBezTo>
                <a:cubicBezTo>
                  <a:pt x="128" y="423"/>
                  <a:pt x="0" y="672"/>
                  <a:pt x="40" y="768"/>
                </a:cubicBezTo>
                <a:cubicBezTo>
                  <a:pt x="80" y="864"/>
                  <a:pt x="300" y="888"/>
                  <a:pt x="520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5" name="Text Box 63">
            <a:extLst>
              <a:ext uri="{FF2B5EF4-FFF2-40B4-BE49-F238E27FC236}">
                <a16:creationId xmlns:a16="http://schemas.microsoft.com/office/drawing/2014/main" id="{803EE40B-5C9A-A346-8B21-FF32CB6E4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321" y="4947025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8256" name="Text Box 64">
            <a:extLst>
              <a:ext uri="{FF2B5EF4-FFF2-40B4-BE49-F238E27FC236}">
                <a16:creationId xmlns:a16="http://schemas.microsoft.com/office/drawing/2014/main" id="{AB1F2EC1-36E9-A745-B6D1-7D5BFE861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5883275"/>
            <a:ext cx="38317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finally, DFT </a:t>
            </a:r>
            <a:r>
              <a:rPr lang="en-US" altLang="en-US" dirty="0">
                <a:solidFill>
                  <a:schemeClr val="accent2"/>
                </a:solidFill>
              </a:rPr>
              <a:t>columns</a:t>
            </a:r>
            <a:r>
              <a:rPr lang="en-US" altLang="en-US" dirty="0"/>
              <a:t>, size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endParaRPr lang="en-US" altLang="en-US" dirty="0"/>
          </a:p>
          <a:p>
            <a:pPr algn="ctr"/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non-contiguous</a:t>
            </a:r>
            <a:r>
              <a:rPr lang="en-US" altLang="en-US" dirty="0"/>
              <a:t>) </a:t>
            </a:r>
          </a:p>
        </p:txBody>
      </p:sp>
      <p:sp>
        <p:nvSpPr>
          <p:cNvPr id="8259" name="Rectangle 67">
            <a:extLst>
              <a:ext uri="{FF2B5EF4-FFF2-40B4-BE49-F238E27FC236}">
                <a16:creationId xmlns:a16="http://schemas.microsoft.com/office/drawing/2014/main" id="{B921B762-BEE6-5B43-BE22-A655D13F89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3792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0" name="Rectangle 68">
            <a:extLst>
              <a:ext uri="{FF2B5EF4-FFF2-40B4-BE49-F238E27FC236}">
                <a16:creationId xmlns:a16="http://schemas.microsoft.com/office/drawing/2014/main" id="{AC18A3FD-01FC-5E49-B4B2-153BB395C1E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021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Rectangle 69">
            <a:extLst>
              <a:ext uri="{FF2B5EF4-FFF2-40B4-BE49-F238E27FC236}">
                <a16:creationId xmlns:a16="http://schemas.microsoft.com/office/drawing/2014/main" id="{C141DDCD-C9E3-AE46-B372-650221D5DD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2497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2" name="Rectangle 70">
            <a:extLst>
              <a:ext uri="{FF2B5EF4-FFF2-40B4-BE49-F238E27FC236}">
                <a16:creationId xmlns:a16="http://schemas.microsoft.com/office/drawing/2014/main" id="{3CDDABD8-D33E-B54B-8E44-B74AD0DB4B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4783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" name="Rectangle 71">
            <a:extLst>
              <a:ext uri="{FF2B5EF4-FFF2-40B4-BE49-F238E27FC236}">
                <a16:creationId xmlns:a16="http://schemas.microsoft.com/office/drawing/2014/main" id="{5CFB9D0A-261E-1443-B803-C38671E1DD6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7069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4" name="Rectangle 72">
            <a:extLst>
              <a:ext uri="{FF2B5EF4-FFF2-40B4-BE49-F238E27FC236}">
                <a16:creationId xmlns:a16="http://schemas.microsoft.com/office/drawing/2014/main" id="{641416DC-D257-204A-B535-0E15CE3B7CE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4935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" name="Rectangle 73">
            <a:extLst>
              <a:ext uri="{FF2B5EF4-FFF2-40B4-BE49-F238E27FC236}">
                <a16:creationId xmlns:a16="http://schemas.microsoft.com/office/drawing/2014/main" id="{B966B4EA-B371-1E41-A282-DA03851B6E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6814" y="5164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6" name="Rectangle 74">
            <a:extLst>
              <a:ext uri="{FF2B5EF4-FFF2-40B4-BE49-F238E27FC236}">
                <a16:creationId xmlns:a16="http://schemas.microsoft.com/office/drawing/2014/main" id="{B023D89E-CDB8-8F4C-89C7-9322299A8E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3792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7" name="Rectangle 75">
            <a:extLst>
              <a:ext uri="{FF2B5EF4-FFF2-40B4-BE49-F238E27FC236}">
                <a16:creationId xmlns:a16="http://schemas.microsoft.com/office/drawing/2014/main" id="{B8A7618D-E85B-494F-81D8-CC4D134C6C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4021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8" name="Rectangle 76">
            <a:extLst>
              <a:ext uri="{FF2B5EF4-FFF2-40B4-BE49-F238E27FC236}">
                <a16:creationId xmlns:a16="http://schemas.microsoft.com/office/drawing/2014/main" id="{2F5BE4B9-F764-E94E-B7A1-DDB62E6F5DE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42497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9" name="Rectangle 77">
            <a:extLst>
              <a:ext uri="{FF2B5EF4-FFF2-40B4-BE49-F238E27FC236}">
                <a16:creationId xmlns:a16="http://schemas.microsoft.com/office/drawing/2014/main" id="{DF7BCFE6-B21A-E241-84CE-744A0A6D8B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9801" y="447992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0" name="Rectangle 78">
            <a:extLst>
              <a:ext uri="{FF2B5EF4-FFF2-40B4-BE49-F238E27FC236}">
                <a16:creationId xmlns:a16="http://schemas.microsoft.com/office/drawing/2014/main" id="{974D4EC8-FB46-C44A-A63B-335D1E6E2B6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47069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1" name="Rectangle 79">
            <a:extLst>
              <a:ext uri="{FF2B5EF4-FFF2-40B4-BE49-F238E27FC236}">
                <a16:creationId xmlns:a16="http://schemas.microsoft.com/office/drawing/2014/main" id="{0633038E-ED0B-424B-A551-F6B00CD0B6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4935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2" name="Rectangle 80">
            <a:extLst>
              <a:ext uri="{FF2B5EF4-FFF2-40B4-BE49-F238E27FC236}">
                <a16:creationId xmlns:a16="http://schemas.microsoft.com/office/drawing/2014/main" id="{B4D9E6D4-3261-8241-A047-AF70B9AE73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08214" y="5164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3" name="Rectangle 81">
            <a:extLst>
              <a:ext uri="{FF2B5EF4-FFF2-40B4-BE49-F238E27FC236}">
                <a16:creationId xmlns:a16="http://schemas.microsoft.com/office/drawing/2014/main" id="{B93D0285-E62B-0842-B5CA-481D5A126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3792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4" name="Rectangle 82">
            <a:extLst>
              <a:ext uri="{FF2B5EF4-FFF2-40B4-BE49-F238E27FC236}">
                <a16:creationId xmlns:a16="http://schemas.microsoft.com/office/drawing/2014/main" id="{EC464754-A24D-9C43-87E8-3EF40740DE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021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5" name="Rectangle 83">
            <a:extLst>
              <a:ext uri="{FF2B5EF4-FFF2-40B4-BE49-F238E27FC236}">
                <a16:creationId xmlns:a16="http://schemas.microsoft.com/office/drawing/2014/main" id="{711E76AA-A51A-BD49-925C-8632122CFE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2497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6" name="Rectangle 84">
            <a:extLst>
              <a:ext uri="{FF2B5EF4-FFF2-40B4-BE49-F238E27FC236}">
                <a16:creationId xmlns:a16="http://schemas.microsoft.com/office/drawing/2014/main" id="{0ECD9301-326A-6044-A76E-5C0A8FC26A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4783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7" name="Rectangle 85">
            <a:extLst>
              <a:ext uri="{FF2B5EF4-FFF2-40B4-BE49-F238E27FC236}">
                <a16:creationId xmlns:a16="http://schemas.microsoft.com/office/drawing/2014/main" id="{01822DAD-7749-6F49-972B-B332670FB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7069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8" name="Rectangle 86">
            <a:extLst>
              <a:ext uri="{FF2B5EF4-FFF2-40B4-BE49-F238E27FC236}">
                <a16:creationId xmlns:a16="http://schemas.microsoft.com/office/drawing/2014/main" id="{8672D3D5-E5FF-4C47-8BEC-F92385CDD1F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49355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79" name="Rectangle 87">
            <a:extLst>
              <a:ext uri="{FF2B5EF4-FFF2-40B4-BE49-F238E27FC236}">
                <a16:creationId xmlns:a16="http://schemas.microsoft.com/office/drawing/2014/main" id="{77605F60-4950-1249-B4E1-21633F6887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79614" y="5164137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0" name="Line 88">
            <a:extLst>
              <a:ext uri="{FF2B5EF4-FFF2-40B4-BE49-F238E27FC236}">
                <a16:creationId xmlns:a16="http://schemas.microsoft.com/office/drawing/2014/main" id="{49EBFE69-16B5-FD4F-BB67-74AE599C0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392271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1" name="Line 89">
            <a:extLst>
              <a:ext uri="{FF2B5EF4-FFF2-40B4-BE49-F238E27FC236}">
                <a16:creationId xmlns:a16="http://schemas.microsoft.com/office/drawing/2014/main" id="{E1BA868B-A1DB-734C-BFF5-8B128E46B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13861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2" name="Line 90">
            <a:extLst>
              <a:ext uri="{FF2B5EF4-FFF2-40B4-BE49-F238E27FC236}">
                <a16:creationId xmlns:a16="http://schemas.microsoft.com/office/drawing/2014/main" id="{21DF1986-C3FE-A04F-999B-B7E37855E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37038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3" name="Line 91">
            <a:extLst>
              <a:ext uri="{FF2B5EF4-FFF2-40B4-BE49-F238E27FC236}">
                <a16:creationId xmlns:a16="http://schemas.microsoft.com/office/drawing/2014/main" id="{26F0A75B-61BF-7745-8FAA-6D9BDACA7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60216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" name="Line 92">
            <a:extLst>
              <a:ext uri="{FF2B5EF4-FFF2-40B4-BE49-F238E27FC236}">
                <a16:creationId xmlns:a16="http://schemas.microsoft.com/office/drawing/2014/main" id="{3F1F946E-1926-6E4F-8D9E-0A7FCBA0C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483393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5" name="Line 93">
            <a:extLst>
              <a:ext uri="{FF2B5EF4-FFF2-40B4-BE49-F238E27FC236}">
                <a16:creationId xmlns:a16="http://schemas.microsoft.com/office/drawing/2014/main" id="{2B5B9208-CF83-7548-A24D-A283C4432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506571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6" name="Line 94">
            <a:extLst>
              <a:ext uri="{FF2B5EF4-FFF2-40B4-BE49-F238E27FC236}">
                <a16:creationId xmlns:a16="http://schemas.microsoft.com/office/drawing/2014/main" id="{13A9F679-5683-A54D-9608-8A432C88A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529748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7" name="Rectangle 95">
            <a:extLst>
              <a:ext uri="{FF2B5EF4-FFF2-40B4-BE49-F238E27FC236}">
                <a16:creationId xmlns:a16="http://schemas.microsoft.com/office/drawing/2014/main" id="{989E92D3-00E9-B943-84F2-E0C5E6A5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4" y="303847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endParaRPr lang="en-US" altLang="en-US" baseline="-25000" dirty="0"/>
          </a:p>
        </p:txBody>
      </p:sp>
      <p:sp>
        <p:nvSpPr>
          <p:cNvPr id="8288" name="Rectangle 96">
            <a:extLst>
              <a:ext uri="{FF2B5EF4-FFF2-40B4-BE49-F238E27FC236}">
                <a16:creationId xmlns:a16="http://schemas.microsoft.com/office/drawing/2014/main" id="{FCE52208-8229-4641-AE7B-BEB6E010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1" y="430847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endParaRPr lang="en-US" altLang="en-US" baseline="-25000" dirty="0"/>
          </a:p>
        </p:txBody>
      </p:sp>
      <p:sp>
        <p:nvSpPr>
          <p:cNvPr id="8289" name="Line 97">
            <a:extLst>
              <a:ext uri="{FF2B5EF4-FFF2-40B4-BE49-F238E27FC236}">
                <a16:creationId xmlns:a16="http://schemas.microsoft.com/office/drawing/2014/main" id="{DE7491F2-3C50-F242-A7B3-FA10F9C8F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789" y="5654675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0" name="Text Box 98">
            <a:extLst>
              <a:ext uri="{FF2B5EF4-FFF2-40B4-BE49-F238E27FC236}">
                <a16:creationId xmlns:a16="http://schemas.microsoft.com/office/drawing/2014/main" id="{94C20E16-7664-884B-9120-01D75DEF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54102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= </a:t>
            </a:r>
            <a:r>
              <a:rPr lang="en-US" altLang="en-US">
                <a:solidFill>
                  <a:srgbClr val="FF0000"/>
                </a:solidFill>
              </a:rPr>
              <a:t>contiguous</a:t>
            </a:r>
            <a:endParaRPr lang="en-US" altLang="en-US"/>
          </a:p>
        </p:txBody>
      </p:sp>
      <p:sp>
        <p:nvSpPr>
          <p:cNvPr id="100" name="Line 88">
            <a:extLst>
              <a:ext uri="{FF2B5EF4-FFF2-40B4-BE49-F238E27FC236}">
                <a16:creationId xmlns:a16="http://schemas.microsoft.com/office/drawing/2014/main" id="{051A2E03-6C2B-D747-BDC6-79D3B8DE7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6" y="3657600"/>
            <a:ext cx="457200" cy="0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88">
            <a:extLst>
              <a:ext uri="{FF2B5EF4-FFF2-40B4-BE49-F238E27FC236}">
                <a16:creationId xmlns:a16="http://schemas.microsoft.com/office/drawing/2014/main" id="{EB73759F-3079-E145-B98A-859A77D157D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504951" y="4648200"/>
            <a:ext cx="457200" cy="0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88">
            <a:extLst>
              <a:ext uri="{FF2B5EF4-FFF2-40B4-BE49-F238E27FC236}">
                <a16:creationId xmlns:a16="http://schemas.microsoft.com/office/drawing/2014/main" id="{EF44FA86-CCEA-4541-9740-F40AC3D22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7527" y="2105025"/>
            <a:ext cx="1124742" cy="0"/>
          </a:xfrm>
          <a:prstGeom prst="line">
            <a:avLst/>
          </a:prstGeom>
          <a:noFill/>
          <a:ln w="9525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2D59E-494C-104D-862D-4A3A888F4780}"/>
              </a:ext>
            </a:extLst>
          </p:cNvPr>
          <p:cNvSpPr txBox="1"/>
          <p:nvPr/>
        </p:nvSpPr>
        <p:spPr>
          <a:xfrm>
            <a:off x="1936533" y="336600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baseline="-25000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6318EEF-207E-EA4B-BB40-7981BA06426D}"/>
              </a:ext>
            </a:extLst>
          </p:cNvPr>
          <p:cNvSpPr txBox="1"/>
          <p:nvPr/>
        </p:nvSpPr>
        <p:spPr>
          <a:xfrm>
            <a:off x="1556615" y="401003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baseline="-250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1FD321-4A93-DE48-9F62-2E2293C5DD58}"/>
              </a:ext>
            </a:extLst>
          </p:cNvPr>
          <p:cNvSpPr txBox="1"/>
          <p:nvPr/>
        </p:nvSpPr>
        <p:spPr>
          <a:xfrm>
            <a:off x="5245229" y="18734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n</a:t>
            </a:r>
            <a:endParaRPr lang="en-US" baseline="-25000" dirty="0">
              <a:solidFill>
                <a:srgbClr val="0432FF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3C8BCA-976F-054B-B066-C7364015E8B8}"/>
              </a:ext>
            </a:extLst>
          </p:cNvPr>
          <p:cNvSpPr txBox="1"/>
          <p:nvPr/>
        </p:nvSpPr>
        <p:spPr>
          <a:xfrm>
            <a:off x="3773021" y="1616770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E4576E-436B-1B4B-A500-7846C1C1E726}"/>
              </a:ext>
            </a:extLst>
          </p:cNvPr>
          <p:cNvSpPr txBox="1"/>
          <p:nvPr/>
        </p:nvSpPr>
        <p:spPr>
          <a:xfrm>
            <a:off x="39624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69C2B3-CB5F-9D42-BC4C-BA5B0290D0BA}"/>
              </a:ext>
            </a:extLst>
          </p:cNvPr>
          <p:cNvSpPr txBox="1"/>
          <p:nvPr/>
        </p:nvSpPr>
        <p:spPr>
          <a:xfrm>
            <a:off x="41910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2A88AD-952A-3B41-BB1B-F9D35F2EDBE5}"/>
              </a:ext>
            </a:extLst>
          </p:cNvPr>
          <p:cNvSpPr txBox="1"/>
          <p:nvPr/>
        </p:nvSpPr>
        <p:spPr>
          <a:xfrm>
            <a:off x="44196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E85F8-28D9-E442-AD05-5D876A59322C}"/>
              </a:ext>
            </a:extLst>
          </p:cNvPr>
          <p:cNvSpPr txBox="1"/>
          <p:nvPr/>
        </p:nvSpPr>
        <p:spPr>
          <a:xfrm>
            <a:off x="46482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9D3A9B-E42E-1A4C-84B9-DA0FEC7C77C5}"/>
              </a:ext>
            </a:extLst>
          </p:cNvPr>
          <p:cNvSpPr txBox="1"/>
          <p:nvPr/>
        </p:nvSpPr>
        <p:spPr>
          <a:xfrm>
            <a:off x="4876800" y="16167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…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4B4AF2A-BF4C-6948-BB11-F06D35446285}"/>
              </a:ext>
            </a:extLst>
          </p:cNvPr>
          <p:cNvSpPr txBox="1"/>
          <p:nvPr/>
        </p:nvSpPr>
        <p:spPr>
          <a:xfrm>
            <a:off x="2034150" y="37446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931AEC-9777-674B-8CA2-10616F2B7B12}"/>
              </a:ext>
            </a:extLst>
          </p:cNvPr>
          <p:cNvSpPr txBox="1"/>
          <p:nvPr/>
        </p:nvSpPr>
        <p:spPr>
          <a:xfrm>
            <a:off x="2255371" y="37446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23B396-FF1E-8445-A164-961BA7A2F472}"/>
              </a:ext>
            </a:extLst>
          </p:cNvPr>
          <p:cNvSpPr txBox="1"/>
          <p:nvPr/>
        </p:nvSpPr>
        <p:spPr>
          <a:xfrm>
            <a:off x="2477621" y="37446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FB120E-822F-6E44-B3B6-2981A9CC32D0}"/>
              </a:ext>
            </a:extLst>
          </p:cNvPr>
          <p:cNvSpPr txBox="1"/>
          <p:nvPr/>
        </p:nvSpPr>
        <p:spPr>
          <a:xfrm>
            <a:off x="2038350" y="39732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E070A8-8240-7745-97E5-29A07A1011D1}"/>
              </a:ext>
            </a:extLst>
          </p:cNvPr>
          <p:cNvSpPr txBox="1"/>
          <p:nvPr/>
        </p:nvSpPr>
        <p:spPr>
          <a:xfrm>
            <a:off x="2259571" y="39732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B68DAD-CF8C-5F41-AE26-8C3AAA9A6945}"/>
              </a:ext>
            </a:extLst>
          </p:cNvPr>
          <p:cNvSpPr txBox="1"/>
          <p:nvPr/>
        </p:nvSpPr>
        <p:spPr>
          <a:xfrm>
            <a:off x="2481821" y="3973272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0432FF"/>
                </a:solidFill>
              </a:rPr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31F8D-B9CE-3C4F-B35C-1409B2E56033}"/>
              </a:ext>
            </a:extLst>
          </p:cNvPr>
          <p:cNvSpPr/>
          <p:nvPr/>
        </p:nvSpPr>
        <p:spPr>
          <a:xfrm>
            <a:off x="6960326" y="251886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n </a:t>
            </a:r>
            <a:r>
              <a:rPr lang="en-US" dirty="0"/>
              <a:t>=</a:t>
            </a:r>
            <a:r>
              <a:rPr lang="en-US" i="1" dirty="0">
                <a:solidFill>
                  <a:srgbClr val="0432FF"/>
                </a:solidFill>
              </a:rPr>
              <a:t> n</a:t>
            </a:r>
            <a:r>
              <a:rPr lang="en-US" baseline="-25000" dirty="0">
                <a:solidFill>
                  <a:srgbClr val="0432FF"/>
                </a:solidFill>
              </a:rPr>
              <a:t>1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i="1" dirty="0"/>
              <a:t>+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baseline="-250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CC73A-6BBE-CC45-8E94-B2A6B306C137}"/>
              </a:ext>
            </a:extLst>
          </p:cNvPr>
          <p:cNvSpPr txBox="1"/>
          <p:nvPr/>
        </p:nvSpPr>
        <p:spPr>
          <a:xfrm>
            <a:off x="7140981" y="2323390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432FF"/>
                </a:solidFill>
              </a:rPr>
              <a:t>input</a:t>
            </a:r>
            <a:r>
              <a:rPr lang="en-US" sz="1600" dirty="0"/>
              <a:t> re-indexing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53BD1AA-2C62-A741-AE0C-F37C9EE23117}"/>
              </a:ext>
            </a:extLst>
          </p:cNvPr>
          <p:cNvSpPr txBox="1"/>
          <p:nvPr/>
        </p:nvSpPr>
        <p:spPr>
          <a:xfrm>
            <a:off x="6763871" y="5033070"/>
            <a:ext cx="6237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74B72B-3C6C-E04A-A465-BD4642467B1D}"/>
              </a:ext>
            </a:extLst>
          </p:cNvPr>
          <p:cNvSpPr txBox="1"/>
          <p:nvPr/>
        </p:nvSpPr>
        <p:spPr>
          <a:xfrm>
            <a:off x="69532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DF2E61-B745-1740-B968-5D2CE570F75B}"/>
              </a:ext>
            </a:extLst>
          </p:cNvPr>
          <p:cNvSpPr txBox="1"/>
          <p:nvPr/>
        </p:nvSpPr>
        <p:spPr>
          <a:xfrm>
            <a:off x="71818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F6C0AD-379A-9A48-A69F-BCB6243E6BF6}"/>
              </a:ext>
            </a:extLst>
          </p:cNvPr>
          <p:cNvSpPr txBox="1"/>
          <p:nvPr/>
        </p:nvSpPr>
        <p:spPr>
          <a:xfrm>
            <a:off x="74104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41C33D-3730-1140-B505-656797B4A1C8}"/>
              </a:ext>
            </a:extLst>
          </p:cNvPr>
          <p:cNvSpPr txBox="1"/>
          <p:nvPr/>
        </p:nvSpPr>
        <p:spPr>
          <a:xfrm>
            <a:off x="76390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DC6E9-995C-6F4E-B4A8-BF31BE577F0B}"/>
              </a:ext>
            </a:extLst>
          </p:cNvPr>
          <p:cNvSpPr txBox="1"/>
          <p:nvPr/>
        </p:nvSpPr>
        <p:spPr>
          <a:xfrm>
            <a:off x="7867650" y="5033070"/>
            <a:ext cx="13222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30" name="Rectangle 95">
            <a:extLst>
              <a:ext uri="{FF2B5EF4-FFF2-40B4-BE49-F238E27FC236}">
                <a16:creationId xmlns:a16="http://schemas.microsoft.com/office/drawing/2014/main" id="{6D419B2E-E4D5-9145-BEFE-91F84505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039" y="4355305"/>
            <a:ext cx="492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endParaRPr lang="en-US" altLang="en-US" baseline="-25000" dirty="0"/>
          </a:p>
        </p:txBody>
      </p:sp>
      <p:sp>
        <p:nvSpPr>
          <p:cNvPr id="131" name="Rectangle 96">
            <a:extLst>
              <a:ext uri="{FF2B5EF4-FFF2-40B4-BE49-F238E27FC236}">
                <a16:creationId xmlns:a16="http://schemas.microsoft.com/office/drawing/2014/main" id="{DAC316AD-5D3F-EE43-A274-FDBC1446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03018"/>
            <a:ext cx="492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1</a:t>
            </a:r>
            <a:endParaRPr lang="en-US" altLang="en-US" baseline="-25000" dirty="0"/>
          </a:p>
        </p:txBody>
      </p:sp>
      <p:sp>
        <p:nvSpPr>
          <p:cNvPr id="132" name="Line 88">
            <a:extLst>
              <a:ext uri="{FF2B5EF4-FFF2-40B4-BE49-F238E27FC236}">
                <a16:creationId xmlns:a16="http://schemas.microsoft.com/office/drawing/2014/main" id="{85DA06C6-2BF1-E94A-A20F-9BFDE0164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912" y="4904482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37D7B7D-4ED3-4843-9A31-EC5728979610}"/>
              </a:ext>
            </a:extLst>
          </p:cNvPr>
          <p:cNvSpPr txBox="1"/>
          <p:nvPr/>
        </p:nvSpPr>
        <p:spPr>
          <a:xfrm>
            <a:off x="6975569" y="4612885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4" name="Line 88">
            <a:extLst>
              <a:ext uri="{FF2B5EF4-FFF2-40B4-BE49-F238E27FC236}">
                <a16:creationId xmlns:a16="http://schemas.microsoft.com/office/drawing/2014/main" id="{31570EBB-BA79-ED4F-A91C-CDAD721C49C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203895" y="5558218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94C4CF-1EE2-A84A-97D3-C4659C8DB0D3}"/>
              </a:ext>
            </a:extLst>
          </p:cNvPr>
          <p:cNvSpPr txBox="1"/>
          <p:nvPr/>
        </p:nvSpPr>
        <p:spPr>
          <a:xfrm>
            <a:off x="6255559" y="4920057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5FD2014-2DF1-1544-AAFB-3A02695DC60E}"/>
              </a:ext>
            </a:extLst>
          </p:cNvPr>
          <p:cNvSpPr/>
          <p:nvPr/>
        </p:nvSpPr>
        <p:spPr>
          <a:xfrm>
            <a:off x="7085600" y="3299330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dirty="0"/>
              <a:t>=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dirty="0"/>
              <a:t>+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CC13CE8-6B94-AC48-88EE-6E29064FA2A5}"/>
              </a:ext>
            </a:extLst>
          </p:cNvPr>
          <p:cNvSpPr txBox="1"/>
          <p:nvPr/>
        </p:nvSpPr>
        <p:spPr>
          <a:xfrm>
            <a:off x="7076146" y="3077221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output</a:t>
            </a:r>
            <a:r>
              <a:rPr lang="en-US" sz="1600" dirty="0"/>
              <a:t> re-indexing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E85AF4C-245F-DB45-BE96-37B2E944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534400" cy="1143000"/>
          </a:xfrm>
        </p:spPr>
        <p:txBody>
          <a:bodyPr/>
          <a:lstStyle/>
          <a:p>
            <a:r>
              <a:rPr lang="en-US" altLang="en-US"/>
              <a:t>“Cooley-Tukey” FFT, in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960204-A1F8-2F44-92E1-29EE1E456A94}"/>
                  </a:ext>
                </a:extLst>
              </p:cNvPr>
              <p:cNvSpPr txBox="1"/>
              <p:nvPr/>
            </p:nvSpPr>
            <p:spPr>
              <a:xfrm>
                <a:off x="1828800" y="1573792"/>
                <a:ext cx="2168799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960204-A1F8-2F44-92E1-29EE1E456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573792"/>
                <a:ext cx="2168799" cy="1038811"/>
              </a:xfrm>
              <a:prstGeom prst="rect">
                <a:avLst/>
              </a:prstGeom>
              <a:blipFill>
                <a:blip r:embed="rId2"/>
                <a:stretch>
                  <a:fillRect l="-18129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DCABFC-0329-E94F-A193-E3657F462527}"/>
              </a:ext>
            </a:extLst>
          </p:cNvPr>
          <p:cNvSpPr txBox="1"/>
          <p:nvPr/>
        </p:nvSpPr>
        <p:spPr>
          <a:xfrm>
            <a:off x="658397" y="1009568"/>
            <a:ext cx="420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the definition of the DFT: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3AF63-BEAC-DA48-BFBD-FD49F4CF3371}"/>
              </a:ext>
            </a:extLst>
          </p:cNvPr>
          <p:cNvSpPr txBox="1"/>
          <p:nvPr/>
        </p:nvSpPr>
        <p:spPr>
          <a:xfrm>
            <a:off x="4103077" y="1879949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3F4EC8-5B59-C44F-BC79-D20331DA3B53}"/>
                  </a:ext>
                </a:extLst>
              </p:cNvPr>
              <p:cNvSpPr txBox="1"/>
              <p:nvPr/>
            </p:nvSpPr>
            <p:spPr>
              <a:xfrm>
                <a:off x="5198192" y="1734137"/>
                <a:ext cx="1598066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3F4EC8-5B59-C44F-BC79-D20331DA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92" y="1734137"/>
                <a:ext cx="1598066" cy="548805"/>
              </a:xfrm>
              <a:prstGeom prst="rect">
                <a:avLst/>
              </a:prstGeom>
              <a:blipFill>
                <a:blip r:embed="rId3"/>
                <a:stretch>
                  <a:fillRect l="-787" t="-2273" r="-78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C8998-DADF-C649-9CE9-0B1C278C679B}"/>
                  </a:ext>
                </a:extLst>
              </p:cNvPr>
              <p:cNvSpPr txBox="1"/>
              <p:nvPr/>
            </p:nvSpPr>
            <p:spPr>
              <a:xfrm>
                <a:off x="533400" y="2872367"/>
                <a:ext cx="8402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Trick: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re-index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C8998-DADF-C649-9CE9-0B1C278C6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72367"/>
                <a:ext cx="8402493" cy="461665"/>
              </a:xfrm>
              <a:prstGeom prst="rect">
                <a:avLst/>
              </a:prstGeom>
              <a:blipFill>
                <a:blip r:embed="rId4"/>
                <a:stretch>
                  <a:fillRect l="-1056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E1230D-449D-5B46-8A32-D5FD96CD4812}"/>
                  </a:ext>
                </a:extLst>
              </p:cNvPr>
              <p:cNvSpPr txBox="1"/>
              <p:nvPr/>
            </p:nvSpPr>
            <p:spPr>
              <a:xfrm>
                <a:off x="175579" y="3684076"/>
                <a:ext cx="8640442" cy="2001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3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3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3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432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432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432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        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E1230D-449D-5B46-8A32-D5FD96CD4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9" y="3684076"/>
                <a:ext cx="8640442" cy="2001638"/>
              </a:xfrm>
              <a:prstGeom prst="rect">
                <a:avLst/>
              </a:prstGeom>
              <a:blipFill>
                <a:blip r:embed="rId5"/>
                <a:stretch>
                  <a:fillRect t="-59748" b="-4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A18BA-D18A-CD40-8866-592B1CDAF547}"/>
              </a:ext>
            </a:extLst>
          </p:cNvPr>
          <p:cNvSpPr txBox="1"/>
          <p:nvPr/>
        </p:nvSpPr>
        <p:spPr>
          <a:xfrm>
            <a:off x="1540389" y="5445791"/>
            <a:ext cx="183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size-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DFTs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48829-450A-CD4F-AAB0-80037BABA1DD}"/>
              </a:ext>
            </a:extLst>
          </p:cNvPr>
          <p:cNvSpPr txBox="1"/>
          <p:nvPr/>
        </p:nvSpPr>
        <p:spPr>
          <a:xfrm>
            <a:off x="4870323" y="5414549"/>
            <a:ext cx="183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size-</a:t>
            </a:r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baseline="-25000" dirty="0">
                <a:solidFill>
                  <a:srgbClr val="0432FF"/>
                </a:solidFill>
              </a:rPr>
              <a:t>2</a:t>
            </a:r>
            <a:r>
              <a:rPr lang="en-US" dirty="0">
                <a:solidFill>
                  <a:srgbClr val="0432FF"/>
                </a:solidFill>
              </a:rPr>
              <a:t> DFTs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B29CF5-2B61-CA41-B48F-218596721CEC}"/>
              </a:ext>
            </a:extLst>
          </p:cNvPr>
          <p:cNvSpPr txBox="1"/>
          <p:nvPr/>
        </p:nvSpPr>
        <p:spPr>
          <a:xfrm>
            <a:off x="3523098" y="541454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twiddles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BCAE-4FEF-DD40-8272-8063918DAF4A}"/>
              </a:ext>
            </a:extLst>
          </p:cNvPr>
          <p:cNvSpPr txBox="1"/>
          <p:nvPr/>
        </p:nvSpPr>
        <p:spPr>
          <a:xfrm>
            <a:off x="6248400" y="6248400"/>
            <a:ext cx="281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repeat recursively.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3237</Words>
  <Application>Microsoft Macintosh PowerPoint</Application>
  <PresentationFormat>On-screen Show (4:3)</PresentationFormat>
  <Paragraphs>621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Cambria Math</vt:lpstr>
      <vt:lpstr>Courier</vt:lpstr>
      <vt:lpstr>Helvetica</vt:lpstr>
      <vt:lpstr>Symbol</vt:lpstr>
      <vt:lpstr>Times</vt:lpstr>
      <vt:lpstr>Wingdings</vt:lpstr>
      <vt:lpstr>Blank Presentation</vt:lpstr>
      <vt:lpstr>Equation</vt:lpstr>
      <vt:lpstr>In the beginning (c. 1805): Carl Friedrich Gauss</vt:lpstr>
      <vt:lpstr>Gauss’ DFT notation:</vt:lpstr>
      <vt:lpstr>Gauss’ fast Fourier transform (FFT)</vt:lpstr>
      <vt:lpstr>But how fast was it?</vt:lpstr>
      <vt:lpstr>two (of many) re-inventors: Danielson and Lanczos (1942)</vt:lpstr>
      <vt:lpstr>Gauss’ FFT in reverse: Danielson and Lanczos (1942)</vt:lpstr>
      <vt:lpstr>re-inventing Gauss (for the last time) Cooley and Tukey (1965)</vt:lpstr>
      <vt:lpstr>The “Cooley-Tukey” FFT Algorithm</vt:lpstr>
      <vt:lpstr>“Cooley-Tukey” FFT, in math</vt:lpstr>
      <vt:lpstr>Cooley–Tukey terminology</vt:lpstr>
      <vt:lpstr>Many other FFT algorithms</vt:lpstr>
      <vt:lpstr>…but how do we make it faster?</vt:lpstr>
      <vt:lpstr>The Next 30 Years…</vt:lpstr>
      <vt:lpstr>Are arithmetic counts so important?</vt:lpstr>
      <vt:lpstr>The Next 30 Years…</vt:lpstr>
      <vt:lpstr>a basic question:  If arithmetic no longer dominates, what does?</vt:lpstr>
      <vt:lpstr>The Memory Hierarchy (not to scale)</vt:lpstr>
      <vt:lpstr>The “Fastest Fourier Transform in the West”</vt:lpstr>
      <vt:lpstr>What’s the fastest algorithm for _____? (computer science = math + time = math + $)</vt:lpstr>
      <vt:lpstr>What’s the smallest set of “simple” algorithmic steps whose compositions ~always span the ~fastest algorithm?</vt:lpstr>
      <vt:lpstr>FFTW</vt:lpstr>
      <vt:lpstr>FFTW performance power-of-two sizes, double precision</vt:lpstr>
      <vt:lpstr>FFTW performance non-power-of-two sizes, double precision</vt:lpstr>
      <vt:lpstr>FFTW performance double precision, 2.8GHz Pentium IV: 2-way SIMD (SSE2)</vt:lpstr>
      <vt:lpstr>Why is FFTW fast?</vt:lpstr>
      <vt:lpstr>FFTW is easy to use</vt:lpstr>
      <vt:lpstr>Why is FFTW fast?</vt:lpstr>
      <vt:lpstr>Why is FFTW slow?</vt:lpstr>
      <vt:lpstr>Discontiguous Memory Access</vt:lpstr>
      <vt:lpstr>Cooley-Tukey is Naturally Recursive</vt:lpstr>
      <vt:lpstr>Traditional cache solution: Blocking</vt:lpstr>
      <vt:lpstr>Recursive Divide &amp; Conquer is Good</vt:lpstr>
      <vt:lpstr>Cache Obliviousness</vt:lpstr>
      <vt:lpstr>Why is FFTW fast?</vt:lpstr>
      <vt:lpstr>The Codelet Generator</vt:lpstr>
      <vt:lpstr>The Codelet Generator</vt:lpstr>
      <vt:lpstr>The Generator Finds Good/New FFTs</vt:lpstr>
      <vt:lpstr>Symbolic Algorithms are Easy Cooley-Tukey in OCaml</vt:lpstr>
      <vt:lpstr>Simple Simplifications</vt:lpstr>
      <vt:lpstr>Symbolic Pattern Matching in OCaml</vt:lpstr>
      <vt:lpstr>Simple Simplifications</vt:lpstr>
      <vt:lpstr>A Quiz: Is One Faster?</vt:lpstr>
      <vt:lpstr>Non-obvious transformations require experimentation</vt:lpstr>
      <vt:lpstr>Quiz 2: Which is Faster?</vt:lpstr>
      <vt:lpstr>Machine-specific hacks are feasible if you just generate special code</vt:lpstr>
      <vt:lpstr>The Generator Finds Good/New FFTs</vt:lpstr>
      <vt:lpstr>Why is FFTW fast?</vt:lpstr>
      <vt:lpstr>What does the planner compose?</vt:lpstr>
      <vt:lpstr>“Composable” Steps in FFTW 1</vt:lpstr>
      <vt:lpstr>What does the planner compose?</vt:lpstr>
      <vt:lpstr>What does the planner compose?</vt:lpstr>
      <vt:lpstr>Some Composable Steps (out of ~16)</vt:lpstr>
      <vt:lpstr>Many Resulting “Algorithms”</vt:lpstr>
      <vt:lpstr>Many Resulting “Algorithms”</vt:lpstr>
      <vt:lpstr>Depth- vs. Breadth- First for size n = 30 = 3  5  2</vt:lpstr>
      <vt:lpstr>Many Resulting “Algorithms”</vt:lpstr>
      <vt:lpstr>In-place plan for size 214 = 16384 (2 GHz PowerPC G5, double precision)</vt:lpstr>
      <vt:lpstr>Out-of-place plan for size 219=524288 (2GHz Pentium IV, double precision)</vt:lpstr>
      <vt:lpstr>Dynamic Programming the assumption of “optimal substructure”</vt:lpstr>
      <vt:lpstr>Planner Unpredictability</vt:lpstr>
      <vt:lpstr>We’ve Come a Long Way?</vt:lpstr>
    </vt:vector>
  </TitlesOfParts>
  <Company>MIT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“Fastest Fourier Transform in the West”</dc:title>
  <dc:creator>John D. Joannopoulos</dc:creator>
  <cp:lastModifiedBy>Steven G. Johnson</cp:lastModifiedBy>
  <cp:revision>61</cp:revision>
  <dcterms:created xsi:type="dcterms:W3CDTF">2005-03-31T22:11:09Z</dcterms:created>
  <dcterms:modified xsi:type="dcterms:W3CDTF">2019-05-15T20:22:11Z</dcterms:modified>
</cp:coreProperties>
</file>