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2" r:id="rId4"/>
    <p:sldId id="259" r:id="rId5"/>
    <p:sldId id="258"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0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2013/12/31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HASH(SHA1)</a:t>
            </a:r>
            <a:r>
              <a:rPr kumimoji="1" lang="ja-JP" altLang="en-US" dirty="0" smtClean="0"/>
              <a:t>を使って暗号化させて送信し、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dirty="0" smtClean="0"/>
              <a:t>元々自動ログインとして考えていたが、そのまま普通のログインシステムでも使えそう。</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4</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smtClean="0"/>
              <a:t>HASH(SHA1)</a:t>
            </a:r>
            <a:r>
              <a:rPr kumimoji="1" lang="ja-JP" altLang="en-US" smtClean="0"/>
              <a:t>で</a:t>
            </a:r>
            <a:r>
              <a:rPr kumimoji="1" lang="ja-JP" altLang="en-US" dirty="0" smtClean="0"/>
              <a:t>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5</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2013/12/31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2013/12/31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12339" y="1044594"/>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22236" y="214644"/>
            <a:ext cx="555143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368396" y="32854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141758" y="35470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81387" y="1279409"/>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2999610" y="31920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002405" y="35162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52491" y="32238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166366" y="32238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488879" y="35162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648075" y="1110879"/>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3" name="テキスト ボックス 12"/>
          <p:cNvSpPr txBox="1"/>
          <p:nvPr/>
        </p:nvSpPr>
        <p:spPr>
          <a:xfrm>
            <a:off x="5590178" y="38240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graphicFrame>
        <p:nvGraphicFramePr>
          <p:cNvPr id="14" name="表 13"/>
          <p:cNvGraphicFramePr>
            <a:graphicFrameLocks noGrp="1"/>
          </p:cNvGraphicFramePr>
          <p:nvPr>
            <p:extLst>
              <p:ext uri="{D42A27DB-BD31-4B8C-83A1-F6EECF244321}">
                <p14:modId xmlns:p14="http://schemas.microsoft.com/office/powerpoint/2010/main" val="1682193232"/>
              </p:ext>
            </p:extLst>
          </p:nvPr>
        </p:nvGraphicFramePr>
        <p:xfrm>
          <a:off x="7154718" y="4632576"/>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5" name="テキスト ボックス 14"/>
          <p:cNvSpPr txBox="1"/>
          <p:nvPr/>
        </p:nvSpPr>
        <p:spPr>
          <a:xfrm>
            <a:off x="7756945" y="1161750"/>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6" name="直線矢印コネクタ 15"/>
          <p:cNvCxnSpPr/>
          <p:nvPr/>
        </p:nvCxnSpPr>
        <p:spPr>
          <a:xfrm flipH="1">
            <a:off x="10012681" y="3898287"/>
            <a:ext cx="640079" cy="61275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66916" y="0"/>
            <a:ext cx="7393364" cy="769441"/>
          </a:xfrm>
          <a:prstGeom prst="rect">
            <a:avLst/>
          </a:prstGeom>
          <a:noFill/>
        </p:spPr>
        <p:txBody>
          <a:bodyPr wrap="square" rtlCol="0">
            <a:spAutoFit/>
          </a:bodyPr>
          <a:lstStyle/>
          <a:p>
            <a:pPr algn="ctr"/>
            <a:r>
              <a:rPr lang="ja-JP" altLang="en-US" sz="4400" b="1" dirty="0" smtClean="0">
                <a:solidFill>
                  <a:srgbClr val="7030A0"/>
                </a:solidFill>
              </a:rPr>
              <a:t>会員</a:t>
            </a:r>
            <a:r>
              <a:rPr lang="ja-JP" altLang="en-US" sz="4400" b="1" dirty="0" smtClean="0">
                <a:solidFill>
                  <a:srgbClr val="7030A0"/>
                </a:solidFill>
              </a:rPr>
              <a:t>情報のデータベース定義</a:t>
            </a:r>
            <a:endParaRPr kumimoji="1" lang="ja-JP" altLang="en-US" sz="4400" b="1" dirty="0">
              <a:solidFill>
                <a:srgbClr val="7030A0"/>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3232099986"/>
              </p:ext>
            </p:extLst>
          </p:nvPr>
        </p:nvGraphicFramePr>
        <p:xfrm>
          <a:off x="2216734" y="5047257"/>
          <a:ext cx="7893727" cy="1495802"/>
        </p:xfrm>
        <a:graphic>
          <a:graphicData uri="http://schemas.openxmlformats.org/drawingml/2006/table">
            <a:tbl>
              <a:tblPr firstRow="1" bandRow="1">
                <a:tableStyleId>{5C22544A-7EE6-4342-B048-85BDC9FD1C3A}</a:tableStyleId>
              </a:tblPr>
              <a:tblGrid>
                <a:gridCol w="1075106"/>
                <a:gridCol w="853440"/>
                <a:gridCol w="1249680"/>
                <a:gridCol w="4715501"/>
              </a:tblGrid>
              <a:tr h="429346">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21" name="コンテンツ プレースホルダー 20"/>
          <p:cNvSpPr>
            <a:spLocks noGrp="1"/>
          </p:cNvSpPr>
          <p:nvPr>
            <p:ph idx="1"/>
          </p:nvPr>
        </p:nvSpPr>
        <p:spPr>
          <a:xfrm>
            <a:off x="570518" y="1104721"/>
            <a:ext cx="10515600" cy="3508375"/>
          </a:xfrm>
        </p:spPr>
        <p:txBody>
          <a:bodyPr/>
          <a:lstStyle/>
          <a:p>
            <a:r>
              <a:rPr lang="ja-JP" altLang="en-US" dirty="0" smtClean="0"/>
              <a:t>テーブル名 → </a:t>
            </a:r>
            <a:r>
              <a:rPr lang="en-US" altLang="ja-JP" dirty="0" smtClean="0"/>
              <a:t>account</a:t>
            </a:r>
          </a:p>
          <a:p>
            <a:pPr lvl="1"/>
            <a:r>
              <a:rPr lang="ja-JP" altLang="en-US" dirty="0" smtClean="0"/>
              <a:t>会員番号 → </a:t>
            </a:r>
            <a:r>
              <a:rPr lang="en-US" altLang="ja-JP" dirty="0" smtClean="0"/>
              <a:t>number</a:t>
            </a:r>
          </a:p>
          <a:p>
            <a:pPr lvl="2"/>
            <a:r>
              <a:rPr lang="en-US" altLang="ja-JP" dirty="0" smtClean="0"/>
              <a:t>AUTO INCREMENT</a:t>
            </a:r>
            <a:r>
              <a:rPr lang="ja-JP" altLang="en-US" dirty="0" smtClean="0"/>
              <a:t>にして、</a:t>
            </a:r>
            <a:r>
              <a:rPr lang="en-US" altLang="ja-JP" dirty="0" smtClean="0"/>
              <a:t>SQL</a:t>
            </a:r>
            <a:r>
              <a:rPr lang="ja-JP" altLang="en-US" dirty="0" smtClean="0"/>
              <a:t>側で自動で入れるようにす</a:t>
            </a:r>
            <a:r>
              <a:rPr lang="ja-JP" altLang="en-US" dirty="0"/>
              <a:t>る</a:t>
            </a:r>
            <a:endParaRPr lang="en-US" altLang="ja-JP" dirty="0" smtClean="0"/>
          </a:p>
          <a:p>
            <a:pPr lvl="1"/>
            <a:r>
              <a:rPr lang="en-US" altLang="ja-JP" dirty="0" smtClean="0"/>
              <a:t>ID </a:t>
            </a:r>
            <a:r>
              <a:rPr lang="ja-JP" altLang="en-US" dirty="0" smtClean="0"/>
              <a:t>→ </a:t>
            </a:r>
            <a:r>
              <a:rPr lang="en-US" altLang="ja-JP" dirty="0" smtClean="0"/>
              <a:t>id</a:t>
            </a:r>
          </a:p>
          <a:p>
            <a:pPr lvl="2"/>
            <a:r>
              <a:rPr lang="en-US" altLang="ja-JP" dirty="0"/>
              <a:t>1</a:t>
            </a:r>
            <a:r>
              <a:rPr lang="ja-JP" altLang="en-US" dirty="0" smtClean="0"/>
              <a:t>～</a:t>
            </a:r>
            <a:r>
              <a:rPr lang="en-US" altLang="ja-JP" dirty="0" smtClean="0"/>
              <a:t>15</a:t>
            </a:r>
            <a:r>
              <a:rPr lang="ja-JP" altLang="en-US" dirty="0" smtClean="0"/>
              <a:t>文字の半角英数字にする</a:t>
            </a:r>
            <a:endParaRPr lang="en-US" altLang="ja-JP" dirty="0" smtClean="0"/>
          </a:p>
          <a:p>
            <a:pPr lvl="1"/>
            <a:r>
              <a:rPr kumimoji="1" lang="ja-JP" altLang="en-US" dirty="0" smtClean="0"/>
              <a:t>ニックネーム </a:t>
            </a:r>
            <a:r>
              <a:rPr lang="ja-JP" altLang="en-US" dirty="0" smtClean="0"/>
              <a:t>→ </a:t>
            </a:r>
            <a:r>
              <a:rPr lang="en-US" altLang="ja-JP" dirty="0" smtClean="0"/>
              <a:t>nickname</a:t>
            </a:r>
          </a:p>
          <a:p>
            <a:pPr lvl="2"/>
            <a:r>
              <a:rPr lang="en-US" altLang="ja-JP" dirty="0"/>
              <a:t>1</a:t>
            </a:r>
            <a:r>
              <a:rPr lang="ja-JP" altLang="en-US" dirty="0" smtClean="0"/>
              <a:t>～</a:t>
            </a:r>
            <a:r>
              <a:rPr lang="en-US" altLang="ja-JP" dirty="0"/>
              <a:t>8</a:t>
            </a:r>
            <a:r>
              <a:rPr lang="ja-JP" altLang="en-US" dirty="0" smtClean="0"/>
              <a:t>文字の日本語または半角英数字にする</a:t>
            </a:r>
            <a:endParaRPr lang="en-US" altLang="ja-JP" dirty="0" smtClean="0"/>
          </a:p>
          <a:p>
            <a:pPr lvl="1"/>
            <a:r>
              <a:rPr kumimoji="1" lang="en-US" altLang="ja-JP" dirty="0" smtClean="0"/>
              <a:t>PW </a:t>
            </a:r>
            <a:r>
              <a:rPr kumimoji="1" lang="ja-JP" altLang="en-US" dirty="0" smtClean="0"/>
              <a:t>→ </a:t>
            </a:r>
            <a:r>
              <a:rPr kumimoji="1" lang="en-US" altLang="ja-JP" dirty="0" smtClean="0"/>
              <a:t>password</a:t>
            </a:r>
          </a:p>
          <a:p>
            <a:pPr lvl="2"/>
            <a:r>
              <a:rPr lang="en-US" altLang="ja-JP" dirty="0" smtClean="0"/>
              <a:t>SHA1</a:t>
            </a:r>
            <a:r>
              <a:rPr lang="ja-JP" altLang="en-US" dirty="0" smtClean="0"/>
              <a:t>を使って暗号化するため</a:t>
            </a:r>
            <a:r>
              <a:rPr lang="en-US" altLang="ja-JP" dirty="0" smtClean="0"/>
              <a:t>40</a:t>
            </a:r>
            <a:r>
              <a:rPr lang="ja-JP" altLang="en-US" dirty="0" smtClean="0"/>
              <a:t>文字の</a:t>
            </a:r>
            <a:r>
              <a:rPr lang="en-US" altLang="ja-JP" dirty="0" smtClean="0"/>
              <a:t>16</a:t>
            </a:r>
            <a:r>
              <a:rPr lang="ja-JP" altLang="en-US" dirty="0" smtClean="0"/>
              <a:t>進数を保存する</a:t>
            </a:r>
            <a:endParaRPr kumimoji="1" lang="ja-JP" altLang="en-US" dirty="0"/>
          </a:p>
        </p:txBody>
      </p:sp>
    </p:spTree>
    <p:extLst>
      <p:ext uri="{BB962C8B-B14F-4D97-AF65-F5344CB8AC3E}">
        <p14:creationId xmlns:p14="http://schemas.microsoft.com/office/powerpoint/2010/main" val="112303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15612" y="1435646"/>
            <a:ext cx="2885230"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7" name="テキスト ボックス 6"/>
          <p:cNvSpPr txBox="1"/>
          <p:nvPr/>
        </p:nvSpPr>
        <p:spPr>
          <a:xfrm>
            <a:off x="7885537" y="1106149"/>
            <a:ext cx="2834968"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en-US" altLang="ja-JP" sz="2800" dirty="0" smtClean="0"/>
              <a:t>(</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755144" y="1064486"/>
            <a:ext cx="2734072"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en-US" altLang="ja-JP" sz="2800" dirty="0" smtClean="0"/>
              <a:t>(</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p:cNvGraphicFramePr>
            <a:graphicFrameLocks noGrp="1"/>
          </p:cNvGraphicFramePr>
          <p:nvPr>
            <p:extLst>
              <p:ext uri="{D42A27DB-BD31-4B8C-83A1-F6EECF244321}">
                <p14:modId xmlns:p14="http://schemas.microsoft.com/office/powerpoint/2010/main" val="1395389353"/>
              </p:ext>
            </p:extLst>
          </p:nvPr>
        </p:nvGraphicFramePr>
        <p:xfrm>
          <a:off x="7178040" y="4581497"/>
          <a:ext cx="4775630" cy="1798320"/>
        </p:xfrm>
        <a:graphic>
          <a:graphicData uri="http://schemas.openxmlformats.org/drawingml/2006/table">
            <a:tbl>
              <a:tblPr firstRow="1" bandRow="1">
                <a:tableStyleId>{5C22544A-7EE6-4342-B048-85BDC9FD1C3A}</a:tableStyleId>
              </a:tblPr>
              <a:tblGrid>
                <a:gridCol w="975360"/>
                <a:gridCol w="822960"/>
                <a:gridCol w="1211588"/>
                <a:gridCol w="1765722"/>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cxnSp>
        <p:nvCxnSpPr>
          <p:cNvPr id="23" name="直線矢印コネクタ 22"/>
          <p:cNvCxnSpPr/>
          <p:nvPr/>
        </p:nvCxnSpPr>
        <p:spPr>
          <a:xfrm flipV="1">
            <a:off x="9868312" y="3368312"/>
            <a:ext cx="841359" cy="105007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633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432</Words>
  <Application>Microsoft Office PowerPoint</Application>
  <PresentationFormat>ワイド画面</PresentationFormat>
  <Paragraphs>121</Paragraphs>
  <Slides>6</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27</cp:revision>
  <dcterms:created xsi:type="dcterms:W3CDTF">2013-12-29T01:15:15Z</dcterms:created>
  <dcterms:modified xsi:type="dcterms:W3CDTF">2013-12-31T12:55:08Z</dcterms:modified>
</cp:coreProperties>
</file>