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0" r:id="rId3"/>
    <p:sldId id="263" r:id="rId4"/>
    <p:sldId id="264" r:id="rId5"/>
    <p:sldId id="262" r:id="rId6"/>
    <p:sldId id="259" r:id="rId7"/>
    <p:sldId id="258" r:id="rId8"/>
    <p:sldId id="261" r:id="rId9"/>
    <p:sldId id="265" r:id="rId10"/>
    <p:sldId id="266"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072" autoAdjust="0"/>
  </p:normalViewPr>
  <p:slideViewPr>
    <p:cSldViewPr snapToGrid="0">
      <p:cViewPr varScale="1">
        <p:scale>
          <a:sx n="63" d="100"/>
          <a:sy n="63" d="100"/>
        </p:scale>
        <p:origin x="15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9DC826-EC42-4CF3-9404-97187E0C6B30}" type="datetimeFigureOut">
              <a:rPr kumimoji="1" lang="ja-JP" altLang="en-US" smtClean="0"/>
              <a:t>2014/1/2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862BAD-2502-446F-B5D0-7AFF7B587C61}" type="slidenum">
              <a:rPr kumimoji="1" lang="ja-JP" altLang="en-US" smtClean="0"/>
              <a:t>‹#›</a:t>
            </a:fld>
            <a:endParaRPr kumimoji="1" lang="ja-JP" altLang="en-US"/>
          </a:p>
        </p:txBody>
      </p:sp>
    </p:spTree>
    <p:extLst>
      <p:ext uri="{BB962C8B-B14F-4D97-AF65-F5344CB8AC3E}">
        <p14:creationId xmlns:p14="http://schemas.microsoft.com/office/powerpoint/2010/main" val="305172452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JavaScript</a:t>
            </a:r>
            <a:r>
              <a:rPr kumimoji="1" lang="ja-JP" altLang="en-US" dirty="0" smtClean="0"/>
              <a:t>から</a:t>
            </a:r>
            <a:r>
              <a:rPr kumimoji="1" lang="en-US" altLang="ja-JP" dirty="0" smtClean="0"/>
              <a:t>HASH(SHA1)</a:t>
            </a:r>
            <a:r>
              <a:rPr kumimoji="1" lang="ja-JP" altLang="en-US" dirty="0" smtClean="0"/>
              <a:t>を使って暗号化させて送信し、</a:t>
            </a:r>
            <a:r>
              <a:rPr kumimoji="1" lang="en-US" altLang="ja-JP" dirty="0" smtClean="0"/>
              <a:t>PHP</a:t>
            </a:r>
            <a:r>
              <a:rPr kumimoji="1" lang="ja-JP" altLang="en-US" dirty="0" smtClean="0"/>
              <a:t>ではそのまま</a:t>
            </a:r>
            <a:r>
              <a:rPr kumimoji="1" lang="en-US" altLang="ja-JP" dirty="0" err="1" smtClean="0"/>
              <a:t>mySQL</a:t>
            </a:r>
            <a:r>
              <a:rPr kumimoji="1" lang="ja-JP" altLang="en-US" dirty="0" err="1" smtClean="0"/>
              <a:t>へ登</a:t>
            </a:r>
            <a:r>
              <a:rPr kumimoji="1" lang="ja-JP" altLang="en-US" dirty="0" smtClean="0"/>
              <a:t>録させる。</a:t>
            </a:r>
            <a:endParaRPr kumimoji="1" lang="en-US" altLang="ja-JP" dirty="0" smtClean="0"/>
          </a:p>
          <a:p>
            <a:r>
              <a:rPr kumimoji="1" lang="ja-JP" altLang="en-US" dirty="0" smtClean="0"/>
              <a:t>これで傍受されても大丈夫。</a:t>
            </a:r>
            <a:endParaRPr kumimoji="1" lang="ja-JP" altLang="en-US" dirty="0"/>
          </a:p>
        </p:txBody>
      </p:sp>
      <p:sp>
        <p:nvSpPr>
          <p:cNvPr id="4" name="スライド番号プレースホルダー 3"/>
          <p:cNvSpPr>
            <a:spLocks noGrp="1"/>
          </p:cNvSpPr>
          <p:nvPr>
            <p:ph type="sldNum" sz="quarter" idx="10"/>
          </p:nvPr>
        </p:nvSpPr>
        <p:spPr/>
        <p:txBody>
          <a:bodyPr/>
          <a:lstStyle/>
          <a:p>
            <a:fld id="{A8862BAD-2502-446F-B5D0-7AFF7B587C61}" type="slidenum">
              <a:rPr kumimoji="1" lang="ja-JP" altLang="en-US" smtClean="0"/>
              <a:t>1</a:t>
            </a:fld>
            <a:endParaRPr kumimoji="1" lang="ja-JP" altLang="en-US"/>
          </a:p>
        </p:txBody>
      </p:sp>
    </p:spTree>
    <p:extLst>
      <p:ext uri="{BB962C8B-B14F-4D97-AF65-F5344CB8AC3E}">
        <p14:creationId xmlns:p14="http://schemas.microsoft.com/office/powerpoint/2010/main" val="1904300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JavaScript</a:t>
            </a:r>
            <a:r>
              <a:rPr kumimoji="1" lang="ja-JP" altLang="en-US" dirty="0" smtClean="0"/>
              <a:t>で暗号化してフォーム送信を行えない場合の処理。</a:t>
            </a:r>
            <a:endParaRPr kumimoji="1" lang="en-US" altLang="ja-JP" dirty="0" smtClean="0"/>
          </a:p>
          <a:p>
            <a:r>
              <a:rPr kumimoji="1" lang="ja-JP" altLang="en-US" dirty="0" smtClean="0"/>
              <a:t>思っていたよりも暗号化してフォーム送信するのが難しくて（</a:t>
            </a:r>
            <a:r>
              <a:rPr kumimoji="1" lang="ja-JP" altLang="en-US" dirty="0" err="1" smtClean="0"/>
              <a:t>て</a:t>
            </a:r>
            <a:r>
              <a:rPr kumimoji="1" lang="ja-JP" altLang="en-US" dirty="0" smtClean="0"/>
              <a:t>いうかどこにも書いてない）、</a:t>
            </a:r>
            <a:endParaRPr kumimoji="1" lang="en-US" altLang="ja-JP" dirty="0" smtClean="0"/>
          </a:p>
          <a:p>
            <a:r>
              <a:rPr kumimoji="1" lang="ja-JP" altLang="en-US" dirty="0" smtClean="0"/>
              <a:t>仮に出来ても未実装なブラウザがあるらしい（フォーム情報を簡単に取得できる方法は最近できたらしい）。</a:t>
            </a:r>
            <a:endParaRPr kumimoji="1" lang="en-US" altLang="ja-JP" dirty="0" smtClean="0"/>
          </a:p>
          <a:p>
            <a:r>
              <a:rPr kumimoji="1" lang="ja-JP" altLang="en-US" dirty="0" smtClean="0"/>
              <a:t>結局出来ても未実装なブラウザにも対応するように</a:t>
            </a:r>
            <a:r>
              <a:rPr kumimoji="1" lang="en-US" altLang="ja-JP" dirty="0" smtClean="0"/>
              <a:t>PHP</a:t>
            </a:r>
            <a:r>
              <a:rPr kumimoji="1" lang="ja-JP" altLang="en-US" dirty="0" smtClean="0"/>
              <a:t>側でも暗号化をするようなシステムにしないといけなくなった。</a:t>
            </a:r>
            <a:endParaRPr kumimoji="1" lang="ja-JP" altLang="en-US" dirty="0"/>
          </a:p>
        </p:txBody>
      </p:sp>
      <p:sp>
        <p:nvSpPr>
          <p:cNvPr id="4" name="スライド番号プレースホルダー 3"/>
          <p:cNvSpPr>
            <a:spLocks noGrp="1"/>
          </p:cNvSpPr>
          <p:nvPr>
            <p:ph type="sldNum" sz="quarter" idx="10"/>
          </p:nvPr>
        </p:nvSpPr>
        <p:spPr/>
        <p:txBody>
          <a:bodyPr/>
          <a:lstStyle/>
          <a:p>
            <a:fld id="{A8862BAD-2502-446F-B5D0-7AFF7B587C61}" type="slidenum">
              <a:rPr kumimoji="1" lang="ja-JP" altLang="en-US" smtClean="0"/>
              <a:t>3</a:t>
            </a:fld>
            <a:endParaRPr kumimoji="1" lang="ja-JP" altLang="en-US"/>
          </a:p>
        </p:txBody>
      </p:sp>
    </p:spTree>
    <p:extLst>
      <p:ext uri="{BB962C8B-B14F-4D97-AF65-F5344CB8AC3E}">
        <p14:creationId xmlns:p14="http://schemas.microsoft.com/office/powerpoint/2010/main" val="3405568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PHP</a:t>
            </a:r>
            <a:r>
              <a:rPr kumimoji="1" lang="ja-JP" altLang="en-US" dirty="0" smtClean="0"/>
              <a:t>のセッション機能を使うとデータはサーバー側で持っているため、ユーザー側で色々いじられることを防げる。</a:t>
            </a:r>
            <a:endParaRPr kumimoji="1" lang="en-US" altLang="ja-JP" dirty="0" smtClean="0"/>
          </a:p>
          <a:p>
            <a:r>
              <a:rPr kumimoji="1" lang="ja-JP" altLang="en-US" dirty="0" smtClean="0"/>
              <a:t>ユーザー側でいじれた場合、例えば会員番号を適当な数を入れればその番号の会員に入れてしまう可能性がある（認証なしログイン</a:t>
            </a:r>
            <a:r>
              <a:rPr kumimoji="1" lang="en-US" altLang="ja-JP" dirty="0" smtClean="0"/>
              <a:t>)</a:t>
            </a:r>
            <a:r>
              <a:rPr kumimoji="1" lang="ja-JP" altLang="en-US" dirty="0" err="1" smtClean="0"/>
              <a:t>。</a:t>
            </a:r>
            <a:endParaRPr kumimoji="1" lang="en-US" altLang="ja-JP" dirty="0" smtClean="0"/>
          </a:p>
          <a:p>
            <a:r>
              <a:rPr kumimoji="1" lang="ja-JP" altLang="en-US" dirty="0" smtClean="0"/>
              <a:t>元々自動ログインとして考えていたが、そのまま普通のログインシステムでも使えそう。</a:t>
            </a:r>
            <a:endParaRPr kumimoji="1" lang="ja-JP" altLang="en-US" dirty="0"/>
          </a:p>
        </p:txBody>
      </p:sp>
      <p:sp>
        <p:nvSpPr>
          <p:cNvPr id="4" name="スライド番号プレースホルダー 3"/>
          <p:cNvSpPr>
            <a:spLocks noGrp="1"/>
          </p:cNvSpPr>
          <p:nvPr>
            <p:ph type="sldNum" sz="quarter" idx="10"/>
          </p:nvPr>
        </p:nvSpPr>
        <p:spPr/>
        <p:txBody>
          <a:bodyPr/>
          <a:lstStyle/>
          <a:p>
            <a:fld id="{A8862BAD-2502-446F-B5D0-7AFF7B587C61}" type="slidenum">
              <a:rPr kumimoji="1" lang="ja-JP" altLang="en-US" smtClean="0"/>
              <a:t>6</a:t>
            </a:fld>
            <a:endParaRPr kumimoji="1" lang="ja-JP" altLang="en-US"/>
          </a:p>
        </p:txBody>
      </p:sp>
    </p:spTree>
    <p:extLst>
      <p:ext uri="{BB962C8B-B14F-4D97-AF65-F5344CB8AC3E}">
        <p14:creationId xmlns:p14="http://schemas.microsoft.com/office/powerpoint/2010/main" val="1415947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ユーザーが入力した</a:t>
            </a:r>
            <a:r>
              <a:rPr kumimoji="1" lang="en-US" altLang="ja-JP" dirty="0" smtClean="0"/>
              <a:t>PW</a:t>
            </a:r>
            <a:r>
              <a:rPr kumimoji="1" lang="ja-JP" altLang="en-US" dirty="0" smtClean="0"/>
              <a:t>を</a:t>
            </a:r>
            <a:r>
              <a:rPr kumimoji="1" lang="en-US" altLang="ja-JP" smtClean="0"/>
              <a:t>HASH(SHA1)</a:t>
            </a:r>
            <a:r>
              <a:rPr kumimoji="1" lang="ja-JP" altLang="en-US" smtClean="0"/>
              <a:t>で</a:t>
            </a:r>
            <a:r>
              <a:rPr kumimoji="1" lang="ja-JP" altLang="en-US" dirty="0" smtClean="0"/>
              <a:t>暗号化して、そのまま暗号化してある</a:t>
            </a:r>
            <a:r>
              <a:rPr kumimoji="1" lang="en-US" altLang="ja-JP" dirty="0" smtClean="0"/>
              <a:t>PW</a:t>
            </a:r>
            <a:r>
              <a:rPr kumimoji="1" lang="ja-JP" altLang="en-US" dirty="0" smtClean="0"/>
              <a:t>を</a:t>
            </a:r>
            <a:r>
              <a:rPr kumimoji="1" lang="en-US" altLang="ja-JP" dirty="0" err="1" smtClean="0"/>
              <a:t>mySQL</a:t>
            </a:r>
            <a:r>
              <a:rPr kumimoji="1" lang="ja-JP" altLang="en-US" dirty="0" smtClean="0"/>
              <a:t>から貰って比較する。</a:t>
            </a:r>
            <a:endParaRPr kumimoji="1" lang="en-US" altLang="ja-JP" dirty="0" smtClean="0"/>
          </a:p>
          <a:p>
            <a:r>
              <a:rPr kumimoji="1" lang="ja-JP" altLang="en-US" dirty="0" smtClean="0"/>
              <a:t>これが一致すれば承認する。</a:t>
            </a:r>
            <a:endParaRPr kumimoji="1" lang="en-US" altLang="ja-JP" dirty="0" smtClean="0"/>
          </a:p>
          <a:p>
            <a:r>
              <a:rPr kumimoji="1" lang="ja-JP" altLang="en-US" dirty="0" smtClean="0"/>
              <a:t>これにより管理者でさえもユーザーの</a:t>
            </a:r>
            <a:r>
              <a:rPr kumimoji="1" lang="en-US" altLang="ja-JP" dirty="0" smtClean="0"/>
              <a:t>PW</a:t>
            </a:r>
            <a:r>
              <a:rPr kumimoji="1" lang="ja-JP" altLang="en-US" dirty="0" smtClean="0"/>
              <a:t>を知らずに承認させることが可能。</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8862BAD-2502-446F-B5D0-7AFF7B587C61}" type="slidenum">
              <a:rPr kumimoji="1" lang="ja-JP" altLang="en-US" smtClean="0"/>
              <a:t>7</a:t>
            </a:fld>
            <a:endParaRPr kumimoji="1" lang="ja-JP" altLang="en-US"/>
          </a:p>
        </p:txBody>
      </p:sp>
    </p:spTree>
    <p:extLst>
      <p:ext uri="{BB962C8B-B14F-4D97-AF65-F5344CB8AC3E}">
        <p14:creationId xmlns:p14="http://schemas.microsoft.com/office/powerpoint/2010/main" val="640375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会員登録システムと同様。</a:t>
            </a:r>
            <a:endParaRPr kumimoji="1" lang="en-US" altLang="ja-JP" dirty="0" smtClean="0"/>
          </a:p>
          <a:p>
            <a:r>
              <a:rPr kumimoji="1" lang="en-US" altLang="ja-JP" dirty="0" smtClean="0"/>
              <a:t>JavaScript</a:t>
            </a:r>
            <a:r>
              <a:rPr kumimoji="1" lang="ja-JP" altLang="en-US" dirty="0" smtClean="0"/>
              <a:t>で暗号化して送信できない場合は</a:t>
            </a:r>
            <a:r>
              <a:rPr kumimoji="1" lang="en-US" altLang="ja-JP" dirty="0" smtClean="0"/>
              <a:t>PHP</a:t>
            </a:r>
            <a:r>
              <a:rPr kumimoji="1" lang="ja-JP" altLang="en-US" dirty="0" smtClean="0"/>
              <a:t>側で暗号化して比較をする。</a:t>
            </a:r>
            <a:endParaRPr kumimoji="1" lang="ja-JP" altLang="en-US" dirty="0"/>
          </a:p>
        </p:txBody>
      </p:sp>
      <p:sp>
        <p:nvSpPr>
          <p:cNvPr id="4" name="スライド番号プレースホルダー 3"/>
          <p:cNvSpPr>
            <a:spLocks noGrp="1"/>
          </p:cNvSpPr>
          <p:nvPr>
            <p:ph type="sldNum" sz="quarter" idx="10"/>
          </p:nvPr>
        </p:nvSpPr>
        <p:spPr/>
        <p:txBody>
          <a:bodyPr/>
          <a:lstStyle/>
          <a:p>
            <a:fld id="{A8862BAD-2502-446F-B5D0-7AFF7B587C61}" type="slidenum">
              <a:rPr kumimoji="1" lang="ja-JP" altLang="en-US" smtClean="0"/>
              <a:t>9</a:t>
            </a:fld>
            <a:endParaRPr kumimoji="1" lang="ja-JP" altLang="en-US"/>
          </a:p>
        </p:txBody>
      </p:sp>
    </p:spTree>
    <p:extLst>
      <p:ext uri="{BB962C8B-B14F-4D97-AF65-F5344CB8AC3E}">
        <p14:creationId xmlns:p14="http://schemas.microsoft.com/office/powerpoint/2010/main" val="2150292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処理の順番は一応書いた方がいいのだろうか・・・・・。</a:t>
            </a:r>
            <a:endParaRPr kumimoji="1" lang="ja-JP" altLang="en-US"/>
          </a:p>
        </p:txBody>
      </p:sp>
      <p:sp>
        <p:nvSpPr>
          <p:cNvPr id="4" name="スライド番号プレースホルダー 3"/>
          <p:cNvSpPr>
            <a:spLocks noGrp="1"/>
          </p:cNvSpPr>
          <p:nvPr>
            <p:ph type="sldNum" sz="quarter" idx="10"/>
          </p:nvPr>
        </p:nvSpPr>
        <p:spPr/>
        <p:txBody>
          <a:bodyPr/>
          <a:lstStyle/>
          <a:p>
            <a:fld id="{A8862BAD-2502-446F-B5D0-7AFF7B587C61}" type="slidenum">
              <a:rPr kumimoji="1" lang="ja-JP" altLang="en-US" smtClean="0"/>
              <a:t>10</a:t>
            </a:fld>
            <a:endParaRPr kumimoji="1" lang="ja-JP" altLang="en-US"/>
          </a:p>
        </p:txBody>
      </p:sp>
    </p:spTree>
    <p:extLst>
      <p:ext uri="{BB962C8B-B14F-4D97-AF65-F5344CB8AC3E}">
        <p14:creationId xmlns:p14="http://schemas.microsoft.com/office/powerpoint/2010/main" val="1391820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F168E968-C88F-4183-9E10-2B943E46417A}" type="datetimeFigureOut">
              <a:rPr kumimoji="1" lang="ja-JP" altLang="en-US" smtClean="0"/>
              <a:t>2014/1/2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1133414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168E968-C88F-4183-9E10-2B943E46417A}" type="datetimeFigureOut">
              <a:rPr kumimoji="1" lang="ja-JP" altLang="en-US" smtClean="0"/>
              <a:t>2014/1/2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3815090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168E968-C88F-4183-9E10-2B943E46417A}" type="datetimeFigureOut">
              <a:rPr kumimoji="1" lang="ja-JP" altLang="en-US" smtClean="0"/>
              <a:t>2014/1/2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751337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168E968-C88F-4183-9E10-2B943E46417A}" type="datetimeFigureOut">
              <a:rPr kumimoji="1" lang="ja-JP" altLang="en-US" smtClean="0"/>
              <a:t>2014/1/2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2939341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168E968-C88F-4183-9E10-2B943E46417A}" type="datetimeFigureOut">
              <a:rPr kumimoji="1" lang="ja-JP" altLang="en-US" smtClean="0"/>
              <a:t>2014/1/2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2290236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168E968-C88F-4183-9E10-2B943E46417A}" type="datetimeFigureOut">
              <a:rPr kumimoji="1" lang="ja-JP" altLang="en-US" smtClean="0"/>
              <a:t>2014/1/2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1662554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168E968-C88F-4183-9E10-2B943E46417A}" type="datetimeFigureOut">
              <a:rPr kumimoji="1" lang="ja-JP" altLang="en-US" smtClean="0"/>
              <a:t>2014/1/2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2912168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168E968-C88F-4183-9E10-2B943E46417A}" type="datetimeFigureOut">
              <a:rPr kumimoji="1" lang="ja-JP" altLang="en-US" smtClean="0"/>
              <a:t>2014/1/2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2174863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168E968-C88F-4183-9E10-2B943E46417A}" type="datetimeFigureOut">
              <a:rPr kumimoji="1" lang="ja-JP" altLang="en-US" smtClean="0"/>
              <a:t>2014/1/2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168016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168E968-C88F-4183-9E10-2B943E46417A}" type="datetimeFigureOut">
              <a:rPr kumimoji="1" lang="ja-JP" altLang="en-US" smtClean="0"/>
              <a:t>2014/1/2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442163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168E968-C88F-4183-9E10-2B943E46417A}" type="datetimeFigureOut">
              <a:rPr kumimoji="1" lang="ja-JP" altLang="en-US" smtClean="0"/>
              <a:t>2014/1/2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120957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68E968-C88F-4183-9E10-2B943E46417A}" type="datetimeFigureOut">
              <a:rPr kumimoji="1" lang="ja-JP" altLang="en-US" smtClean="0"/>
              <a:t>2014/1/2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3FAECF-AC3A-4047-AA6B-32F14EF83F97}" type="slidenum">
              <a:rPr kumimoji="1" lang="ja-JP" altLang="en-US" smtClean="0"/>
              <a:t>‹#›</a:t>
            </a:fld>
            <a:endParaRPr kumimoji="1" lang="ja-JP" altLang="en-US"/>
          </a:p>
        </p:txBody>
      </p:sp>
    </p:spTree>
    <p:extLst>
      <p:ext uri="{BB962C8B-B14F-4D97-AF65-F5344CB8AC3E}">
        <p14:creationId xmlns:p14="http://schemas.microsoft.com/office/powerpoint/2010/main" val="3816365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181082" y="167426"/>
            <a:ext cx="5228823" cy="769441"/>
          </a:xfrm>
          <a:prstGeom prst="rect">
            <a:avLst/>
          </a:prstGeom>
          <a:noFill/>
        </p:spPr>
        <p:txBody>
          <a:bodyPr wrap="square" rtlCol="0">
            <a:spAutoFit/>
          </a:bodyPr>
          <a:lstStyle/>
          <a:p>
            <a:pPr algn="ctr"/>
            <a:r>
              <a:rPr lang="ja-JP" altLang="en-US" sz="4400" b="1" dirty="0" smtClean="0">
                <a:solidFill>
                  <a:srgbClr val="7030A0"/>
                </a:solidFill>
              </a:rPr>
              <a:t>会員登録</a:t>
            </a:r>
            <a:r>
              <a:rPr lang="ja-JP" altLang="en-US" sz="4400" b="1" dirty="0">
                <a:solidFill>
                  <a:srgbClr val="7030A0"/>
                </a:solidFill>
              </a:rPr>
              <a:t>システム</a:t>
            </a:r>
            <a:endParaRPr kumimoji="1" lang="ja-JP" altLang="en-US" sz="4400" b="1" dirty="0">
              <a:solidFill>
                <a:srgbClr val="7030A0"/>
              </a:solidFill>
            </a:endParaRPr>
          </a:p>
        </p:txBody>
      </p:sp>
      <p:sp>
        <p:nvSpPr>
          <p:cNvPr id="5" name="テキスト ボックス 4"/>
          <p:cNvSpPr txBox="1"/>
          <p:nvPr/>
        </p:nvSpPr>
        <p:spPr>
          <a:xfrm>
            <a:off x="491022" y="2675808"/>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7" name="直線矢印コネクタ 6"/>
          <p:cNvCxnSpPr/>
          <p:nvPr/>
        </p:nvCxnSpPr>
        <p:spPr>
          <a:xfrm>
            <a:off x="2264384" y="2937418"/>
            <a:ext cx="712501"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1942081" y="1012770"/>
            <a:ext cx="2478001" cy="1569660"/>
          </a:xfrm>
          <a:prstGeom prst="rect">
            <a:avLst/>
          </a:prstGeom>
          <a:noFill/>
        </p:spPr>
        <p:txBody>
          <a:bodyPr wrap="square" rtlCol="0">
            <a:spAutoFit/>
          </a:bodyPr>
          <a:lstStyle/>
          <a:p>
            <a:r>
              <a:rPr kumimoji="1" lang="en-US" altLang="ja-JP" sz="3200" dirty="0" smtClean="0"/>
              <a:t>ID</a:t>
            </a:r>
          </a:p>
          <a:p>
            <a:r>
              <a:rPr lang="ja-JP" altLang="en-US" sz="3200" dirty="0"/>
              <a:t>ニックネーム</a:t>
            </a:r>
            <a:endParaRPr kumimoji="1" lang="en-US" altLang="ja-JP" sz="3200" dirty="0" smtClean="0"/>
          </a:p>
          <a:p>
            <a:r>
              <a:rPr lang="en-US" altLang="ja-JP" sz="3200" dirty="0" smtClean="0"/>
              <a:t>PW</a:t>
            </a:r>
            <a:endParaRPr kumimoji="1" lang="ja-JP" altLang="en-US" sz="3200" dirty="0"/>
          </a:p>
        </p:txBody>
      </p:sp>
      <p:sp>
        <p:nvSpPr>
          <p:cNvPr id="14" name="テキスト ボックス 13"/>
          <p:cNvSpPr txBox="1"/>
          <p:nvPr/>
        </p:nvSpPr>
        <p:spPr>
          <a:xfrm>
            <a:off x="3122236" y="2582430"/>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cxnSp>
        <p:nvCxnSpPr>
          <p:cNvPr id="15" name="直線矢印コネクタ 14"/>
          <p:cNvCxnSpPr/>
          <p:nvPr/>
        </p:nvCxnSpPr>
        <p:spPr>
          <a:xfrm>
            <a:off x="8125031" y="2906642"/>
            <a:ext cx="1440772"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7901779" y="1106148"/>
            <a:ext cx="2365005" cy="1569660"/>
          </a:xfrm>
          <a:prstGeom prst="rect">
            <a:avLst/>
          </a:prstGeom>
          <a:noFill/>
        </p:spPr>
        <p:txBody>
          <a:bodyPr wrap="square" rtlCol="0">
            <a:spAutoFit/>
          </a:bodyPr>
          <a:lstStyle/>
          <a:p>
            <a:r>
              <a:rPr kumimoji="1" lang="en-US" altLang="ja-JP" sz="3200" dirty="0" smtClean="0"/>
              <a:t>ID</a:t>
            </a:r>
          </a:p>
          <a:p>
            <a:r>
              <a:rPr lang="ja-JP" altLang="en-US" sz="3200" dirty="0"/>
              <a:t>ニックネーム</a:t>
            </a:r>
            <a:endParaRPr kumimoji="1" lang="en-US" altLang="ja-JP" sz="3200" dirty="0" smtClean="0"/>
          </a:p>
          <a:p>
            <a:r>
              <a:rPr lang="en-US" altLang="ja-JP" sz="3200" dirty="0" smtClean="0"/>
              <a:t>PW(</a:t>
            </a:r>
            <a:r>
              <a:rPr lang="ja-JP" altLang="en-US" sz="3200" dirty="0" smtClean="0"/>
              <a:t>暗号化</a:t>
            </a:r>
            <a:r>
              <a:rPr lang="en-US" altLang="ja-JP" sz="3200" dirty="0" smtClean="0"/>
              <a:t>)</a:t>
            </a:r>
            <a:endParaRPr kumimoji="1" lang="ja-JP" altLang="en-US" sz="3200" dirty="0"/>
          </a:p>
        </p:txBody>
      </p:sp>
      <p:sp>
        <p:nvSpPr>
          <p:cNvPr id="17" name="テキスト ボックス 16"/>
          <p:cNvSpPr txBox="1"/>
          <p:nvPr/>
        </p:nvSpPr>
        <p:spPr>
          <a:xfrm>
            <a:off x="6675117" y="261425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21" name="テキスト ボックス 20"/>
          <p:cNvSpPr txBox="1"/>
          <p:nvPr/>
        </p:nvSpPr>
        <p:spPr>
          <a:xfrm>
            <a:off x="10288992" y="2614254"/>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29" name="直線矢印コネクタ 28"/>
          <p:cNvCxnSpPr/>
          <p:nvPr/>
        </p:nvCxnSpPr>
        <p:spPr>
          <a:xfrm flipV="1">
            <a:off x="5611505" y="2906641"/>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4912339" y="1044594"/>
            <a:ext cx="2365005" cy="1569660"/>
          </a:xfrm>
          <a:prstGeom prst="rect">
            <a:avLst/>
          </a:prstGeom>
          <a:noFill/>
        </p:spPr>
        <p:txBody>
          <a:bodyPr wrap="square" rtlCol="0">
            <a:spAutoFit/>
          </a:bodyPr>
          <a:lstStyle/>
          <a:p>
            <a:r>
              <a:rPr kumimoji="1" lang="en-US" altLang="ja-JP" sz="3200" dirty="0" smtClean="0"/>
              <a:t>ID</a:t>
            </a:r>
          </a:p>
          <a:p>
            <a:r>
              <a:rPr lang="ja-JP" altLang="en-US" sz="3200" dirty="0"/>
              <a:t>ニックネーム</a:t>
            </a:r>
            <a:endParaRPr kumimoji="1" lang="en-US" altLang="ja-JP" sz="3200" dirty="0" smtClean="0"/>
          </a:p>
          <a:p>
            <a:r>
              <a:rPr lang="en-US" altLang="ja-JP" sz="3200" dirty="0" smtClean="0"/>
              <a:t>PW(</a:t>
            </a:r>
            <a:r>
              <a:rPr lang="ja-JP" altLang="en-US" sz="3200" dirty="0" smtClean="0"/>
              <a:t>暗号化</a:t>
            </a:r>
            <a:r>
              <a:rPr lang="en-US" altLang="ja-JP" sz="3200" dirty="0" smtClean="0"/>
              <a:t>)</a:t>
            </a:r>
            <a:endParaRPr kumimoji="1" lang="ja-JP" altLang="en-US" sz="3200" dirty="0"/>
          </a:p>
        </p:txBody>
      </p:sp>
      <p:sp>
        <p:nvSpPr>
          <p:cNvPr id="38" name="テキスト ボックス 37"/>
          <p:cNvSpPr txBox="1"/>
          <p:nvPr/>
        </p:nvSpPr>
        <p:spPr>
          <a:xfrm>
            <a:off x="5712804" y="3214423"/>
            <a:ext cx="615553" cy="2407920"/>
          </a:xfrm>
          <a:prstGeom prst="rect">
            <a:avLst/>
          </a:prstGeom>
          <a:noFill/>
        </p:spPr>
        <p:txBody>
          <a:bodyPr vert="eaVert" wrap="square" rtlCol="0">
            <a:spAutoFit/>
          </a:bodyPr>
          <a:lstStyle/>
          <a:p>
            <a:r>
              <a:rPr kumimoji="1" lang="ja-JP" altLang="en-US" sz="2800" dirty="0" smtClean="0"/>
              <a:t>サーバーへ送信</a:t>
            </a:r>
            <a:endParaRPr kumimoji="1" lang="ja-JP" altLang="en-US" sz="2800" dirty="0"/>
          </a:p>
        </p:txBody>
      </p:sp>
    </p:spTree>
    <p:extLst>
      <p:ext uri="{BB962C8B-B14F-4D97-AF65-F5344CB8AC3E}">
        <p14:creationId xmlns:p14="http://schemas.microsoft.com/office/powerpoint/2010/main" val="123965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39249" y="4401321"/>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3" name="直線矢印コネクタ 2"/>
          <p:cNvCxnSpPr/>
          <p:nvPr/>
        </p:nvCxnSpPr>
        <p:spPr>
          <a:xfrm flipV="1">
            <a:off x="2073833" y="3369873"/>
            <a:ext cx="2385997" cy="891181"/>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 name="テキスト ボックス 3"/>
          <p:cNvSpPr txBox="1"/>
          <p:nvPr/>
        </p:nvSpPr>
        <p:spPr>
          <a:xfrm>
            <a:off x="2624390" y="1576504"/>
            <a:ext cx="1746476" cy="954107"/>
          </a:xfrm>
          <a:prstGeom prst="rect">
            <a:avLst/>
          </a:prstGeom>
          <a:noFill/>
        </p:spPr>
        <p:txBody>
          <a:bodyPr wrap="square" rtlCol="0">
            <a:spAutoFit/>
          </a:bodyPr>
          <a:lstStyle/>
          <a:p>
            <a:r>
              <a:rPr kumimoji="1" lang="en-US" altLang="ja-JP" sz="2800" dirty="0" err="1" smtClean="0"/>
              <a:t>ID:hirose</a:t>
            </a:r>
            <a:endParaRPr kumimoji="1" lang="en-US" altLang="ja-JP" sz="2800" dirty="0" smtClean="0"/>
          </a:p>
          <a:p>
            <a:r>
              <a:rPr lang="en-US" altLang="ja-JP" sz="2800" dirty="0" err="1" smtClean="0"/>
              <a:t>PW:hirose</a:t>
            </a:r>
            <a:endParaRPr kumimoji="1" lang="ja-JP" altLang="en-US" sz="2800" dirty="0"/>
          </a:p>
        </p:txBody>
      </p:sp>
      <p:sp>
        <p:nvSpPr>
          <p:cNvPr id="6" name="テキスト ボックス 5"/>
          <p:cNvSpPr txBox="1"/>
          <p:nvPr/>
        </p:nvSpPr>
        <p:spPr>
          <a:xfrm>
            <a:off x="4646555" y="275191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7" name="テキスト ボックス 6"/>
          <p:cNvSpPr txBox="1"/>
          <p:nvPr/>
        </p:nvSpPr>
        <p:spPr>
          <a:xfrm>
            <a:off x="8955846" y="2778321"/>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8" name="直線矢印コネクタ 7"/>
          <p:cNvCxnSpPr/>
          <p:nvPr/>
        </p:nvCxnSpPr>
        <p:spPr>
          <a:xfrm flipV="1">
            <a:off x="3004569" y="3118525"/>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表 8"/>
          <p:cNvGraphicFramePr>
            <a:graphicFrameLocks noGrp="1"/>
          </p:cNvGraphicFramePr>
          <p:nvPr>
            <p:extLst>
              <p:ext uri="{D42A27DB-BD31-4B8C-83A1-F6EECF244321}">
                <p14:modId xmlns:p14="http://schemas.microsoft.com/office/powerpoint/2010/main" val="2149692944"/>
              </p:ext>
            </p:extLst>
          </p:nvPr>
        </p:nvGraphicFramePr>
        <p:xfrm>
          <a:off x="7224589" y="4533053"/>
          <a:ext cx="4888889" cy="1798320"/>
        </p:xfrm>
        <a:graphic>
          <a:graphicData uri="http://schemas.openxmlformats.org/drawingml/2006/table">
            <a:tbl>
              <a:tblPr firstRow="1" bandRow="1">
                <a:tableStyleId>{5C22544A-7EE6-4342-B048-85BDC9FD1C3A}</a:tableStyleId>
              </a:tblPr>
              <a:tblGrid>
                <a:gridCol w="1090122"/>
                <a:gridCol w="807720"/>
                <a:gridCol w="1218566"/>
                <a:gridCol w="1772481"/>
              </a:tblGrid>
              <a:tr h="457584">
                <a:tc gridSpan="4">
                  <a:txBody>
                    <a:bodyPr/>
                    <a:lstStyle/>
                    <a:p>
                      <a:pPr algn="ctr"/>
                      <a:r>
                        <a:rPr kumimoji="1" lang="en-US" altLang="ja-JP" sz="2800" dirty="0" smtClean="0"/>
                        <a:t>account</a:t>
                      </a:r>
                      <a:endParaRPr kumimoji="1" lang="ja-JP" altLang="en-US" sz="2800"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dirty="0"/>
                    </a:p>
                  </a:txBody>
                  <a:tcPr/>
                </a:tc>
              </a:tr>
              <a:tr h="2076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number</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id</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nickname</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password</a:t>
                      </a:r>
                      <a:endParaRPr kumimoji="1" lang="ja-JP" altLang="en-US" dirty="0" smtClean="0"/>
                    </a:p>
                  </a:txBody>
                  <a:tcPr/>
                </a:tc>
              </a:tr>
              <a:tr h="738456">
                <a:tc>
                  <a:txBody>
                    <a:bodyPr/>
                    <a:lstStyle/>
                    <a:p>
                      <a:r>
                        <a:rPr kumimoji="1" lang="en-US" altLang="ja-JP" dirty="0" smtClean="0"/>
                        <a:t>1</a:t>
                      </a:r>
                      <a:endParaRPr kumimoji="1" lang="ja-JP" altLang="en-US" dirty="0"/>
                    </a:p>
                  </a:txBody>
                  <a:tcPr/>
                </a:tc>
                <a:tc>
                  <a:txBody>
                    <a:bodyPr/>
                    <a:lstStyle/>
                    <a:p>
                      <a:r>
                        <a:rPr kumimoji="1" lang="en-US" altLang="ja-JP" dirty="0" err="1" smtClean="0"/>
                        <a:t>hirose</a:t>
                      </a:r>
                      <a:endParaRPr kumimoji="1" lang="ja-JP" altLang="en-US" dirty="0"/>
                    </a:p>
                  </a:txBody>
                  <a:tcPr/>
                </a:tc>
                <a:tc>
                  <a:txBody>
                    <a:bodyPr/>
                    <a:lstStyle/>
                    <a:p>
                      <a:r>
                        <a:rPr kumimoji="1" lang="ja-JP" altLang="en-US" dirty="0" smtClean="0"/>
                        <a:t>広瀬太郎</a:t>
                      </a:r>
                      <a:endParaRPr kumimoji="1" lang="ja-JP" altLang="en-US" dirty="0"/>
                    </a:p>
                  </a:txBody>
                  <a:tcPr/>
                </a:tc>
                <a:tc>
                  <a:txBody>
                    <a:bodyPr/>
                    <a:lstStyle/>
                    <a:p>
                      <a:r>
                        <a:rPr kumimoji="1" lang="en-US" altLang="ja-JP" dirty="0" smtClean="0"/>
                        <a:t>b415f121bed5418d497277b7e51556dff74b8e55</a:t>
                      </a:r>
                      <a:endParaRPr kumimoji="1" lang="ja-JP" altLang="en-US" dirty="0"/>
                    </a:p>
                  </a:txBody>
                  <a:tcPr/>
                </a:tc>
              </a:tr>
            </a:tbl>
          </a:graphicData>
        </a:graphic>
      </p:graphicFrame>
      <p:sp>
        <p:nvSpPr>
          <p:cNvPr id="10" name="テキスト ボックス 9"/>
          <p:cNvSpPr txBox="1"/>
          <p:nvPr/>
        </p:nvSpPr>
        <p:spPr>
          <a:xfrm>
            <a:off x="6315224" y="845901"/>
            <a:ext cx="2747275" cy="2123658"/>
          </a:xfrm>
          <a:prstGeom prst="rect">
            <a:avLst/>
          </a:prstGeom>
          <a:noFill/>
        </p:spPr>
        <p:txBody>
          <a:bodyPr wrap="square" rtlCol="0">
            <a:spAutoFit/>
          </a:bodyPr>
          <a:lstStyle/>
          <a:p>
            <a:r>
              <a:rPr kumimoji="1" lang="en-US" altLang="ja-JP" sz="2400" dirty="0" err="1" smtClean="0"/>
              <a:t>ID:hirose</a:t>
            </a:r>
            <a:endParaRPr kumimoji="1" lang="en-US" altLang="ja-JP" sz="2400" dirty="0" smtClean="0"/>
          </a:p>
          <a:p>
            <a:r>
              <a:rPr lang="ja-JP" altLang="en-US" sz="2400" dirty="0" smtClean="0"/>
              <a:t>ニックネーム：</a:t>
            </a:r>
            <a:endParaRPr lang="en-US" altLang="ja-JP" sz="2400" dirty="0" smtClean="0"/>
          </a:p>
          <a:p>
            <a:r>
              <a:rPr kumimoji="1" lang="ja-JP" altLang="en-US" sz="2400" dirty="0" smtClean="0"/>
              <a:t>広瀬</a:t>
            </a:r>
            <a:r>
              <a:rPr kumimoji="1" lang="ja-JP" altLang="en-US" sz="2400" dirty="0"/>
              <a:t>太郎</a:t>
            </a:r>
            <a:endParaRPr kumimoji="1" lang="en-US" altLang="ja-JP" sz="2400" dirty="0" smtClean="0"/>
          </a:p>
          <a:p>
            <a:r>
              <a:rPr lang="en-US" altLang="ja-JP" sz="2400" dirty="0" smtClean="0"/>
              <a:t>PW(</a:t>
            </a:r>
            <a:r>
              <a:rPr lang="ja-JP" altLang="en-US" sz="2400" dirty="0" smtClean="0"/>
              <a:t>暗号化</a:t>
            </a:r>
            <a:r>
              <a:rPr lang="en-US" altLang="ja-JP" sz="2400" dirty="0" smtClean="0"/>
              <a:t>):</a:t>
            </a:r>
          </a:p>
          <a:p>
            <a:r>
              <a:rPr lang="en-US" altLang="ja-JP" sz="1600" dirty="0"/>
              <a:t>b415f121bed5418d497277b7e51556dff74b8e55</a:t>
            </a:r>
            <a:endParaRPr lang="ja-JP" altLang="en-US" sz="1600" dirty="0"/>
          </a:p>
        </p:txBody>
      </p:sp>
      <p:sp>
        <p:nvSpPr>
          <p:cNvPr id="12" name="テキスト ボックス 11"/>
          <p:cNvSpPr txBox="1"/>
          <p:nvPr/>
        </p:nvSpPr>
        <p:spPr>
          <a:xfrm>
            <a:off x="950142" y="92429"/>
            <a:ext cx="10511178" cy="769441"/>
          </a:xfrm>
          <a:prstGeom prst="rect">
            <a:avLst/>
          </a:prstGeom>
          <a:noFill/>
        </p:spPr>
        <p:txBody>
          <a:bodyPr wrap="square" rtlCol="0">
            <a:spAutoFit/>
          </a:bodyPr>
          <a:lstStyle/>
          <a:p>
            <a:pPr algn="ctr"/>
            <a:r>
              <a:rPr lang="ja-JP" altLang="en-US" sz="4400" b="1" dirty="0">
                <a:solidFill>
                  <a:srgbClr val="7030A0"/>
                </a:solidFill>
              </a:rPr>
              <a:t>ログイン</a:t>
            </a:r>
            <a:r>
              <a:rPr lang="ja-JP" altLang="en-US" sz="4400" b="1" dirty="0" smtClean="0">
                <a:solidFill>
                  <a:srgbClr val="7030A0"/>
                </a:solidFill>
              </a:rPr>
              <a:t>システム（</a:t>
            </a:r>
            <a:r>
              <a:rPr lang="en-US" altLang="ja-JP" sz="4400" b="1" dirty="0" smtClean="0">
                <a:solidFill>
                  <a:srgbClr val="7030A0"/>
                </a:solidFill>
              </a:rPr>
              <a:t>JavaScript</a:t>
            </a:r>
            <a:r>
              <a:rPr lang="ja-JP" altLang="en-US" sz="4400" b="1" dirty="0" smtClean="0">
                <a:solidFill>
                  <a:srgbClr val="7030A0"/>
                </a:solidFill>
              </a:rPr>
              <a:t>未対応</a:t>
            </a:r>
            <a:r>
              <a:rPr lang="ja-JP" altLang="en-US" sz="4400" b="1" dirty="0" smtClean="0">
                <a:solidFill>
                  <a:srgbClr val="7030A0"/>
                </a:solidFill>
              </a:rPr>
              <a:t>）（例）</a:t>
            </a:r>
            <a:endParaRPr kumimoji="1" lang="ja-JP" altLang="en-US" sz="4400" b="1" dirty="0">
              <a:solidFill>
                <a:srgbClr val="7030A0"/>
              </a:solidFill>
            </a:endParaRPr>
          </a:p>
        </p:txBody>
      </p:sp>
      <p:sp>
        <p:nvSpPr>
          <p:cNvPr id="13" name="テキスト ボックス 12"/>
          <p:cNvSpPr txBox="1"/>
          <p:nvPr/>
        </p:nvSpPr>
        <p:spPr>
          <a:xfrm>
            <a:off x="241957" y="2808234"/>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cxnSp>
        <p:nvCxnSpPr>
          <p:cNvPr id="14" name="直線コネクタ 13"/>
          <p:cNvCxnSpPr/>
          <p:nvPr/>
        </p:nvCxnSpPr>
        <p:spPr>
          <a:xfrm>
            <a:off x="251763" y="2497752"/>
            <a:ext cx="2333056" cy="10960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flipH="1">
            <a:off x="190259" y="2518767"/>
            <a:ext cx="2315768" cy="11370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円弧 15"/>
          <p:cNvSpPr/>
          <p:nvPr/>
        </p:nvSpPr>
        <p:spPr>
          <a:xfrm rot="3706451">
            <a:off x="4847423" y="3223183"/>
            <a:ext cx="1787660" cy="585386"/>
          </a:xfrm>
          <a:prstGeom prst="arc">
            <a:avLst>
              <a:gd name="adj1" fmla="val 13933702"/>
              <a:gd name="adj2" fmla="val 6737379"/>
            </a:avLst>
          </a:prstGeom>
          <a:ln w="31750">
            <a:solidFill>
              <a:srgbClr val="7030A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テキスト ボックス 16"/>
          <p:cNvSpPr txBox="1"/>
          <p:nvPr/>
        </p:nvSpPr>
        <p:spPr>
          <a:xfrm>
            <a:off x="4744003" y="4357605"/>
            <a:ext cx="2365005" cy="954107"/>
          </a:xfrm>
          <a:prstGeom prst="rect">
            <a:avLst/>
          </a:prstGeom>
          <a:noFill/>
        </p:spPr>
        <p:txBody>
          <a:bodyPr wrap="square" rtlCol="0">
            <a:spAutoFit/>
          </a:bodyPr>
          <a:lstStyle/>
          <a:p>
            <a:r>
              <a:rPr lang="en-US" altLang="ja-JP" sz="2400" dirty="0" smtClean="0"/>
              <a:t>PW(</a:t>
            </a:r>
            <a:r>
              <a:rPr lang="ja-JP" altLang="en-US" sz="2400" dirty="0" smtClean="0"/>
              <a:t>暗号化</a:t>
            </a:r>
            <a:r>
              <a:rPr lang="en-US" altLang="ja-JP" sz="2400" dirty="0" smtClean="0"/>
              <a:t>):</a:t>
            </a:r>
          </a:p>
          <a:p>
            <a:r>
              <a:rPr lang="en-US" altLang="ja-JP" sz="1600" dirty="0" smtClean="0"/>
              <a:t>b415f121bed5418d497277b7e51556dff74b8e55</a:t>
            </a:r>
            <a:endParaRPr lang="ja-JP" altLang="en-US" sz="1600" dirty="0"/>
          </a:p>
        </p:txBody>
      </p:sp>
      <p:cxnSp>
        <p:nvCxnSpPr>
          <p:cNvPr id="18" name="直線矢印コネクタ 17"/>
          <p:cNvCxnSpPr/>
          <p:nvPr/>
        </p:nvCxnSpPr>
        <p:spPr>
          <a:xfrm flipV="1">
            <a:off x="1288088" y="3546264"/>
            <a:ext cx="4567" cy="766656"/>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3075498" y="2999644"/>
            <a:ext cx="611102" cy="2995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flipH="1">
            <a:off x="3023074" y="2971256"/>
            <a:ext cx="663526" cy="3563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1002566" y="3772622"/>
            <a:ext cx="611102" cy="2995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flipH="1">
            <a:off x="950142" y="3744234"/>
            <a:ext cx="663526" cy="3563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2138774" y="1114059"/>
            <a:ext cx="2847591" cy="523220"/>
          </a:xfrm>
          <a:prstGeom prst="rect">
            <a:avLst/>
          </a:prstGeom>
          <a:noFill/>
        </p:spPr>
        <p:txBody>
          <a:bodyPr wrap="square" rtlCol="0">
            <a:spAutoFit/>
          </a:bodyPr>
          <a:lstStyle/>
          <a:p>
            <a:r>
              <a:rPr lang="ja-JP" altLang="en-US" sz="2800" dirty="0"/>
              <a:t>サーバーへ</a:t>
            </a:r>
            <a:r>
              <a:rPr lang="ja-JP" altLang="en-US" sz="2800" dirty="0" smtClean="0"/>
              <a:t>送信</a:t>
            </a:r>
            <a:endParaRPr kumimoji="1" lang="ja-JP" altLang="en-US" sz="2800" dirty="0"/>
          </a:p>
        </p:txBody>
      </p:sp>
      <p:cxnSp>
        <p:nvCxnSpPr>
          <p:cNvPr id="24" name="直線矢印コネクタ 23"/>
          <p:cNvCxnSpPr/>
          <p:nvPr/>
        </p:nvCxnSpPr>
        <p:spPr>
          <a:xfrm flipH="1">
            <a:off x="6421878" y="2999644"/>
            <a:ext cx="1944882"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flipV="1">
            <a:off x="9673602" y="3546264"/>
            <a:ext cx="0" cy="895587"/>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H="1">
            <a:off x="2273071" y="3546264"/>
            <a:ext cx="2349304" cy="855057"/>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6162410" y="3194824"/>
            <a:ext cx="1143000" cy="523220"/>
          </a:xfrm>
          <a:prstGeom prst="rect">
            <a:avLst/>
          </a:prstGeom>
          <a:noFill/>
        </p:spPr>
        <p:txBody>
          <a:bodyPr wrap="square" rtlCol="0">
            <a:spAutoFit/>
          </a:bodyPr>
          <a:lstStyle/>
          <a:p>
            <a:r>
              <a:rPr kumimoji="1" lang="ja-JP" altLang="en-US" sz="2800" dirty="0" smtClean="0"/>
              <a:t>比較</a:t>
            </a:r>
            <a:endParaRPr kumimoji="1" lang="ja-JP" altLang="en-US" sz="2800" dirty="0"/>
          </a:p>
        </p:txBody>
      </p:sp>
      <p:sp>
        <p:nvSpPr>
          <p:cNvPr id="33" name="テキスト ボックス 32"/>
          <p:cNvSpPr txBox="1"/>
          <p:nvPr/>
        </p:nvSpPr>
        <p:spPr>
          <a:xfrm>
            <a:off x="3237038" y="4042544"/>
            <a:ext cx="1143000" cy="523220"/>
          </a:xfrm>
          <a:prstGeom prst="rect">
            <a:avLst/>
          </a:prstGeom>
          <a:noFill/>
        </p:spPr>
        <p:txBody>
          <a:bodyPr wrap="square" rtlCol="0">
            <a:spAutoFit/>
          </a:bodyPr>
          <a:lstStyle/>
          <a:p>
            <a:r>
              <a:rPr lang="ja-JP" altLang="en-US" sz="2800" dirty="0"/>
              <a:t>承認</a:t>
            </a:r>
            <a:endParaRPr kumimoji="1" lang="ja-JP" altLang="en-US" sz="2800" dirty="0"/>
          </a:p>
        </p:txBody>
      </p:sp>
    </p:spTree>
    <p:extLst>
      <p:ext uri="{BB962C8B-B14F-4D97-AF65-F5344CB8AC3E}">
        <p14:creationId xmlns:p14="http://schemas.microsoft.com/office/powerpoint/2010/main" val="2947296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122236" y="214644"/>
            <a:ext cx="5551438" cy="769441"/>
          </a:xfrm>
          <a:prstGeom prst="rect">
            <a:avLst/>
          </a:prstGeom>
          <a:noFill/>
        </p:spPr>
        <p:txBody>
          <a:bodyPr wrap="square" rtlCol="0">
            <a:spAutoFit/>
          </a:bodyPr>
          <a:lstStyle/>
          <a:p>
            <a:pPr algn="ctr"/>
            <a:r>
              <a:rPr lang="ja-JP" altLang="en-US" sz="4400" b="1" dirty="0" smtClean="0">
                <a:solidFill>
                  <a:srgbClr val="7030A0"/>
                </a:solidFill>
              </a:rPr>
              <a:t>会員登録システム</a:t>
            </a:r>
            <a:r>
              <a:rPr lang="en-US" altLang="ja-JP" sz="4400" b="1" dirty="0" smtClean="0">
                <a:solidFill>
                  <a:srgbClr val="7030A0"/>
                </a:solidFill>
              </a:rPr>
              <a:t>(</a:t>
            </a:r>
            <a:r>
              <a:rPr lang="ja-JP" altLang="en-US" sz="4400" b="1" dirty="0" smtClean="0">
                <a:solidFill>
                  <a:srgbClr val="7030A0"/>
                </a:solidFill>
              </a:rPr>
              <a:t>例</a:t>
            </a:r>
            <a:r>
              <a:rPr lang="en-US" altLang="ja-JP" sz="4400" b="1" dirty="0" smtClean="0">
                <a:solidFill>
                  <a:srgbClr val="7030A0"/>
                </a:solidFill>
              </a:rPr>
              <a:t>)</a:t>
            </a:r>
            <a:endParaRPr kumimoji="1" lang="ja-JP" altLang="en-US" sz="4400" b="1" dirty="0">
              <a:solidFill>
                <a:srgbClr val="7030A0"/>
              </a:solidFill>
            </a:endParaRPr>
          </a:p>
        </p:txBody>
      </p:sp>
      <p:sp>
        <p:nvSpPr>
          <p:cNvPr id="3" name="テキスト ボックス 2"/>
          <p:cNvSpPr txBox="1"/>
          <p:nvPr/>
        </p:nvSpPr>
        <p:spPr>
          <a:xfrm>
            <a:off x="368396" y="3285408"/>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4" name="直線矢印コネクタ 3"/>
          <p:cNvCxnSpPr/>
          <p:nvPr/>
        </p:nvCxnSpPr>
        <p:spPr>
          <a:xfrm>
            <a:off x="2141758" y="3547018"/>
            <a:ext cx="712501"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1481387" y="1279409"/>
            <a:ext cx="2600386" cy="1815882"/>
          </a:xfrm>
          <a:prstGeom prst="rect">
            <a:avLst/>
          </a:prstGeom>
          <a:noFill/>
        </p:spPr>
        <p:txBody>
          <a:bodyPr wrap="square" rtlCol="0">
            <a:spAutoFit/>
          </a:bodyPr>
          <a:lstStyle/>
          <a:p>
            <a:r>
              <a:rPr kumimoji="1" lang="en-US" altLang="ja-JP" sz="2800" dirty="0" err="1" smtClean="0"/>
              <a:t>ID:hirose</a:t>
            </a:r>
            <a:endParaRPr kumimoji="1" lang="en-US" altLang="ja-JP" sz="2800" dirty="0" smtClean="0"/>
          </a:p>
          <a:p>
            <a:r>
              <a:rPr kumimoji="1" lang="ja-JP" altLang="en-US" sz="2800" dirty="0" smtClean="0"/>
              <a:t>ニックネーム：広瀬太郎</a:t>
            </a:r>
            <a:endParaRPr kumimoji="1" lang="en-US" altLang="ja-JP" sz="2800" dirty="0" smtClean="0"/>
          </a:p>
          <a:p>
            <a:r>
              <a:rPr lang="en-US" altLang="ja-JP" sz="2800" dirty="0" err="1" smtClean="0"/>
              <a:t>PW:hirose</a:t>
            </a:r>
            <a:endParaRPr kumimoji="1" lang="ja-JP" altLang="en-US" sz="2800" dirty="0"/>
          </a:p>
        </p:txBody>
      </p:sp>
      <p:sp>
        <p:nvSpPr>
          <p:cNvPr id="6" name="テキスト ボックス 5"/>
          <p:cNvSpPr txBox="1"/>
          <p:nvPr/>
        </p:nvSpPr>
        <p:spPr>
          <a:xfrm>
            <a:off x="2999610" y="3192030"/>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cxnSp>
        <p:nvCxnSpPr>
          <p:cNvPr id="7" name="直線矢印コネクタ 6"/>
          <p:cNvCxnSpPr/>
          <p:nvPr/>
        </p:nvCxnSpPr>
        <p:spPr>
          <a:xfrm>
            <a:off x="8002405" y="3516242"/>
            <a:ext cx="1440772"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6552491" y="322385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10" name="テキスト ボックス 9"/>
          <p:cNvSpPr txBox="1"/>
          <p:nvPr/>
        </p:nvSpPr>
        <p:spPr>
          <a:xfrm>
            <a:off x="10166366" y="3223854"/>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11" name="直線矢印コネクタ 10"/>
          <p:cNvCxnSpPr/>
          <p:nvPr/>
        </p:nvCxnSpPr>
        <p:spPr>
          <a:xfrm flipV="1">
            <a:off x="5488879" y="3516241"/>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4648075" y="1110879"/>
            <a:ext cx="2747275" cy="2123658"/>
          </a:xfrm>
          <a:prstGeom prst="rect">
            <a:avLst/>
          </a:prstGeom>
          <a:noFill/>
        </p:spPr>
        <p:txBody>
          <a:bodyPr wrap="square" rtlCol="0">
            <a:spAutoFit/>
          </a:bodyPr>
          <a:lstStyle/>
          <a:p>
            <a:r>
              <a:rPr kumimoji="1" lang="en-US" altLang="ja-JP" sz="2400" dirty="0" err="1" smtClean="0"/>
              <a:t>ID:hirose</a:t>
            </a:r>
            <a:endParaRPr kumimoji="1" lang="en-US" altLang="ja-JP" sz="2400" dirty="0" smtClean="0"/>
          </a:p>
          <a:p>
            <a:r>
              <a:rPr lang="ja-JP" altLang="en-US" sz="2400" dirty="0" smtClean="0"/>
              <a:t>ニックネーム：</a:t>
            </a:r>
            <a:endParaRPr lang="en-US" altLang="ja-JP" sz="2400" dirty="0" smtClean="0"/>
          </a:p>
          <a:p>
            <a:r>
              <a:rPr kumimoji="1" lang="ja-JP" altLang="en-US" sz="2400" dirty="0" smtClean="0"/>
              <a:t>広瀬太郎</a:t>
            </a:r>
            <a:endParaRPr kumimoji="1" lang="en-US" altLang="ja-JP" sz="2400" dirty="0" smtClean="0"/>
          </a:p>
          <a:p>
            <a:r>
              <a:rPr lang="en-US" altLang="ja-JP" sz="2400" dirty="0" smtClean="0"/>
              <a:t>PW(</a:t>
            </a:r>
            <a:r>
              <a:rPr lang="ja-JP" altLang="en-US" sz="2400" dirty="0" smtClean="0"/>
              <a:t>暗号化</a:t>
            </a:r>
            <a:r>
              <a:rPr lang="en-US" altLang="ja-JP" sz="2400" dirty="0" smtClean="0"/>
              <a:t>):</a:t>
            </a:r>
          </a:p>
          <a:p>
            <a:r>
              <a:rPr lang="en-US" altLang="ja-JP" sz="1600" dirty="0"/>
              <a:t>b415f121bed5418d497277b7e51556dff74b8e55</a:t>
            </a:r>
            <a:endParaRPr lang="ja-JP" altLang="en-US" sz="1600" dirty="0"/>
          </a:p>
        </p:txBody>
      </p:sp>
      <p:sp>
        <p:nvSpPr>
          <p:cNvPr id="13" name="テキスト ボックス 12"/>
          <p:cNvSpPr txBox="1"/>
          <p:nvPr/>
        </p:nvSpPr>
        <p:spPr>
          <a:xfrm>
            <a:off x="5590178" y="3824023"/>
            <a:ext cx="615553" cy="2407920"/>
          </a:xfrm>
          <a:prstGeom prst="rect">
            <a:avLst/>
          </a:prstGeom>
          <a:noFill/>
        </p:spPr>
        <p:txBody>
          <a:bodyPr vert="eaVert" wrap="square" rtlCol="0">
            <a:spAutoFit/>
          </a:bodyPr>
          <a:lstStyle/>
          <a:p>
            <a:r>
              <a:rPr kumimoji="1" lang="ja-JP" altLang="en-US" sz="2800" dirty="0" smtClean="0"/>
              <a:t>サーバーへ送信</a:t>
            </a:r>
            <a:endParaRPr kumimoji="1" lang="ja-JP" altLang="en-US" sz="2800" dirty="0"/>
          </a:p>
        </p:txBody>
      </p:sp>
      <p:graphicFrame>
        <p:nvGraphicFramePr>
          <p:cNvPr id="14" name="表 13"/>
          <p:cNvGraphicFramePr>
            <a:graphicFrameLocks noGrp="1"/>
          </p:cNvGraphicFramePr>
          <p:nvPr>
            <p:extLst>
              <p:ext uri="{D42A27DB-BD31-4B8C-83A1-F6EECF244321}">
                <p14:modId xmlns:p14="http://schemas.microsoft.com/office/powerpoint/2010/main" val="1682193232"/>
              </p:ext>
            </p:extLst>
          </p:nvPr>
        </p:nvGraphicFramePr>
        <p:xfrm>
          <a:off x="7154718" y="4632576"/>
          <a:ext cx="4888889" cy="1798320"/>
        </p:xfrm>
        <a:graphic>
          <a:graphicData uri="http://schemas.openxmlformats.org/drawingml/2006/table">
            <a:tbl>
              <a:tblPr firstRow="1" bandRow="1">
                <a:tableStyleId>{5C22544A-7EE6-4342-B048-85BDC9FD1C3A}</a:tableStyleId>
              </a:tblPr>
              <a:tblGrid>
                <a:gridCol w="1090122"/>
                <a:gridCol w="807720"/>
                <a:gridCol w="1218566"/>
                <a:gridCol w="1772481"/>
              </a:tblGrid>
              <a:tr h="457584">
                <a:tc gridSpan="4">
                  <a:txBody>
                    <a:bodyPr/>
                    <a:lstStyle/>
                    <a:p>
                      <a:pPr algn="ctr"/>
                      <a:r>
                        <a:rPr kumimoji="1" lang="en-US" altLang="ja-JP" sz="2800" dirty="0" smtClean="0"/>
                        <a:t>account</a:t>
                      </a:r>
                      <a:endParaRPr kumimoji="1" lang="ja-JP" altLang="en-US" sz="2800"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dirty="0"/>
                    </a:p>
                  </a:txBody>
                  <a:tcPr/>
                </a:tc>
              </a:tr>
              <a:tr h="2076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number</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id</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nickname</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password</a:t>
                      </a:r>
                      <a:endParaRPr kumimoji="1" lang="ja-JP" altLang="en-US" dirty="0" smtClean="0"/>
                    </a:p>
                  </a:txBody>
                  <a:tcPr/>
                </a:tc>
              </a:tr>
              <a:tr h="738456">
                <a:tc>
                  <a:txBody>
                    <a:bodyPr/>
                    <a:lstStyle/>
                    <a:p>
                      <a:r>
                        <a:rPr kumimoji="1" lang="en-US" altLang="ja-JP" dirty="0" smtClean="0"/>
                        <a:t>1</a:t>
                      </a:r>
                      <a:endParaRPr kumimoji="1" lang="ja-JP" altLang="en-US" dirty="0"/>
                    </a:p>
                  </a:txBody>
                  <a:tcPr/>
                </a:tc>
                <a:tc>
                  <a:txBody>
                    <a:bodyPr/>
                    <a:lstStyle/>
                    <a:p>
                      <a:r>
                        <a:rPr kumimoji="1" lang="en-US" altLang="ja-JP" dirty="0" err="1" smtClean="0"/>
                        <a:t>hirose</a:t>
                      </a:r>
                      <a:endParaRPr kumimoji="1" lang="ja-JP" altLang="en-US" dirty="0"/>
                    </a:p>
                  </a:txBody>
                  <a:tcPr/>
                </a:tc>
                <a:tc>
                  <a:txBody>
                    <a:bodyPr/>
                    <a:lstStyle/>
                    <a:p>
                      <a:r>
                        <a:rPr kumimoji="1" lang="ja-JP" altLang="en-US" dirty="0" smtClean="0"/>
                        <a:t>広瀬太郎</a:t>
                      </a:r>
                      <a:endParaRPr kumimoji="1" lang="ja-JP" altLang="en-US" dirty="0"/>
                    </a:p>
                  </a:txBody>
                  <a:tcPr/>
                </a:tc>
                <a:tc>
                  <a:txBody>
                    <a:bodyPr/>
                    <a:lstStyle/>
                    <a:p>
                      <a:r>
                        <a:rPr kumimoji="1" lang="en-US" altLang="ja-JP" dirty="0" smtClean="0"/>
                        <a:t>b415f121bed5418d497277b7e51556dff74b8e55</a:t>
                      </a:r>
                      <a:endParaRPr kumimoji="1" lang="ja-JP" altLang="en-US" dirty="0"/>
                    </a:p>
                  </a:txBody>
                  <a:tcPr/>
                </a:tc>
              </a:tr>
            </a:tbl>
          </a:graphicData>
        </a:graphic>
      </p:graphicFrame>
      <p:sp>
        <p:nvSpPr>
          <p:cNvPr id="15" name="テキスト ボックス 14"/>
          <p:cNvSpPr txBox="1"/>
          <p:nvPr/>
        </p:nvSpPr>
        <p:spPr>
          <a:xfrm>
            <a:off x="7756945" y="1161750"/>
            <a:ext cx="2747275" cy="2123658"/>
          </a:xfrm>
          <a:prstGeom prst="rect">
            <a:avLst/>
          </a:prstGeom>
          <a:noFill/>
        </p:spPr>
        <p:txBody>
          <a:bodyPr wrap="square" rtlCol="0">
            <a:spAutoFit/>
          </a:bodyPr>
          <a:lstStyle/>
          <a:p>
            <a:r>
              <a:rPr kumimoji="1" lang="en-US" altLang="ja-JP" sz="2400" dirty="0" err="1" smtClean="0"/>
              <a:t>ID:hirose</a:t>
            </a:r>
            <a:endParaRPr kumimoji="1" lang="en-US" altLang="ja-JP" sz="2400" dirty="0" smtClean="0"/>
          </a:p>
          <a:p>
            <a:r>
              <a:rPr lang="ja-JP" altLang="en-US" sz="2400" dirty="0" smtClean="0"/>
              <a:t>ニックネーム：</a:t>
            </a:r>
            <a:endParaRPr lang="en-US" altLang="ja-JP" sz="2400" dirty="0" smtClean="0"/>
          </a:p>
          <a:p>
            <a:r>
              <a:rPr kumimoji="1" lang="ja-JP" altLang="en-US" sz="2400" dirty="0" smtClean="0"/>
              <a:t>広瀬</a:t>
            </a:r>
            <a:r>
              <a:rPr kumimoji="1" lang="ja-JP" altLang="en-US" sz="2400" dirty="0"/>
              <a:t>太郎</a:t>
            </a:r>
            <a:endParaRPr kumimoji="1" lang="en-US" altLang="ja-JP" sz="2400" dirty="0" smtClean="0"/>
          </a:p>
          <a:p>
            <a:r>
              <a:rPr lang="en-US" altLang="ja-JP" sz="2400" dirty="0" smtClean="0"/>
              <a:t>PW(</a:t>
            </a:r>
            <a:r>
              <a:rPr lang="ja-JP" altLang="en-US" sz="2400" dirty="0" smtClean="0"/>
              <a:t>暗号化</a:t>
            </a:r>
            <a:r>
              <a:rPr lang="en-US" altLang="ja-JP" sz="2400" dirty="0" smtClean="0"/>
              <a:t>):</a:t>
            </a:r>
          </a:p>
          <a:p>
            <a:r>
              <a:rPr lang="en-US" altLang="ja-JP" sz="1600" dirty="0"/>
              <a:t>b415f121bed5418d497277b7e51556dff74b8e55</a:t>
            </a:r>
            <a:endParaRPr lang="ja-JP" altLang="en-US" sz="1600" dirty="0"/>
          </a:p>
        </p:txBody>
      </p:sp>
      <p:cxnSp>
        <p:nvCxnSpPr>
          <p:cNvPr id="16" name="直線矢印コネクタ 15"/>
          <p:cNvCxnSpPr/>
          <p:nvPr/>
        </p:nvCxnSpPr>
        <p:spPr>
          <a:xfrm flipH="1">
            <a:off x="10012681" y="3898287"/>
            <a:ext cx="640079" cy="612753"/>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7396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467462" y="106922"/>
            <a:ext cx="9254758" cy="769441"/>
          </a:xfrm>
          <a:prstGeom prst="rect">
            <a:avLst/>
          </a:prstGeom>
          <a:noFill/>
        </p:spPr>
        <p:txBody>
          <a:bodyPr wrap="square" rtlCol="0">
            <a:spAutoFit/>
          </a:bodyPr>
          <a:lstStyle/>
          <a:p>
            <a:pPr algn="ctr"/>
            <a:r>
              <a:rPr lang="ja-JP" altLang="en-US" sz="4400" b="1" dirty="0" smtClean="0">
                <a:solidFill>
                  <a:srgbClr val="7030A0"/>
                </a:solidFill>
              </a:rPr>
              <a:t>会員登録</a:t>
            </a:r>
            <a:r>
              <a:rPr lang="ja-JP" altLang="en-US" sz="4400" b="1" dirty="0" smtClean="0">
                <a:solidFill>
                  <a:srgbClr val="7030A0"/>
                </a:solidFill>
              </a:rPr>
              <a:t>システム（</a:t>
            </a:r>
            <a:r>
              <a:rPr lang="en-US" altLang="ja-JP" sz="4400" b="1" dirty="0" smtClean="0">
                <a:solidFill>
                  <a:srgbClr val="7030A0"/>
                </a:solidFill>
              </a:rPr>
              <a:t>JavaScript</a:t>
            </a:r>
            <a:r>
              <a:rPr lang="ja-JP" altLang="en-US" sz="4400" b="1" dirty="0" smtClean="0">
                <a:solidFill>
                  <a:srgbClr val="7030A0"/>
                </a:solidFill>
              </a:rPr>
              <a:t>未対応</a:t>
            </a:r>
            <a:r>
              <a:rPr lang="ja-JP" altLang="en-US" sz="4400" b="1" dirty="0">
                <a:solidFill>
                  <a:srgbClr val="7030A0"/>
                </a:solidFill>
              </a:rPr>
              <a:t>）</a:t>
            </a:r>
            <a:endParaRPr kumimoji="1" lang="ja-JP" altLang="en-US" sz="4400" b="1" dirty="0">
              <a:solidFill>
                <a:srgbClr val="7030A0"/>
              </a:solidFill>
            </a:endParaRPr>
          </a:p>
        </p:txBody>
      </p:sp>
      <p:sp>
        <p:nvSpPr>
          <p:cNvPr id="3" name="テキスト ボックス 2"/>
          <p:cNvSpPr txBox="1"/>
          <p:nvPr/>
        </p:nvSpPr>
        <p:spPr>
          <a:xfrm>
            <a:off x="491022" y="2675808"/>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4" name="直線矢印コネクタ 3"/>
          <p:cNvCxnSpPr/>
          <p:nvPr/>
        </p:nvCxnSpPr>
        <p:spPr>
          <a:xfrm>
            <a:off x="2264384" y="2937418"/>
            <a:ext cx="712501"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1942081" y="1012770"/>
            <a:ext cx="2478001" cy="1569660"/>
          </a:xfrm>
          <a:prstGeom prst="rect">
            <a:avLst/>
          </a:prstGeom>
          <a:noFill/>
        </p:spPr>
        <p:txBody>
          <a:bodyPr wrap="square" rtlCol="0">
            <a:spAutoFit/>
          </a:bodyPr>
          <a:lstStyle/>
          <a:p>
            <a:r>
              <a:rPr kumimoji="1" lang="en-US" altLang="ja-JP" sz="3200" dirty="0" smtClean="0"/>
              <a:t>ID</a:t>
            </a:r>
          </a:p>
          <a:p>
            <a:r>
              <a:rPr lang="ja-JP" altLang="en-US" sz="3200" dirty="0"/>
              <a:t>ニックネーム</a:t>
            </a:r>
            <a:endParaRPr kumimoji="1" lang="en-US" altLang="ja-JP" sz="3200" dirty="0" smtClean="0"/>
          </a:p>
          <a:p>
            <a:r>
              <a:rPr lang="en-US" altLang="ja-JP" sz="3200" dirty="0" smtClean="0"/>
              <a:t>PW</a:t>
            </a:r>
            <a:endParaRPr kumimoji="1" lang="ja-JP" altLang="en-US" sz="3200" dirty="0"/>
          </a:p>
        </p:txBody>
      </p:sp>
      <p:sp>
        <p:nvSpPr>
          <p:cNvPr id="6" name="テキスト ボックス 5"/>
          <p:cNvSpPr txBox="1"/>
          <p:nvPr/>
        </p:nvSpPr>
        <p:spPr>
          <a:xfrm>
            <a:off x="3122236" y="2582430"/>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cxnSp>
        <p:nvCxnSpPr>
          <p:cNvPr id="7" name="直線矢印コネクタ 6"/>
          <p:cNvCxnSpPr/>
          <p:nvPr/>
        </p:nvCxnSpPr>
        <p:spPr>
          <a:xfrm>
            <a:off x="8125031" y="2906642"/>
            <a:ext cx="1440772"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7901779" y="1106148"/>
            <a:ext cx="2365005" cy="1569660"/>
          </a:xfrm>
          <a:prstGeom prst="rect">
            <a:avLst/>
          </a:prstGeom>
          <a:noFill/>
        </p:spPr>
        <p:txBody>
          <a:bodyPr wrap="square" rtlCol="0">
            <a:spAutoFit/>
          </a:bodyPr>
          <a:lstStyle/>
          <a:p>
            <a:r>
              <a:rPr kumimoji="1" lang="en-US" altLang="ja-JP" sz="3200" dirty="0" smtClean="0"/>
              <a:t>ID</a:t>
            </a:r>
          </a:p>
          <a:p>
            <a:r>
              <a:rPr lang="ja-JP" altLang="en-US" sz="3200" dirty="0"/>
              <a:t>ニックネーム</a:t>
            </a:r>
            <a:endParaRPr kumimoji="1" lang="en-US" altLang="ja-JP" sz="3200" dirty="0" smtClean="0"/>
          </a:p>
          <a:p>
            <a:r>
              <a:rPr lang="en-US" altLang="ja-JP" sz="3200" dirty="0" smtClean="0"/>
              <a:t>PW(</a:t>
            </a:r>
            <a:r>
              <a:rPr lang="ja-JP" altLang="en-US" sz="3200" dirty="0" smtClean="0"/>
              <a:t>暗号化</a:t>
            </a:r>
            <a:r>
              <a:rPr lang="en-US" altLang="ja-JP" sz="3200" dirty="0" smtClean="0"/>
              <a:t>)</a:t>
            </a:r>
            <a:endParaRPr kumimoji="1" lang="ja-JP" altLang="en-US" sz="3200" dirty="0"/>
          </a:p>
        </p:txBody>
      </p:sp>
      <p:sp>
        <p:nvSpPr>
          <p:cNvPr id="9" name="テキスト ボックス 8"/>
          <p:cNvSpPr txBox="1"/>
          <p:nvPr/>
        </p:nvSpPr>
        <p:spPr>
          <a:xfrm>
            <a:off x="6675117" y="261425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10" name="テキスト ボックス 9"/>
          <p:cNvSpPr txBox="1"/>
          <p:nvPr/>
        </p:nvSpPr>
        <p:spPr>
          <a:xfrm>
            <a:off x="10288992" y="2614254"/>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11" name="直線矢印コネクタ 10"/>
          <p:cNvCxnSpPr/>
          <p:nvPr/>
        </p:nvCxnSpPr>
        <p:spPr>
          <a:xfrm flipV="1">
            <a:off x="5611505" y="2906641"/>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4961816" y="847022"/>
            <a:ext cx="2365005" cy="1569660"/>
          </a:xfrm>
          <a:prstGeom prst="rect">
            <a:avLst/>
          </a:prstGeom>
          <a:noFill/>
        </p:spPr>
        <p:txBody>
          <a:bodyPr wrap="square" rtlCol="0">
            <a:spAutoFit/>
          </a:bodyPr>
          <a:lstStyle/>
          <a:p>
            <a:r>
              <a:rPr kumimoji="1" lang="en-US" altLang="ja-JP" sz="3200" dirty="0" smtClean="0"/>
              <a:t>ID</a:t>
            </a:r>
          </a:p>
          <a:p>
            <a:r>
              <a:rPr lang="ja-JP" altLang="en-US" sz="3200" dirty="0"/>
              <a:t>ニックネーム</a:t>
            </a:r>
            <a:endParaRPr kumimoji="1" lang="en-US" altLang="ja-JP" sz="3200" dirty="0" smtClean="0"/>
          </a:p>
          <a:p>
            <a:r>
              <a:rPr lang="en-US" altLang="ja-JP" sz="3200" dirty="0" smtClean="0"/>
              <a:t>PW</a:t>
            </a:r>
            <a:r>
              <a:rPr lang="en-US" altLang="ja-JP" sz="3200" strike="sngStrike" dirty="0" smtClean="0"/>
              <a:t>(</a:t>
            </a:r>
            <a:r>
              <a:rPr lang="ja-JP" altLang="en-US" sz="3200" strike="sngStrike" dirty="0" smtClean="0"/>
              <a:t>暗号化</a:t>
            </a:r>
            <a:r>
              <a:rPr lang="en-US" altLang="ja-JP" sz="3200" strike="sngStrike" dirty="0" smtClean="0"/>
              <a:t>)</a:t>
            </a:r>
            <a:endParaRPr kumimoji="1" lang="ja-JP" altLang="en-US" sz="3200" strike="sngStrike" dirty="0"/>
          </a:p>
        </p:txBody>
      </p:sp>
      <p:sp>
        <p:nvSpPr>
          <p:cNvPr id="13" name="テキスト ボックス 12"/>
          <p:cNvSpPr txBox="1"/>
          <p:nvPr/>
        </p:nvSpPr>
        <p:spPr>
          <a:xfrm>
            <a:off x="5712804" y="3214423"/>
            <a:ext cx="615553" cy="2407920"/>
          </a:xfrm>
          <a:prstGeom prst="rect">
            <a:avLst/>
          </a:prstGeom>
          <a:noFill/>
        </p:spPr>
        <p:txBody>
          <a:bodyPr vert="eaVert" wrap="square" rtlCol="0">
            <a:spAutoFit/>
          </a:bodyPr>
          <a:lstStyle/>
          <a:p>
            <a:r>
              <a:rPr kumimoji="1" lang="ja-JP" altLang="en-US" sz="2800" dirty="0" smtClean="0"/>
              <a:t>サーバーへ送信</a:t>
            </a:r>
            <a:endParaRPr kumimoji="1" lang="ja-JP" altLang="en-US" sz="2800" dirty="0"/>
          </a:p>
        </p:txBody>
      </p:sp>
      <p:cxnSp>
        <p:nvCxnSpPr>
          <p:cNvPr id="15" name="直線コネクタ 14"/>
          <p:cNvCxnSpPr/>
          <p:nvPr/>
        </p:nvCxnSpPr>
        <p:spPr>
          <a:xfrm>
            <a:off x="3132042" y="2271948"/>
            <a:ext cx="2333056" cy="10960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H="1">
            <a:off x="3070538" y="2292963"/>
            <a:ext cx="2315768" cy="11370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V="1">
            <a:off x="3322320" y="3430030"/>
            <a:ext cx="502920" cy="66953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632537" y="4099560"/>
            <a:ext cx="3976193" cy="1938992"/>
          </a:xfrm>
          <a:prstGeom prst="rect">
            <a:avLst/>
          </a:prstGeom>
          <a:noFill/>
        </p:spPr>
        <p:txBody>
          <a:bodyPr wrap="square" rtlCol="0">
            <a:spAutoFit/>
          </a:bodyPr>
          <a:lstStyle/>
          <a:p>
            <a:r>
              <a:rPr kumimoji="1" lang="ja-JP" altLang="en-US" sz="2000" dirty="0" smtClean="0"/>
              <a:t>フォームのチェック自体</a:t>
            </a:r>
            <a:r>
              <a:rPr lang="ja-JP" altLang="en-US" sz="2000" dirty="0" smtClean="0"/>
              <a:t>は簡単ではあるが、フォームの中身をいじってそれを送信させるのは少し難しい。</a:t>
            </a:r>
            <a:endParaRPr lang="en-US" altLang="ja-JP" sz="2000" dirty="0" smtClean="0"/>
          </a:p>
          <a:p>
            <a:r>
              <a:rPr lang="ja-JP" altLang="en-US" sz="2000" dirty="0" smtClean="0"/>
              <a:t>加えて、その処理に対応していないものもあるらしい。</a:t>
            </a:r>
            <a:endParaRPr lang="en-US" altLang="ja-JP" sz="2000" dirty="0" smtClean="0"/>
          </a:p>
          <a:p>
            <a:r>
              <a:rPr lang="ja-JP" altLang="en-US" sz="2000" dirty="0" smtClean="0"/>
              <a:t>従って出来ない場合もある。</a:t>
            </a:r>
            <a:endParaRPr kumimoji="1" lang="ja-JP" altLang="en-US" sz="2000" dirty="0"/>
          </a:p>
        </p:txBody>
      </p:sp>
      <p:sp>
        <p:nvSpPr>
          <p:cNvPr id="28" name="円弧 27"/>
          <p:cNvSpPr/>
          <p:nvPr/>
        </p:nvSpPr>
        <p:spPr>
          <a:xfrm rot="3706451">
            <a:off x="6983215" y="3137335"/>
            <a:ext cx="1787660" cy="585386"/>
          </a:xfrm>
          <a:prstGeom prst="arc">
            <a:avLst>
              <a:gd name="adj1" fmla="val 13933702"/>
              <a:gd name="adj2" fmla="val 6737379"/>
            </a:avLst>
          </a:prstGeom>
          <a:ln w="31750">
            <a:solidFill>
              <a:srgbClr val="7030A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9" name="テキスト ボックス 28"/>
          <p:cNvSpPr txBox="1"/>
          <p:nvPr/>
        </p:nvSpPr>
        <p:spPr>
          <a:xfrm>
            <a:off x="7662914" y="4295852"/>
            <a:ext cx="2365005" cy="584775"/>
          </a:xfrm>
          <a:prstGeom prst="rect">
            <a:avLst/>
          </a:prstGeom>
          <a:noFill/>
        </p:spPr>
        <p:txBody>
          <a:bodyPr wrap="square" rtlCol="0">
            <a:spAutoFit/>
          </a:bodyPr>
          <a:lstStyle/>
          <a:p>
            <a:r>
              <a:rPr lang="en-US" altLang="ja-JP" sz="3200" dirty="0" smtClean="0"/>
              <a:t>PW</a:t>
            </a:r>
            <a:r>
              <a:rPr lang="en-US" altLang="ja-JP" sz="3200" dirty="0" smtClean="0"/>
              <a:t>(</a:t>
            </a:r>
            <a:r>
              <a:rPr lang="ja-JP" altLang="en-US" sz="3200" dirty="0" smtClean="0"/>
              <a:t>暗号化</a:t>
            </a:r>
            <a:r>
              <a:rPr lang="en-US" altLang="ja-JP" sz="3200" dirty="0" smtClean="0"/>
              <a:t>)</a:t>
            </a:r>
            <a:endParaRPr kumimoji="1" lang="ja-JP" altLang="en-US" sz="3200" dirty="0"/>
          </a:p>
        </p:txBody>
      </p:sp>
    </p:spTree>
    <p:extLst>
      <p:ext uri="{BB962C8B-B14F-4D97-AF65-F5344CB8AC3E}">
        <p14:creationId xmlns:p14="http://schemas.microsoft.com/office/powerpoint/2010/main" val="3517056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339249" y="4401321"/>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4" name="直線矢印コネクタ 3"/>
          <p:cNvCxnSpPr/>
          <p:nvPr/>
        </p:nvCxnSpPr>
        <p:spPr>
          <a:xfrm flipV="1">
            <a:off x="2073833" y="3426308"/>
            <a:ext cx="2208607" cy="834745"/>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2021989" y="4276448"/>
            <a:ext cx="2600386" cy="1815882"/>
          </a:xfrm>
          <a:prstGeom prst="rect">
            <a:avLst/>
          </a:prstGeom>
          <a:noFill/>
        </p:spPr>
        <p:txBody>
          <a:bodyPr wrap="square" rtlCol="0">
            <a:spAutoFit/>
          </a:bodyPr>
          <a:lstStyle/>
          <a:p>
            <a:r>
              <a:rPr kumimoji="1" lang="en-US" altLang="ja-JP" sz="2800" dirty="0" err="1" smtClean="0"/>
              <a:t>ID:hirose</a:t>
            </a:r>
            <a:endParaRPr kumimoji="1" lang="en-US" altLang="ja-JP" sz="2800" dirty="0" smtClean="0"/>
          </a:p>
          <a:p>
            <a:r>
              <a:rPr kumimoji="1" lang="ja-JP" altLang="en-US" sz="2800" dirty="0" smtClean="0"/>
              <a:t>ニックネーム：広瀬太郎</a:t>
            </a:r>
            <a:endParaRPr kumimoji="1" lang="en-US" altLang="ja-JP" sz="2800" dirty="0" smtClean="0"/>
          </a:p>
          <a:p>
            <a:r>
              <a:rPr lang="en-US" altLang="ja-JP" sz="2800" dirty="0" err="1" smtClean="0"/>
              <a:t>PW:hirose</a:t>
            </a:r>
            <a:endParaRPr kumimoji="1" lang="ja-JP" altLang="en-US" sz="2800" dirty="0"/>
          </a:p>
        </p:txBody>
      </p:sp>
      <p:cxnSp>
        <p:nvCxnSpPr>
          <p:cNvPr id="7" name="直線矢印コネクタ 6"/>
          <p:cNvCxnSpPr/>
          <p:nvPr/>
        </p:nvCxnSpPr>
        <p:spPr>
          <a:xfrm>
            <a:off x="6525691" y="3118526"/>
            <a:ext cx="1440772"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4646555" y="275191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9" name="テキスト ボックス 8"/>
          <p:cNvSpPr txBox="1"/>
          <p:nvPr/>
        </p:nvSpPr>
        <p:spPr>
          <a:xfrm>
            <a:off x="8955846" y="2778321"/>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10" name="直線矢印コネクタ 9"/>
          <p:cNvCxnSpPr/>
          <p:nvPr/>
        </p:nvCxnSpPr>
        <p:spPr>
          <a:xfrm flipV="1">
            <a:off x="3004569" y="3118525"/>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表 12"/>
          <p:cNvGraphicFramePr>
            <a:graphicFrameLocks noGrp="1"/>
          </p:cNvGraphicFramePr>
          <p:nvPr>
            <p:extLst>
              <p:ext uri="{D42A27DB-BD31-4B8C-83A1-F6EECF244321}">
                <p14:modId xmlns:p14="http://schemas.microsoft.com/office/powerpoint/2010/main" val="3702519167"/>
              </p:ext>
            </p:extLst>
          </p:nvPr>
        </p:nvGraphicFramePr>
        <p:xfrm>
          <a:off x="7224589" y="4533053"/>
          <a:ext cx="4888889" cy="1798320"/>
        </p:xfrm>
        <a:graphic>
          <a:graphicData uri="http://schemas.openxmlformats.org/drawingml/2006/table">
            <a:tbl>
              <a:tblPr firstRow="1" bandRow="1">
                <a:tableStyleId>{5C22544A-7EE6-4342-B048-85BDC9FD1C3A}</a:tableStyleId>
              </a:tblPr>
              <a:tblGrid>
                <a:gridCol w="1090122"/>
                <a:gridCol w="807720"/>
                <a:gridCol w="1218566"/>
                <a:gridCol w="1772481"/>
              </a:tblGrid>
              <a:tr h="457584">
                <a:tc gridSpan="4">
                  <a:txBody>
                    <a:bodyPr/>
                    <a:lstStyle/>
                    <a:p>
                      <a:pPr algn="ctr"/>
                      <a:r>
                        <a:rPr kumimoji="1" lang="en-US" altLang="ja-JP" sz="2800" dirty="0" smtClean="0"/>
                        <a:t>account</a:t>
                      </a:r>
                      <a:endParaRPr kumimoji="1" lang="ja-JP" altLang="en-US" sz="2800"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dirty="0"/>
                    </a:p>
                  </a:txBody>
                  <a:tcPr/>
                </a:tc>
              </a:tr>
              <a:tr h="2076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number</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id</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nickname</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password</a:t>
                      </a:r>
                      <a:endParaRPr kumimoji="1" lang="ja-JP" altLang="en-US" dirty="0" smtClean="0"/>
                    </a:p>
                  </a:txBody>
                  <a:tcPr/>
                </a:tc>
              </a:tr>
              <a:tr h="738456">
                <a:tc>
                  <a:txBody>
                    <a:bodyPr/>
                    <a:lstStyle/>
                    <a:p>
                      <a:r>
                        <a:rPr kumimoji="1" lang="en-US" altLang="ja-JP" dirty="0" smtClean="0"/>
                        <a:t>1</a:t>
                      </a:r>
                      <a:endParaRPr kumimoji="1" lang="ja-JP" altLang="en-US" dirty="0"/>
                    </a:p>
                  </a:txBody>
                  <a:tcPr/>
                </a:tc>
                <a:tc>
                  <a:txBody>
                    <a:bodyPr/>
                    <a:lstStyle/>
                    <a:p>
                      <a:r>
                        <a:rPr kumimoji="1" lang="en-US" altLang="ja-JP" dirty="0" err="1" smtClean="0"/>
                        <a:t>hirose</a:t>
                      </a:r>
                      <a:endParaRPr kumimoji="1" lang="ja-JP" altLang="en-US" dirty="0"/>
                    </a:p>
                  </a:txBody>
                  <a:tcPr/>
                </a:tc>
                <a:tc>
                  <a:txBody>
                    <a:bodyPr/>
                    <a:lstStyle/>
                    <a:p>
                      <a:r>
                        <a:rPr kumimoji="1" lang="ja-JP" altLang="en-US" dirty="0" smtClean="0"/>
                        <a:t>広瀬太郎</a:t>
                      </a:r>
                      <a:endParaRPr kumimoji="1" lang="ja-JP" altLang="en-US" dirty="0"/>
                    </a:p>
                  </a:txBody>
                  <a:tcPr/>
                </a:tc>
                <a:tc>
                  <a:txBody>
                    <a:bodyPr/>
                    <a:lstStyle/>
                    <a:p>
                      <a:r>
                        <a:rPr kumimoji="1" lang="en-US" altLang="ja-JP" dirty="0" smtClean="0"/>
                        <a:t>b415f121bed5418d497277b7e51556dff74b8e55</a:t>
                      </a:r>
                      <a:endParaRPr kumimoji="1" lang="ja-JP" altLang="en-US" dirty="0"/>
                    </a:p>
                  </a:txBody>
                  <a:tcPr/>
                </a:tc>
              </a:tr>
            </a:tbl>
          </a:graphicData>
        </a:graphic>
      </p:graphicFrame>
      <p:sp>
        <p:nvSpPr>
          <p:cNvPr id="14" name="テキスト ボックス 13"/>
          <p:cNvSpPr txBox="1"/>
          <p:nvPr/>
        </p:nvSpPr>
        <p:spPr>
          <a:xfrm>
            <a:off x="6315224" y="845901"/>
            <a:ext cx="2747275" cy="2123658"/>
          </a:xfrm>
          <a:prstGeom prst="rect">
            <a:avLst/>
          </a:prstGeom>
          <a:noFill/>
        </p:spPr>
        <p:txBody>
          <a:bodyPr wrap="square" rtlCol="0">
            <a:spAutoFit/>
          </a:bodyPr>
          <a:lstStyle/>
          <a:p>
            <a:r>
              <a:rPr kumimoji="1" lang="en-US" altLang="ja-JP" sz="2400" dirty="0" err="1" smtClean="0"/>
              <a:t>ID:hirose</a:t>
            </a:r>
            <a:endParaRPr kumimoji="1" lang="en-US" altLang="ja-JP" sz="2400" dirty="0" smtClean="0"/>
          </a:p>
          <a:p>
            <a:r>
              <a:rPr lang="ja-JP" altLang="en-US" sz="2400" dirty="0" smtClean="0"/>
              <a:t>ニックネーム：</a:t>
            </a:r>
            <a:endParaRPr lang="en-US" altLang="ja-JP" sz="2400" dirty="0" smtClean="0"/>
          </a:p>
          <a:p>
            <a:r>
              <a:rPr kumimoji="1" lang="ja-JP" altLang="en-US" sz="2400" dirty="0" smtClean="0"/>
              <a:t>広瀬</a:t>
            </a:r>
            <a:r>
              <a:rPr kumimoji="1" lang="ja-JP" altLang="en-US" sz="2400" dirty="0"/>
              <a:t>太郎</a:t>
            </a:r>
            <a:endParaRPr kumimoji="1" lang="en-US" altLang="ja-JP" sz="2400" dirty="0" smtClean="0"/>
          </a:p>
          <a:p>
            <a:r>
              <a:rPr lang="en-US" altLang="ja-JP" sz="2400" dirty="0" smtClean="0"/>
              <a:t>PW(</a:t>
            </a:r>
            <a:r>
              <a:rPr lang="ja-JP" altLang="en-US" sz="2400" dirty="0" smtClean="0"/>
              <a:t>暗号化</a:t>
            </a:r>
            <a:r>
              <a:rPr lang="en-US" altLang="ja-JP" sz="2400" dirty="0" smtClean="0"/>
              <a:t>):</a:t>
            </a:r>
          </a:p>
          <a:p>
            <a:r>
              <a:rPr lang="en-US" altLang="ja-JP" sz="1600" dirty="0"/>
              <a:t>b415f121bed5418d497277b7e51556dff74b8e55</a:t>
            </a:r>
            <a:endParaRPr lang="ja-JP" altLang="en-US" sz="1600" dirty="0"/>
          </a:p>
        </p:txBody>
      </p:sp>
      <p:cxnSp>
        <p:nvCxnSpPr>
          <p:cNvPr id="15" name="直線矢印コネクタ 14"/>
          <p:cNvCxnSpPr/>
          <p:nvPr/>
        </p:nvCxnSpPr>
        <p:spPr>
          <a:xfrm>
            <a:off x="9673602" y="3426308"/>
            <a:ext cx="0" cy="88661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950142" y="92429"/>
            <a:ext cx="10511178" cy="769441"/>
          </a:xfrm>
          <a:prstGeom prst="rect">
            <a:avLst/>
          </a:prstGeom>
          <a:noFill/>
        </p:spPr>
        <p:txBody>
          <a:bodyPr wrap="square" rtlCol="0">
            <a:spAutoFit/>
          </a:bodyPr>
          <a:lstStyle/>
          <a:p>
            <a:pPr algn="ctr"/>
            <a:r>
              <a:rPr lang="ja-JP" altLang="en-US" sz="4400" b="1" dirty="0" smtClean="0">
                <a:solidFill>
                  <a:srgbClr val="7030A0"/>
                </a:solidFill>
              </a:rPr>
              <a:t>会員登録</a:t>
            </a:r>
            <a:r>
              <a:rPr lang="ja-JP" altLang="en-US" sz="4400" b="1" dirty="0" smtClean="0">
                <a:solidFill>
                  <a:srgbClr val="7030A0"/>
                </a:solidFill>
              </a:rPr>
              <a:t>システム（</a:t>
            </a:r>
            <a:r>
              <a:rPr lang="en-US" altLang="ja-JP" sz="4400" b="1" dirty="0" smtClean="0">
                <a:solidFill>
                  <a:srgbClr val="7030A0"/>
                </a:solidFill>
              </a:rPr>
              <a:t>JavaScript</a:t>
            </a:r>
            <a:r>
              <a:rPr lang="ja-JP" altLang="en-US" sz="4400" b="1" dirty="0" smtClean="0">
                <a:solidFill>
                  <a:srgbClr val="7030A0"/>
                </a:solidFill>
              </a:rPr>
              <a:t>未対応</a:t>
            </a:r>
            <a:r>
              <a:rPr lang="ja-JP" altLang="en-US" sz="4400" b="1" dirty="0" smtClean="0">
                <a:solidFill>
                  <a:srgbClr val="7030A0"/>
                </a:solidFill>
              </a:rPr>
              <a:t>）（例）</a:t>
            </a:r>
            <a:endParaRPr kumimoji="1" lang="ja-JP" altLang="en-US" sz="4400" b="1" dirty="0">
              <a:solidFill>
                <a:srgbClr val="7030A0"/>
              </a:solidFill>
            </a:endParaRPr>
          </a:p>
        </p:txBody>
      </p:sp>
      <p:sp>
        <p:nvSpPr>
          <p:cNvPr id="17" name="テキスト ボックス 16"/>
          <p:cNvSpPr txBox="1"/>
          <p:nvPr/>
        </p:nvSpPr>
        <p:spPr>
          <a:xfrm>
            <a:off x="241957" y="2808234"/>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cxnSp>
        <p:nvCxnSpPr>
          <p:cNvPr id="18" name="直線コネクタ 17"/>
          <p:cNvCxnSpPr/>
          <p:nvPr/>
        </p:nvCxnSpPr>
        <p:spPr>
          <a:xfrm>
            <a:off x="251763" y="2497752"/>
            <a:ext cx="2333056" cy="10960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flipH="1">
            <a:off x="190259" y="2518767"/>
            <a:ext cx="2315768" cy="11370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円弧 19"/>
          <p:cNvSpPr/>
          <p:nvPr/>
        </p:nvSpPr>
        <p:spPr>
          <a:xfrm rot="3706451">
            <a:off x="4847423" y="3223183"/>
            <a:ext cx="1787660" cy="585386"/>
          </a:xfrm>
          <a:prstGeom prst="arc">
            <a:avLst>
              <a:gd name="adj1" fmla="val 13933702"/>
              <a:gd name="adj2" fmla="val 6737379"/>
            </a:avLst>
          </a:prstGeom>
          <a:ln w="31750">
            <a:solidFill>
              <a:srgbClr val="7030A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テキスト ボックス 20"/>
          <p:cNvSpPr txBox="1"/>
          <p:nvPr/>
        </p:nvSpPr>
        <p:spPr>
          <a:xfrm>
            <a:off x="4594364" y="4457245"/>
            <a:ext cx="2365005" cy="954107"/>
          </a:xfrm>
          <a:prstGeom prst="rect">
            <a:avLst/>
          </a:prstGeom>
          <a:noFill/>
        </p:spPr>
        <p:txBody>
          <a:bodyPr wrap="square" rtlCol="0">
            <a:spAutoFit/>
          </a:bodyPr>
          <a:lstStyle/>
          <a:p>
            <a:r>
              <a:rPr lang="en-US" altLang="ja-JP" sz="2400" dirty="0" smtClean="0"/>
              <a:t>PW(</a:t>
            </a:r>
            <a:r>
              <a:rPr lang="ja-JP" altLang="en-US" sz="2400" dirty="0" smtClean="0"/>
              <a:t>暗号化</a:t>
            </a:r>
            <a:r>
              <a:rPr lang="en-US" altLang="ja-JP" sz="2400" dirty="0" smtClean="0"/>
              <a:t>):</a:t>
            </a:r>
          </a:p>
          <a:p>
            <a:r>
              <a:rPr lang="en-US" altLang="ja-JP" sz="1600" dirty="0" smtClean="0"/>
              <a:t>b415f121bed5418d497277b7e51556dff74b8e55</a:t>
            </a:r>
            <a:endParaRPr lang="ja-JP" altLang="en-US" sz="1600" dirty="0"/>
          </a:p>
        </p:txBody>
      </p:sp>
      <p:cxnSp>
        <p:nvCxnSpPr>
          <p:cNvPr id="24" name="直線矢印コネクタ 23"/>
          <p:cNvCxnSpPr/>
          <p:nvPr/>
        </p:nvCxnSpPr>
        <p:spPr>
          <a:xfrm flipV="1">
            <a:off x="1288088" y="3546264"/>
            <a:ext cx="4567" cy="766656"/>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3075498" y="2999644"/>
            <a:ext cx="611102" cy="2995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3023074" y="2971256"/>
            <a:ext cx="663526" cy="3563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a:off x="1002566" y="3772622"/>
            <a:ext cx="611102" cy="2995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a:off x="950142" y="3744234"/>
            <a:ext cx="663526" cy="3563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テキスト ボックス 37"/>
          <p:cNvSpPr txBox="1"/>
          <p:nvPr/>
        </p:nvSpPr>
        <p:spPr>
          <a:xfrm>
            <a:off x="1774784" y="1966835"/>
            <a:ext cx="2847591" cy="523220"/>
          </a:xfrm>
          <a:prstGeom prst="rect">
            <a:avLst/>
          </a:prstGeom>
          <a:noFill/>
        </p:spPr>
        <p:txBody>
          <a:bodyPr wrap="square" rtlCol="0">
            <a:spAutoFit/>
          </a:bodyPr>
          <a:lstStyle/>
          <a:p>
            <a:r>
              <a:rPr lang="ja-JP" altLang="en-US" sz="2800" dirty="0"/>
              <a:t>サーバーへ</a:t>
            </a:r>
            <a:r>
              <a:rPr lang="ja-JP" altLang="en-US" sz="2800" dirty="0" smtClean="0"/>
              <a:t>送信</a:t>
            </a:r>
            <a:endParaRPr kumimoji="1" lang="ja-JP" altLang="en-US" sz="2800" dirty="0"/>
          </a:p>
        </p:txBody>
      </p:sp>
    </p:spTree>
    <p:extLst>
      <p:ext uri="{BB962C8B-B14F-4D97-AF65-F5344CB8AC3E}">
        <p14:creationId xmlns:p14="http://schemas.microsoft.com/office/powerpoint/2010/main" val="449667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2466916" y="0"/>
            <a:ext cx="7393364" cy="769441"/>
          </a:xfrm>
          <a:prstGeom prst="rect">
            <a:avLst/>
          </a:prstGeom>
          <a:noFill/>
        </p:spPr>
        <p:txBody>
          <a:bodyPr wrap="square" rtlCol="0">
            <a:spAutoFit/>
          </a:bodyPr>
          <a:lstStyle/>
          <a:p>
            <a:pPr algn="ctr"/>
            <a:r>
              <a:rPr lang="ja-JP" altLang="en-US" sz="4400" b="1" dirty="0" smtClean="0">
                <a:solidFill>
                  <a:srgbClr val="7030A0"/>
                </a:solidFill>
              </a:rPr>
              <a:t>会員情報のデータベース定義</a:t>
            </a:r>
            <a:endParaRPr kumimoji="1" lang="ja-JP" altLang="en-US" sz="4400" b="1" dirty="0">
              <a:solidFill>
                <a:srgbClr val="7030A0"/>
              </a:solidFill>
            </a:endParaRPr>
          </a:p>
        </p:txBody>
      </p:sp>
      <p:graphicFrame>
        <p:nvGraphicFramePr>
          <p:cNvPr id="14" name="表 13"/>
          <p:cNvGraphicFramePr>
            <a:graphicFrameLocks noGrp="1"/>
          </p:cNvGraphicFramePr>
          <p:nvPr>
            <p:extLst>
              <p:ext uri="{D42A27DB-BD31-4B8C-83A1-F6EECF244321}">
                <p14:modId xmlns:p14="http://schemas.microsoft.com/office/powerpoint/2010/main" val="3232099986"/>
              </p:ext>
            </p:extLst>
          </p:nvPr>
        </p:nvGraphicFramePr>
        <p:xfrm>
          <a:off x="2216734" y="5047257"/>
          <a:ext cx="7893727" cy="1495802"/>
        </p:xfrm>
        <a:graphic>
          <a:graphicData uri="http://schemas.openxmlformats.org/drawingml/2006/table">
            <a:tbl>
              <a:tblPr firstRow="1" bandRow="1">
                <a:tableStyleId>{5C22544A-7EE6-4342-B048-85BDC9FD1C3A}</a:tableStyleId>
              </a:tblPr>
              <a:tblGrid>
                <a:gridCol w="1075106"/>
                <a:gridCol w="853440"/>
                <a:gridCol w="1249680"/>
                <a:gridCol w="4715501"/>
              </a:tblGrid>
              <a:tr h="429346">
                <a:tc gridSpan="4">
                  <a:txBody>
                    <a:bodyPr/>
                    <a:lstStyle/>
                    <a:p>
                      <a:pPr algn="ctr"/>
                      <a:r>
                        <a:rPr kumimoji="1" lang="en-US" altLang="ja-JP" sz="2800" dirty="0" smtClean="0"/>
                        <a:t>account</a:t>
                      </a:r>
                      <a:endParaRPr kumimoji="1" lang="ja-JP" altLang="en-US" sz="2800"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dirty="0"/>
                    </a:p>
                  </a:txBody>
                  <a:tcPr/>
                </a:tc>
              </a:tr>
              <a:tr h="3030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number</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id</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nickname</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password</a:t>
                      </a:r>
                      <a:endParaRPr kumimoji="1" lang="ja-JP" altLang="en-US" dirty="0" smtClean="0"/>
                    </a:p>
                  </a:txBody>
                  <a:tcPr/>
                </a:tc>
              </a:tr>
              <a:tr h="611882">
                <a:tc>
                  <a:txBody>
                    <a:bodyPr/>
                    <a:lstStyle/>
                    <a:p>
                      <a:r>
                        <a:rPr kumimoji="1" lang="en-US" altLang="ja-JP" dirty="0" smtClean="0"/>
                        <a:t>1</a:t>
                      </a:r>
                      <a:endParaRPr kumimoji="1" lang="ja-JP" altLang="en-US" dirty="0"/>
                    </a:p>
                  </a:txBody>
                  <a:tcPr/>
                </a:tc>
                <a:tc>
                  <a:txBody>
                    <a:bodyPr/>
                    <a:lstStyle/>
                    <a:p>
                      <a:r>
                        <a:rPr kumimoji="1" lang="en-US" altLang="ja-JP" dirty="0" err="1" smtClean="0"/>
                        <a:t>hirose</a:t>
                      </a:r>
                      <a:endParaRPr kumimoji="1" lang="ja-JP" altLang="en-US" dirty="0"/>
                    </a:p>
                  </a:txBody>
                  <a:tcPr/>
                </a:tc>
                <a:tc>
                  <a:txBody>
                    <a:bodyPr/>
                    <a:lstStyle/>
                    <a:p>
                      <a:r>
                        <a:rPr kumimoji="1" lang="ja-JP" altLang="en-US" dirty="0" smtClean="0"/>
                        <a:t>広瀬太郎</a:t>
                      </a:r>
                      <a:endParaRPr kumimoji="1" lang="ja-JP" altLang="en-US" dirty="0"/>
                    </a:p>
                  </a:txBody>
                  <a:tcPr/>
                </a:tc>
                <a:tc>
                  <a:txBody>
                    <a:bodyPr/>
                    <a:lstStyle/>
                    <a:p>
                      <a:r>
                        <a:rPr kumimoji="1" lang="en-US" altLang="ja-JP" dirty="0" smtClean="0"/>
                        <a:t>b415f121bed5418d497277b7e51556dff74b8e55</a:t>
                      </a:r>
                      <a:endParaRPr kumimoji="1" lang="ja-JP" altLang="en-US" dirty="0"/>
                    </a:p>
                  </a:txBody>
                  <a:tcPr/>
                </a:tc>
              </a:tr>
            </a:tbl>
          </a:graphicData>
        </a:graphic>
      </p:graphicFrame>
      <p:sp>
        <p:nvSpPr>
          <p:cNvPr id="21" name="コンテンツ プレースホルダー 20"/>
          <p:cNvSpPr>
            <a:spLocks noGrp="1"/>
          </p:cNvSpPr>
          <p:nvPr>
            <p:ph idx="1"/>
          </p:nvPr>
        </p:nvSpPr>
        <p:spPr>
          <a:xfrm>
            <a:off x="570518" y="1104721"/>
            <a:ext cx="10515600" cy="3508375"/>
          </a:xfrm>
        </p:spPr>
        <p:txBody>
          <a:bodyPr>
            <a:normAutofit lnSpcReduction="10000"/>
          </a:bodyPr>
          <a:lstStyle/>
          <a:p>
            <a:r>
              <a:rPr lang="ja-JP" altLang="en-US" dirty="0" smtClean="0"/>
              <a:t>テーブル名 → </a:t>
            </a:r>
            <a:r>
              <a:rPr lang="en-US" altLang="ja-JP" dirty="0" smtClean="0"/>
              <a:t>account</a:t>
            </a:r>
          </a:p>
          <a:p>
            <a:pPr lvl="1"/>
            <a:r>
              <a:rPr lang="ja-JP" altLang="en-US" dirty="0" smtClean="0"/>
              <a:t>会員番号 → </a:t>
            </a:r>
            <a:r>
              <a:rPr lang="en-US" altLang="ja-JP" dirty="0" smtClean="0"/>
              <a:t>number</a:t>
            </a:r>
          </a:p>
          <a:p>
            <a:pPr lvl="2"/>
            <a:r>
              <a:rPr lang="en-US" altLang="ja-JP" dirty="0" smtClean="0"/>
              <a:t>AUTO INCREMENT</a:t>
            </a:r>
            <a:r>
              <a:rPr lang="ja-JP" altLang="en-US" dirty="0" smtClean="0"/>
              <a:t>にして、</a:t>
            </a:r>
            <a:r>
              <a:rPr lang="en-US" altLang="ja-JP" dirty="0" smtClean="0"/>
              <a:t>SQL</a:t>
            </a:r>
            <a:r>
              <a:rPr lang="ja-JP" altLang="en-US" dirty="0" smtClean="0"/>
              <a:t>側で自動で入れるようにす</a:t>
            </a:r>
            <a:r>
              <a:rPr lang="ja-JP" altLang="en-US" dirty="0"/>
              <a:t>る</a:t>
            </a:r>
            <a:endParaRPr lang="en-US" altLang="ja-JP" dirty="0" smtClean="0"/>
          </a:p>
          <a:p>
            <a:pPr lvl="1"/>
            <a:r>
              <a:rPr lang="en-US" altLang="ja-JP" dirty="0" smtClean="0"/>
              <a:t>ID </a:t>
            </a:r>
            <a:r>
              <a:rPr lang="ja-JP" altLang="en-US" dirty="0" smtClean="0"/>
              <a:t>→ </a:t>
            </a:r>
            <a:r>
              <a:rPr lang="en-US" altLang="ja-JP" dirty="0" smtClean="0"/>
              <a:t>id</a:t>
            </a:r>
          </a:p>
          <a:p>
            <a:pPr lvl="2"/>
            <a:r>
              <a:rPr lang="en-US" altLang="ja-JP" dirty="0"/>
              <a:t>1</a:t>
            </a:r>
            <a:r>
              <a:rPr lang="ja-JP" altLang="en-US" dirty="0" smtClean="0"/>
              <a:t>～</a:t>
            </a:r>
            <a:r>
              <a:rPr lang="en-US" altLang="ja-JP" dirty="0" smtClean="0"/>
              <a:t>15</a:t>
            </a:r>
            <a:r>
              <a:rPr lang="ja-JP" altLang="en-US" dirty="0" smtClean="0"/>
              <a:t>文字の半角英数字にする</a:t>
            </a:r>
            <a:endParaRPr lang="en-US" altLang="ja-JP" dirty="0" smtClean="0"/>
          </a:p>
          <a:p>
            <a:pPr lvl="1"/>
            <a:r>
              <a:rPr kumimoji="1" lang="ja-JP" altLang="en-US" dirty="0" smtClean="0"/>
              <a:t>ニックネーム </a:t>
            </a:r>
            <a:r>
              <a:rPr lang="ja-JP" altLang="en-US" dirty="0" smtClean="0"/>
              <a:t>→ </a:t>
            </a:r>
            <a:r>
              <a:rPr lang="en-US" altLang="ja-JP" dirty="0" smtClean="0"/>
              <a:t>nickname</a:t>
            </a:r>
          </a:p>
          <a:p>
            <a:pPr lvl="2"/>
            <a:r>
              <a:rPr lang="en-US" altLang="ja-JP" dirty="0"/>
              <a:t>1</a:t>
            </a:r>
            <a:r>
              <a:rPr lang="ja-JP" altLang="en-US" dirty="0" smtClean="0"/>
              <a:t>～</a:t>
            </a:r>
            <a:r>
              <a:rPr lang="en-US" altLang="ja-JP" dirty="0"/>
              <a:t>8</a:t>
            </a:r>
            <a:r>
              <a:rPr lang="ja-JP" altLang="en-US" dirty="0" smtClean="0"/>
              <a:t>文字の日本語または半角英数字にする</a:t>
            </a:r>
            <a:endParaRPr lang="en-US" altLang="ja-JP" dirty="0" smtClean="0"/>
          </a:p>
          <a:p>
            <a:pPr lvl="1"/>
            <a:r>
              <a:rPr kumimoji="1" lang="en-US" altLang="ja-JP" dirty="0" smtClean="0"/>
              <a:t>PW </a:t>
            </a:r>
            <a:r>
              <a:rPr kumimoji="1" lang="ja-JP" altLang="en-US" dirty="0" smtClean="0"/>
              <a:t>→ </a:t>
            </a:r>
            <a:r>
              <a:rPr kumimoji="1" lang="en-US" altLang="ja-JP" dirty="0" smtClean="0"/>
              <a:t>password</a:t>
            </a:r>
          </a:p>
          <a:p>
            <a:pPr lvl="2"/>
            <a:r>
              <a:rPr lang="en-US" altLang="ja-JP" dirty="0" smtClean="0"/>
              <a:t>SHA1</a:t>
            </a:r>
            <a:r>
              <a:rPr lang="ja-JP" altLang="en-US" dirty="0" smtClean="0"/>
              <a:t>を使って暗号化するため</a:t>
            </a:r>
            <a:r>
              <a:rPr lang="en-US" altLang="ja-JP" dirty="0" smtClean="0"/>
              <a:t>40</a:t>
            </a:r>
            <a:r>
              <a:rPr lang="ja-JP" altLang="en-US" dirty="0" smtClean="0"/>
              <a:t>文字の</a:t>
            </a:r>
            <a:r>
              <a:rPr lang="en-US" altLang="ja-JP" dirty="0" smtClean="0"/>
              <a:t>16</a:t>
            </a:r>
            <a:r>
              <a:rPr lang="ja-JP" altLang="en-US" dirty="0" smtClean="0"/>
              <a:t>進数を保存</a:t>
            </a:r>
            <a:r>
              <a:rPr lang="ja-JP" altLang="en-US" dirty="0" smtClean="0"/>
              <a:t>する</a:t>
            </a:r>
            <a:endParaRPr lang="en-US" altLang="ja-JP" dirty="0" smtClean="0"/>
          </a:p>
          <a:p>
            <a:pPr lvl="2"/>
            <a:r>
              <a:rPr lang="ja-JP" altLang="en-US" dirty="0" smtClean="0"/>
              <a:t>ただし実際の</a:t>
            </a:r>
            <a:r>
              <a:rPr lang="en-US" altLang="ja-JP" dirty="0" smtClean="0"/>
              <a:t>PW</a:t>
            </a:r>
            <a:r>
              <a:rPr lang="ja-JP" altLang="en-US" dirty="0" smtClean="0"/>
              <a:t>は</a:t>
            </a:r>
            <a:r>
              <a:rPr lang="en-US" altLang="ja-JP" dirty="0" smtClean="0"/>
              <a:t>4</a:t>
            </a:r>
            <a:r>
              <a:rPr lang="ja-JP" altLang="en-US" dirty="0" smtClean="0"/>
              <a:t>～</a:t>
            </a:r>
            <a:r>
              <a:rPr lang="en-US" altLang="ja-JP" dirty="0" smtClean="0"/>
              <a:t>20</a:t>
            </a:r>
            <a:r>
              <a:rPr lang="ja-JP" altLang="en-US" dirty="0" smtClean="0"/>
              <a:t>文字の半角英数字とする。</a:t>
            </a:r>
            <a:endParaRPr kumimoji="1" lang="ja-JP" altLang="en-US" dirty="0"/>
          </a:p>
        </p:txBody>
      </p:sp>
    </p:spTree>
    <p:extLst>
      <p:ext uri="{BB962C8B-B14F-4D97-AF65-F5344CB8AC3E}">
        <p14:creationId xmlns:p14="http://schemas.microsoft.com/office/powerpoint/2010/main" val="1123032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601962" y="197906"/>
            <a:ext cx="6968758" cy="769441"/>
          </a:xfrm>
          <a:prstGeom prst="rect">
            <a:avLst/>
          </a:prstGeom>
          <a:noFill/>
        </p:spPr>
        <p:txBody>
          <a:bodyPr wrap="square" rtlCol="0">
            <a:spAutoFit/>
          </a:bodyPr>
          <a:lstStyle/>
          <a:p>
            <a:pPr algn="ctr"/>
            <a:r>
              <a:rPr lang="en-US" altLang="ja-JP" sz="4400" b="1" dirty="0" smtClean="0">
                <a:solidFill>
                  <a:srgbClr val="7030A0"/>
                </a:solidFill>
              </a:rPr>
              <a:t>1</a:t>
            </a:r>
            <a:r>
              <a:rPr lang="ja-JP" altLang="en-US" sz="4400" b="1" dirty="0" smtClean="0">
                <a:solidFill>
                  <a:srgbClr val="7030A0"/>
                </a:solidFill>
              </a:rPr>
              <a:t>週間自動ログインシステム</a:t>
            </a:r>
            <a:endParaRPr kumimoji="1" lang="ja-JP" altLang="en-US" sz="4400" b="1" dirty="0">
              <a:solidFill>
                <a:srgbClr val="7030A0"/>
              </a:solidFill>
            </a:endParaRPr>
          </a:p>
        </p:txBody>
      </p:sp>
      <p:sp>
        <p:nvSpPr>
          <p:cNvPr id="3" name="テキスト ボックス 2"/>
          <p:cNvSpPr txBox="1"/>
          <p:nvPr/>
        </p:nvSpPr>
        <p:spPr>
          <a:xfrm>
            <a:off x="3199544" y="2930533"/>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4" name="直線矢印コネクタ 3"/>
          <p:cNvCxnSpPr/>
          <p:nvPr/>
        </p:nvCxnSpPr>
        <p:spPr>
          <a:xfrm flipV="1">
            <a:off x="5225370" y="3096391"/>
            <a:ext cx="1477983" cy="4313"/>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5429057" y="1820164"/>
            <a:ext cx="1070609"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9" name="テキスト ボックス 8"/>
          <p:cNvSpPr txBox="1"/>
          <p:nvPr/>
        </p:nvSpPr>
        <p:spPr>
          <a:xfrm>
            <a:off x="7090793" y="291440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cxnSp>
        <p:nvCxnSpPr>
          <p:cNvPr id="16" name="直線矢印コネクタ 15"/>
          <p:cNvCxnSpPr/>
          <p:nvPr/>
        </p:nvCxnSpPr>
        <p:spPr>
          <a:xfrm flipH="1">
            <a:off x="5225369" y="3387348"/>
            <a:ext cx="1477983"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4989915" y="3673993"/>
            <a:ext cx="2150791" cy="523220"/>
          </a:xfrm>
          <a:prstGeom prst="rect">
            <a:avLst/>
          </a:prstGeom>
          <a:noFill/>
        </p:spPr>
        <p:txBody>
          <a:bodyPr wrap="square" rtlCol="0">
            <a:spAutoFit/>
          </a:bodyPr>
          <a:lstStyle/>
          <a:p>
            <a:r>
              <a:rPr kumimoji="1" lang="ja-JP" altLang="en-US" sz="2800" dirty="0" smtClean="0"/>
              <a:t>セッション</a:t>
            </a:r>
            <a:r>
              <a:rPr kumimoji="1" lang="en-US" altLang="ja-JP" sz="2800" dirty="0" smtClean="0"/>
              <a:t>ID</a:t>
            </a:r>
            <a:endParaRPr kumimoji="1" lang="ja-JP" altLang="en-US" sz="2800" dirty="0"/>
          </a:p>
        </p:txBody>
      </p:sp>
      <p:sp>
        <p:nvSpPr>
          <p:cNvPr id="21" name="テキスト ボックス 20"/>
          <p:cNvSpPr txBox="1"/>
          <p:nvPr/>
        </p:nvSpPr>
        <p:spPr>
          <a:xfrm>
            <a:off x="7807567" y="3673993"/>
            <a:ext cx="2784233" cy="1384995"/>
          </a:xfrm>
          <a:prstGeom prst="rect">
            <a:avLst/>
          </a:prstGeom>
          <a:noFill/>
        </p:spPr>
        <p:txBody>
          <a:bodyPr wrap="square" rtlCol="0">
            <a:spAutoFit/>
          </a:bodyPr>
          <a:lstStyle/>
          <a:p>
            <a:r>
              <a:rPr kumimoji="1" lang="ja-JP" altLang="en-US" sz="2800" dirty="0" smtClean="0"/>
              <a:t>セッション</a:t>
            </a:r>
            <a:r>
              <a:rPr kumimoji="1" lang="en-US" altLang="ja-JP" sz="2800" dirty="0" smtClean="0"/>
              <a:t>ID</a:t>
            </a:r>
            <a:r>
              <a:rPr kumimoji="1" lang="ja-JP" altLang="en-US" sz="2800" dirty="0" smtClean="0"/>
              <a:t>に対する会員番号を保持</a:t>
            </a:r>
            <a:endParaRPr kumimoji="1" lang="ja-JP" altLang="en-US" sz="2800" dirty="0"/>
          </a:p>
        </p:txBody>
      </p:sp>
    </p:spTree>
    <p:extLst>
      <p:ext uri="{BB962C8B-B14F-4D97-AF65-F5344CB8AC3E}">
        <p14:creationId xmlns:p14="http://schemas.microsoft.com/office/powerpoint/2010/main" val="2520671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181082" y="167426"/>
            <a:ext cx="5228823" cy="769441"/>
          </a:xfrm>
          <a:prstGeom prst="rect">
            <a:avLst/>
          </a:prstGeom>
          <a:noFill/>
        </p:spPr>
        <p:txBody>
          <a:bodyPr wrap="square" rtlCol="0">
            <a:spAutoFit/>
          </a:bodyPr>
          <a:lstStyle/>
          <a:p>
            <a:pPr algn="ctr"/>
            <a:r>
              <a:rPr lang="ja-JP" altLang="en-US" sz="4400" b="1" dirty="0" smtClean="0">
                <a:solidFill>
                  <a:srgbClr val="7030A0"/>
                </a:solidFill>
              </a:rPr>
              <a:t>ログインシステム</a:t>
            </a:r>
            <a:endParaRPr kumimoji="1" lang="ja-JP" altLang="en-US" sz="4400" b="1" dirty="0">
              <a:solidFill>
                <a:srgbClr val="7030A0"/>
              </a:solidFill>
            </a:endParaRPr>
          </a:p>
        </p:txBody>
      </p:sp>
      <p:sp>
        <p:nvSpPr>
          <p:cNvPr id="15" name="テキスト ボックス 14"/>
          <p:cNvSpPr txBox="1"/>
          <p:nvPr/>
        </p:nvSpPr>
        <p:spPr>
          <a:xfrm>
            <a:off x="491022" y="2675808"/>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16" name="直線矢印コネクタ 15"/>
          <p:cNvCxnSpPr/>
          <p:nvPr/>
        </p:nvCxnSpPr>
        <p:spPr>
          <a:xfrm>
            <a:off x="2264384" y="2937418"/>
            <a:ext cx="712501"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2225337" y="1797599"/>
            <a:ext cx="1070609"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18" name="テキスト ボックス 17"/>
          <p:cNvSpPr txBox="1"/>
          <p:nvPr/>
        </p:nvSpPr>
        <p:spPr>
          <a:xfrm>
            <a:off x="3122236" y="2582430"/>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sp>
        <p:nvSpPr>
          <p:cNvPr id="20" name="テキスト ボックス 19"/>
          <p:cNvSpPr txBox="1"/>
          <p:nvPr/>
        </p:nvSpPr>
        <p:spPr>
          <a:xfrm>
            <a:off x="7879571" y="1462829"/>
            <a:ext cx="2365005" cy="1077218"/>
          </a:xfrm>
          <a:prstGeom prst="rect">
            <a:avLst/>
          </a:prstGeom>
          <a:noFill/>
        </p:spPr>
        <p:txBody>
          <a:bodyPr wrap="square" rtlCol="0">
            <a:spAutoFit/>
          </a:bodyPr>
          <a:lstStyle/>
          <a:p>
            <a:r>
              <a:rPr kumimoji="1" lang="en-US" altLang="ja-JP" sz="3200" dirty="0" smtClean="0"/>
              <a:t>ID</a:t>
            </a:r>
          </a:p>
          <a:p>
            <a:r>
              <a:rPr lang="en-US" altLang="ja-JP" sz="3200" dirty="0" smtClean="0"/>
              <a:t>PW(</a:t>
            </a:r>
            <a:r>
              <a:rPr lang="ja-JP" altLang="en-US" sz="3200" dirty="0" smtClean="0"/>
              <a:t>暗号化</a:t>
            </a:r>
            <a:r>
              <a:rPr lang="en-US" altLang="ja-JP" sz="3200" dirty="0" smtClean="0"/>
              <a:t>)</a:t>
            </a:r>
            <a:endParaRPr kumimoji="1" lang="ja-JP" altLang="en-US" sz="3200" dirty="0"/>
          </a:p>
        </p:txBody>
      </p:sp>
      <p:sp>
        <p:nvSpPr>
          <p:cNvPr id="21" name="テキスト ボックス 20"/>
          <p:cNvSpPr txBox="1"/>
          <p:nvPr/>
        </p:nvSpPr>
        <p:spPr>
          <a:xfrm>
            <a:off x="6675117" y="261425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22" name="テキスト ボックス 21"/>
          <p:cNvSpPr txBox="1"/>
          <p:nvPr/>
        </p:nvSpPr>
        <p:spPr>
          <a:xfrm>
            <a:off x="10288992" y="2614254"/>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23" name="直線矢印コネクタ 22"/>
          <p:cNvCxnSpPr/>
          <p:nvPr/>
        </p:nvCxnSpPr>
        <p:spPr>
          <a:xfrm flipV="1">
            <a:off x="5611505" y="2906641"/>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4995096" y="1537036"/>
            <a:ext cx="2365005" cy="1077218"/>
          </a:xfrm>
          <a:prstGeom prst="rect">
            <a:avLst/>
          </a:prstGeom>
          <a:noFill/>
        </p:spPr>
        <p:txBody>
          <a:bodyPr wrap="square" rtlCol="0">
            <a:spAutoFit/>
          </a:bodyPr>
          <a:lstStyle/>
          <a:p>
            <a:r>
              <a:rPr kumimoji="1" lang="en-US" altLang="ja-JP" sz="3200" dirty="0" smtClean="0"/>
              <a:t>ID</a:t>
            </a:r>
          </a:p>
          <a:p>
            <a:r>
              <a:rPr lang="en-US" altLang="ja-JP" sz="3200" dirty="0" smtClean="0"/>
              <a:t>PW(</a:t>
            </a:r>
            <a:r>
              <a:rPr lang="ja-JP" altLang="en-US" sz="3200" dirty="0" smtClean="0"/>
              <a:t>暗号化</a:t>
            </a:r>
            <a:r>
              <a:rPr lang="en-US" altLang="ja-JP" sz="3200" dirty="0" smtClean="0"/>
              <a:t>)</a:t>
            </a:r>
            <a:endParaRPr kumimoji="1" lang="ja-JP" altLang="en-US" sz="3200" dirty="0"/>
          </a:p>
        </p:txBody>
      </p:sp>
      <p:sp>
        <p:nvSpPr>
          <p:cNvPr id="25" name="テキスト ボックス 24"/>
          <p:cNvSpPr txBox="1"/>
          <p:nvPr/>
        </p:nvSpPr>
        <p:spPr>
          <a:xfrm>
            <a:off x="5712804" y="3214423"/>
            <a:ext cx="615553" cy="2407920"/>
          </a:xfrm>
          <a:prstGeom prst="rect">
            <a:avLst/>
          </a:prstGeom>
          <a:noFill/>
        </p:spPr>
        <p:txBody>
          <a:bodyPr vert="eaVert" wrap="square" rtlCol="0">
            <a:spAutoFit/>
          </a:bodyPr>
          <a:lstStyle/>
          <a:p>
            <a:r>
              <a:rPr kumimoji="1" lang="ja-JP" altLang="en-US" sz="2800" dirty="0" smtClean="0"/>
              <a:t>サーバーへ送信</a:t>
            </a:r>
            <a:endParaRPr kumimoji="1" lang="ja-JP" altLang="en-US" sz="2800" dirty="0"/>
          </a:p>
        </p:txBody>
      </p:sp>
      <p:cxnSp>
        <p:nvCxnSpPr>
          <p:cNvPr id="26" name="直線矢印コネクタ 25"/>
          <p:cNvCxnSpPr/>
          <p:nvPr/>
        </p:nvCxnSpPr>
        <p:spPr>
          <a:xfrm flipH="1">
            <a:off x="8169131" y="2892230"/>
            <a:ext cx="1639415"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7467600" y="3355655"/>
            <a:ext cx="1143000" cy="523220"/>
          </a:xfrm>
          <a:prstGeom prst="rect">
            <a:avLst/>
          </a:prstGeom>
          <a:noFill/>
        </p:spPr>
        <p:txBody>
          <a:bodyPr wrap="square" rtlCol="0">
            <a:spAutoFit/>
          </a:bodyPr>
          <a:lstStyle/>
          <a:p>
            <a:r>
              <a:rPr kumimoji="1" lang="ja-JP" altLang="en-US" sz="2800" dirty="0" smtClean="0"/>
              <a:t>比較</a:t>
            </a:r>
            <a:endParaRPr kumimoji="1" lang="ja-JP" altLang="en-US" sz="2800" dirty="0"/>
          </a:p>
        </p:txBody>
      </p:sp>
      <p:sp>
        <p:nvSpPr>
          <p:cNvPr id="29" name="円弧 28"/>
          <p:cNvSpPr/>
          <p:nvPr/>
        </p:nvSpPr>
        <p:spPr>
          <a:xfrm>
            <a:off x="2129406" y="2259011"/>
            <a:ext cx="4746016" cy="1524000"/>
          </a:xfrm>
          <a:prstGeom prst="arc">
            <a:avLst>
              <a:gd name="adj1" fmla="val 589712"/>
              <a:gd name="adj2" fmla="val 10293142"/>
            </a:avLst>
          </a:prstGeom>
          <a:ln w="25400">
            <a:solidFill>
              <a:srgbClr val="C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0" name="テキスト ボックス 29"/>
          <p:cNvSpPr txBox="1"/>
          <p:nvPr/>
        </p:nvSpPr>
        <p:spPr>
          <a:xfrm>
            <a:off x="2789157" y="3829304"/>
            <a:ext cx="1031562" cy="523220"/>
          </a:xfrm>
          <a:prstGeom prst="rect">
            <a:avLst/>
          </a:prstGeom>
          <a:noFill/>
        </p:spPr>
        <p:txBody>
          <a:bodyPr wrap="square" rtlCol="0">
            <a:spAutoFit/>
          </a:bodyPr>
          <a:lstStyle/>
          <a:p>
            <a:r>
              <a:rPr kumimoji="1" lang="ja-JP" altLang="en-US" sz="2800" dirty="0" smtClean="0"/>
              <a:t>承認</a:t>
            </a:r>
            <a:endParaRPr kumimoji="1" lang="ja-JP" altLang="en-US" sz="2800" dirty="0"/>
          </a:p>
        </p:txBody>
      </p:sp>
      <p:sp>
        <p:nvSpPr>
          <p:cNvPr id="3" name="テキスト ボックス 2"/>
          <p:cNvSpPr txBox="1"/>
          <p:nvPr/>
        </p:nvSpPr>
        <p:spPr>
          <a:xfrm>
            <a:off x="405186" y="5114511"/>
            <a:ext cx="3515919" cy="1015663"/>
          </a:xfrm>
          <a:prstGeom prst="rect">
            <a:avLst/>
          </a:prstGeom>
          <a:noFill/>
        </p:spPr>
        <p:txBody>
          <a:bodyPr wrap="square" rtlCol="0">
            <a:spAutoFit/>
          </a:bodyPr>
          <a:lstStyle/>
          <a:p>
            <a:r>
              <a:rPr kumimoji="1" lang="ja-JP" altLang="en-US" sz="2000" dirty="0" smtClean="0"/>
              <a:t>ここを傍受されたら勝手にログインされる気が・・・・・（認証なしログインをされる危険がある）</a:t>
            </a:r>
            <a:endParaRPr kumimoji="1" lang="ja-JP" altLang="en-US" sz="2000" dirty="0"/>
          </a:p>
        </p:txBody>
      </p:sp>
      <p:cxnSp>
        <p:nvCxnSpPr>
          <p:cNvPr id="5" name="直線矢印コネクタ 4"/>
          <p:cNvCxnSpPr/>
          <p:nvPr/>
        </p:nvCxnSpPr>
        <p:spPr>
          <a:xfrm flipV="1">
            <a:off x="2620634" y="4352524"/>
            <a:ext cx="356251" cy="58523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8000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181082" y="167426"/>
            <a:ext cx="5228823" cy="769441"/>
          </a:xfrm>
          <a:prstGeom prst="rect">
            <a:avLst/>
          </a:prstGeom>
          <a:noFill/>
        </p:spPr>
        <p:txBody>
          <a:bodyPr wrap="square" rtlCol="0">
            <a:spAutoFit/>
          </a:bodyPr>
          <a:lstStyle/>
          <a:p>
            <a:pPr algn="ctr"/>
            <a:r>
              <a:rPr lang="ja-JP" altLang="en-US" sz="4400" b="1" dirty="0" smtClean="0">
                <a:solidFill>
                  <a:srgbClr val="7030A0"/>
                </a:solidFill>
              </a:rPr>
              <a:t>ログインシステム</a:t>
            </a:r>
            <a:r>
              <a:rPr lang="en-US" altLang="ja-JP" sz="4400" b="1" dirty="0" smtClean="0">
                <a:solidFill>
                  <a:srgbClr val="7030A0"/>
                </a:solidFill>
              </a:rPr>
              <a:t>(</a:t>
            </a:r>
            <a:r>
              <a:rPr lang="ja-JP" altLang="en-US" sz="4400" b="1" dirty="0" smtClean="0">
                <a:solidFill>
                  <a:srgbClr val="7030A0"/>
                </a:solidFill>
              </a:rPr>
              <a:t>例</a:t>
            </a:r>
            <a:r>
              <a:rPr lang="en-US" altLang="ja-JP" sz="4400" b="1" dirty="0" smtClean="0">
                <a:solidFill>
                  <a:srgbClr val="7030A0"/>
                </a:solidFill>
              </a:rPr>
              <a:t>)</a:t>
            </a:r>
            <a:endParaRPr kumimoji="1" lang="ja-JP" altLang="en-US" sz="4400" b="1" dirty="0">
              <a:solidFill>
                <a:srgbClr val="7030A0"/>
              </a:solidFill>
            </a:endParaRPr>
          </a:p>
        </p:txBody>
      </p:sp>
      <p:sp>
        <p:nvSpPr>
          <p:cNvPr id="3" name="テキスト ボックス 2"/>
          <p:cNvSpPr txBox="1"/>
          <p:nvPr/>
        </p:nvSpPr>
        <p:spPr>
          <a:xfrm>
            <a:off x="491022" y="2675808"/>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4" name="直線矢印コネクタ 3"/>
          <p:cNvCxnSpPr/>
          <p:nvPr/>
        </p:nvCxnSpPr>
        <p:spPr>
          <a:xfrm>
            <a:off x="2264384" y="2937418"/>
            <a:ext cx="712501"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1515612" y="1435646"/>
            <a:ext cx="2885230" cy="1077218"/>
          </a:xfrm>
          <a:prstGeom prst="rect">
            <a:avLst/>
          </a:prstGeom>
          <a:noFill/>
        </p:spPr>
        <p:txBody>
          <a:bodyPr wrap="square" rtlCol="0">
            <a:spAutoFit/>
          </a:bodyPr>
          <a:lstStyle/>
          <a:p>
            <a:r>
              <a:rPr kumimoji="1" lang="en-US" altLang="ja-JP" sz="3200" dirty="0" err="1" smtClean="0"/>
              <a:t>ID:hirose</a:t>
            </a:r>
            <a:endParaRPr kumimoji="1" lang="en-US" altLang="ja-JP" sz="3200" dirty="0" smtClean="0"/>
          </a:p>
          <a:p>
            <a:r>
              <a:rPr lang="en-US" altLang="ja-JP" sz="3200" dirty="0" err="1" smtClean="0"/>
              <a:t>PW:hirose</a:t>
            </a:r>
            <a:endParaRPr kumimoji="1" lang="ja-JP" altLang="en-US" sz="3200" dirty="0"/>
          </a:p>
        </p:txBody>
      </p:sp>
      <p:sp>
        <p:nvSpPr>
          <p:cNvPr id="6" name="テキスト ボックス 5"/>
          <p:cNvSpPr txBox="1"/>
          <p:nvPr/>
        </p:nvSpPr>
        <p:spPr>
          <a:xfrm>
            <a:off x="3122236" y="2582430"/>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sp>
        <p:nvSpPr>
          <p:cNvPr id="7" name="テキスト ボックス 6"/>
          <p:cNvSpPr txBox="1"/>
          <p:nvPr/>
        </p:nvSpPr>
        <p:spPr>
          <a:xfrm>
            <a:off x="7885537" y="1106149"/>
            <a:ext cx="2834968" cy="1508105"/>
          </a:xfrm>
          <a:prstGeom prst="rect">
            <a:avLst/>
          </a:prstGeom>
          <a:noFill/>
        </p:spPr>
        <p:txBody>
          <a:bodyPr wrap="square" rtlCol="0">
            <a:spAutoFit/>
          </a:bodyPr>
          <a:lstStyle/>
          <a:p>
            <a:r>
              <a:rPr kumimoji="1" lang="en-US" altLang="ja-JP" sz="2800" dirty="0" err="1" smtClean="0"/>
              <a:t>ID:hirose</a:t>
            </a:r>
            <a:endParaRPr kumimoji="1" lang="en-US" altLang="ja-JP" sz="2800" dirty="0" smtClean="0"/>
          </a:p>
          <a:p>
            <a:r>
              <a:rPr lang="en-US" altLang="ja-JP" sz="2800" dirty="0" smtClean="0"/>
              <a:t>PW(</a:t>
            </a:r>
            <a:r>
              <a:rPr lang="ja-JP" altLang="en-US" sz="2800" dirty="0" smtClean="0"/>
              <a:t>暗号化</a:t>
            </a:r>
            <a:r>
              <a:rPr lang="en-US" altLang="ja-JP" sz="2800" dirty="0" smtClean="0"/>
              <a:t>):</a:t>
            </a:r>
          </a:p>
          <a:p>
            <a:r>
              <a:rPr lang="en-US" altLang="ja-JP" dirty="0" smtClean="0"/>
              <a:t>b415f121bed5418d497277b7e51556dff74b8e55</a:t>
            </a:r>
            <a:endParaRPr lang="ja-JP" altLang="en-US" dirty="0"/>
          </a:p>
        </p:txBody>
      </p:sp>
      <p:sp>
        <p:nvSpPr>
          <p:cNvPr id="8" name="テキスト ボックス 7"/>
          <p:cNvSpPr txBox="1"/>
          <p:nvPr/>
        </p:nvSpPr>
        <p:spPr>
          <a:xfrm>
            <a:off x="6675117" y="261425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9" name="テキスト ボックス 8"/>
          <p:cNvSpPr txBox="1"/>
          <p:nvPr/>
        </p:nvSpPr>
        <p:spPr>
          <a:xfrm>
            <a:off x="10288992" y="2614254"/>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10" name="直線矢印コネクタ 9"/>
          <p:cNvCxnSpPr/>
          <p:nvPr/>
        </p:nvCxnSpPr>
        <p:spPr>
          <a:xfrm flipV="1">
            <a:off x="5611505" y="2906641"/>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4755144" y="1064486"/>
            <a:ext cx="2734072" cy="1508105"/>
          </a:xfrm>
          <a:prstGeom prst="rect">
            <a:avLst/>
          </a:prstGeom>
          <a:noFill/>
        </p:spPr>
        <p:txBody>
          <a:bodyPr wrap="square" rtlCol="0">
            <a:spAutoFit/>
          </a:bodyPr>
          <a:lstStyle/>
          <a:p>
            <a:r>
              <a:rPr kumimoji="1" lang="en-US" altLang="ja-JP" sz="2800" dirty="0" err="1" smtClean="0"/>
              <a:t>ID:hirose</a:t>
            </a:r>
            <a:endParaRPr kumimoji="1" lang="en-US" altLang="ja-JP" sz="2800" dirty="0" smtClean="0"/>
          </a:p>
          <a:p>
            <a:r>
              <a:rPr lang="en-US" altLang="ja-JP" sz="2800" dirty="0" smtClean="0"/>
              <a:t>PW(</a:t>
            </a:r>
            <a:r>
              <a:rPr lang="ja-JP" altLang="en-US" sz="2800" dirty="0" smtClean="0"/>
              <a:t>暗号化</a:t>
            </a:r>
            <a:r>
              <a:rPr lang="en-US" altLang="ja-JP" sz="2800" dirty="0" smtClean="0"/>
              <a:t>):</a:t>
            </a:r>
          </a:p>
          <a:p>
            <a:r>
              <a:rPr lang="en-US" altLang="ja-JP" dirty="0" smtClean="0"/>
              <a:t>b415f121bed5418d497277b7e51556dff74b8e55</a:t>
            </a:r>
            <a:endParaRPr lang="ja-JP" altLang="en-US" dirty="0"/>
          </a:p>
        </p:txBody>
      </p:sp>
      <p:sp>
        <p:nvSpPr>
          <p:cNvPr id="12" name="テキスト ボックス 11"/>
          <p:cNvSpPr txBox="1"/>
          <p:nvPr/>
        </p:nvSpPr>
        <p:spPr>
          <a:xfrm>
            <a:off x="5712804" y="3214423"/>
            <a:ext cx="615553" cy="2407920"/>
          </a:xfrm>
          <a:prstGeom prst="rect">
            <a:avLst/>
          </a:prstGeom>
          <a:noFill/>
        </p:spPr>
        <p:txBody>
          <a:bodyPr vert="eaVert" wrap="square" rtlCol="0">
            <a:spAutoFit/>
          </a:bodyPr>
          <a:lstStyle/>
          <a:p>
            <a:r>
              <a:rPr kumimoji="1" lang="ja-JP" altLang="en-US" sz="2800" dirty="0" smtClean="0"/>
              <a:t>サーバーへ送信</a:t>
            </a:r>
            <a:endParaRPr kumimoji="1" lang="ja-JP" altLang="en-US" sz="2800" dirty="0"/>
          </a:p>
        </p:txBody>
      </p:sp>
      <p:cxnSp>
        <p:nvCxnSpPr>
          <p:cNvPr id="13" name="直線矢印コネクタ 12"/>
          <p:cNvCxnSpPr/>
          <p:nvPr/>
        </p:nvCxnSpPr>
        <p:spPr>
          <a:xfrm flipH="1">
            <a:off x="8169131" y="2892230"/>
            <a:ext cx="1639415"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7467600" y="3355655"/>
            <a:ext cx="1143000" cy="523220"/>
          </a:xfrm>
          <a:prstGeom prst="rect">
            <a:avLst/>
          </a:prstGeom>
          <a:noFill/>
        </p:spPr>
        <p:txBody>
          <a:bodyPr wrap="square" rtlCol="0">
            <a:spAutoFit/>
          </a:bodyPr>
          <a:lstStyle/>
          <a:p>
            <a:r>
              <a:rPr kumimoji="1" lang="ja-JP" altLang="en-US" sz="2800" dirty="0" smtClean="0"/>
              <a:t>比較</a:t>
            </a:r>
            <a:endParaRPr kumimoji="1" lang="ja-JP" altLang="en-US" sz="2800" dirty="0"/>
          </a:p>
        </p:txBody>
      </p:sp>
      <p:sp>
        <p:nvSpPr>
          <p:cNvPr id="15" name="円弧 14"/>
          <p:cNvSpPr/>
          <p:nvPr/>
        </p:nvSpPr>
        <p:spPr>
          <a:xfrm>
            <a:off x="2129406" y="2259011"/>
            <a:ext cx="4746016" cy="1524000"/>
          </a:xfrm>
          <a:prstGeom prst="arc">
            <a:avLst>
              <a:gd name="adj1" fmla="val 589712"/>
              <a:gd name="adj2" fmla="val 10293142"/>
            </a:avLst>
          </a:prstGeom>
          <a:ln w="25400">
            <a:solidFill>
              <a:srgbClr val="C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テキスト ボックス 15"/>
          <p:cNvSpPr txBox="1"/>
          <p:nvPr/>
        </p:nvSpPr>
        <p:spPr>
          <a:xfrm>
            <a:off x="2789157" y="3829304"/>
            <a:ext cx="1031562" cy="523220"/>
          </a:xfrm>
          <a:prstGeom prst="rect">
            <a:avLst/>
          </a:prstGeom>
          <a:noFill/>
        </p:spPr>
        <p:txBody>
          <a:bodyPr wrap="square" rtlCol="0">
            <a:spAutoFit/>
          </a:bodyPr>
          <a:lstStyle/>
          <a:p>
            <a:r>
              <a:rPr kumimoji="1" lang="ja-JP" altLang="en-US" sz="2800" dirty="0" smtClean="0"/>
              <a:t>承認</a:t>
            </a:r>
            <a:endParaRPr kumimoji="1" lang="ja-JP" altLang="en-US" sz="2800" dirty="0"/>
          </a:p>
        </p:txBody>
      </p:sp>
      <p:sp>
        <p:nvSpPr>
          <p:cNvPr id="17" name="テキスト ボックス 16"/>
          <p:cNvSpPr txBox="1"/>
          <p:nvPr/>
        </p:nvSpPr>
        <p:spPr>
          <a:xfrm>
            <a:off x="405186" y="5114511"/>
            <a:ext cx="3515919" cy="1015663"/>
          </a:xfrm>
          <a:prstGeom prst="rect">
            <a:avLst/>
          </a:prstGeom>
          <a:noFill/>
        </p:spPr>
        <p:txBody>
          <a:bodyPr wrap="square" rtlCol="0">
            <a:spAutoFit/>
          </a:bodyPr>
          <a:lstStyle/>
          <a:p>
            <a:r>
              <a:rPr kumimoji="1" lang="ja-JP" altLang="en-US" sz="2000" dirty="0" smtClean="0"/>
              <a:t>ここを傍受されたら勝手にログインされる気が・・・・・（認証なしログインをされる危険がある）</a:t>
            </a:r>
            <a:endParaRPr kumimoji="1" lang="ja-JP" altLang="en-US" sz="2000" dirty="0"/>
          </a:p>
        </p:txBody>
      </p:sp>
      <p:cxnSp>
        <p:nvCxnSpPr>
          <p:cNvPr id="18" name="直線矢印コネクタ 17"/>
          <p:cNvCxnSpPr/>
          <p:nvPr/>
        </p:nvCxnSpPr>
        <p:spPr>
          <a:xfrm flipV="1">
            <a:off x="2620634" y="4352524"/>
            <a:ext cx="356251" cy="58523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表 21"/>
          <p:cNvGraphicFramePr>
            <a:graphicFrameLocks noGrp="1"/>
          </p:cNvGraphicFramePr>
          <p:nvPr>
            <p:extLst>
              <p:ext uri="{D42A27DB-BD31-4B8C-83A1-F6EECF244321}">
                <p14:modId xmlns:p14="http://schemas.microsoft.com/office/powerpoint/2010/main" val="1395389353"/>
              </p:ext>
            </p:extLst>
          </p:nvPr>
        </p:nvGraphicFramePr>
        <p:xfrm>
          <a:off x="7178040" y="4581497"/>
          <a:ext cx="4775630" cy="1798320"/>
        </p:xfrm>
        <a:graphic>
          <a:graphicData uri="http://schemas.openxmlformats.org/drawingml/2006/table">
            <a:tbl>
              <a:tblPr firstRow="1" bandRow="1">
                <a:tableStyleId>{5C22544A-7EE6-4342-B048-85BDC9FD1C3A}</a:tableStyleId>
              </a:tblPr>
              <a:tblGrid>
                <a:gridCol w="975360"/>
                <a:gridCol w="822960"/>
                <a:gridCol w="1211588"/>
                <a:gridCol w="1765722"/>
              </a:tblGrid>
              <a:tr h="457584">
                <a:tc gridSpan="4">
                  <a:txBody>
                    <a:bodyPr/>
                    <a:lstStyle/>
                    <a:p>
                      <a:pPr algn="ctr"/>
                      <a:r>
                        <a:rPr kumimoji="1" lang="en-US" altLang="ja-JP" sz="2800" dirty="0" smtClean="0"/>
                        <a:t>account</a:t>
                      </a:r>
                      <a:endParaRPr kumimoji="1" lang="ja-JP" altLang="en-US" sz="2800"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dirty="0"/>
                    </a:p>
                  </a:txBody>
                  <a:tcPr/>
                </a:tc>
              </a:tr>
              <a:tr h="2076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number</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id</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nickname</a:t>
                      </a:r>
                      <a:endParaRPr kumimoji="1" lang="ja-JP"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password</a:t>
                      </a:r>
                      <a:endParaRPr kumimoji="1" lang="ja-JP" altLang="en-US" dirty="0" smtClean="0"/>
                    </a:p>
                  </a:txBody>
                  <a:tcPr/>
                </a:tc>
              </a:tr>
              <a:tr h="738456">
                <a:tc>
                  <a:txBody>
                    <a:bodyPr/>
                    <a:lstStyle/>
                    <a:p>
                      <a:r>
                        <a:rPr kumimoji="1" lang="en-US" altLang="ja-JP" dirty="0" smtClean="0"/>
                        <a:t>1</a:t>
                      </a:r>
                      <a:endParaRPr kumimoji="1" lang="ja-JP" altLang="en-US" dirty="0"/>
                    </a:p>
                  </a:txBody>
                  <a:tcPr/>
                </a:tc>
                <a:tc>
                  <a:txBody>
                    <a:bodyPr/>
                    <a:lstStyle/>
                    <a:p>
                      <a:r>
                        <a:rPr kumimoji="1" lang="en-US" altLang="ja-JP" dirty="0" err="1" smtClean="0"/>
                        <a:t>hirose</a:t>
                      </a:r>
                      <a:endParaRPr kumimoji="1" lang="ja-JP" altLang="en-US" dirty="0"/>
                    </a:p>
                  </a:txBody>
                  <a:tcPr/>
                </a:tc>
                <a:tc>
                  <a:txBody>
                    <a:bodyPr/>
                    <a:lstStyle/>
                    <a:p>
                      <a:r>
                        <a:rPr kumimoji="1" lang="ja-JP" altLang="en-US" dirty="0" smtClean="0"/>
                        <a:t>広瀬太郎</a:t>
                      </a:r>
                      <a:endParaRPr kumimoji="1" lang="ja-JP" altLang="en-US" dirty="0"/>
                    </a:p>
                  </a:txBody>
                  <a:tcPr/>
                </a:tc>
                <a:tc>
                  <a:txBody>
                    <a:bodyPr/>
                    <a:lstStyle/>
                    <a:p>
                      <a:r>
                        <a:rPr kumimoji="1" lang="en-US" altLang="ja-JP" dirty="0" smtClean="0"/>
                        <a:t>b415f121bed5418d497277b7e51556dff74b8e55</a:t>
                      </a:r>
                      <a:endParaRPr kumimoji="1" lang="ja-JP" altLang="en-US" dirty="0"/>
                    </a:p>
                  </a:txBody>
                  <a:tcPr/>
                </a:tc>
              </a:tr>
            </a:tbl>
          </a:graphicData>
        </a:graphic>
      </p:graphicFrame>
      <p:cxnSp>
        <p:nvCxnSpPr>
          <p:cNvPr id="23" name="直線矢印コネクタ 22"/>
          <p:cNvCxnSpPr/>
          <p:nvPr/>
        </p:nvCxnSpPr>
        <p:spPr>
          <a:xfrm flipV="1">
            <a:off x="9868312" y="3368312"/>
            <a:ext cx="841359" cy="1050071"/>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0863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015638" y="182359"/>
            <a:ext cx="8828038" cy="769441"/>
          </a:xfrm>
          <a:prstGeom prst="rect">
            <a:avLst/>
          </a:prstGeom>
          <a:noFill/>
        </p:spPr>
        <p:txBody>
          <a:bodyPr wrap="square" rtlCol="0">
            <a:spAutoFit/>
          </a:bodyPr>
          <a:lstStyle/>
          <a:p>
            <a:pPr algn="ctr"/>
            <a:r>
              <a:rPr lang="ja-JP" altLang="en-US" sz="4400" b="1" dirty="0" smtClean="0">
                <a:solidFill>
                  <a:srgbClr val="7030A0"/>
                </a:solidFill>
              </a:rPr>
              <a:t>ログインシステム（</a:t>
            </a:r>
            <a:r>
              <a:rPr lang="en-US" altLang="ja-JP" sz="4400" b="1" dirty="0" smtClean="0">
                <a:solidFill>
                  <a:srgbClr val="7030A0"/>
                </a:solidFill>
              </a:rPr>
              <a:t>JavaScript</a:t>
            </a:r>
            <a:r>
              <a:rPr lang="ja-JP" altLang="en-US" sz="4400" b="1" dirty="0" smtClean="0">
                <a:solidFill>
                  <a:srgbClr val="7030A0"/>
                </a:solidFill>
              </a:rPr>
              <a:t>未対応）</a:t>
            </a:r>
            <a:endParaRPr kumimoji="1" lang="ja-JP" altLang="en-US" sz="4400" b="1" dirty="0">
              <a:solidFill>
                <a:srgbClr val="7030A0"/>
              </a:solidFill>
            </a:endParaRPr>
          </a:p>
        </p:txBody>
      </p:sp>
      <p:sp>
        <p:nvSpPr>
          <p:cNvPr id="3" name="テキスト ボックス 2"/>
          <p:cNvSpPr txBox="1"/>
          <p:nvPr/>
        </p:nvSpPr>
        <p:spPr>
          <a:xfrm>
            <a:off x="491022" y="2675808"/>
            <a:ext cx="1638384" cy="523220"/>
          </a:xfrm>
          <a:prstGeom prst="rect">
            <a:avLst/>
          </a:prstGeom>
          <a:noFill/>
          <a:ln>
            <a:solidFill>
              <a:schemeClr val="tx1"/>
            </a:solidFill>
          </a:ln>
        </p:spPr>
        <p:txBody>
          <a:bodyPr wrap="square" rtlCol="0">
            <a:spAutoFit/>
          </a:bodyPr>
          <a:lstStyle/>
          <a:p>
            <a:pPr algn="ctr"/>
            <a:r>
              <a:rPr kumimoji="1" lang="ja-JP" altLang="en-US" sz="2800" dirty="0" smtClean="0"/>
              <a:t>ユーザー</a:t>
            </a:r>
            <a:endParaRPr kumimoji="1" lang="ja-JP" altLang="en-US" sz="2800" dirty="0"/>
          </a:p>
        </p:txBody>
      </p:sp>
      <p:cxnSp>
        <p:nvCxnSpPr>
          <p:cNvPr id="4" name="直線矢印コネクタ 3"/>
          <p:cNvCxnSpPr/>
          <p:nvPr/>
        </p:nvCxnSpPr>
        <p:spPr>
          <a:xfrm>
            <a:off x="2264384" y="2937418"/>
            <a:ext cx="712501"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2225337" y="1797599"/>
            <a:ext cx="1070609"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7" name="テキスト ボックス 6"/>
          <p:cNvSpPr txBox="1"/>
          <p:nvPr/>
        </p:nvSpPr>
        <p:spPr>
          <a:xfrm>
            <a:off x="7879571" y="1462829"/>
            <a:ext cx="2365005" cy="1077218"/>
          </a:xfrm>
          <a:prstGeom prst="rect">
            <a:avLst/>
          </a:prstGeom>
          <a:noFill/>
        </p:spPr>
        <p:txBody>
          <a:bodyPr wrap="square" rtlCol="0">
            <a:spAutoFit/>
          </a:bodyPr>
          <a:lstStyle/>
          <a:p>
            <a:r>
              <a:rPr kumimoji="1" lang="en-US" altLang="ja-JP" sz="3200" dirty="0" smtClean="0"/>
              <a:t>ID</a:t>
            </a:r>
          </a:p>
          <a:p>
            <a:r>
              <a:rPr lang="en-US" altLang="ja-JP" sz="3200" dirty="0" smtClean="0"/>
              <a:t>PW(</a:t>
            </a:r>
            <a:r>
              <a:rPr lang="ja-JP" altLang="en-US" sz="3200" dirty="0" smtClean="0"/>
              <a:t>暗号化</a:t>
            </a:r>
            <a:r>
              <a:rPr lang="en-US" altLang="ja-JP" sz="3200" dirty="0" smtClean="0"/>
              <a:t>)</a:t>
            </a:r>
            <a:endParaRPr kumimoji="1" lang="ja-JP" altLang="en-US" sz="3200" dirty="0"/>
          </a:p>
        </p:txBody>
      </p:sp>
      <p:sp>
        <p:nvSpPr>
          <p:cNvPr id="8" name="テキスト ボックス 7"/>
          <p:cNvSpPr txBox="1"/>
          <p:nvPr/>
        </p:nvSpPr>
        <p:spPr>
          <a:xfrm>
            <a:off x="6675117" y="2614254"/>
            <a:ext cx="1204454" cy="584775"/>
          </a:xfrm>
          <a:prstGeom prst="rect">
            <a:avLst/>
          </a:prstGeom>
          <a:noFill/>
          <a:ln>
            <a:solidFill>
              <a:schemeClr val="tx1"/>
            </a:solidFill>
          </a:ln>
        </p:spPr>
        <p:txBody>
          <a:bodyPr wrap="square" rtlCol="0">
            <a:spAutoFit/>
          </a:bodyPr>
          <a:lstStyle/>
          <a:p>
            <a:pPr algn="ctr"/>
            <a:r>
              <a:rPr kumimoji="1" lang="en-US" altLang="ja-JP" sz="3200" dirty="0" smtClean="0"/>
              <a:t>PHP</a:t>
            </a:r>
            <a:endParaRPr kumimoji="1" lang="ja-JP" altLang="en-US" sz="3200" dirty="0"/>
          </a:p>
        </p:txBody>
      </p:sp>
      <p:sp>
        <p:nvSpPr>
          <p:cNvPr id="9" name="テキスト ボックス 8"/>
          <p:cNvSpPr txBox="1"/>
          <p:nvPr/>
        </p:nvSpPr>
        <p:spPr>
          <a:xfrm>
            <a:off x="10288992" y="2614254"/>
            <a:ext cx="1435512" cy="584775"/>
          </a:xfrm>
          <a:prstGeom prst="rect">
            <a:avLst/>
          </a:prstGeom>
          <a:noFill/>
          <a:ln>
            <a:solidFill>
              <a:schemeClr val="tx1"/>
            </a:solidFill>
          </a:ln>
        </p:spPr>
        <p:txBody>
          <a:bodyPr wrap="square" rtlCol="0">
            <a:spAutoFit/>
          </a:bodyPr>
          <a:lstStyle/>
          <a:p>
            <a:pPr algn="ctr"/>
            <a:r>
              <a:rPr kumimoji="1" lang="en-US" altLang="ja-JP" sz="3200" dirty="0" err="1" smtClean="0"/>
              <a:t>mySQL</a:t>
            </a:r>
            <a:endParaRPr kumimoji="1" lang="ja-JP" altLang="en-US" sz="3200" dirty="0"/>
          </a:p>
        </p:txBody>
      </p:sp>
      <p:cxnSp>
        <p:nvCxnSpPr>
          <p:cNvPr id="10" name="直線矢印コネクタ 9"/>
          <p:cNvCxnSpPr/>
          <p:nvPr/>
        </p:nvCxnSpPr>
        <p:spPr>
          <a:xfrm flipV="1">
            <a:off x="5611505" y="2906641"/>
            <a:ext cx="818152" cy="3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4912339" y="1286926"/>
            <a:ext cx="2365005" cy="1077218"/>
          </a:xfrm>
          <a:prstGeom prst="rect">
            <a:avLst/>
          </a:prstGeom>
          <a:noFill/>
        </p:spPr>
        <p:txBody>
          <a:bodyPr wrap="square" rtlCol="0">
            <a:spAutoFit/>
          </a:bodyPr>
          <a:lstStyle/>
          <a:p>
            <a:r>
              <a:rPr kumimoji="1" lang="en-US" altLang="ja-JP" sz="3200" dirty="0" smtClean="0"/>
              <a:t>ID</a:t>
            </a:r>
          </a:p>
          <a:p>
            <a:r>
              <a:rPr lang="en-US" altLang="ja-JP" sz="3200" dirty="0" smtClean="0"/>
              <a:t>PW</a:t>
            </a:r>
            <a:r>
              <a:rPr lang="en-US" altLang="ja-JP" sz="3200" strike="sngStrike" dirty="0" smtClean="0"/>
              <a:t>(</a:t>
            </a:r>
            <a:r>
              <a:rPr lang="ja-JP" altLang="en-US" sz="3200" strike="sngStrike" dirty="0" smtClean="0"/>
              <a:t>暗号化</a:t>
            </a:r>
            <a:r>
              <a:rPr lang="en-US" altLang="ja-JP" sz="3200" strike="sngStrike" dirty="0" smtClean="0"/>
              <a:t>)</a:t>
            </a:r>
            <a:endParaRPr kumimoji="1" lang="ja-JP" altLang="en-US" sz="3200" strike="sngStrike" dirty="0"/>
          </a:p>
        </p:txBody>
      </p:sp>
      <p:sp>
        <p:nvSpPr>
          <p:cNvPr id="12" name="テキスト ボックス 11"/>
          <p:cNvSpPr txBox="1"/>
          <p:nvPr/>
        </p:nvSpPr>
        <p:spPr>
          <a:xfrm>
            <a:off x="5712804" y="3214423"/>
            <a:ext cx="615553" cy="2407920"/>
          </a:xfrm>
          <a:prstGeom prst="rect">
            <a:avLst/>
          </a:prstGeom>
          <a:noFill/>
        </p:spPr>
        <p:txBody>
          <a:bodyPr vert="eaVert" wrap="square" rtlCol="0">
            <a:spAutoFit/>
          </a:bodyPr>
          <a:lstStyle/>
          <a:p>
            <a:r>
              <a:rPr kumimoji="1" lang="ja-JP" altLang="en-US" sz="2800" dirty="0" smtClean="0"/>
              <a:t>サーバーへ送信</a:t>
            </a:r>
            <a:endParaRPr kumimoji="1" lang="ja-JP" altLang="en-US" sz="2800" dirty="0"/>
          </a:p>
        </p:txBody>
      </p:sp>
      <p:cxnSp>
        <p:nvCxnSpPr>
          <p:cNvPr id="13" name="直線矢印コネクタ 12"/>
          <p:cNvCxnSpPr/>
          <p:nvPr/>
        </p:nvCxnSpPr>
        <p:spPr>
          <a:xfrm flipH="1">
            <a:off x="8169131" y="2892230"/>
            <a:ext cx="1639415"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8019416" y="2937418"/>
            <a:ext cx="1143000" cy="523220"/>
          </a:xfrm>
          <a:prstGeom prst="rect">
            <a:avLst/>
          </a:prstGeom>
          <a:noFill/>
        </p:spPr>
        <p:txBody>
          <a:bodyPr wrap="square" rtlCol="0">
            <a:spAutoFit/>
          </a:bodyPr>
          <a:lstStyle/>
          <a:p>
            <a:r>
              <a:rPr kumimoji="1" lang="ja-JP" altLang="en-US" sz="2800" dirty="0" smtClean="0"/>
              <a:t>比較</a:t>
            </a:r>
            <a:endParaRPr kumimoji="1" lang="ja-JP" altLang="en-US" sz="2800" dirty="0"/>
          </a:p>
        </p:txBody>
      </p:sp>
      <p:sp>
        <p:nvSpPr>
          <p:cNvPr id="15" name="円弧 14"/>
          <p:cNvSpPr/>
          <p:nvPr/>
        </p:nvSpPr>
        <p:spPr>
          <a:xfrm>
            <a:off x="2129406" y="2259011"/>
            <a:ext cx="4746016" cy="1524000"/>
          </a:xfrm>
          <a:prstGeom prst="arc">
            <a:avLst>
              <a:gd name="adj1" fmla="val 589712"/>
              <a:gd name="adj2" fmla="val 10293142"/>
            </a:avLst>
          </a:prstGeom>
          <a:ln w="25400">
            <a:solidFill>
              <a:srgbClr val="C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テキスト ボックス 15"/>
          <p:cNvSpPr txBox="1"/>
          <p:nvPr/>
        </p:nvSpPr>
        <p:spPr>
          <a:xfrm>
            <a:off x="2789157" y="3829304"/>
            <a:ext cx="1031562" cy="523220"/>
          </a:xfrm>
          <a:prstGeom prst="rect">
            <a:avLst/>
          </a:prstGeom>
          <a:noFill/>
        </p:spPr>
        <p:txBody>
          <a:bodyPr wrap="square" rtlCol="0">
            <a:spAutoFit/>
          </a:bodyPr>
          <a:lstStyle/>
          <a:p>
            <a:r>
              <a:rPr kumimoji="1" lang="ja-JP" altLang="en-US" sz="2800" dirty="0" smtClean="0"/>
              <a:t>承認</a:t>
            </a:r>
            <a:endParaRPr kumimoji="1" lang="ja-JP" altLang="en-US" sz="2800" dirty="0"/>
          </a:p>
        </p:txBody>
      </p:sp>
      <p:sp>
        <p:nvSpPr>
          <p:cNvPr id="17" name="テキスト ボックス 16"/>
          <p:cNvSpPr txBox="1"/>
          <p:nvPr/>
        </p:nvSpPr>
        <p:spPr>
          <a:xfrm>
            <a:off x="405186" y="5114511"/>
            <a:ext cx="3515919" cy="1015663"/>
          </a:xfrm>
          <a:prstGeom prst="rect">
            <a:avLst/>
          </a:prstGeom>
          <a:noFill/>
        </p:spPr>
        <p:txBody>
          <a:bodyPr wrap="square" rtlCol="0">
            <a:spAutoFit/>
          </a:bodyPr>
          <a:lstStyle/>
          <a:p>
            <a:r>
              <a:rPr kumimoji="1" lang="ja-JP" altLang="en-US" sz="2000" dirty="0" smtClean="0"/>
              <a:t>ここを傍受されたら勝手にログインされる気が・・・・・（認証なしログインをされる危険がある）</a:t>
            </a:r>
            <a:endParaRPr kumimoji="1" lang="ja-JP" altLang="en-US" sz="2000" dirty="0"/>
          </a:p>
        </p:txBody>
      </p:sp>
      <p:cxnSp>
        <p:nvCxnSpPr>
          <p:cNvPr id="18" name="直線矢印コネクタ 17"/>
          <p:cNvCxnSpPr/>
          <p:nvPr/>
        </p:nvCxnSpPr>
        <p:spPr>
          <a:xfrm flipV="1">
            <a:off x="2620634" y="4352524"/>
            <a:ext cx="356251" cy="58523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3122236" y="2582430"/>
            <a:ext cx="2197511" cy="584775"/>
          </a:xfrm>
          <a:prstGeom prst="rect">
            <a:avLst/>
          </a:prstGeom>
          <a:noFill/>
          <a:ln>
            <a:solidFill>
              <a:schemeClr val="tx1"/>
            </a:solidFill>
          </a:ln>
        </p:spPr>
        <p:txBody>
          <a:bodyPr wrap="square" rtlCol="0">
            <a:spAutoFit/>
          </a:bodyPr>
          <a:lstStyle/>
          <a:p>
            <a:pPr algn="ctr"/>
            <a:r>
              <a:rPr kumimoji="1" lang="en-US" altLang="ja-JP" sz="3200" dirty="0" err="1" smtClean="0"/>
              <a:t>Javascript</a:t>
            </a:r>
            <a:endParaRPr kumimoji="1" lang="ja-JP" altLang="en-US" sz="3200" dirty="0"/>
          </a:p>
        </p:txBody>
      </p:sp>
      <p:cxnSp>
        <p:nvCxnSpPr>
          <p:cNvPr id="23" name="直線コネクタ 22"/>
          <p:cNvCxnSpPr/>
          <p:nvPr/>
        </p:nvCxnSpPr>
        <p:spPr>
          <a:xfrm>
            <a:off x="3132042" y="2271948"/>
            <a:ext cx="2333056" cy="10960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H="1">
            <a:off x="3070538" y="2292963"/>
            <a:ext cx="2315768" cy="11370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円弧 24"/>
          <p:cNvSpPr/>
          <p:nvPr/>
        </p:nvSpPr>
        <p:spPr>
          <a:xfrm rot="3706451">
            <a:off x="6872442" y="3077186"/>
            <a:ext cx="1787660" cy="585386"/>
          </a:xfrm>
          <a:prstGeom prst="arc">
            <a:avLst>
              <a:gd name="adj1" fmla="val 13933702"/>
              <a:gd name="adj2" fmla="val 6737379"/>
            </a:avLst>
          </a:prstGeom>
          <a:ln w="31750">
            <a:solidFill>
              <a:srgbClr val="7030A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6" name="テキスト ボックス 25"/>
          <p:cNvSpPr txBox="1"/>
          <p:nvPr/>
        </p:nvSpPr>
        <p:spPr>
          <a:xfrm>
            <a:off x="7196421" y="4236939"/>
            <a:ext cx="2365005" cy="584775"/>
          </a:xfrm>
          <a:prstGeom prst="rect">
            <a:avLst/>
          </a:prstGeom>
          <a:noFill/>
        </p:spPr>
        <p:txBody>
          <a:bodyPr wrap="square" rtlCol="0">
            <a:spAutoFit/>
          </a:bodyPr>
          <a:lstStyle/>
          <a:p>
            <a:r>
              <a:rPr lang="en-US" altLang="ja-JP" sz="3200" dirty="0" smtClean="0"/>
              <a:t>PW</a:t>
            </a:r>
            <a:r>
              <a:rPr lang="en-US" altLang="ja-JP" sz="3200" dirty="0" smtClean="0"/>
              <a:t>(</a:t>
            </a:r>
            <a:r>
              <a:rPr lang="ja-JP" altLang="en-US" sz="3200" dirty="0" smtClean="0"/>
              <a:t>暗号化</a:t>
            </a:r>
            <a:r>
              <a:rPr lang="en-US" altLang="ja-JP" sz="3200" dirty="0" smtClean="0"/>
              <a:t>)</a:t>
            </a:r>
            <a:endParaRPr kumimoji="1" lang="ja-JP" altLang="en-US" sz="3200" dirty="0"/>
          </a:p>
        </p:txBody>
      </p:sp>
      <p:sp>
        <p:nvSpPr>
          <p:cNvPr id="27" name="テキスト ボックス 26"/>
          <p:cNvSpPr txBox="1"/>
          <p:nvPr/>
        </p:nvSpPr>
        <p:spPr>
          <a:xfrm>
            <a:off x="7196421" y="5384254"/>
            <a:ext cx="3974499" cy="1015663"/>
          </a:xfrm>
          <a:prstGeom prst="rect">
            <a:avLst/>
          </a:prstGeom>
          <a:noFill/>
        </p:spPr>
        <p:txBody>
          <a:bodyPr wrap="square" rtlCol="0">
            <a:spAutoFit/>
          </a:bodyPr>
          <a:lstStyle/>
          <a:p>
            <a:r>
              <a:rPr lang="en-US" altLang="ja-JP" sz="2000" dirty="0" smtClean="0"/>
              <a:t>PHP</a:t>
            </a:r>
            <a:r>
              <a:rPr lang="ja-JP" altLang="en-US" sz="2000" dirty="0" smtClean="0"/>
              <a:t>で暗号化したものと、</a:t>
            </a:r>
            <a:endParaRPr lang="en-US" altLang="ja-JP" sz="2000" dirty="0" smtClean="0"/>
          </a:p>
          <a:p>
            <a:r>
              <a:rPr kumimoji="1" lang="ja-JP" altLang="en-US" sz="2000" dirty="0" smtClean="0"/>
              <a:t>既に暗号化してあるデータを</a:t>
            </a:r>
            <a:r>
              <a:rPr kumimoji="1" lang="en-US" altLang="ja-JP" sz="2000" dirty="0" err="1" smtClean="0"/>
              <a:t>mySQL</a:t>
            </a:r>
            <a:r>
              <a:rPr kumimoji="1" lang="ja-JP" altLang="en-US" sz="2000" dirty="0" smtClean="0"/>
              <a:t>から貰ってそれと比較する</a:t>
            </a:r>
            <a:endParaRPr kumimoji="1" lang="ja-JP" altLang="en-US" sz="2000" dirty="0"/>
          </a:p>
        </p:txBody>
      </p:sp>
    </p:spTree>
    <p:extLst>
      <p:ext uri="{BB962C8B-B14F-4D97-AF65-F5344CB8AC3E}">
        <p14:creationId xmlns:p14="http://schemas.microsoft.com/office/powerpoint/2010/main" val="214087821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TotalTime>
  <Words>822</Words>
  <Application>Microsoft Office PowerPoint</Application>
  <PresentationFormat>ワイド画面</PresentationFormat>
  <Paragraphs>220</Paragraphs>
  <Slides>10</Slides>
  <Notes>6</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ＭＳ Ｐゴシック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大沼峻徳</dc:creator>
  <cp:lastModifiedBy>大沼峻徳</cp:lastModifiedBy>
  <cp:revision>44</cp:revision>
  <dcterms:created xsi:type="dcterms:W3CDTF">2013-12-29T01:15:15Z</dcterms:created>
  <dcterms:modified xsi:type="dcterms:W3CDTF">2014-01-02T06:04:07Z</dcterms:modified>
</cp:coreProperties>
</file>