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58" r:id="rId5"/>
    <p:sldId id="259" r:id="rId6"/>
    <p:sldId id="261" r:id="rId7"/>
    <p:sldId id="26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029" autoAdjust="0"/>
  </p:normalViewPr>
  <p:slideViewPr>
    <p:cSldViewPr snapToGrid="0">
      <p:cViewPr varScale="1">
        <p:scale>
          <a:sx n="65" d="100"/>
          <a:sy n="65" d="100"/>
        </p:scale>
        <p:origin x="7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057B1-392F-4EA3-A98E-DCD6DB5AF2D7}" type="datetimeFigureOut">
              <a:rPr kumimoji="1" lang="ja-JP" altLang="en-US" smtClean="0"/>
              <a:t>2013/12/30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4B56B-5CA1-4B73-9B92-65F8C9E4633A}" type="slidenum">
              <a:rPr kumimoji="1" lang="ja-JP" altLang="en-US" smtClean="0"/>
              <a:t>‹#›</a:t>
            </a:fld>
            <a:endParaRPr kumimoji="1" lang="ja-JP" altLang="en-US"/>
          </a:p>
        </p:txBody>
      </p:sp>
    </p:spTree>
    <p:extLst>
      <p:ext uri="{BB962C8B-B14F-4D97-AF65-F5344CB8AC3E}">
        <p14:creationId xmlns:p14="http://schemas.microsoft.com/office/powerpoint/2010/main" val="13531653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ヴァルクロと同じような</a:t>
            </a:r>
            <a:r>
              <a:rPr kumimoji="1" lang="en-US" altLang="ja-JP" dirty="0" smtClean="0"/>
              <a:t>UI</a:t>
            </a:r>
            <a:r>
              <a:rPr kumimoji="1" lang="ja-JP" altLang="en-US" dirty="0" smtClean="0"/>
              <a:t>になっている。</a:t>
            </a:r>
            <a:endParaRPr kumimoji="1" lang="en-US" altLang="ja-JP" dirty="0" smtClean="0"/>
          </a:p>
          <a:p>
            <a:r>
              <a:rPr kumimoji="1" lang="ja-JP" altLang="en-US" dirty="0" smtClean="0"/>
              <a:t>ヴァルクロのように外側に掲示板を用意してそれも見れるようにするといい。</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1</a:t>
            </a:fld>
            <a:endParaRPr kumimoji="1" lang="ja-JP" altLang="en-US"/>
          </a:p>
        </p:txBody>
      </p:sp>
    </p:spTree>
    <p:extLst>
      <p:ext uri="{BB962C8B-B14F-4D97-AF65-F5344CB8AC3E}">
        <p14:creationId xmlns:p14="http://schemas.microsoft.com/office/powerpoint/2010/main" val="185031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ここまでヴァルクロに似ているのはマズいかも</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2</a:t>
            </a:fld>
            <a:endParaRPr kumimoji="1" lang="ja-JP" altLang="en-US"/>
          </a:p>
        </p:txBody>
      </p:sp>
    </p:spTree>
    <p:extLst>
      <p:ext uri="{BB962C8B-B14F-4D97-AF65-F5344CB8AC3E}">
        <p14:creationId xmlns:p14="http://schemas.microsoft.com/office/powerpoint/2010/main" val="164466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ja-JP" altLang="en-US" dirty="0" smtClean="0"/>
              <a:t>ページの</a:t>
            </a:r>
            <a:r>
              <a:rPr kumimoji="1" lang="en-US" altLang="ja-JP" dirty="0" smtClean="0"/>
              <a:t>1</a:t>
            </a:r>
            <a:r>
              <a:rPr kumimoji="1" lang="ja-JP" altLang="en-US" dirty="0" err="1" smtClean="0"/>
              <a:t>つの</a:t>
            </a:r>
            <a:r>
              <a:rPr kumimoji="1" lang="ja-JP" altLang="en-US" dirty="0" smtClean="0"/>
              <a:t>ユニットを表示して、矢印キーで次のユニットを見られるような</a:t>
            </a:r>
            <a:r>
              <a:rPr kumimoji="1" lang="en-US" altLang="ja-JP" dirty="0" smtClean="0"/>
              <a:t>UI</a:t>
            </a:r>
            <a:r>
              <a:rPr kumimoji="1" lang="ja-JP" altLang="en-US" dirty="0" smtClean="0"/>
              <a:t>にする。</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3</a:t>
            </a:fld>
            <a:endParaRPr kumimoji="1" lang="ja-JP" altLang="en-US"/>
          </a:p>
        </p:txBody>
      </p:sp>
    </p:spTree>
    <p:extLst>
      <p:ext uri="{BB962C8B-B14F-4D97-AF65-F5344CB8AC3E}">
        <p14:creationId xmlns:p14="http://schemas.microsoft.com/office/powerpoint/2010/main" val="228331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ブラウザゲームの一般的な体系</a:t>
            </a:r>
            <a:r>
              <a:rPr kumimoji="1" lang="en-US" altLang="ja-JP" dirty="0" smtClean="0"/>
              <a:t>(</a:t>
            </a:r>
            <a:r>
              <a:rPr kumimoji="1" lang="ja-JP" altLang="en-US" dirty="0" smtClean="0"/>
              <a:t>自分の頭の中では</a:t>
            </a:r>
            <a:r>
              <a:rPr kumimoji="1" lang="en-US" altLang="ja-JP" dirty="0" smtClean="0"/>
              <a:t>)</a:t>
            </a:r>
            <a:r>
              <a:rPr kumimoji="1" lang="ja-JP" altLang="en-US" dirty="0" err="1" smtClean="0"/>
              <a:t>。</a:t>
            </a:r>
            <a:r>
              <a:rPr kumimoji="1" lang="ja-JP" altLang="en-US" dirty="0" smtClean="0"/>
              <a:t>スペースの都合上</a:t>
            </a:r>
            <a:r>
              <a:rPr kumimoji="1" lang="en-US" altLang="ja-JP" dirty="0" smtClean="0"/>
              <a:t>3×3</a:t>
            </a:r>
            <a:r>
              <a:rPr kumimoji="1" lang="ja-JP" altLang="en-US" dirty="0" smtClean="0"/>
              <a:t>になっているが実際はもっとある。</a:t>
            </a:r>
            <a:endParaRPr kumimoji="1" lang="en-US" altLang="ja-JP" dirty="0" smtClean="0"/>
          </a:p>
          <a:p>
            <a:r>
              <a:rPr kumimoji="1" lang="ja-JP" altLang="en-US" dirty="0" smtClean="0"/>
              <a:t>資源がどれぐらいあるかを見る場所はどうする？ヘッダーのように一番上に書いておくのがベストか？</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4</a:t>
            </a:fld>
            <a:endParaRPr kumimoji="1" lang="ja-JP" altLang="en-US"/>
          </a:p>
        </p:txBody>
      </p:sp>
    </p:spTree>
    <p:extLst>
      <p:ext uri="{BB962C8B-B14F-4D97-AF65-F5344CB8AC3E}">
        <p14:creationId xmlns:p14="http://schemas.microsoft.com/office/powerpoint/2010/main" val="8509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これはメイプルタワーと同じ</a:t>
            </a:r>
            <a:r>
              <a:rPr kumimoji="1" lang="en-US" altLang="ja-JP" dirty="0" smtClean="0"/>
              <a:t>UI</a:t>
            </a:r>
            <a:r>
              <a:rPr kumimoji="1" lang="ja-JP" altLang="en-US" dirty="0" smtClean="0"/>
              <a:t>になる。</a:t>
            </a:r>
            <a:endParaRPr kumimoji="1" lang="en-US" altLang="ja-JP" dirty="0" smtClean="0"/>
          </a:p>
          <a:p>
            <a:r>
              <a:rPr kumimoji="1" lang="ja-JP" altLang="en-US" dirty="0" smtClean="0"/>
              <a:t>流石にこれをそのままやるのは問題な気がするが、これくらい簡単な機能だと実装は楽になる。</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5</a:t>
            </a:fld>
            <a:endParaRPr kumimoji="1" lang="ja-JP" altLang="en-US"/>
          </a:p>
        </p:txBody>
      </p:sp>
    </p:spTree>
    <p:extLst>
      <p:ext uri="{BB962C8B-B14F-4D97-AF65-F5344CB8AC3E}">
        <p14:creationId xmlns:p14="http://schemas.microsoft.com/office/powerpoint/2010/main" val="1622495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いかにもダンジョンって感じのよくあるゲーム。</a:t>
            </a:r>
            <a:endParaRPr kumimoji="1" lang="en-US" altLang="ja-JP" dirty="0" smtClean="0"/>
          </a:p>
          <a:p>
            <a:r>
              <a:rPr kumimoji="1" lang="ja-JP" altLang="en-US" dirty="0" smtClean="0"/>
              <a:t>メニュー欄が今一確定していない。</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6</a:t>
            </a:fld>
            <a:endParaRPr kumimoji="1" lang="ja-JP" altLang="en-US"/>
          </a:p>
        </p:txBody>
      </p:sp>
    </p:spTree>
    <p:extLst>
      <p:ext uri="{BB962C8B-B14F-4D97-AF65-F5344CB8AC3E}">
        <p14:creationId xmlns:p14="http://schemas.microsoft.com/office/powerpoint/2010/main" val="426544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これもメイプルタワーとほぼ同じだが、下に各ユニットのデータを表示するようにする。</a:t>
            </a:r>
            <a:endParaRPr kumimoji="1" lang="en-US" altLang="ja-JP" dirty="0" smtClean="0"/>
          </a:p>
          <a:p>
            <a:r>
              <a:rPr kumimoji="1" lang="ja-JP" altLang="en-US" dirty="0" smtClean="0"/>
              <a:t>基本的にこの戦闘スタイルはスピードメータはないが大体どこも同じ。</a:t>
            </a:r>
            <a:endParaRPr kumimoji="1" lang="en-US" altLang="ja-JP" dirty="0" smtClean="0"/>
          </a:p>
          <a:p>
            <a:r>
              <a:rPr kumimoji="1" lang="ja-JP" altLang="en-US" dirty="0" smtClean="0"/>
              <a:t>敵は</a:t>
            </a:r>
            <a:r>
              <a:rPr kumimoji="1" lang="en-US" altLang="ja-JP" dirty="0" smtClean="0"/>
              <a:t>1</a:t>
            </a:r>
            <a:r>
              <a:rPr kumimoji="1" lang="ja-JP" altLang="en-US" dirty="0" smtClean="0"/>
              <a:t>体になっているが実際の戦闘では</a:t>
            </a:r>
            <a:r>
              <a:rPr kumimoji="1" lang="en-US" altLang="ja-JP" dirty="0" smtClean="0"/>
              <a:t>1</a:t>
            </a:r>
            <a:r>
              <a:rPr kumimoji="1" lang="ja-JP" altLang="en-US" dirty="0" smtClean="0"/>
              <a:t>～</a:t>
            </a:r>
            <a:r>
              <a:rPr kumimoji="1" lang="en-US" altLang="ja-JP" dirty="0" smtClean="0"/>
              <a:t>4</a:t>
            </a:r>
            <a:r>
              <a:rPr kumimoji="1" lang="ja-JP" altLang="en-US" dirty="0" smtClean="0"/>
              <a:t>体出てくる予定。</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7</a:t>
            </a:fld>
            <a:endParaRPr kumimoji="1" lang="ja-JP" altLang="en-US"/>
          </a:p>
        </p:txBody>
      </p:sp>
    </p:spTree>
    <p:extLst>
      <p:ext uri="{BB962C8B-B14F-4D97-AF65-F5344CB8AC3E}">
        <p14:creationId xmlns:p14="http://schemas.microsoft.com/office/powerpoint/2010/main" val="376499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1942691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321449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289225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28175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293532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322291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1221789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289836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43586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29751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142382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1621619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64417" y="0"/>
            <a:ext cx="4314423" cy="923330"/>
          </a:xfrm>
          <a:prstGeom prst="rect">
            <a:avLst/>
          </a:prstGeom>
          <a:noFill/>
        </p:spPr>
        <p:txBody>
          <a:bodyPr wrap="square" rtlCol="0">
            <a:spAutoFit/>
          </a:bodyPr>
          <a:lstStyle/>
          <a:p>
            <a:pPr algn="ctr"/>
            <a:r>
              <a:rPr kumimoji="1" lang="ja-JP" altLang="en-US" sz="5400" b="1" dirty="0" smtClean="0">
                <a:solidFill>
                  <a:srgbClr val="7030A0"/>
                </a:solidFill>
              </a:rPr>
              <a:t>トップ画面</a:t>
            </a:r>
            <a:endParaRPr kumimoji="1" lang="ja-JP" altLang="en-US" sz="5400" b="1" dirty="0">
              <a:solidFill>
                <a:srgbClr val="7030A0"/>
              </a:solidFill>
            </a:endParaRPr>
          </a:p>
        </p:txBody>
      </p:sp>
      <p:sp>
        <p:nvSpPr>
          <p:cNvPr id="5" name="正方形/長方形 4"/>
          <p:cNvSpPr/>
          <p:nvPr/>
        </p:nvSpPr>
        <p:spPr>
          <a:xfrm>
            <a:off x="1429555" y="1262130"/>
            <a:ext cx="9079606" cy="4180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8244348" y="1262130"/>
            <a:ext cx="0" cy="418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043551" y="2816941"/>
            <a:ext cx="1578077" cy="369332"/>
          </a:xfrm>
          <a:prstGeom prst="rect">
            <a:avLst/>
          </a:prstGeom>
          <a:noFill/>
        </p:spPr>
        <p:txBody>
          <a:bodyPr wrap="square" rtlCol="0">
            <a:spAutoFit/>
          </a:bodyPr>
          <a:lstStyle/>
          <a:p>
            <a:r>
              <a:rPr kumimoji="1" lang="ja-JP" altLang="en-US" dirty="0" smtClean="0"/>
              <a:t>何かの画面</a:t>
            </a:r>
            <a:endParaRPr kumimoji="1" lang="ja-JP" altLang="en-US" dirty="0"/>
          </a:p>
        </p:txBody>
      </p:sp>
      <p:sp>
        <p:nvSpPr>
          <p:cNvPr id="11" name="テキスト ボックス 10"/>
          <p:cNvSpPr txBox="1"/>
          <p:nvPr/>
        </p:nvSpPr>
        <p:spPr>
          <a:xfrm>
            <a:off x="1622322" y="4583479"/>
            <a:ext cx="1635617" cy="646331"/>
          </a:xfrm>
          <a:prstGeom prst="rect">
            <a:avLst/>
          </a:prstGeom>
          <a:noFill/>
          <a:ln>
            <a:solidFill>
              <a:schemeClr val="tx1"/>
            </a:solidFill>
          </a:ln>
        </p:spPr>
        <p:txBody>
          <a:bodyPr wrap="square" rtlCol="0">
            <a:spAutoFit/>
          </a:bodyPr>
          <a:lstStyle/>
          <a:p>
            <a:r>
              <a:rPr kumimoji="1" lang="ja-JP" altLang="en-US" dirty="0" smtClean="0"/>
              <a:t>ゴールド、</a:t>
            </a:r>
            <a:endParaRPr kumimoji="1" lang="en-US" altLang="ja-JP" dirty="0" smtClean="0"/>
          </a:p>
          <a:p>
            <a:r>
              <a:rPr lang="ja-JP" altLang="en-US" dirty="0"/>
              <a:t>レベル</a:t>
            </a:r>
            <a:r>
              <a:rPr lang="ja-JP" altLang="en-US" dirty="0" smtClean="0"/>
              <a:t>など？</a:t>
            </a:r>
            <a:endParaRPr kumimoji="1" lang="ja-JP" altLang="en-US" dirty="0"/>
          </a:p>
        </p:txBody>
      </p:sp>
      <p:sp>
        <p:nvSpPr>
          <p:cNvPr id="12" name="テキスト ボックス 11"/>
          <p:cNvSpPr txBox="1"/>
          <p:nvPr/>
        </p:nvSpPr>
        <p:spPr>
          <a:xfrm>
            <a:off x="8587508" y="2138516"/>
            <a:ext cx="1573923" cy="369332"/>
          </a:xfrm>
          <a:prstGeom prst="rect">
            <a:avLst/>
          </a:prstGeom>
          <a:noFill/>
          <a:ln>
            <a:solidFill>
              <a:schemeClr val="tx1"/>
            </a:solidFill>
          </a:ln>
        </p:spPr>
        <p:txBody>
          <a:bodyPr wrap="square" rtlCol="0">
            <a:spAutoFit/>
          </a:bodyPr>
          <a:lstStyle/>
          <a:p>
            <a:pPr algn="ctr"/>
            <a:r>
              <a:rPr kumimoji="1" lang="ja-JP" altLang="en-US" dirty="0" smtClean="0"/>
              <a:t>ユニット</a:t>
            </a:r>
            <a:endParaRPr kumimoji="1" lang="ja-JP" altLang="en-US" dirty="0"/>
          </a:p>
        </p:txBody>
      </p:sp>
      <p:sp>
        <p:nvSpPr>
          <p:cNvPr id="13" name="テキスト ボックス 12"/>
          <p:cNvSpPr txBox="1"/>
          <p:nvPr/>
        </p:nvSpPr>
        <p:spPr>
          <a:xfrm>
            <a:off x="8585223" y="2507848"/>
            <a:ext cx="1573923" cy="369332"/>
          </a:xfrm>
          <a:prstGeom prst="rect">
            <a:avLst/>
          </a:prstGeom>
          <a:noFill/>
          <a:ln>
            <a:solidFill>
              <a:schemeClr val="tx1"/>
            </a:solidFill>
          </a:ln>
        </p:spPr>
        <p:txBody>
          <a:bodyPr wrap="square" rtlCol="0">
            <a:spAutoFit/>
          </a:bodyPr>
          <a:lstStyle/>
          <a:p>
            <a:pPr algn="ctr"/>
            <a:r>
              <a:rPr lang="ja-JP" altLang="en-US" dirty="0" smtClean="0"/>
              <a:t>個人</a:t>
            </a:r>
            <a:r>
              <a:rPr lang="ja-JP" altLang="en-US" dirty="0"/>
              <a:t>領土</a:t>
            </a:r>
            <a:endParaRPr kumimoji="1" lang="ja-JP" altLang="en-US" dirty="0"/>
          </a:p>
        </p:txBody>
      </p:sp>
      <p:sp>
        <p:nvSpPr>
          <p:cNvPr id="14" name="テキスト ボックス 13"/>
          <p:cNvSpPr txBox="1"/>
          <p:nvPr/>
        </p:nvSpPr>
        <p:spPr>
          <a:xfrm>
            <a:off x="8582938" y="2877180"/>
            <a:ext cx="1573923" cy="369332"/>
          </a:xfrm>
          <a:prstGeom prst="rect">
            <a:avLst/>
          </a:prstGeom>
          <a:noFill/>
          <a:ln>
            <a:solidFill>
              <a:schemeClr val="tx1"/>
            </a:solidFill>
          </a:ln>
        </p:spPr>
        <p:txBody>
          <a:bodyPr wrap="square" rtlCol="0">
            <a:spAutoFit/>
          </a:bodyPr>
          <a:lstStyle/>
          <a:p>
            <a:pPr algn="ctr"/>
            <a:r>
              <a:rPr lang="ja-JP" altLang="en-US" dirty="0" smtClean="0"/>
              <a:t>クエスト？</a:t>
            </a:r>
            <a:endParaRPr kumimoji="1" lang="ja-JP" altLang="en-US" dirty="0"/>
          </a:p>
        </p:txBody>
      </p:sp>
      <p:sp>
        <p:nvSpPr>
          <p:cNvPr id="15" name="テキスト ボックス 14"/>
          <p:cNvSpPr txBox="1"/>
          <p:nvPr/>
        </p:nvSpPr>
        <p:spPr>
          <a:xfrm>
            <a:off x="9139066" y="3388289"/>
            <a:ext cx="461665" cy="494795"/>
          </a:xfrm>
          <a:prstGeom prst="rect">
            <a:avLst/>
          </a:prstGeom>
          <a:noFill/>
        </p:spPr>
        <p:txBody>
          <a:bodyPr vert="eaVert" wrap="square" rtlCol="0">
            <a:spAutoFit/>
          </a:bodyPr>
          <a:lstStyle/>
          <a:p>
            <a:r>
              <a:rPr kumimoji="1" lang="ja-JP" altLang="en-US" dirty="0" smtClean="0"/>
              <a:t>・・・</a:t>
            </a:r>
            <a:endParaRPr kumimoji="1" lang="ja-JP" altLang="en-US" dirty="0"/>
          </a:p>
        </p:txBody>
      </p:sp>
      <p:cxnSp>
        <p:nvCxnSpPr>
          <p:cNvPr id="20" name="直線矢印コネクタ 19"/>
          <p:cNvCxnSpPr/>
          <p:nvPr/>
        </p:nvCxnSpPr>
        <p:spPr>
          <a:xfrm flipV="1">
            <a:off x="9369898" y="5229810"/>
            <a:ext cx="0" cy="5073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7778840" y="5852358"/>
            <a:ext cx="3724902" cy="369332"/>
          </a:xfrm>
          <a:prstGeom prst="rect">
            <a:avLst/>
          </a:prstGeom>
          <a:noFill/>
        </p:spPr>
        <p:txBody>
          <a:bodyPr wrap="square" rtlCol="0">
            <a:spAutoFit/>
          </a:bodyPr>
          <a:lstStyle/>
          <a:p>
            <a:r>
              <a:rPr kumimoji="1" lang="ja-JP" altLang="en-US" dirty="0" smtClean="0"/>
              <a:t>基本的にどこの画面でもあるといい</a:t>
            </a:r>
            <a:endParaRPr kumimoji="1" lang="ja-JP" altLang="en-US" dirty="0"/>
          </a:p>
        </p:txBody>
      </p:sp>
    </p:spTree>
    <p:extLst>
      <p:ext uri="{BB962C8B-B14F-4D97-AF65-F5344CB8AC3E}">
        <p14:creationId xmlns:p14="http://schemas.microsoft.com/office/powerpoint/2010/main" val="325421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464417" y="0"/>
            <a:ext cx="4314423" cy="923330"/>
          </a:xfrm>
          <a:prstGeom prst="rect">
            <a:avLst/>
          </a:prstGeom>
          <a:noFill/>
        </p:spPr>
        <p:txBody>
          <a:bodyPr wrap="square" rtlCol="0">
            <a:spAutoFit/>
          </a:bodyPr>
          <a:lstStyle/>
          <a:p>
            <a:pPr algn="ctr"/>
            <a:r>
              <a:rPr lang="ja-JP" altLang="en-US" sz="5400" b="1" dirty="0">
                <a:solidFill>
                  <a:srgbClr val="7030A0"/>
                </a:solidFill>
              </a:rPr>
              <a:t>ユニット</a:t>
            </a:r>
            <a:r>
              <a:rPr kumimoji="1" lang="ja-JP" altLang="en-US" sz="5400" b="1" dirty="0" smtClean="0">
                <a:solidFill>
                  <a:srgbClr val="7030A0"/>
                </a:solidFill>
              </a:rPr>
              <a:t>画面</a:t>
            </a:r>
            <a:endParaRPr kumimoji="1" lang="ja-JP" altLang="en-US" sz="5400" b="1" dirty="0">
              <a:solidFill>
                <a:srgbClr val="7030A0"/>
              </a:solidFill>
            </a:endParaRPr>
          </a:p>
        </p:txBody>
      </p:sp>
      <p:sp>
        <p:nvSpPr>
          <p:cNvPr id="3" name="正方形/長方形 2"/>
          <p:cNvSpPr/>
          <p:nvPr/>
        </p:nvSpPr>
        <p:spPr>
          <a:xfrm>
            <a:off x="1429555" y="1262130"/>
            <a:ext cx="9079606" cy="4180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8244348" y="1262130"/>
            <a:ext cx="0" cy="418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140022" y="1676851"/>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7" name="テキスト ボックス 6"/>
          <p:cNvSpPr txBox="1"/>
          <p:nvPr/>
        </p:nvSpPr>
        <p:spPr>
          <a:xfrm>
            <a:off x="8587508" y="2138516"/>
            <a:ext cx="1573923" cy="369332"/>
          </a:xfrm>
          <a:prstGeom prst="rect">
            <a:avLst/>
          </a:prstGeom>
          <a:noFill/>
          <a:ln>
            <a:solidFill>
              <a:schemeClr val="tx1"/>
            </a:solidFill>
          </a:ln>
        </p:spPr>
        <p:txBody>
          <a:bodyPr wrap="square" rtlCol="0">
            <a:spAutoFit/>
          </a:bodyPr>
          <a:lstStyle/>
          <a:p>
            <a:pPr algn="ctr"/>
            <a:r>
              <a:rPr kumimoji="1" lang="ja-JP" altLang="en-US" dirty="0" smtClean="0"/>
              <a:t>ユニット</a:t>
            </a:r>
            <a:endParaRPr kumimoji="1" lang="ja-JP" altLang="en-US" dirty="0"/>
          </a:p>
        </p:txBody>
      </p:sp>
      <p:sp>
        <p:nvSpPr>
          <p:cNvPr id="8" name="テキスト ボックス 7"/>
          <p:cNvSpPr txBox="1"/>
          <p:nvPr/>
        </p:nvSpPr>
        <p:spPr>
          <a:xfrm>
            <a:off x="8585223" y="2507848"/>
            <a:ext cx="1573923" cy="369332"/>
          </a:xfrm>
          <a:prstGeom prst="rect">
            <a:avLst/>
          </a:prstGeom>
          <a:noFill/>
          <a:ln>
            <a:solidFill>
              <a:schemeClr val="tx1"/>
            </a:solidFill>
          </a:ln>
        </p:spPr>
        <p:txBody>
          <a:bodyPr wrap="square" rtlCol="0">
            <a:spAutoFit/>
          </a:bodyPr>
          <a:lstStyle/>
          <a:p>
            <a:pPr algn="ctr"/>
            <a:r>
              <a:rPr lang="ja-JP" altLang="en-US" dirty="0" smtClean="0"/>
              <a:t>個人</a:t>
            </a:r>
            <a:r>
              <a:rPr lang="ja-JP" altLang="en-US" dirty="0"/>
              <a:t>領土</a:t>
            </a:r>
            <a:endParaRPr kumimoji="1" lang="ja-JP" altLang="en-US" dirty="0"/>
          </a:p>
        </p:txBody>
      </p:sp>
      <p:sp>
        <p:nvSpPr>
          <p:cNvPr id="9" name="テキスト ボックス 8"/>
          <p:cNvSpPr txBox="1"/>
          <p:nvPr/>
        </p:nvSpPr>
        <p:spPr>
          <a:xfrm>
            <a:off x="8582938" y="2877180"/>
            <a:ext cx="1573923" cy="369332"/>
          </a:xfrm>
          <a:prstGeom prst="rect">
            <a:avLst/>
          </a:prstGeom>
          <a:noFill/>
          <a:ln>
            <a:solidFill>
              <a:schemeClr val="tx1"/>
            </a:solidFill>
          </a:ln>
        </p:spPr>
        <p:txBody>
          <a:bodyPr wrap="square" rtlCol="0">
            <a:spAutoFit/>
          </a:bodyPr>
          <a:lstStyle/>
          <a:p>
            <a:pPr algn="ctr"/>
            <a:r>
              <a:rPr lang="ja-JP" altLang="en-US" dirty="0" smtClean="0"/>
              <a:t>クエスト？</a:t>
            </a:r>
            <a:endParaRPr kumimoji="1" lang="ja-JP" altLang="en-US" dirty="0"/>
          </a:p>
        </p:txBody>
      </p:sp>
      <p:sp>
        <p:nvSpPr>
          <p:cNvPr id="10" name="テキスト ボックス 9"/>
          <p:cNvSpPr txBox="1"/>
          <p:nvPr/>
        </p:nvSpPr>
        <p:spPr>
          <a:xfrm>
            <a:off x="9139066" y="3388289"/>
            <a:ext cx="461665" cy="494795"/>
          </a:xfrm>
          <a:prstGeom prst="rect">
            <a:avLst/>
          </a:prstGeom>
          <a:noFill/>
        </p:spPr>
        <p:txBody>
          <a:bodyPr vert="eaVert" wrap="square" rtlCol="0">
            <a:spAutoFit/>
          </a:bodyPr>
          <a:lstStyle/>
          <a:p>
            <a:r>
              <a:rPr kumimoji="1" lang="ja-JP" altLang="en-US" dirty="0" smtClean="0"/>
              <a:t>・・・</a:t>
            </a:r>
            <a:endParaRPr kumimoji="1" lang="ja-JP" altLang="en-US" dirty="0"/>
          </a:p>
        </p:txBody>
      </p:sp>
      <p:sp>
        <p:nvSpPr>
          <p:cNvPr id="12" name="テキスト ボックス 11"/>
          <p:cNvSpPr txBox="1"/>
          <p:nvPr/>
        </p:nvSpPr>
        <p:spPr>
          <a:xfrm>
            <a:off x="4788812" y="1676851"/>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13" name="テキスト ボックス 12"/>
          <p:cNvSpPr txBox="1"/>
          <p:nvPr/>
        </p:nvSpPr>
        <p:spPr>
          <a:xfrm>
            <a:off x="2140022" y="2596338"/>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14" name="テキスト ボックス 13"/>
          <p:cNvSpPr txBox="1"/>
          <p:nvPr/>
        </p:nvSpPr>
        <p:spPr>
          <a:xfrm>
            <a:off x="4788812" y="2596338"/>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15" name="テキスト ボックス 14"/>
          <p:cNvSpPr txBox="1"/>
          <p:nvPr/>
        </p:nvSpPr>
        <p:spPr>
          <a:xfrm>
            <a:off x="2140022" y="3519668"/>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16" name="テキスト ボックス 15"/>
          <p:cNvSpPr txBox="1"/>
          <p:nvPr/>
        </p:nvSpPr>
        <p:spPr>
          <a:xfrm>
            <a:off x="4788812" y="3519668"/>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19" name="テキスト ボックス 18"/>
          <p:cNvSpPr txBox="1"/>
          <p:nvPr/>
        </p:nvSpPr>
        <p:spPr>
          <a:xfrm>
            <a:off x="4557979" y="4534400"/>
            <a:ext cx="461665" cy="494795"/>
          </a:xfrm>
          <a:prstGeom prst="rect">
            <a:avLst/>
          </a:prstGeom>
          <a:noFill/>
        </p:spPr>
        <p:txBody>
          <a:bodyPr vert="eaVert" wrap="squar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134111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424964" y="29497"/>
            <a:ext cx="7213415" cy="923330"/>
          </a:xfrm>
          <a:prstGeom prst="rect">
            <a:avLst/>
          </a:prstGeom>
          <a:noFill/>
        </p:spPr>
        <p:txBody>
          <a:bodyPr wrap="square" rtlCol="0">
            <a:spAutoFit/>
          </a:bodyPr>
          <a:lstStyle/>
          <a:p>
            <a:pPr algn="ctr"/>
            <a:r>
              <a:rPr lang="ja-JP" altLang="en-US" sz="5400" b="1" dirty="0">
                <a:solidFill>
                  <a:srgbClr val="7030A0"/>
                </a:solidFill>
              </a:rPr>
              <a:t>ユニット</a:t>
            </a:r>
            <a:r>
              <a:rPr kumimoji="1" lang="ja-JP" altLang="en-US" sz="5400" b="1" dirty="0" smtClean="0">
                <a:solidFill>
                  <a:srgbClr val="7030A0"/>
                </a:solidFill>
              </a:rPr>
              <a:t>画面（他の案）</a:t>
            </a:r>
            <a:endParaRPr kumimoji="1" lang="ja-JP" altLang="en-US" sz="5400" b="1" dirty="0">
              <a:solidFill>
                <a:srgbClr val="7030A0"/>
              </a:solidFill>
            </a:endParaRPr>
          </a:p>
        </p:txBody>
      </p:sp>
      <p:sp>
        <p:nvSpPr>
          <p:cNvPr id="3" name="正方形/長方形 2"/>
          <p:cNvSpPr/>
          <p:nvPr/>
        </p:nvSpPr>
        <p:spPr>
          <a:xfrm>
            <a:off x="1429555" y="1262130"/>
            <a:ext cx="9079606" cy="4180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8244348" y="1262130"/>
            <a:ext cx="0" cy="418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140022" y="2311032"/>
            <a:ext cx="5534486" cy="2585323"/>
          </a:xfrm>
          <a:prstGeom prst="rect">
            <a:avLst/>
          </a:prstGeom>
          <a:noFill/>
          <a:ln>
            <a:solidFill>
              <a:schemeClr val="tx1"/>
            </a:solidFill>
          </a:ln>
        </p:spPr>
        <p:txBody>
          <a:bodyPr wrap="square" rtlCol="0">
            <a:spAutoFit/>
          </a:bodyPr>
          <a:lstStyle/>
          <a:p>
            <a:endParaRPr kumimoji="1" lang="en-US" altLang="ja-JP" dirty="0" smtClean="0"/>
          </a:p>
          <a:p>
            <a:endParaRPr lang="en-US" altLang="ja-JP" dirty="0"/>
          </a:p>
          <a:p>
            <a:endParaRPr kumimoji="1" lang="en-US" altLang="ja-JP" dirty="0" smtClean="0"/>
          </a:p>
          <a:p>
            <a:endParaRPr kumimoji="1" lang="en-US" altLang="ja-JP" dirty="0" smtClean="0"/>
          </a:p>
          <a:p>
            <a:pPr algn="ctr"/>
            <a:r>
              <a:rPr kumimoji="1" lang="ja-JP" altLang="en-US" dirty="0" smtClean="0"/>
              <a:t>ユニット情報</a:t>
            </a:r>
            <a:endParaRPr kumimoji="1" lang="en-US" altLang="ja-JP" dirty="0" smtClean="0"/>
          </a:p>
          <a:p>
            <a:endParaRPr kumimoji="1" lang="en-US" altLang="ja-JP" dirty="0" smtClean="0"/>
          </a:p>
          <a:p>
            <a:endParaRPr lang="en-US" altLang="ja-JP" dirty="0"/>
          </a:p>
          <a:p>
            <a:endParaRPr kumimoji="1" lang="en-US" altLang="ja-JP" dirty="0" smtClean="0"/>
          </a:p>
          <a:p>
            <a:endParaRPr kumimoji="1" lang="ja-JP" altLang="en-US" dirty="0"/>
          </a:p>
        </p:txBody>
      </p:sp>
      <p:sp>
        <p:nvSpPr>
          <p:cNvPr id="6" name="テキスト ボックス 5"/>
          <p:cNvSpPr txBox="1"/>
          <p:nvPr/>
        </p:nvSpPr>
        <p:spPr>
          <a:xfrm>
            <a:off x="8587508" y="2138516"/>
            <a:ext cx="1573923" cy="369332"/>
          </a:xfrm>
          <a:prstGeom prst="rect">
            <a:avLst/>
          </a:prstGeom>
          <a:noFill/>
          <a:ln>
            <a:solidFill>
              <a:schemeClr val="tx1"/>
            </a:solidFill>
          </a:ln>
        </p:spPr>
        <p:txBody>
          <a:bodyPr wrap="square" rtlCol="0">
            <a:spAutoFit/>
          </a:bodyPr>
          <a:lstStyle/>
          <a:p>
            <a:pPr algn="ctr"/>
            <a:r>
              <a:rPr kumimoji="1" lang="ja-JP" altLang="en-US" dirty="0" smtClean="0"/>
              <a:t>ユニット</a:t>
            </a:r>
            <a:endParaRPr kumimoji="1" lang="ja-JP" altLang="en-US" dirty="0"/>
          </a:p>
        </p:txBody>
      </p:sp>
      <p:sp>
        <p:nvSpPr>
          <p:cNvPr id="7" name="テキスト ボックス 6"/>
          <p:cNvSpPr txBox="1"/>
          <p:nvPr/>
        </p:nvSpPr>
        <p:spPr>
          <a:xfrm>
            <a:off x="8585223" y="2507848"/>
            <a:ext cx="1573923" cy="369332"/>
          </a:xfrm>
          <a:prstGeom prst="rect">
            <a:avLst/>
          </a:prstGeom>
          <a:noFill/>
          <a:ln>
            <a:solidFill>
              <a:schemeClr val="tx1"/>
            </a:solidFill>
          </a:ln>
        </p:spPr>
        <p:txBody>
          <a:bodyPr wrap="square" rtlCol="0">
            <a:spAutoFit/>
          </a:bodyPr>
          <a:lstStyle/>
          <a:p>
            <a:pPr algn="ctr"/>
            <a:r>
              <a:rPr lang="ja-JP" altLang="en-US" dirty="0" smtClean="0"/>
              <a:t>個人</a:t>
            </a:r>
            <a:r>
              <a:rPr lang="ja-JP" altLang="en-US" dirty="0"/>
              <a:t>領土</a:t>
            </a:r>
            <a:endParaRPr kumimoji="1" lang="ja-JP" altLang="en-US" dirty="0"/>
          </a:p>
        </p:txBody>
      </p:sp>
      <p:sp>
        <p:nvSpPr>
          <p:cNvPr id="8" name="テキスト ボックス 7"/>
          <p:cNvSpPr txBox="1"/>
          <p:nvPr/>
        </p:nvSpPr>
        <p:spPr>
          <a:xfrm>
            <a:off x="8582938" y="2877180"/>
            <a:ext cx="1573923" cy="369332"/>
          </a:xfrm>
          <a:prstGeom prst="rect">
            <a:avLst/>
          </a:prstGeom>
          <a:noFill/>
          <a:ln>
            <a:solidFill>
              <a:schemeClr val="tx1"/>
            </a:solidFill>
          </a:ln>
        </p:spPr>
        <p:txBody>
          <a:bodyPr wrap="square" rtlCol="0">
            <a:spAutoFit/>
          </a:bodyPr>
          <a:lstStyle/>
          <a:p>
            <a:pPr algn="ctr"/>
            <a:r>
              <a:rPr lang="ja-JP" altLang="en-US" dirty="0" smtClean="0"/>
              <a:t>クエスト？</a:t>
            </a:r>
            <a:endParaRPr kumimoji="1" lang="ja-JP" altLang="en-US" dirty="0"/>
          </a:p>
        </p:txBody>
      </p:sp>
      <p:sp>
        <p:nvSpPr>
          <p:cNvPr id="9" name="テキスト ボックス 8"/>
          <p:cNvSpPr txBox="1"/>
          <p:nvPr/>
        </p:nvSpPr>
        <p:spPr>
          <a:xfrm>
            <a:off x="9139066" y="3388289"/>
            <a:ext cx="461665" cy="494795"/>
          </a:xfrm>
          <a:prstGeom prst="rect">
            <a:avLst/>
          </a:prstGeom>
          <a:noFill/>
        </p:spPr>
        <p:txBody>
          <a:bodyPr vert="eaVert" wrap="square" rtlCol="0">
            <a:spAutoFit/>
          </a:bodyPr>
          <a:lstStyle/>
          <a:p>
            <a:r>
              <a:rPr kumimoji="1" lang="ja-JP" altLang="en-US" dirty="0" smtClean="0"/>
              <a:t>・・・</a:t>
            </a:r>
            <a:endParaRPr kumimoji="1" lang="ja-JP" altLang="en-US" dirty="0"/>
          </a:p>
        </p:txBody>
      </p:sp>
      <p:sp>
        <p:nvSpPr>
          <p:cNvPr id="16" name="上矢印 15"/>
          <p:cNvSpPr/>
          <p:nvPr/>
        </p:nvSpPr>
        <p:spPr>
          <a:xfrm rot="16200000">
            <a:off x="2192736" y="1712518"/>
            <a:ext cx="464457" cy="569884"/>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上矢印 16"/>
          <p:cNvSpPr/>
          <p:nvPr/>
        </p:nvSpPr>
        <p:spPr>
          <a:xfrm rot="5400000">
            <a:off x="7157315" y="1719379"/>
            <a:ext cx="464457" cy="569884"/>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925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464417" y="0"/>
            <a:ext cx="4765183" cy="923330"/>
          </a:xfrm>
          <a:prstGeom prst="rect">
            <a:avLst/>
          </a:prstGeom>
          <a:noFill/>
        </p:spPr>
        <p:txBody>
          <a:bodyPr wrap="square" rtlCol="0">
            <a:spAutoFit/>
          </a:bodyPr>
          <a:lstStyle/>
          <a:p>
            <a:pPr algn="ctr"/>
            <a:r>
              <a:rPr lang="ja-JP" altLang="en-US" sz="5400" b="1" dirty="0" smtClean="0">
                <a:solidFill>
                  <a:srgbClr val="7030A0"/>
                </a:solidFill>
              </a:rPr>
              <a:t>個人</a:t>
            </a:r>
            <a:r>
              <a:rPr lang="ja-JP" altLang="en-US" sz="5400" b="1" dirty="0">
                <a:solidFill>
                  <a:srgbClr val="7030A0"/>
                </a:solidFill>
              </a:rPr>
              <a:t>領土</a:t>
            </a:r>
            <a:r>
              <a:rPr kumimoji="1" lang="ja-JP" altLang="en-US" sz="5400" b="1" dirty="0" smtClean="0">
                <a:solidFill>
                  <a:srgbClr val="7030A0"/>
                </a:solidFill>
              </a:rPr>
              <a:t>画面</a:t>
            </a:r>
            <a:endParaRPr kumimoji="1" lang="ja-JP" altLang="en-US" sz="5400" b="1" dirty="0">
              <a:solidFill>
                <a:srgbClr val="7030A0"/>
              </a:solidFill>
            </a:endParaRPr>
          </a:p>
        </p:txBody>
      </p:sp>
      <p:sp>
        <p:nvSpPr>
          <p:cNvPr id="3" name="正方形/長方形 2"/>
          <p:cNvSpPr/>
          <p:nvPr/>
        </p:nvSpPr>
        <p:spPr>
          <a:xfrm>
            <a:off x="1429555" y="1262130"/>
            <a:ext cx="9079606" cy="4961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8244348" y="1262130"/>
            <a:ext cx="0" cy="4961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8587508" y="2138516"/>
            <a:ext cx="1573923" cy="369332"/>
          </a:xfrm>
          <a:prstGeom prst="rect">
            <a:avLst/>
          </a:prstGeom>
          <a:noFill/>
          <a:ln>
            <a:solidFill>
              <a:schemeClr val="tx1"/>
            </a:solidFill>
          </a:ln>
        </p:spPr>
        <p:txBody>
          <a:bodyPr wrap="square" rtlCol="0">
            <a:spAutoFit/>
          </a:bodyPr>
          <a:lstStyle/>
          <a:p>
            <a:pPr algn="ctr"/>
            <a:r>
              <a:rPr kumimoji="1" lang="ja-JP" altLang="en-US" dirty="0" smtClean="0"/>
              <a:t>ユニット</a:t>
            </a:r>
            <a:endParaRPr kumimoji="1" lang="ja-JP" altLang="en-US" dirty="0"/>
          </a:p>
        </p:txBody>
      </p:sp>
      <p:sp>
        <p:nvSpPr>
          <p:cNvPr id="7" name="テキスト ボックス 6"/>
          <p:cNvSpPr txBox="1"/>
          <p:nvPr/>
        </p:nvSpPr>
        <p:spPr>
          <a:xfrm>
            <a:off x="8585223" y="2507848"/>
            <a:ext cx="1573923" cy="369332"/>
          </a:xfrm>
          <a:prstGeom prst="rect">
            <a:avLst/>
          </a:prstGeom>
          <a:noFill/>
          <a:ln>
            <a:solidFill>
              <a:schemeClr val="tx1"/>
            </a:solidFill>
          </a:ln>
        </p:spPr>
        <p:txBody>
          <a:bodyPr wrap="square" rtlCol="0">
            <a:spAutoFit/>
          </a:bodyPr>
          <a:lstStyle/>
          <a:p>
            <a:pPr algn="ctr"/>
            <a:r>
              <a:rPr lang="ja-JP" altLang="en-US" dirty="0" smtClean="0"/>
              <a:t>個人</a:t>
            </a:r>
            <a:r>
              <a:rPr lang="ja-JP" altLang="en-US" dirty="0"/>
              <a:t>領土</a:t>
            </a:r>
            <a:endParaRPr kumimoji="1" lang="ja-JP" altLang="en-US" dirty="0"/>
          </a:p>
        </p:txBody>
      </p:sp>
      <p:sp>
        <p:nvSpPr>
          <p:cNvPr id="8" name="テキスト ボックス 7"/>
          <p:cNvSpPr txBox="1"/>
          <p:nvPr/>
        </p:nvSpPr>
        <p:spPr>
          <a:xfrm>
            <a:off x="8582938" y="2877180"/>
            <a:ext cx="1573923" cy="369332"/>
          </a:xfrm>
          <a:prstGeom prst="rect">
            <a:avLst/>
          </a:prstGeom>
          <a:noFill/>
          <a:ln>
            <a:solidFill>
              <a:schemeClr val="tx1"/>
            </a:solidFill>
          </a:ln>
        </p:spPr>
        <p:txBody>
          <a:bodyPr wrap="square" rtlCol="0">
            <a:spAutoFit/>
          </a:bodyPr>
          <a:lstStyle/>
          <a:p>
            <a:pPr algn="ctr"/>
            <a:r>
              <a:rPr lang="ja-JP" altLang="en-US" dirty="0" smtClean="0"/>
              <a:t>クエスト？</a:t>
            </a:r>
            <a:endParaRPr kumimoji="1" lang="ja-JP" altLang="en-US" dirty="0"/>
          </a:p>
        </p:txBody>
      </p:sp>
      <p:sp>
        <p:nvSpPr>
          <p:cNvPr id="9" name="テキスト ボックス 8"/>
          <p:cNvSpPr txBox="1"/>
          <p:nvPr/>
        </p:nvSpPr>
        <p:spPr>
          <a:xfrm>
            <a:off x="9139066" y="3388289"/>
            <a:ext cx="461665" cy="494795"/>
          </a:xfrm>
          <a:prstGeom prst="rect">
            <a:avLst/>
          </a:prstGeom>
          <a:noFill/>
        </p:spPr>
        <p:txBody>
          <a:bodyPr vert="eaVert" wrap="square" rtlCol="0">
            <a:spAutoFit/>
          </a:bodyPr>
          <a:lstStyle/>
          <a:p>
            <a:r>
              <a:rPr kumimoji="1" lang="ja-JP" altLang="en-US" dirty="0" smtClean="0"/>
              <a:t>・・・</a:t>
            </a:r>
            <a:endParaRPr kumimoji="1" lang="ja-JP" altLang="en-US" dirty="0"/>
          </a:p>
        </p:txBody>
      </p:sp>
      <p:cxnSp>
        <p:nvCxnSpPr>
          <p:cNvPr id="18" name="直線コネクタ 17"/>
          <p:cNvCxnSpPr/>
          <p:nvPr/>
        </p:nvCxnSpPr>
        <p:spPr>
          <a:xfrm>
            <a:off x="2756094" y="4287793"/>
            <a:ext cx="3487486" cy="10634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V="1">
            <a:off x="6199972" y="3097223"/>
            <a:ext cx="1419143" cy="22540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2722859" y="2159767"/>
            <a:ext cx="1875258" cy="2135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614391" y="2159767"/>
            <a:ext cx="2988450" cy="9374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862072" y="2516449"/>
            <a:ext cx="1795396" cy="21474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5102929" y="2758423"/>
            <a:ext cx="1588546" cy="22683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3998609" y="2870469"/>
            <a:ext cx="3068948" cy="959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382827" y="3590150"/>
            <a:ext cx="3196278" cy="10673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円弧 42"/>
          <p:cNvSpPr/>
          <p:nvPr/>
        </p:nvSpPr>
        <p:spPr>
          <a:xfrm rot="10800000">
            <a:off x="1888618" y="671047"/>
            <a:ext cx="6134883" cy="1297032"/>
          </a:xfrm>
          <a:prstGeom prst="arc">
            <a:avLst>
              <a:gd name="adj1" fmla="val 10870161"/>
              <a:gd name="adj2" fmla="val 0"/>
            </a:avLst>
          </a:prstGeom>
          <a:solidFill>
            <a:schemeClr val="accent1">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円弧 44"/>
          <p:cNvSpPr/>
          <p:nvPr/>
        </p:nvSpPr>
        <p:spPr>
          <a:xfrm rot="16200000">
            <a:off x="5786760" y="3213606"/>
            <a:ext cx="4852221" cy="1226986"/>
          </a:xfrm>
          <a:prstGeom prst="arc">
            <a:avLst>
              <a:gd name="adj1" fmla="val 10870161"/>
              <a:gd name="adj2" fmla="val 0"/>
            </a:avLst>
          </a:prstGeom>
          <a:solidFill>
            <a:schemeClr val="accent2">
              <a:lumMod val="40000"/>
              <a:lumOff val="60000"/>
            </a:schemeClr>
          </a:solid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円弧 45"/>
          <p:cNvSpPr/>
          <p:nvPr/>
        </p:nvSpPr>
        <p:spPr>
          <a:xfrm>
            <a:off x="1796848" y="5554621"/>
            <a:ext cx="6134883" cy="1297032"/>
          </a:xfrm>
          <a:prstGeom prst="arc">
            <a:avLst>
              <a:gd name="adj1" fmla="val 10870161"/>
              <a:gd name="adj2" fmla="val 0"/>
            </a:avLst>
          </a:prstGeom>
          <a:solidFill>
            <a:schemeClr val="accent4">
              <a:lumMod val="40000"/>
              <a:lumOff val="60000"/>
            </a:schemeClr>
          </a:solidFill>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円弧 46"/>
          <p:cNvSpPr/>
          <p:nvPr/>
        </p:nvSpPr>
        <p:spPr>
          <a:xfrm rot="5400000">
            <a:off x="-948168" y="3101718"/>
            <a:ext cx="4852221" cy="1226986"/>
          </a:xfrm>
          <a:prstGeom prst="arc">
            <a:avLst>
              <a:gd name="adj1" fmla="val 10870161"/>
              <a:gd name="adj2" fmla="val 0"/>
            </a:avLst>
          </a:prstGeom>
          <a:solidFill>
            <a:schemeClr val="accent6">
              <a:lumMod val="40000"/>
              <a:lumOff val="60000"/>
            </a:schemeClr>
          </a:solidFill>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9" name="直線矢印コネクタ 48"/>
          <p:cNvCxnSpPr/>
          <p:nvPr/>
        </p:nvCxnSpPr>
        <p:spPr>
          <a:xfrm flipH="1">
            <a:off x="6243580" y="671046"/>
            <a:ext cx="3126318" cy="86278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7931732" y="671046"/>
            <a:ext cx="1425935" cy="292581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796848" y="661337"/>
            <a:ext cx="7548751" cy="293552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5265174" y="661337"/>
            <a:ext cx="4080425" cy="523743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9483213" y="265471"/>
            <a:ext cx="2507226" cy="369332"/>
          </a:xfrm>
          <a:prstGeom prst="rect">
            <a:avLst/>
          </a:prstGeom>
          <a:noFill/>
        </p:spPr>
        <p:txBody>
          <a:bodyPr wrap="square" rtlCol="0">
            <a:spAutoFit/>
          </a:bodyPr>
          <a:lstStyle/>
          <a:p>
            <a:r>
              <a:rPr kumimoji="1" lang="en-US" altLang="ja-JP" dirty="0" smtClean="0"/>
              <a:t>4</a:t>
            </a:r>
            <a:r>
              <a:rPr kumimoji="1" lang="ja-JP" altLang="en-US" dirty="0" err="1" smtClean="0"/>
              <a:t>つの</a:t>
            </a:r>
            <a:r>
              <a:rPr kumimoji="1" lang="ja-JP" altLang="en-US" dirty="0" smtClean="0"/>
              <a:t>資源</a:t>
            </a:r>
            <a:endParaRPr kumimoji="1" lang="ja-JP" altLang="en-US" dirty="0"/>
          </a:p>
        </p:txBody>
      </p:sp>
      <p:cxnSp>
        <p:nvCxnSpPr>
          <p:cNvPr id="59" name="直線矢印コネクタ 58"/>
          <p:cNvCxnSpPr/>
          <p:nvPr/>
        </p:nvCxnSpPr>
        <p:spPr>
          <a:xfrm flipV="1">
            <a:off x="1194619" y="4224256"/>
            <a:ext cx="2188208" cy="59528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633616" y="4206391"/>
            <a:ext cx="461665" cy="1692385"/>
          </a:xfrm>
          <a:prstGeom prst="rect">
            <a:avLst/>
          </a:prstGeom>
          <a:noFill/>
        </p:spPr>
        <p:txBody>
          <a:bodyPr vert="eaVert" wrap="square" rtlCol="0">
            <a:spAutoFit/>
          </a:bodyPr>
          <a:lstStyle/>
          <a:p>
            <a:r>
              <a:rPr kumimoji="1" lang="ja-JP" altLang="en-US" dirty="0" smtClean="0"/>
              <a:t>なんかの施設</a:t>
            </a:r>
            <a:endParaRPr kumimoji="1" lang="ja-JP" altLang="en-US" dirty="0"/>
          </a:p>
        </p:txBody>
      </p:sp>
    </p:spTree>
    <p:extLst>
      <p:ext uri="{BB962C8B-B14F-4D97-AF65-F5344CB8AC3E}">
        <p14:creationId xmlns:p14="http://schemas.microsoft.com/office/powerpoint/2010/main" val="393442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92816" y="0"/>
            <a:ext cx="7655867" cy="923330"/>
          </a:xfrm>
          <a:prstGeom prst="rect">
            <a:avLst/>
          </a:prstGeom>
          <a:noFill/>
        </p:spPr>
        <p:txBody>
          <a:bodyPr wrap="square" rtlCol="0">
            <a:spAutoFit/>
          </a:bodyPr>
          <a:lstStyle/>
          <a:p>
            <a:pPr algn="ctr"/>
            <a:r>
              <a:rPr lang="ja-JP" altLang="en-US" sz="5400" b="1" dirty="0" smtClean="0">
                <a:solidFill>
                  <a:srgbClr val="7030A0"/>
                </a:solidFill>
              </a:rPr>
              <a:t>ダンジョン（タワー）</a:t>
            </a:r>
            <a:r>
              <a:rPr kumimoji="1" lang="ja-JP" altLang="en-US" sz="5400" b="1" dirty="0" smtClean="0">
                <a:solidFill>
                  <a:srgbClr val="7030A0"/>
                </a:solidFill>
              </a:rPr>
              <a:t>画面</a:t>
            </a:r>
            <a:endParaRPr kumimoji="1" lang="ja-JP" altLang="en-US" sz="5400" b="1" dirty="0">
              <a:solidFill>
                <a:srgbClr val="7030A0"/>
              </a:solidFill>
            </a:endParaRPr>
          </a:p>
        </p:txBody>
      </p:sp>
      <p:sp>
        <p:nvSpPr>
          <p:cNvPr id="3" name="正方形/長方形 2"/>
          <p:cNvSpPr/>
          <p:nvPr/>
        </p:nvSpPr>
        <p:spPr>
          <a:xfrm>
            <a:off x="1429555" y="1262130"/>
            <a:ext cx="9079606" cy="4180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987448" y="1784553"/>
            <a:ext cx="1578077" cy="369332"/>
          </a:xfrm>
          <a:prstGeom prst="rect">
            <a:avLst/>
          </a:prstGeom>
          <a:noFill/>
        </p:spPr>
        <p:txBody>
          <a:bodyPr wrap="square" rtlCol="0">
            <a:spAutoFit/>
          </a:bodyPr>
          <a:lstStyle/>
          <a:p>
            <a:r>
              <a:rPr kumimoji="1" lang="ja-JP" altLang="en-US" dirty="0" smtClean="0"/>
              <a:t>探索率　</a:t>
            </a:r>
            <a:r>
              <a:rPr kumimoji="1" lang="en-US" altLang="ja-JP" dirty="0" smtClean="0"/>
              <a:t>60%</a:t>
            </a:r>
            <a:endParaRPr kumimoji="1" lang="ja-JP" altLang="en-US" dirty="0"/>
          </a:p>
        </p:txBody>
      </p:sp>
      <p:cxnSp>
        <p:nvCxnSpPr>
          <p:cNvPr id="12" name="直線コネクタ 11"/>
          <p:cNvCxnSpPr/>
          <p:nvPr/>
        </p:nvCxnSpPr>
        <p:spPr>
          <a:xfrm>
            <a:off x="1429555" y="4247535"/>
            <a:ext cx="90796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4041058" y="4247535"/>
            <a:ext cx="2494" cy="11946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034031" y="4660179"/>
            <a:ext cx="1402552" cy="369332"/>
          </a:xfrm>
          <a:prstGeom prst="rect">
            <a:avLst/>
          </a:prstGeom>
          <a:noFill/>
        </p:spPr>
        <p:txBody>
          <a:bodyPr wrap="square" rtlCol="0">
            <a:spAutoFit/>
          </a:bodyPr>
          <a:lstStyle/>
          <a:p>
            <a:r>
              <a:rPr kumimoji="1" lang="ja-JP" altLang="en-US" dirty="0" smtClean="0"/>
              <a:t>コマンド</a:t>
            </a:r>
            <a:endParaRPr kumimoji="1" lang="ja-JP" altLang="en-US" dirty="0"/>
          </a:p>
        </p:txBody>
      </p:sp>
      <p:sp>
        <p:nvSpPr>
          <p:cNvPr id="18" name="テキスト ボックス 17"/>
          <p:cNvSpPr txBox="1"/>
          <p:nvPr/>
        </p:nvSpPr>
        <p:spPr>
          <a:xfrm>
            <a:off x="5969358" y="4660179"/>
            <a:ext cx="1828800" cy="369332"/>
          </a:xfrm>
          <a:prstGeom prst="rect">
            <a:avLst/>
          </a:prstGeom>
          <a:noFill/>
        </p:spPr>
        <p:txBody>
          <a:bodyPr wrap="square" rtlCol="0">
            <a:spAutoFit/>
          </a:bodyPr>
          <a:lstStyle/>
          <a:p>
            <a:r>
              <a:rPr kumimoji="1" lang="ja-JP" altLang="en-US" dirty="0" smtClean="0"/>
              <a:t>ユニットデータ</a:t>
            </a:r>
            <a:endParaRPr kumimoji="1" lang="ja-JP" altLang="en-US" dirty="0"/>
          </a:p>
        </p:txBody>
      </p:sp>
      <p:sp>
        <p:nvSpPr>
          <p:cNvPr id="19" name="正方形/長方形 18"/>
          <p:cNvSpPr/>
          <p:nvPr/>
        </p:nvSpPr>
        <p:spPr>
          <a:xfrm>
            <a:off x="4368015" y="2325052"/>
            <a:ext cx="1925807" cy="33526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6298599" y="2325051"/>
            <a:ext cx="839620" cy="33526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633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11169" y="0"/>
            <a:ext cx="9779636" cy="923330"/>
          </a:xfrm>
          <a:prstGeom prst="rect">
            <a:avLst/>
          </a:prstGeom>
          <a:noFill/>
        </p:spPr>
        <p:txBody>
          <a:bodyPr wrap="square" rtlCol="0">
            <a:spAutoFit/>
          </a:bodyPr>
          <a:lstStyle/>
          <a:p>
            <a:pPr algn="ctr"/>
            <a:r>
              <a:rPr lang="ja-JP" altLang="en-US" sz="5400" b="1" dirty="0" smtClean="0">
                <a:solidFill>
                  <a:srgbClr val="7030A0"/>
                </a:solidFill>
              </a:rPr>
              <a:t>ダンジョン（タワー）</a:t>
            </a:r>
            <a:r>
              <a:rPr kumimoji="1" lang="ja-JP" altLang="en-US" sz="5400" b="1" dirty="0" smtClean="0">
                <a:solidFill>
                  <a:srgbClr val="7030A0"/>
                </a:solidFill>
              </a:rPr>
              <a:t>画面</a:t>
            </a:r>
            <a:r>
              <a:rPr lang="ja-JP" altLang="en-US" sz="5400" b="1" dirty="0">
                <a:solidFill>
                  <a:srgbClr val="7030A0"/>
                </a:solidFill>
              </a:rPr>
              <a:t>（</a:t>
            </a:r>
            <a:r>
              <a:rPr kumimoji="1" lang="ja-JP" altLang="en-US" sz="5400" b="1" dirty="0" smtClean="0">
                <a:solidFill>
                  <a:srgbClr val="7030A0"/>
                </a:solidFill>
              </a:rPr>
              <a:t>他の案</a:t>
            </a:r>
            <a:r>
              <a:rPr lang="ja-JP" altLang="en-US" sz="5400" b="1" dirty="0">
                <a:solidFill>
                  <a:srgbClr val="7030A0"/>
                </a:solidFill>
              </a:rPr>
              <a:t>）</a:t>
            </a:r>
            <a:endParaRPr kumimoji="1" lang="ja-JP" altLang="en-US" sz="5400" b="1" dirty="0">
              <a:solidFill>
                <a:srgbClr val="7030A0"/>
              </a:solidFill>
            </a:endParaRPr>
          </a:p>
        </p:txBody>
      </p:sp>
      <p:cxnSp>
        <p:nvCxnSpPr>
          <p:cNvPr id="6" name="直線コネクタ 5"/>
          <p:cNvCxnSpPr/>
          <p:nvPr/>
        </p:nvCxnSpPr>
        <p:spPr>
          <a:xfrm>
            <a:off x="8128000" y="1262130"/>
            <a:ext cx="0" cy="41800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071044" y="3657600"/>
            <a:ext cx="1702670" cy="17845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6676571" y="3657600"/>
            <a:ext cx="1444172" cy="17845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2092815" y="1262130"/>
            <a:ext cx="1680899" cy="6499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6654800" y="1269081"/>
            <a:ext cx="1473200" cy="632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V="1">
            <a:off x="3795485" y="3657600"/>
            <a:ext cx="2881086" cy="106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3773714" y="1901371"/>
            <a:ext cx="2881086" cy="106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V="1">
            <a:off x="3773714" y="1912058"/>
            <a:ext cx="21771" cy="17455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6633029" y="1926221"/>
            <a:ext cx="21771" cy="17455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上矢印 48"/>
          <p:cNvSpPr/>
          <p:nvPr/>
        </p:nvSpPr>
        <p:spPr>
          <a:xfrm>
            <a:off x="9027887" y="3657600"/>
            <a:ext cx="464457" cy="569884"/>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上矢印 49"/>
          <p:cNvSpPr/>
          <p:nvPr/>
        </p:nvSpPr>
        <p:spPr>
          <a:xfrm rot="10800000">
            <a:off x="9027887" y="4667864"/>
            <a:ext cx="464457" cy="569884"/>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上矢印 50"/>
          <p:cNvSpPr/>
          <p:nvPr/>
        </p:nvSpPr>
        <p:spPr>
          <a:xfrm rot="5400000">
            <a:off x="9581515" y="4148100"/>
            <a:ext cx="464457" cy="569884"/>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上矢印 51"/>
          <p:cNvSpPr/>
          <p:nvPr/>
        </p:nvSpPr>
        <p:spPr>
          <a:xfrm rot="16200000">
            <a:off x="8471014" y="4148099"/>
            <a:ext cx="464457" cy="569884"/>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8529333" y="1716705"/>
            <a:ext cx="1573923" cy="369332"/>
          </a:xfrm>
          <a:prstGeom prst="rect">
            <a:avLst/>
          </a:prstGeom>
          <a:noFill/>
          <a:ln>
            <a:solidFill>
              <a:schemeClr val="tx1"/>
            </a:solidFill>
          </a:ln>
        </p:spPr>
        <p:txBody>
          <a:bodyPr wrap="square" rtlCol="0">
            <a:spAutoFit/>
          </a:bodyPr>
          <a:lstStyle/>
          <a:p>
            <a:pPr algn="ctr"/>
            <a:r>
              <a:rPr kumimoji="1" lang="ja-JP" altLang="en-US" dirty="0" smtClean="0"/>
              <a:t>ユニット</a:t>
            </a:r>
            <a:endParaRPr kumimoji="1" lang="ja-JP" altLang="en-US" dirty="0"/>
          </a:p>
        </p:txBody>
      </p:sp>
      <p:sp>
        <p:nvSpPr>
          <p:cNvPr id="57" name="正方形/長方形 56"/>
          <p:cNvSpPr/>
          <p:nvPr/>
        </p:nvSpPr>
        <p:spPr>
          <a:xfrm>
            <a:off x="2092815" y="4200812"/>
            <a:ext cx="1255069" cy="12413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2092815" y="1262130"/>
            <a:ext cx="8416345" cy="4180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2147264" y="4665270"/>
            <a:ext cx="1459732" cy="369332"/>
          </a:xfrm>
          <a:prstGeom prst="rect">
            <a:avLst/>
          </a:prstGeom>
          <a:noFill/>
        </p:spPr>
        <p:txBody>
          <a:bodyPr wrap="square" rtlCol="0">
            <a:spAutoFit/>
          </a:bodyPr>
          <a:lstStyle/>
          <a:p>
            <a:r>
              <a:rPr kumimoji="1" lang="ja-JP" altLang="en-US" dirty="0" smtClean="0"/>
              <a:t>ミニマップ</a:t>
            </a:r>
            <a:endParaRPr kumimoji="1" lang="ja-JP" altLang="en-US" dirty="0"/>
          </a:p>
        </p:txBody>
      </p:sp>
      <p:sp>
        <p:nvSpPr>
          <p:cNvPr id="59" name="テキスト ボックス 58"/>
          <p:cNvSpPr txBox="1"/>
          <p:nvPr/>
        </p:nvSpPr>
        <p:spPr>
          <a:xfrm>
            <a:off x="9049515" y="2528155"/>
            <a:ext cx="461665" cy="494795"/>
          </a:xfrm>
          <a:prstGeom prst="rect">
            <a:avLst/>
          </a:prstGeom>
          <a:noFill/>
        </p:spPr>
        <p:txBody>
          <a:bodyPr vert="eaVert" wrap="square" rtlCol="0">
            <a:spAutoFit/>
          </a:bodyPr>
          <a:lstStyle/>
          <a:p>
            <a:r>
              <a:rPr kumimoji="1" lang="ja-JP" altLang="en-US" dirty="0" smtClean="0"/>
              <a:t>・・・</a:t>
            </a:r>
            <a:endParaRPr kumimoji="1" lang="ja-JP" altLang="en-US" dirty="0"/>
          </a:p>
        </p:txBody>
      </p:sp>
      <p:sp>
        <p:nvSpPr>
          <p:cNvPr id="60" name="テキスト ボックス 59"/>
          <p:cNvSpPr txBox="1"/>
          <p:nvPr/>
        </p:nvSpPr>
        <p:spPr>
          <a:xfrm>
            <a:off x="8524763" y="2076768"/>
            <a:ext cx="1573923" cy="369332"/>
          </a:xfrm>
          <a:prstGeom prst="rect">
            <a:avLst/>
          </a:prstGeom>
          <a:noFill/>
          <a:ln>
            <a:solidFill>
              <a:schemeClr val="tx1"/>
            </a:solidFill>
          </a:ln>
        </p:spPr>
        <p:txBody>
          <a:bodyPr wrap="square" rtlCol="0">
            <a:spAutoFit/>
          </a:bodyPr>
          <a:lstStyle/>
          <a:p>
            <a:pPr algn="ctr"/>
            <a:r>
              <a:rPr kumimoji="1" lang="ja-JP" altLang="en-US" dirty="0" smtClean="0"/>
              <a:t>アイテム</a:t>
            </a:r>
            <a:endParaRPr kumimoji="1" lang="ja-JP" altLang="en-US" dirty="0"/>
          </a:p>
        </p:txBody>
      </p:sp>
    </p:spTree>
    <p:extLst>
      <p:ext uri="{BB962C8B-B14F-4D97-AF65-F5344CB8AC3E}">
        <p14:creationId xmlns:p14="http://schemas.microsoft.com/office/powerpoint/2010/main" val="39351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92816" y="0"/>
            <a:ext cx="7655867" cy="923330"/>
          </a:xfrm>
          <a:prstGeom prst="rect">
            <a:avLst/>
          </a:prstGeom>
          <a:noFill/>
        </p:spPr>
        <p:txBody>
          <a:bodyPr wrap="square" rtlCol="0">
            <a:spAutoFit/>
          </a:bodyPr>
          <a:lstStyle/>
          <a:p>
            <a:pPr algn="ctr"/>
            <a:r>
              <a:rPr lang="ja-JP" altLang="en-US" sz="5400" b="1" dirty="0">
                <a:solidFill>
                  <a:srgbClr val="7030A0"/>
                </a:solidFill>
              </a:rPr>
              <a:t>戦闘</a:t>
            </a:r>
            <a:r>
              <a:rPr kumimoji="1" lang="ja-JP" altLang="en-US" sz="5400" b="1" dirty="0" smtClean="0">
                <a:solidFill>
                  <a:srgbClr val="7030A0"/>
                </a:solidFill>
              </a:rPr>
              <a:t>画面</a:t>
            </a:r>
            <a:endParaRPr kumimoji="1" lang="ja-JP" altLang="en-US" sz="5400" b="1" dirty="0">
              <a:solidFill>
                <a:srgbClr val="7030A0"/>
              </a:solidFill>
            </a:endParaRPr>
          </a:p>
        </p:txBody>
      </p:sp>
      <p:sp>
        <p:nvSpPr>
          <p:cNvPr id="3" name="正方形/長方形 2"/>
          <p:cNvSpPr/>
          <p:nvPr/>
        </p:nvSpPr>
        <p:spPr>
          <a:xfrm>
            <a:off x="1473800" y="1763575"/>
            <a:ext cx="9079606" cy="4180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73800" y="4748980"/>
            <a:ext cx="90796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H="1">
            <a:off x="4849103" y="4748980"/>
            <a:ext cx="2494" cy="11946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460176" y="5161624"/>
            <a:ext cx="1402552" cy="369332"/>
          </a:xfrm>
          <a:prstGeom prst="rect">
            <a:avLst/>
          </a:prstGeom>
          <a:noFill/>
        </p:spPr>
        <p:txBody>
          <a:bodyPr wrap="square" rtlCol="0">
            <a:spAutoFit/>
          </a:bodyPr>
          <a:lstStyle/>
          <a:p>
            <a:r>
              <a:rPr kumimoji="1" lang="ja-JP" altLang="en-US" dirty="0" smtClean="0"/>
              <a:t>敵データ</a:t>
            </a:r>
            <a:endParaRPr kumimoji="1" lang="ja-JP" altLang="en-US" dirty="0"/>
          </a:p>
        </p:txBody>
      </p:sp>
      <p:sp>
        <p:nvSpPr>
          <p:cNvPr id="8" name="テキスト ボックス 7"/>
          <p:cNvSpPr txBox="1"/>
          <p:nvPr/>
        </p:nvSpPr>
        <p:spPr>
          <a:xfrm>
            <a:off x="6323319" y="5161624"/>
            <a:ext cx="2274991" cy="369332"/>
          </a:xfrm>
          <a:prstGeom prst="rect">
            <a:avLst/>
          </a:prstGeom>
          <a:noFill/>
        </p:spPr>
        <p:txBody>
          <a:bodyPr wrap="square" rtlCol="0">
            <a:spAutoFit/>
          </a:bodyPr>
          <a:lstStyle/>
          <a:p>
            <a:r>
              <a:rPr lang="ja-JP" altLang="en-US" dirty="0" smtClean="0"/>
              <a:t>自分</a:t>
            </a:r>
            <a:r>
              <a:rPr lang="ja-JP" altLang="en-US" dirty="0"/>
              <a:t>の</a:t>
            </a:r>
            <a:r>
              <a:rPr kumimoji="1" lang="ja-JP" altLang="en-US" dirty="0" smtClean="0"/>
              <a:t>ユニットデータ</a:t>
            </a:r>
            <a:endParaRPr kumimoji="1" lang="ja-JP" altLang="en-US" dirty="0"/>
          </a:p>
        </p:txBody>
      </p:sp>
      <p:sp>
        <p:nvSpPr>
          <p:cNvPr id="11" name="正方形/長方形 10"/>
          <p:cNvSpPr/>
          <p:nvPr/>
        </p:nvSpPr>
        <p:spPr>
          <a:xfrm>
            <a:off x="2242948" y="3939178"/>
            <a:ext cx="1725667" cy="1327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242947" y="4206863"/>
            <a:ext cx="783119" cy="1358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026066" y="4206863"/>
            <a:ext cx="942548" cy="1358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2297943" y="2070121"/>
            <a:ext cx="1561980" cy="18344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607659" y="2886946"/>
            <a:ext cx="855407" cy="369332"/>
          </a:xfrm>
          <a:prstGeom prst="rect">
            <a:avLst/>
          </a:prstGeom>
          <a:noFill/>
        </p:spPr>
        <p:txBody>
          <a:bodyPr wrap="square" rtlCol="0">
            <a:spAutoFit/>
          </a:bodyPr>
          <a:lstStyle/>
          <a:p>
            <a:pPr algn="ctr"/>
            <a:r>
              <a:rPr kumimoji="1" lang="ja-JP" altLang="en-US" dirty="0" smtClean="0"/>
              <a:t>敵</a:t>
            </a:r>
            <a:endParaRPr kumimoji="1" lang="ja-JP" altLang="en-US" dirty="0"/>
          </a:p>
        </p:txBody>
      </p:sp>
      <p:sp>
        <p:nvSpPr>
          <p:cNvPr id="19" name="円/楕円 18"/>
          <p:cNvSpPr/>
          <p:nvPr/>
        </p:nvSpPr>
        <p:spPr>
          <a:xfrm>
            <a:off x="6299272" y="1934270"/>
            <a:ext cx="701276" cy="7061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6325446" y="3248907"/>
            <a:ext cx="701276" cy="7061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8506053" y="1928140"/>
            <a:ext cx="701276" cy="7061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532227" y="3242777"/>
            <a:ext cx="701276" cy="7061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7131024" y="1081974"/>
            <a:ext cx="1725667" cy="369332"/>
          </a:xfrm>
          <a:prstGeom prst="rect">
            <a:avLst/>
          </a:prstGeom>
          <a:noFill/>
        </p:spPr>
        <p:txBody>
          <a:bodyPr wrap="square" rtlCol="0">
            <a:spAutoFit/>
          </a:bodyPr>
          <a:lstStyle/>
          <a:p>
            <a:r>
              <a:rPr kumimoji="1" lang="ja-JP" altLang="en-US" dirty="0" smtClean="0"/>
              <a:t>自分のユニット</a:t>
            </a:r>
            <a:endParaRPr kumimoji="1" lang="ja-JP" altLang="en-US" dirty="0"/>
          </a:p>
        </p:txBody>
      </p:sp>
      <p:sp>
        <p:nvSpPr>
          <p:cNvPr id="34" name="角丸四角形 33"/>
          <p:cNvSpPr/>
          <p:nvPr/>
        </p:nvSpPr>
        <p:spPr>
          <a:xfrm>
            <a:off x="5545394" y="1451306"/>
            <a:ext cx="4689987" cy="315019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p:cNvSpPr/>
          <p:nvPr/>
        </p:nvSpPr>
        <p:spPr>
          <a:xfrm>
            <a:off x="1810520" y="1451306"/>
            <a:ext cx="2780371" cy="304292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2460176" y="1070813"/>
            <a:ext cx="1725667" cy="369332"/>
          </a:xfrm>
          <a:prstGeom prst="rect">
            <a:avLst/>
          </a:prstGeom>
          <a:noFill/>
        </p:spPr>
        <p:txBody>
          <a:bodyPr wrap="square" rtlCol="0">
            <a:spAutoFit/>
          </a:bodyPr>
          <a:lstStyle/>
          <a:p>
            <a:r>
              <a:rPr lang="ja-JP" altLang="en-US" dirty="0"/>
              <a:t>敵</a:t>
            </a:r>
            <a:r>
              <a:rPr kumimoji="1" lang="ja-JP" altLang="en-US" dirty="0" smtClean="0"/>
              <a:t>のユニット</a:t>
            </a:r>
            <a:endParaRPr kumimoji="1" lang="ja-JP" altLang="en-US" dirty="0"/>
          </a:p>
        </p:txBody>
      </p:sp>
      <p:cxnSp>
        <p:nvCxnSpPr>
          <p:cNvPr id="38" name="直線矢印コネクタ 37"/>
          <p:cNvCxnSpPr>
            <a:stCxn id="48" idx="3"/>
          </p:cNvCxnSpPr>
          <p:nvPr/>
        </p:nvCxnSpPr>
        <p:spPr>
          <a:xfrm>
            <a:off x="1236743" y="3691123"/>
            <a:ext cx="851816" cy="2762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1276161" y="4279691"/>
            <a:ext cx="885794" cy="442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289671" y="4742022"/>
            <a:ext cx="1194619" cy="646331"/>
          </a:xfrm>
          <a:prstGeom prst="rect">
            <a:avLst/>
          </a:prstGeom>
          <a:noFill/>
        </p:spPr>
        <p:txBody>
          <a:bodyPr wrap="square" rtlCol="0">
            <a:spAutoFit/>
          </a:bodyPr>
          <a:lstStyle/>
          <a:p>
            <a:r>
              <a:rPr kumimoji="1" lang="ja-JP" altLang="en-US" dirty="0" smtClean="0"/>
              <a:t>スピードメータ</a:t>
            </a:r>
            <a:endParaRPr kumimoji="1" lang="ja-JP" altLang="en-US" dirty="0"/>
          </a:p>
        </p:txBody>
      </p:sp>
      <p:sp>
        <p:nvSpPr>
          <p:cNvPr id="48" name="テキスト ボックス 47"/>
          <p:cNvSpPr txBox="1"/>
          <p:nvPr/>
        </p:nvSpPr>
        <p:spPr>
          <a:xfrm>
            <a:off x="695028" y="3506457"/>
            <a:ext cx="541715" cy="369332"/>
          </a:xfrm>
          <a:prstGeom prst="rect">
            <a:avLst/>
          </a:prstGeom>
          <a:noFill/>
        </p:spPr>
        <p:txBody>
          <a:bodyPr wrap="square" rtlCol="0">
            <a:spAutoFit/>
          </a:bodyPr>
          <a:lstStyle/>
          <a:p>
            <a:r>
              <a:rPr kumimoji="1" lang="en-US" altLang="ja-JP" dirty="0" smtClean="0"/>
              <a:t>HP</a:t>
            </a:r>
            <a:endParaRPr kumimoji="1" lang="ja-JP" altLang="en-US" dirty="0"/>
          </a:p>
        </p:txBody>
      </p:sp>
      <p:sp>
        <p:nvSpPr>
          <p:cNvPr id="56" name="正方形/長方形 55"/>
          <p:cNvSpPr/>
          <p:nvPr/>
        </p:nvSpPr>
        <p:spPr>
          <a:xfrm>
            <a:off x="2242947" y="4060722"/>
            <a:ext cx="1725667" cy="13273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矢印コネクタ 59"/>
          <p:cNvCxnSpPr/>
          <p:nvPr/>
        </p:nvCxnSpPr>
        <p:spPr>
          <a:xfrm flipV="1">
            <a:off x="1237437" y="4119822"/>
            <a:ext cx="885341" cy="13967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22663" y="4108986"/>
            <a:ext cx="759016" cy="369332"/>
          </a:xfrm>
          <a:prstGeom prst="rect">
            <a:avLst/>
          </a:prstGeom>
          <a:noFill/>
        </p:spPr>
        <p:txBody>
          <a:bodyPr wrap="square" rtlCol="0">
            <a:spAutoFit/>
          </a:bodyPr>
          <a:lstStyle/>
          <a:p>
            <a:r>
              <a:rPr kumimoji="1" lang="en-US" altLang="ja-JP" dirty="0" smtClean="0"/>
              <a:t>MP</a:t>
            </a:r>
            <a:endParaRPr kumimoji="1" lang="ja-JP" altLang="en-US" dirty="0"/>
          </a:p>
        </p:txBody>
      </p:sp>
      <p:sp>
        <p:nvSpPr>
          <p:cNvPr id="67" name="正方形/長方形 66"/>
          <p:cNvSpPr/>
          <p:nvPr/>
        </p:nvSpPr>
        <p:spPr>
          <a:xfrm>
            <a:off x="5775021" y="2674561"/>
            <a:ext cx="1725667" cy="1327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5775020" y="2942246"/>
            <a:ext cx="783119" cy="1358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6558139" y="2942246"/>
            <a:ext cx="942548" cy="1358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5775020" y="2796105"/>
            <a:ext cx="1725667" cy="13273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8031260" y="2687966"/>
            <a:ext cx="1725667" cy="1327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8031259" y="2955651"/>
            <a:ext cx="783119" cy="1358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8814378" y="2955651"/>
            <a:ext cx="942548" cy="1358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8031259" y="2809510"/>
            <a:ext cx="1725667" cy="13273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5775020" y="4021324"/>
            <a:ext cx="1725667" cy="1327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5775019" y="4289009"/>
            <a:ext cx="783119" cy="1358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6558138" y="4289009"/>
            <a:ext cx="942548" cy="1358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5775019" y="4142868"/>
            <a:ext cx="1725667" cy="13273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8044146" y="4019896"/>
            <a:ext cx="1725667" cy="1327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044145" y="4287581"/>
            <a:ext cx="783119" cy="1358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8827264" y="4287581"/>
            <a:ext cx="942548" cy="1358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8044145" y="4141440"/>
            <a:ext cx="1725667" cy="13273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812778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365</Words>
  <Application>Microsoft Office PowerPoint</Application>
  <PresentationFormat>ワイド画面</PresentationFormat>
  <Paragraphs>84</Paragraphs>
  <Slides>7</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15</cp:revision>
  <dcterms:created xsi:type="dcterms:W3CDTF">2013-12-26T03:08:38Z</dcterms:created>
  <dcterms:modified xsi:type="dcterms:W3CDTF">2013-12-30T07:45:36Z</dcterms:modified>
</cp:coreProperties>
</file>