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61" r:id="rId4"/>
    <p:sldId id="262" r:id="rId5"/>
    <p:sldId id="260" r:id="rId6"/>
    <p:sldId id="257" r:id="rId7"/>
    <p:sldId id="259"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大沼峻徳" initials="大沼峻徳" lastIdx="1" clrIdx="0">
    <p:extLst>
      <p:ext uri="{19B8F6BF-5375-455C-9EA6-DF929625EA0E}">
        <p15:presenceInfo xmlns:p15="http://schemas.microsoft.com/office/powerpoint/2012/main" userId="90c682b564db9d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410" autoAdjust="0"/>
  </p:normalViewPr>
  <p:slideViewPr>
    <p:cSldViewPr snapToGrid="0">
      <p:cViewPr varScale="1">
        <p:scale>
          <a:sx n="65" d="100"/>
          <a:sy n="65" d="100"/>
        </p:scale>
        <p:origin x="936"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65A9B-149C-45BC-B72F-FB324D6DE1AA}" type="datetimeFigureOut">
              <a:rPr kumimoji="1" lang="ja-JP" altLang="en-US" smtClean="0"/>
              <a:t>2013/12/31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50F27-BAD8-47D7-9E11-CABD4386BDCC}" type="slidenum">
              <a:rPr kumimoji="1" lang="ja-JP" altLang="en-US" smtClean="0"/>
              <a:t>‹#›</a:t>
            </a:fld>
            <a:endParaRPr kumimoji="1" lang="ja-JP" altLang="en-US"/>
          </a:p>
        </p:txBody>
      </p:sp>
    </p:spTree>
    <p:extLst>
      <p:ext uri="{BB962C8B-B14F-4D97-AF65-F5344CB8AC3E}">
        <p14:creationId xmlns:p14="http://schemas.microsoft.com/office/powerpoint/2010/main" val="28222520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ログイン時は自分の情報を載せないといけないけど、どこに置く？</a:t>
            </a:r>
            <a:endParaRPr kumimoji="1" lang="en-US" altLang="ja-JP"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PW</a:t>
            </a:r>
            <a:r>
              <a:rPr kumimoji="1" lang="ja-JP" altLang="en-US" dirty="0" smtClean="0"/>
              <a:t>の変更などの自分の情報を見て、変更を行うページがあった方が良さそう。</a:t>
            </a:r>
          </a:p>
          <a:p>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1</a:t>
            </a:fld>
            <a:endParaRPr kumimoji="1" lang="ja-JP" altLang="en-US"/>
          </a:p>
        </p:txBody>
      </p:sp>
    </p:spTree>
    <p:extLst>
      <p:ext uri="{BB962C8B-B14F-4D97-AF65-F5344CB8AC3E}">
        <p14:creationId xmlns:p14="http://schemas.microsoft.com/office/powerpoint/2010/main" val="703343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全部</a:t>
            </a:r>
            <a:r>
              <a:rPr kumimoji="1" lang="en-US" altLang="ja-JP" dirty="0" smtClean="0"/>
              <a:t>jQuery</a:t>
            </a:r>
            <a:r>
              <a:rPr kumimoji="1" lang="ja-JP" altLang="en-US" dirty="0" smtClean="0"/>
              <a:t>で出来るか心配。しかしそういうサイトを見たことがあるため不可能ではない。</a:t>
            </a:r>
            <a:r>
              <a:rPr kumimoji="1" lang="en-US" altLang="ja-JP" smtClean="0"/>
              <a:t>jQuery</a:t>
            </a:r>
            <a:r>
              <a:rPr kumimoji="1" lang="ja-JP" altLang="en-US" dirty="0" smtClean="0"/>
              <a:t>を使っているかは不明だが。</a:t>
            </a:r>
            <a:endParaRPr kumimoji="1" lang="en-US" altLang="ja-JP" dirty="0" smtClean="0"/>
          </a:p>
          <a:p>
            <a:r>
              <a:rPr kumimoji="1" lang="en-US" altLang="ja-JP" dirty="0" smtClean="0"/>
              <a:t>ID</a:t>
            </a:r>
            <a:r>
              <a:rPr kumimoji="1" lang="ja-JP" altLang="en-US" dirty="0" smtClean="0"/>
              <a:t>の重複チェックとかはデータベースを使用するため、それを</a:t>
            </a:r>
            <a:r>
              <a:rPr kumimoji="1" lang="en-US" altLang="ja-JP" dirty="0" smtClean="0"/>
              <a:t>jQuery</a:t>
            </a:r>
            <a:r>
              <a:rPr kumimoji="1" lang="ja-JP" altLang="en-US" dirty="0" smtClean="0"/>
              <a:t>でやってしまうとなると、</a:t>
            </a:r>
            <a:r>
              <a:rPr kumimoji="1" lang="en-US" altLang="ja-JP" dirty="0" smtClean="0"/>
              <a:t>PHP</a:t>
            </a:r>
            <a:r>
              <a:rPr kumimoji="1" lang="ja-JP" altLang="en-US" dirty="0" smtClean="0"/>
              <a:t>の役目が・・・・・。</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2</a:t>
            </a:fld>
            <a:endParaRPr kumimoji="1" lang="ja-JP" altLang="en-US"/>
          </a:p>
        </p:txBody>
      </p:sp>
    </p:spTree>
    <p:extLst>
      <p:ext uri="{BB962C8B-B14F-4D97-AF65-F5344CB8AC3E}">
        <p14:creationId xmlns:p14="http://schemas.microsoft.com/office/powerpoint/2010/main" val="980489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ここはかなり簡素でいいと思う。でもちゃんと登録できたことを伝えないといけないため、必要な画面。</a:t>
            </a:r>
            <a:endParaRPr kumimoji="1" lang="en-US" altLang="ja-JP" smtClean="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5</a:t>
            </a:fld>
            <a:endParaRPr kumimoji="1" lang="ja-JP" altLang="en-US"/>
          </a:p>
        </p:txBody>
      </p:sp>
    </p:spTree>
    <p:extLst>
      <p:ext uri="{BB962C8B-B14F-4D97-AF65-F5344CB8AC3E}">
        <p14:creationId xmlns:p14="http://schemas.microsoft.com/office/powerpoint/2010/main" val="4069607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ここは</a:t>
            </a:r>
            <a:r>
              <a:rPr kumimoji="1" lang="en-US" altLang="ja-JP" dirty="0" smtClean="0"/>
              <a:t>PHP</a:t>
            </a:r>
            <a:r>
              <a:rPr kumimoji="1" lang="ja-JP" altLang="en-US" dirty="0" smtClean="0"/>
              <a:t>でチェックをする。送信する前に違うって分かったら総当たりとか簡単にされてヤバ</a:t>
            </a:r>
            <a:r>
              <a:rPr kumimoji="1" lang="ja-JP" altLang="en-US" dirty="0" err="1" smtClean="0"/>
              <a:t>い</a:t>
            </a:r>
            <a:r>
              <a:rPr kumimoji="1" lang="en-US" altLang="ja-JP" dirty="0" smtClean="0"/>
              <a:t>(</a:t>
            </a:r>
            <a:r>
              <a:rPr kumimoji="1" lang="ja-JP" altLang="en-US" dirty="0" smtClean="0"/>
              <a:t>汗</a:t>
            </a:r>
            <a:r>
              <a:rPr kumimoji="1" lang="en-US" altLang="ja-JP" smtClean="0"/>
              <a:t>)</a:t>
            </a:r>
            <a:r>
              <a:rPr kumimoji="1" lang="ja-JP" altLang="en-US" dirty="0" err="1" smtClean="0"/>
              <a:t>。</a:t>
            </a:r>
            <a:endParaRPr kumimoji="1" lang="en-US" altLang="ja-JP" dirty="0" smtClean="0"/>
          </a:p>
          <a:p>
            <a:r>
              <a:rPr kumimoji="1" lang="ja-JP" altLang="en-US" dirty="0" smtClean="0"/>
              <a:t>そういえば何回もミスったら何か特別な制限をかけるべきなのだろうか？</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6</a:t>
            </a:fld>
            <a:endParaRPr kumimoji="1" lang="ja-JP" altLang="en-US"/>
          </a:p>
        </p:txBody>
      </p:sp>
    </p:spTree>
    <p:extLst>
      <p:ext uri="{BB962C8B-B14F-4D97-AF65-F5344CB8AC3E}">
        <p14:creationId xmlns:p14="http://schemas.microsoft.com/office/powerpoint/2010/main" val="717784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今は全然ないが、おそらく一番ページ数が多くなるところ。ゲームの内容が結構あるため、他のゲームサイトのガイドを参考にして設計していきたい。</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7</a:t>
            </a:fld>
            <a:endParaRPr kumimoji="1" lang="ja-JP" altLang="en-US"/>
          </a:p>
        </p:txBody>
      </p:sp>
    </p:spTree>
    <p:extLst>
      <p:ext uri="{BB962C8B-B14F-4D97-AF65-F5344CB8AC3E}">
        <p14:creationId xmlns:p14="http://schemas.microsoft.com/office/powerpoint/2010/main" val="2982639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ランキングの詳細がまだ決まっていないためこれしか書けない。</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8</a:t>
            </a:fld>
            <a:endParaRPr kumimoji="1" lang="ja-JP" altLang="en-US"/>
          </a:p>
        </p:txBody>
      </p:sp>
    </p:spTree>
    <p:extLst>
      <p:ext uri="{BB962C8B-B14F-4D97-AF65-F5344CB8AC3E}">
        <p14:creationId xmlns:p14="http://schemas.microsoft.com/office/powerpoint/2010/main" val="2164259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13670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50246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90341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03482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263600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7027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3710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10809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72647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304772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2013/12/31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74345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14540-D9AA-459A-A398-A04CAB222349}" type="datetimeFigureOut">
              <a:rPr kumimoji="1" lang="ja-JP" altLang="en-US" smtClean="0"/>
              <a:t>2013/12/31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417632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158596" y="123477"/>
            <a:ext cx="9144000" cy="1088735"/>
          </a:xfrm>
        </p:spPr>
        <p:txBody>
          <a:bodyPr>
            <a:normAutofit/>
          </a:bodyPr>
          <a:lstStyle/>
          <a:p>
            <a:r>
              <a:rPr kumimoji="1" lang="ja-JP" altLang="en-US" b="1" dirty="0" smtClean="0">
                <a:solidFill>
                  <a:srgbClr val="7030A0"/>
                </a:solidFill>
              </a:rPr>
              <a:t>トップページ</a:t>
            </a:r>
            <a:endParaRPr kumimoji="1" lang="ja-JP" altLang="en-US" b="1" dirty="0">
              <a:solidFill>
                <a:srgbClr val="7030A0"/>
              </a:solidFill>
            </a:endParaRPr>
          </a:p>
        </p:txBody>
      </p:sp>
      <p:cxnSp>
        <p:nvCxnSpPr>
          <p:cNvPr id="6" name="直線コネクタ 5"/>
          <p:cNvCxnSpPr/>
          <p:nvPr/>
        </p:nvCxnSpPr>
        <p:spPr>
          <a:xfrm flipH="1">
            <a:off x="4704735" y="1580450"/>
            <a:ext cx="2" cy="4368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2536724" y="1580450"/>
            <a:ext cx="8318090" cy="43688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001297" y="2218663"/>
            <a:ext cx="1224116" cy="646331"/>
          </a:xfrm>
          <a:prstGeom prst="rect">
            <a:avLst/>
          </a:prstGeom>
          <a:noFill/>
          <a:ln>
            <a:solidFill>
              <a:schemeClr val="tx1"/>
            </a:solidFill>
          </a:ln>
        </p:spPr>
        <p:txBody>
          <a:bodyPr wrap="square" rtlCol="0">
            <a:spAutoFit/>
          </a:bodyPr>
          <a:lstStyle/>
          <a:p>
            <a:pPr algn="ctr"/>
            <a:r>
              <a:rPr lang="ja-JP" altLang="en-US" dirty="0" smtClean="0"/>
              <a:t>ログイン</a:t>
            </a:r>
            <a:r>
              <a:rPr lang="en-US" altLang="ja-JP" dirty="0" smtClean="0"/>
              <a:t>/</a:t>
            </a:r>
            <a:r>
              <a:rPr lang="ja-JP" altLang="en-US" dirty="0" smtClean="0"/>
              <a:t>スタート</a:t>
            </a:r>
            <a:endParaRPr kumimoji="1" lang="ja-JP" altLang="en-US" dirty="0"/>
          </a:p>
        </p:txBody>
      </p:sp>
      <p:sp>
        <p:nvSpPr>
          <p:cNvPr id="11" name="テキスト ボックス 10"/>
          <p:cNvSpPr txBox="1"/>
          <p:nvPr/>
        </p:nvSpPr>
        <p:spPr>
          <a:xfrm>
            <a:off x="2941683" y="3934446"/>
            <a:ext cx="1442278" cy="369332"/>
          </a:xfrm>
          <a:prstGeom prst="rect">
            <a:avLst/>
          </a:prstGeom>
          <a:noFill/>
          <a:ln>
            <a:solidFill>
              <a:schemeClr val="tx1"/>
            </a:solidFill>
          </a:ln>
        </p:spPr>
        <p:txBody>
          <a:bodyPr wrap="square" rtlCol="0">
            <a:spAutoFit/>
          </a:bodyPr>
          <a:lstStyle/>
          <a:p>
            <a:pPr algn="ctr"/>
            <a:r>
              <a:rPr lang="ja-JP" altLang="en-US" dirty="0" smtClean="0"/>
              <a:t>ゲームガイド</a:t>
            </a:r>
            <a:endParaRPr kumimoji="1" lang="ja-JP" altLang="en-US" dirty="0"/>
          </a:p>
        </p:txBody>
      </p:sp>
      <p:sp>
        <p:nvSpPr>
          <p:cNvPr id="12" name="テキスト ボックス 11"/>
          <p:cNvSpPr txBox="1"/>
          <p:nvPr/>
        </p:nvSpPr>
        <p:spPr>
          <a:xfrm>
            <a:off x="5975554" y="1941664"/>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アップデート情報</a:t>
            </a:r>
            <a:endParaRPr kumimoji="1" lang="en-US" altLang="ja-JP" dirty="0" smtClean="0"/>
          </a:p>
          <a:p>
            <a:pPr algn="ctr"/>
            <a:endParaRPr kumimoji="1" lang="ja-JP" altLang="en-US" dirty="0"/>
          </a:p>
        </p:txBody>
      </p:sp>
      <p:sp>
        <p:nvSpPr>
          <p:cNvPr id="13" name="テキスト ボックス 12"/>
          <p:cNvSpPr txBox="1"/>
          <p:nvPr/>
        </p:nvSpPr>
        <p:spPr>
          <a:xfrm>
            <a:off x="5965721" y="3306788"/>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更新履歴</a:t>
            </a:r>
            <a:endParaRPr kumimoji="1" lang="en-US" altLang="ja-JP" dirty="0" smtClean="0"/>
          </a:p>
          <a:p>
            <a:pPr algn="ctr"/>
            <a:endParaRPr kumimoji="1" lang="ja-JP" altLang="en-US" dirty="0"/>
          </a:p>
        </p:txBody>
      </p:sp>
      <p:sp>
        <p:nvSpPr>
          <p:cNvPr id="14" name="テキスト ボックス 13"/>
          <p:cNvSpPr txBox="1"/>
          <p:nvPr/>
        </p:nvSpPr>
        <p:spPr>
          <a:xfrm>
            <a:off x="5975554" y="4642009"/>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このゲームの魅力についてなど</a:t>
            </a:r>
            <a:endParaRPr kumimoji="1" lang="en-US" altLang="ja-JP" dirty="0" smtClean="0"/>
          </a:p>
          <a:p>
            <a:pPr algn="ctr"/>
            <a:endParaRPr kumimoji="1" lang="ja-JP" altLang="en-US" dirty="0"/>
          </a:p>
        </p:txBody>
      </p:sp>
      <p:cxnSp>
        <p:nvCxnSpPr>
          <p:cNvPr id="16" name="直線矢印コネクタ 15"/>
          <p:cNvCxnSpPr/>
          <p:nvPr/>
        </p:nvCxnSpPr>
        <p:spPr>
          <a:xfrm>
            <a:off x="2536723" y="1212212"/>
            <a:ext cx="663677" cy="100645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744793" y="274484"/>
            <a:ext cx="3111910" cy="923330"/>
          </a:xfrm>
          <a:prstGeom prst="rect">
            <a:avLst/>
          </a:prstGeom>
          <a:noFill/>
        </p:spPr>
        <p:txBody>
          <a:bodyPr wrap="square" rtlCol="0">
            <a:spAutoFit/>
          </a:bodyPr>
          <a:lstStyle/>
          <a:p>
            <a:r>
              <a:rPr kumimoji="1" lang="ja-JP" altLang="en-US" dirty="0" smtClean="0"/>
              <a:t>まだログインしていなければログインボタン、ログインしていたらスタートボタンを表示する</a:t>
            </a:r>
            <a:endParaRPr kumimoji="1" lang="ja-JP" altLang="en-US" dirty="0"/>
          </a:p>
        </p:txBody>
      </p:sp>
      <p:cxnSp>
        <p:nvCxnSpPr>
          <p:cNvPr id="25" name="カギ線コネクタ 24"/>
          <p:cNvCxnSpPr/>
          <p:nvPr/>
        </p:nvCxnSpPr>
        <p:spPr>
          <a:xfrm rot="10800000">
            <a:off x="3613357" y="5949299"/>
            <a:ext cx="612057" cy="453546"/>
          </a:xfrm>
          <a:prstGeom prst="bentConnector3">
            <a:avLst>
              <a:gd name="adj1" fmla="val 10060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4225413" y="6079679"/>
            <a:ext cx="5110316" cy="646331"/>
          </a:xfrm>
          <a:prstGeom prst="rect">
            <a:avLst/>
          </a:prstGeom>
          <a:noFill/>
        </p:spPr>
        <p:txBody>
          <a:bodyPr wrap="square" rtlCol="0">
            <a:spAutoFit/>
          </a:bodyPr>
          <a:lstStyle/>
          <a:p>
            <a:r>
              <a:rPr kumimoji="1" lang="ja-JP" altLang="en-US" dirty="0" smtClean="0"/>
              <a:t>基本的にここはどのページにも入れるようにする。</a:t>
            </a:r>
            <a:endParaRPr kumimoji="1" lang="en-US" altLang="ja-JP" dirty="0" smtClean="0"/>
          </a:p>
          <a:p>
            <a:r>
              <a:rPr lang="ja-JP" altLang="en-US" dirty="0" err="1" smtClean="0"/>
              <a:t>って</a:t>
            </a:r>
            <a:r>
              <a:rPr lang="ja-JP" altLang="en-US" dirty="0" smtClean="0"/>
              <a:t>思ったけどなんか使わなそう</a:t>
            </a:r>
            <a:r>
              <a:rPr lang="en-US" altLang="ja-JP" dirty="0" smtClean="0"/>
              <a:t>(-_-;)</a:t>
            </a:r>
            <a:endParaRPr kumimoji="1" lang="ja-JP" altLang="en-US" dirty="0"/>
          </a:p>
        </p:txBody>
      </p:sp>
      <p:sp>
        <p:nvSpPr>
          <p:cNvPr id="32" name="テキスト ボックス 31"/>
          <p:cNvSpPr txBox="1"/>
          <p:nvPr/>
        </p:nvSpPr>
        <p:spPr>
          <a:xfrm>
            <a:off x="3008671" y="3234117"/>
            <a:ext cx="1224116" cy="369332"/>
          </a:xfrm>
          <a:prstGeom prst="rect">
            <a:avLst/>
          </a:prstGeom>
          <a:noFill/>
          <a:ln>
            <a:solidFill>
              <a:schemeClr val="tx1"/>
            </a:solidFill>
          </a:ln>
        </p:spPr>
        <p:txBody>
          <a:bodyPr wrap="square" rtlCol="0">
            <a:spAutoFit/>
          </a:bodyPr>
          <a:lstStyle/>
          <a:p>
            <a:pPr algn="ctr"/>
            <a:r>
              <a:rPr lang="ja-JP" altLang="en-US" dirty="0" smtClean="0"/>
              <a:t>会員</a:t>
            </a:r>
            <a:r>
              <a:rPr lang="ja-JP" altLang="en-US" dirty="0"/>
              <a:t>登録</a:t>
            </a:r>
            <a:endParaRPr kumimoji="1" lang="ja-JP" altLang="en-US" dirty="0"/>
          </a:p>
        </p:txBody>
      </p:sp>
      <p:cxnSp>
        <p:nvCxnSpPr>
          <p:cNvPr id="33" name="直線矢印コネクタ 32"/>
          <p:cNvCxnSpPr/>
          <p:nvPr/>
        </p:nvCxnSpPr>
        <p:spPr>
          <a:xfrm>
            <a:off x="2300748" y="3418783"/>
            <a:ext cx="65077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1361148" y="2734175"/>
            <a:ext cx="738664" cy="1680609"/>
          </a:xfrm>
          <a:prstGeom prst="rect">
            <a:avLst/>
          </a:prstGeom>
          <a:noFill/>
        </p:spPr>
        <p:txBody>
          <a:bodyPr vert="eaVert" wrap="square" rtlCol="0">
            <a:spAutoFit/>
          </a:bodyPr>
          <a:lstStyle/>
          <a:p>
            <a:r>
              <a:rPr kumimoji="1" lang="ja-JP" altLang="en-US" dirty="0" smtClean="0"/>
              <a:t>会員登録ボタンの場所は悩み中</a:t>
            </a:r>
            <a:endParaRPr kumimoji="1" lang="ja-JP" altLang="en-US" dirty="0"/>
          </a:p>
        </p:txBody>
      </p:sp>
      <p:cxnSp>
        <p:nvCxnSpPr>
          <p:cNvPr id="38" name="直線矢印コネクタ 37"/>
          <p:cNvCxnSpPr/>
          <p:nvPr/>
        </p:nvCxnSpPr>
        <p:spPr>
          <a:xfrm flipH="1" flipV="1">
            <a:off x="10315112" y="2403330"/>
            <a:ext cx="672436" cy="63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flipV="1">
            <a:off x="10332858" y="3742108"/>
            <a:ext cx="672436" cy="63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11115974" y="1715438"/>
            <a:ext cx="738664" cy="2926572"/>
          </a:xfrm>
          <a:prstGeom prst="rect">
            <a:avLst/>
          </a:prstGeom>
          <a:noFill/>
        </p:spPr>
        <p:txBody>
          <a:bodyPr vert="eaVert" wrap="square" rtlCol="0">
            <a:spAutoFit/>
          </a:bodyPr>
          <a:lstStyle/>
          <a:p>
            <a:r>
              <a:rPr kumimoji="1" lang="ja-JP" altLang="en-US" dirty="0" smtClean="0"/>
              <a:t>他の公式サイトを参考して入れているけど、実際必要？</a:t>
            </a:r>
            <a:endParaRPr kumimoji="1" lang="ja-JP" altLang="en-US" dirty="0"/>
          </a:p>
        </p:txBody>
      </p:sp>
      <p:sp>
        <p:nvSpPr>
          <p:cNvPr id="43" name="テキスト ボックス 42"/>
          <p:cNvSpPr txBox="1"/>
          <p:nvPr/>
        </p:nvSpPr>
        <p:spPr>
          <a:xfrm>
            <a:off x="759610" y="1486355"/>
            <a:ext cx="1626633" cy="923330"/>
          </a:xfrm>
          <a:prstGeom prst="rect">
            <a:avLst/>
          </a:prstGeom>
          <a:noFill/>
        </p:spPr>
        <p:txBody>
          <a:bodyPr wrap="square" rtlCol="0">
            <a:spAutoFit/>
          </a:bodyPr>
          <a:lstStyle/>
          <a:p>
            <a:r>
              <a:rPr kumimoji="1" lang="ja-JP" altLang="en-US" dirty="0" smtClean="0"/>
              <a:t>スタートボタンを押したらゲーム画面へ</a:t>
            </a:r>
            <a:endParaRPr kumimoji="1" lang="ja-JP" altLang="en-US" dirty="0"/>
          </a:p>
        </p:txBody>
      </p:sp>
      <p:sp>
        <p:nvSpPr>
          <p:cNvPr id="21" name="テキスト ボックス 20"/>
          <p:cNvSpPr txBox="1"/>
          <p:nvPr/>
        </p:nvSpPr>
        <p:spPr>
          <a:xfrm>
            <a:off x="2951521" y="4551462"/>
            <a:ext cx="1442278" cy="369332"/>
          </a:xfrm>
          <a:prstGeom prst="rect">
            <a:avLst/>
          </a:prstGeom>
          <a:noFill/>
          <a:ln>
            <a:solidFill>
              <a:schemeClr val="tx1"/>
            </a:solidFill>
          </a:ln>
        </p:spPr>
        <p:txBody>
          <a:bodyPr wrap="square" rtlCol="0">
            <a:spAutoFit/>
          </a:bodyPr>
          <a:lstStyle/>
          <a:p>
            <a:pPr algn="ctr"/>
            <a:r>
              <a:rPr kumimoji="1" lang="ja-JP" altLang="en-US" dirty="0" smtClean="0"/>
              <a:t>ランキング</a:t>
            </a:r>
            <a:endParaRPr kumimoji="1" lang="ja-JP" altLang="en-US" dirty="0"/>
          </a:p>
        </p:txBody>
      </p:sp>
      <p:sp>
        <p:nvSpPr>
          <p:cNvPr id="22" name="テキスト ボックス 21"/>
          <p:cNvSpPr txBox="1"/>
          <p:nvPr/>
        </p:nvSpPr>
        <p:spPr>
          <a:xfrm>
            <a:off x="2899591" y="5126449"/>
            <a:ext cx="1442278" cy="646331"/>
          </a:xfrm>
          <a:prstGeom prst="rect">
            <a:avLst/>
          </a:prstGeom>
          <a:noFill/>
          <a:ln>
            <a:solidFill>
              <a:schemeClr val="tx1"/>
            </a:solidFill>
          </a:ln>
        </p:spPr>
        <p:txBody>
          <a:bodyPr wrap="square" rtlCol="0">
            <a:spAutoFit/>
          </a:bodyPr>
          <a:lstStyle/>
          <a:p>
            <a:pPr algn="ctr"/>
            <a:r>
              <a:rPr kumimoji="1" lang="ja-JP" altLang="en-US" dirty="0" smtClean="0"/>
              <a:t>掲示板</a:t>
            </a:r>
            <a:r>
              <a:rPr kumimoji="1" lang="en-US" altLang="ja-JP" dirty="0" smtClean="0"/>
              <a:t>/</a:t>
            </a:r>
            <a:r>
              <a:rPr kumimoji="1" lang="ja-JP" altLang="en-US" dirty="0" smtClean="0"/>
              <a:t>チャット</a:t>
            </a:r>
            <a:endParaRPr kumimoji="1" lang="ja-JP" altLang="en-US" dirty="0"/>
          </a:p>
        </p:txBody>
      </p:sp>
      <p:cxnSp>
        <p:nvCxnSpPr>
          <p:cNvPr id="23" name="直線矢印コネクタ 22"/>
          <p:cNvCxnSpPr/>
          <p:nvPr/>
        </p:nvCxnSpPr>
        <p:spPr>
          <a:xfrm>
            <a:off x="2133410" y="5440662"/>
            <a:ext cx="65077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347138" y="4752570"/>
            <a:ext cx="1775845" cy="1477328"/>
          </a:xfrm>
          <a:prstGeom prst="rect">
            <a:avLst/>
          </a:prstGeom>
          <a:noFill/>
        </p:spPr>
        <p:txBody>
          <a:bodyPr wrap="square" rtlCol="0">
            <a:spAutoFit/>
          </a:bodyPr>
          <a:lstStyle/>
          <a:p>
            <a:r>
              <a:rPr kumimoji="1" lang="ja-JP" altLang="en-US" dirty="0" smtClean="0"/>
              <a:t>掲示板にするのかチャットにするのかによって置く場所が変わるため、悩み中</a:t>
            </a:r>
            <a:endParaRPr kumimoji="1" lang="en-US" altLang="ja-JP" dirty="0" smtClean="0"/>
          </a:p>
        </p:txBody>
      </p:sp>
    </p:spTree>
    <p:extLst>
      <p:ext uri="{BB962C8B-B14F-4D97-AF65-F5344CB8AC3E}">
        <p14:creationId xmlns:p14="http://schemas.microsoft.com/office/powerpoint/2010/main" val="335012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endParaRPr lang="ja-JP" altLang="en-US" sz="6000" b="1" dirty="0">
              <a:solidFill>
                <a:srgbClr val="7030A0"/>
              </a:solidFill>
            </a:endParaRPr>
          </a:p>
        </p:txBody>
      </p:sp>
      <p:sp>
        <p:nvSpPr>
          <p:cNvPr id="3" name="正方形/長方形 2"/>
          <p:cNvSpPr/>
          <p:nvPr/>
        </p:nvSpPr>
        <p:spPr>
          <a:xfrm>
            <a:off x="2846439" y="1574753"/>
            <a:ext cx="5486399" cy="40591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5565476" y="2992597"/>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5" name="テキスト ボックス 4"/>
          <p:cNvSpPr txBox="1"/>
          <p:nvPr/>
        </p:nvSpPr>
        <p:spPr>
          <a:xfrm>
            <a:off x="2730106" y="2846403"/>
            <a:ext cx="2772696" cy="1569660"/>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6" name="テキスト ボックス 5"/>
          <p:cNvSpPr txBox="1"/>
          <p:nvPr/>
        </p:nvSpPr>
        <p:spPr>
          <a:xfrm>
            <a:off x="5565477" y="3446567"/>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7" name="テキスト ボックス 6"/>
          <p:cNvSpPr txBox="1"/>
          <p:nvPr/>
        </p:nvSpPr>
        <p:spPr>
          <a:xfrm>
            <a:off x="3940494" y="4817881"/>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5642912" y="4817881"/>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4552552" y="1846535"/>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10" name="テキスト ボックス 9"/>
          <p:cNvSpPr txBox="1"/>
          <p:nvPr/>
        </p:nvSpPr>
        <p:spPr>
          <a:xfrm>
            <a:off x="5565476" y="3923216"/>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1" name="テキスト ボックス 10"/>
          <p:cNvSpPr txBox="1"/>
          <p:nvPr/>
        </p:nvSpPr>
        <p:spPr>
          <a:xfrm>
            <a:off x="8449171" y="1996099"/>
            <a:ext cx="3593276" cy="646331"/>
          </a:xfrm>
          <a:prstGeom prst="rect">
            <a:avLst/>
          </a:prstGeom>
          <a:noFill/>
          <a:ln>
            <a:noFill/>
          </a:ln>
        </p:spPr>
        <p:txBody>
          <a:bodyPr wrap="square" rtlCol="0">
            <a:spAutoFit/>
          </a:bodyPr>
          <a:lstStyle/>
          <a:p>
            <a:pPr algn="ctr"/>
            <a:r>
              <a:rPr kumimoji="1" lang="ja-JP" altLang="en-US" dirty="0" smtClean="0"/>
              <a:t>重複</a:t>
            </a:r>
            <a:r>
              <a:rPr kumimoji="1" lang="en-US" altLang="ja-JP" dirty="0" smtClean="0"/>
              <a:t>ID</a:t>
            </a:r>
            <a:r>
              <a:rPr kumimoji="1" lang="ja-JP" altLang="en-US" dirty="0" smtClean="0"/>
              <a:t>チェックボタン</a:t>
            </a:r>
            <a:r>
              <a:rPr lang="ja-JP" altLang="en-US" dirty="0" smtClean="0"/>
              <a:t>（チェック後の</a:t>
            </a:r>
            <a:r>
              <a:rPr lang="en-US" altLang="ja-JP" dirty="0" smtClean="0"/>
              <a:t>ID</a:t>
            </a:r>
            <a:r>
              <a:rPr lang="ja-JP" altLang="en-US" dirty="0" smtClean="0"/>
              <a:t>使用可なのか不可なのか表示）</a:t>
            </a:r>
            <a:endParaRPr kumimoji="1" lang="ja-JP" altLang="en-US" dirty="0"/>
          </a:p>
        </p:txBody>
      </p:sp>
      <p:sp>
        <p:nvSpPr>
          <p:cNvPr id="12" name="正方形/長方形 11"/>
          <p:cNvSpPr/>
          <p:nvPr/>
        </p:nvSpPr>
        <p:spPr>
          <a:xfrm>
            <a:off x="7492181" y="2992597"/>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p:cNvCxnSpPr/>
          <p:nvPr/>
        </p:nvCxnSpPr>
        <p:spPr>
          <a:xfrm flipH="1">
            <a:off x="7896934" y="2370247"/>
            <a:ext cx="573532" cy="5443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9017075" y="2824164"/>
            <a:ext cx="2400934" cy="646331"/>
          </a:xfrm>
          <a:prstGeom prst="rect">
            <a:avLst/>
          </a:prstGeom>
          <a:noFill/>
        </p:spPr>
        <p:txBody>
          <a:bodyPr wrap="square" rtlCol="0">
            <a:spAutoFit/>
          </a:bodyPr>
          <a:lstStyle/>
          <a:p>
            <a:r>
              <a:rPr kumimoji="1" lang="ja-JP" altLang="en-US" dirty="0" smtClean="0"/>
              <a:t>両方とも</a:t>
            </a:r>
            <a:r>
              <a:rPr kumimoji="1" lang="en-US" altLang="ja-JP" dirty="0" smtClean="0"/>
              <a:t>jQuery</a:t>
            </a:r>
            <a:r>
              <a:rPr kumimoji="1" lang="ja-JP" altLang="en-US" dirty="0" smtClean="0"/>
              <a:t>で実装したいところ</a:t>
            </a:r>
            <a:endParaRPr kumimoji="1" lang="ja-JP" altLang="en-US" dirty="0"/>
          </a:p>
        </p:txBody>
      </p:sp>
      <p:cxnSp>
        <p:nvCxnSpPr>
          <p:cNvPr id="16" name="直線矢印コネクタ 15"/>
          <p:cNvCxnSpPr/>
          <p:nvPr/>
        </p:nvCxnSpPr>
        <p:spPr>
          <a:xfrm flipV="1">
            <a:off x="4571401" y="5327599"/>
            <a:ext cx="4925" cy="4241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2839697" y="5781131"/>
            <a:ext cx="3809782" cy="923330"/>
          </a:xfrm>
          <a:prstGeom prst="rect">
            <a:avLst/>
          </a:prstGeom>
          <a:noFill/>
        </p:spPr>
        <p:txBody>
          <a:bodyPr wrap="square" rtlCol="0">
            <a:spAutoFit/>
          </a:bodyPr>
          <a:lstStyle/>
          <a:p>
            <a:r>
              <a:rPr kumimoji="1" lang="ja-JP" altLang="en-US" dirty="0" smtClean="0"/>
              <a:t>重複</a:t>
            </a:r>
            <a:r>
              <a:rPr kumimoji="1" lang="en-US" altLang="ja-JP" dirty="0" smtClean="0"/>
              <a:t>ID</a:t>
            </a:r>
            <a:r>
              <a:rPr kumimoji="1" lang="ja-JP" altLang="en-US" dirty="0" smtClean="0"/>
              <a:t>チェックをするまで、</a:t>
            </a:r>
            <a:r>
              <a:rPr kumimoji="1" lang="en-US" altLang="ja-JP" dirty="0" smtClean="0"/>
              <a:t>PW</a:t>
            </a:r>
            <a:r>
              <a:rPr kumimoji="1" lang="ja-JP" altLang="en-US" dirty="0" smtClean="0"/>
              <a:t>が入力していない、確認用</a:t>
            </a:r>
            <a:r>
              <a:rPr kumimoji="1" lang="en-US" altLang="ja-JP" dirty="0" smtClean="0"/>
              <a:t>PW</a:t>
            </a:r>
            <a:r>
              <a:rPr lang="ja-JP" altLang="en-US" dirty="0" smtClean="0"/>
              <a:t>があっていない時</a:t>
            </a:r>
            <a:r>
              <a:rPr kumimoji="1" lang="ja-JP" altLang="en-US" dirty="0" smtClean="0"/>
              <a:t>は使えないようにしたいところ。</a:t>
            </a:r>
            <a:endParaRPr kumimoji="1" lang="ja-JP" altLang="en-US" dirty="0"/>
          </a:p>
        </p:txBody>
      </p:sp>
      <p:cxnSp>
        <p:nvCxnSpPr>
          <p:cNvPr id="22" name="直線矢印コネクタ 21"/>
          <p:cNvCxnSpPr/>
          <p:nvPr/>
        </p:nvCxnSpPr>
        <p:spPr>
          <a:xfrm flipH="1">
            <a:off x="7439734" y="4114800"/>
            <a:ext cx="116512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8787245" y="3675478"/>
            <a:ext cx="2917127" cy="923330"/>
          </a:xfrm>
          <a:prstGeom prst="rect">
            <a:avLst/>
          </a:prstGeom>
          <a:noFill/>
        </p:spPr>
        <p:txBody>
          <a:bodyPr wrap="square" rtlCol="0">
            <a:spAutoFit/>
          </a:bodyPr>
          <a:lstStyle/>
          <a:p>
            <a:r>
              <a:rPr kumimoji="1" lang="ja-JP" altLang="en-US" dirty="0" smtClean="0"/>
              <a:t>上の</a:t>
            </a:r>
            <a:r>
              <a:rPr kumimoji="1" lang="en-US" altLang="ja-JP" dirty="0" smtClean="0"/>
              <a:t>PW</a:t>
            </a:r>
            <a:r>
              <a:rPr kumimoji="1" lang="ja-JP" altLang="en-US" dirty="0" smtClean="0"/>
              <a:t>とあっていなかったら「あってない」と表示してくれるといい。</a:t>
            </a:r>
            <a:endParaRPr kumimoji="1" lang="ja-JP" altLang="en-US" dirty="0"/>
          </a:p>
        </p:txBody>
      </p:sp>
      <p:sp>
        <p:nvSpPr>
          <p:cNvPr id="24" name="テキスト ボックス 23"/>
          <p:cNvSpPr txBox="1"/>
          <p:nvPr/>
        </p:nvSpPr>
        <p:spPr>
          <a:xfrm>
            <a:off x="7076432" y="5781131"/>
            <a:ext cx="3421625" cy="923330"/>
          </a:xfrm>
          <a:prstGeom prst="rect">
            <a:avLst/>
          </a:prstGeom>
          <a:noFill/>
        </p:spPr>
        <p:txBody>
          <a:bodyPr wrap="square" rtlCol="0">
            <a:spAutoFit/>
          </a:bodyPr>
          <a:lstStyle/>
          <a:p>
            <a:r>
              <a:rPr kumimoji="1" lang="ja-JP" altLang="en-US" dirty="0" smtClean="0"/>
              <a:t>ここでは基本的に送信する前からエラーを見つけてエラーがなくなるまで送信させないようにしたい。</a:t>
            </a:r>
            <a:endParaRPr kumimoji="1" lang="ja-JP" altLang="en-US" dirty="0"/>
          </a:p>
        </p:txBody>
      </p:sp>
    </p:spTree>
    <p:extLst>
      <p:ext uri="{BB962C8B-B14F-4D97-AF65-F5344CB8AC3E}">
        <p14:creationId xmlns:p14="http://schemas.microsoft.com/office/powerpoint/2010/main" val="992221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r>
              <a:rPr lang="en-US" altLang="ja-JP" sz="6000" b="1" dirty="0" smtClean="0">
                <a:solidFill>
                  <a:srgbClr val="7030A0"/>
                </a:solidFill>
              </a:rPr>
              <a:t>(</a:t>
            </a:r>
            <a:r>
              <a:rPr lang="ja-JP" altLang="en-US" sz="6000" b="1" dirty="0" smtClean="0">
                <a:solidFill>
                  <a:srgbClr val="7030A0"/>
                </a:solidFill>
              </a:rPr>
              <a:t>失敗</a:t>
            </a:r>
            <a:r>
              <a:rPr lang="en-US" altLang="ja-JP" sz="6000" b="1" dirty="0" smtClean="0">
                <a:solidFill>
                  <a:srgbClr val="7030A0"/>
                </a:solidFill>
              </a:rPr>
              <a:t>)(1)</a:t>
            </a:r>
            <a:endParaRPr lang="ja-JP" altLang="en-US" sz="6000" b="1" dirty="0">
              <a:solidFill>
                <a:srgbClr val="7030A0"/>
              </a:solidFill>
            </a:endParaRPr>
          </a:p>
        </p:txBody>
      </p:sp>
      <p:sp>
        <p:nvSpPr>
          <p:cNvPr id="3" name="正方形/長方形 2"/>
          <p:cNvSpPr/>
          <p:nvPr/>
        </p:nvSpPr>
        <p:spPr>
          <a:xfrm>
            <a:off x="353961" y="1442017"/>
            <a:ext cx="5486399" cy="4472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072998" y="3331809"/>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5" name="テキスト ボックス 4"/>
          <p:cNvSpPr txBox="1"/>
          <p:nvPr/>
        </p:nvSpPr>
        <p:spPr>
          <a:xfrm>
            <a:off x="237628" y="3185615"/>
            <a:ext cx="2772696" cy="1569660"/>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6" name="テキスト ボックス 5"/>
          <p:cNvSpPr txBox="1"/>
          <p:nvPr/>
        </p:nvSpPr>
        <p:spPr>
          <a:xfrm>
            <a:off x="3072999" y="3785779"/>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7" name="テキスト ボックス 6"/>
          <p:cNvSpPr txBox="1"/>
          <p:nvPr/>
        </p:nvSpPr>
        <p:spPr>
          <a:xfrm>
            <a:off x="1448016" y="5157093"/>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3150434" y="5157093"/>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2060074" y="1713799"/>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10" name="テキスト ボックス 9"/>
          <p:cNvSpPr txBox="1"/>
          <p:nvPr/>
        </p:nvSpPr>
        <p:spPr>
          <a:xfrm>
            <a:off x="3072998" y="4262428"/>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2" name="正方形/長方形 11"/>
          <p:cNvSpPr/>
          <p:nvPr/>
        </p:nvSpPr>
        <p:spPr>
          <a:xfrm>
            <a:off x="4999703" y="3331809"/>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728012" y="2503436"/>
            <a:ext cx="4844843" cy="461665"/>
          </a:xfrm>
          <a:prstGeom prst="rect">
            <a:avLst/>
          </a:prstGeom>
          <a:noFill/>
        </p:spPr>
        <p:txBody>
          <a:bodyPr wrap="square" rtlCol="0">
            <a:spAutoFit/>
          </a:bodyPr>
          <a:lstStyle/>
          <a:p>
            <a:r>
              <a:rPr kumimoji="1" lang="en-US" altLang="ja-JP" sz="2400" dirty="0" smtClean="0">
                <a:solidFill>
                  <a:srgbClr val="FF0000"/>
                </a:solidFill>
              </a:rPr>
              <a:t>ID</a:t>
            </a:r>
            <a:r>
              <a:rPr kumimoji="1" lang="ja-JP" altLang="en-US" sz="2400" dirty="0" err="1" smtClean="0">
                <a:solidFill>
                  <a:srgbClr val="FF0000"/>
                </a:solidFill>
              </a:rPr>
              <a:t>、</a:t>
            </a:r>
            <a:r>
              <a:rPr kumimoji="1" lang="ja-JP" altLang="en-US" sz="2400" dirty="0" smtClean="0">
                <a:solidFill>
                  <a:srgbClr val="FF0000"/>
                </a:solidFill>
              </a:rPr>
              <a:t>または</a:t>
            </a:r>
            <a:r>
              <a:rPr kumimoji="1" lang="en-US" altLang="ja-JP" sz="2400" dirty="0" smtClean="0">
                <a:solidFill>
                  <a:srgbClr val="FF0000"/>
                </a:solidFill>
              </a:rPr>
              <a:t>PW</a:t>
            </a:r>
            <a:r>
              <a:rPr kumimoji="1" lang="ja-JP" altLang="en-US" sz="2400" dirty="0" smtClean="0">
                <a:solidFill>
                  <a:srgbClr val="FF0000"/>
                </a:solidFill>
              </a:rPr>
              <a:t>が記入してありません。</a:t>
            </a:r>
            <a:endParaRPr kumimoji="1" lang="ja-JP" altLang="en-US" sz="2400" dirty="0">
              <a:solidFill>
                <a:srgbClr val="FF0000"/>
              </a:solidFill>
            </a:endParaRPr>
          </a:p>
        </p:txBody>
      </p:sp>
      <p:sp>
        <p:nvSpPr>
          <p:cNvPr id="21" name="正方形/長方形 20"/>
          <p:cNvSpPr/>
          <p:nvPr/>
        </p:nvSpPr>
        <p:spPr>
          <a:xfrm>
            <a:off x="6387702" y="1442017"/>
            <a:ext cx="5486399" cy="4472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6271369" y="3185615"/>
            <a:ext cx="2772696" cy="1569660"/>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25" name="テキスト ボックス 24"/>
          <p:cNvSpPr txBox="1"/>
          <p:nvPr/>
        </p:nvSpPr>
        <p:spPr>
          <a:xfrm>
            <a:off x="7481757" y="5157093"/>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26" name="テキスト ボックス 25"/>
          <p:cNvSpPr txBox="1"/>
          <p:nvPr/>
        </p:nvSpPr>
        <p:spPr>
          <a:xfrm>
            <a:off x="9184175" y="5157093"/>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27" name="テキスト ボックス 26"/>
          <p:cNvSpPr txBox="1"/>
          <p:nvPr/>
        </p:nvSpPr>
        <p:spPr>
          <a:xfrm>
            <a:off x="8093815" y="1713799"/>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29" name="正方形/長方形 28"/>
          <p:cNvSpPr/>
          <p:nvPr/>
        </p:nvSpPr>
        <p:spPr>
          <a:xfrm>
            <a:off x="11033444" y="3331809"/>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6761753" y="2503436"/>
            <a:ext cx="4844843" cy="461665"/>
          </a:xfrm>
          <a:prstGeom prst="rect">
            <a:avLst/>
          </a:prstGeom>
          <a:noFill/>
        </p:spPr>
        <p:txBody>
          <a:bodyPr wrap="square" rtlCol="0">
            <a:spAutoFit/>
          </a:bodyPr>
          <a:lstStyle/>
          <a:p>
            <a:r>
              <a:rPr kumimoji="1" lang="ja-JP" altLang="en-US" sz="2400" dirty="0" smtClean="0">
                <a:solidFill>
                  <a:srgbClr val="FF0000"/>
                </a:solidFill>
              </a:rPr>
              <a:t>この</a:t>
            </a:r>
            <a:r>
              <a:rPr kumimoji="1" lang="en-US" altLang="ja-JP" sz="2400" dirty="0" smtClean="0">
                <a:solidFill>
                  <a:srgbClr val="FF0000"/>
                </a:solidFill>
              </a:rPr>
              <a:t>ID</a:t>
            </a:r>
            <a:r>
              <a:rPr kumimoji="1" lang="ja-JP" altLang="en-US" sz="2400" dirty="0" smtClean="0">
                <a:solidFill>
                  <a:srgbClr val="FF0000"/>
                </a:solidFill>
              </a:rPr>
              <a:t>は既に使われています。</a:t>
            </a:r>
            <a:endParaRPr kumimoji="1" lang="ja-JP" altLang="en-US" sz="2400" dirty="0">
              <a:solidFill>
                <a:srgbClr val="FF0000"/>
              </a:solidFill>
            </a:endParaRPr>
          </a:p>
        </p:txBody>
      </p:sp>
      <p:sp>
        <p:nvSpPr>
          <p:cNvPr id="31" name="テキスト ボックス 30"/>
          <p:cNvSpPr txBox="1"/>
          <p:nvPr/>
        </p:nvSpPr>
        <p:spPr>
          <a:xfrm>
            <a:off x="9034274" y="3308728"/>
            <a:ext cx="1683358"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32" name="テキスト ボックス 31"/>
          <p:cNvSpPr txBox="1"/>
          <p:nvPr/>
        </p:nvSpPr>
        <p:spPr>
          <a:xfrm>
            <a:off x="9044065" y="3785779"/>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33" name="テキスト ボックス 32"/>
          <p:cNvSpPr txBox="1"/>
          <p:nvPr/>
        </p:nvSpPr>
        <p:spPr>
          <a:xfrm>
            <a:off x="9039995" y="4286770"/>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Tree>
    <p:extLst>
      <p:ext uri="{BB962C8B-B14F-4D97-AF65-F5344CB8AC3E}">
        <p14:creationId xmlns:p14="http://schemas.microsoft.com/office/powerpoint/2010/main" val="2975359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r>
              <a:rPr lang="en-US" altLang="ja-JP" sz="6000" b="1" dirty="0" smtClean="0">
                <a:solidFill>
                  <a:srgbClr val="7030A0"/>
                </a:solidFill>
              </a:rPr>
              <a:t>(</a:t>
            </a:r>
            <a:r>
              <a:rPr lang="ja-JP" altLang="en-US" sz="6000" b="1" dirty="0" smtClean="0">
                <a:solidFill>
                  <a:srgbClr val="7030A0"/>
                </a:solidFill>
              </a:rPr>
              <a:t>失敗</a:t>
            </a:r>
            <a:r>
              <a:rPr lang="en-US" altLang="ja-JP" sz="6000" b="1" dirty="0" smtClean="0">
                <a:solidFill>
                  <a:srgbClr val="7030A0"/>
                </a:solidFill>
              </a:rPr>
              <a:t>)(2)</a:t>
            </a:r>
            <a:endParaRPr lang="ja-JP" altLang="en-US" sz="6000" b="1" dirty="0">
              <a:solidFill>
                <a:srgbClr val="7030A0"/>
              </a:solidFill>
            </a:endParaRPr>
          </a:p>
        </p:txBody>
      </p:sp>
      <p:sp>
        <p:nvSpPr>
          <p:cNvPr id="3" name="正方形/長方形 2"/>
          <p:cNvSpPr/>
          <p:nvPr/>
        </p:nvSpPr>
        <p:spPr>
          <a:xfrm>
            <a:off x="353961" y="1442017"/>
            <a:ext cx="5486399" cy="4472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37628" y="3185615"/>
            <a:ext cx="2772696" cy="1569660"/>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7" name="テキスト ボックス 6"/>
          <p:cNvSpPr txBox="1"/>
          <p:nvPr/>
        </p:nvSpPr>
        <p:spPr>
          <a:xfrm>
            <a:off x="1448016" y="5157093"/>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3150434" y="5157093"/>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2060074" y="1713799"/>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11" name="正方形/長方形 10"/>
          <p:cNvSpPr/>
          <p:nvPr/>
        </p:nvSpPr>
        <p:spPr>
          <a:xfrm>
            <a:off x="4999703" y="3331809"/>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728012" y="2503436"/>
            <a:ext cx="4844843" cy="461665"/>
          </a:xfrm>
          <a:prstGeom prst="rect">
            <a:avLst/>
          </a:prstGeom>
          <a:noFill/>
        </p:spPr>
        <p:txBody>
          <a:bodyPr wrap="square" rtlCol="0">
            <a:spAutoFit/>
          </a:bodyPr>
          <a:lstStyle/>
          <a:p>
            <a:r>
              <a:rPr kumimoji="1" lang="en-US" altLang="ja-JP" sz="2400" dirty="0" smtClean="0">
                <a:solidFill>
                  <a:srgbClr val="FF0000"/>
                </a:solidFill>
              </a:rPr>
              <a:t>PW</a:t>
            </a:r>
            <a:r>
              <a:rPr kumimoji="1" lang="ja-JP" altLang="en-US" sz="2400" dirty="0" smtClean="0">
                <a:solidFill>
                  <a:srgbClr val="FF0000"/>
                </a:solidFill>
              </a:rPr>
              <a:t>が一致していません。</a:t>
            </a:r>
            <a:endParaRPr kumimoji="1" lang="ja-JP" altLang="en-US" sz="2400" dirty="0">
              <a:solidFill>
                <a:srgbClr val="FF0000"/>
              </a:solidFill>
            </a:endParaRPr>
          </a:p>
        </p:txBody>
      </p:sp>
      <p:sp>
        <p:nvSpPr>
          <p:cNvPr id="23" name="テキスト ボックス 22"/>
          <p:cNvSpPr txBox="1"/>
          <p:nvPr/>
        </p:nvSpPr>
        <p:spPr>
          <a:xfrm>
            <a:off x="3081828" y="3328566"/>
            <a:ext cx="1683358"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24" name="テキスト ボックス 23"/>
          <p:cNvSpPr txBox="1"/>
          <p:nvPr/>
        </p:nvSpPr>
        <p:spPr>
          <a:xfrm>
            <a:off x="3091619" y="3805617"/>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25" name="テキスト ボックス 24"/>
          <p:cNvSpPr txBox="1"/>
          <p:nvPr/>
        </p:nvSpPr>
        <p:spPr>
          <a:xfrm>
            <a:off x="3087549" y="4306608"/>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Tree>
    <p:extLst>
      <p:ext uri="{BB962C8B-B14F-4D97-AF65-F5344CB8AC3E}">
        <p14:creationId xmlns:p14="http://schemas.microsoft.com/office/powerpoint/2010/main" val="323557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登録成功画面</a:t>
            </a:r>
            <a:endParaRPr lang="en-US" altLang="ja-JP" sz="6000" b="1" smtClean="0">
              <a:solidFill>
                <a:srgbClr val="7030A0"/>
              </a:solidFill>
            </a:endParaRPr>
          </a:p>
        </p:txBody>
      </p:sp>
      <p:sp>
        <p:nvSpPr>
          <p:cNvPr id="3" name="正方形/長方形 2"/>
          <p:cNvSpPr/>
          <p:nvPr/>
        </p:nvSpPr>
        <p:spPr>
          <a:xfrm>
            <a:off x="1317938" y="1677991"/>
            <a:ext cx="5486399" cy="40591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2689538" y="2677143"/>
            <a:ext cx="3067664" cy="369332"/>
          </a:xfrm>
          <a:prstGeom prst="rect">
            <a:avLst/>
          </a:prstGeom>
          <a:noFill/>
        </p:spPr>
        <p:txBody>
          <a:bodyPr wrap="square" rtlCol="0">
            <a:spAutoFit/>
          </a:bodyPr>
          <a:lstStyle/>
          <a:p>
            <a:r>
              <a:rPr kumimoji="1" lang="ja-JP" altLang="en-US" dirty="0" smtClean="0"/>
              <a:t>会員登録を完了しました。</a:t>
            </a:r>
            <a:endParaRPr kumimoji="1" lang="ja-JP" altLang="en-US" dirty="0"/>
          </a:p>
        </p:txBody>
      </p:sp>
      <p:sp>
        <p:nvSpPr>
          <p:cNvPr id="5" name="テキスト ボックス 4"/>
          <p:cNvSpPr txBox="1"/>
          <p:nvPr/>
        </p:nvSpPr>
        <p:spPr>
          <a:xfrm>
            <a:off x="2932885" y="3522891"/>
            <a:ext cx="2256503" cy="369332"/>
          </a:xfrm>
          <a:prstGeom prst="rect">
            <a:avLst/>
          </a:prstGeom>
          <a:noFill/>
          <a:ln>
            <a:solidFill>
              <a:schemeClr val="tx1"/>
            </a:solidFill>
          </a:ln>
        </p:spPr>
        <p:txBody>
          <a:bodyPr wrap="square" rtlCol="0">
            <a:spAutoFit/>
          </a:bodyPr>
          <a:lstStyle/>
          <a:p>
            <a:pPr algn="ctr"/>
            <a:r>
              <a:rPr kumimoji="1" lang="ja-JP" altLang="en-US" dirty="0" smtClean="0"/>
              <a:t>ログイン画面へ</a:t>
            </a:r>
            <a:endParaRPr kumimoji="1" lang="ja-JP" altLang="en-US" dirty="0"/>
          </a:p>
        </p:txBody>
      </p:sp>
      <p:cxnSp>
        <p:nvCxnSpPr>
          <p:cNvPr id="7" name="直線矢印コネクタ 6"/>
          <p:cNvCxnSpPr/>
          <p:nvPr/>
        </p:nvCxnSpPr>
        <p:spPr>
          <a:xfrm flipH="1" flipV="1">
            <a:off x="5329499" y="3687096"/>
            <a:ext cx="1637071" cy="1474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966569" y="3046475"/>
            <a:ext cx="4197959" cy="923330"/>
          </a:xfrm>
          <a:prstGeom prst="rect">
            <a:avLst/>
          </a:prstGeom>
          <a:noFill/>
        </p:spPr>
        <p:txBody>
          <a:bodyPr wrap="square" rtlCol="0">
            <a:spAutoFit/>
          </a:bodyPr>
          <a:lstStyle/>
          <a:p>
            <a:r>
              <a:rPr lang="ja-JP" altLang="en-US" dirty="0" smtClean="0"/>
              <a:t>ログイン画面にいけば</a:t>
            </a:r>
            <a:r>
              <a:rPr lang="en-US" altLang="ja-JP" dirty="0" smtClean="0"/>
              <a:t>1</a:t>
            </a:r>
            <a:r>
              <a:rPr lang="ja-JP" altLang="en-US" dirty="0" smtClean="0"/>
              <a:t>週間自動ログインさせるとか、そういった設定も行えるため、</a:t>
            </a:r>
            <a:r>
              <a:rPr lang="en-US" altLang="ja-JP" smtClean="0"/>
              <a:t>TOP</a:t>
            </a:r>
            <a:r>
              <a:rPr lang="ja-JP" altLang="en-US" dirty="0" smtClean="0"/>
              <a:t>に行かずログイン画面に行かせる。</a:t>
            </a:r>
            <a:endParaRPr kumimoji="1" lang="ja-JP" altLang="en-US" dirty="0"/>
          </a:p>
        </p:txBody>
      </p:sp>
    </p:spTree>
    <p:extLst>
      <p:ext uri="{BB962C8B-B14F-4D97-AF65-F5344CB8AC3E}">
        <p14:creationId xmlns:p14="http://schemas.microsoft.com/office/powerpoint/2010/main" val="172936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39213" y="1545257"/>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003738" y="2909832"/>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ログイン画面</a:t>
            </a:r>
            <a:endParaRPr lang="ja-JP" altLang="en-US" sz="6000" b="1" dirty="0">
              <a:solidFill>
                <a:srgbClr val="7030A0"/>
              </a:solidFill>
            </a:endParaRPr>
          </a:p>
        </p:txBody>
      </p:sp>
      <p:sp>
        <p:nvSpPr>
          <p:cNvPr id="13" name="テキスト ボックス 12"/>
          <p:cNvSpPr txBox="1"/>
          <p:nvPr/>
        </p:nvSpPr>
        <p:spPr>
          <a:xfrm>
            <a:off x="958647" y="2755700"/>
            <a:ext cx="2772696"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4" name="テキスト ボックス 13"/>
          <p:cNvSpPr txBox="1"/>
          <p:nvPr/>
        </p:nvSpPr>
        <p:spPr>
          <a:xfrm>
            <a:off x="2003739" y="3363802"/>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5" name="テキスト ボックス 14"/>
          <p:cNvSpPr txBox="1"/>
          <p:nvPr/>
        </p:nvSpPr>
        <p:spPr>
          <a:xfrm>
            <a:off x="2003738" y="4425840"/>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17" name="テキスト ボックス 16"/>
          <p:cNvSpPr txBox="1"/>
          <p:nvPr/>
        </p:nvSpPr>
        <p:spPr>
          <a:xfrm>
            <a:off x="1786597" y="2052391"/>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24" name="右矢印 23"/>
          <p:cNvSpPr/>
          <p:nvPr/>
        </p:nvSpPr>
        <p:spPr>
          <a:xfrm>
            <a:off x="5425362" y="3052179"/>
            <a:ext cx="722671" cy="45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5491543" y="1729923"/>
            <a:ext cx="461665" cy="1549241"/>
          </a:xfrm>
          <a:prstGeom prst="rect">
            <a:avLst/>
          </a:prstGeom>
          <a:noFill/>
        </p:spPr>
        <p:txBody>
          <a:bodyPr vert="eaVert" wrap="square" rtlCol="0">
            <a:spAutoFit/>
          </a:bodyPr>
          <a:lstStyle/>
          <a:p>
            <a:r>
              <a:rPr kumimoji="1" lang="ja-JP" altLang="en-US" dirty="0" smtClean="0"/>
              <a:t>ログインミス</a:t>
            </a:r>
            <a:endParaRPr kumimoji="1" lang="ja-JP" altLang="en-US" dirty="0"/>
          </a:p>
        </p:txBody>
      </p:sp>
      <p:sp>
        <p:nvSpPr>
          <p:cNvPr id="26" name="正方形/長方形 25"/>
          <p:cNvSpPr/>
          <p:nvPr/>
        </p:nvSpPr>
        <p:spPr>
          <a:xfrm>
            <a:off x="6708475" y="1545257"/>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8373000" y="2909832"/>
            <a:ext cx="1683359" cy="369332"/>
          </a:xfrm>
          <a:prstGeom prst="rect">
            <a:avLst/>
          </a:prstGeom>
          <a:noFill/>
          <a:ln>
            <a:solidFill>
              <a:schemeClr val="tx1"/>
            </a:solidFill>
          </a:ln>
        </p:spPr>
        <p:txBody>
          <a:bodyPr wrap="square" rtlCol="0">
            <a:spAutoFit/>
          </a:bodyPr>
          <a:lstStyle/>
          <a:p>
            <a:r>
              <a:rPr kumimoji="1" lang="en-US" altLang="ja-JP" dirty="0" smtClean="0"/>
              <a:t>test</a:t>
            </a:r>
            <a:endParaRPr kumimoji="1" lang="ja-JP" altLang="en-US" dirty="0"/>
          </a:p>
        </p:txBody>
      </p:sp>
      <p:sp>
        <p:nvSpPr>
          <p:cNvPr id="28" name="テキスト ボックス 27"/>
          <p:cNvSpPr txBox="1"/>
          <p:nvPr/>
        </p:nvSpPr>
        <p:spPr>
          <a:xfrm>
            <a:off x="7422751" y="2755700"/>
            <a:ext cx="2772696"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29" name="テキスト ボックス 28"/>
          <p:cNvSpPr txBox="1"/>
          <p:nvPr/>
        </p:nvSpPr>
        <p:spPr>
          <a:xfrm>
            <a:off x="8373001" y="3363802"/>
            <a:ext cx="1683358" cy="369332"/>
          </a:xfrm>
          <a:prstGeom prst="rect">
            <a:avLst/>
          </a:prstGeom>
          <a:noFill/>
          <a:ln>
            <a:solidFill>
              <a:schemeClr val="tx1"/>
            </a:solidFill>
          </a:ln>
        </p:spPr>
        <p:txBody>
          <a:bodyPr wrap="square" rtlCol="0">
            <a:spAutoFit/>
          </a:bodyPr>
          <a:lstStyle/>
          <a:p>
            <a:r>
              <a:rPr lang="en-US" altLang="ja-JP" dirty="0" smtClean="0"/>
              <a:t>******</a:t>
            </a:r>
            <a:endParaRPr kumimoji="1" lang="ja-JP" altLang="en-US" dirty="0"/>
          </a:p>
        </p:txBody>
      </p:sp>
      <p:sp>
        <p:nvSpPr>
          <p:cNvPr id="30" name="テキスト ボックス 29"/>
          <p:cNvSpPr txBox="1"/>
          <p:nvPr/>
        </p:nvSpPr>
        <p:spPr>
          <a:xfrm>
            <a:off x="8373000" y="4428052"/>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32" name="テキスト ボックス 31"/>
          <p:cNvSpPr txBox="1"/>
          <p:nvPr/>
        </p:nvSpPr>
        <p:spPr>
          <a:xfrm>
            <a:off x="8155859" y="1729923"/>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33" name="テキスト ボックス 32"/>
          <p:cNvSpPr txBox="1"/>
          <p:nvPr/>
        </p:nvSpPr>
        <p:spPr>
          <a:xfrm>
            <a:off x="7327909" y="2298857"/>
            <a:ext cx="3394168" cy="369332"/>
          </a:xfrm>
          <a:prstGeom prst="rect">
            <a:avLst/>
          </a:prstGeom>
          <a:noFill/>
        </p:spPr>
        <p:txBody>
          <a:bodyPr wrap="square" rtlCol="0">
            <a:spAutoFit/>
          </a:bodyPr>
          <a:lstStyle/>
          <a:p>
            <a:r>
              <a:rPr kumimoji="1" lang="en-US" altLang="ja-JP" dirty="0" smtClean="0">
                <a:solidFill>
                  <a:srgbClr val="FF0000"/>
                </a:solidFill>
              </a:rPr>
              <a:t>ID</a:t>
            </a:r>
            <a:r>
              <a:rPr kumimoji="1" lang="ja-JP" altLang="en-US" dirty="0" smtClean="0">
                <a:solidFill>
                  <a:srgbClr val="FF0000"/>
                </a:solidFill>
              </a:rPr>
              <a:t>または</a:t>
            </a:r>
            <a:r>
              <a:rPr kumimoji="1" lang="en-US" altLang="ja-JP" dirty="0" smtClean="0">
                <a:solidFill>
                  <a:srgbClr val="FF0000"/>
                </a:solidFill>
              </a:rPr>
              <a:t>PW</a:t>
            </a:r>
            <a:r>
              <a:rPr kumimoji="1" lang="ja-JP" altLang="en-US" dirty="0" smtClean="0">
                <a:solidFill>
                  <a:srgbClr val="FF0000"/>
                </a:solidFill>
              </a:rPr>
              <a:t>が正しくありません。</a:t>
            </a:r>
            <a:endParaRPr kumimoji="1" lang="ja-JP" altLang="en-US" dirty="0">
              <a:solidFill>
                <a:srgbClr val="FF0000"/>
              </a:solidFill>
            </a:endParaRPr>
          </a:p>
        </p:txBody>
      </p:sp>
      <p:sp>
        <p:nvSpPr>
          <p:cNvPr id="34" name="右矢印 33"/>
          <p:cNvSpPr/>
          <p:nvPr/>
        </p:nvSpPr>
        <p:spPr>
          <a:xfrm rot="2332191">
            <a:off x="5330037" y="5228208"/>
            <a:ext cx="722671" cy="45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5579027" y="4329489"/>
            <a:ext cx="738664" cy="1047236"/>
          </a:xfrm>
          <a:prstGeom prst="rect">
            <a:avLst/>
          </a:prstGeom>
          <a:noFill/>
        </p:spPr>
        <p:txBody>
          <a:bodyPr vert="eaVert" wrap="square" rtlCol="0">
            <a:spAutoFit/>
          </a:bodyPr>
          <a:lstStyle/>
          <a:p>
            <a:pPr algn="ctr"/>
            <a:r>
              <a:rPr kumimoji="1" lang="ja-JP" altLang="en-US" dirty="0" smtClean="0"/>
              <a:t>ログイン成功</a:t>
            </a:r>
            <a:endParaRPr kumimoji="1" lang="ja-JP" altLang="en-US" dirty="0"/>
          </a:p>
        </p:txBody>
      </p:sp>
      <p:sp>
        <p:nvSpPr>
          <p:cNvPr id="36" name="テキスト ボックス 35"/>
          <p:cNvSpPr txBox="1"/>
          <p:nvPr/>
        </p:nvSpPr>
        <p:spPr>
          <a:xfrm>
            <a:off x="5948359" y="5796196"/>
            <a:ext cx="3486056" cy="369332"/>
          </a:xfrm>
          <a:prstGeom prst="rect">
            <a:avLst/>
          </a:prstGeom>
          <a:noFill/>
        </p:spPr>
        <p:txBody>
          <a:bodyPr wrap="square" rtlCol="0">
            <a:spAutoFit/>
          </a:bodyPr>
          <a:lstStyle/>
          <a:p>
            <a:r>
              <a:rPr kumimoji="1" lang="ja-JP" altLang="en-US" dirty="0" smtClean="0"/>
              <a:t>ログイン状態のトップページを表示</a:t>
            </a:r>
            <a:endParaRPr kumimoji="1" lang="ja-JP" altLang="en-US" dirty="0"/>
          </a:p>
        </p:txBody>
      </p:sp>
      <p:sp>
        <p:nvSpPr>
          <p:cNvPr id="63" name="正方形/長方形 62"/>
          <p:cNvSpPr/>
          <p:nvPr/>
        </p:nvSpPr>
        <p:spPr>
          <a:xfrm>
            <a:off x="1219647" y="4020811"/>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1518062" y="3966967"/>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
        <p:nvSpPr>
          <p:cNvPr id="65" name="正方形/長方形 64"/>
          <p:cNvSpPr/>
          <p:nvPr/>
        </p:nvSpPr>
        <p:spPr>
          <a:xfrm>
            <a:off x="7624809" y="4055587"/>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7923224" y="4001743"/>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Tree>
    <p:extLst>
      <p:ext uri="{BB962C8B-B14F-4D97-AF65-F5344CB8AC3E}">
        <p14:creationId xmlns:p14="http://schemas.microsoft.com/office/powerpoint/2010/main" val="4282438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ゲームガイド</a:t>
            </a:r>
            <a:endParaRPr lang="ja-JP" altLang="en-US" sz="6000" b="1" dirty="0">
              <a:solidFill>
                <a:srgbClr val="7030A0"/>
              </a:solidFill>
            </a:endParaRPr>
          </a:p>
        </p:txBody>
      </p:sp>
      <p:cxnSp>
        <p:nvCxnSpPr>
          <p:cNvPr id="3" name="直線コネクタ 2"/>
          <p:cNvCxnSpPr/>
          <p:nvPr/>
        </p:nvCxnSpPr>
        <p:spPr>
          <a:xfrm flipH="1">
            <a:off x="4311859" y="1530507"/>
            <a:ext cx="2" cy="32479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2143848" y="1530507"/>
            <a:ext cx="8318090" cy="3218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583226" y="2685949"/>
            <a:ext cx="1224116" cy="923330"/>
          </a:xfrm>
          <a:prstGeom prst="rect">
            <a:avLst/>
          </a:prstGeom>
          <a:noFill/>
          <a:ln>
            <a:solidFill>
              <a:schemeClr val="tx1"/>
            </a:solidFill>
          </a:ln>
        </p:spPr>
        <p:txBody>
          <a:bodyPr wrap="square" rtlCol="0">
            <a:spAutoFit/>
          </a:bodyPr>
          <a:lstStyle/>
          <a:p>
            <a:pPr algn="ctr"/>
            <a:r>
              <a:rPr lang="ja-JP" altLang="en-US" dirty="0" smtClean="0"/>
              <a:t>ゲームガイドに関する索引</a:t>
            </a:r>
            <a:endParaRPr kumimoji="1" lang="ja-JP" altLang="en-US" dirty="0"/>
          </a:p>
        </p:txBody>
      </p:sp>
      <p:sp>
        <p:nvSpPr>
          <p:cNvPr id="7" name="テキスト ボックス 6"/>
          <p:cNvSpPr txBox="1"/>
          <p:nvPr/>
        </p:nvSpPr>
        <p:spPr>
          <a:xfrm>
            <a:off x="5276651" y="2685949"/>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ゲームガイドの中身について</a:t>
            </a:r>
            <a:endParaRPr kumimoji="1" lang="en-US" altLang="ja-JP" dirty="0" smtClean="0"/>
          </a:p>
          <a:p>
            <a:pPr algn="ctr"/>
            <a:endParaRPr kumimoji="1" lang="ja-JP" altLang="en-US" dirty="0"/>
          </a:p>
        </p:txBody>
      </p:sp>
      <p:sp>
        <p:nvSpPr>
          <p:cNvPr id="16" name="テキスト ボックス 15"/>
          <p:cNvSpPr txBox="1"/>
          <p:nvPr/>
        </p:nvSpPr>
        <p:spPr>
          <a:xfrm>
            <a:off x="2999253" y="5324168"/>
            <a:ext cx="7285703" cy="369332"/>
          </a:xfrm>
          <a:prstGeom prst="rect">
            <a:avLst/>
          </a:prstGeom>
          <a:noFill/>
        </p:spPr>
        <p:txBody>
          <a:bodyPr wrap="square" rtlCol="0">
            <a:spAutoFit/>
          </a:bodyPr>
          <a:lstStyle/>
          <a:p>
            <a:r>
              <a:rPr kumimoji="1" lang="ja-JP" altLang="en-US" dirty="0" smtClean="0"/>
              <a:t>基本的にまだゲームの内容が固まってないため今は詳しくは書けない。</a:t>
            </a:r>
            <a:endParaRPr kumimoji="1" lang="ja-JP" altLang="en-US" dirty="0"/>
          </a:p>
        </p:txBody>
      </p:sp>
    </p:spTree>
    <p:extLst>
      <p:ext uri="{BB962C8B-B14F-4D97-AF65-F5344CB8AC3E}">
        <p14:creationId xmlns:p14="http://schemas.microsoft.com/office/powerpoint/2010/main" val="2853457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ランキングページ</a:t>
            </a:r>
            <a:endParaRPr lang="ja-JP" altLang="en-US" sz="6000" b="1" dirty="0">
              <a:solidFill>
                <a:srgbClr val="7030A0"/>
              </a:solidFill>
            </a:endParaRPr>
          </a:p>
        </p:txBody>
      </p:sp>
      <p:cxnSp>
        <p:nvCxnSpPr>
          <p:cNvPr id="21" name="直線コネクタ 20"/>
          <p:cNvCxnSpPr/>
          <p:nvPr/>
        </p:nvCxnSpPr>
        <p:spPr>
          <a:xfrm flipH="1">
            <a:off x="3864077" y="1560004"/>
            <a:ext cx="2" cy="4368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1696066" y="1560004"/>
            <a:ext cx="8318090" cy="43688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2160639" y="2198217"/>
            <a:ext cx="1224116" cy="646331"/>
          </a:xfrm>
          <a:prstGeom prst="rect">
            <a:avLst/>
          </a:prstGeom>
          <a:noFill/>
          <a:ln>
            <a:solidFill>
              <a:schemeClr val="tx1"/>
            </a:solidFill>
          </a:ln>
        </p:spPr>
        <p:txBody>
          <a:bodyPr wrap="square" rtlCol="0">
            <a:spAutoFit/>
          </a:bodyPr>
          <a:lstStyle/>
          <a:p>
            <a:pPr algn="ctr"/>
            <a:r>
              <a:rPr lang="ja-JP" altLang="en-US" dirty="0" smtClean="0"/>
              <a:t>ログイン</a:t>
            </a:r>
            <a:r>
              <a:rPr lang="en-US" altLang="ja-JP" dirty="0" smtClean="0"/>
              <a:t>/</a:t>
            </a:r>
            <a:r>
              <a:rPr lang="ja-JP" altLang="en-US" dirty="0" smtClean="0"/>
              <a:t>スタート</a:t>
            </a:r>
            <a:endParaRPr kumimoji="1" lang="ja-JP" altLang="en-US" dirty="0"/>
          </a:p>
        </p:txBody>
      </p:sp>
      <p:sp>
        <p:nvSpPr>
          <p:cNvPr id="24" name="テキスト ボックス 23"/>
          <p:cNvSpPr txBox="1"/>
          <p:nvPr/>
        </p:nvSpPr>
        <p:spPr>
          <a:xfrm>
            <a:off x="2101025" y="3914000"/>
            <a:ext cx="1442278" cy="369332"/>
          </a:xfrm>
          <a:prstGeom prst="rect">
            <a:avLst/>
          </a:prstGeom>
          <a:noFill/>
          <a:ln>
            <a:solidFill>
              <a:schemeClr val="tx1"/>
            </a:solidFill>
          </a:ln>
        </p:spPr>
        <p:txBody>
          <a:bodyPr wrap="square" rtlCol="0">
            <a:spAutoFit/>
          </a:bodyPr>
          <a:lstStyle/>
          <a:p>
            <a:pPr algn="ctr"/>
            <a:r>
              <a:rPr lang="ja-JP" altLang="en-US" dirty="0" smtClean="0"/>
              <a:t>ゲームガイド</a:t>
            </a:r>
            <a:endParaRPr kumimoji="1" lang="ja-JP" altLang="en-US" dirty="0"/>
          </a:p>
        </p:txBody>
      </p:sp>
      <p:sp>
        <p:nvSpPr>
          <p:cNvPr id="25" name="テキスト ボックス 24"/>
          <p:cNvSpPr txBox="1"/>
          <p:nvPr/>
        </p:nvSpPr>
        <p:spPr>
          <a:xfrm>
            <a:off x="4843617" y="3213671"/>
            <a:ext cx="4191000" cy="923330"/>
          </a:xfrm>
          <a:prstGeom prst="rect">
            <a:avLst/>
          </a:prstGeom>
          <a:noFill/>
          <a:ln>
            <a:solidFill>
              <a:schemeClr val="tx1"/>
            </a:solidFill>
          </a:ln>
        </p:spPr>
        <p:txBody>
          <a:bodyPr wrap="square" rtlCol="0">
            <a:spAutoFit/>
          </a:bodyPr>
          <a:lstStyle/>
          <a:p>
            <a:pPr algn="ctr"/>
            <a:endParaRPr lang="en-US" altLang="ja-JP" dirty="0" smtClean="0"/>
          </a:p>
          <a:p>
            <a:pPr algn="ctr"/>
            <a:r>
              <a:rPr lang="ja-JP" altLang="en-US" dirty="0" smtClean="0"/>
              <a:t>ランキング</a:t>
            </a:r>
            <a:endParaRPr kumimoji="1" lang="en-US" altLang="ja-JP" dirty="0" smtClean="0"/>
          </a:p>
          <a:p>
            <a:pPr algn="ctr"/>
            <a:endParaRPr kumimoji="1" lang="ja-JP" altLang="en-US" dirty="0"/>
          </a:p>
        </p:txBody>
      </p:sp>
      <p:sp>
        <p:nvSpPr>
          <p:cNvPr id="29" name="テキスト ボックス 28"/>
          <p:cNvSpPr txBox="1"/>
          <p:nvPr/>
        </p:nvSpPr>
        <p:spPr>
          <a:xfrm>
            <a:off x="2168013" y="3213671"/>
            <a:ext cx="1224116" cy="369332"/>
          </a:xfrm>
          <a:prstGeom prst="rect">
            <a:avLst/>
          </a:prstGeom>
          <a:noFill/>
          <a:ln>
            <a:solidFill>
              <a:schemeClr val="tx1"/>
            </a:solidFill>
          </a:ln>
        </p:spPr>
        <p:txBody>
          <a:bodyPr wrap="square" rtlCol="0">
            <a:spAutoFit/>
          </a:bodyPr>
          <a:lstStyle/>
          <a:p>
            <a:pPr algn="ctr"/>
            <a:r>
              <a:rPr lang="ja-JP" altLang="en-US" dirty="0" smtClean="0"/>
              <a:t>会員</a:t>
            </a:r>
            <a:r>
              <a:rPr lang="ja-JP" altLang="en-US" dirty="0"/>
              <a:t>登録</a:t>
            </a:r>
            <a:endParaRPr kumimoji="1" lang="ja-JP" altLang="en-US" dirty="0"/>
          </a:p>
        </p:txBody>
      </p:sp>
      <p:sp>
        <p:nvSpPr>
          <p:cNvPr id="33" name="テキスト ボックス 32"/>
          <p:cNvSpPr txBox="1"/>
          <p:nvPr/>
        </p:nvSpPr>
        <p:spPr>
          <a:xfrm>
            <a:off x="2110863" y="4531016"/>
            <a:ext cx="1442278" cy="369332"/>
          </a:xfrm>
          <a:prstGeom prst="rect">
            <a:avLst/>
          </a:prstGeom>
          <a:noFill/>
          <a:ln>
            <a:solidFill>
              <a:schemeClr val="tx1"/>
            </a:solidFill>
          </a:ln>
        </p:spPr>
        <p:txBody>
          <a:bodyPr wrap="square" rtlCol="0">
            <a:spAutoFit/>
          </a:bodyPr>
          <a:lstStyle/>
          <a:p>
            <a:pPr algn="ctr"/>
            <a:r>
              <a:rPr kumimoji="1" lang="ja-JP" altLang="en-US" dirty="0" smtClean="0"/>
              <a:t>ランキング</a:t>
            </a:r>
            <a:endParaRPr kumimoji="1" lang="ja-JP" altLang="en-US" dirty="0"/>
          </a:p>
        </p:txBody>
      </p:sp>
      <p:sp>
        <p:nvSpPr>
          <p:cNvPr id="34" name="テキスト ボックス 33"/>
          <p:cNvSpPr txBox="1"/>
          <p:nvPr/>
        </p:nvSpPr>
        <p:spPr>
          <a:xfrm>
            <a:off x="4843617" y="2521382"/>
            <a:ext cx="4350774" cy="369332"/>
          </a:xfrm>
          <a:prstGeom prst="rect">
            <a:avLst/>
          </a:prstGeom>
          <a:noFill/>
        </p:spPr>
        <p:txBody>
          <a:bodyPr wrap="square" rtlCol="0">
            <a:spAutoFit/>
          </a:bodyPr>
          <a:lstStyle/>
          <a:p>
            <a:r>
              <a:rPr lang="ja-JP" altLang="en-US" dirty="0" smtClean="0"/>
              <a:t>タブを入れて各ランキングを見れるといい</a:t>
            </a:r>
            <a:endParaRPr kumimoji="1" lang="ja-JP" altLang="en-US" dirty="0"/>
          </a:p>
        </p:txBody>
      </p:sp>
    </p:spTree>
    <p:extLst>
      <p:ext uri="{BB962C8B-B14F-4D97-AF65-F5344CB8AC3E}">
        <p14:creationId xmlns:p14="http://schemas.microsoft.com/office/powerpoint/2010/main" val="14518961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635</Words>
  <Application>Microsoft Office PowerPoint</Application>
  <PresentationFormat>ワイド画面</PresentationFormat>
  <Paragraphs>109</Paragraphs>
  <Slides>8</Slides>
  <Notes>6</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ＭＳ Ｐゴシック</vt:lpstr>
      <vt:lpstr>Arial</vt:lpstr>
      <vt:lpstr>Calibri</vt:lpstr>
      <vt:lpstr>Calibri Light</vt:lpstr>
      <vt:lpstr>Office テーマ</vt:lpstr>
      <vt:lpstr>トップページ</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トップページ</dc:title>
  <dc:creator>大沼峻徳</dc:creator>
  <cp:lastModifiedBy>大沼峻徳</cp:lastModifiedBy>
  <cp:revision>21</cp:revision>
  <dcterms:created xsi:type="dcterms:W3CDTF">2013-12-25T13:06:35Z</dcterms:created>
  <dcterms:modified xsi:type="dcterms:W3CDTF">2013-12-31T02:55:12Z</dcterms:modified>
</cp:coreProperties>
</file>