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1" r:id="rId4"/>
    <p:sldId id="262" r:id="rId5"/>
    <p:sldId id="260" r:id="rId6"/>
    <p:sldId id="257" r:id="rId7"/>
    <p:sldId id="264" r:id="rId8"/>
    <p:sldId id="259" r:id="rId9"/>
    <p:sldId id="263"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050" autoAdjust="0"/>
  </p:normalViewPr>
  <p:slideViewPr>
    <p:cSldViewPr snapToGrid="0">
      <p:cViewPr varScale="1">
        <p:scale>
          <a:sx n="65" d="100"/>
          <a:sy n="65" d="100"/>
        </p:scale>
        <p:origin x="72"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2014/2/19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ここも同じようにコメントを削除できるのは管理者のみとしたい。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11</a:t>
            </a:fld>
            <a:endParaRPr kumimoji="1" lang="ja-JP" altLang="en-US"/>
          </a:p>
        </p:txBody>
      </p:sp>
    </p:spTree>
    <p:extLst>
      <p:ext uri="{BB962C8B-B14F-4D97-AF65-F5344CB8AC3E}">
        <p14:creationId xmlns:p14="http://schemas.microsoft.com/office/powerpoint/2010/main" val="2287159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待機中。相手が来て初めてゲームが始まる。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13</a:t>
            </a:fld>
            <a:endParaRPr kumimoji="1" lang="ja-JP" altLang="en-US"/>
          </a:p>
        </p:txBody>
      </p:sp>
    </p:spTree>
    <p:extLst>
      <p:ext uri="{BB962C8B-B14F-4D97-AF65-F5344CB8AC3E}">
        <p14:creationId xmlns:p14="http://schemas.microsoft.com/office/powerpoint/2010/main" val="112690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もう勝手にやってくれたらいいんじゃないかな？</a:t>
            </a:r>
            <a:r>
              <a:rPr kumimoji="1" lang="en-US" altLang="ja-JP" dirty="0" smtClean="0"/>
              <a:t>(</a:t>
            </a:r>
            <a:r>
              <a:rPr kumimoji="1" lang="ja-JP" altLang="en-US" dirty="0" smtClean="0"/>
              <a:t>笑</a:t>
            </a:r>
            <a:r>
              <a:rPr kumimoji="1" lang="en-US" altLang="ja-JP" dirty="0" smtClean="0"/>
              <a:t>)</a:t>
            </a:r>
            <a:r>
              <a:rPr kumimoji="1" lang="ja-JP" altLang="en-US" smtClean="0"/>
              <a:t>。</a:t>
            </a:r>
            <a:endParaRPr kumimoji="1" lang="ja-JP" altLang="en-US"/>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14</a:t>
            </a:fld>
            <a:endParaRPr kumimoji="1" lang="ja-JP" altLang="en-US"/>
          </a:p>
        </p:txBody>
      </p:sp>
    </p:spTree>
    <p:extLst>
      <p:ext uri="{BB962C8B-B14F-4D97-AF65-F5344CB8AC3E}">
        <p14:creationId xmlns:p14="http://schemas.microsoft.com/office/powerpoint/2010/main" val="387603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415750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6</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失敗の出力を</a:t>
            </a:r>
            <a:r>
              <a:rPr kumimoji="1" lang="en-US" altLang="ja-JP" dirty="0" smtClean="0"/>
              <a:t>2</a:t>
            </a:r>
            <a:r>
              <a:rPr kumimoji="1" lang="ja-JP" altLang="en-US" dirty="0" smtClean="0"/>
              <a:t>種類に分けた。</a:t>
            </a:r>
            <a:endParaRPr kumimoji="1" lang="en-US" altLang="ja-JP" dirty="0" smtClean="0"/>
          </a:p>
          <a:p>
            <a:r>
              <a:rPr kumimoji="1" lang="ja-JP" altLang="en-US" dirty="0" smtClean="0"/>
              <a:t>そもそも</a:t>
            </a:r>
            <a:r>
              <a:rPr kumimoji="1" lang="en-US" altLang="ja-JP" dirty="0" smtClean="0"/>
              <a:t>ID</a:t>
            </a:r>
            <a:r>
              <a:rPr kumimoji="1" lang="ja-JP" altLang="en-US" dirty="0" err="1" smtClean="0"/>
              <a:t>が存</a:t>
            </a:r>
            <a:r>
              <a:rPr kumimoji="1" lang="ja-JP" altLang="en-US" dirty="0" smtClean="0"/>
              <a:t>在していない時はそのことを伝えるようにした。</a:t>
            </a:r>
            <a:endParaRPr kumimoji="1" lang="en-US" altLang="ja-JP" dirty="0" smtClean="0"/>
          </a:p>
          <a:p>
            <a:r>
              <a:rPr kumimoji="1" lang="ja-JP" altLang="en-US" dirty="0" smtClean="0"/>
              <a:t>これによってこの</a:t>
            </a:r>
            <a:r>
              <a:rPr kumimoji="1" lang="en-US" altLang="ja-JP" dirty="0" smtClean="0"/>
              <a:t>ID</a:t>
            </a:r>
            <a:r>
              <a:rPr kumimoji="1" lang="ja-JP" altLang="en-US" dirty="0" smtClean="0"/>
              <a:t>に対して攻撃を行うことが出来てしまうが、</a:t>
            </a:r>
            <a:endParaRPr kumimoji="1" lang="en-US" altLang="ja-JP" dirty="0" smtClean="0"/>
          </a:p>
          <a:p>
            <a:r>
              <a:rPr kumimoji="1" lang="ja-JP" altLang="en-US" dirty="0" smtClean="0"/>
              <a:t>ユーザーにとってそもそもこの</a:t>
            </a:r>
            <a:r>
              <a:rPr kumimoji="1" lang="en-US" altLang="ja-JP" dirty="0" smtClean="0"/>
              <a:t>ID</a:t>
            </a:r>
            <a:r>
              <a:rPr kumimoji="1" lang="ja-JP" altLang="en-US" dirty="0" smtClean="0"/>
              <a:t>で良かったか知りたい</a:t>
            </a:r>
            <a:r>
              <a:rPr kumimoji="1" lang="ja-JP" altLang="en-US" smtClean="0"/>
              <a:t>時があるため、分かった方がいいと思った。</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7</a:t>
            </a:fld>
            <a:endParaRPr kumimoji="1" lang="ja-JP" altLang="en-US"/>
          </a:p>
        </p:txBody>
      </p:sp>
    </p:spTree>
    <p:extLst>
      <p:ext uri="{BB962C8B-B14F-4D97-AF65-F5344CB8AC3E}">
        <p14:creationId xmlns:p14="http://schemas.microsoft.com/office/powerpoint/2010/main" val="3918677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8</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9</a:t>
            </a:fld>
            <a:endParaRPr kumimoji="1" lang="ja-JP" altLang="en-US"/>
          </a:p>
        </p:txBody>
      </p:sp>
    </p:spTree>
    <p:extLst>
      <p:ext uri="{BB962C8B-B14F-4D97-AF65-F5344CB8AC3E}">
        <p14:creationId xmlns:p14="http://schemas.microsoft.com/office/powerpoint/2010/main" val="216425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掲示板の中身の削除は管理者のみ出来るようにするといい。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10</a:t>
            </a:fld>
            <a:endParaRPr kumimoji="1" lang="ja-JP" altLang="en-US"/>
          </a:p>
        </p:txBody>
      </p:sp>
    </p:spTree>
    <p:extLst>
      <p:ext uri="{BB962C8B-B14F-4D97-AF65-F5344CB8AC3E}">
        <p14:creationId xmlns:p14="http://schemas.microsoft.com/office/powerpoint/2010/main" val="99282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2014/2/19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2014/2/19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2014/2/19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2014/2/19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58596" y="123477"/>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4704735" y="1580450"/>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2536724" y="1580450"/>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647769" y="1827402"/>
            <a:ext cx="1981930" cy="369332"/>
          </a:xfrm>
          <a:prstGeom prst="rect">
            <a:avLst/>
          </a:prstGeom>
          <a:noFill/>
          <a:ln>
            <a:solidFill>
              <a:schemeClr val="tx1"/>
            </a:solidFill>
          </a:ln>
        </p:spPr>
        <p:txBody>
          <a:bodyPr wrap="square" rtlCol="0">
            <a:spAutoFit/>
          </a:bodyPr>
          <a:lstStyle/>
          <a:p>
            <a:pPr algn="ctr"/>
            <a:r>
              <a:rPr kumimoji="1" lang="ja-JP" altLang="en-US" dirty="0" smtClean="0"/>
              <a:t>オセロのページへ</a:t>
            </a:r>
            <a:endParaRPr kumimoji="1" lang="ja-JP" altLang="en-US" dirty="0"/>
          </a:p>
        </p:txBody>
      </p:sp>
      <p:sp>
        <p:nvSpPr>
          <p:cNvPr id="11" name="テキスト ボックス 10"/>
          <p:cNvSpPr txBox="1"/>
          <p:nvPr/>
        </p:nvSpPr>
        <p:spPr>
          <a:xfrm>
            <a:off x="2941683" y="3934446"/>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975554" y="1941664"/>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965721" y="330678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975554" y="464200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2168448" y="2095445"/>
            <a:ext cx="773235" cy="492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29058" y="1110445"/>
            <a:ext cx="2039390" cy="1477328"/>
          </a:xfrm>
          <a:prstGeom prst="rect">
            <a:avLst/>
          </a:prstGeom>
          <a:noFill/>
        </p:spPr>
        <p:txBody>
          <a:bodyPr wrap="square" rtlCol="0">
            <a:spAutoFit/>
          </a:bodyPr>
          <a:lstStyle/>
          <a:p>
            <a:r>
              <a:rPr kumimoji="1" lang="ja-JP" altLang="en-US" dirty="0" smtClean="0"/>
              <a:t>まだログインしていなければログインボタン、ログインしていたら</a:t>
            </a:r>
            <a:r>
              <a:rPr lang="ja-JP" altLang="en-US" dirty="0"/>
              <a:t>ログアウト</a:t>
            </a:r>
            <a:r>
              <a:rPr kumimoji="1" lang="ja-JP" altLang="en-US" dirty="0" smtClean="0"/>
              <a:t>ボタンを表示する</a:t>
            </a:r>
            <a:endParaRPr kumimoji="1" lang="ja-JP" altLang="en-US" dirty="0"/>
          </a:p>
        </p:txBody>
      </p:sp>
      <p:cxnSp>
        <p:nvCxnSpPr>
          <p:cNvPr id="25" name="カギ線コネクタ 24"/>
          <p:cNvCxnSpPr/>
          <p:nvPr/>
        </p:nvCxnSpPr>
        <p:spPr>
          <a:xfrm rot="10800000">
            <a:off x="3613357" y="5949299"/>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225413" y="6079679"/>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3008671" y="3234117"/>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2300748" y="3418783"/>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361148" y="2734175"/>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10315112" y="2403330"/>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10332858" y="3742108"/>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1115974" y="1715438"/>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2458796" y="176302"/>
            <a:ext cx="1984779" cy="1200329"/>
          </a:xfrm>
          <a:prstGeom prst="rect">
            <a:avLst/>
          </a:prstGeom>
          <a:noFill/>
        </p:spPr>
        <p:txBody>
          <a:bodyPr wrap="square" rtlCol="0">
            <a:spAutoFit/>
          </a:bodyPr>
          <a:lstStyle/>
          <a:p>
            <a:r>
              <a:rPr kumimoji="1" lang="ja-JP" altLang="en-US" dirty="0" smtClean="0"/>
              <a:t>ログインしていない時はスタート出来ないようにするといいかも。</a:t>
            </a:r>
            <a:endParaRPr kumimoji="1" lang="ja-JP" altLang="en-US" dirty="0"/>
          </a:p>
        </p:txBody>
      </p:sp>
      <p:sp>
        <p:nvSpPr>
          <p:cNvPr id="21" name="テキスト ボックス 20"/>
          <p:cNvSpPr txBox="1"/>
          <p:nvPr/>
        </p:nvSpPr>
        <p:spPr>
          <a:xfrm>
            <a:off x="2951521" y="4551462"/>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22" name="テキスト ボックス 21"/>
          <p:cNvSpPr txBox="1"/>
          <p:nvPr/>
        </p:nvSpPr>
        <p:spPr>
          <a:xfrm>
            <a:off x="2899591" y="5168478"/>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sp>
        <p:nvSpPr>
          <p:cNvPr id="26" name="テキスト ボックス 25"/>
          <p:cNvSpPr txBox="1"/>
          <p:nvPr/>
        </p:nvSpPr>
        <p:spPr>
          <a:xfrm>
            <a:off x="2999143" y="2371475"/>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ログアウト</a:t>
            </a:r>
            <a:endParaRPr kumimoji="1" lang="ja-JP" altLang="en-US" dirty="0"/>
          </a:p>
        </p:txBody>
      </p:sp>
      <p:cxnSp>
        <p:nvCxnSpPr>
          <p:cNvPr id="28" name="直線矢印コネクタ 27"/>
          <p:cNvCxnSpPr/>
          <p:nvPr/>
        </p:nvCxnSpPr>
        <p:spPr>
          <a:xfrm>
            <a:off x="3460714" y="1396404"/>
            <a:ext cx="0" cy="3680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12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掲示板の</a:t>
            </a:r>
            <a:r>
              <a:rPr lang="en-US" altLang="ja-JP" sz="6000" b="1" dirty="0" smtClean="0">
                <a:solidFill>
                  <a:srgbClr val="7030A0"/>
                </a:solidFill>
              </a:rPr>
              <a:t>TOP</a:t>
            </a:r>
            <a:endParaRPr lang="ja-JP" altLang="en-US" sz="6000" b="1" dirty="0">
              <a:solidFill>
                <a:srgbClr val="7030A0"/>
              </a:solidFill>
            </a:endParaRPr>
          </a:p>
        </p:txBody>
      </p:sp>
      <p:cxnSp>
        <p:nvCxnSpPr>
          <p:cNvPr id="3" name="直線コネクタ 2"/>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6" name="テキスト ボックス 5"/>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8" name="テキスト ボックス 7"/>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9" name="テキスト ボックス 8"/>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11" name="テキスト ボックス 10"/>
          <p:cNvSpPr txBox="1"/>
          <p:nvPr/>
        </p:nvSpPr>
        <p:spPr>
          <a:xfrm>
            <a:off x="2116393" y="5148032"/>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2560520497"/>
              </p:ext>
            </p:extLst>
          </p:nvPr>
        </p:nvGraphicFramePr>
        <p:xfrm>
          <a:off x="4022625" y="3686492"/>
          <a:ext cx="5724012" cy="1860187"/>
        </p:xfrm>
        <a:graphic>
          <a:graphicData uri="http://schemas.openxmlformats.org/drawingml/2006/table">
            <a:tbl>
              <a:tblPr firstRow="1" bandRow="1">
                <a:tableStyleId>{5C22544A-7EE6-4342-B048-85BDC9FD1C3A}</a:tableStyleId>
              </a:tblPr>
              <a:tblGrid>
                <a:gridCol w="785100"/>
                <a:gridCol w="2283757"/>
                <a:gridCol w="1224152"/>
                <a:gridCol w="1431003"/>
              </a:tblGrid>
              <a:tr h="401918">
                <a:tc>
                  <a:txBody>
                    <a:bodyPr/>
                    <a:lstStyle/>
                    <a:p>
                      <a:r>
                        <a:rPr kumimoji="1" lang="en-US" altLang="ja-JP" dirty="0" smtClean="0"/>
                        <a:t>No.</a:t>
                      </a:r>
                      <a:endParaRPr kumimoji="1" lang="ja-JP" altLang="en-US" dirty="0"/>
                    </a:p>
                  </a:txBody>
                  <a:tcPr/>
                </a:tc>
                <a:tc>
                  <a:txBody>
                    <a:bodyPr/>
                    <a:lstStyle/>
                    <a:p>
                      <a:r>
                        <a:rPr kumimoji="1" lang="ja-JP" altLang="en-US" dirty="0" smtClean="0"/>
                        <a:t>タイトル</a:t>
                      </a:r>
                      <a:endParaRPr kumimoji="1" lang="ja-JP" altLang="en-US" dirty="0"/>
                    </a:p>
                  </a:txBody>
                  <a:tcPr/>
                </a:tc>
                <a:tc>
                  <a:txBody>
                    <a:bodyPr/>
                    <a:lstStyle/>
                    <a:p>
                      <a:r>
                        <a:rPr kumimoji="1" lang="ja-JP" altLang="en-US" dirty="0" smtClean="0"/>
                        <a:t>作成者</a:t>
                      </a:r>
                      <a:endParaRPr kumimoji="1" lang="ja-JP" altLang="en-US" dirty="0"/>
                    </a:p>
                  </a:txBody>
                  <a:tcPr/>
                </a:tc>
                <a:tc>
                  <a:txBody>
                    <a:bodyPr/>
                    <a:lstStyle/>
                    <a:p>
                      <a:r>
                        <a:rPr kumimoji="1" lang="ja-JP" altLang="en-US" dirty="0" smtClean="0"/>
                        <a:t>作成日</a:t>
                      </a:r>
                      <a:endParaRPr kumimoji="1" lang="ja-JP" altLang="en-US" dirty="0"/>
                    </a:p>
                  </a:txBody>
                  <a:tcPr/>
                </a:tc>
              </a:tr>
              <a:tr h="401918">
                <a:tc>
                  <a:txBody>
                    <a:bodyPr/>
                    <a:lstStyle/>
                    <a:p>
                      <a:r>
                        <a:rPr kumimoji="1" lang="en-US" altLang="ja-JP" dirty="0" smtClean="0"/>
                        <a:t>3</a:t>
                      </a:r>
                    </a:p>
                  </a:txBody>
                  <a:tcPr/>
                </a:tc>
                <a:tc>
                  <a:txBody>
                    <a:bodyPr/>
                    <a:lstStyle/>
                    <a:p>
                      <a:r>
                        <a:rPr kumimoji="1" lang="ja-JP" altLang="en-US" dirty="0" smtClean="0"/>
                        <a:t>オセロの必勝法</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r h="401918">
                <a:tc>
                  <a:txBody>
                    <a:bodyPr/>
                    <a:lstStyle/>
                    <a:p>
                      <a:r>
                        <a:rPr kumimoji="1" lang="en-US" altLang="ja-JP" dirty="0" smtClean="0"/>
                        <a:t>2</a:t>
                      </a:r>
                      <a:endParaRPr kumimoji="1" lang="ja-JP" altLang="en-US" dirty="0"/>
                    </a:p>
                  </a:txBody>
                  <a:tcPr/>
                </a:tc>
                <a:tc>
                  <a:txBody>
                    <a:bodyPr/>
                    <a:lstStyle/>
                    <a:p>
                      <a:r>
                        <a:rPr kumimoji="1" lang="en-US" altLang="ja-JP" dirty="0" smtClean="0"/>
                        <a:t>CPU</a:t>
                      </a:r>
                      <a:r>
                        <a:rPr kumimoji="1" lang="ja-JP" altLang="en-US" dirty="0" smtClean="0"/>
                        <a:t>との対戦</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r h="654433">
                <a:tc>
                  <a:txBody>
                    <a:bodyPr/>
                    <a:lstStyle/>
                    <a:p>
                      <a:r>
                        <a:rPr kumimoji="1" lang="en-US" altLang="ja-JP" dirty="0" smtClean="0"/>
                        <a:t>1</a:t>
                      </a:r>
                      <a:endParaRPr kumimoji="1" lang="ja-JP" altLang="en-US" dirty="0"/>
                    </a:p>
                  </a:txBody>
                  <a:tcPr/>
                </a:tc>
                <a:tc>
                  <a:txBody>
                    <a:bodyPr/>
                    <a:lstStyle/>
                    <a:p>
                      <a:r>
                        <a:rPr kumimoji="1" lang="ja-JP" altLang="en-US" dirty="0" smtClean="0"/>
                        <a:t>このゲームについて</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bl>
          </a:graphicData>
        </a:graphic>
      </p:graphicFrame>
      <p:sp>
        <p:nvSpPr>
          <p:cNvPr id="7" name="テキスト ボックス 6"/>
          <p:cNvSpPr txBox="1"/>
          <p:nvPr/>
        </p:nvSpPr>
        <p:spPr>
          <a:xfrm>
            <a:off x="3978887" y="1936607"/>
            <a:ext cx="5685502" cy="523220"/>
          </a:xfrm>
          <a:prstGeom prst="rect">
            <a:avLst/>
          </a:prstGeom>
          <a:noFill/>
        </p:spPr>
        <p:txBody>
          <a:bodyPr wrap="square" rtlCol="0">
            <a:spAutoFit/>
          </a:bodyPr>
          <a:lstStyle/>
          <a:p>
            <a:pPr algn="ctr"/>
            <a:r>
              <a:rPr kumimoji="1" lang="ja-JP" altLang="en-US" sz="2800" b="1" dirty="0" smtClean="0"/>
              <a:t>掲示板</a:t>
            </a:r>
            <a:endParaRPr kumimoji="1" lang="ja-JP" altLang="en-US" sz="2800" b="1" dirty="0"/>
          </a:p>
        </p:txBody>
      </p:sp>
      <p:cxnSp>
        <p:nvCxnSpPr>
          <p:cNvPr id="12" name="直線矢印コネクタ 11"/>
          <p:cNvCxnSpPr/>
          <p:nvPr/>
        </p:nvCxnSpPr>
        <p:spPr>
          <a:xfrm flipH="1">
            <a:off x="9779198" y="3860002"/>
            <a:ext cx="55102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0330220" y="3367768"/>
            <a:ext cx="1587494" cy="923330"/>
          </a:xfrm>
          <a:prstGeom prst="rect">
            <a:avLst/>
          </a:prstGeom>
          <a:noFill/>
        </p:spPr>
        <p:txBody>
          <a:bodyPr wrap="square" rtlCol="0">
            <a:spAutoFit/>
          </a:bodyPr>
          <a:lstStyle/>
          <a:p>
            <a:r>
              <a:rPr kumimoji="1" lang="ja-JP" altLang="en-US" dirty="0" smtClean="0"/>
              <a:t>テーブルでそれなりにきれいにしておく。</a:t>
            </a:r>
            <a:endParaRPr kumimoji="1" lang="ja-JP" altLang="en-US" dirty="0"/>
          </a:p>
        </p:txBody>
      </p:sp>
      <p:sp>
        <p:nvSpPr>
          <p:cNvPr id="16" name="テキスト ボックス 15"/>
          <p:cNvSpPr txBox="1"/>
          <p:nvPr/>
        </p:nvSpPr>
        <p:spPr>
          <a:xfrm>
            <a:off x="4826410" y="2603113"/>
            <a:ext cx="4177482" cy="646331"/>
          </a:xfrm>
          <a:prstGeom prst="rect">
            <a:avLst/>
          </a:prstGeom>
          <a:noFill/>
        </p:spPr>
        <p:txBody>
          <a:bodyPr wrap="square" rtlCol="0">
            <a:spAutoFit/>
          </a:bodyPr>
          <a:lstStyle/>
          <a:p>
            <a:pPr algn="ctr"/>
            <a:r>
              <a:rPr kumimoji="1" lang="ja-JP" altLang="en-US" u="sng" dirty="0" smtClean="0">
                <a:solidFill>
                  <a:srgbClr val="0070C0"/>
                </a:solidFill>
              </a:rPr>
              <a:t>掲示板を作成する</a:t>
            </a:r>
            <a:r>
              <a:rPr lang="ja-JP" altLang="en-US" dirty="0"/>
              <a:t> </a:t>
            </a:r>
            <a:r>
              <a:rPr kumimoji="1" lang="en-US" altLang="ja-JP" dirty="0" smtClean="0"/>
              <a:t>/</a:t>
            </a:r>
          </a:p>
          <a:p>
            <a:pPr algn="ctr"/>
            <a:r>
              <a:rPr kumimoji="1" lang="en-US" altLang="ja-JP" dirty="0" smtClean="0"/>
              <a:t> </a:t>
            </a:r>
            <a:r>
              <a:rPr kumimoji="1" lang="ja-JP" altLang="en-US" u="sng" dirty="0" smtClean="0">
                <a:solidFill>
                  <a:srgbClr val="0070C0"/>
                </a:solidFill>
              </a:rPr>
              <a:t>ログインして掲示板を作成する</a:t>
            </a:r>
            <a:endParaRPr kumimoji="1" lang="ja-JP" altLang="en-US" u="sng" dirty="0">
              <a:solidFill>
                <a:srgbClr val="0070C0"/>
              </a:solidFill>
            </a:endParaRPr>
          </a:p>
        </p:txBody>
      </p:sp>
      <p:cxnSp>
        <p:nvCxnSpPr>
          <p:cNvPr id="17" name="直線矢印コネクタ 16"/>
          <p:cNvCxnSpPr/>
          <p:nvPr/>
        </p:nvCxnSpPr>
        <p:spPr>
          <a:xfrm flipH="1">
            <a:off x="8052619" y="1342103"/>
            <a:ext cx="1726579" cy="139274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845241" y="476444"/>
            <a:ext cx="2969958" cy="923330"/>
          </a:xfrm>
          <a:prstGeom prst="rect">
            <a:avLst/>
          </a:prstGeom>
          <a:noFill/>
        </p:spPr>
        <p:txBody>
          <a:bodyPr wrap="square" rtlCol="0">
            <a:spAutoFit/>
          </a:bodyPr>
          <a:lstStyle/>
          <a:p>
            <a:r>
              <a:rPr kumimoji="1" lang="ja-JP" altLang="en-US" dirty="0" smtClean="0"/>
              <a:t>ログインしないと掲示板は作成できないため、ログインしてないならログインを促す</a:t>
            </a:r>
            <a:endParaRPr kumimoji="1" lang="ja-JP" altLang="en-US" dirty="0"/>
          </a:p>
        </p:txBody>
      </p:sp>
    </p:spTree>
    <p:extLst>
      <p:ext uri="{BB962C8B-B14F-4D97-AF65-F5344CB8AC3E}">
        <p14:creationId xmlns:p14="http://schemas.microsoft.com/office/powerpoint/2010/main" val="166484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掲示板の詳細ページ</a:t>
            </a:r>
            <a:endParaRPr lang="ja-JP" altLang="en-US" sz="6000" b="1" dirty="0">
              <a:solidFill>
                <a:srgbClr val="7030A0"/>
              </a:solidFill>
            </a:endParaRPr>
          </a:p>
        </p:txBody>
      </p:sp>
      <p:cxnSp>
        <p:nvCxnSpPr>
          <p:cNvPr id="3" name="直線コネクタ 2"/>
          <p:cNvCxnSpPr/>
          <p:nvPr/>
        </p:nvCxnSpPr>
        <p:spPr>
          <a:xfrm flipH="1">
            <a:off x="3829035" y="1186302"/>
            <a:ext cx="4396" cy="5457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1858297" y="1191766"/>
            <a:ext cx="8190686" cy="5457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195466" y="1829979"/>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6" name="テキスト ボックス 5"/>
          <p:cNvSpPr txBox="1"/>
          <p:nvPr/>
        </p:nvSpPr>
        <p:spPr>
          <a:xfrm>
            <a:off x="2135852" y="3545762"/>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7" name="テキスト ボックス 6"/>
          <p:cNvSpPr txBox="1"/>
          <p:nvPr/>
        </p:nvSpPr>
        <p:spPr>
          <a:xfrm>
            <a:off x="2202840" y="2845433"/>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8" name="テキスト ボックス 7"/>
          <p:cNvSpPr txBox="1"/>
          <p:nvPr/>
        </p:nvSpPr>
        <p:spPr>
          <a:xfrm>
            <a:off x="2145690" y="4162778"/>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9" name="テキスト ボックス 8"/>
          <p:cNvSpPr txBox="1"/>
          <p:nvPr/>
        </p:nvSpPr>
        <p:spPr>
          <a:xfrm>
            <a:off x="2151220" y="4779794"/>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graphicFrame>
        <p:nvGraphicFramePr>
          <p:cNvPr id="17" name="表 16"/>
          <p:cNvGraphicFramePr>
            <a:graphicFrameLocks noGrp="1"/>
          </p:cNvGraphicFramePr>
          <p:nvPr>
            <p:extLst>
              <p:ext uri="{D42A27DB-BD31-4B8C-83A1-F6EECF244321}">
                <p14:modId xmlns:p14="http://schemas.microsoft.com/office/powerpoint/2010/main" val="453423471"/>
              </p:ext>
            </p:extLst>
          </p:nvPr>
        </p:nvGraphicFramePr>
        <p:xfrm>
          <a:off x="4162280" y="1446497"/>
          <a:ext cx="5763385" cy="1930400"/>
        </p:xfrm>
        <a:graphic>
          <a:graphicData uri="http://schemas.openxmlformats.org/drawingml/2006/table">
            <a:tbl>
              <a:tblPr firstRow="1" bandRow="1">
                <a:tableStyleId>{5C22544A-7EE6-4342-B048-85BDC9FD1C3A}</a:tableStyleId>
              </a:tblPr>
              <a:tblGrid>
                <a:gridCol w="1118561"/>
                <a:gridCol w="1636153"/>
                <a:gridCol w="929148"/>
                <a:gridCol w="2079523"/>
              </a:tblGrid>
              <a:tr h="370840">
                <a:tc>
                  <a:txBody>
                    <a:bodyPr/>
                    <a:lstStyle/>
                    <a:p>
                      <a:r>
                        <a:rPr kumimoji="1" lang="ja-JP" altLang="en-US" dirty="0" smtClean="0"/>
                        <a:t>タイトル</a:t>
                      </a:r>
                      <a:endParaRPr kumimoji="1" lang="ja-JP" altLang="en-US" dirty="0"/>
                    </a:p>
                  </a:txBody>
                  <a:tcPr/>
                </a:tc>
                <a:tc gridSpan="3">
                  <a:txBody>
                    <a:bodyPr/>
                    <a:lstStyle/>
                    <a:p>
                      <a:r>
                        <a:rPr kumimoji="1" lang="ja-JP" altLang="en-US" dirty="0" smtClean="0"/>
                        <a:t>このゲームについて</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70840">
                <a:tc>
                  <a:txBody>
                    <a:bodyPr/>
                    <a:lstStyle/>
                    <a:p>
                      <a:r>
                        <a:rPr kumimoji="1" lang="ja-JP" altLang="en-US" dirty="0" smtClean="0"/>
                        <a:t>作成者</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ja-JP" altLang="en-US" dirty="0" smtClean="0"/>
                        <a:t>作成日</a:t>
                      </a:r>
                      <a:endParaRPr kumimoji="1" lang="ja-JP" altLang="en-US" dirty="0"/>
                    </a:p>
                  </a:txBody>
                  <a:tcPr/>
                </a:tc>
                <a:tc>
                  <a:txBody>
                    <a:bodyPr/>
                    <a:lstStyle/>
                    <a:p>
                      <a:r>
                        <a:rPr kumimoji="1" lang="en-US" altLang="ja-JP" dirty="0" smtClean="0"/>
                        <a:t>2014/1/19</a:t>
                      </a:r>
                      <a:r>
                        <a:rPr kumimoji="1" lang="en-US" altLang="ja-JP" baseline="0" dirty="0" smtClean="0"/>
                        <a:t> 11:50:30</a:t>
                      </a:r>
                      <a:endParaRPr kumimoji="1" lang="ja-JP" altLang="en-US" dirty="0"/>
                    </a:p>
                  </a:txBody>
                  <a:tcPr/>
                </a:tc>
              </a:tr>
              <a:tr h="370840">
                <a:tc gridSpan="4">
                  <a:txBody>
                    <a:bodyPr/>
                    <a:lstStyle/>
                    <a:p>
                      <a:r>
                        <a:rPr kumimoji="1" lang="ja-JP" altLang="en-US" dirty="0" smtClean="0"/>
                        <a:t>このゲームはインターネット上で対戦できるオセロです。</a:t>
                      </a:r>
                      <a:endParaRPr kumimoji="1" lang="en-US" altLang="ja-JP" dirty="0" smtClean="0"/>
                    </a:p>
                    <a:p>
                      <a:r>
                        <a:rPr kumimoji="1" lang="ja-JP" altLang="en-US" dirty="0" smtClean="0"/>
                        <a:t>いわゆるオンラインオセロです。</a:t>
                      </a:r>
                      <a:endParaRPr kumimoji="1" lang="en-US" altLang="ja-JP" dirty="0" smtClean="0"/>
                    </a:p>
                    <a:p>
                      <a:r>
                        <a:rPr kumimoji="1" lang="ja-JP" altLang="en-US" dirty="0" smtClean="0"/>
                        <a:t>ちゃんとした機能が出来るか分かりませんが、どうぞ楽しんでいって下さい！</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bl>
          </a:graphicData>
        </a:graphic>
      </p:graphicFrame>
      <p:sp>
        <p:nvSpPr>
          <p:cNvPr id="19" name="テキスト ボックス 18"/>
          <p:cNvSpPr txBox="1"/>
          <p:nvPr/>
        </p:nvSpPr>
        <p:spPr>
          <a:xfrm>
            <a:off x="4170528" y="5883702"/>
            <a:ext cx="1548581" cy="369332"/>
          </a:xfrm>
          <a:prstGeom prst="rect">
            <a:avLst/>
          </a:prstGeom>
          <a:noFill/>
        </p:spPr>
        <p:txBody>
          <a:bodyPr wrap="square" rtlCol="0">
            <a:spAutoFit/>
          </a:bodyPr>
          <a:lstStyle/>
          <a:p>
            <a:r>
              <a:rPr kumimoji="1" lang="ja-JP" altLang="en-US" u="sng" dirty="0" smtClean="0">
                <a:solidFill>
                  <a:srgbClr val="0070C0"/>
                </a:solidFill>
              </a:rPr>
              <a:t>コメントする</a:t>
            </a:r>
            <a:endParaRPr kumimoji="1" lang="ja-JP" altLang="en-US" u="sng" dirty="0">
              <a:solidFill>
                <a:srgbClr val="0070C0"/>
              </a:solidFill>
            </a:endParaRPr>
          </a:p>
        </p:txBody>
      </p:sp>
      <p:sp>
        <p:nvSpPr>
          <p:cNvPr id="29" name="テキスト ボックス 28"/>
          <p:cNvSpPr txBox="1"/>
          <p:nvPr/>
        </p:nvSpPr>
        <p:spPr>
          <a:xfrm>
            <a:off x="4214774" y="5258891"/>
            <a:ext cx="3735992" cy="646331"/>
          </a:xfrm>
          <a:prstGeom prst="rect">
            <a:avLst/>
          </a:prstGeom>
          <a:noFill/>
          <a:ln>
            <a:solidFill>
              <a:schemeClr val="tx1"/>
            </a:solidFill>
          </a:ln>
        </p:spPr>
        <p:txBody>
          <a:bodyPr wrap="square" rtlCol="0">
            <a:spAutoFit/>
          </a:bodyPr>
          <a:lstStyle/>
          <a:p>
            <a:r>
              <a:rPr lang="ja-JP" altLang="en-US" dirty="0" smtClean="0"/>
              <a:t>これ</a:t>
            </a:r>
            <a:r>
              <a:rPr lang="en-US" altLang="ja-JP" dirty="0" smtClean="0"/>
              <a:t>PHP</a:t>
            </a:r>
            <a:r>
              <a:rPr lang="ja-JP" altLang="en-US" dirty="0" smtClean="0"/>
              <a:t>の課題だからゲームばかりだとちょっとマズいので</a:t>
            </a:r>
            <a:r>
              <a:rPr lang="en-US" altLang="ja-JP" dirty="0" smtClean="0"/>
              <a:t>(^_^;)</a:t>
            </a:r>
            <a:endParaRPr kumimoji="1" lang="ja-JP" altLang="en-US" dirty="0"/>
          </a:p>
        </p:txBody>
      </p:sp>
      <p:sp>
        <p:nvSpPr>
          <p:cNvPr id="30" name="テキスト ボックス 29"/>
          <p:cNvSpPr txBox="1"/>
          <p:nvPr/>
        </p:nvSpPr>
        <p:spPr>
          <a:xfrm>
            <a:off x="4140230" y="4464756"/>
            <a:ext cx="4207941" cy="646331"/>
          </a:xfrm>
          <a:prstGeom prst="rect">
            <a:avLst/>
          </a:prstGeom>
          <a:noFill/>
        </p:spPr>
        <p:txBody>
          <a:bodyPr wrap="square" rtlCol="0">
            <a:spAutoFit/>
          </a:bodyPr>
          <a:lstStyle/>
          <a:p>
            <a:r>
              <a:rPr lang="ja-JP" altLang="en-US" dirty="0" smtClean="0"/>
              <a:t>はな</a:t>
            </a:r>
            <a:r>
              <a:rPr lang="ja-JP" altLang="en-US" dirty="0"/>
              <a:t>こ</a:t>
            </a:r>
            <a:r>
              <a:rPr kumimoji="1" lang="ja-JP" altLang="en-US" dirty="0" smtClean="0"/>
              <a:t>さん　</a:t>
            </a:r>
            <a:r>
              <a:rPr kumimoji="1" lang="en-US" altLang="ja-JP" dirty="0" smtClean="0"/>
              <a:t>2014/1/19 11:55:20</a:t>
            </a:r>
          </a:p>
          <a:p>
            <a:r>
              <a:rPr lang="ja-JP" altLang="en-US" dirty="0"/>
              <a:t>楽</a:t>
            </a:r>
            <a:r>
              <a:rPr lang="ja-JP" altLang="en-US" dirty="0" smtClean="0"/>
              <a:t>しみにしています。</a:t>
            </a:r>
            <a:endParaRPr kumimoji="1" lang="ja-JP" altLang="en-US" dirty="0"/>
          </a:p>
        </p:txBody>
      </p:sp>
      <p:sp>
        <p:nvSpPr>
          <p:cNvPr id="31" name="テキスト ボックス 30"/>
          <p:cNvSpPr txBox="1"/>
          <p:nvPr/>
        </p:nvSpPr>
        <p:spPr>
          <a:xfrm>
            <a:off x="4140229" y="3580919"/>
            <a:ext cx="4207941" cy="923330"/>
          </a:xfrm>
          <a:prstGeom prst="rect">
            <a:avLst/>
          </a:prstGeom>
          <a:noFill/>
        </p:spPr>
        <p:txBody>
          <a:bodyPr wrap="square" rtlCol="0">
            <a:spAutoFit/>
          </a:bodyPr>
          <a:lstStyle/>
          <a:p>
            <a:r>
              <a:rPr lang="ja-JP" altLang="en-US" dirty="0" smtClean="0"/>
              <a:t>たろ</a:t>
            </a:r>
            <a:r>
              <a:rPr lang="ja-JP" altLang="en-US" dirty="0"/>
              <a:t>う</a:t>
            </a:r>
            <a:r>
              <a:rPr kumimoji="1" lang="ja-JP" altLang="en-US" dirty="0" smtClean="0"/>
              <a:t>さん　</a:t>
            </a:r>
            <a:r>
              <a:rPr kumimoji="1" lang="en-US" altLang="ja-JP" dirty="0" smtClean="0"/>
              <a:t>2014/1/19 11:55:10</a:t>
            </a:r>
          </a:p>
          <a:p>
            <a:r>
              <a:rPr lang="ja-JP" altLang="en-US" dirty="0" smtClean="0"/>
              <a:t>これを作るよりもオセロを作った方がいいんじゃ・・・・・</a:t>
            </a:r>
            <a:endParaRPr kumimoji="1" lang="ja-JP" altLang="en-US" dirty="0"/>
          </a:p>
        </p:txBody>
      </p:sp>
      <p:cxnSp>
        <p:nvCxnSpPr>
          <p:cNvPr id="33" name="直線矢印コネクタ 32"/>
          <p:cNvCxnSpPr/>
          <p:nvPr/>
        </p:nvCxnSpPr>
        <p:spPr>
          <a:xfrm flipH="1">
            <a:off x="8117859" y="5606194"/>
            <a:ext cx="2205798"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0323657" y="4867530"/>
            <a:ext cx="1696064" cy="1477328"/>
          </a:xfrm>
          <a:prstGeom prst="rect">
            <a:avLst/>
          </a:prstGeom>
          <a:noFill/>
        </p:spPr>
        <p:txBody>
          <a:bodyPr wrap="square" rtlCol="0">
            <a:spAutoFit/>
          </a:bodyPr>
          <a:lstStyle/>
          <a:p>
            <a:r>
              <a:rPr kumimoji="1" lang="ja-JP" altLang="en-US" dirty="0" smtClean="0"/>
              <a:t>広瀬太郎（作成者）のコメントの書き込み。</a:t>
            </a:r>
            <a:endParaRPr kumimoji="1" lang="en-US" altLang="ja-JP" dirty="0" smtClean="0"/>
          </a:p>
          <a:p>
            <a:r>
              <a:rPr lang="ja-JP" altLang="en-US" dirty="0" smtClean="0"/>
              <a:t>これも可能にする。</a:t>
            </a:r>
            <a:endParaRPr kumimoji="1" lang="ja-JP" altLang="en-US" dirty="0"/>
          </a:p>
        </p:txBody>
      </p:sp>
      <p:sp>
        <p:nvSpPr>
          <p:cNvPr id="40" name="左中かっこ 39"/>
          <p:cNvSpPr/>
          <p:nvPr/>
        </p:nvSpPr>
        <p:spPr>
          <a:xfrm>
            <a:off x="3948398" y="5258891"/>
            <a:ext cx="210886" cy="888962"/>
          </a:xfrm>
          <a:prstGeom prst="leftBrace">
            <a:avLst>
              <a:gd name="adj1" fmla="val 43895"/>
              <a:gd name="adj2" fmla="val 50000"/>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p:cNvCxnSpPr/>
          <p:nvPr/>
        </p:nvCxnSpPr>
        <p:spPr>
          <a:xfrm>
            <a:off x="1551499" y="5687518"/>
            <a:ext cx="2083633"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106155" y="4948854"/>
            <a:ext cx="1445343" cy="1477328"/>
          </a:xfrm>
          <a:prstGeom prst="rect">
            <a:avLst/>
          </a:prstGeom>
          <a:noFill/>
        </p:spPr>
        <p:txBody>
          <a:bodyPr wrap="square" rtlCol="0">
            <a:spAutoFit/>
          </a:bodyPr>
          <a:lstStyle/>
          <a:p>
            <a:r>
              <a:rPr kumimoji="1" lang="ja-JP" altLang="en-US" dirty="0" smtClean="0"/>
              <a:t>ログインしていなかったら「</a:t>
            </a:r>
            <a:r>
              <a:rPr kumimoji="1" lang="ja-JP" altLang="en-US" u="sng" dirty="0" smtClean="0">
                <a:solidFill>
                  <a:srgbClr val="0070C0"/>
                </a:solidFill>
              </a:rPr>
              <a:t>ログインしてコメントする</a:t>
            </a:r>
            <a:r>
              <a:rPr kumimoji="1" lang="ja-JP" altLang="en-US" dirty="0" smtClean="0"/>
              <a:t>」にする</a:t>
            </a:r>
            <a:endParaRPr kumimoji="1" lang="ja-JP" altLang="en-US" dirty="0"/>
          </a:p>
        </p:txBody>
      </p:sp>
      <p:sp>
        <p:nvSpPr>
          <p:cNvPr id="44" name="テキスト ボックス 43"/>
          <p:cNvSpPr txBox="1"/>
          <p:nvPr/>
        </p:nvSpPr>
        <p:spPr>
          <a:xfrm>
            <a:off x="4145119" y="6280017"/>
            <a:ext cx="1489588" cy="369332"/>
          </a:xfrm>
          <a:prstGeom prst="rect">
            <a:avLst/>
          </a:prstGeom>
          <a:noFill/>
        </p:spPr>
        <p:txBody>
          <a:bodyPr wrap="square" rtlCol="0">
            <a:spAutoFit/>
          </a:bodyPr>
          <a:lstStyle/>
          <a:p>
            <a:r>
              <a:rPr kumimoji="1" lang="ja-JP" altLang="en-US" u="sng" dirty="0" smtClean="0">
                <a:solidFill>
                  <a:srgbClr val="0070C0"/>
                </a:solidFill>
              </a:rPr>
              <a:t>一覧へ戻る</a:t>
            </a:r>
            <a:endParaRPr kumimoji="1" lang="ja-JP" altLang="en-US" u="sng" dirty="0">
              <a:solidFill>
                <a:srgbClr val="0070C0"/>
              </a:solidFill>
            </a:endParaRPr>
          </a:p>
        </p:txBody>
      </p:sp>
      <p:cxnSp>
        <p:nvCxnSpPr>
          <p:cNvPr id="46" name="カギ線コネクタ 45"/>
          <p:cNvCxnSpPr/>
          <p:nvPr/>
        </p:nvCxnSpPr>
        <p:spPr>
          <a:xfrm rot="10800000" flipV="1">
            <a:off x="5469998" y="3915093"/>
            <a:ext cx="4829890" cy="2549589"/>
          </a:xfrm>
          <a:prstGeom prst="bentConnector3">
            <a:avLst>
              <a:gd name="adj1" fmla="val 1641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10309917" y="1967819"/>
            <a:ext cx="1709804" cy="2585323"/>
          </a:xfrm>
          <a:prstGeom prst="rect">
            <a:avLst/>
          </a:prstGeom>
          <a:noFill/>
        </p:spPr>
        <p:txBody>
          <a:bodyPr wrap="square" rtlCol="0">
            <a:spAutoFit/>
          </a:bodyPr>
          <a:lstStyle/>
          <a:p>
            <a:r>
              <a:rPr kumimoji="1" lang="ja-JP" altLang="en-US" dirty="0" smtClean="0"/>
              <a:t>このリンクの配置は結構悩むところ。</a:t>
            </a:r>
            <a:endParaRPr kumimoji="1" lang="en-US" altLang="ja-JP" dirty="0" smtClean="0"/>
          </a:p>
          <a:p>
            <a:r>
              <a:rPr lang="ja-JP" altLang="en-US" dirty="0"/>
              <a:t>一番下</a:t>
            </a:r>
            <a:r>
              <a:rPr lang="ja-JP" altLang="en-US" dirty="0" smtClean="0"/>
              <a:t>だと下がるのが大変で、掲示板の下だとコメントみた後に一覧に戻りにくくなるし。</a:t>
            </a:r>
            <a:endParaRPr kumimoji="1" lang="ja-JP" altLang="en-US" dirty="0"/>
          </a:p>
        </p:txBody>
      </p:sp>
    </p:spTree>
    <p:extLst>
      <p:ext uri="{BB962C8B-B14F-4D97-AF65-F5344CB8AC3E}">
        <p14:creationId xmlns:p14="http://schemas.microsoft.com/office/powerpoint/2010/main" val="406975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オセロの初期ページ</a:t>
            </a:r>
            <a:endParaRPr lang="ja-JP" altLang="en-US" sz="6000" b="1" dirty="0">
              <a:solidFill>
                <a:srgbClr val="7030A0"/>
              </a:solidFill>
            </a:endParaRPr>
          </a:p>
        </p:txBody>
      </p:sp>
      <p:sp>
        <p:nvSpPr>
          <p:cNvPr id="4" name="正方形/長方形 3"/>
          <p:cNvSpPr/>
          <p:nvPr/>
        </p:nvSpPr>
        <p:spPr>
          <a:xfrm>
            <a:off x="3303640" y="1648495"/>
            <a:ext cx="5132437" cy="4826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451121" y="3750195"/>
            <a:ext cx="1445342" cy="523220"/>
          </a:xfrm>
          <a:prstGeom prst="rect">
            <a:avLst/>
          </a:prstGeom>
          <a:noFill/>
        </p:spPr>
        <p:txBody>
          <a:bodyPr wrap="square" rtlCol="0">
            <a:spAutoFit/>
          </a:bodyPr>
          <a:lstStyle/>
          <a:p>
            <a:r>
              <a:rPr kumimoji="1" lang="ja-JP" altLang="en-US" sz="2800" dirty="0" smtClean="0"/>
              <a:t>部屋</a:t>
            </a:r>
            <a:endParaRPr kumimoji="1" lang="ja-JP" altLang="en-US" sz="2800" dirty="0"/>
          </a:p>
        </p:txBody>
      </p:sp>
      <p:sp>
        <p:nvSpPr>
          <p:cNvPr id="13" name="テキスト ボックス 12"/>
          <p:cNvSpPr txBox="1"/>
          <p:nvPr/>
        </p:nvSpPr>
        <p:spPr>
          <a:xfrm>
            <a:off x="3923070" y="4273415"/>
            <a:ext cx="3982066" cy="400110"/>
          </a:xfrm>
          <a:prstGeom prst="rect">
            <a:avLst/>
          </a:prstGeom>
          <a:noFill/>
        </p:spPr>
        <p:txBody>
          <a:bodyPr wrap="square" rtlCol="0">
            <a:spAutoFit/>
          </a:bodyPr>
          <a:lstStyle/>
          <a:p>
            <a:r>
              <a:rPr lang="ja-JP" altLang="en-US" sz="2000" u="sng" dirty="0" smtClean="0">
                <a:solidFill>
                  <a:srgbClr val="0070C0"/>
                </a:solidFill>
              </a:rPr>
              <a:t>たろ</a:t>
            </a:r>
            <a:r>
              <a:rPr lang="ja-JP" altLang="en-US" sz="2000" u="sng" dirty="0">
                <a:solidFill>
                  <a:srgbClr val="0070C0"/>
                </a:solidFill>
              </a:rPr>
              <a:t>う</a:t>
            </a:r>
            <a:r>
              <a:rPr kumimoji="1" lang="ja-JP" altLang="en-US" sz="2000" u="sng" dirty="0" smtClean="0">
                <a:solidFill>
                  <a:srgbClr val="0070C0"/>
                </a:solidFill>
              </a:rPr>
              <a:t>さんの部屋</a:t>
            </a:r>
            <a:endParaRPr kumimoji="1" lang="ja-JP" altLang="en-US" sz="2000" u="sng" dirty="0">
              <a:solidFill>
                <a:srgbClr val="0070C0"/>
              </a:solidFill>
            </a:endParaRPr>
          </a:p>
        </p:txBody>
      </p:sp>
      <p:sp>
        <p:nvSpPr>
          <p:cNvPr id="14" name="テキスト ボックス 13"/>
          <p:cNvSpPr txBox="1"/>
          <p:nvPr/>
        </p:nvSpPr>
        <p:spPr>
          <a:xfrm>
            <a:off x="3923070" y="4678875"/>
            <a:ext cx="3982066" cy="400110"/>
          </a:xfrm>
          <a:prstGeom prst="rect">
            <a:avLst/>
          </a:prstGeom>
          <a:noFill/>
        </p:spPr>
        <p:txBody>
          <a:bodyPr wrap="square" rtlCol="0">
            <a:spAutoFit/>
          </a:bodyPr>
          <a:lstStyle/>
          <a:p>
            <a:r>
              <a:rPr kumimoji="1" lang="ja-JP" altLang="en-US" sz="2000" dirty="0" smtClean="0"/>
              <a:t>はなこさんの部屋（対戦中）</a:t>
            </a:r>
            <a:endParaRPr kumimoji="1" lang="ja-JP" altLang="en-US" sz="2000" dirty="0"/>
          </a:p>
        </p:txBody>
      </p:sp>
      <p:sp>
        <p:nvSpPr>
          <p:cNvPr id="15" name="テキスト ボックス 14"/>
          <p:cNvSpPr txBox="1"/>
          <p:nvPr/>
        </p:nvSpPr>
        <p:spPr>
          <a:xfrm>
            <a:off x="3451121" y="5512369"/>
            <a:ext cx="2743200" cy="369332"/>
          </a:xfrm>
          <a:prstGeom prst="rect">
            <a:avLst/>
          </a:prstGeom>
          <a:noFill/>
        </p:spPr>
        <p:txBody>
          <a:bodyPr wrap="square" rtlCol="0">
            <a:spAutoFit/>
          </a:bodyPr>
          <a:lstStyle/>
          <a:p>
            <a:r>
              <a:rPr kumimoji="1" lang="ja-JP" altLang="en-US" u="sng" dirty="0" smtClean="0">
                <a:solidFill>
                  <a:srgbClr val="0070C0"/>
                </a:solidFill>
              </a:rPr>
              <a:t>新しい部屋を作成する</a:t>
            </a:r>
            <a:endParaRPr kumimoji="1" lang="ja-JP" altLang="en-US" u="sng" dirty="0">
              <a:solidFill>
                <a:srgbClr val="0070C0"/>
              </a:solidFill>
            </a:endParaRPr>
          </a:p>
        </p:txBody>
      </p:sp>
      <p:sp>
        <p:nvSpPr>
          <p:cNvPr id="16" name="テキスト ボックス 15"/>
          <p:cNvSpPr txBox="1"/>
          <p:nvPr/>
        </p:nvSpPr>
        <p:spPr>
          <a:xfrm>
            <a:off x="3451121" y="5948607"/>
            <a:ext cx="2743200" cy="369332"/>
          </a:xfrm>
          <a:prstGeom prst="rect">
            <a:avLst/>
          </a:prstGeom>
          <a:noFill/>
        </p:spPr>
        <p:txBody>
          <a:bodyPr wrap="square" rtlCol="0">
            <a:spAutoFit/>
          </a:bodyPr>
          <a:lstStyle/>
          <a:p>
            <a:r>
              <a:rPr lang="ja-JP" altLang="en-US" u="sng" dirty="0" smtClean="0">
                <a:solidFill>
                  <a:srgbClr val="0070C0"/>
                </a:solidFill>
              </a:rPr>
              <a:t>コンピュータと対戦</a:t>
            </a:r>
            <a:r>
              <a:rPr kumimoji="1" lang="ja-JP" altLang="en-US" u="sng" dirty="0" smtClean="0">
                <a:solidFill>
                  <a:srgbClr val="0070C0"/>
                </a:solidFill>
              </a:rPr>
              <a:t>する</a:t>
            </a:r>
            <a:endParaRPr kumimoji="1" lang="ja-JP" altLang="en-US" u="sng" dirty="0">
              <a:solidFill>
                <a:srgbClr val="0070C0"/>
              </a:solidFill>
            </a:endParaRPr>
          </a:p>
        </p:txBody>
      </p:sp>
      <p:sp>
        <p:nvSpPr>
          <p:cNvPr id="17" name="テキスト ボックス 16"/>
          <p:cNvSpPr txBox="1"/>
          <p:nvPr/>
        </p:nvSpPr>
        <p:spPr>
          <a:xfrm>
            <a:off x="3451121" y="2099181"/>
            <a:ext cx="2934929" cy="1200329"/>
          </a:xfrm>
          <a:prstGeom prst="rect">
            <a:avLst/>
          </a:prstGeom>
          <a:noFill/>
        </p:spPr>
        <p:txBody>
          <a:bodyPr wrap="square" rtlCol="0">
            <a:spAutoFit/>
          </a:bodyPr>
          <a:lstStyle/>
          <a:p>
            <a:r>
              <a:rPr kumimoji="1" lang="ja-JP" altLang="en-US" dirty="0" smtClean="0"/>
              <a:t>広瀬太郎さん</a:t>
            </a:r>
            <a:endParaRPr kumimoji="1" lang="en-US" altLang="ja-JP" dirty="0" smtClean="0"/>
          </a:p>
          <a:p>
            <a:r>
              <a:rPr kumimoji="1" lang="ja-JP" altLang="en-US" dirty="0" smtClean="0"/>
              <a:t>ゲーム数：</a:t>
            </a:r>
            <a:r>
              <a:rPr kumimoji="1" lang="en-US" altLang="ja-JP" dirty="0" smtClean="0"/>
              <a:t>10</a:t>
            </a:r>
          </a:p>
          <a:p>
            <a:r>
              <a:rPr kumimoji="1" lang="ja-JP" altLang="en-US" dirty="0" smtClean="0"/>
              <a:t>勝数：</a:t>
            </a:r>
            <a:r>
              <a:rPr kumimoji="1" lang="en-US" altLang="ja-JP" dirty="0" smtClean="0"/>
              <a:t>5</a:t>
            </a:r>
          </a:p>
          <a:p>
            <a:r>
              <a:rPr lang="ja-JP" altLang="en-US" dirty="0" smtClean="0"/>
              <a:t>勝率：</a:t>
            </a:r>
            <a:r>
              <a:rPr lang="en-US" altLang="ja-JP" dirty="0" smtClean="0"/>
              <a:t>50%</a:t>
            </a:r>
            <a:endParaRPr kumimoji="1" lang="en-US" altLang="ja-JP" dirty="0" smtClean="0"/>
          </a:p>
        </p:txBody>
      </p:sp>
      <p:cxnSp>
        <p:nvCxnSpPr>
          <p:cNvPr id="19" name="直線矢印コネクタ 18"/>
          <p:cNvCxnSpPr/>
          <p:nvPr/>
        </p:nvCxnSpPr>
        <p:spPr>
          <a:xfrm>
            <a:off x="2802194" y="2699345"/>
            <a:ext cx="64892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002890" y="2237680"/>
            <a:ext cx="1548581" cy="923330"/>
          </a:xfrm>
          <a:prstGeom prst="rect">
            <a:avLst/>
          </a:prstGeom>
          <a:noFill/>
        </p:spPr>
        <p:txBody>
          <a:bodyPr wrap="square" rtlCol="0">
            <a:spAutoFit/>
          </a:bodyPr>
          <a:lstStyle/>
          <a:p>
            <a:r>
              <a:rPr kumimoji="1" lang="ja-JP" altLang="en-US" dirty="0" smtClean="0"/>
              <a:t>現在の勝敗などのデータを表示</a:t>
            </a:r>
            <a:endParaRPr kumimoji="1" lang="ja-JP" altLang="en-US" dirty="0"/>
          </a:p>
        </p:txBody>
      </p:sp>
      <p:cxnSp>
        <p:nvCxnSpPr>
          <p:cNvPr id="21" name="直線矢印コネクタ 20"/>
          <p:cNvCxnSpPr/>
          <p:nvPr/>
        </p:nvCxnSpPr>
        <p:spPr>
          <a:xfrm flipH="1">
            <a:off x="7132887" y="4673525"/>
            <a:ext cx="17161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937523" y="4073360"/>
            <a:ext cx="1803803" cy="1200329"/>
          </a:xfrm>
          <a:prstGeom prst="rect">
            <a:avLst/>
          </a:prstGeom>
          <a:noFill/>
        </p:spPr>
        <p:txBody>
          <a:bodyPr wrap="square" rtlCol="0">
            <a:spAutoFit/>
          </a:bodyPr>
          <a:lstStyle/>
          <a:p>
            <a:r>
              <a:rPr kumimoji="1" lang="ja-JP" altLang="en-US" dirty="0" smtClean="0"/>
              <a:t>すでに作られている部屋を表示。</a:t>
            </a:r>
            <a:endParaRPr kumimoji="1" lang="en-US" altLang="ja-JP" dirty="0" smtClean="0"/>
          </a:p>
          <a:p>
            <a:r>
              <a:rPr lang="ja-JP" altLang="en-US" dirty="0"/>
              <a:t>大戦中</a:t>
            </a:r>
            <a:r>
              <a:rPr lang="ja-JP" altLang="en-US" dirty="0" smtClean="0"/>
              <a:t>ならそれも表示する。</a:t>
            </a:r>
            <a:endParaRPr kumimoji="1" lang="ja-JP" altLang="en-US" dirty="0"/>
          </a:p>
        </p:txBody>
      </p:sp>
      <p:cxnSp>
        <p:nvCxnSpPr>
          <p:cNvPr id="26" name="直線矢印コネクタ 25"/>
          <p:cNvCxnSpPr/>
          <p:nvPr/>
        </p:nvCxnSpPr>
        <p:spPr>
          <a:xfrm>
            <a:off x="2698952" y="5871877"/>
            <a:ext cx="75216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803781" y="5271712"/>
            <a:ext cx="1850925" cy="1200329"/>
          </a:xfrm>
          <a:prstGeom prst="rect">
            <a:avLst/>
          </a:prstGeom>
          <a:noFill/>
        </p:spPr>
        <p:txBody>
          <a:bodyPr wrap="square" rtlCol="0">
            <a:spAutoFit/>
          </a:bodyPr>
          <a:lstStyle/>
          <a:p>
            <a:r>
              <a:rPr kumimoji="1" lang="ja-JP" altLang="en-US" dirty="0" smtClean="0"/>
              <a:t>新しい部屋を作って相手を待つか、コンピュータと対戦する</a:t>
            </a:r>
            <a:endParaRPr kumimoji="1" lang="ja-JP" altLang="en-US" dirty="0"/>
          </a:p>
        </p:txBody>
      </p:sp>
    </p:spTree>
    <p:extLst>
      <p:ext uri="{BB962C8B-B14F-4D97-AF65-F5344CB8AC3E}">
        <p14:creationId xmlns:p14="http://schemas.microsoft.com/office/powerpoint/2010/main" val="204509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オセロの</a:t>
            </a:r>
            <a:r>
              <a:rPr lang="ja-JP" altLang="en-US" sz="6000" b="1" dirty="0">
                <a:solidFill>
                  <a:srgbClr val="7030A0"/>
                </a:solidFill>
              </a:rPr>
              <a:t>部屋</a:t>
            </a:r>
            <a:r>
              <a:rPr lang="ja-JP" altLang="en-US" sz="6000" b="1" dirty="0" smtClean="0">
                <a:solidFill>
                  <a:srgbClr val="7030A0"/>
                </a:solidFill>
              </a:rPr>
              <a:t>ページ</a:t>
            </a:r>
            <a:endParaRPr lang="ja-JP" altLang="en-US" sz="6000" b="1" dirty="0">
              <a:solidFill>
                <a:srgbClr val="7030A0"/>
              </a:solidFill>
            </a:endParaRPr>
          </a:p>
        </p:txBody>
      </p:sp>
      <p:sp>
        <p:nvSpPr>
          <p:cNvPr id="3" name="正方形/長方形 2"/>
          <p:cNvSpPr/>
          <p:nvPr/>
        </p:nvSpPr>
        <p:spPr>
          <a:xfrm>
            <a:off x="3303640" y="1401097"/>
            <a:ext cx="5235676" cy="52061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114046" y="3516603"/>
            <a:ext cx="3492792" cy="2888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p:cNvCxnSpPr/>
          <p:nvPr/>
        </p:nvCxnSpPr>
        <p:spPr>
          <a:xfrm>
            <a:off x="4588804" y="3508271"/>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036172"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5478624"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5949168"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6393024"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805979"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189436"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4114046" y="5960691"/>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a:off x="4114046" y="5516438"/>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a:off x="4114046" y="5072185"/>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4145650" y="4693850"/>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a:off x="4114046" y="4321584"/>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114046" y="3910290"/>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円/楕円 25"/>
          <p:cNvSpPr/>
          <p:nvPr/>
        </p:nvSpPr>
        <p:spPr>
          <a:xfrm>
            <a:off x="5353092" y="4913464"/>
            <a:ext cx="294968" cy="2924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5789746" y="4910494"/>
            <a:ext cx="294968" cy="2924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5810815" y="4523978"/>
            <a:ext cx="294968" cy="2924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5335235" y="4523978"/>
            <a:ext cx="294968" cy="2924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140090" y="1603306"/>
            <a:ext cx="1842872" cy="646331"/>
          </a:xfrm>
          <a:prstGeom prst="rect">
            <a:avLst/>
          </a:prstGeom>
          <a:noFill/>
        </p:spPr>
        <p:txBody>
          <a:bodyPr wrap="square" rtlCol="0">
            <a:spAutoFit/>
          </a:bodyPr>
          <a:lstStyle/>
          <a:p>
            <a:r>
              <a:rPr kumimoji="1" lang="ja-JP" altLang="en-US" dirty="0" smtClean="0"/>
              <a:t>黒：広瀬太郎</a:t>
            </a:r>
            <a:endParaRPr kumimoji="1" lang="en-US" altLang="ja-JP" dirty="0" smtClean="0"/>
          </a:p>
          <a:p>
            <a:r>
              <a:rPr lang="ja-JP" altLang="en-US" dirty="0" smtClean="0"/>
              <a:t>白：</a:t>
            </a:r>
            <a:endParaRPr kumimoji="1" lang="ja-JP" altLang="en-US" dirty="0"/>
          </a:p>
        </p:txBody>
      </p:sp>
      <p:grpSp>
        <p:nvGrpSpPr>
          <p:cNvPr id="39" name="グループ化 38"/>
          <p:cNvGrpSpPr/>
          <p:nvPr/>
        </p:nvGrpSpPr>
        <p:grpSpPr>
          <a:xfrm>
            <a:off x="4571246" y="2346698"/>
            <a:ext cx="922126" cy="398584"/>
            <a:chOff x="4143542" y="2625458"/>
            <a:chExt cx="922126" cy="398584"/>
          </a:xfrm>
        </p:grpSpPr>
        <p:sp>
          <p:nvSpPr>
            <p:cNvPr id="37" name="テキスト ボックス 36"/>
            <p:cNvSpPr txBox="1"/>
            <p:nvPr/>
          </p:nvSpPr>
          <p:spPr>
            <a:xfrm>
              <a:off x="4143542" y="2654710"/>
              <a:ext cx="474758" cy="369332"/>
            </a:xfrm>
            <a:prstGeom prst="rect">
              <a:avLst/>
            </a:prstGeom>
            <a:noFill/>
          </p:spPr>
          <p:txBody>
            <a:bodyPr wrap="square" rtlCol="0">
              <a:spAutoFit/>
            </a:bodyPr>
            <a:lstStyle/>
            <a:p>
              <a:r>
                <a:rPr kumimoji="1" lang="ja-JP" altLang="en-US" dirty="0" smtClean="0"/>
                <a:t>黒</a:t>
              </a:r>
              <a:endParaRPr kumimoji="1" lang="ja-JP" altLang="en-US" dirty="0"/>
            </a:p>
          </p:txBody>
        </p:sp>
        <p:sp>
          <p:nvSpPr>
            <p:cNvPr id="38" name="テキスト ボックス 37"/>
            <p:cNvSpPr txBox="1"/>
            <p:nvPr/>
          </p:nvSpPr>
          <p:spPr>
            <a:xfrm>
              <a:off x="4496852" y="2625458"/>
              <a:ext cx="568816" cy="369332"/>
            </a:xfrm>
            <a:prstGeom prst="rect">
              <a:avLst/>
            </a:prstGeom>
            <a:noFill/>
            <a:ln>
              <a:solidFill>
                <a:schemeClr val="tx1"/>
              </a:solidFill>
            </a:ln>
          </p:spPr>
          <p:txBody>
            <a:bodyPr wrap="square" rtlCol="0">
              <a:spAutoFit/>
            </a:bodyPr>
            <a:lstStyle/>
            <a:p>
              <a:r>
                <a:rPr kumimoji="1" lang="en-US" altLang="ja-JP" dirty="0" smtClean="0"/>
                <a:t>2</a:t>
              </a:r>
              <a:endParaRPr kumimoji="1" lang="ja-JP" altLang="en-US" dirty="0"/>
            </a:p>
          </p:txBody>
        </p:sp>
      </p:grpSp>
      <p:grpSp>
        <p:nvGrpSpPr>
          <p:cNvPr id="40" name="グループ化 39"/>
          <p:cNvGrpSpPr/>
          <p:nvPr/>
        </p:nvGrpSpPr>
        <p:grpSpPr>
          <a:xfrm>
            <a:off x="5973047" y="2364891"/>
            <a:ext cx="922126" cy="398584"/>
            <a:chOff x="4143542" y="2625458"/>
            <a:chExt cx="922126" cy="398584"/>
          </a:xfrm>
        </p:grpSpPr>
        <p:sp>
          <p:nvSpPr>
            <p:cNvPr id="41" name="テキスト ボックス 40"/>
            <p:cNvSpPr txBox="1"/>
            <p:nvPr/>
          </p:nvSpPr>
          <p:spPr>
            <a:xfrm>
              <a:off x="4143542" y="2654710"/>
              <a:ext cx="474758" cy="369332"/>
            </a:xfrm>
            <a:prstGeom prst="rect">
              <a:avLst/>
            </a:prstGeom>
            <a:noFill/>
          </p:spPr>
          <p:txBody>
            <a:bodyPr wrap="square" rtlCol="0">
              <a:spAutoFit/>
            </a:bodyPr>
            <a:lstStyle/>
            <a:p>
              <a:r>
                <a:rPr lang="ja-JP" altLang="en-US" dirty="0"/>
                <a:t>白</a:t>
              </a:r>
              <a:endParaRPr kumimoji="1" lang="ja-JP" altLang="en-US" dirty="0"/>
            </a:p>
          </p:txBody>
        </p:sp>
        <p:sp>
          <p:nvSpPr>
            <p:cNvPr id="42" name="テキスト ボックス 41"/>
            <p:cNvSpPr txBox="1"/>
            <p:nvPr/>
          </p:nvSpPr>
          <p:spPr>
            <a:xfrm>
              <a:off x="4496852" y="2625458"/>
              <a:ext cx="568816" cy="369332"/>
            </a:xfrm>
            <a:prstGeom prst="rect">
              <a:avLst/>
            </a:prstGeom>
            <a:noFill/>
            <a:ln>
              <a:solidFill>
                <a:schemeClr val="tx1"/>
              </a:solidFill>
            </a:ln>
          </p:spPr>
          <p:txBody>
            <a:bodyPr wrap="square" rtlCol="0">
              <a:spAutoFit/>
            </a:bodyPr>
            <a:lstStyle/>
            <a:p>
              <a:r>
                <a:rPr kumimoji="1" lang="en-US" altLang="ja-JP" dirty="0" smtClean="0"/>
                <a:t>2</a:t>
              </a:r>
              <a:endParaRPr kumimoji="1" lang="ja-JP" altLang="en-US" dirty="0"/>
            </a:p>
          </p:txBody>
        </p:sp>
      </p:grpSp>
      <p:sp>
        <p:nvSpPr>
          <p:cNvPr id="43" name="テキスト ボックス 42"/>
          <p:cNvSpPr txBox="1"/>
          <p:nvPr/>
        </p:nvSpPr>
        <p:spPr>
          <a:xfrm>
            <a:off x="4464030" y="2920492"/>
            <a:ext cx="3018034" cy="369332"/>
          </a:xfrm>
          <a:prstGeom prst="rect">
            <a:avLst/>
          </a:prstGeom>
          <a:noFill/>
          <a:ln>
            <a:solidFill>
              <a:schemeClr val="tx1"/>
            </a:solidFill>
          </a:ln>
        </p:spPr>
        <p:txBody>
          <a:bodyPr wrap="square" rtlCol="0">
            <a:spAutoFit/>
          </a:bodyPr>
          <a:lstStyle/>
          <a:p>
            <a:r>
              <a:rPr lang="ja-JP" altLang="en-US" dirty="0"/>
              <a:t>待機中</a:t>
            </a:r>
            <a:endParaRPr kumimoji="1" lang="ja-JP" altLang="en-US" dirty="0"/>
          </a:p>
        </p:txBody>
      </p:sp>
    </p:spTree>
    <p:extLst>
      <p:ext uri="{BB962C8B-B14F-4D97-AF65-F5344CB8AC3E}">
        <p14:creationId xmlns:p14="http://schemas.microsoft.com/office/powerpoint/2010/main" val="128031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516195" y="103031"/>
            <a:ext cx="10795818" cy="1088735"/>
          </a:xfrm>
          <a:prstGeom prst="rect">
            <a:avLst/>
          </a:prstGeom>
        </p:spPr>
        <p:txBody>
          <a:bodyP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オセロのコンピュータ対戦のページ</a:t>
            </a:r>
            <a:endParaRPr lang="ja-JP" altLang="en-US" sz="6000" b="1" dirty="0">
              <a:solidFill>
                <a:srgbClr val="7030A0"/>
              </a:solidFill>
            </a:endParaRPr>
          </a:p>
        </p:txBody>
      </p:sp>
      <p:sp>
        <p:nvSpPr>
          <p:cNvPr id="3" name="正方形/長方形 2"/>
          <p:cNvSpPr/>
          <p:nvPr/>
        </p:nvSpPr>
        <p:spPr>
          <a:xfrm>
            <a:off x="3303640" y="1401097"/>
            <a:ext cx="5235676" cy="52061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4114046" y="3516603"/>
            <a:ext cx="3492792" cy="2888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4588804" y="3508271"/>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036172"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5478624"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5949168"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6393024"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6805979"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7189436"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4114046" y="5960691"/>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4114046" y="5516438"/>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4114046" y="5072185"/>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4145650" y="4693850"/>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4114046" y="4321584"/>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4114046" y="3910290"/>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円/楕円 17"/>
          <p:cNvSpPr/>
          <p:nvPr/>
        </p:nvSpPr>
        <p:spPr>
          <a:xfrm>
            <a:off x="5353092" y="4913464"/>
            <a:ext cx="294968" cy="2924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5789746" y="4910494"/>
            <a:ext cx="294968" cy="2924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810815" y="4523978"/>
            <a:ext cx="294968" cy="2924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5335235" y="4523978"/>
            <a:ext cx="294968" cy="2924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5140090" y="1603306"/>
            <a:ext cx="1842872" cy="646331"/>
          </a:xfrm>
          <a:prstGeom prst="rect">
            <a:avLst/>
          </a:prstGeom>
          <a:noFill/>
        </p:spPr>
        <p:txBody>
          <a:bodyPr wrap="square" rtlCol="0">
            <a:spAutoFit/>
          </a:bodyPr>
          <a:lstStyle/>
          <a:p>
            <a:r>
              <a:rPr kumimoji="1" lang="ja-JP" altLang="en-US" dirty="0" smtClean="0"/>
              <a:t>黒：広瀬太郎</a:t>
            </a:r>
            <a:endParaRPr kumimoji="1" lang="en-US" altLang="ja-JP" dirty="0" smtClean="0"/>
          </a:p>
          <a:p>
            <a:r>
              <a:rPr lang="ja-JP" altLang="en-US" dirty="0" smtClean="0"/>
              <a:t>白：コンピュータ</a:t>
            </a:r>
            <a:endParaRPr kumimoji="1" lang="ja-JP" altLang="en-US" dirty="0"/>
          </a:p>
        </p:txBody>
      </p:sp>
      <p:grpSp>
        <p:nvGrpSpPr>
          <p:cNvPr id="23" name="グループ化 22"/>
          <p:cNvGrpSpPr/>
          <p:nvPr/>
        </p:nvGrpSpPr>
        <p:grpSpPr>
          <a:xfrm>
            <a:off x="4571246" y="2346698"/>
            <a:ext cx="922126" cy="398584"/>
            <a:chOff x="4143542" y="2625458"/>
            <a:chExt cx="922126" cy="398584"/>
          </a:xfrm>
        </p:grpSpPr>
        <p:sp>
          <p:nvSpPr>
            <p:cNvPr id="24" name="テキスト ボックス 23"/>
            <p:cNvSpPr txBox="1"/>
            <p:nvPr/>
          </p:nvSpPr>
          <p:spPr>
            <a:xfrm>
              <a:off x="4143542" y="2654710"/>
              <a:ext cx="474758" cy="369332"/>
            </a:xfrm>
            <a:prstGeom prst="rect">
              <a:avLst/>
            </a:prstGeom>
            <a:noFill/>
          </p:spPr>
          <p:txBody>
            <a:bodyPr wrap="square" rtlCol="0">
              <a:spAutoFit/>
            </a:bodyPr>
            <a:lstStyle/>
            <a:p>
              <a:r>
                <a:rPr kumimoji="1" lang="ja-JP" altLang="en-US" dirty="0" smtClean="0"/>
                <a:t>黒</a:t>
              </a:r>
              <a:endParaRPr kumimoji="1" lang="ja-JP" altLang="en-US" dirty="0"/>
            </a:p>
          </p:txBody>
        </p:sp>
        <p:sp>
          <p:nvSpPr>
            <p:cNvPr id="25" name="テキスト ボックス 24"/>
            <p:cNvSpPr txBox="1"/>
            <p:nvPr/>
          </p:nvSpPr>
          <p:spPr>
            <a:xfrm>
              <a:off x="4496852" y="2625458"/>
              <a:ext cx="568816" cy="369332"/>
            </a:xfrm>
            <a:prstGeom prst="rect">
              <a:avLst/>
            </a:prstGeom>
            <a:noFill/>
            <a:ln>
              <a:solidFill>
                <a:schemeClr val="tx1"/>
              </a:solidFill>
            </a:ln>
          </p:spPr>
          <p:txBody>
            <a:bodyPr wrap="square" rtlCol="0">
              <a:spAutoFit/>
            </a:bodyPr>
            <a:lstStyle/>
            <a:p>
              <a:r>
                <a:rPr kumimoji="1" lang="en-US" altLang="ja-JP" dirty="0" smtClean="0"/>
                <a:t>2</a:t>
              </a:r>
              <a:endParaRPr kumimoji="1" lang="ja-JP" altLang="en-US" dirty="0"/>
            </a:p>
          </p:txBody>
        </p:sp>
      </p:grpSp>
      <p:grpSp>
        <p:nvGrpSpPr>
          <p:cNvPr id="26" name="グループ化 25"/>
          <p:cNvGrpSpPr/>
          <p:nvPr/>
        </p:nvGrpSpPr>
        <p:grpSpPr>
          <a:xfrm>
            <a:off x="5973047" y="2364891"/>
            <a:ext cx="922126" cy="398584"/>
            <a:chOff x="4143542" y="2625458"/>
            <a:chExt cx="922126" cy="398584"/>
          </a:xfrm>
        </p:grpSpPr>
        <p:sp>
          <p:nvSpPr>
            <p:cNvPr id="27" name="テキスト ボックス 26"/>
            <p:cNvSpPr txBox="1"/>
            <p:nvPr/>
          </p:nvSpPr>
          <p:spPr>
            <a:xfrm>
              <a:off x="4143542" y="2654710"/>
              <a:ext cx="474758" cy="369332"/>
            </a:xfrm>
            <a:prstGeom prst="rect">
              <a:avLst/>
            </a:prstGeom>
            <a:noFill/>
          </p:spPr>
          <p:txBody>
            <a:bodyPr wrap="square" rtlCol="0">
              <a:spAutoFit/>
            </a:bodyPr>
            <a:lstStyle/>
            <a:p>
              <a:r>
                <a:rPr lang="ja-JP" altLang="en-US" dirty="0"/>
                <a:t>白</a:t>
              </a:r>
              <a:endParaRPr kumimoji="1" lang="ja-JP" altLang="en-US" dirty="0"/>
            </a:p>
          </p:txBody>
        </p:sp>
        <p:sp>
          <p:nvSpPr>
            <p:cNvPr id="28" name="テキスト ボックス 27"/>
            <p:cNvSpPr txBox="1"/>
            <p:nvPr/>
          </p:nvSpPr>
          <p:spPr>
            <a:xfrm>
              <a:off x="4496852" y="2625458"/>
              <a:ext cx="568816" cy="369332"/>
            </a:xfrm>
            <a:prstGeom prst="rect">
              <a:avLst/>
            </a:prstGeom>
            <a:noFill/>
            <a:ln>
              <a:solidFill>
                <a:schemeClr val="tx1"/>
              </a:solidFill>
            </a:ln>
          </p:spPr>
          <p:txBody>
            <a:bodyPr wrap="square" rtlCol="0">
              <a:spAutoFit/>
            </a:bodyPr>
            <a:lstStyle/>
            <a:p>
              <a:r>
                <a:rPr kumimoji="1" lang="en-US" altLang="ja-JP" dirty="0" smtClean="0"/>
                <a:t>2</a:t>
              </a:r>
              <a:endParaRPr kumimoji="1" lang="ja-JP" altLang="en-US" dirty="0"/>
            </a:p>
          </p:txBody>
        </p:sp>
      </p:grpSp>
      <p:sp>
        <p:nvSpPr>
          <p:cNvPr id="29" name="テキスト ボックス 28"/>
          <p:cNvSpPr txBox="1"/>
          <p:nvPr/>
        </p:nvSpPr>
        <p:spPr>
          <a:xfrm>
            <a:off x="4464030" y="2920492"/>
            <a:ext cx="3018034" cy="369332"/>
          </a:xfrm>
          <a:prstGeom prst="rect">
            <a:avLst/>
          </a:prstGeom>
          <a:noFill/>
          <a:ln>
            <a:solidFill>
              <a:schemeClr val="tx1"/>
            </a:solidFill>
          </a:ln>
        </p:spPr>
        <p:txBody>
          <a:bodyPr wrap="square" rtlCol="0">
            <a:spAutoFit/>
          </a:bodyPr>
          <a:lstStyle/>
          <a:p>
            <a:r>
              <a:rPr lang="ja-JP" altLang="en-US" dirty="0"/>
              <a:t>黒</a:t>
            </a:r>
            <a:r>
              <a:rPr lang="ja-JP" altLang="en-US" dirty="0" smtClean="0"/>
              <a:t>の番です。</a:t>
            </a:r>
            <a:endParaRPr kumimoji="1" lang="ja-JP" altLang="en-US" dirty="0"/>
          </a:p>
        </p:txBody>
      </p:sp>
    </p:spTree>
    <p:extLst>
      <p:ext uri="{BB962C8B-B14F-4D97-AF65-F5344CB8AC3E}">
        <p14:creationId xmlns:p14="http://schemas.microsoft.com/office/powerpoint/2010/main" val="306868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191766"/>
            <a:ext cx="5486399" cy="44421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84325" y="2516750"/>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48955" y="2370556"/>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84326" y="2970720"/>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71401" y="1370688"/>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0" name="テキスト ボックス 9"/>
          <p:cNvSpPr txBox="1"/>
          <p:nvPr/>
        </p:nvSpPr>
        <p:spPr>
          <a:xfrm>
            <a:off x="5584325" y="3447369"/>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68020" y="1520252"/>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511030" y="2516750"/>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915783" y="1894400"/>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628071" y="4592906"/>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58583" y="3638953"/>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806094" y="3199631"/>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
        <p:nvSpPr>
          <p:cNvPr id="21" name="テキスト ボックス 20"/>
          <p:cNvSpPr txBox="1"/>
          <p:nvPr/>
        </p:nvSpPr>
        <p:spPr>
          <a:xfrm>
            <a:off x="5584325" y="3979881"/>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25" name="正方形/長方形 24"/>
          <p:cNvSpPr/>
          <p:nvPr/>
        </p:nvSpPr>
        <p:spPr>
          <a:xfrm>
            <a:off x="7511030" y="2977014"/>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H="1">
            <a:off x="7978481" y="2812913"/>
            <a:ext cx="597703" cy="3424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660177" y="2572010"/>
            <a:ext cx="2917127" cy="369332"/>
          </a:xfrm>
          <a:prstGeom prst="rect">
            <a:avLst/>
          </a:prstGeom>
          <a:noFill/>
        </p:spPr>
        <p:txBody>
          <a:bodyPr wrap="square" rtlCol="0">
            <a:spAutoFit/>
          </a:bodyPr>
          <a:lstStyle/>
          <a:p>
            <a:r>
              <a:rPr kumimoji="1" lang="ja-JP" altLang="en-US" dirty="0" smtClean="0"/>
              <a:t>これも重複チェックする？</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)(1)</a:t>
            </a:r>
            <a:endParaRPr lang="ja-JP" altLang="en-US" sz="6000" b="1" dirty="0">
              <a:solidFill>
                <a:srgbClr val="7030A0"/>
              </a:solidFill>
            </a:endParaRPr>
          </a:p>
        </p:txBody>
      </p:sp>
      <p:sp>
        <p:nvSpPr>
          <p:cNvPr id="3" name="正方形/長方形 2"/>
          <p:cNvSpPr/>
          <p:nvPr/>
        </p:nvSpPr>
        <p:spPr>
          <a:xfrm>
            <a:off x="353961"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43501" y="2809776"/>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08131"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3043502" y="326374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30577"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10" name="テキスト ボックス 9"/>
          <p:cNvSpPr txBox="1"/>
          <p:nvPr/>
        </p:nvSpPr>
        <p:spPr>
          <a:xfrm>
            <a:off x="3043501" y="3740395"/>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正方形/長方形 11"/>
          <p:cNvSpPr/>
          <p:nvPr/>
        </p:nvSpPr>
        <p:spPr>
          <a:xfrm>
            <a:off x="4995378" y="2791762"/>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98515" y="1981403"/>
            <a:ext cx="4844843" cy="461665"/>
          </a:xfrm>
          <a:prstGeom prst="rect">
            <a:avLst/>
          </a:prstGeom>
          <a:noFill/>
        </p:spPr>
        <p:txBody>
          <a:bodyPr wrap="square" rtlCol="0">
            <a:spAutoFit/>
          </a:bodyPr>
          <a:lstStyle/>
          <a:p>
            <a:r>
              <a:rPr kumimoji="1" lang="en-US" altLang="ja-JP" sz="2400" dirty="0" smtClean="0">
                <a:solidFill>
                  <a:srgbClr val="FF0000"/>
                </a:solidFill>
              </a:rPr>
              <a:t>ID</a:t>
            </a:r>
            <a:r>
              <a:rPr kumimoji="1" lang="ja-JP" altLang="en-US" sz="2400" dirty="0" err="1" smtClean="0">
                <a:solidFill>
                  <a:srgbClr val="FF0000"/>
                </a:solidFill>
              </a:rPr>
              <a:t>、</a:t>
            </a:r>
            <a:r>
              <a:rPr kumimoji="1" lang="ja-JP" altLang="en-US" sz="2400" dirty="0" smtClean="0">
                <a:solidFill>
                  <a:srgbClr val="FF0000"/>
                </a:solidFill>
              </a:rPr>
              <a:t>または</a:t>
            </a:r>
            <a:r>
              <a:rPr kumimoji="1" lang="en-US" altLang="ja-JP" sz="2400" dirty="0" smtClean="0">
                <a:solidFill>
                  <a:srgbClr val="FF0000"/>
                </a:solidFill>
              </a:rPr>
              <a:t>PW</a:t>
            </a:r>
            <a:r>
              <a:rPr kumimoji="1" lang="ja-JP" altLang="en-US" sz="2400" dirty="0" smtClean="0">
                <a:solidFill>
                  <a:srgbClr val="FF0000"/>
                </a:solidFill>
              </a:rPr>
              <a:t>が記入してありません。</a:t>
            </a:r>
            <a:endParaRPr kumimoji="1" lang="ja-JP" altLang="en-US" sz="2400" dirty="0">
              <a:solidFill>
                <a:srgbClr val="FF0000"/>
              </a:solidFill>
            </a:endParaRPr>
          </a:p>
        </p:txBody>
      </p:sp>
      <p:sp>
        <p:nvSpPr>
          <p:cNvPr id="21" name="正方形/長方形 20"/>
          <p:cNvSpPr/>
          <p:nvPr/>
        </p:nvSpPr>
        <p:spPr>
          <a:xfrm>
            <a:off x="6387702"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241872"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25" name="テキスト ボックス 24"/>
          <p:cNvSpPr txBox="1"/>
          <p:nvPr/>
        </p:nvSpPr>
        <p:spPr>
          <a:xfrm>
            <a:off x="7481757"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26" name="テキスト ボックス 25"/>
          <p:cNvSpPr txBox="1"/>
          <p:nvPr/>
        </p:nvSpPr>
        <p:spPr>
          <a:xfrm>
            <a:off x="9184175"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27" name="テキスト ボックス 26"/>
          <p:cNvSpPr txBox="1"/>
          <p:nvPr/>
        </p:nvSpPr>
        <p:spPr>
          <a:xfrm>
            <a:off x="8064318"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29" name="正方形/長方形 28"/>
          <p:cNvSpPr/>
          <p:nvPr/>
        </p:nvSpPr>
        <p:spPr>
          <a:xfrm>
            <a:off x="10897660" y="2786695"/>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32256" y="1981403"/>
            <a:ext cx="4844843" cy="461665"/>
          </a:xfrm>
          <a:prstGeom prst="rect">
            <a:avLst/>
          </a:prstGeom>
          <a:noFill/>
        </p:spPr>
        <p:txBody>
          <a:bodyPr wrap="square" rtlCol="0">
            <a:spAutoFit/>
          </a:bodyPr>
          <a:lstStyle/>
          <a:p>
            <a:r>
              <a:rPr kumimoji="1" lang="ja-JP" altLang="en-US" sz="2400" dirty="0" smtClean="0">
                <a:solidFill>
                  <a:srgbClr val="FF0000"/>
                </a:solidFill>
              </a:rPr>
              <a:t>この</a:t>
            </a:r>
            <a:r>
              <a:rPr kumimoji="1" lang="en-US" altLang="ja-JP" sz="2400" dirty="0" smtClean="0">
                <a:solidFill>
                  <a:srgbClr val="FF0000"/>
                </a:solidFill>
              </a:rPr>
              <a:t>ID</a:t>
            </a:r>
            <a:r>
              <a:rPr kumimoji="1" lang="ja-JP" altLang="en-US" sz="2400" dirty="0" smtClean="0">
                <a:solidFill>
                  <a:srgbClr val="FF0000"/>
                </a:solidFill>
              </a:rPr>
              <a:t>は既に使われています。</a:t>
            </a:r>
            <a:endParaRPr kumimoji="1" lang="ja-JP" altLang="en-US" sz="2400" dirty="0">
              <a:solidFill>
                <a:srgbClr val="FF0000"/>
              </a:solidFill>
            </a:endParaRPr>
          </a:p>
        </p:txBody>
      </p:sp>
      <p:sp>
        <p:nvSpPr>
          <p:cNvPr id="31" name="テキスト ボックス 30"/>
          <p:cNvSpPr txBox="1"/>
          <p:nvPr/>
        </p:nvSpPr>
        <p:spPr>
          <a:xfrm>
            <a:off x="9004777" y="2786695"/>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32" name="テキスト ボックス 31"/>
          <p:cNvSpPr txBox="1"/>
          <p:nvPr/>
        </p:nvSpPr>
        <p:spPr>
          <a:xfrm>
            <a:off x="9012533" y="4267790"/>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33" name="テキスト ボックス 32"/>
          <p:cNvSpPr txBox="1"/>
          <p:nvPr/>
        </p:nvSpPr>
        <p:spPr>
          <a:xfrm>
            <a:off x="9010498" y="3764737"/>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4" name="テキスト ボックス 23"/>
          <p:cNvSpPr txBox="1"/>
          <p:nvPr/>
        </p:nvSpPr>
        <p:spPr>
          <a:xfrm>
            <a:off x="3043501" y="4264078"/>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34" name="正方形/長方形 33"/>
          <p:cNvSpPr/>
          <p:nvPr/>
        </p:nvSpPr>
        <p:spPr>
          <a:xfrm>
            <a:off x="4978406" y="326374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897660" y="328749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04777" y="3275716"/>
            <a:ext cx="1683358" cy="369332"/>
          </a:xfrm>
          <a:prstGeom prst="rect">
            <a:avLst/>
          </a:prstGeom>
          <a:noFill/>
          <a:ln>
            <a:solidFill>
              <a:schemeClr val="tx1"/>
            </a:solidFill>
          </a:ln>
        </p:spPr>
        <p:txBody>
          <a:bodyPr wrap="square" rtlCol="0">
            <a:spAutoFit/>
          </a:bodyPr>
          <a:lstStyle/>
          <a:p>
            <a:r>
              <a:rPr kumimoji="1" lang="ja-JP" altLang="en-US" dirty="0" smtClean="0"/>
              <a:t>広瀬太郎</a:t>
            </a:r>
            <a:endParaRPr kumimoji="1" lang="ja-JP" altLang="en-US" dirty="0"/>
          </a:p>
        </p:txBody>
      </p:sp>
      <p:sp>
        <p:nvSpPr>
          <p:cNvPr id="11" name="テキスト ボックス 10"/>
          <p:cNvSpPr txBox="1"/>
          <p:nvPr/>
        </p:nvSpPr>
        <p:spPr>
          <a:xfrm>
            <a:off x="879753" y="6068454"/>
            <a:ext cx="4550703" cy="646331"/>
          </a:xfrm>
          <a:prstGeom prst="rect">
            <a:avLst/>
          </a:prstGeom>
          <a:noFill/>
        </p:spPr>
        <p:txBody>
          <a:bodyPr wrap="square" rtlCol="0">
            <a:spAutoFit/>
          </a:bodyPr>
          <a:lstStyle/>
          <a:p>
            <a:r>
              <a:rPr kumimoji="1" lang="ja-JP" altLang="en-US" dirty="0" smtClean="0"/>
              <a:t>エラー部分は赤字にするか</a:t>
            </a:r>
            <a:r>
              <a:rPr kumimoji="1" lang="en-US" altLang="ja-JP" dirty="0" smtClean="0"/>
              <a:t>※</a:t>
            </a:r>
            <a:r>
              <a:rPr lang="ja-JP" altLang="en-US" dirty="0" smtClean="0"/>
              <a:t>をつけるようにするといいかもしれない。</a:t>
            </a:r>
            <a:endParaRPr kumimoji="1" lang="ja-JP" altLang="en-US" dirty="0"/>
          </a:p>
        </p:txBody>
      </p:sp>
    </p:spTree>
    <p:extLst>
      <p:ext uri="{BB962C8B-B14F-4D97-AF65-F5344CB8AC3E}">
        <p14:creationId xmlns:p14="http://schemas.microsoft.com/office/powerpoint/2010/main" val="297535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)(2)</a:t>
            </a:r>
            <a:endParaRPr lang="ja-JP" altLang="en-US" sz="6000" b="1" dirty="0">
              <a:solidFill>
                <a:srgbClr val="7030A0"/>
              </a:solidFill>
            </a:endParaRPr>
          </a:p>
        </p:txBody>
      </p:sp>
      <p:sp>
        <p:nvSpPr>
          <p:cNvPr id="3" name="正方形/長方形 2"/>
          <p:cNvSpPr/>
          <p:nvPr/>
        </p:nvSpPr>
        <p:spPr>
          <a:xfrm>
            <a:off x="353961" y="1191766"/>
            <a:ext cx="5486399" cy="4722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53961" y="2833119"/>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176407" y="1361303"/>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1" name="正方形/長方形 10"/>
          <p:cNvSpPr/>
          <p:nvPr/>
        </p:nvSpPr>
        <p:spPr>
          <a:xfrm>
            <a:off x="5116036" y="2979313"/>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44345" y="2150940"/>
            <a:ext cx="4844843" cy="461665"/>
          </a:xfrm>
          <a:prstGeom prst="rect">
            <a:avLst/>
          </a:prstGeom>
          <a:noFill/>
        </p:spPr>
        <p:txBody>
          <a:bodyPr wrap="square" rtlCol="0">
            <a:spAutoFit/>
          </a:bodyPr>
          <a:lstStyle/>
          <a:p>
            <a:r>
              <a:rPr kumimoji="1" lang="en-US" altLang="ja-JP" sz="2400" dirty="0" smtClean="0">
                <a:solidFill>
                  <a:srgbClr val="FF0000"/>
                </a:solidFill>
              </a:rPr>
              <a:t>PW</a:t>
            </a:r>
            <a:r>
              <a:rPr kumimoji="1" lang="ja-JP" altLang="en-US" sz="2400" dirty="0" smtClean="0">
                <a:solidFill>
                  <a:srgbClr val="FF0000"/>
                </a:solidFill>
              </a:rPr>
              <a:t>が一致していません。</a:t>
            </a:r>
            <a:endParaRPr kumimoji="1" lang="ja-JP" altLang="en-US" sz="2400" dirty="0">
              <a:solidFill>
                <a:srgbClr val="FF0000"/>
              </a:solidFill>
            </a:endParaRPr>
          </a:p>
        </p:txBody>
      </p:sp>
      <p:sp>
        <p:nvSpPr>
          <p:cNvPr id="23" name="テキスト ボックス 22"/>
          <p:cNvSpPr txBox="1"/>
          <p:nvPr/>
        </p:nvSpPr>
        <p:spPr>
          <a:xfrm>
            <a:off x="3198161" y="2976070"/>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4" name="テキスト ボックス 23"/>
          <p:cNvSpPr txBox="1"/>
          <p:nvPr/>
        </p:nvSpPr>
        <p:spPr>
          <a:xfrm>
            <a:off x="3198161" y="3923305"/>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5" name="テキスト ボックス 24"/>
          <p:cNvSpPr txBox="1"/>
          <p:nvPr/>
        </p:nvSpPr>
        <p:spPr>
          <a:xfrm>
            <a:off x="3194091" y="4424296"/>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13" name="テキスト ボックス 12"/>
          <p:cNvSpPr txBox="1"/>
          <p:nvPr/>
        </p:nvSpPr>
        <p:spPr>
          <a:xfrm>
            <a:off x="3185258" y="3438070"/>
            <a:ext cx="1683358" cy="369332"/>
          </a:xfrm>
          <a:prstGeom prst="rect">
            <a:avLst/>
          </a:prstGeom>
          <a:noFill/>
          <a:ln>
            <a:solidFill>
              <a:schemeClr val="tx1"/>
            </a:solidFill>
          </a:ln>
        </p:spPr>
        <p:txBody>
          <a:bodyPr wrap="square" rtlCol="0">
            <a:spAutoFit/>
          </a:bodyPr>
          <a:lstStyle/>
          <a:p>
            <a:r>
              <a:rPr lang="ja-JP" altLang="en-US" dirty="0" smtClean="0"/>
              <a:t>広瀬</a:t>
            </a:r>
            <a:r>
              <a:rPr lang="ja-JP" altLang="en-US" dirty="0"/>
              <a:t>太郎</a:t>
            </a:r>
            <a:endParaRPr kumimoji="1" lang="ja-JP" altLang="en-US" dirty="0"/>
          </a:p>
        </p:txBody>
      </p:sp>
      <p:sp>
        <p:nvSpPr>
          <p:cNvPr id="14" name="正方形/長方形 13"/>
          <p:cNvSpPr/>
          <p:nvPr/>
        </p:nvSpPr>
        <p:spPr>
          <a:xfrm>
            <a:off x="5116036" y="342501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55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425840"/>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8" name="テキスト ボックス 27"/>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
        <p:nvSpPr>
          <p:cNvPr id="63" name="正方形/長方形 62"/>
          <p:cNvSpPr/>
          <p:nvPr/>
        </p:nvSpPr>
        <p:spPr>
          <a:xfrm>
            <a:off x="1219647" y="4020811"/>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18062" y="3966967"/>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65" name="正方形/長方形 64"/>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ログイン画面（失敗</a:t>
            </a:r>
            <a:r>
              <a:rPr lang="en-US" altLang="ja-JP" sz="6000" b="1" dirty="0" smtClean="0">
                <a:solidFill>
                  <a:srgbClr val="7030A0"/>
                </a:solidFill>
              </a:rPr>
              <a:t>)</a:t>
            </a:r>
            <a:endParaRPr lang="ja-JP" altLang="en-US" sz="6000" b="1" dirty="0">
              <a:solidFill>
                <a:srgbClr val="7030A0"/>
              </a:solidFill>
            </a:endParaRPr>
          </a:p>
        </p:txBody>
      </p:sp>
      <p:sp>
        <p:nvSpPr>
          <p:cNvPr id="11" name="正方形/長方形 10"/>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13" name="テキスト ボックス 12"/>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15" name="テキスト ボックス 14"/>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6" name="テキスト ボックス 15"/>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7" name="テキスト ボックス 16"/>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23" name="正方形/長方形 22"/>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25" name="正方形/長方形 24"/>
          <p:cNvSpPr/>
          <p:nvPr/>
        </p:nvSpPr>
        <p:spPr>
          <a:xfrm>
            <a:off x="854384" y="1549619"/>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518909" y="2914194"/>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7" name="テキスト ボックス 26"/>
          <p:cNvSpPr txBox="1"/>
          <p:nvPr/>
        </p:nvSpPr>
        <p:spPr>
          <a:xfrm>
            <a:off x="1568660" y="2760062"/>
            <a:ext cx="2796863"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8" name="テキスト ボックス 27"/>
          <p:cNvSpPr txBox="1"/>
          <p:nvPr/>
        </p:nvSpPr>
        <p:spPr>
          <a:xfrm>
            <a:off x="2518910" y="3368164"/>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29" name="テキスト ボックス 28"/>
          <p:cNvSpPr txBox="1"/>
          <p:nvPr/>
        </p:nvSpPr>
        <p:spPr>
          <a:xfrm>
            <a:off x="2518909" y="4432414"/>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0" name="テキスト ボックス 29"/>
          <p:cNvSpPr txBox="1"/>
          <p:nvPr/>
        </p:nvSpPr>
        <p:spPr>
          <a:xfrm>
            <a:off x="2301768" y="173428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1" name="テキスト ボックス 30"/>
          <p:cNvSpPr txBox="1"/>
          <p:nvPr/>
        </p:nvSpPr>
        <p:spPr>
          <a:xfrm>
            <a:off x="1785177" y="2331827"/>
            <a:ext cx="3150822" cy="369332"/>
          </a:xfrm>
          <a:prstGeom prst="rect">
            <a:avLst/>
          </a:prstGeom>
          <a:noFill/>
        </p:spPr>
        <p:txBody>
          <a:bodyPr wrap="square" rtlCol="0">
            <a:spAutoFit/>
          </a:bodyPr>
          <a:lstStyle/>
          <a:p>
            <a:r>
              <a:rPr kumimoji="1" lang="ja-JP" altLang="en-US" dirty="0" smtClean="0">
                <a:solidFill>
                  <a:srgbClr val="FF0000"/>
                </a:solidFill>
              </a:rPr>
              <a:t>この</a:t>
            </a:r>
            <a:r>
              <a:rPr kumimoji="1" lang="en-US" altLang="ja-JP" dirty="0" smtClean="0">
                <a:solidFill>
                  <a:srgbClr val="FF0000"/>
                </a:solidFill>
              </a:rPr>
              <a:t>ID</a:t>
            </a:r>
            <a:r>
              <a:rPr kumimoji="1" lang="ja-JP" altLang="en-US" dirty="0" smtClean="0">
                <a:solidFill>
                  <a:srgbClr val="FF0000"/>
                </a:solidFill>
              </a:rPr>
              <a:t>は使われていません。</a:t>
            </a:r>
            <a:endParaRPr kumimoji="1" lang="ja-JP" altLang="en-US" dirty="0">
              <a:solidFill>
                <a:srgbClr val="FF0000"/>
              </a:solidFill>
            </a:endParaRPr>
          </a:p>
        </p:txBody>
      </p:sp>
      <p:sp>
        <p:nvSpPr>
          <p:cNvPr id="32" name="正方形/長方形 31"/>
          <p:cNvSpPr/>
          <p:nvPr/>
        </p:nvSpPr>
        <p:spPr>
          <a:xfrm>
            <a:off x="1770718" y="4059949"/>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069133" y="4006105"/>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301054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ランキングページ</a:t>
            </a:r>
            <a:endParaRPr lang="ja-JP" altLang="en-US" sz="6000" b="1" dirty="0">
              <a:solidFill>
                <a:srgbClr val="7030A0"/>
              </a:solidFill>
            </a:endParaRPr>
          </a:p>
        </p:txBody>
      </p:sp>
      <p:cxnSp>
        <p:nvCxnSpPr>
          <p:cNvPr id="21" name="直線コネクタ 20"/>
          <p:cNvCxnSpPr/>
          <p:nvPr/>
        </p:nvCxnSpPr>
        <p:spPr>
          <a:xfrm flipH="1">
            <a:off x="2477728" y="1677991"/>
            <a:ext cx="2" cy="49145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60438" y="1677991"/>
            <a:ext cx="8893277" cy="4914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852639" y="2301455"/>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24" name="テキスト ボックス 23"/>
          <p:cNvSpPr txBox="1"/>
          <p:nvPr/>
        </p:nvSpPr>
        <p:spPr>
          <a:xfrm>
            <a:off x="793025" y="4017238"/>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29" name="テキスト ボックス 28"/>
          <p:cNvSpPr txBox="1"/>
          <p:nvPr/>
        </p:nvSpPr>
        <p:spPr>
          <a:xfrm>
            <a:off x="860013" y="3316909"/>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33" name="テキスト ボックス 32"/>
          <p:cNvSpPr txBox="1"/>
          <p:nvPr/>
        </p:nvSpPr>
        <p:spPr>
          <a:xfrm>
            <a:off x="802863" y="4634254"/>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34" name="テキスト ボックス 33"/>
          <p:cNvSpPr txBox="1"/>
          <p:nvPr/>
        </p:nvSpPr>
        <p:spPr>
          <a:xfrm>
            <a:off x="9668796" y="2408537"/>
            <a:ext cx="2070920" cy="1477328"/>
          </a:xfrm>
          <a:prstGeom prst="rect">
            <a:avLst/>
          </a:prstGeom>
          <a:noFill/>
        </p:spPr>
        <p:txBody>
          <a:bodyPr wrap="square" rtlCol="0">
            <a:spAutoFit/>
          </a:bodyPr>
          <a:lstStyle/>
          <a:p>
            <a:r>
              <a:rPr lang="ja-JP" altLang="en-US" dirty="0" smtClean="0"/>
              <a:t>始めは</a:t>
            </a:r>
            <a:r>
              <a:rPr lang="ja-JP" altLang="en-US" smtClean="0"/>
              <a:t>勝率を降順に</a:t>
            </a:r>
            <a:r>
              <a:rPr lang="ja-JP" altLang="en-US" dirty="0" smtClean="0"/>
              <a:t>しておいて、</a:t>
            </a:r>
            <a:r>
              <a:rPr lang="ja-JP" altLang="en-US" smtClean="0"/>
              <a:t>セレクトボタンで降順に</a:t>
            </a:r>
            <a:r>
              <a:rPr lang="ja-JP" altLang="en-US" dirty="0" smtClean="0"/>
              <a:t>したいものを選べるようにする</a:t>
            </a:r>
            <a:endParaRPr kumimoji="1" lang="ja-JP" altLang="en-US" dirty="0"/>
          </a:p>
        </p:txBody>
      </p:sp>
      <p:sp>
        <p:nvSpPr>
          <p:cNvPr id="11" name="テキスト ボックス 10"/>
          <p:cNvSpPr txBox="1"/>
          <p:nvPr/>
        </p:nvSpPr>
        <p:spPr>
          <a:xfrm>
            <a:off x="793940" y="5251270"/>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874163776"/>
              </p:ext>
            </p:extLst>
          </p:nvPr>
        </p:nvGraphicFramePr>
        <p:xfrm>
          <a:off x="3006006" y="3993419"/>
          <a:ext cx="6188175" cy="1860187"/>
        </p:xfrm>
        <a:graphic>
          <a:graphicData uri="http://schemas.openxmlformats.org/drawingml/2006/table">
            <a:tbl>
              <a:tblPr firstRow="1" bandRow="1">
                <a:tableStyleId>{5C22544A-7EE6-4342-B048-85BDC9FD1C3A}</a:tableStyleId>
              </a:tblPr>
              <a:tblGrid>
                <a:gridCol w="701776"/>
                <a:gridCol w="1327354"/>
                <a:gridCol w="1288582"/>
                <a:gridCol w="1323419"/>
                <a:gridCol w="1547044"/>
              </a:tblGrid>
              <a:tr h="401918">
                <a:tc>
                  <a:txBody>
                    <a:bodyPr/>
                    <a:lstStyle/>
                    <a:p>
                      <a:r>
                        <a:rPr lang="ja-JP" altLang="en-US" dirty="0" smtClean="0"/>
                        <a:t>順位</a:t>
                      </a:r>
                      <a:endParaRPr lang="ja-JP" altLang="en-US" dirty="0"/>
                    </a:p>
                  </a:txBody>
                  <a:tcPr/>
                </a:tc>
                <a:tc>
                  <a:txBody>
                    <a:bodyPr/>
                    <a:lstStyle/>
                    <a:p>
                      <a:r>
                        <a:rPr kumimoji="1" lang="ja-JP" altLang="en-US" dirty="0" smtClean="0"/>
                        <a:t>名前</a:t>
                      </a:r>
                      <a:endParaRPr kumimoji="1" lang="ja-JP" altLang="en-US" dirty="0"/>
                    </a:p>
                  </a:txBody>
                  <a:tcPr/>
                </a:tc>
                <a:tc>
                  <a:txBody>
                    <a:bodyPr/>
                    <a:lstStyle/>
                    <a:p>
                      <a:r>
                        <a:rPr kumimoji="1" lang="ja-JP" altLang="en-US" dirty="0" smtClean="0"/>
                        <a:t>対戦数</a:t>
                      </a:r>
                      <a:endParaRPr kumimoji="1" lang="ja-JP" altLang="en-US" dirty="0"/>
                    </a:p>
                  </a:txBody>
                  <a:tcPr/>
                </a:tc>
                <a:tc>
                  <a:txBody>
                    <a:bodyPr/>
                    <a:lstStyle/>
                    <a:p>
                      <a:r>
                        <a:rPr kumimoji="1" lang="ja-JP" altLang="en-US" dirty="0" smtClean="0"/>
                        <a:t>勝数</a:t>
                      </a:r>
                      <a:endParaRPr kumimoji="1" lang="ja-JP" altLang="en-US" dirty="0"/>
                    </a:p>
                  </a:txBody>
                  <a:tcPr/>
                </a:tc>
                <a:tc>
                  <a:txBody>
                    <a:bodyPr/>
                    <a:lstStyle/>
                    <a:p>
                      <a:r>
                        <a:rPr kumimoji="1" lang="ja-JP" altLang="en-US" dirty="0" smtClean="0"/>
                        <a:t>勝率（</a:t>
                      </a:r>
                      <a:r>
                        <a:rPr kumimoji="1" lang="en-US" altLang="ja-JP" dirty="0" smtClean="0"/>
                        <a:t>%</a:t>
                      </a:r>
                      <a:r>
                        <a:rPr kumimoji="1" lang="ja-JP" altLang="en-US" dirty="0" smtClean="0"/>
                        <a:t>）</a:t>
                      </a:r>
                      <a:endParaRPr kumimoji="1" lang="ja-JP" altLang="en-US" dirty="0"/>
                    </a:p>
                  </a:txBody>
                  <a:tcPr/>
                </a:tc>
              </a:tr>
              <a:tr h="401918">
                <a:tc>
                  <a:txBody>
                    <a:bodyPr/>
                    <a:lstStyle/>
                    <a:p>
                      <a:r>
                        <a:rPr lang="en-US" altLang="ja-JP" dirty="0" smtClean="0"/>
                        <a:t>1</a:t>
                      </a:r>
                      <a:endParaRPr lang="ja-JP" altLang="en-US" dirty="0"/>
                    </a:p>
                  </a:txBody>
                  <a:tcPr/>
                </a:tc>
                <a:tc>
                  <a:txBody>
                    <a:bodyPr/>
                    <a:lstStyle/>
                    <a:p>
                      <a:r>
                        <a:rPr kumimoji="1" lang="ja-JP" altLang="en-US" dirty="0" smtClean="0"/>
                        <a:t>たろう</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100</a:t>
                      </a:r>
                      <a:endParaRPr kumimoji="1" lang="ja-JP" altLang="en-US" dirty="0"/>
                    </a:p>
                  </a:txBody>
                  <a:tcPr/>
                </a:tc>
              </a:tr>
              <a:tr h="401918">
                <a:tc>
                  <a:txBody>
                    <a:bodyPr/>
                    <a:lstStyle/>
                    <a:p>
                      <a:r>
                        <a:rPr lang="en-US" altLang="ja-JP" dirty="0" smtClean="0"/>
                        <a:t>2</a:t>
                      </a:r>
                      <a:endParaRPr lang="ja-JP" altLang="en-US" dirty="0"/>
                    </a:p>
                  </a:txBody>
                  <a:tcPr/>
                </a:tc>
                <a:tc>
                  <a:txBody>
                    <a:bodyPr/>
                    <a:lstStyle/>
                    <a:p>
                      <a:r>
                        <a:rPr kumimoji="1" lang="ja-JP" altLang="en-US" dirty="0" smtClean="0"/>
                        <a:t>広瀬太郎</a:t>
                      </a:r>
                      <a:endParaRPr kumimoji="1" lang="en-US" altLang="ja-JP" dirty="0" smtClean="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50</a:t>
                      </a:r>
                      <a:endParaRPr kumimoji="1" lang="ja-JP" altLang="en-US" dirty="0"/>
                    </a:p>
                  </a:txBody>
                  <a:tcPr/>
                </a:tc>
              </a:tr>
              <a:tr h="654433">
                <a:tc>
                  <a:txBody>
                    <a:bodyPr/>
                    <a:lstStyle/>
                    <a:p>
                      <a:r>
                        <a:rPr lang="en-US" altLang="ja-JP" dirty="0" smtClean="0"/>
                        <a:t>3</a:t>
                      </a:r>
                      <a:endParaRPr lang="ja-JP" altLang="en-US" dirty="0"/>
                    </a:p>
                  </a:txBody>
                  <a:tcPr/>
                </a:tc>
                <a:tc>
                  <a:txBody>
                    <a:bodyPr/>
                    <a:lstStyle/>
                    <a:p>
                      <a:r>
                        <a:rPr lang="ja-JP" altLang="en-US" dirty="0" smtClean="0"/>
                        <a:t>はなこ</a:t>
                      </a:r>
                      <a:endParaRPr lang="ja-JP" altLang="en-US" dirty="0"/>
                    </a:p>
                  </a:txBody>
                  <a:tcPr/>
                </a:tc>
                <a:tc>
                  <a:txBody>
                    <a:bodyPr/>
                    <a:lstStyle/>
                    <a:p>
                      <a:r>
                        <a:rPr lang="en-US" altLang="ja-JP" dirty="0" smtClean="0"/>
                        <a:t>0</a:t>
                      </a:r>
                      <a:endParaRPr lang="ja-JP" altLang="en-US" dirty="0"/>
                    </a:p>
                  </a:txBody>
                  <a:tcPr/>
                </a:tc>
                <a:tc>
                  <a:txBody>
                    <a:bodyPr/>
                    <a:lstStyle/>
                    <a:p>
                      <a:r>
                        <a:rPr lang="en-US" altLang="ja-JP" dirty="0" smtClean="0"/>
                        <a:t>0</a:t>
                      </a:r>
                      <a:endParaRPr lang="ja-JP" altLang="en-US" dirty="0"/>
                    </a:p>
                  </a:txBody>
                  <a:tcPr/>
                </a:tc>
                <a:tc>
                  <a:txBody>
                    <a:bodyPr/>
                    <a:lstStyle/>
                    <a:p>
                      <a:r>
                        <a:rPr lang="en-US" altLang="ja-JP" dirty="0" smtClean="0"/>
                        <a:t>-</a:t>
                      </a:r>
                      <a:endParaRPr lang="ja-JP" altLang="en-US" dirty="0"/>
                    </a:p>
                  </a:txBody>
                  <a:tcPr/>
                </a:tc>
              </a:tr>
            </a:tbl>
          </a:graphicData>
        </a:graphic>
      </p:graphicFrame>
      <p:grpSp>
        <p:nvGrpSpPr>
          <p:cNvPr id="5" name="グループ化 4"/>
          <p:cNvGrpSpPr/>
          <p:nvPr/>
        </p:nvGrpSpPr>
        <p:grpSpPr>
          <a:xfrm>
            <a:off x="5859818" y="2962535"/>
            <a:ext cx="821200" cy="369332"/>
            <a:chOff x="3967938" y="3126657"/>
            <a:chExt cx="821200" cy="369332"/>
          </a:xfrm>
        </p:grpSpPr>
        <p:sp>
          <p:nvSpPr>
            <p:cNvPr id="3" name="角丸四角形 2"/>
            <p:cNvSpPr/>
            <p:nvPr/>
          </p:nvSpPr>
          <p:spPr>
            <a:xfrm>
              <a:off x="3967938" y="3126657"/>
              <a:ext cx="821200" cy="369332"/>
            </a:xfrm>
            <a:prstGeom prst="roundRect">
              <a:avLst/>
            </a:prstGeom>
            <a:solidFill>
              <a:schemeClr val="bg1">
                <a:lumMod val="8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967938" y="3126657"/>
              <a:ext cx="776334" cy="369332"/>
            </a:xfrm>
            <a:prstGeom prst="rect">
              <a:avLst/>
            </a:prstGeom>
            <a:noFill/>
          </p:spPr>
          <p:txBody>
            <a:bodyPr wrap="square" rtlCol="0">
              <a:spAutoFit/>
            </a:bodyPr>
            <a:lstStyle/>
            <a:p>
              <a:pPr algn="ctr"/>
              <a:r>
                <a:rPr kumimoji="1" lang="ja-JP" altLang="en-US" dirty="0" smtClean="0"/>
                <a:t>勝率</a:t>
              </a:r>
              <a:endParaRPr kumimoji="1" lang="ja-JP" altLang="en-US" dirty="0"/>
            </a:p>
          </p:txBody>
        </p:sp>
      </p:grpSp>
      <p:sp>
        <p:nvSpPr>
          <p:cNvPr id="6" name="テキスト ボックス 5"/>
          <p:cNvSpPr txBox="1"/>
          <p:nvPr/>
        </p:nvSpPr>
        <p:spPr>
          <a:xfrm>
            <a:off x="4982286" y="2962535"/>
            <a:ext cx="990809" cy="369332"/>
          </a:xfrm>
          <a:prstGeom prst="rect">
            <a:avLst/>
          </a:prstGeom>
          <a:noFill/>
        </p:spPr>
        <p:txBody>
          <a:bodyPr wrap="square" rtlCol="0">
            <a:spAutoFit/>
          </a:bodyPr>
          <a:lstStyle/>
          <a:p>
            <a:r>
              <a:rPr kumimoji="1" lang="ja-JP" altLang="en-US" dirty="0" smtClean="0"/>
              <a:t>ソート：</a:t>
            </a:r>
            <a:endParaRPr kumimoji="1" lang="ja-JP" altLang="en-US" dirty="0"/>
          </a:p>
        </p:txBody>
      </p:sp>
      <p:sp>
        <p:nvSpPr>
          <p:cNvPr id="16" name="テキスト ボックス 15"/>
          <p:cNvSpPr txBox="1"/>
          <p:nvPr/>
        </p:nvSpPr>
        <p:spPr>
          <a:xfrm>
            <a:off x="4982286" y="2054594"/>
            <a:ext cx="2144871" cy="584775"/>
          </a:xfrm>
          <a:prstGeom prst="rect">
            <a:avLst/>
          </a:prstGeom>
          <a:noFill/>
        </p:spPr>
        <p:txBody>
          <a:bodyPr wrap="square" rtlCol="0">
            <a:spAutoFit/>
          </a:bodyPr>
          <a:lstStyle/>
          <a:p>
            <a:r>
              <a:rPr kumimoji="1" lang="ja-JP" altLang="en-US" sz="3200" dirty="0" smtClean="0"/>
              <a:t>ランキング</a:t>
            </a:r>
            <a:endParaRPr kumimoji="1" lang="ja-JP" altLang="en-US" sz="3200" dirty="0"/>
          </a:p>
        </p:txBody>
      </p:sp>
      <p:cxnSp>
        <p:nvCxnSpPr>
          <p:cNvPr id="8" name="直線矢印コネクタ 7"/>
          <p:cNvCxnSpPr/>
          <p:nvPr/>
        </p:nvCxnSpPr>
        <p:spPr>
          <a:xfrm flipH="1" flipV="1">
            <a:off x="6794704" y="3125005"/>
            <a:ext cx="2766551" cy="14749"/>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89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1185</Words>
  <Application>Microsoft Office PowerPoint</Application>
  <PresentationFormat>ワイド画面</PresentationFormat>
  <Paragraphs>253</Paragraphs>
  <Slides>14</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68</cp:revision>
  <dcterms:created xsi:type="dcterms:W3CDTF">2013-12-25T13:06:35Z</dcterms:created>
  <dcterms:modified xsi:type="dcterms:W3CDTF">2014-02-19T11:54:47Z</dcterms:modified>
</cp:coreProperties>
</file>