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3" r:id="rId4"/>
    <p:sldId id="264" r:id="rId5"/>
    <p:sldId id="262" r:id="rId6"/>
    <p:sldId id="259" r:id="rId7"/>
    <p:sldId id="258" r:id="rId8"/>
    <p:sldId id="261" r:id="rId9"/>
    <p:sldId id="265" r:id="rId10"/>
    <p:sldId id="266" r:id="rId11"/>
    <p:sldId id="267" r:id="rId12"/>
    <p:sldId id="268" r:id="rId13"/>
    <p:sldId id="269"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072" autoAdjust="0"/>
  </p:normalViewPr>
  <p:slideViewPr>
    <p:cSldViewPr snapToGrid="0">
      <p:cViewPr varScale="1">
        <p:scale>
          <a:sx n="63" d="100"/>
          <a:sy n="63" d="100"/>
        </p:scale>
        <p:origin x="10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DC826-EC42-4CF3-9404-97187E0C6B30}" type="datetimeFigureOut">
              <a:rPr kumimoji="1" lang="ja-JP" altLang="en-US" smtClean="0"/>
              <a:t>2014/2/18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62BAD-2502-446F-B5D0-7AFF7B587C61}" type="slidenum">
              <a:rPr kumimoji="1" lang="ja-JP" altLang="en-US" smtClean="0"/>
              <a:t>‹#›</a:t>
            </a:fld>
            <a:endParaRPr kumimoji="1" lang="ja-JP" altLang="en-US"/>
          </a:p>
        </p:txBody>
      </p:sp>
    </p:spTree>
    <p:extLst>
      <p:ext uri="{BB962C8B-B14F-4D97-AF65-F5344CB8AC3E}">
        <p14:creationId xmlns:p14="http://schemas.microsoft.com/office/powerpoint/2010/main" val="3051724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JavaScript</a:t>
            </a:r>
            <a:r>
              <a:rPr kumimoji="1" lang="ja-JP" altLang="en-US" dirty="0" smtClean="0"/>
              <a:t>から</a:t>
            </a:r>
            <a:r>
              <a:rPr kumimoji="1" lang="en-US" altLang="ja-JP" dirty="0" smtClean="0"/>
              <a:t>HASH(SHA1)</a:t>
            </a:r>
            <a:r>
              <a:rPr kumimoji="1" lang="ja-JP" altLang="en-US" dirty="0" smtClean="0"/>
              <a:t>を使って暗号化させて送信し、</a:t>
            </a:r>
            <a:r>
              <a:rPr kumimoji="1" lang="en-US" altLang="ja-JP" dirty="0" smtClean="0"/>
              <a:t>PHP</a:t>
            </a:r>
            <a:r>
              <a:rPr kumimoji="1" lang="ja-JP" altLang="en-US" dirty="0" smtClean="0"/>
              <a:t>ではそのまま</a:t>
            </a:r>
            <a:r>
              <a:rPr kumimoji="1" lang="en-US" altLang="ja-JP" dirty="0" err="1" smtClean="0"/>
              <a:t>mySQL</a:t>
            </a:r>
            <a:r>
              <a:rPr kumimoji="1" lang="ja-JP" altLang="en-US" dirty="0" err="1" smtClean="0"/>
              <a:t>へ登</a:t>
            </a:r>
            <a:r>
              <a:rPr kumimoji="1" lang="ja-JP" altLang="en-US" dirty="0" smtClean="0"/>
              <a:t>録させる。</a:t>
            </a:r>
            <a:endParaRPr kumimoji="1" lang="en-US" altLang="ja-JP" dirty="0" smtClean="0"/>
          </a:p>
          <a:p>
            <a:r>
              <a:rPr kumimoji="1" lang="ja-JP" altLang="en-US" dirty="0" smtClean="0"/>
              <a:t>これで傍受されても大丈夫。</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1</a:t>
            </a:fld>
            <a:endParaRPr kumimoji="1" lang="ja-JP" altLang="en-US"/>
          </a:p>
        </p:txBody>
      </p:sp>
    </p:spTree>
    <p:extLst>
      <p:ext uri="{BB962C8B-B14F-4D97-AF65-F5344CB8AC3E}">
        <p14:creationId xmlns:p14="http://schemas.microsoft.com/office/powerpoint/2010/main" val="190430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JavaScript</a:t>
            </a:r>
            <a:r>
              <a:rPr kumimoji="1" lang="ja-JP" altLang="en-US" dirty="0" smtClean="0"/>
              <a:t>で暗号化してフォーム送信を行えない場合の処理。</a:t>
            </a:r>
            <a:endParaRPr kumimoji="1" lang="en-US" altLang="ja-JP" dirty="0" smtClean="0"/>
          </a:p>
          <a:p>
            <a:r>
              <a:rPr kumimoji="1" lang="ja-JP" altLang="en-US" dirty="0" smtClean="0"/>
              <a:t>思っていたよりも暗号化してフォーム送信するのが難しくて（</a:t>
            </a:r>
            <a:r>
              <a:rPr kumimoji="1" lang="ja-JP" altLang="en-US" dirty="0" err="1" smtClean="0"/>
              <a:t>て</a:t>
            </a:r>
            <a:r>
              <a:rPr kumimoji="1" lang="ja-JP" altLang="en-US" dirty="0" smtClean="0"/>
              <a:t>いうかどこにも書いてない）、</a:t>
            </a:r>
            <a:endParaRPr kumimoji="1" lang="en-US" altLang="ja-JP" dirty="0" smtClean="0"/>
          </a:p>
          <a:p>
            <a:r>
              <a:rPr kumimoji="1" lang="ja-JP" altLang="en-US" dirty="0" smtClean="0"/>
              <a:t>仮に出来ても未実装なブラウザがあるらしい（フォーム情報を簡単に取得できる方法は最近できたらしい）。</a:t>
            </a:r>
            <a:endParaRPr kumimoji="1" lang="en-US" altLang="ja-JP" dirty="0" smtClean="0"/>
          </a:p>
          <a:p>
            <a:r>
              <a:rPr kumimoji="1" lang="ja-JP" altLang="en-US" dirty="0" smtClean="0"/>
              <a:t>結局出来ても未実装なブラウザにも対応するように</a:t>
            </a:r>
            <a:r>
              <a:rPr kumimoji="1" lang="en-US" altLang="ja-JP" dirty="0" smtClean="0"/>
              <a:t>PHP</a:t>
            </a:r>
            <a:r>
              <a:rPr kumimoji="1" lang="ja-JP" altLang="en-US" dirty="0" smtClean="0"/>
              <a:t>側でも暗号化をするようなシステムにしないといけなくなった。</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3</a:t>
            </a:fld>
            <a:endParaRPr kumimoji="1" lang="ja-JP" altLang="en-US"/>
          </a:p>
        </p:txBody>
      </p:sp>
    </p:spTree>
    <p:extLst>
      <p:ext uri="{BB962C8B-B14F-4D97-AF65-F5344CB8AC3E}">
        <p14:creationId xmlns:p14="http://schemas.microsoft.com/office/powerpoint/2010/main" val="3405568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PHP</a:t>
            </a:r>
            <a:r>
              <a:rPr kumimoji="1" lang="ja-JP" altLang="en-US" dirty="0" smtClean="0"/>
              <a:t>のセッション機能を使うとデータはサーバー側で持っているため、ユーザー側で色々いじられることを防げる。</a:t>
            </a:r>
            <a:endParaRPr kumimoji="1" lang="en-US" altLang="ja-JP" dirty="0" smtClean="0"/>
          </a:p>
          <a:p>
            <a:r>
              <a:rPr kumimoji="1" lang="ja-JP" altLang="en-US" dirty="0" smtClean="0"/>
              <a:t>ユーザー側でいじれた場合、例えば会員番号を適当な数を入れればその番号の会員に入れてしまう可能性がある（認証なしログイン</a:t>
            </a:r>
            <a:r>
              <a:rPr kumimoji="1" lang="en-US" altLang="ja-JP" dirty="0" smtClean="0"/>
              <a:t>)</a:t>
            </a:r>
            <a:r>
              <a:rPr kumimoji="1" lang="ja-JP" altLang="en-US" dirty="0" err="1" smtClean="0"/>
              <a:t>。</a:t>
            </a:r>
            <a:endParaRPr kumimoji="1" lang="en-US" altLang="ja-JP" dirty="0" smtClean="0"/>
          </a:p>
          <a:p>
            <a:r>
              <a:rPr kumimoji="1" lang="ja-JP" altLang="en-US" dirty="0" smtClean="0"/>
              <a:t>元々自動ログインとして考えていたが、そのまま普通のログインシステムでも使えそう。</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6</a:t>
            </a:fld>
            <a:endParaRPr kumimoji="1" lang="ja-JP" altLang="en-US"/>
          </a:p>
        </p:txBody>
      </p:sp>
    </p:spTree>
    <p:extLst>
      <p:ext uri="{BB962C8B-B14F-4D97-AF65-F5344CB8AC3E}">
        <p14:creationId xmlns:p14="http://schemas.microsoft.com/office/powerpoint/2010/main" val="1415947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ユーザーが入力した</a:t>
            </a:r>
            <a:r>
              <a:rPr kumimoji="1" lang="en-US" altLang="ja-JP" dirty="0" smtClean="0"/>
              <a:t>PW</a:t>
            </a:r>
            <a:r>
              <a:rPr kumimoji="1" lang="ja-JP" altLang="en-US" dirty="0" smtClean="0"/>
              <a:t>を</a:t>
            </a:r>
            <a:r>
              <a:rPr kumimoji="1" lang="en-US" altLang="ja-JP" smtClean="0"/>
              <a:t>HASH(SHA1)</a:t>
            </a:r>
            <a:r>
              <a:rPr kumimoji="1" lang="ja-JP" altLang="en-US" smtClean="0"/>
              <a:t>で</a:t>
            </a:r>
            <a:r>
              <a:rPr kumimoji="1" lang="ja-JP" altLang="en-US" dirty="0" smtClean="0"/>
              <a:t>暗号化して、そのまま暗号化してある</a:t>
            </a:r>
            <a:r>
              <a:rPr kumimoji="1" lang="en-US" altLang="ja-JP" dirty="0" smtClean="0"/>
              <a:t>PW</a:t>
            </a:r>
            <a:r>
              <a:rPr kumimoji="1" lang="ja-JP" altLang="en-US" dirty="0" smtClean="0"/>
              <a:t>を</a:t>
            </a:r>
            <a:r>
              <a:rPr kumimoji="1" lang="en-US" altLang="ja-JP" dirty="0" err="1" smtClean="0"/>
              <a:t>mySQL</a:t>
            </a:r>
            <a:r>
              <a:rPr kumimoji="1" lang="ja-JP" altLang="en-US" dirty="0" smtClean="0"/>
              <a:t>から貰って比較する。</a:t>
            </a:r>
            <a:endParaRPr kumimoji="1" lang="en-US" altLang="ja-JP" dirty="0" smtClean="0"/>
          </a:p>
          <a:p>
            <a:r>
              <a:rPr kumimoji="1" lang="ja-JP" altLang="en-US" dirty="0" smtClean="0"/>
              <a:t>これが一致すれば承認する。</a:t>
            </a:r>
            <a:endParaRPr kumimoji="1" lang="en-US" altLang="ja-JP" dirty="0" smtClean="0"/>
          </a:p>
          <a:p>
            <a:r>
              <a:rPr kumimoji="1" lang="ja-JP" altLang="en-US" dirty="0" smtClean="0"/>
              <a:t>これにより管理者でさえもユーザーの</a:t>
            </a:r>
            <a:r>
              <a:rPr kumimoji="1" lang="en-US" altLang="ja-JP" dirty="0" smtClean="0"/>
              <a:t>PW</a:t>
            </a:r>
            <a:r>
              <a:rPr kumimoji="1" lang="ja-JP" altLang="en-US" dirty="0" smtClean="0"/>
              <a:t>を知らずに承認させることが可能。</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7</a:t>
            </a:fld>
            <a:endParaRPr kumimoji="1" lang="ja-JP" altLang="en-US"/>
          </a:p>
        </p:txBody>
      </p:sp>
    </p:spTree>
    <p:extLst>
      <p:ext uri="{BB962C8B-B14F-4D97-AF65-F5344CB8AC3E}">
        <p14:creationId xmlns:p14="http://schemas.microsoft.com/office/powerpoint/2010/main" val="640375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会員登録システムと同様。</a:t>
            </a:r>
            <a:endParaRPr kumimoji="1" lang="en-US" altLang="ja-JP" dirty="0" smtClean="0"/>
          </a:p>
          <a:p>
            <a:r>
              <a:rPr kumimoji="1" lang="en-US" altLang="ja-JP" dirty="0" smtClean="0"/>
              <a:t>JavaScript</a:t>
            </a:r>
            <a:r>
              <a:rPr kumimoji="1" lang="ja-JP" altLang="en-US" dirty="0" smtClean="0"/>
              <a:t>で暗号化して送信できない場合は</a:t>
            </a:r>
            <a:r>
              <a:rPr kumimoji="1" lang="en-US" altLang="ja-JP" dirty="0" smtClean="0"/>
              <a:t>PHP</a:t>
            </a:r>
            <a:r>
              <a:rPr kumimoji="1" lang="ja-JP" altLang="en-US" dirty="0" smtClean="0"/>
              <a:t>側で暗号化して比較をする。</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9</a:t>
            </a:fld>
            <a:endParaRPr kumimoji="1" lang="ja-JP" altLang="en-US"/>
          </a:p>
        </p:txBody>
      </p:sp>
    </p:spTree>
    <p:extLst>
      <p:ext uri="{BB962C8B-B14F-4D97-AF65-F5344CB8AC3E}">
        <p14:creationId xmlns:p14="http://schemas.microsoft.com/office/powerpoint/2010/main" val="215029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処理の順番は一応書いた方がいいのだろうか・・・・・。</a:t>
            </a:r>
            <a:endParaRPr kumimoji="1" lang="ja-JP" altLang="en-US"/>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10</a:t>
            </a:fld>
            <a:endParaRPr kumimoji="1" lang="ja-JP" altLang="en-US"/>
          </a:p>
        </p:txBody>
      </p:sp>
    </p:spTree>
    <p:extLst>
      <p:ext uri="{BB962C8B-B14F-4D97-AF65-F5344CB8AC3E}">
        <p14:creationId xmlns:p14="http://schemas.microsoft.com/office/powerpoint/2010/main" val="1391820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13341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509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75133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3934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2902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625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168E968-C88F-4183-9E10-2B943E46417A}" type="datetimeFigureOut">
              <a:rPr kumimoji="1" lang="ja-JP" altLang="en-US" smtClean="0"/>
              <a:t>2014/2/18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1216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168E968-C88F-4183-9E10-2B943E46417A}" type="datetimeFigureOut">
              <a:rPr kumimoji="1" lang="ja-JP" altLang="en-US" smtClean="0"/>
              <a:t>2014/2/18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17486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168E968-C88F-4183-9E10-2B943E46417A}" type="datetimeFigureOut">
              <a:rPr kumimoji="1" lang="ja-JP" altLang="en-US" smtClean="0"/>
              <a:t>2014/2/18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8016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44216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2095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8E968-C88F-4183-9E10-2B943E46417A}" type="datetimeFigureOut">
              <a:rPr kumimoji="1" lang="ja-JP" altLang="en-US" smtClean="0"/>
              <a:t>2014/2/18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636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会員登録</a:t>
            </a:r>
            <a:r>
              <a:rPr lang="ja-JP" altLang="en-US" sz="4400" b="1" dirty="0">
                <a:solidFill>
                  <a:srgbClr val="7030A0"/>
                </a:solidFill>
              </a:rPr>
              <a:t>システム</a:t>
            </a:r>
            <a:endParaRPr kumimoji="1" lang="ja-JP" altLang="en-US" sz="4400" b="1" dirty="0">
              <a:solidFill>
                <a:srgbClr val="7030A0"/>
              </a:solidFill>
            </a:endParaRPr>
          </a:p>
        </p:txBody>
      </p:sp>
      <p:sp>
        <p:nvSpPr>
          <p:cNvPr id="5" name="テキスト ボックス 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7" name="直線矢印コネクタ 6"/>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942081" y="1012770"/>
            <a:ext cx="2478001"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endParaRPr kumimoji="1" lang="ja-JP" altLang="en-US" sz="3200" dirty="0"/>
          </a:p>
        </p:txBody>
      </p:sp>
      <p:sp>
        <p:nvSpPr>
          <p:cNvPr id="14" name="テキスト ボックス 13"/>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5" name="直線矢印コネクタ 14"/>
          <p:cNvCxnSpPr/>
          <p:nvPr/>
        </p:nvCxnSpPr>
        <p:spPr>
          <a:xfrm>
            <a:off x="8125031" y="29066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901779" y="1106148"/>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17" name="テキスト ボックス 16"/>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1" name="テキスト ボックス 20"/>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9" name="直線矢印コネクタ 28"/>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4912339" y="1044594"/>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38" name="テキスト ボックス 37"/>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spTree>
    <p:extLst>
      <p:ext uri="{BB962C8B-B14F-4D97-AF65-F5344CB8AC3E}">
        <p14:creationId xmlns:p14="http://schemas.microsoft.com/office/powerpoint/2010/main" val="12396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9249" y="4401321"/>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3" name="直線矢印コネクタ 2"/>
          <p:cNvCxnSpPr/>
          <p:nvPr/>
        </p:nvCxnSpPr>
        <p:spPr>
          <a:xfrm flipV="1">
            <a:off x="2073833" y="3369873"/>
            <a:ext cx="2385997" cy="89118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2624390" y="1576504"/>
            <a:ext cx="1746476" cy="954107"/>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err="1" smtClean="0"/>
              <a:t>PW:hirose</a:t>
            </a:r>
            <a:endParaRPr kumimoji="1" lang="ja-JP" altLang="en-US" sz="2800" dirty="0"/>
          </a:p>
        </p:txBody>
      </p:sp>
      <p:sp>
        <p:nvSpPr>
          <p:cNvPr id="6" name="テキスト ボックス 5"/>
          <p:cNvSpPr txBox="1"/>
          <p:nvPr/>
        </p:nvSpPr>
        <p:spPr>
          <a:xfrm>
            <a:off x="4646555" y="275191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7" name="テキスト ボックス 6"/>
          <p:cNvSpPr txBox="1"/>
          <p:nvPr/>
        </p:nvSpPr>
        <p:spPr>
          <a:xfrm>
            <a:off x="8955846" y="2778321"/>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8" name="直線矢印コネクタ 7"/>
          <p:cNvCxnSpPr/>
          <p:nvPr/>
        </p:nvCxnSpPr>
        <p:spPr>
          <a:xfrm flipV="1">
            <a:off x="3004569" y="3118525"/>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表 8"/>
          <p:cNvGraphicFramePr>
            <a:graphicFrameLocks noGrp="1"/>
          </p:cNvGraphicFramePr>
          <p:nvPr>
            <p:extLst>
              <p:ext uri="{D42A27DB-BD31-4B8C-83A1-F6EECF244321}">
                <p14:modId xmlns:p14="http://schemas.microsoft.com/office/powerpoint/2010/main" val="3860686328"/>
              </p:ext>
            </p:extLst>
          </p:nvPr>
        </p:nvGraphicFramePr>
        <p:xfrm>
          <a:off x="7224589" y="4533053"/>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0" name="テキスト ボックス 9"/>
          <p:cNvSpPr txBox="1"/>
          <p:nvPr/>
        </p:nvSpPr>
        <p:spPr>
          <a:xfrm>
            <a:off x="6315224" y="845901"/>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sp>
        <p:nvSpPr>
          <p:cNvPr id="12" name="テキスト ボックス 11"/>
          <p:cNvSpPr txBox="1"/>
          <p:nvPr/>
        </p:nvSpPr>
        <p:spPr>
          <a:xfrm>
            <a:off x="950142" y="92429"/>
            <a:ext cx="10511178" cy="769441"/>
          </a:xfrm>
          <a:prstGeom prst="rect">
            <a:avLst/>
          </a:prstGeom>
          <a:noFill/>
        </p:spPr>
        <p:txBody>
          <a:bodyPr wrap="square" rtlCol="0">
            <a:spAutoFit/>
          </a:bodyPr>
          <a:lstStyle/>
          <a:p>
            <a:pPr algn="ctr"/>
            <a:r>
              <a:rPr lang="ja-JP" altLang="en-US" sz="4400" b="1" dirty="0">
                <a:solidFill>
                  <a:srgbClr val="7030A0"/>
                </a:solidFill>
              </a:rPr>
              <a:t>ログイン</a:t>
            </a:r>
            <a:r>
              <a:rPr lang="ja-JP" altLang="en-US" sz="4400" b="1" dirty="0" smtClean="0">
                <a:solidFill>
                  <a:srgbClr val="7030A0"/>
                </a:solidFill>
              </a:rPr>
              <a:t>システム（</a:t>
            </a:r>
            <a:r>
              <a:rPr lang="en-US" altLang="ja-JP" sz="4400" b="1" dirty="0" smtClean="0">
                <a:solidFill>
                  <a:srgbClr val="7030A0"/>
                </a:solidFill>
              </a:rPr>
              <a:t>JavaScript</a:t>
            </a:r>
            <a:r>
              <a:rPr lang="ja-JP" altLang="en-US" sz="4400" b="1" dirty="0" smtClean="0">
                <a:solidFill>
                  <a:srgbClr val="7030A0"/>
                </a:solidFill>
              </a:rPr>
              <a:t>未対応）（例）</a:t>
            </a:r>
            <a:endParaRPr kumimoji="1" lang="ja-JP" altLang="en-US" sz="4400" b="1" dirty="0">
              <a:solidFill>
                <a:srgbClr val="7030A0"/>
              </a:solidFill>
            </a:endParaRPr>
          </a:p>
        </p:txBody>
      </p:sp>
      <p:sp>
        <p:nvSpPr>
          <p:cNvPr id="13" name="テキスト ボックス 12"/>
          <p:cNvSpPr txBox="1"/>
          <p:nvPr/>
        </p:nvSpPr>
        <p:spPr>
          <a:xfrm>
            <a:off x="241957" y="2808234"/>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4" name="直線コネクタ 13"/>
          <p:cNvCxnSpPr/>
          <p:nvPr/>
        </p:nvCxnSpPr>
        <p:spPr>
          <a:xfrm>
            <a:off x="251763" y="2497752"/>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a:off x="190259" y="2518767"/>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円弧 15"/>
          <p:cNvSpPr/>
          <p:nvPr/>
        </p:nvSpPr>
        <p:spPr>
          <a:xfrm rot="3706451">
            <a:off x="4847423" y="3223183"/>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4744003" y="4357605"/>
            <a:ext cx="2365005" cy="954107"/>
          </a:xfrm>
          <a:prstGeom prst="rect">
            <a:avLst/>
          </a:prstGeom>
          <a:noFill/>
        </p:spPr>
        <p:txBody>
          <a:bodyPr wrap="square" rtlCol="0">
            <a:spAutoFit/>
          </a:bodyPr>
          <a:lstStyle/>
          <a:p>
            <a:r>
              <a:rPr lang="en-US" altLang="ja-JP" sz="2400" dirty="0" smtClean="0"/>
              <a:t>PW(</a:t>
            </a:r>
            <a:r>
              <a:rPr lang="ja-JP" altLang="en-US" sz="2400" dirty="0" smtClean="0"/>
              <a:t>暗号化</a:t>
            </a:r>
            <a:r>
              <a:rPr lang="en-US" altLang="ja-JP" sz="2400" dirty="0" smtClean="0"/>
              <a:t>):</a:t>
            </a:r>
          </a:p>
          <a:p>
            <a:r>
              <a:rPr lang="en-US" altLang="ja-JP" sz="1600" dirty="0" smtClean="0"/>
              <a:t>b415f121bed5418d497277b7e51556dff74b8e55</a:t>
            </a:r>
            <a:endParaRPr lang="ja-JP" altLang="en-US" sz="1600" dirty="0"/>
          </a:p>
        </p:txBody>
      </p:sp>
      <p:cxnSp>
        <p:nvCxnSpPr>
          <p:cNvPr id="18" name="直線矢印コネクタ 17"/>
          <p:cNvCxnSpPr/>
          <p:nvPr/>
        </p:nvCxnSpPr>
        <p:spPr>
          <a:xfrm flipV="1">
            <a:off x="1288088" y="3546264"/>
            <a:ext cx="4567" cy="76665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075498" y="2999644"/>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3023074" y="2971256"/>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566" y="3772622"/>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H="1">
            <a:off x="950142" y="3744234"/>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2138774" y="1114059"/>
            <a:ext cx="2847591" cy="523220"/>
          </a:xfrm>
          <a:prstGeom prst="rect">
            <a:avLst/>
          </a:prstGeom>
          <a:noFill/>
        </p:spPr>
        <p:txBody>
          <a:bodyPr wrap="square" rtlCol="0">
            <a:spAutoFit/>
          </a:bodyPr>
          <a:lstStyle/>
          <a:p>
            <a:r>
              <a:rPr lang="ja-JP" altLang="en-US" sz="2800" dirty="0"/>
              <a:t>サーバーへ</a:t>
            </a:r>
            <a:r>
              <a:rPr lang="ja-JP" altLang="en-US" sz="2800" dirty="0" smtClean="0"/>
              <a:t>送信</a:t>
            </a:r>
            <a:endParaRPr kumimoji="1" lang="ja-JP" altLang="en-US" sz="2800" dirty="0"/>
          </a:p>
        </p:txBody>
      </p:sp>
      <p:cxnSp>
        <p:nvCxnSpPr>
          <p:cNvPr id="24" name="直線矢印コネクタ 23"/>
          <p:cNvCxnSpPr/>
          <p:nvPr/>
        </p:nvCxnSpPr>
        <p:spPr>
          <a:xfrm flipH="1">
            <a:off x="6421878" y="2999644"/>
            <a:ext cx="194488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V="1">
            <a:off x="9673602" y="3546264"/>
            <a:ext cx="0" cy="895587"/>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2273071" y="3546264"/>
            <a:ext cx="2349304" cy="85505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6162410" y="3194824"/>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33" name="テキスト ボックス 32"/>
          <p:cNvSpPr txBox="1"/>
          <p:nvPr/>
        </p:nvSpPr>
        <p:spPr>
          <a:xfrm>
            <a:off x="3237038" y="4042544"/>
            <a:ext cx="1143000" cy="523220"/>
          </a:xfrm>
          <a:prstGeom prst="rect">
            <a:avLst/>
          </a:prstGeom>
          <a:noFill/>
        </p:spPr>
        <p:txBody>
          <a:bodyPr wrap="square" rtlCol="0">
            <a:spAutoFit/>
          </a:bodyPr>
          <a:lstStyle/>
          <a:p>
            <a:r>
              <a:rPr lang="ja-JP" altLang="en-US" sz="2800" dirty="0"/>
              <a:t>承認</a:t>
            </a:r>
            <a:endParaRPr kumimoji="1" lang="ja-JP" altLang="en-US" sz="2800" dirty="0"/>
          </a:p>
        </p:txBody>
      </p:sp>
    </p:spTree>
    <p:extLst>
      <p:ext uri="{BB962C8B-B14F-4D97-AF65-F5344CB8AC3E}">
        <p14:creationId xmlns:p14="http://schemas.microsoft.com/office/powerpoint/2010/main" val="294729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50142" y="92429"/>
            <a:ext cx="10511178" cy="769441"/>
          </a:xfrm>
          <a:prstGeom prst="rect">
            <a:avLst/>
          </a:prstGeom>
          <a:noFill/>
        </p:spPr>
        <p:txBody>
          <a:bodyPr wrap="square" rtlCol="0">
            <a:spAutoFit/>
          </a:bodyPr>
          <a:lstStyle/>
          <a:p>
            <a:pPr algn="ctr"/>
            <a:r>
              <a:rPr kumimoji="1" lang="ja-JP" altLang="en-US" sz="4400" b="1" dirty="0" smtClean="0">
                <a:solidFill>
                  <a:srgbClr val="7030A0"/>
                </a:solidFill>
              </a:rPr>
              <a:t>オセロのゲームスコアのデータ定義</a:t>
            </a:r>
            <a:endParaRPr kumimoji="1" lang="ja-JP" altLang="en-US" sz="4400" b="1" dirty="0">
              <a:solidFill>
                <a:srgbClr val="7030A0"/>
              </a:solidFill>
            </a:endParaRPr>
          </a:p>
        </p:txBody>
      </p:sp>
      <p:graphicFrame>
        <p:nvGraphicFramePr>
          <p:cNvPr id="3" name="表 2"/>
          <p:cNvGraphicFramePr>
            <a:graphicFrameLocks noGrp="1"/>
          </p:cNvGraphicFramePr>
          <p:nvPr>
            <p:extLst>
              <p:ext uri="{D42A27DB-BD31-4B8C-83A1-F6EECF244321}">
                <p14:modId xmlns:p14="http://schemas.microsoft.com/office/powerpoint/2010/main" val="3834189502"/>
              </p:ext>
            </p:extLst>
          </p:nvPr>
        </p:nvGraphicFramePr>
        <p:xfrm>
          <a:off x="2933014" y="4711977"/>
          <a:ext cx="5555666" cy="1495802"/>
        </p:xfrm>
        <a:graphic>
          <a:graphicData uri="http://schemas.openxmlformats.org/drawingml/2006/table">
            <a:tbl>
              <a:tblPr firstRow="1" bandRow="1">
                <a:tableStyleId>{5C22544A-7EE6-4342-B048-85BDC9FD1C3A}</a:tableStyleId>
              </a:tblPr>
              <a:tblGrid>
                <a:gridCol w="1638986"/>
                <a:gridCol w="1935480"/>
                <a:gridCol w="1981200"/>
              </a:tblGrid>
              <a:tr h="429346">
                <a:tc gridSpan="3">
                  <a:txBody>
                    <a:bodyPr/>
                    <a:lstStyle/>
                    <a:p>
                      <a:pPr algn="ctr"/>
                      <a:r>
                        <a:rPr kumimoji="1" lang="en-US" altLang="ja-JP" sz="2800" dirty="0" err="1" smtClean="0"/>
                        <a:t>game_scores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r>
              <a:tr h="303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game_num</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winning_num</a:t>
                      </a:r>
                      <a:endParaRPr kumimoji="1" lang="ja-JP" altLang="en-US" dirty="0" smtClean="0"/>
                    </a:p>
                  </a:txBody>
                  <a:tcPr/>
                </a:tc>
              </a:tr>
              <a:tr h="611882">
                <a:tc>
                  <a:txBody>
                    <a:bodyPr/>
                    <a:lstStyle/>
                    <a:p>
                      <a:r>
                        <a:rPr kumimoji="1" lang="en-US" altLang="ja-JP" dirty="0" smtClean="0"/>
                        <a:t>1</a:t>
                      </a:r>
                      <a:endParaRPr kumimoji="1" lang="ja-JP" altLang="en-US" dirty="0"/>
                    </a:p>
                  </a:txBody>
                  <a:tcPr/>
                </a:tc>
                <a:tc>
                  <a:txBody>
                    <a:bodyPr/>
                    <a:lstStyle/>
                    <a:p>
                      <a:r>
                        <a:rPr kumimoji="1" lang="en-US" altLang="ja-JP" dirty="0" smtClean="0"/>
                        <a:t>10</a:t>
                      </a:r>
                      <a:endParaRPr kumimoji="1" lang="ja-JP" altLang="en-US" dirty="0"/>
                    </a:p>
                  </a:txBody>
                  <a:tcPr/>
                </a:tc>
                <a:tc>
                  <a:txBody>
                    <a:bodyPr/>
                    <a:lstStyle/>
                    <a:p>
                      <a:r>
                        <a:rPr kumimoji="1" lang="en-US" altLang="ja-JP" dirty="0" smtClean="0"/>
                        <a:t>5</a:t>
                      </a:r>
                      <a:endParaRPr kumimoji="1" lang="ja-JP" altLang="en-US" dirty="0"/>
                    </a:p>
                  </a:txBody>
                  <a:tcPr/>
                </a:tc>
              </a:tr>
            </a:tbl>
          </a:graphicData>
        </a:graphic>
      </p:graphicFrame>
      <p:sp>
        <p:nvSpPr>
          <p:cNvPr id="4" name="コンテンツ プレースホルダー 20"/>
          <p:cNvSpPr txBox="1">
            <a:spLocks/>
          </p:cNvSpPr>
          <p:nvPr/>
        </p:nvSpPr>
        <p:spPr>
          <a:xfrm>
            <a:off x="585758" y="1287601"/>
            <a:ext cx="10515600" cy="29338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テーブル名 → </a:t>
            </a:r>
            <a:r>
              <a:rPr lang="en-US" altLang="ja-JP" dirty="0" err="1" smtClean="0"/>
              <a:t>game_scores</a:t>
            </a:r>
            <a:endParaRPr lang="en-US" altLang="ja-JP" dirty="0" smtClean="0"/>
          </a:p>
          <a:p>
            <a:pPr lvl="1"/>
            <a:r>
              <a:rPr lang="ja-JP" altLang="en-US" dirty="0" smtClean="0"/>
              <a:t>会員番号 → </a:t>
            </a:r>
            <a:r>
              <a:rPr lang="en-US" altLang="ja-JP" dirty="0" smtClean="0"/>
              <a:t>number</a:t>
            </a:r>
          </a:p>
          <a:p>
            <a:pPr lvl="2"/>
            <a:r>
              <a:rPr lang="ja-JP" altLang="en-US" dirty="0" smtClean="0"/>
              <a:t>会員</a:t>
            </a:r>
            <a:r>
              <a:rPr lang="ja-JP" altLang="en-US" dirty="0"/>
              <a:t>番号</a:t>
            </a:r>
            <a:r>
              <a:rPr lang="ja-JP" altLang="en-US" dirty="0" smtClean="0"/>
              <a:t>をプライマリーキーとする</a:t>
            </a:r>
            <a:endParaRPr lang="en-US" altLang="ja-JP" dirty="0" smtClean="0"/>
          </a:p>
          <a:p>
            <a:pPr lvl="1"/>
            <a:r>
              <a:rPr lang="ja-JP" altLang="en-US" dirty="0" smtClean="0"/>
              <a:t>対戦数 → </a:t>
            </a:r>
            <a:r>
              <a:rPr lang="en-US" altLang="ja-JP" dirty="0" err="1" smtClean="0"/>
              <a:t>game_num</a:t>
            </a:r>
            <a:endParaRPr lang="en-US" altLang="ja-JP" dirty="0" smtClean="0"/>
          </a:p>
          <a:p>
            <a:pPr lvl="2"/>
            <a:r>
              <a:rPr lang="ja-JP" altLang="en-US" dirty="0"/>
              <a:t>全部</a:t>
            </a:r>
            <a:r>
              <a:rPr lang="ja-JP" altLang="en-US" dirty="0" smtClean="0"/>
              <a:t>の対戦数を記録</a:t>
            </a:r>
            <a:endParaRPr lang="en-US" altLang="ja-JP" dirty="0" smtClean="0"/>
          </a:p>
          <a:p>
            <a:pPr lvl="1"/>
            <a:r>
              <a:rPr lang="ja-JP" altLang="en-US" dirty="0" smtClean="0"/>
              <a:t>勝数 → </a:t>
            </a:r>
            <a:r>
              <a:rPr lang="en-US" altLang="ja-JP" dirty="0" err="1" smtClean="0"/>
              <a:t>winning_num</a:t>
            </a:r>
            <a:endParaRPr lang="en-US" altLang="ja-JP" dirty="0" smtClean="0"/>
          </a:p>
          <a:p>
            <a:pPr lvl="2"/>
            <a:r>
              <a:rPr lang="ja-JP" altLang="en-US" dirty="0" smtClean="0"/>
              <a:t>勝った</a:t>
            </a:r>
            <a:r>
              <a:rPr lang="ja-JP" altLang="en-US" dirty="0"/>
              <a:t>数</a:t>
            </a:r>
            <a:endParaRPr lang="en-US" altLang="ja-JP" dirty="0" smtClean="0"/>
          </a:p>
        </p:txBody>
      </p:sp>
    </p:spTree>
    <p:extLst>
      <p:ext uri="{BB962C8B-B14F-4D97-AF65-F5344CB8AC3E}">
        <p14:creationId xmlns:p14="http://schemas.microsoft.com/office/powerpoint/2010/main" val="121245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758560" y="1526575"/>
            <a:ext cx="5132437" cy="4826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906041" y="3628275"/>
            <a:ext cx="1445342" cy="523220"/>
          </a:xfrm>
          <a:prstGeom prst="rect">
            <a:avLst/>
          </a:prstGeom>
          <a:noFill/>
        </p:spPr>
        <p:txBody>
          <a:bodyPr wrap="square" rtlCol="0">
            <a:spAutoFit/>
          </a:bodyPr>
          <a:lstStyle/>
          <a:p>
            <a:r>
              <a:rPr kumimoji="1" lang="ja-JP" altLang="en-US" sz="2800" dirty="0" smtClean="0"/>
              <a:t>部屋</a:t>
            </a:r>
            <a:endParaRPr kumimoji="1" lang="ja-JP" altLang="en-US" sz="2800" dirty="0"/>
          </a:p>
        </p:txBody>
      </p:sp>
      <p:sp>
        <p:nvSpPr>
          <p:cNvPr id="4" name="テキスト ボックス 3"/>
          <p:cNvSpPr txBox="1"/>
          <p:nvPr/>
        </p:nvSpPr>
        <p:spPr>
          <a:xfrm>
            <a:off x="1377990" y="4151495"/>
            <a:ext cx="3982066" cy="400110"/>
          </a:xfrm>
          <a:prstGeom prst="rect">
            <a:avLst/>
          </a:prstGeom>
          <a:noFill/>
        </p:spPr>
        <p:txBody>
          <a:bodyPr wrap="square" rtlCol="0">
            <a:spAutoFit/>
          </a:bodyPr>
          <a:lstStyle/>
          <a:p>
            <a:r>
              <a:rPr lang="ja-JP" altLang="en-US" sz="2000" u="sng" dirty="0" smtClean="0">
                <a:solidFill>
                  <a:srgbClr val="0070C0"/>
                </a:solidFill>
              </a:rPr>
              <a:t>たろ</a:t>
            </a:r>
            <a:r>
              <a:rPr lang="ja-JP" altLang="en-US" sz="2000" u="sng" dirty="0">
                <a:solidFill>
                  <a:srgbClr val="0070C0"/>
                </a:solidFill>
              </a:rPr>
              <a:t>う</a:t>
            </a:r>
            <a:r>
              <a:rPr kumimoji="1" lang="ja-JP" altLang="en-US" sz="2000" u="sng" dirty="0" smtClean="0">
                <a:solidFill>
                  <a:srgbClr val="0070C0"/>
                </a:solidFill>
              </a:rPr>
              <a:t>さんの部屋</a:t>
            </a:r>
            <a:endParaRPr kumimoji="1" lang="ja-JP" altLang="en-US" sz="2000" u="sng" dirty="0">
              <a:solidFill>
                <a:srgbClr val="0070C0"/>
              </a:solidFill>
            </a:endParaRPr>
          </a:p>
        </p:txBody>
      </p:sp>
      <p:sp>
        <p:nvSpPr>
          <p:cNvPr id="5" name="テキスト ボックス 4"/>
          <p:cNvSpPr txBox="1"/>
          <p:nvPr/>
        </p:nvSpPr>
        <p:spPr>
          <a:xfrm>
            <a:off x="1377990" y="4556955"/>
            <a:ext cx="3982066" cy="400110"/>
          </a:xfrm>
          <a:prstGeom prst="rect">
            <a:avLst/>
          </a:prstGeom>
          <a:noFill/>
        </p:spPr>
        <p:txBody>
          <a:bodyPr wrap="square" rtlCol="0">
            <a:spAutoFit/>
          </a:bodyPr>
          <a:lstStyle/>
          <a:p>
            <a:r>
              <a:rPr kumimoji="1" lang="ja-JP" altLang="en-US" sz="2000" dirty="0" smtClean="0"/>
              <a:t>はなこさんの部屋（対戦中）</a:t>
            </a:r>
            <a:endParaRPr kumimoji="1" lang="ja-JP" altLang="en-US" sz="2000" dirty="0"/>
          </a:p>
        </p:txBody>
      </p:sp>
      <p:sp>
        <p:nvSpPr>
          <p:cNvPr id="6" name="テキスト ボックス 5"/>
          <p:cNvSpPr txBox="1"/>
          <p:nvPr/>
        </p:nvSpPr>
        <p:spPr>
          <a:xfrm>
            <a:off x="906041" y="5390449"/>
            <a:ext cx="2743200" cy="369332"/>
          </a:xfrm>
          <a:prstGeom prst="rect">
            <a:avLst/>
          </a:prstGeom>
          <a:noFill/>
        </p:spPr>
        <p:txBody>
          <a:bodyPr wrap="square" rtlCol="0">
            <a:spAutoFit/>
          </a:bodyPr>
          <a:lstStyle/>
          <a:p>
            <a:r>
              <a:rPr kumimoji="1" lang="ja-JP" altLang="en-US" u="sng" dirty="0" smtClean="0">
                <a:solidFill>
                  <a:srgbClr val="0070C0"/>
                </a:solidFill>
              </a:rPr>
              <a:t>新しい部屋を作成する</a:t>
            </a:r>
            <a:endParaRPr kumimoji="1" lang="ja-JP" altLang="en-US" u="sng" dirty="0">
              <a:solidFill>
                <a:srgbClr val="0070C0"/>
              </a:solidFill>
            </a:endParaRPr>
          </a:p>
        </p:txBody>
      </p:sp>
      <p:sp>
        <p:nvSpPr>
          <p:cNvPr id="7" name="テキスト ボックス 6"/>
          <p:cNvSpPr txBox="1"/>
          <p:nvPr/>
        </p:nvSpPr>
        <p:spPr>
          <a:xfrm>
            <a:off x="906041" y="5826687"/>
            <a:ext cx="2743200" cy="369332"/>
          </a:xfrm>
          <a:prstGeom prst="rect">
            <a:avLst/>
          </a:prstGeom>
          <a:noFill/>
        </p:spPr>
        <p:txBody>
          <a:bodyPr wrap="square" rtlCol="0">
            <a:spAutoFit/>
          </a:bodyPr>
          <a:lstStyle/>
          <a:p>
            <a:r>
              <a:rPr lang="ja-JP" altLang="en-US" u="sng" dirty="0" smtClean="0">
                <a:solidFill>
                  <a:srgbClr val="0070C0"/>
                </a:solidFill>
              </a:rPr>
              <a:t>コンピュータと対戦</a:t>
            </a:r>
            <a:r>
              <a:rPr kumimoji="1" lang="ja-JP" altLang="en-US" u="sng" dirty="0" smtClean="0">
                <a:solidFill>
                  <a:srgbClr val="0070C0"/>
                </a:solidFill>
              </a:rPr>
              <a:t>する</a:t>
            </a:r>
            <a:endParaRPr kumimoji="1" lang="ja-JP" altLang="en-US" u="sng" dirty="0">
              <a:solidFill>
                <a:srgbClr val="0070C0"/>
              </a:solidFill>
            </a:endParaRPr>
          </a:p>
        </p:txBody>
      </p:sp>
      <p:sp>
        <p:nvSpPr>
          <p:cNvPr id="8" name="テキスト ボックス 7"/>
          <p:cNvSpPr txBox="1"/>
          <p:nvPr/>
        </p:nvSpPr>
        <p:spPr>
          <a:xfrm>
            <a:off x="906041" y="1977261"/>
            <a:ext cx="2934929" cy="1200329"/>
          </a:xfrm>
          <a:prstGeom prst="rect">
            <a:avLst/>
          </a:prstGeom>
          <a:noFill/>
        </p:spPr>
        <p:txBody>
          <a:bodyPr wrap="square" rtlCol="0">
            <a:spAutoFit/>
          </a:bodyPr>
          <a:lstStyle/>
          <a:p>
            <a:r>
              <a:rPr kumimoji="1" lang="ja-JP" altLang="en-US" dirty="0" smtClean="0"/>
              <a:t>広瀬太郎さん</a:t>
            </a:r>
            <a:endParaRPr kumimoji="1" lang="en-US" altLang="ja-JP" dirty="0" smtClean="0"/>
          </a:p>
          <a:p>
            <a:r>
              <a:rPr kumimoji="1" lang="ja-JP" altLang="en-US" dirty="0" smtClean="0"/>
              <a:t>ゲーム数：</a:t>
            </a:r>
            <a:r>
              <a:rPr kumimoji="1" lang="en-US" altLang="ja-JP" dirty="0" smtClean="0"/>
              <a:t>10</a:t>
            </a:r>
          </a:p>
          <a:p>
            <a:r>
              <a:rPr kumimoji="1" lang="ja-JP" altLang="en-US" dirty="0" smtClean="0"/>
              <a:t>勝数：</a:t>
            </a:r>
            <a:r>
              <a:rPr kumimoji="1" lang="en-US" altLang="ja-JP" dirty="0" smtClean="0"/>
              <a:t>5</a:t>
            </a:r>
          </a:p>
          <a:p>
            <a:r>
              <a:rPr lang="ja-JP" altLang="en-US" dirty="0" smtClean="0"/>
              <a:t>勝率：</a:t>
            </a:r>
            <a:r>
              <a:rPr lang="en-US" altLang="ja-JP" dirty="0" smtClean="0"/>
              <a:t>50%</a:t>
            </a:r>
            <a:endParaRPr kumimoji="1" lang="en-US" altLang="ja-JP" dirty="0" smtClean="0"/>
          </a:p>
        </p:txBody>
      </p:sp>
      <p:cxnSp>
        <p:nvCxnSpPr>
          <p:cNvPr id="12" name="直線矢印コネクタ 11"/>
          <p:cNvCxnSpPr/>
          <p:nvPr/>
        </p:nvCxnSpPr>
        <p:spPr>
          <a:xfrm flipH="1">
            <a:off x="3535680" y="3939599"/>
            <a:ext cx="2712720" cy="4119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80724" y="3137581"/>
            <a:ext cx="2382850" cy="1015663"/>
          </a:xfrm>
          <a:prstGeom prst="rect">
            <a:avLst/>
          </a:prstGeom>
          <a:noFill/>
        </p:spPr>
        <p:txBody>
          <a:bodyPr wrap="square" rtlCol="0">
            <a:spAutoFit/>
          </a:bodyPr>
          <a:lstStyle/>
          <a:p>
            <a:r>
              <a:rPr lang="en-US" altLang="ja-JP" sz="2000" dirty="0" smtClean="0"/>
              <a:t>g</a:t>
            </a:r>
            <a:r>
              <a:rPr kumimoji="1" lang="en-US" altLang="ja-JP" sz="2000" dirty="0" smtClean="0"/>
              <a:t>ame_player_5.dat</a:t>
            </a:r>
          </a:p>
          <a:p>
            <a:r>
              <a:rPr lang="ja-JP" altLang="en-US" sz="2000" dirty="0" smtClean="0"/>
              <a:t>黒：たろう</a:t>
            </a:r>
            <a:endParaRPr lang="en-US" altLang="ja-JP" sz="2000" dirty="0" smtClean="0"/>
          </a:p>
          <a:p>
            <a:r>
              <a:rPr kumimoji="1" lang="ja-JP" altLang="en-US" sz="2000" dirty="0" smtClean="0"/>
              <a:t>白：</a:t>
            </a:r>
            <a:endParaRPr kumimoji="1" lang="ja-JP" altLang="en-US" sz="2000" dirty="0"/>
          </a:p>
        </p:txBody>
      </p:sp>
      <p:cxnSp>
        <p:nvCxnSpPr>
          <p:cNvPr id="16" name="直線矢印コネクタ 15"/>
          <p:cNvCxnSpPr/>
          <p:nvPr/>
        </p:nvCxnSpPr>
        <p:spPr>
          <a:xfrm flipH="1" flipV="1">
            <a:off x="4371669" y="4829754"/>
            <a:ext cx="1770051" cy="2450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235127" y="4651894"/>
            <a:ext cx="2474044" cy="1015663"/>
          </a:xfrm>
          <a:prstGeom prst="rect">
            <a:avLst/>
          </a:prstGeom>
          <a:noFill/>
        </p:spPr>
        <p:txBody>
          <a:bodyPr wrap="square" rtlCol="0">
            <a:spAutoFit/>
          </a:bodyPr>
          <a:lstStyle/>
          <a:p>
            <a:r>
              <a:rPr lang="en-US" altLang="ja-JP" sz="2000" dirty="0"/>
              <a:t>g</a:t>
            </a:r>
            <a:r>
              <a:rPr lang="en-US" altLang="ja-JP" sz="2000" dirty="0" smtClean="0"/>
              <a:t>ame_player_6.dat</a:t>
            </a:r>
            <a:endParaRPr kumimoji="1" lang="en-US" altLang="ja-JP" sz="2000" dirty="0" smtClean="0"/>
          </a:p>
          <a:p>
            <a:r>
              <a:rPr lang="ja-JP" altLang="en-US" sz="2000" dirty="0" smtClean="0"/>
              <a:t>黒：はな</a:t>
            </a:r>
            <a:r>
              <a:rPr lang="ja-JP" altLang="en-US" sz="2000" dirty="0"/>
              <a:t>こ</a:t>
            </a:r>
            <a:endParaRPr lang="en-US" altLang="ja-JP" sz="2000" dirty="0" smtClean="0"/>
          </a:p>
          <a:p>
            <a:r>
              <a:rPr kumimoji="1" lang="ja-JP" altLang="en-US" sz="2000" dirty="0" smtClean="0"/>
              <a:t>白：たけし</a:t>
            </a:r>
            <a:endParaRPr kumimoji="1" lang="ja-JP" altLang="en-US" sz="2000" dirty="0"/>
          </a:p>
        </p:txBody>
      </p:sp>
      <p:sp>
        <p:nvSpPr>
          <p:cNvPr id="21" name="テキスト ボックス 20"/>
          <p:cNvSpPr txBox="1"/>
          <p:nvPr/>
        </p:nvSpPr>
        <p:spPr>
          <a:xfrm>
            <a:off x="9053301" y="3177590"/>
            <a:ext cx="2621280" cy="707886"/>
          </a:xfrm>
          <a:prstGeom prst="rect">
            <a:avLst/>
          </a:prstGeom>
          <a:noFill/>
        </p:spPr>
        <p:txBody>
          <a:bodyPr wrap="square" rtlCol="0">
            <a:spAutoFit/>
          </a:bodyPr>
          <a:lstStyle/>
          <a:p>
            <a:r>
              <a:rPr lang="en-US" altLang="ja-JP" sz="2000" dirty="0" smtClean="0"/>
              <a:t>s</a:t>
            </a:r>
            <a:r>
              <a:rPr kumimoji="1" lang="en-US" altLang="ja-JP" sz="2000" dirty="0" smtClean="0"/>
              <a:t>erial_number.dat</a:t>
            </a:r>
          </a:p>
          <a:p>
            <a:r>
              <a:rPr lang="en-US" altLang="ja-JP" sz="2000" dirty="0"/>
              <a:t>7</a:t>
            </a:r>
            <a:endParaRPr kumimoji="1" lang="ja-JP" altLang="en-US" sz="2000" dirty="0"/>
          </a:p>
        </p:txBody>
      </p:sp>
      <p:cxnSp>
        <p:nvCxnSpPr>
          <p:cNvPr id="22" name="直線矢印コネクタ 21"/>
          <p:cNvCxnSpPr/>
          <p:nvPr/>
        </p:nvCxnSpPr>
        <p:spPr>
          <a:xfrm>
            <a:off x="7894320" y="2320920"/>
            <a:ext cx="0" cy="8626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6293855" y="1432402"/>
            <a:ext cx="4427221" cy="1015663"/>
          </a:xfrm>
          <a:prstGeom prst="rect">
            <a:avLst/>
          </a:prstGeom>
          <a:noFill/>
        </p:spPr>
        <p:txBody>
          <a:bodyPr wrap="square" rtlCol="0">
            <a:spAutoFit/>
          </a:bodyPr>
          <a:lstStyle/>
          <a:p>
            <a:r>
              <a:rPr kumimoji="1" lang="ja-JP" altLang="en-US" sz="2000" dirty="0" smtClean="0"/>
              <a:t>この番号は</a:t>
            </a:r>
            <a:r>
              <a:rPr kumimoji="1" lang="en-US" altLang="ja-JP" sz="2000" dirty="0" smtClean="0"/>
              <a:t>serial_numer.dat</a:t>
            </a:r>
            <a:r>
              <a:rPr kumimoji="1" lang="ja-JP" altLang="en-US" sz="2000" dirty="0" smtClean="0"/>
              <a:t>から取る</a:t>
            </a:r>
            <a:endParaRPr kumimoji="1" lang="en-US" altLang="ja-JP" sz="2000" dirty="0" smtClean="0"/>
          </a:p>
          <a:p>
            <a:r>
              <a:rPr lang="ja-JP" altLang="en-US" sz="2000" dirty="0" smtClean="0"/>
              <a:t>リンクも</a:t>
            </a:r>
            <a:r>
              <a:rPr lang="en-US" altLang="ja-JP" sz="2000" dirty="0" smtClean="0"/>
              <a:t>GET</a:t>
            </a:r>
            <a:r>
              <a:rPr lang="ja-JP" altLang="en-US" sz="2000" dirty="0" smtClean="0"/>
              <a:t>でこの番号を取れるようにする</a:t>
            </a:r>
            <a:endParaRPr kumimoji="1" lang="ja-JP" altLang="en-US" sz="2000" dirty="0"/>
          </a:p>
        </p:txBody>
      </p:sp>
      <p:sp>
        <p:nvSpPr>
          <p:cNvPr id="25" name="テキスト ボックス 24"/>
          <p:cNvSpPr txBox="1"/>
          <p:nvPr/>
        </p:nvSpPr>
        <p:spPr>
          <a:xfrm>
            <a:off x="950142" y="92429"/>
            <a:ext cx="10511178" cy="769441"/>
          </a:xfrm>
          <a:prstGeom prst="rect">
            <a:avLst/>
          </a:prstGeom>
          <a:noFill/>
        </p:spPr>
        <p:txBody>
          <a:bodyPr wrap="square" rtlCol="0">
            <a:spAutoFit/>
          </a:bodyPr>
          <a:lstStyle/>
          <a:p>
            <a:pPr algn="ctr"/>
            <a:r>
              <a:rPr kumimoji="1" lang="ja-JP" altLang="en-US" sz="4400" b="1" dirty="0" smtClean="0">
                <a:solidFill>
                  <a:srgbClr val="7030A0"/>
                </a:solidFill>
              </a:rPr>
              <a:t>オセロの部屋の実装方法</a:t>
            </a:r>
            <a:endParaRPr kumimoji="1" lang="ja-JP" altLang="en-US" sz="4400" b="1" dirty="0">
              <a:solidFill>
                <a:srgbClr val="7030A0"/>
              </a:solidFill>
            </a:endParaRPr>
          </a:p>
        </p:txBody>
      </p:sp>
      <p:cxnSp>
        <p:nvCxnSpPr>
          <p:cNvPr id="27" name="直線コネクタ 26"/>
          <p:cNvCxnSpPr/>
          <p:nvPr/>
        </p:nvCxnSpPr>
        <p:spPr>
          <a:xfrm>
            <a:off x="6280724" y="5630416"/>
            <a:ext cx="111252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7220444" y="5660896"/>
            <a:ext cx="345599" cy="350639"/>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474350" y="6035836"/>
            <a:ext cx="5157901" cy="707886"/>
          </a:xfrm>
          <a:prstGeom prst="rect">
            <a:avLst/>
          </a:prstGeom>
          <a:noFill/>
        </p:spPr>
        <p:txBody>
          <a:bodyPr wrap="square" rtlCol="0">
            <a:spAutoFit/>
          </a:bodyPr>
          <a:lstStyle/>
          <a:p>
            <a:r>
              <a:rPr lang="ja-JP" altLang="en-US" sz="2000" dirty="0" smtClean="0"/>
              <a:t>白にプレイヤーがいれば対戦中になる</a:t>
            </a:r>
            <a:endParaRPr lang="en-US" altLang="ja-JP" sz="2000" dirty="0" smtClean="0"/>
          </a:p>
          <a:p>
            <a:r>
              <a:rPr kumimoji="1" lang="ja-JP" altLang="en-US" sz="2000" dirty="0" smtClean="0"/>
              <a:t>（対戦終了後空くことはないため削除となる）</a:t>
            </a:r>
            <a:endParaRPr kumimoji="1" lang="en-US" altLang="ja-JP" sz="2000" dirty="0" smtClean="0"/>
          </a:p>
        </p:txBody>
      </p:sp>
      <p:cxnSp>
        <p:nvCxnSpPr>
          <p:cNvPr id="31" name="直線矢印コネクタ 30"/>
          <p:cNvCxnSpPr/>
          <p:nvPr/>
        </p:nvCxnSpPr>
        <p:spPr>
          <a:xfrm flipH="1" flipV="1">
            <a:off x="9281160" y="3793896"/>
            <a:ext cx="381000" cy="4660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8973165" y="4337457"/>
            <a:ext cx="2417680" cy="1323439"/>
          </a:xfrm>
          <a:prstGeom prst="rect">
            <a:avLst/>
          </a:prstGeom>
          <a:noFill/>
        </p:spPr>
        <p:txBody>
          <a:bodyPr wrap="square" rtlCol="0">
            <a:spAutoFit/>
          </a:bodyPr>
          <a:lstStyle/>
          <a:p>
            <a:r>
              <a:rPr kumimoji="1" lang="ja-JP" altLang="en-US" sz="2000" dirty="0" smtClean="0"/>
              <a:t>限界をしらないのはやばいから</a:t>
            </a:r>
            <a:r>
              <a:rPr kumimoji="1" lang="en-US" altLang="ja-JP" sz="2000" dirty="0" smtClean="0"/>
              <a:t>100</a:t>
            </a:r>
            <a:r>
              <a:rPr lang="ja-JP" altLang="en-US" sz="2000" dirty="0" smtClean="0"/>
              <a:t>を達したらまた</a:t>
            </a:r>
            <a:r>
              <a:rPr lang="en-US" altLang="ja-JP" sz="2000" dirty="0" smtClean="0"/>
              <a:t>0</a:t>
            </a:r>
            <a:r>
              <a:rPr lang="ja-JP" altLang="en-US" sz="2000" dirty="0" smtClean="0"/>
              <a:t>から始めるようにする。</a:t>
            </a:r>
            <a:endParaRPr kumimoji="1" lang="en-US" altLang="ja-JP" sz="2000" dirty="0" smtClean="0"/>
          </a:p>
        </p:txBody>
      </p:sp>
    </p:spTree>
    <p:extLst>
      <p:ext uri="{BB962C8B-B14F-4D97-AF65-F5344CB8AC3E}">
        <p14:creationId xmlns:p14="http://schemas.microsoft.com/office/powerpoint/2010/main" val="234091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50142" y="92429"/>
            <a:ext cx="10511178" cy="769441"/>
          </a:xfrm>
          <a:prstGeom prst="rect">
            <a:avLst/>
          </a:prstGeom>
          <a:noFill/>
        </p:spPr>
        <p:txBody>
          <a:bodyPr wrap="square" rtlCol="0">
            <a:spAutoFit/>
          </a:bodyPr>
          <a:lstStyle/>
          <a:p>
            <a:pPr algn="ctr"/>
            <a:r>
              <a:rPr kumimoji="1" lang="ja-JP" altLang="en-US" sz="4400" b="1" dirty="0" smtClean="0">
                <a:solidFill>
                  <a:srgbClr val="7030A0"/>
                </a:solidFill>
              </a:rPr>
              <a:t>掲示板のデータ定義</a:t>
            </a:r>
            <a:endParaRPr kumimoji="1" lang="ja-JP" altLang="en-US" sz="4400" b="1" dirty="0">
              <a:solidFill>
                <a:srgbClr val="7030A0"/>
              </a:solidFill>
            </a:endParaRPr>
          </a:p>
        </p:txBody>
      </p:sp>
      <p:graphicFrame>
        <p:nvGraphicFramePr>
          <p:cNvPr id="3" name="表 2"/>
          <p:cNvGraphicFramePr>
            <a:graphicFrameLocks noGrp="1"/>
          </p:cNvGraphicFramePr>
          <p:nvPr>
            <p:extLst>
              <p:ext uri="{D42A27DB-BD31-4B8C-83A1-F6EECF244321}">
                <p14:modId xmlns:p14="http://schemas.microsoft.com/office/powerpoint/2010/main" val="2552534301"/>
              </p:ext>
            </p:extLst>
          </p:nvPr>
        </p:nvGraphicFramePr>
        <p:xfrm>
          <a:off x="2079574" y="4990292"/>
          <a:ext cx="7893728" cy="1495802"/>
        </p:xfrm>
        <a:graphic>
          <a:graphicData uri="http://schemas.openxmlformats.org/drawingml/2006/table">
            <a:tbl>
              <a:tblPr firstRow="1" bandRow="1">
                <a:tableStyleId>{5C22544A-7EE6-4342-B048-85BDC9FD1C3A}</a:tableStyleId>
              </a:tblPr>
              <a:tblGrid>
                <a:gridCol w="1075106"/>
                <a:gridCol w="853440"/>
                <a:gridCol w="1249680"/>
                <a:gridCol w="2357751"/>
                <a:gridCol w="2357751"/>
              </a:tblGrid>
              <a:tr h="429346">
                <a:tc gridSpan="5">
                  <a:txBody>
                    <a:bodyPr/>
                    <a:lstStyle/>
                    <a:p>
                      <a:pPr algn="ctr"/>
                      <a:r>
                        <a:rPr kumimoji="1" lang="en-US" altLang="ja-JP" sz="2800" dirty="0" smtClean="0"/>
                        <a:t>articles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a:p>
                  </a:txBody>
                  <a:tcPr/>
                </a:tc>
              </a:tr>
              <a:tr h="303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title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author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detail</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created</a:t>
                      </a:r>
                      <a:endParaRPr kumimoji="1" lang="ja-JP" altLang="en-US" dirty="0" smtClean="0"/>
                    </a:p>
                  </a:txBody>
                  <a:tcPr/>
                </a:tc>
              </a:tr>
              <a:tr h="611882">
                <a:tc>
                  <a:txBody>
                    <a:bodyPr/>
                    <a:lstStyle/>
                    <a:p>
                      <a:r>
                        <a:rPr kumimoji="1" lang="en-US" altLang="ja-JP" dirty="0" smtClean="0"/>
                        <a:t>1</a:t>
                      </a:r>
                      <a:endParaRPr kumimoji="1" lang="ja-JP" altLang="en-US" dirty="0"/>
                    </a:p>
                  </a:txBody>
                  <a:tcPr/>
                </a:tc>
                <a:tc>
                  <a:txBody>
                    <a:bodyPr/>
                    <a:lstStyle/>
                    <a:p>
                      <a:r>
                        <a:rPr kumimoji="1" lang="en-US" altLang="ja-JP" dirty="0" smtClean="0"/>
                        <a:t>test</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ja-JP" altLang="en-US" dirty="0" smtClean="0"/>
                        <a:t>テストです</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2014-02-18 10:45:29</a:t>
                      </a:r>
                      <a:endParaRPr kumimoji="1" lang="ja-JP" altLang="en-US" dirty="0"/>
                    </a:p>
                  </a:txBody>
                  <a:tcPr/>
                </a:tc>
              </a:tr>
            </a:tbl>
          </a:graphicData>
        </a:graphic>
      </p:graphicFrame>
      <p:sp>
        <p:nvSpPr>
          <p:cNvPr id="4" name="コンテンツ プレースホルダー 20"/>
          <p:cNvSpPr txBox="1">
            <a:spLocks/>
          </p:cNvSpPr>
          <p:nvPr/>
        </p:nvSpPr>
        <p:spPr>
          <a:xfrm>
            <a:off x="570518" y="1005841"/>
            <a:ext cx="10515600" cy="384048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テーブル名 → </a:t>
            </a:r>
            <a:r>
              <a:rPr lang="en-US" altLang="ja-JP" dirty="0" smtClean="0"/>
              <a:t>articles</a:t>
            </a:r>
          </a:p>
          <a:p>
            <a:pPr lvl="1"/>
            <a:r>
              <a:rPr lang="ja-JP" altLang="en-US" dirty="0"/>
              <a:t>通し番号</a:t>
            </a:r>
            <a:r>
              <a:rPr lang="ja-JP" altLang="en-US" dirty="0" smtClean="0"/>
              <a:t> → </a:t>
            </a:r>
            <a:r>
              <a:rPr lang="en-US" altLang="ja-JP" dirty="0" smtClean="0"/>
              <a:t>id</a:t>
            </a:r>
          </a:p>
          <a:p>
            <a:pPr lvl="2"/>
            <a:r>
              <a:rPr lang="en-US" altLang="ja-JP" dirty="0" smtClean="0"/>
              <a:t>AUTO INCREMENT</a:t>
            </a:r>
            <a:r>
              <a:rPr lang="ja-JP" altLang="en-US" dirty="0" smtClean="0"/>
              <a:t>にして、</a:t>
            </a:r>
            <a:r>
              <a:rPr lang="en-US" altLang="ja-JP" dirty="0" smtClean="0"/>
              <a:t>SQL</a:t>
            </a:r>
            <a:r>
              <a:rPr lang="ja-JP" altLang="en-US" dirty="0" smtClean="0"/>
              <a:t>側で自動で入れるようにする</a:t>
            </a:r>
            <a:endParaRPr lang="en-US" altLang="ja-JP" dirty="0" smtClean="0"/>
          </a:p>
          <a:p>
            <a:pPr lvl="1"/>
            <a:r>
              <a:rPr lang="ja-JP" altLang="en-US" dirty="0"/>
              <a:t>タイトル</a:t>
            </a:r>
            <a:r>
              <a:rPr lang="en-US" altLang="ja-JP" dirty="0" smtClean="0"/>
              <a:t> </a:t>
            </a:r>
            <a:r>
              <a:rPr lang="ja-JP" altLang="en-US" dirty="0" smtClean="0"/>
              <a:t>→ </a:t>
            </a:r>
            <a:r>
              <a:rPr lang="en-US" altLang="ja-JP" dirty="0" smtClean="0"/>
              <a:t>title</a:t>
            </a:r>
          </a:p>
          <a:p>
            <a:pPr lvl="2"/>
            <a:r>
              <a:rPr lang="ja-JP" altLang="en-US" dirty="0"/>
              <a:t>掲示板</a:t>
            </a:r>
            <a:r>
              <a:rPr lang="ja-JP" altLang="en-US" dirty="0" smtClean="0"/>
              <a:t>のタイトル</a:t>
            </a:r>
            <a:endParaRPr lang="en-US" altLang="ja-JP" dirty="0" smtClean="0"/>
          </a:p>
          <a:p>
            <a:pPr lvl="1"/>
            <a:r>
              <a:rPr lang="ja-JP" altLang="en-US" dirty="0" smtClean="0"/>
              <a:t>作成者 → </a:t>
            </a:r>
            <a:r>
              <a:rPr lang="en-US" altLang="ja-JP" dirty="0" err="1" smtClean="0"/>
              <a:t>auther</a:t>
            </a:r>
            <a:endParaRPr lang="en-US" altLang="ja-JP" dirty="0" smtClean="0"/>
          </a:p>
          <a:p>
            <a:pPr lvl="2"/>
            <a:r>
              <a:rPr lang="en-US" altLang="ja-JP" dirty="0"/>
              <a:t>a</a:t>
            </a:r>
            <a:r>
              <a:rPr lang="en-US" altLang="ja-JP" dirty="0" smtClean="0"/>
              <a:t>ccounts</a:t>
            </a:r>
            <a:r>
              <a:rPr lang="ja-JP" altLang="en-US" dirty="0" smtClean="0"/>
              <a:t>テーブルの</a:t>
            </a:r>
            <a:r>
              <a:rPr lang="en-US" altLang="ja-JP" dirty="0" smtClean="0"/>
              <a:t>nickname</a:t>
            </a:r>
            <a:r>
              <a:rPr lang="ja-JP" altLang="en-US" dirty="0" smtClean="0"/>
              <a:t>がここに入る</a:t>
            </a:r>
            <a:endParaRPr lang="en-US" altLang="ja-JP" dirty="0" smtClean="0"/>
          </a:p>
          <a:p>
            <a:pPr lvl="1"/>
            <a:r>
              <a:rPr lang="ja-JP" altLang="en-US" dirty="0" smtClean="0"/>
              <a:t>詳細 → </a:t>
            </a:r>
            <a:r>
              <a:rPr lang="en-US" altLang="ja-JP" dirty="0" smtClean="0"/>
              <a:t>detail</a:t>
            </a:r>
          </a:p>
          <a:p>
            <a:pPr lvl="2"/>
            <a:r>
              <a:rPr lang="ja-JP" altLang="en-US" dirty="0" smtClean="0"/>
              <a:t>掲示板の中身を書く</a:t>
            </a:r>
            <a:endParaRPr lang="en-US" altLang="ja-JP" dirty="0" smtClean="0"/>
          </a:p>
          <a:p>
            <a:pPr lvl="1"/>
            <a:r>
              <a:rPr lang="ja-JP" altLang="en-US" dirty="0"/>
              <a:t>作成日</a:t>
            </a:r>
            <a:r>
              <a:rPr lang="en-US" altLang="ja-JP" dirty="0" smtClean="0"/>
              <a:t> </a:t>
            </a:r>
            <a:r>
              <a:rPr lang="ja-JP" altLang="en-US" dirty="0" smtClean="0"/>
              <a:t>→ </a:t>
            </a:r>
            <a:r>
              <a:rPr lang="en-US" altLang="ja-JP" dirty="0" smtClean="0"/>
              <a:t>created</a:t>
            </a:r>
          </a:p>
          <a:p>
            <a:pPr lvl="2"/>
            <a:r>
              <a:rPr lang="ja-JP" altLang="en-US" dirty="0" smtClean="0"/>
              <a:t>いつ</a:t>
            </a:r>
            <a:r>
              <a:rPr lang="ja-JP" altLang="en-US" dirty="0"/>
              <a:t>作成</a:t>
            </a:r>
            <a:r>
              <a:rPr lang="ja-JP" altLang="en-US" dirty="0" smtClean="0"/>
              <a:t>した</a:t>
            </a:r>
            <a:r>
              <a:rPr lang="ja-JP" altLang="en-US" dirty="0"/>
              <a:t>か</a:t>
            </a:r>
            <a:endParaRPr lang="en-US" altLang="ja-JP" dirty="0" smtClean="0"/>
          </a:p>
        </p:txBody>
      </p:sp>
    </p:spTree>
    <p:extLst>
      <p:ext uri="{BB962C8B-B14F-4D97-AF65-F5344CB8AC3E}">
        <p14:creationId xmlns:p14="http://schemas.microsoft.com/office/powerpoint/2010/main" val="282292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22236" y="214644"/>
            <a:ext cx="5551438" cy="769441"/>
          </a:xfrm>
          <a:prstGeom prst="rect">
            <a:avLst/>
          </a:prstGeom>
          <a:noFill/>
        </p:spPr>
        <p:txBody>
          <a:bodyPr wrap="square" rtlCol="0">
            <a:spAutoFit/>
          </a:bodyPr>
          <a:lstStyle/>
          <a:p>
            <a:pPr algn="ctr"/>
            <a:r>
              <a:rPr lang="ja-JP" altLang="en-US" sz="4400" b="1" dirty="0" smtClean="0">
                <a:solidFill>
                  <a:srgbClr val="7030A0"/>
                </a:solidFill>
              </a:rPr>
              <a:t>会員登録システム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368396" y="32854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141758" y="35470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481387" y="1279409"/>
            <a:ext cx="2600386" cy="1815882"/>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kumimoji="1" lang="ja-JP" altLang="en-US" sz="2800" dirty="0" smtClean="0"/>
              <a:t>ニックネーム：広瀬太郎</a:t>
            </a:r>
            <a:endParaRPr kumimoji="1" lang="en-US" altLang="ja-JP" sz="2800" dirty="0" smtClean="0"/>
          </a:p>
          <a:p>
            <a:r>
              <a:rPr lang="en-US" altLang="ja-JP" sz="2800" dirty="0" err="1" smtClean="0"/>
              <a:t>PW:hirose</a:t>
            </a:r>
            <a:endParaRPr kumimoji="1" lang="ja-JP" altLang="en-US" sz="2800" dirty="0"/>
          </a:p>
        </p:txBody>
      </p:sp>
      <p:sp>
        <p:nvSpPr>
          <p:cNvPr id="6" name="テキスト ボックス 5"/>
          <p:cNvSpPr txBox="1"/>
          <p:nvPr/>
        </p:nvSpPr>
        <p:spPr>
          <a:xfrm>
            <a:off x="2999610" y="31920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7" name="直線矢印コネクタ 6"/>
          <p:cNvCxnSpPr/>
          <p:nvPr/>
        </p:nvCxnSpPr>
        <p:spPr>
          <a:xfrm>
            <a:off x="8002405" y="35162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552491" y="32238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10" name="テキスト ボックス 9"/>
          <p:cNvSpPr txBox="1"/>
          <p:nvPr/>
        </p:nvSpPr>
        <p:spPr>
          <a:xfrm>
            <a:off x="10166366" y="32238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1" name="直線矢印コネクタ 10"/>
          <p:cNvCxnSpPr/>
          <p:nvPr/>
        </p:nvCxnSpPr>
        <p:spPr>
          <a:xfrm flipV="1">
            <a:off x="5488879" y="35162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648075" y="1110879"/>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sp>
        <p:nvSpPr>
          <p:cNvPr id="13" name="テキスト ボックス 12"/>
          <p:cNvSpPr txBox="1"/>
          <p:nvPr/>
        </p:nvSpPr>
        <p:spPr>
          <a:xfrm>
            <a:off x="5590178" y="38240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graphicFrame>
        <p:nvGraphicFramePr>
          <p:cNvPr id="14" name="表 13"/>
          <p:cNvGraphicFramePr>
            <a:graphicFrameLocks noGrp="1"/>
          </p:cNvGraphicFramePr>
          <p:nvPr>
            <p:extLst>
              <p:ext uri="{D42A27DB-BD31-4B8C-83A1-F6EECF244321}">
                <p14:modId xmlns:p14="http://schemas.microsoft.com/office/powerpoint/2010/main" val="2268699450"/>
              </p:ext>
            </p:extLst>
          </p:nvPr>
        </p:nvGraphicFramePr>
        <p:xfrm>
          <a:off x="7154718" y="4632576"/>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5" name="テキスト ボックス 14"/>
          <p:cNvSpPr txBox="1"/>
          <p:nvPr/>
        </p:nvSpPr>
        <p:spPr>
          <a:xfrm>
            <a:off x="7756945" y="1161750"/>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cxnSp>
        <p:nvCxnSpPr>
          <p:cNvPr id="16" name="直線矢印コネクタ 15"/>
          <p:cNvCxnSpPr/>
          <p:nvPr/>
        </p:nvCxnSpPr>
        <p:spPr>
          <a:xfrm flipH="1">
            <a:off x="10012681" y="3898287"/>
            <a:ext cx="640079" cy="61275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39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67462" y="106922"/>
            <a:ext cx="9254758" cy="769441"/>
          </a:xfrm>
          <a:prstGeom prst="rect">
            <a:avLst/>
          </a:prstGeom>
          <a:noFill/>
        </p:spPr>
        <p:txBody>
          <a:bodyPr wrap="square" rtlCol="0">
            <a:spAutoFit/>
          </a:bodyPr>
          <a:lstStyle/>
          <a:p>
            <a:pPr algn="ctr"/>
            <a:r>
              <a:rPr lang="ja-JP" altLang="en-US" sz="4400" b="1" dirty="0" smtClean="0">
                <a:solidFill>
                  <a:srgbClr val="7030A0"/>
                </a:solidFill>
              </a:rPr>
              <a:t>会員登録システム（</a:t>
            </a:r>
            <a:r>
              <a:rPr lang="en-US" altLang="ja-JP" sz="4400" b="1" dirty="0" smtClean="0">
                <a:solidFill>
                  <a:srgbClr val="7030A0"/>
                </a:solidFill>
              </a:rPr>
              <a:t>JavaScript</a:t>
            </a:r>
            <a:r>
              <a:rPr lang="ja-JP" altLang="en-US" sz="4400" b="1" dirty="0" smtClean="0">
                <a:solidFill>
                  <a:srgbClr val="7030A0"/>
                </a:solidFill>
              </a:rPr>
              <a:t>未対応</a:t>
            </a:r>
            <a:r>
              <a:rPr lang="ja-JP" altLang="en-US" sz="4400" b="1" dirty="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942081" y="1012770"/>
            <a:ext cx="2478001"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endParaRPr kumimoji="1" lang="ja-JP" altLang="en-US" sz="3200" dirty="0"/>
          </a:p>
        </p:txBody>
      </p:sp>
      <p:sp>
        <p:nvSpPr>
          <p:cNvPr id="6" name="テキスト ボックス 5"/>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7" name="直線矢印コネクタ 6"/>
          <p:cNvCxnSpPr/>
          <p:nvPr/>
        </p:nvCxnSpPr>
        <p:spPr>
          <a:xfrm>
            <a:off x="8125031" y="29066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901779" y="1106148"/>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9" name="テキスト ボックス 8"/>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10" name="テキスト ボックス 9"/>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1" name="直線矢印コネクタ 10"/>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961816" y="847022"/>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en-US" altLang="ja-JP" sz="3200" strike="sngStrike" dirty="0" smtClean="0"/>
              <a:t>(</a:t>
            </a:r>
            <a:r>
              <a:rPr lang="ja-JP" altLang="en-US" sz="3200" strike="sngStrike" dirty="0" smtClean="0"/>
              <a:t>暗号化</a:t>
            </a:r>
            <a:r>
              <a:rPr lang="en-US" altLang="ja-JP" sz="3200" strike="sngStrike" dirty="0" smtClean="0"/>
              <a:t>)</a:t>
            </a:r>
            <a:endParaRPr kumimoji="1" lang="ja-JP" altLang="en-US" sz="3200" strike="sngStrike" dirty="0"/>
          </a:p>
        </p:txBody>
      </p:sp>
      <p:sp>
        <p:nvSpPr>
          <p:cNvPr id="13" name="テキスト ボックス 12"/>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5" name="直線コネクタ 14"/>
          <p:cNvCxnSpPr/>
          <p:nvPr/>
        </p:nvCxnSpPr>
        <p:spPr>
          <a:xfrm>
            <a:off x="3132042" y="2271948"/>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3070538" y="2292963"/>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3322320" y="3430030"/>
            <a:ext cx="502920" cy="6695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632537" y="4099560"/>
            <a:ext cx="3976193" cy="1938992"/>
          </a:xfrm>
          <a:prstGeom prst="rect">
            <a:avLst/>
          </a:prstGeom>
          <a:noFill/>
        </p:spPr>
        <p:txBody>
          <a:bodyPr wrap="square" rtlCol="0">
            <a:spAutoFit/>
          </a:bodyPr>
          <a:lstStyle/>
          <a:p>
            <a:r>
              <a:rPr kumimoji="1" lang="ja-JP" altLang="en-US" sz="2000" dirty="0" smtClean="0"/>
              <a:t>フォームのチェック自体</a:t>
            </a:r>
            <a:r>
              <a:rPr lang="ja-JP" altLang="en-US" sz="2000" dirty="0" smtClean="0"/>
              <a:t>は簡単ではあるが、フォームの中身をいじってそれを送信させるのは少し難しい。</a:t>
            </a:r>
            <a:endParaRPr lang="en-US" altLang="ja-JP" sz="2000" dirty="0" smtClean="0"/>
          </a:p>
          <a:p>
            <a:r>
              <a:rPr lang="ja-JP" altLang="en-US" sz="2000" dirty="0" smtClean="0"/>
              <a:t>加えて、その処理に対応していないものもあるらしい。</a:t>
            </a:r>
            <a:endParaRPr lang="en-US" altLang="ja-JP" sz="2000" dirty="0" smtClean="0"/>
          </a:p>
          <a:p>
            <a:r>
              <a:rPr lang="ja-JP" altLang="en-US" sz="2000" dirty="0" smtClean="0"/>
              <a:t>従って出来ない場合もある。</a:t>
            </a:r>
            <a:endParaRPr kumimoji="1" lang="ja-JP" altLang="en-US" sz="2000" dirty="0"/>
          </a:p>
        </p:txBody>
      </p:sp>
      <p:sp>
        <p:nvSpPr>
          <p:cNvPr id="28" name="円弧 27"/>
          <p:cNvSpPr/>
          <p:nvPr/>
        </p:nvSpPr>
        <p:spPr>
          <a:xfrm rot="3706451">
            <a:off x="6983215" y="3137335"/>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テキスト ボックス 28"/>
          <p:cNvSpPr txBox="1"/>
          <p:nvPr/>
        </p:nvSpPr>
        <p:spPr>
          <a:xfrm>
            <a:off x="7662914" y="4295852"/>
            <a:ext cx="2365005" cy="584775"/>
          </a:xfrm>
          <a:prstGeom prst="rect">
            <a:avLst/>
          </a:prstGeom>
          <a:noFill/>
        </p:spPr>
        <p:txBody>
          <a:bodyPr wrap="square" rtlCol="0">
            <a:spAutoFit/>
          </a:bodyPr>
          <a:lstStyle/>
          <a:p>
            <a:r>
              <a:rPr lang="en-US" altLang="ja-JP" sz="3200" dirty="0" smtClean="0"/>
              <a:t>PW(</a:t>
            </a:r>
            <a:r>
              <a:rPr lang="ja-JP" altLang="en-US" sz="3200" dirty="0" smtClean="0"/>
              <a:t>暗号化</a:t>
            </a:r>
            <a:r>
              <a:rPr lang="en-US" altLang="ja-JP" sz="3200" dirty="0" smtClean="0"/>
              <a:t>)</a:t>
            </a:r>
            <a:endParaRPr kumimoji="1" lang="ja-JP" altLang="en-US" sz="3200" dirty="0"/>
          </a:p>
        </p:txBody>
      </p:sp>
    </p:spTree>
    <p:extLst>
      <p:ext uri="{BB962C8B-B14F-4D97-AF65-F5344CB8AC3E}">
        <p14:creationId xmlns:p14="http://schemas.microsoft.com/office/powerpoint/2010/main" val="351705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39249" y="4401321"/>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flipV="1">
            <a:off x="2073833" y="3426308"/>
            <a:ext cx="2208607" cy="834745"/>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021989" y="4276448"/>
            <a:ext cx="2600386" cy="1815882"/>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kumimoji="1" lang="ja-JP" altLang="en-US" sz="2800" dirty="0" smtClean="0"/>
              <a:t>ニックネーム：広瀬太郎</a:t>
            </a:r>
            <a:endParaRPr kumimoji="1" lang="en-US" altLang="ja-JP" sz="2800" dirty="0" smtClean="0"/>
          </a:p>
          <a:p>
            <a:r>
              <a:rPr lang="en-US" altLang="ja-JP" sz="2800" dirty="0" err="1" smtClean="0"/>
              <a:t>PW:hirose</a:t>
            </a:r>
            <a:endParaRPr kumimoji="1" lang="ja-JP" altLang="en-US" sz="2800" dirty="0"/>
          </a:p>
        </p:txBody>
      </p:sp>
      <p:cxnSp>
        <p:nvCxnSpPr>
          <p:cNvPr id="7" name="直線矢印コネクタ 6"/>
          <p:cNvCxnSpPr/>
          <p:nvPr/>
        </p:nvCxnSpPr>
        <p:spPr>
          <a:xfrm>
            <a:off x="6525691" y="3118526"/>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646555" y="275191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8955846" y="2778321"/>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3004569" y="3118525"/>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 12"/>
          <p:cNvGraphicFramePr>
            <a:graphicFrameLocks noGrp="1"/>
          </p:cNvGraphicFramePr>
          <p:nvPr>
            <p:extLst>
              <p:ext uri="{D42A27DB-BD31-4B8C-83A1-F6EECF244321}">
                <p14:modId xmlns:p14="http://schemas.microsoft.com/office/powerpoint/2010/main" val="3734765836"/>
              </p:ext>
            </p:extLst>
          </p:nvPr>
        </p:nvGraphicFramePr>
        <p:xfrm>
          <a:off x="7224589" y="4533053"/>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4" name="テキスト ボックス 13"/>
          <p:cNvSpPr txBox="1"/>
          <p:nvPr/>
        </p:nvSpPr>
        <p:spPr>
          <a:xfrm>
            <a:off x="6315224" y="845901"/>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cxnSp>
        <p:nvCxnSpPr>
          <p:cNvPr id="15" name="直線矢印コネクタ 14"/>
          <p:cNvCxnSpPr/>
          <p:nvPr/>
        </p:nvCxnSpPr>
        <p:spPr>
          <a:xfrm>
            <a:off x="9673602" y="3426308"/>
            <a:ext cx="0" cy="88661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950142" y="92429"/>
            <a:ext cx="10511178" cy="769441"/>
          </a:xfrm>
          <a:prstGeom prst="rect">
            <a:avLst/>
          </a:prstGeom>
          <a:noFill/>
        </p:spPr>
        <p:txBody>
          <a:bodyPr wrap="square" rtlCol="0">
            <a:spAutoFit/>
          </a:bodyPr>
          <a:lstStyle/>
          <a:p>
            <a:pPr algn="ctr"/>
            <a:r>
              <a:rPr lang="ja-JP" altLang="en-US" sz="4400" b="1" dirty="0" smtClean="0">
                <a:solidFill>
                  <a:srgbClr val="7030A0"/>
                </a:solidFill>
              </a:rPr>
              <a:t>会員登録システム（</a:t>
            </a:r>
            <a:r>
              <a:rPr lang="en-US" altLang="ja-JP" sz="4400" b="1" dirty="0" smtClean="0">
                <a:solidFill>
                  <a:srgbClr val="7030A0"/>
                </a:solidFill>
              </a:rPr>
              <a:t>JavaScript</a:t>
            </a:r>
            <a:r>
              <a:rPr lang="ja-JP" altLang="en-US" sz="4400" b="1" dirty="0" smtClean="0">
                <a:solidFill>
                  <a:srgbClr val="7030A0"/>
                </a:solidFill>
              </a:rPr>
              <a:t>未対応）（例）</a:t>
            </a:r>
            <a:endParaRPr kumimoji="1" lang="ja-JP" altLang="en-US" sz="4400" b="1" dirty="0">
              <a:solidFill>
                <a:srgbClr val="7030A0"/>
              </a:solidFill>
            </a:endParaRPr>
          </a:p>
        </p:txBody>
      </p:sp>
      <p:sp>
        <p:nvSpPr>
          <p:cNvPr id="17" name="テキスト ボックス 16"/>
          <p:cNvSpPr txBox="1"/>
          <p:nvPr/>
        </p:nvSpPr>
        <p:spPr>
          <a:xfrm>
            <a:off x="241957" y="2808234"/>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8" name="直線コネクタ 17"/>
          <p:cNvCxnSpPr/>
          <p:nvPr/>
        </p:nvCxnSpPr>
        <p:spPr>
          <a:xfrm>
            <a:off x="251763" y="2497752"/>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190259" y="2518767"/>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円弧 19"/>
          <p:cNvSpPr/>
          <p:nvPr/>
        </p:nvSpPr>
        <p:spPr>
          <a:xfrm rot="3706451">
            <a:off x="4847423" y="3223183"/>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p:cNvSpPr txBox="1"/>
          <p:nvPr/>
        </p:nvSpPr>
        <p:spPr>
          <a:xfrm>
            <a:off x="4594364" y="4457245"/>
            <a:ext cx="2365005" cy="954107"/>
          </a:xfrm>
          <a:prstGeom prst="rect">
            <a:avLst/>
          </a:prstGeom>
          <a:noFill/>
        </p:spPr>
        <p:txBody>
          <a:bodyPr wrap="square" rtlCol="0">
            <a:spAutoFit/>
          </a:bodyPr>
          <a:lstStyle/>
          <a:p>
            <a:r>
              <a:rPr lang="en-US" altLang="ja-JP" sz="2400" dirty="0" smtClean="0"/>
              <a:t>PW(</a:t>
            </a:r>
            <a:r>
              <a:rPr lang="ja-JP" altLang="en-US" sz="2400" dirty="0" smtClean="0"/>
              <a:t>暗号化</a:t>
            </a:r>
            <a:r>
              <a:rPr lang="en-US" altLang="ja-JP" sz="2400" dirty="0" smtClean="0"/>
              <a:t>):</a:t>
            </a:r>
          </a:p>
          <a:p>
            <a:r>
              <a:rPr lang="en-US" altLang="ja-JP" sz="1600" dirty="0" smtClean="0"/>
              <a:t>b415f121bed5418d497277b7e51556dff74b8e55</a:t>
            </a:r>
            <a:endParaRPr lang="ja-JP" altLang="en-US" sz="1600" dirty="0"/>
          </a:p>
        </p:txBody>
      </p:sp>
      <p:cxnSp>
        <p:nvCxnSpPr>
          <p:cNvPr id="24" name="直線矢印コネクタ 23"/>
          <p:cNvCxnSpPr/>
          <p:nvPr/>
        </p:nvCxnSpPr>
        <p:spPr>
          <a:xfrm flipV="1">
            <a:off x="1288088" y="3546264"/>
            <a:ext cx="4567" cy="76665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75498" y="2999644"/>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23074" y="2971256"/>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1002566" y="3772622"/>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950142" y="3744234"/>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774784" y="1966835"/>
            <a:ext cx="2847591" cy="523220"/>
          </a:xfrm>
          <a:prstGeom prst="rect">
            <a:avLst/>
          </a:prstGeom>
          <a:noFill/>
        </p:spPr>
        <p:txBody>
          <a:bodyPr wrap="square" rtlCol="0">
            <a:spAutoFit/>
          </a:bodyPr>
          <a:lstStyle/>
          <a:p>
            <a:r>
              <a:rPr lang="ja-JP" altLang="en-US" sz="2800" dirty="0"/>
              <a:t>サーバーへ</a:t>
            </a:r>
            <a:r>
              <a:rPr lang="ja-JP" altLang="en-US" sz="2800" dirty="0" smtClean="0"/>
              <a:t>送信</a:t>
            </a:r>
            <a:endParaRPr kumimoji="1" lang="ja-JP" altLang="en-US" sz="2800" dirty="0"/>
          </a:p>
        </p:txBody>
      </p:sp>
    </p:spTree>
    <p:extLst>
      <p:ext uri="{BB962C8B-B14F-4D97-AF65-F5344CB8AC3E}">
        <p14:creationId xmlns:p14="http://schemas.microsoft.com/office/powerpoint/2010/main" val="44966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466916" y="0"/>
            <a:ext cx="7393364" cy="769441"/>
          </a:xfrm>
          <a:prstGeom prst="rect">
            <a:avLst/>
          </a:prstGeom>
          <a:noFill/>
        </p:spPr>
        <p:txBody>
          <a:bodyPr wrap="square" rtlCol="0">
            <a:spAutoFit/>
          </a:bodyPr>
          <a:lstStyle/>
          <a:p>
            <a:pPr algn="ctr"/>
            <a:r>
              <a:rPr lang="ja-JP" altLang="en-US" sz="4400" b="1" dirty="0" smtClean="0">
                <a:solidFill>
                  <a:srgbClr val="7030A0"/>
                </a:solidFill>
              </a:rPr>
              <a:t>会員情報のデータベース定義</a:t>
            </a:r>
            <a:endParaRPr kumimoji="1" lang="ja-JP" altLang="en-US" sz="4400" b="1" dirty="0">
              <a:solidFill>
                <a:srgbClr val="7030A0"/>
              </a:solidFill>
            </a:endParaRPr>
          </a:p>
        </p:txBody>
      </p:sp>
      <p:graphicFrame>
        <p:nvGraphicFramePr>
          <p:cNvPr id="14" name="表 13"/>
          <p:cNvGraphicFramePr>
            <a:graphicFrameLocks noGrp="1"/>
          </p:cNvGraphicFramePr>
          <p:nvPr>
            <p:extLst>
              <p:ext uri="{D42A27DB-BD31-4B8C-83A1-F6EECF244321}">
                <p14:modId xmlns:p14="http://schemas.microsoft.com/office/powerpoint/2010/main" val="736945221"/>
              </p:ext>
            </p:extLst>
          </p:nvPr>
        </p:nvGraphicFramePr>
        <p:xfrm>
          <a:off x="2216734" y="5047257"/>
          <a:ext cx="7893727" cy="1495802"/>
        </p:xfrm>
        <a:graphic>
          <a:graphicData uri="http://schemas.openxmlformats.org/drawingml/2006/table">
            <a:tbl>
              <a:tblPr firstRow="1" bandRow="1">
                <a:tableStyleId>{5C22544A-7EE6-4342-B048-85BDC9FD1C3A}</a:tableStyleId>
              </a:tblPr>
              <a:tblGrid>
                <a:gridCol w="1075106"/>
                <a:gridCol w="853440"/>
                <a:gridCol w="1249680"/>
                <a:gridCol w="4715501"/>
              </a:tblGrid>
              <a:tr h="429346">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303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611882">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21" name="コンテンツ プレースホルダー 20"/>
          <p:cNvSpPr>
            <a:spLocks noGrp="1"/>
          </p:cNvSpPr>
          <p:nvPr>
            <p:ph idx="1"/>
          </p:nvPr>
        </p:nvSpPr>
        <p:spPr>
          <a:xfrm>
            <a:off x="570518" y="1104721"/>
            <a:ext cx="10515600" cy="3508375"/>
          </a:xfrm>
        </p:spPr>
        <p:txBody>
          <a:bodyPr>
            <a:normAutofit lnSpcReduction="10000"/>
          </a:bodyPr>
          <a:lstStyle/>
          <a:p>
            <a:r>
              <a:rPr lang="ja-JP" altLang="en-US" dirty="0" smtClean="0"/>
              <a:t>テーブル名 → </a:t>
            </a:r>
            <a:r>
              <a:rPr lang="en-US" altLang="ja-JP" dirty="0" smtClean="0"/>
              <a:t>accounts</a:t>
            </a:r>
          </a:p>
          <a:p>
            <a:pPr lvl="1"/>
            <a:r>
              <a:rPr lang="ja-JP" altLang="en-US" dirty="0" smtClean="0"/>
              <a:t>会員番号 → </a:t>
            </a:r>
            <a:r>
              <a:rPr lang="en-US" altLang="ja-JP" dirty="0" smtClean="0"/>
              <a:t>number</a:t>
            </a:r>
          </a:p>
          <a:p>
            <a:pPr lvl="2"/>
            <a:r>
              <a:rPr lang="en-US" altLang="ja-JP" dirty="0" smtClean="0"/>
              <a:t>AUTO INCREMENT</a:t>
            </a:r>
            <a:r>
              <a:rPr lang="ja-JP" altLang="en-US" dirty="0" smtClean="0"/>
              <a:t>にして、</a:t>
            </a:r>
            <a:r>
              <a:rPr lang="en-US" altLang="ja-JP" dirty="0" smtClean="0"/>
              <a:t>SQL</a:t>
            </a:r>
            <a:r>
              <a:rPr lang="ja-JP" altLang="en-US" dirty="0" smtClean="0"/>
              <a:t>側で自動で入れるようにす</a:t>
            </a:r>
            <a:r>
              <a:rPr lang="ja-JP" altLang="en-US" dirty="0"/>
              <a:t>る</a:t>
            </a:r>
            <a:endParaRPr lang="en-US" altLang="ja-JP" dirty="0" smtClean="0"/>
          </a:p>
          <a:p>
            <a:pPr lvl="1"/>
            <a:r>
              <a:rPr lang="en-US" altLang="ja-JP" dirty="0" smtClean="0"/>
              <a:t>ID </a:t>
            </a:r>
            <a:r>
              <a:rPr lang="ja-JP" altLang="en-US" dirty="0" smtClean="0"/>
              <a:t>→ </a:t>
            </a:r>
            <a:r>
              <a:rPr lang="en-US" altLang="ja-JP" dirty="0" smtClean="0"/>
              <a:t>id</a:t>
            </a:r>
          </a:p>
          <a:p>
            <a:pPr lvl="2"/>
            <a:r>
              <a:rPr lang="en-US" altLang="ja-JP" dirty="0"/>
              <a:t>1</a:t>
            </a:r>
            <a:r>
              <a:rPr lang="ja-JP" altLang="en-US" dirty="0" smtClean="0"/>
              <a:t>～</a:t>
            </a:r>
            <a:r>
              <a:rPr lang="en-US" altLang="ja-JP" dirty="0" smtClean="0"/>
              <a:t>15</a:t>
            </a:r>
            <a:r>
              <a:rPr lang="ja-JP" altLang="en-US" dirty="0" smtClean="0"/>
              <a:t>文字の半角英数字にする</a:t>
            </a:r>
            <a:endParaRPr lang="en-US" altLang="ja-JP" dirty="0" smtClean="0"/>
          </a:p>
          <a:p>
            <a:pPr lvl="1"/>
            <a:r>
              <a:rPr kumimoji="1" lang="ja-JP" altLang="en-US" dirty="0" smtClean="0"/>
              <a:t>ニックネーム </a:t>
            </a:r>
            <a:r>
              <a:rPr lang="ja-JP" altLang="en-US" dirty="0" smtClean="0"/>
              <a:t>→ </a:t>
            </a:r>
            <a:r>
              <a:rPr lang="en-US" altLang="ja-JP" dirty="0" smtClean="0"/>
              <a:t>nickname</a:t>
            </a:r>
          </a:p>
          <a:p>
            <a:pPr lvl="2"/>
            <a:r>
              <a:rPr lang="en-US" altLang="ja-JP" dirty="0"/>
              <a:t>1</a:t>
            </a:r>
            <a:r>
              <a:rPr lang="ja-JP" altLang="en-US" dirty="0" smtClean="0"/>
              <a:t>～</a:t>
            </a:r>
            <a:r>
              <a:rPr lang="en-US" altLang="ja-JP" dirty="0"/>
              <a:t>8</a:t>
            </a:r>
            <a:r>
              <a:rPr lang="ja-JP" altLang="en-US" dirty="0" smtClean="0"/>
              <a:t>文字の日本語または半角英数字にする</a:t>
            </a:r>
            <a:endParaRPr lang="en-US" altLang="ja-JP" dirty="0" smtClean="0"/>
          </a:p>
          <a:p>
            <a:pPr lvl="1"/>
            <a:r>
              <a:rPr kumimoji="1" lang="en-US" altLang="ja-JP" dirty="0" smtClean="0"/>
              <a:t>PW </a:t>
            </a:r>
            <a:r>
              <a:rPr kumimoji="1" lang="ja-JP" altLang="en-US" dirty="0" smtClean="0"/>
              <a:t>→ </a:t>
            </a:r>
            <a:r>
              <a:rPr kumimoji="1" lang="en-US" altLang="ja-JP" dirty="0" smtClean="0"/>
              <a:t>password</a:t>
            </a:r>
          </a:p>
          <a:p>
            <a:pPr lvl="2"/>
            <a:r>
              <a:rPr lang="en-US" altLang="ja-JP" dirty="0" smtClean="0"/>
              <a:t>SHA1</a:t>
            </a:r>
            <a:r>
              <a:rPr lang="ja-JP" altLang="en-US" dirty="0" smtClean="0"/>
              <a:t>を使って暗号化するため</a:t>
            </a:r>
            <a:r>
              <a:rPr lang="en-US" altLang="ja-JP" dirty="0" smtClean="0"/>
              <a:t>40</a:t>
            </a:r>
            <a:r>
              <a:rPr lang="ja-JP" altLang="en-US" dirty="0" smtClean="0"/>
              <a:t>文字の</a:t>
            </a:r>
            <a:r>
              <a:rPr lang="en-US" altLang="ja-JP" dirty="0" smtClean="0"/>
              <a:t>16</a:t>
            </a:r>
            <a:r>
              <a:rPr lang="ja-JP" altLang="en-US" dirty="0" smtClean="0"/>
              <a:t>進数を保存する</a:t>
            </a:r>
            <a:endParaRPr lang="en-US" altLang="ja-JP" dirty="0" smtClean="0"/>
          </a:p>
          <a:p>
            <a:pPr lvl="2"/>
            <a:r>
              <a:rPr lang="ja-JP" altLang="en-US" dirty="0" smtClean="0"/>
              <a:t>ただし実際の</a:t>
            </a:r>
            <a:r>
              <a:rPr lang="en-US" altLang="ja-JP" dirty="0" smtClean="0"/>
              <a:t>PW</a:t>
            </a:r>
            <a:r>
              <a:rPr lang="ja-JP" altLang="en-US" dirty="0" smtClean="0"/>
              <a:t>は</a:t>
            </a:r>
            <a:r>
              <a:rPr lang="en-US" altLang="ja-JP" dirty="0" smtClean="0"/>
              <a:t>4</a:t>
            </a:r>
            <a:r>
              <a:rPr lang="ja-JP" altLang="en-US" dirty="0" smtClean="0"/>
              <a:t>～</a:t>
            </a:r>
            <a:r>
              <a:rPr lang="en-US" altLang="ja-JP" dirty="0" smtClean="0"/>
              <a:t>20</a:t>
            </a:r>
            <a:r>
              <a:rPr lang="ja-JP" altLang="en-US" dirty="0" smtClean="0"/>
              <a:t>文字の半角英数字とする。</a:t>
            </a:r>
            <a:endParaRPr kumimoji="1" lang="ja-JP" altLang="en-US" dirty="0"/>
          </a:p>
        </p:txBody>
      </p:sp>
    </p:spTree>
    <p:extLst>
      <p:ext uri="{BB962C8B-B14F-4D97-AF65-F5344CB8AC3E}">
        <p14:creationId xmlns:p14="http://schemas.microsoft.com/office/powerpoint/2010/main" val="112303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01962" y="197906"/>
            <a:ext cx="6968758" cy="769441"/>
          </a:xfrm>
          <a:prstGeom prst="rect">
            <a:avLst/>
          </a:prstGeom>
          <a:noFill/>
        </p:spPr>
        <p:txBody>
          <a:bodyPr wrap="square" rtlCol="0">
            <a:spAutoFit/>
          </a:bodyPr>
          <a:lstStyle/>
          <a:p>
            <a:pPr algn="ctr"/>
            <a:r>
              <a:rPr lang="en-US" altLang="ja-JP" sz="4400" b="1" dirty="0" smtClean="0">
                <a:solidFill>
                  <a:srgbClr val="7030A0"/>
                </a:solidFill>
              </a:rPr>
              <a:t>1</a:t>
            </a:r>
            <a:r>
              <a:rPr lang="ja-JP" altLang="en-US" sz="4400" b="1" dirty="0" smtClean="0">
                <a:solidFill>
                  <a:srgbClr val="7030A0"/>
                </a:solidFill>
              </a:rPr>
              <a:t>週間自動ログインシステム</a:t>
            </a:r>
            <a:endParaRPr kumimoji="1" lang="ja-JP" altLang="en-US" sz="4400" b="1" dirty="0">
              <a:solidFill>
                <a:srgbClr val="7030A0"/>
              </a:solidFill>
            </a:endParaRPr>
          </a:p>
        </p:txBody>
      </p:sp>
      <p:sp>
        <p:nvSpPr>
          <p:cNvPr id="3" name="テキスト ボックス 2"/>
          <p:cNvSpPr txBox="1"/>
          <p:nvPr/>
        </p:nvSpPr>
        <p:spPr>
          <a:xfrm>
            <a:off x="3199544" y="2930533"/>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flipV="1">
            <a:off x="5225370" y="3096391"/>
            <a:ext cx="1477983" cy="431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5429057" y="1820164"/>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9" name="テキスト ボックス 8"/>
          <p:cNvSpPr txBox="1"/>
          <p:nvPr/>
        </p:nvSpPr>
        <p:spPr>
          <a:xfrm>
            <a:off x="7090793" y="291440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cxnSp>
        <p:nvCxnSpPr>
          <p:cNvPr id="16" name="直線矢印コネクタ 15"/>
          <p:cNvCxnSpPr/>
          <p:nvPr/>
        </p:nvCxnSpPr>
        <p:spPr>
          <a:xfrm flipH="1">
            <a:off x="5225369" y="3387348"/>
            <a:ext cx="1477983"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989915" y="3673993"/>
            <a:ext cx="2150791" cy="523220"/>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endParaRPr kumimoji="1" lang="ja-JP" altLang="en-US" sz="2800" dirty="0"/>
          </a:p>
        </p:txBody>
      </p:sp>
      <p:sp>
        <p:nvSpPr>
          <p:cNvPr id="21" name="テキスト ボックス 20"/>
          <p:cNvSpPr txBox="1"/>
          <p:nvPr/>
        </p:nvSpPr>
        <p:spPr>
          <a:xfrm>
            <a:off x="7807567" y="3673993"/>
            <a:ext cx="2784233" cy="1384995"/>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r>
              <a:rPr kumimoji="1" lang="ja-JP" altLang="en-US" sz="2800" dirty="0" smtClean="0"/>
              <a:t>に対する会員番号を保持</a:t>
            </a:r>
            <a:endParaRPr kumimoji="1" lang="ja-JP" altLang="en-US" sz="2800" dirty="0"/>
          </a:p>
        </p:txBody>
      </p:sp>
    </p:spTree>
    <p:extLst>
      <p:ext uri="{BB962C8B-B14F-4D97-AF65-F5344CB8AC3E}">
        <p14:creationId xmlns:p14="http://schemas.microsoft.com/office/powerpoint/2010/main" val="252067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endParaRPr kumimoji="1" lang="ja-JP" altLang="en-US" sz="4400" b="1" dirty="0">
              <a:solidFill>
                <a:srgbClr val="7030A0"/>
              </a:solidFill>
            </a:endParaRPr>
          </a:p>
        </p:txBody>
      </p:sp>
      <p:sp>
        <p:nvSpPr>
          <p:cNvPr id="15" name="テキスト ボックス 1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16" name="直線矢印コネクタ 15"/>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8" name="テキスト ボックス 17"/>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20" name="テキスト ボックス 19"/>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1" name="テキスト ボックス 20"/>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2" name="テキスト ボックス 21"/>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3" name="直線矢印コネクタ 22"/>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995096" y="153703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5" name="テキスト ボックス 24"/>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26" name="直線矢印コネクタ 25"/>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29" name="円弧 28"/>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 name="テキスト ボックス 29"/>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3" name="テキスト ボックス 2"/>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5" name="直線矢印コネクタ 4"/>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000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515612" y="1435646"/>
            <a:ext cx="2885230" cy="1077218"/>
          </a:xfrm>
          <a:prstGeom prst="rect">
            <a:avLst/>
          </a:prstGeom>
          <a:noFill/>
        </p:spPr>
        <p:txBody>
          <a:bodyPr wrap="square" rtlCol="0">
            <a:spAutoFit/>
          </a:bodyPr>
          <a:lstStyle/>
          <a:p>
            <a:r>
              <a:rPr kumimoji="1" lang="en-US" altLang="ja-JP" sz="3200" dirty="0" err="1" smtClean="0"/>
              <a:t>ID:hirose</a:t>
            </a:r>
            <a:endParaRPr kumimoji="1" lang="en-US" altLang="ja-JP" sz="3200" dirty="0" smtClean="0"/>
          </a:p>
          <a:p>
            <a:r>
              <a:rPr lang="en-US" altLang="ja-JP" sz="3200" dirty="0" err="1" smtClean="0"/>
              <a:t>PW:hirose</a:t>
            </a:r>
            <a:endParaRPr kumimoji="1" lang="ja-JP" altLang="en-US" sz="3200" dirty="0"/>
          </a:p>
        </p:txBody>
      </p:sp>
      <p:sp>
        <p:nvSpPr>
          <p:cNvPr id="6" name="テキスト ボックス 5"/>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7" name="テキスト ボックス 6"/>
          <p:cNvSpPr txBox="1"/>
          <p:nvPr/>
        </p:nvSpPr>
        <p:spPr>
          <a:xfrm>
            <a:off x="7885537" y="1106149"/>
            <a:ext cx="2834968" cy="1508105"/>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smtClean="0"/>
              <a:t>PW(</a:t>
            </a:r>
            <a:r>
              <a:rPr lang="ja-JP" altLang="en-US" sz="2800" dirty="0" smtClean="0"/>
              <a:t>暗号化</a:t>
            </a:r>
            <a:r>
              <a:rPr lang="en-US" altLang="ja-JP" sz="2800" dirty="0" smtClean="0"/>
              <a:t>):</a:t>
            </a:r>
          </a:p>
          <a:p>
            <a:r>
              <a:rPr lang="en-US" altLang="ja-JP" dirty="0" smtClean="0"/>
              <a:t>b415f121bed5418d497277b7e51556dff74b8e55</a:t>
            </a:r>
            <a:endParaRPr lang="ja-JP" altLang="en-US" dirty="0"/>
          </a:p>
        </p:txBody>
      </p:sp>
      <p:sp>
        <p:nvSpPr>
          <p:cNvPr id="8" name="テキスト ボックス 7"/>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755144" y="1064486"/>
            <a:ext cx="2734072" cy="1508105"/>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smtClean="0"/>
              <a:t>PW(</a:t>
            </a:r>
            <a:r>
              <a:rPr lang="ja-JP" altLang="en-US" sz="2800" dirty="0" smtClean="0"/>
              <a:t>暗号化</a:t>
            </a:r>
            <a:r>
              <a:rPr lang="en-US" altLang="ja-JP" sz="2800" dirty="0" smtClean="0"/>
              <a:t>):</a:t>
            </a:r>
          </a:p>
          <a:p>
            <a:r>
              <a:rPr lang="en-US" altLang="ja-JP" dirty="0" smtClean="0"/>
              <a:t>b415f121bed5418d497277b7e51556dff74b8e55</a:t>
            </a:r>
            <a:endParaRPr lang="ja-JP" altLang="en-US" dirty="0"/>
          </a:p>
        </p:txBody>
      </p:sp>
      <p:sp>
        <p:nvSpPr>
          <p:cNvPr id="12" name="テキスト ボックス 11"/>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3" name="直線矢印コネクタ 12"/>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15" name="円弧 14"/>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17" name="テキスト ボックス 16"/>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18" name="直線矢印コネクタ 17"/>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 21"/>
          <p:cNvGraphicFramePr>
            <a:graphicFrameLocks noGrp="1"/>
          </p:cNvGraphicFramePr>
          <p:nvPr>
            <p:extLst>
              <p:ext uri="{D42A27DB-BD31-4B8C-83A1-F6EECF244321}">
                <p14:modId xmlns:p14="http://schemas.microsoft.com/office/powerpoint/2010/main" val="46847494"/>
              </p:ext>
            </p:extLst>
          </p:nvPr>
        </p:nvGraphicFramePr>
        <p:xfrm>
          <a:off x="7178040" y="4581497"/>
          <a:ext cx="4775630" cy="1798320"/>
        </p:xfrm>
        <a:graphic>
          <a:graphicData uri="http://schemas.openxmlformats.org/drawingml/2006/table">
            <a:tbl>
              <a:tblPr firstRow="1" bandRow="1">
                <a:tableStyleId>{5C22544A-7EE6-4342-B048-85BDC9FD1C3A}</a:tableStyleId>
              </a:tblPr>
              <a:tblGrid>
                <a:gridCol w="975360"/>
                <a:gridCol w="822960"/>
                <a:gridCol w="1211588"/>
                <a:gridCol w="1765722"/>
              </a:tblGrid>
              <a:tr h="457584">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cxnSp>
        <p:nvCxnSpPr>
          <p:cNvPr id="23" name="直線矢印コネクタ 22"/>
          <p:cNvCxnSpPr/>
          <p:nvPr/>
        </p:nvCxnSpPr>
        <p:spPr>
          <a:xfrm flipV="1">
            <a:off x="9868312" y="3368312"/>
            <a:ext cx="841359" cy="105007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86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15638" y="182359"/>
            <a:ext cx="8828038"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r>
              <a:rPr lang="en-US" altLang="ja-JP" sz="4400" b="1" dirty="0" smtClean="0">
                <a:solidFill>
                  <a:srgbClr val="7030A0"/>
                </a:solidFill>
              </a:rPr>
              <a:t>JavaScript</a:t>
            </a:r>
            <a:r>
              <a:rPr lang="ja-JP" altLang="en-US" sz="4400" b="1" dirty="0" smtClean="0">
                <a:solidFill>
                  <a:srgbClr val="7030A0"/>
                </a:solidFill>
              </a:rPr>
              <a:t>未対応）</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7" name="テキスト ボックス 6"/>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8" name="テキスト ボックス 7"/>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912339" y="128692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en-US" altLang="ja-JP" sz="3200" strike="sngStrike" dirty="0" smtClean="0"/>
              <a:t>(</a:t>
            </a:r>
            <a:r>
              <a:rPr lang="ja-JP" altLang="en-US" sz="3200" strike="sngStrike" dirty="0" smtClean="0"/>
              <a:t>暗号化</a:t>
            </a:r>
            <a:r>
              <a:rPr lang="en-US" altLang="ja-JP" sz="3200" strike="sngStrike" dirty="0" smtClean="0"/>
              <a:t>)</a:t>
            </a:r>
            <a:endParaRPr kumimoji="1" lang="ja-JP" altLang="en-US" sz="3200" strike="sngStrike" dirty="0"/>
          </a:p>
        </p:txBody>
      </p:sp>
      <p:sp>
        <p:nvSpPr>
          <p:cNvPr id="12" name="テキスト ボックス 11"/>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3" name="直線矢印コネクタ 12"/>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8019416" y="2937418"/>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15" name="円弧 14"/>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17" name="テキスト ボックス 16"/>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18" name="直線矢印コネクタ 17"/>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23" name="直線コネクタ 22"/>
          <p:cNvCxnSpPr/>
          <p:nvPr/>
        </p:nvCxnSpPr>
        <p:spPr>
          <a:xfrm>
            <a:off x="3132042" y="2271948"/>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H="1">
            <a:off x="3070538" y="2292963"/>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円弧 24"/>
          <p:cNvSpPr/>
          <p:nvPr/>
        </p:nvSpPr>
        <p:spPr>
          <a:xfrm rot="3706451">
            <a:off x="6872442" y="3077186"/>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テキスト ボックス 25"/>
          <p:cNvSpPr txBox="1"/>
          <p:nvPr/>
        </p:nvSpPr>
        <p:spPr>
          <a:xfrm>
            <a:off x="7196421" y="4236939"/>
            <a:ext cx="2365005" cy="584775"/>
          </a:xfrm>
          <a:prstGeom prst="rect">
            <a:avLst/>
          </a:prstGeom>
          <a:noFill/>
        </p:spPr>
        <p:txBody>
          <a:bodyPr wrap="square" rtlCol="0">
            <a:spAutoFit/>
          </a:bodyPr>
          <a:lstStyle/>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7" name="テキスト ボックス 26"/>
          <p:cNvSpPr txBox="1"/>
          <p:nvPr/>
        </p:nvSpPr>
        <p:spPr>
          <a:xfrm>
            <a:off x="7196421" y="5384254"/>
            <a:ext cx="3974499" cy="1015663"/>
          </a:xfrm>
          <a:prstGeom prst="rect">
            <a:avLst/>
          </a:prstGeom>
          <a:noFill/>
        </p:spPr>
        <p:txBody>
          <a:bodyPr wrap="square" rtlCol="0">
            <a:spAutoFit/>
          </a:bodyPr>
          <a:lstStyle/>
          <a:p>
            <a:r>
              <a:rPr lang="en-US" altLang="ja-JP" sz="2000" dirty="0" smtClean="0"/>
              <a:t>PHP</a:t>
            </a:r>
            <a:r>
              <a:rPr lang="ja-JP" altLang="en-US" sz="2000" dirty="0" smtClean="0"/>
              <a:t>で暗号化したものと、</a:t>
            </a:r>
            <a:endParaRPr lang="en-US" altLang="ja-JP" sz="2000" dirty="0" smtClean="0"/>
          </a:p>
          <a:p>
            <a:r>
              <a:rPr kumimoji="1" lang="ja-JP" altLang="en-US" sz="2000" dirty="0" smtClean="0"/>
              <a:t>既に暗号化してあるデータを</a:t>
            </a:r>
            <a:r>
              <a:rPr kumimoji="1" lang="en-US" altLang="ja-JP" sz="2000" dirty="0" err="1" smtClean="0"/>
              <a:t>mySQL</a:t>
            </a:r>
            <a:r>
              <a:rPr kumimoji="1" lang="ja-JP" altLang="en-US" sz="2000" dirty="0" smtClean="0"/>
              <a:t>から貰ってそれと比較する</a:t>
            </a:r>
            <a:endParaRPr kumimoji="1" lang="ja-JP" altLang="en-US" sz="2000" dirty="0"/>
          </a:p>
        </p:txBody>
      </p:sp>
    </p:spTree>
    <p:extLst>
      <p:ext uri="{BB962C8B-B14F-4D97-AF65-F5344CB8AC3E}">
        <p14:creationId xmlns:p14="http://schemas.microsoft.com/office/powerpoint/2010/main" val="21408782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1043</Words>
  <Application>Microsoft Office PowerPoint</Application>
  <PresentationFormat>ワイド画面</PresentationFormat>
  <Paragraphs>281</Paragraphs>
  <Slides>13</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大沼峻徳</dc:creator>
  <cp:lastModifiedBy>大沼峻徳</cp:lastModifiedBy>
  <cp:revision>60</cp:revision>
  <dcterms:created xsi:type="dcterms:W3CDTF">2013-12-29T01:15:15Z</dcterms:created>
  <dcterms:modified xsi:type="dcterms:W3CDTF">2014-02-18T03:52:35Z</dcterms:modified>
</cp:coreProperties>
</file>