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61" r:id="rId4"/>
    <p:sldId id="262" r:id="rId5"/>
    <p:sldId id="260" r:id="rId6"/>
    <p:sldId id="257" r:id="rId7"/>
    <p:sldId id="264" r:id="rId8"/>
    <p:sldId id="259" r:id="rId9"/>
    <p:sldId id="263" r:id="rId10"/>
    <p:sldId id="265" r:id="rId11"/>
    <p:sldId id="266" r:id="rId12"/>
    <p:sldId id="267" r:id="rId13"/>
    <p:sldId id="268" r:id="rId14"/>
    <p:sldId id="269"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大沼峻徳" initials="大沼峻徳" lastIdx="1" clrIdx="0">
    <p:extLst>
      <p:ext uri="{19B8F6BF-5375-455C-9EA6-DF929625EA0E}">
        <p15:presenceInfo xmlns:p15="http://schemas.microsoft.com/office/powerpoint/2012/main" userId="90c682b564db9d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050" autoAdjust="0"/>
  </p:normalViewPr>
  <p:slideViewPr>
    <p:cSldViewPr snapToGrid="0">
      <p:cViewPr varScale="1">
        <p:scale>
          <a:sx n="65" d="100"/>
          <a:sy n="65" d="100"/>
        </p:scale>
        <p:origin x="72" y="6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65A9B-149C-45BC-B72F-FB324D6DE1AA}" type="datetimeFigureOut">
              <a:rPr kumimoji="1" lang="ja-JP" altLang="en-US" smtClean="0"/>
              <a:t>2014/2/17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50F27-BAD8-47D7-9E11-CABD4386BDCC}" type="slidenum">
              <a:rPr kumimoji="1" lang="ja-JP" altLang="en-US" smtClean="0"/>
              <a:t>‹#›</a:t>
            </a:fld>
            <a:endParaRPr kumimoji="1" lang="ja-JP" altLang="en-US"/>
          </a:p>
        </p:txBody>
      </p:sp>
    </p:spTree>
    <p:extLst>
      <p:ext uri="{BB962C8B-B14F-4D97-AF65-F5344CB8AC3E}">
        <p14:creationId xmlns:p14="http://schemas.microsoft.com/office/powerpoint/2010/main" val="282225200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ログイン時は自分の情報を載せないといけないけど、どこに置く？</a:t>
            </a:r>
            <a:endParaRPr kumimoji="1" lang="en-US" altLang="ja-JP"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PW</a:t>
            </a:r>
            <a:r>
              <a:rPr kumimoji="1" lang="ja-JP" altLang="en-US" dirty="0" smtClean="0"/>
              <a:t>の変更などの自分の情報を見て、変更を行うページがあった方が良さそう。</a:t>
            </a:r>
          </a:p>
          <a:p>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1</a:t>
            </a:fld>
            <a:endParaRPr kumimoji="1" lang="ja-JP" altLang="en-US"/>
          </a:p>
        </p:txBody>
      </p:sp>
    </p:spTree>
    <p:extLst>
      <p:ext uri="{BB962C8B-B14F-4D97-AF65-F5344CB8AC3E}">
        <p14:creationId xmlns:p14="http://schemas.microsoft.com/office/powerpoint/2010/main" val="703343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ここも同じようにコメントを削除できるのは管理者のみとしたい。</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11</a:t>
            </a:fld>
            <a:endParaRPr kumimoji="1" lang="ja-JP" altLang="en-US"/>
          </a:p>
        </p:txBody>
      </p:sp>
    </p:spTree>
    <p:extLst>
      <p:ext uri="{BB962C8B-B14F-4D97-AF65-F5344CB8AC3E}">
        <p14:creationId xmlns:p14="http://schemas.microsoft.com/office/powerpoint/2010/main" val="2287159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待機中。相手が来て初めてゲームが始まる。</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13</a:t>
            </a:fld>
            <a:endParaRPr kumimoji="1" lang="ja-JP" altLang="en-US"/>
          </a:p>
        </p:txBody>
      </p:sp>
    </p:spTree>
    <p:extLst>
      <p:ext uri="{BB962C8B-B14F-4D97-AF65-F5344CB8AC3E}">
        <p14:creationId xmlns:p14="http://schemas.microsoft.com/office/powerpoint/2010/main" val="112690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もう勝手にやってくれたらいいんじゃないかな？</a:t>
            </a:r>
            <a:r>
              <a:rPr kumimoji="1" lang="en-US" altLang="ja-JP" dirty="0" smtClean="0"/>
              <a:t>(</a:t>
            </a:r>
            <a:r>
              <a:rPr kumimoji="1" lang="ja-JP" altLang="en-US" dirty="0" smtClean="0"/>
              <a:t>笑</a:t>
            </a:r>
            <a:r>
              <a:rPr kumimoji="1" lang="en-US" altLang="ja-JP" dirty="0" smtClean="0"/>
              <a:t>)</a:t>
            </a:r>
            <a:r>
              <a:rPr kumimoji="1" lang="ja-JP" altLang="en-US" smtClean="0"/>
              <a:t>。</a:t>
            </a:r>
            <a:endParaRPr kumimoji="1" lang="ja-JP" altLang="en-US"/>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14</a:t>
            </a:fld>
            <a:endParaRPr kumimoji="1" lang="ja-JP" altLang="en-US"/>
          </a:p>
        </p:txBody>
      </p:sp>
    </p:spTree>
    <p:extLst>
      <p:ext uri="{BB962C8B-B14F-4D97-AF65-F5344CB8AC3E}">
        <p14:creationId xmlns:p14="http://schemas.microsoft.com/office/powerpoint/2010/main" val="3876030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全部</a:t>
            </a:r>
            <a:r>
              <a:rPr kumimoji="1" lang="en-US" altLang="ja-JP" dirty="0" smtClean="0"/>
              <a:t>jQuery</a:t>
            </a:r>
            <a:r>
              <a:rPr kumimoji="1" lang="ja-JP" altLang="en-US" dirty="0" smtClean="0"/>
              <a:t>で出来るか心配。しかしそういうサイトを見たことがあるため不可能ではない。</a:t>
            </a:r>
            <a:r>
              <a:rPr kumimoji="1" lang="en-US" altLang="ja-JP" smtClean="0"/>
              <a:t>jQuery</a:t>
            </a:r>
            <a:r>
              <a:rPr kumimoji="1" lang="ja-JP" altLang="en-US" dirty="0" smtClean="0"/>
              <a:t>を使っているかは不明だが。</a:t>
            </a:r>
            <a:endParaRPr kumimoji="1" lang="en-US" altLang="ja-JP" dirty="0" smtClean="0"/>
          </a:p>
          <a:p>
            <a:r>
              <a:rPr kumimoji="1" lang="en-US" altLang="ja-JP" dirty="0" smtClean="0"/>
              <a:t>ID</a:t>
            </a:r>
            <a:r>
              <a:rPr kumimoji="1" lang="ja-JP" altLang="en-US" dirty="0" smtClean="0"/>
              <a:t>の重複チェックとかはデータベースを使用するため、それを</a:t>
            </a:r>
            <a:r>
              <a:rPr kumimoji="1" lang="en-US" altLang="ja-JP" dirty="0" smtClean="0"/>
              <a:t>jQuery</a:t>
            </a:r>
            <a:r>
              <a:rPr kumimoji="1" lang="ja-JP" altLang="en-US" dirty="0" smtClean="0"/>
              <a:t>でやってしまうとなると、</a:t>
            </a:r>
            <a:r>
              <a:rPr kumimoji="1" lang="en-US" altLang="ja-JP" dirty="0" smtClean="0"/>
              <a:t>PHP</a:t>
            </a:r>
            <a:r>
              <a:rPr kumimoji="1" lang="ja-JP" altLang="en-US" dirty="0" smtClean="0"/>
              <a:t>の役目が・・・・・。</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2</a:t>
            </a:fld>
            <a:endParaRPr kumimoji="1" lang="ja-JP" altLang="en-US"/>
          </a:p>
        </p:txBody>
      </p:sp>
    </p:spTree>
    <p:extLst>
      <p:ext uri="{BB962C8B-B14F-4D97-AF65-F5344CB8AC3E}">
        <p14:creationId xmlns:p14="http://schemas.microsoft.com/office/powerpoint/2010/main" val="980489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3</a:t>
            </a:fld>
            <a:endParaRPr kumimoji="1" lang="ja-JP" altLang="en-US"/>
          </a:p>
        </p:txBody>
      </p:sp>
    </p:spTree>
    <p:extLst>
      <p:ext uri="{BB962C8B-B14F-4D97-AF65-F5344CB8AC3E}">
        <p14:creationId xmlns:p14="http://schemas.microsoft.com/office/powerpoint/2010/main" val="4157501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ここはかなり簡素でいいと思う。でもちゃんと登録できたことを伝えないといけないため、必要な画面。</a:t>
            </a:r>
            <a:endParaRPr kumimoji="1" lang="en-US" altLang="ja-JP" smtClean="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5</a:t>
            </a:fld>
            <a:endParaRPr kumimoji="1" lang="ja-JP" altLang="en-US"/>
          </a:p>
        </p:txBody>
      </p:sp>
    </p:spTree>
    <p:extLst>
      <p:ext uri="{BB962C8B-B14F-4D97-AF65-F5344CB8AC3E}">
        <p14:creationId xmlns:p14="http://schemas.microsoft.com/office/powerpoint/2010/main" val="4069607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ここは</a:t>
            </a:r>
            <a:r>
              <a:rPr kumimoji="1" lang="en-US" altLang="ja-JP" dirty="0" smtClean="0"/>
              <a:t>PHP</a:t>
            </a:r>
            <a:r>
              <a:rPr kumimoji="1" lang="ja-JP" altLang="en-US" dirty="0" smtClean="0"/>
              <a:t>でチェックをする。送信する前に違うって分かったら総当たりとか簡単にされてヤバ</a:t>
            </a:r>
            <a:r>
              <a:rPr kumimoji="1" lang="ja-JP" altLang="en-US" dirty="0" err="1" smtClean="0"/>
              <a:t>い</a:t>
            </a:r>
            <a:r>
              <a:rPr kumimoji="1" lang="en-US" altLang="ja-JP" dirty="0" smtClean="0"/>
              <a:t>(</a:t>
            </a:r>
            <a:r>
              <a:rPr kumimoji="1" lang="ja-JP" altLang="en-US" dirty="0" smtClean="0"/>
              <a:t>汗</a:t>
            </a:r>
            <a:r>
              <a:rPr kumimoji="1" lang="en-US" altLang="ja-JP" smtClean="0"/>
              <a:t>)</a:t>
            </a:r>
            <a:r>
              <a:rPr kumimoji="1" lang="ja-JP" altLang="en-US" dirty="0" err="1" smtClean="0"/>
              <a:t>。</a:t>
            </a:r>
            <a:endParaRPr kumimoji="1" lang="en-US" altLang="ja-JP" dirty="0" smtClean="0"/>
          </a:p>
          <a:p>
            <a:r>
              <a:rPr kumimoji="1" lang="ja-JP" altLang="en-US" dirty="0" smtClean="0"/>
              <a:t>そういえば何回もミスったら何か特別な制限をかけるべきなのだろうか？</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6</a:t>
            </a:fld>
            <a:endParaRPr kumimoji="1" lang="ja-JP" altLang="en-US"/>
          </a:p>
        </p:txBody>
      </p:sp>
    </p:spTree>
    <p:extLst>
      <p:ext uri="{BB962C8B-B14F-4D97-AF65-F5344CB8AC3E}">
        <p14:creationId xmlns:p14="http://schemas.microsoft.com/office/powerpoint/2010/main" val="717784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失敗の出力を</a:t>
            </a:r>
            <a:r>
              <a:rPr kumimoji="1" lang="en-US" altLang="ja-JP" dirty="0" smtClean="0"/>
              <a:t>2</a:t>
            </a:r>
            <a:r>
              <a:rPr kumimoji="1" lang="ja-JP" altLang="en-US" dirty="0" smtClean="0"/>
              <a:t>種類に分けた。</a:t>
            </a:r>
            <a:endParaRPr kumimoji="1" lang="en-US" altLang="ja-JP" dirty="0" smtClean="0"/>
          </a:p>
          <a:p>
            <a:r>
              <a:rPr kumimoji="1" lang="ja-JP" altLang="en-US" dirty="0" smtClean="0"/>
              <a:t>そもそも</a:t>
            </a:r>
            <a:r>
              <a:rPr kumimoji="1" lang="en-US" altLang="ja-JP" dirty="0" smtClean="0"/>
              <a:t>ID</a:t>
            </a:r>
            <a:r>
              <a:rPr kumimoji="1" lang="ja-JP" altLang="en-US" dirty="0" err="1" smtClean="0"/>
              <a:t>が存</a:t>
            </a:r>
            <a:r>
              <a:rPr kumimoji="1" lang="ja-JP" altLang="en-US" dirty="0" smtClean="0"/>
              <a:t>在していない時はそのことを伝えるようにした。</a:t>
            </a:r>
            <a:endParaRPr kumimoji="1" lang="en-US" altLang="ja-JP" dirty="0" smtClean="0"/>
          </a:p>
          <a:p>
            <a:r>
              <a:rPr kumimoji="1" lang="ja-JP" altLang="en-US" dirty="0" smtClean="0"/>
              <a:t>これによってこの</a:t>
            </a:r>
            <a:r>
              <a:rPr kumimoji="1" lang="en-US" altLang="ja-JP" dirty="0" smtClean="0"/>
              <a:t>ID</a:t>
            </a:r>
            <a:r>
              <a:rPr kumimoji="1" lang="ja-JP" altLang="en-US" dirty="0" smtClean="0"/>
              <a:t>に対して攻撃を行うことが出来てしまうが、</a:t>
            </a:r>
            <a:endParaRPr kumimoji="1" lang="en-US" altLang="ja-JP" dirty="0" smtClean="0"/>
          </a:p>
          <a:p>
            <a:r>
              <a:rPr kumimoji="1" lang="ja-JP" altLang="en-US" dirty="0" smtClean="0"/>
              <a:t>ユーザーにとってそもそもこの</a:t>
            </a:r>
            <a:r>
              <a:rPr kumimoji="1" lang="en-US" altLang="ja-JP" dirty="0" smtClean="0"/>
              <a:t>ID</a:t>
            </a:r>
            <a:r>
              <a:rPr kumimoji="1" lang="ja-JP" altLang="en-US" dirty="0" smtClean="0"/>
              <a:t>で良かったか知りたい</a:t>
            </a:r>
            <a:r>
              <a:rPr kumimoji="1" lang="ja-JP" altLang="en-US" smtClean="0"/>
              <a:t>時があるため、分かった方がいいと思った。</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7</a:t>
            </a:fld>
            <a:endParaRPr kumimoji="1" lang="ja-JP" altLang="en-US"/>
          </a:p>
        </p:txBody>
      </p:sp>
    </p:spTree>
    <p:extLst>
      <p:ext uri="{BB962C8B-B14F-4D97-AF65-F5344CB8AC3E}">
        <p14:creationId xmlns:p14="http://schemas.microsoft.com/office/powerpoint/2010/main" val="3918677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今は全然ないが、おそらく一番ページ数が多くなるところ。ゲームの内容が結構あるため、他のゲームサイトのガイドを参考にして設計していきたい。</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8</a:t>
            </a:fld>
            <a:endParaRPr kumimoji="1" lang="ja-JP" altLang="en-US"/>
          </a:p>
        </p:txBody>
      </p:sp>
    </p:spTree>
    <p:extLst>
      <p:ext uri="{BB962C8B-B14F-4D97-AF65-F5344CB8AC3E}">
        <p14:creationId xmlns:p14="http://schemas.microsoft.com/office/powerpoint/2010/main" val="2982639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ランキングの詳細がまだ決まっていないためこれしか書けない。</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9</a:t>
            </a:fld>
            <a:endParaRPr kumimoji="1" lang="ja-JP" altLang="en-US"/>
          </a:p>
        </p:txBody>
      </p:sp>
    </p:spTree>
    <p:extLst>
      <p:ext uri="{BB962C8B-B14F-4D97-AF65-F5344CB8AC3E}">
        <p14:creationId xmlns:p14="http://schemas.microsoft.com/office/powerpoint/2010/main" val="2164259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掲示板の中身の削除は管理者のみ出来るようにするといい。</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10</a:t>
            </a:fld>
            <a:endParaRPr kumimoji="1" lang="ja-JP" altLang="en-US"/>
          </a:p>
        </p:txBody>
      </p:sp>
    </p:spTree>
    <p:extLst>
      <p:ext uri="{BB962C8B-B14F-4D97-AF65-F5344CB8AC3E}">
        <p14:creationId xmlns:p14="http://schemas.microsoft.com/office/powerpoint/2010/main" val="992829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2014/2/17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136706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2014/2/17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150246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2014/2/17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903416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2014/2/17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034821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2014/2/17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263600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33B14540-D9AA-459A-A398-A04CAB222349}" type="datetimeFigureOut">
              <a:rPr kumimoji="1" lang="ja-JP" altLang="en-US" smtClean="0"/>
              <a:t>2014/2/17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170276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3B14540-D9AA-459A-A398-A04CAB222349}" type="datetimeFigureOut">
              <a:rPr kumimoji="1" lang="ja-JP" altLang="en-US" smtClean="0"/>
              <a:t>2014/2/17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137100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3B14540-D9AA-459A-A398-A04CAB222349}" type="datetimeFigureOut">
              <a:rPr kumimoji="1" lang="ja-JP" altLang="en-US" smtClean="0"/>
              <a:t>2014/2/17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108090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3B14540-D9AA-459A-A398-A04CAB222349}" type="datetimeFigureOut">
              <a:rPr kumimoji="1" lang="ja-JP" altLang="en-US" smtClean="0"/>
              <a:t>2014/2/17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726475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3B14540-D9AA-459A-A398-A04CAB222349}" type="datetimeFigureOut">
              <a:rPr kumimoji="1" lang="ja-JP" altLang="en-US" smtClean="0"/>
              <a:t>2014/2/17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3047723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3B14540-D9AA-459A-A398-A04CAB222349}" type="datetimeFigureOut">
              <a:rPr kumimoji="1" lang="ja-JP" altLang="en-US" smtClean="0"/>
              <a:t>2014/2/17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743450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B14540-D9AA-459A-A398-A04CAB222349}" type="datetimeFigureOut">
              <a:rPr kumimoji="1" lang="ja-JP" altLang="en-US" smtClean="0"/>
              <a:t>2014/2/17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417632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158596" y="123477"/>
            <a:ext cx="9144000" cy="1088735"/>
          </a:xfrm>
        </p:spPr>
        <p:txBody>
          <a:bodyPr>
            <a:normAutofit/>
          </a:bodyPr>
          <a:lstStyle/>
          <a:p>
            <a:r>
              <a:rPr kumimoji="1" lang="ja-JP" altLang="en-US" b="1" dirty="0" smtClean="0">
                <a:solidFill>
                  <a:srgbClr val="7030A0"/>
                </a:solidFill>
              </a:rPr>
              <a:t>トップページ</a:t>
            </a:r>
            <a:endParaRPr kumimoji="1" lang="ja-JP" altLang="en-US" b="1" dirty="0">
              <a:solidFill>
                <a:srgbClr val="7030A0"/>
              </a:solidFill>
            </a:endParaRPr>
          </a:p>
        </p:txBody>
      </p:sp>
      <p:cxnSp>
        <p:nvCxnSpPr>
          <p:cNvPr id="6" name="直線コネクタ 5"/>
          <p:cNvCxnSpPr/>
          <p:nvPr/>
        </p:nvCxnSpPr>
        <p:spPr>
          <a:xfrm flipH="1">
            <a:off x="4704735" y="1580450"/>
            <a:ext cx="2" cy="43688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正方形/長方形 8"/>
          <p:cNvSpPr/>
          <p:nvPr/>
        </p:nvSpPr>
        <p:spPr>
          <a:xfrm>
            <a:off x="2536724" y="1580450"/>
            <a:ext cx="8318090" cy="43688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647769" y="1827402"/>
            <a:ext cx="1981930" cy="369332"/>
          </a:xfrm>
          <a:prstGeom prst="rect">
            <a:avLst/>
          </a:prstGeom>
          <a:noFill/>
          <a:ln>
            <a:solidFill>
              <a:schemeClr val="tx1"/>
            </a:solidFill>
          </a:ln>
        </p:spPr>
        <p:txBody>
          <a:bodyPr wrap="square" rtlCol="0">
            <a:spAutoFit/>
          </a:bodyPr>
          <a:lstStyle/>
          <a:p>
            <a:pPr algn="ctr"/>
            <a:r>
              <a:rPr kumimoji="1" lang="ja-JP" altLang="en-US" dirty="0" smtClean="0"/>
              <a:t>オセロのページへ</a:t>
            </a:r>
            <a:endParaRPr kumimoji="1" lang="ja-JP" altLang="en-US" dirty="0"/>
          </a:p>
        </p:txBody>
      </p:sp>
      <p:sp>
        <p:nvSpPr>
          <p:cNvPr id="11" name="テキスト ボックス 10"/>
          <p:cNvSpPr txBox="1"/>
          <p:nvPr/>
        </p:nvSpPr>
        <p:spPr>
          <a:xfrm>
            <a:off x="2941683" y="3934446"/>
            <a:ext cx="1442278" cy="369332"/>
          </a:xfrm>
          <a:prstGeom prst="rect">
            <a:avLst/>
          </a:prstGeom>
          <a:noFill/>
          <a:ln>
            <a:solidFill>
              <a:schemeClr val="tx1"/>
            </a:solidFill>
          </a:ln>
        </p:spPr>
        <p:txBody>
          <a:bodyPr wrap="square" rtlCol="0">
            <a:spAutoFit/>
          </a:bodyPr>
          <a:lstStyle/>
          <a:p>
            <a:pPr algn="ctr"/>
            <a:r>
              <a:rPr lang="ja-JP" altLang="en-US" dirty="0" smtClean="0"/>
              <a:t>ゲームガイド</a:t>
            </a:r>
            <a:endParaRPr kumimoji="1" lang="ja-JP" altLang="en-US" dirty="0"/>
          </a:p>
        </p:txBody>
      </p:sp>
      <p:sp>
        <p:nvSpPr>
          <p:cNvPr id="12" name="テキスト ボックス 11"/>
          <p:cNvSpPr txBox="1"/>
          <p:nvPr/>
        </p:nvSpPr>
        <p:spPr>
          <a:xfrm>
            <a:off x="5975554" y="1941664"/>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アップデート情報</a:t>
            </a:r>
            <a:endParaRPr kumimoji="1" lang="en-US" altLang="ja-JP" dirty="0" smtClean="0"/>
          </a:p>
          <a:p>
            <a:pPr algn="ctr"/>
            <a:endParaRPr kumimoji="1" lang="ja-JP" altLang="en-US" dirty="0"/>
          </a:p>
        </p:txBody>
      </p:sp>
      <p:sp>
        <p:nvSpPr>
          <p:cNvPr id="13" name="テキスト ボックス 12"/>
          <p:cNvSpPr txBox="1"/>
          <p:nvPr/>
        </p:nvSpPr>
        <p:spPr>
          <a:xfrm>
            <a:off x="5965721" y="3306788"/>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更新履歴</a:t>
            </a:r>
            <a:endParaRPr kumimoji="1" lang="en-US" altLang="ja-JP" dirty="0" smtClean="0"/>
          </a:p>
          <a:p>
            <a:pPr algn="ctr"/>
            <a:endParaRPr kumimoji="1" lang="ja-JP" altLang="en-US" dirty="0"/>
          </a:p>
        </p:txBody>
      </p:sp>
      <p:sp>
        <p:nvSpPr>
          <p:cNvPr id="14" name="テキスト ボックス 13"/>
          <p:cNvSpPr txBox="1"/>
          <p:nvPr/>
        </p:nvSpPr>
        <p:spPr>
          <a:xfrm>
            <a:off x="5975554" y="4642009"/>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このゲームの魅力についてなど</a:t>
            </a:r>
            <a:endParaRPr kumimoji="1" lang="en-US" altLang="ja-JP" dirty="0" smtClean="0"/>
          </a:p>
          <a:p>
            <a:pPr algn="ctr"/>
            <a:endParaRPr kumimoji="1" lang="ja-JP" altLang="en-US" dirty="0"/>
          </a:p>
        </p:txBody>
      </p:sp>
      <p:cxnSp>
        <p:nvCxnSpPr>
          <p:cNvPr id="16" name="直線矢印コネクタ 15"/>
          <p:cNvCxnSpPr/>
          <p:nvPr/>
        </p:nvCxnSpPr>
        <p:spPr>
          <a:xfrm>
            <a:off x="2168448" y="2095445"/>
            <a:ext cx="773235" cy="4923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129058" y="1110445"/>
            <a:ext cx="2039390" cy="1477328"/>
          </a:xfrm>
          <a:prstGeom prst="rect">
            <a:avLst/>
          </a:prstGeom>
          <a:noFill/>
        </p:spPr>
        <p:txBody>
          <a:bodyPr wrap="square" rtlCol="0">
            <a:spAutoFit/>
          </a:bodyPr>
          <a:lstStyle/>
          <a:p>
            <a:r>
              <a:rPr kumimoji="1" lang="ja-JP" altLang="en-US" dirty="0" smtClean="0"/>
              <a:t>まだログインしていなければログインボタン、ログインしていたら</a:t>
            </a:r>
            <a:r>
              <a:rPr lang="ja-JP" altLang="en-US" dirty="0"/>
              <a:t>ログアウト</a:t>
            </a:r>
            <a:r>
              <a:rPr kumimoji="1" lang="ja-JP" altLang="en-US" dirty="0" smtClean="0"/>
              <a:t>ボタンを表示する</a:t>
            </a:r>
            <a:endParaRPr kumimoji="1" lang="ja-JP" altLang="en-US" dirty="0"/>
          </a:p>
        </p:txBody>
      </p:sp>
      <p:cxnSp>
        <p:nvCxnSpPr>
          <p:cNvPr id="25" name="カギ線コネクタ 24"/>
          <p:cNvCxnSpPr/>
          <p:nvPr/>
        </p:nvCxnSpPr>
        <p:spPr>
          <a:xfrm rot="10800000">
            <a:off x="3613357" y="5949299"/>
            <a:ext cx="612057" cy="453546"/>
          </a:xfrm>
          <a:prstGeom prst="bentConnector3">
            <a:avLst>
              <a:gd name="adj1" fmla="val 100603"/>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4225413" y="6079679"/>
            <a:ext cx="5110316" cy="646331"/>
          </a:xfrm>
          <a:prstGeom prst="rect">
            <a:avLst/>
          </a:prstGeom>
          <a:noFill/>
        </p:spPr>
        <p:txBody>
          <a:bodyPr wrap="square" rtlCol="0">
            <a:spAutoFit/>
          </a:bodyPr>
          <a:lstStyle/>
          <a:p>
            <a:r>
              <a:rPr kumimoji="1" lang="ja-JP" altLang="en-US" dirty="0" smtClean="0"/>
              <a:t>基本的にここはどのページにも入れるようにする。</a:t>
            </a:r>
            <a:endParaRPr kumimoji="1" lang="en-US" altLang="ja-JP" dirty="0" smtClean="0"/>
          </a:p>
          <a:p>
            <a:r>
              <a:rPr lang="ja-JP" altLang="en-US" dirty="0" err="1" smtClean="0"/>
              <a:t>って</a:t>
            </a:r>
            <a:r>
              <a:rPr lang="ja-JP" altLang="en-US" dirty="0" smtClean="0"/>
              <a:t>思ったけどなんか使わなそう</a:t>
            </a:r>
            <a:r>
              <a:rPr lang="en-US" altLang="ja-JP" dirty="0" smtClean="0"/>
              <a:t>(-_-;)</a:t>
            </a:r>
            <a:endParaRPr kumimoji="1" lang="ja-JP" altLang="en-US" dirty="0"/>
          </a:p>
        </p:txBody>
      </p:sp>
      <p:sp>
        <p:nvSpPr>
          <p:cNvPr id="32" name="テキスト ボックス 31"/>
          <p:cNvSpPr txBox="1"/>
          <p:nvPr/>
        </p:nvSpPr>
        <p:spPr>
          <a:xfrm>
            <a:off x="3008671" y="3234117"/>
            <a:ext cx="1224116" cy="369332"/>
          </a:xfrm>
          <a:prstGeom prst="rect">
            <a:avLst/>
          </a:prstGeom>
          <a:noFill/>
          <a:ln>
            <a:solidFill>
              <a:schemeClr val="tx1"/>
            </a:solidFill>
          </a:ln>
        </p:spPr>
        <p:txBody>
          <a:bodyPr wrap="square" rtlCol="0">
            <a:spAutoFit/>
          </a:bodyPr>
          <a:lstStyle/>
          <a:p>
            <a:pPr algn="ctr"/>
            <a:r>
              <a:rPr lang="ja-JP" altLang="en-US" dirty="0" smtClean="0"/>
              <a:t>会員</a:t>
            </a:r>
            <a:r>
              <a:rPr lang="ja-JP" altLang="en-US" dirty="0"/>
              <a:t>登録</a:t>
            </a:r>
            <a:endParaRPr kumimoji="1" lang="ja-JP" altLang="en-US" dirty="0"/>
          </a:p>
        </p:txBody>
      </p:sp>
      <p:cxnSp>
        <p:nvCxnSpPr>
          <p:cNvPr id="33" name="直線矢印コネクタ 32"/>
          <p:cNvCxnSpPr/>
          <p:nvPr/>
        </p:nvCxnSpPr>
        <p:spPr>
          <a:xfrm>
            <a:off x="2300748" y="3418783"/>
            <a:ext cx="65077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1361148" y="2734175"/>
            <a:ext cx="738664" cy="1680609"/>
          </a:xfrm>
          <a:prstGeom prst="rect">
            <a:avLst/>
          </a:prstGeom>
          <a:noFill/>
        </p:spPr>
        <p:txBody>
          <a:bodyPr vert="eaVert" wrap="square" rtlCol="0">
            <a:spAutoFit/>
          </a:bodyPr>
          <a:lstStyle/>
          <a:p>
            <a:r>
              <a:rPr kumimoji="1" lang="ja-JP" altLang="en-US" dirty="0" smtClean="0"/>
              <a:t>会員登録ボタンの場所は悩み中</a:t>
            </a:r>
            <a:endParaRPr kumimoji="1" lang="ja-JP" altLang="en-US" dirty="0"/>
          </a:p>
        </p:txBody>
      </p:sp>
      <p:cxnSp>
        <p:nvCxnSpPr>
          <p:cNvPr id="38" name="直線矢印コネクタ 37"/>
          <p:cNvCxnSpPr/>
          <p:nvPr/>
        </p:nvCxnSpPr>
        <p:spPr>
          <a:xfrm flipH="1" flipV="1">
            <a:off x="10315112" y="2403330"/>
            <a:ext cx="672436" cy="63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H="1" flipV="1">
            <a:off x="10332858" y="3742108"/>
            <a:ext cx="672436" cy="63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11115974" y="1715438"/>
            <a:ext cx="738664" cy="2926572"/>
          </a:xfrm>
          <a:prstGeom prst="rect">
            <a:avLst/>
          </a:prstGeom>
          <a:noFill/>
        </p:spPr>
        <p:txBody>
          <a:bodyPr vert="eaVert" wrap="square" rtlCol="0">
            <a:spAutoFit/>
          </a:bodyPr>
          <a:lstStyle/>
          <a:p>
            <a:r>
              <a:rPr kumimoji="1" lang="ja-JP" altLang="en-US" dirty="0" smtClean="0"/>
              <a:t>他の公式サイトを参考して入れているけど、実際必要？</a:t>
            </a:r>
            <a:endParaRPr kumimoji="1" lang="ja-JP" altLang="en-US" dirty="0"/>
          </a:p>
        </p:txBody>
      </p:sp>
      <p:sp>
        <p:nvSpPr>
          <p:cNvPr id="43" name="テキスト ボックス 42"/>
          <p:cNvSpPr txBox="1"/>
          <p:nvPr/>
        </p:nvSpPr>
        <p:spPr>
          <a:xfrm>
            <a:off x="2458796" y="176302"/>
            <a:ext cx="1984779" cy="1200329"/>
          </a:xfrm>
          <a:prstGeom prst="rect">
            <a:avLst/>
          </a:prstGeom>
          <a:noFill/>
        </p:spPr>
        <p:txBody>
          <a:bodyPr wrap="square" rtlCol="0">
            <a:spAutoFit/>
          </a:bodyPr>
          <a:lstStyle/>
          <a:p>
            <a:r>
              <a:rPr kumimoji="1" lang="ja-JP" altLang="en-US" dirty="0" smtClean="0"/>
              <a:t>ログインしていない時はスタート出来ないようにするといいかも。</a:t>
            </a:r>
            <a:endParaRPr kumimoji="1" lang="ja-JP" altLang="en-US" dirty="0"/>
          </a:p>
        </p:txBody>
      </p:sp>
      <p:sp>
        <p:nvSpPr>
          <p:cNvPr id="21" name="テキスト ボックス 20"/>
          <p:cNvSpPr txBox="1"/>
          <p:nvPr/>
        </p:nvSpPr>
        <p:spPr>
          <a:xfrm>
            <a:off x="2951521" y="4551462"/>
            <a:ext cx="1442278" cy="369332"/>
          </a:xfrm>
          <a:prstGeom prst="rect">
            <a:avLst/>
          </a:prstGeom>
          <a:noFill/>
          <a:ln>
            <a:solidFill>
              <a:schemeClr val="tx1"/>
            </a:solidFill>
          </a:ln>
        </p:spPr>
        <p:txBody>
          <a:bodyPr wrap="square" rtlCol="0">
            <a:spAutoFit/>
          </a:bodyPr>
          <a:lstStyle/>
          <a:p>
            <a:pPr algn="ctr"/>
            <a:r>
              <a:rPr kumimoji="1" lang="ja-JP" altLang="en-US" dirty="0" smtClean="0"/>
              <a:t>ランキング</a:t>
            </a:r>
            <a:endParaRPr kumimoji="1" lang="ja-JP" altLang="en-US" dirty="0"/>
          </a:p>
        </p:txBody>
      </p:sp>
      <p:sp>
        <p:nvSpPr>
          <p:cNvPr id="22" name="テキスト ボックス 21"/>
          <p:cNvSpPr txBox="1"/>
          <p:nvPr/>
        </p:nvSpPr>
        <p:spPr>
          <a:xfrm>
            <a:off x="2899591" y="5168478"/>
            <a:ext cx="1442278" cy="369332"/>
          </a:xfrm>
          <a:prstGeom prst="rect">
            <a:avLst/>
          </a:prstGeom>
          <a:noFill/>
          <a:ln>
            <a:solidFill>
              <a:schemeClr val="tx1"/>
            </a:solidFill>
          </a:ln>
        </p:spPr>
        <p:txBody>
          <a:bodyPr wrap="square" rtlCol="0">
            <a:spAutoFit/>
          </a:bodyPr>
          <a:lstStyle/>
          <a:p>
            <a:pPr algn="ctr"/>
            <a:r>
              <a:rPr kumimoji="1" lang="ja-JP" altLang="en-US" dirty="0" smtClean="0"/>
              <a:t>掲示板</a:t>
            </a:r>
            <a:endParaRPr kumimoji="1" lang="ja-JP" altLang="en-US" dirty="0"/>
          </a:p>
        </p:txBody>
      </p:sp>
      <p:sp>
        <p:nvSpPr>
          <p:cNvPr id="26" name="テキスト ボックス 25"/>
          <p:cNvSpPr txBox="1"/>
          <p:nvPr/>
        </p:nvSpPr>
        <p:spPr>
          <a:xfrm>
            <a:off x="2999143" y="2371475"/>
            <a:ext cx="1224116" cy="646331"/>
          </a:xfrm>
          <a:prstGeom prst="rect">
            <a:avLst/>
          </a:prstGeom>
          <a:noFill/>
          <a:ln>
            <a:solidFill>
              <a:schemeClr val="tx1"/>
            </a:solidFill>
          </a:ln>
        </p:spPr>
        <p:txBody>
          <a:bodyPr wrap="square" rtlCol="0">
            <a:spAutoFit/>
          </a:bodyPr>
          <a:lstStyle/>
          <a:p>
            <a:pPr algn="ctr"/>
            <a:r>
              <a:rPr lang="ja-JP" altLang="en-US" dirty="0" smtClean="0"/>
              <a:t>ログイン</a:t>
            </a:r>
            <a:r>
              <a:rPr lang="en-US" altLang="ja-JP" dirty="0" smtClean="0"/>
              <a:t>/</a:t>
            </a:r>
            <a:r>
              <a:rPr lang="ja-JP" altLang="en-US" dirty="0" smtClean="0"/>
              <a:t>ログアウト</a:t>
            </a:r>
            <a:endParaRPr kumimoji="1" lang="ja-JP" altLang="en-US" dirty="0"/>
          </a:p>
        </p:txBody>
      </p:sp>
      <p:cxnSp>
        <p:nvCxnSpPr>
          <p:cNvPr id="28" name="直線矢印コネクタ 27"/>
          <p:cNvCxnSpPr/>
          <p:nvPr/>
        </p:nvCxnSpPr>
        <p:spPr>
          <a:xfrm>
            <a:off x="3460714" y="1396404"/>
            <a:ext cx="0" cy="36809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122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掲示板の</a:t>
            </a:r>
            <a:r>
              <a:rPr lang="en-US" altLang="ja-JP" sz="6000" b="1" dirty="0" smtClean="0">
                <a:solidFill>
                  <a:srgbClr val="7030A0"/>
                </a:solidFill>
              </a:rPr>
              <a:t>TOP</a:t>
            </a:r>
            <a:endParaRPr lang="ja-JP" altLang="en-US" sz="6000" b="1" dirty="0">
              <a:solidFill>
                <a:srgbClr val="7030A0"/>
              </a:solidFill>
            </a:endParaRPr>
          </a:p>
        </p:txBody>
      </p:sp>
      <p:cxnSp>
        <p:nvCxnSpPr>
          <p:cNvPr id="3" name="直線コネクタ 2"/>
          <p:cNvCxnSpPr/>
          <p:nvPr/>
        </p:nvCxnSpPr>
        <p:spPr>
          <a:xfrm flipH="1">
            <a:off x="3864077" y="1560004"/>
            <a:ext cx="2" cy="43688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1696066" y="1560004"/>
            <a:ext cx="8318090" cy="43688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2160639" y="2198217"/>
            <a:ext cx="1224116" cy="646331"/>
          </a:xfrm>
          <a:prstGeom prst="rect">
            <a:avLst/>
          </a:prstGeom>
          <a:noFill/>
          <a:ln>
            <a:solidFill>
              <a:schemeClr val="tx1"/>
            </a:solidFill>
          </a:ln>
        </p:spPr>
        <p:txBody>
          <a:bodyPr wrap="square" rtlCol="0">
            <a:spAutoFit/>
          </a:bodyPr>
          <a:lstStyle/>
          <a:p>
            <a:pPr algn="ctr"/>
            <a:r>
              <a:rPr lang="ja-JP" altLang="en-US" dirty="0" smtClean="0"/>
              <a:t>ログイン</a:t>
            </a:r>
            <a:r>
              <a:rPr lang="en-US" altLang="ja-JP" dirty="0" smtClean="0"/>
              <a:t>/</a:t>
            </a:r>
            <a:r>
              <a:rPr lang="ja-JP" altLang="en-US" dirty="0" smtClean="0"/>
              <a:t>スタート</a:t>
            </a:r>
            <a:endParaRPr kumimoji="1" lang="ja-JP" altLang="en-US" dirty="0"/>
          </a:p>
        </p:txBody>
      </p:sp>
      <p:sp>
        <p:nvSpPr>
          <p:cNvPr id="6" name="テキスト ボックス 5"/>
          <p:cNvSpPr txBox="1"/>
          <p:nvPr/>
        </p:nvSpPr>
        <p:spPr>
          <a:xfrm>
            <a:off x="2101025" y="3914000"/>
            <a:ext cx="1442278" cy="369332"/>
          </a:xfrm>
          <a:prstGeom prst="rect">
            <a:avLst/>
          </a:prstGeom>
          <a:noFill/>
          <a:ln>
            <a:solidFill>
              <a:schemeClr val="tx1"/>
            </a:solidFill>
          </a:ln>
        </p:spPr>
        <p:txBody>
          <a:bodyPr wrap="square" rtlCol="0">
            <a:spAutoFit/>
          </a:bodyPr>
          <a:lstStyle/>
          <a:p>
            <a:pPr algn="ctr"/>
            <a:r>
              <a:rPr lang="ja-JP" altLang="en-US" dirty="0" smtClean="0"/>
              <a:t>ゲームガイド</a:t>
            </a:r>
            <a:endParaRPr kumimoji="1" lang="ja-JP" altLang="en-US" dirty="0"/>
          </a:p>
        </p:txBody>
      </p:sp>
      <p:sp>
        <p:nvSpPr>
          <p:cNvPr id="8" name="テキスト ボックス 7"/>
          <p:cNvSpPr txBox="1"/>
          <p:nvPr/>
        </p:nvSpPr>
        <p:spPr>
          <a:xfrm>
            <a:off x="2168013" y="3213671"/>
            <a:ext cx="1224116" cy="369332"/>
          </a:xfrm>
          <a:prstGeom prst="rect">
            <a:avLst/>
          </a:prstGeom>
          <a:noFill/>
          <a:ln>
            <a:solidFill>
              <a:schemeClr val="tx1"/>
            </a:solidFill>
          </a:ln>
        </p:spPr>
        <p:txBody>
          <a:bodyPr wrap="square" rtlCol="0">
            <a:spAutoFit/>
          </a:bodyPr>
          <a:lstStyle/>
          <a:p>
            <a:pPr algn="ctr"/>
            <a:r>
              <a:rPr lang="ja-JP" altLang="en-US" dirty="0" smtClean="0"/>
              <a:t>会員</a:t>
            </a:r>
            <a:r>
              <a:rPr lang="ja-JP" altLang="en-US" dirty="0"/>
              <a:t>登録</a:t>
            </a:r>
            <a:endParaRPr kumimoji="1" lang="ja-JP" altLang="en-US" dirty="0"/>
          </a:p>
        </p:txBody>
      </p:sp>
      <p:sp>
        <p:nvSpPr>
          <p:cNvPr id="9" name="テキスト ボックス 8"/>
          <p:cNvSpPr txBox="1"/>
          <p:nvPr/>
        </p:nvSpPr>
        <p:spPr>
          <a:xfrm>
            <a:off x="2110863" y="4531016"/>
            <a:ext cx="1442278" cy="369332"/>
          </a:xfrm>
          <a:prstGeom prst="rect">
            <a:avLst/>
          </a:prstGeom>
          <a:noFill/>
          <a:ln>
            <a:solidFill>
              <a:schemeClr val="tx1"/>
            </a:solidFill>
          </a:ln>
        </p:spPr>
        <p:txBody>
          <a:bodyPr wrap="square" rtlCol="0">
            <a:spAutoFit/>
          </a:bodyPr>
          <a:lstStyle/>
          <a:p>
            <a:pPr algn="ctr"/>
            <a:r>
              <a:rPr kumimoji="1" lang="ja-JP" altLang="en-US" dirty="0" smtClean="0"/>
              <a:t>ランキング</a:t>
            </a:r>
            <a:endParaRPr kumimoji="1" lang="ja-JP" altLang="en-US" dirty="0"/>
          </a:p>
        </p:txBody>
      </p:sp>
      <p:sp>
        <p:nvSpPr>
          <p:cNvPr id="11" name="テキスト ボックス 10"/>
          <p:cNvSpPr txBox="1"/>
          <p:nvPr/>
        </p:nvSpPr>
        <p:spPr>
          <a:xfrm>
            <a:off x="2116393" y="5148032"/>
            <a:ext cx="1442278" cy="369332"/>
          </a:xfrm>
          <a:prstGeom prst="rect">
            <a:avLst/>
          </a:prstGeom>
          <a:noFill/>
          <a:ln>
            <a:solidFill>
              <a:schemeClr val="tx1"/>
            </a:solidFill>
          </a:ln>
        </p:spPr>
        <p:txBody>
          <a:bodyPr wrap="square" rtlCol="0">
            <a:spAutoFit/>
          </a:bodyPr>
          <a:lstStyle/>
          <a:p>
            <a:pPr algn="ctr"/>
            <a:r>
              <a:rPr kumimoji="1" lang="ja-JP" altLang="en-US" dirty="0" smtClean="0"/>
              <a:t>掲示板</a:t>
            </a:r>
            <a:endParaRPr kumimoji="1" lang="ja-JP" altLang="en-US" dirty="0"/>
          </a:p>
        </p:txBody>
      </p:sp>
      <p:graphicFrame>
        <p:nvGraphicFramePr>
          <p:cNvPr id="13" name="表 12"/>
          <p:cNvGraphicFramePr>
            <a:graphicFrameLocks noGrp="1"/>
          </p:cNvGraphicFramePr>
          <p:nvPr>
            <p:extLst>
              <p:ext uri="{D42A27DB-BD31-4B8C-83A1-F6EECF244321}">
                <p14:modId xmlns:p14="http://schemas.microsoft.com/office/powerpoint/2010/main" val="2560520497"/>
              </p:ext>
            </p:extLst>
          </p:nvPr>
        </p:nvGraphicFramePr>
        <p:xfrm>
          <a:off x="4022625" y="3686492"/>
          <a:ext cx="5724012" cy="1860187"/>
        </p:xfrm>
        <a:graphic>
          <a:graphicData uri="http://schemas.openxmlformats.org/drawingml/2006/table">
            <a:tbl>
              <a:tblPr firstRow="1" bandRow="1">
                <a:tableStyleId>{5C22544A-7EE6-4342-B048-85BDC9FD1C3A}</a:tableStyleId>
              </a:tblPr>
              <a:tblGrid>
                <a:gridCol w="785100"/>
                <a:gridCol w="2283757"/>
                <a:gridCol w="1224152"/>
                <a:gridCol w="1431003"/>
              </a:tblGrid>
              <a:tr h="401918">
                <a:tc>
                  <a:txBody>
                    <a:bodyPr/>
                    <a:lstStyle/>
                    <a:p>
                      <a:r>
                        <a:rPr kumimoji="1" lang="en-US" altLang="ja-JP" dirty="0" smtClean="0"/>
                        <a:t>No.</a:t>
                      </a:r>
                      <a:endParaRPr kumimoji="1" lang="ja-JP" altLang="en-US" dirty="0"/>
                    </a:p>
                  </a:txBody>
                  <a:tcPr/>
                </a:tc>
                <a:tc>
                  <a:txBody>
                    <a:bodyPr/>
                    <a:lstStyle/>
                    <a:p>
                      <a:r>
                        <a:rPr kumimoji="1" lang="ja-JP" altLang="en-US" dirty="0" smtClean="0"/>
                        <a:t>タイトル</a:t>
                      </a:r>
                      <a:endParaRPr kumimoji="1" lang="ja-JP" altLang="en-US" dirty="0"/>
                    </a:p>
                  </a:txBody>
                  <a:tcPr/>
                </a:tc>
                <a:tc>
                  <a:txBody>
                    <a:bodyPr/>
                    <a:lstStyle/>
                    <a:p>
                      <a:r>
                        <a:rPr kumimoji="1" lang="ja-JP" altLang="en-US" dirty="0" smtClean="0"/>
                        <a:t>作成者</a:t>
                      </a:r>
                      <a:endParaRPr kumimoji="1" lang="ja-JP" altLang="en-US" dirty="0"/>
                    </a:p>
                  </a:txBody>
                  <a:tcPr/>
                </a:tc>
                <a:tc>
                  <a:txBody>
                    <a:bodyPr/>
                    <a:lstStyle/>
                    <a:p>
                      <a:r>
                        <a:rPr kumimoji="1" lang="ja-JP" altLang="en-US" dirty="0" smtClean="0"/>
                        <a:t>作成日</a:t>
                      </a:r>
                      <a:endParaRPr kumimoji="1" lang="ja-JP" altLang="en-US" dirty="0"/>
                    </a:p>
                  </a:txBody>
                  <a:tcPr/>
                </a:tc>
              </a:tr>
              <a:tr h="401918">
                <a:tc>
                  <a:txBody>
                    <a:bodyPr/>
                    <a:lstStyle/>
                    <a:p>
                      <a:r>
                        <a:rPr kumimoji="1" lang="en-US" altLang="ja-JP" dirty="0" smtClean="0"/>
                        <a:t>3</a:t>
                      </a:r>
                    </a:p>
                  </a:txBody>
                  <a:tcPr/>
                </a:tc>
                <a:tc>
                  <a:txBody>
                    <a:bodyPr/>
                    <a:lstStyle/>
                    <a:p>
                      <a:r>
                        <a:rPr kumimoji="1" lang="ja-JP" altLang="en-US" dirty="0" smtClean="0"/>
                        <a:t>オセロの必勝法</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en-US" altLang="ja-JP" dirty="0" smtClean="0"/>
                        <a:t>2014/1/19</a:t>
                      </a:r>
                      <a:endParaRPr kumimoji="1" lang="ja-JP" altLang="en-US" dirty="0"/>
                    </a:p>
                  </a:txBody>
                  <a:tcPr/>
                </a:tc>
              </a:tr>
              <a:tr h="401918">
                <a:tc>
                  <a:txBody>
                    <a:bodyPr/>
                    <a:lstStyle/>
                    <a:p>
                      <a:r>
                        <a:rPr kumimoji="1" lang="en-US" altLang="ja-JP" dirty="0" smtClean="0"/>
                        <a:t>2</a:t>
                      </a:r>
                      <a:endParaRPr kumimoji="1" lang="ja-JP" altLang="en-US" dirty="0"/>
                    </a:p>
                  </a:txBody>
                  <a:tcPr/>
                </a:tc>
                <a:tc>
                  <a:txBody>
                    <a:bodyPr/>
                    <a:lstStyle/>
                    <a:p>
                      <a:r>
                        <a:rPr kumimoji="1" lang="en-US" altLang="ja-JP" dirty="0" smtClean="0"/>
                        <a:t>CPU</a:t>
                      </a:r>
                      <a:r>
                        <a:rPr kumimoji="1" lang="ja-JP" altLang="en-US" dirty="0" smtClean="0"/>
                        <a:t>との対戦</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en-US" altLang="ja-JP" dirty="0" smtClean="0"/>
                        <a:t>2014/1/19</a:t>
                      </a:r>
                      <a:endParaRPr kumimoji="1" lang="ja-JP" altLang="en-US" dirty="0"/>
                    </a:p>
                  </a:txBody>
                  <a:tcPr/>
                </a:tc>
              </a:tr>
              <a:tr h="654433">
                <a:tc>
                  <a:txBody>
                    <a:bodyPr/>
                    <a:lstStyle/>
                    <a:p>
                      <a:r>
                        <a:rPr kumimoji="1" lang="en-US" altLang="ja-JP" dirty="0" smtClean="0"/>
                        <a:t>1</a:t>
                      </a:r>
                      <a:endParaRPr kumimoji="1" lang="ja-JP" altLang="en-US" dirty="0"/>
                    </a:p>
                  </a:txBody>
                  <a:tcPr/>
                </a:tc>
                <a:tc>
                  <a:txBody>
                    <a:bodyPr/>
                    <a:lstStyle/>
                    <a:p>
                      <a:r>
                        <a:rPr kumimoji="1" lang="ja-JP" altLang="en-US" dirty="0" smtClean="0"/>
                        <a:t>このゲームについて</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en-US" altLang="ja-JP" dirty="0" smtClean="0"/>
                        <a:t>2014/1/19</a:t>
                      </a:r>
                      <a:endParaRPr kumimoji="1" lang="ja-JP" altLang="en-US" dirty="0"/>
                    </a:p>
                  </a:txBody>
                  <a:tcPr/>
                </a:tc>
              </a:tr>
            </a:tbl>
          </a:graphicData>
        </a:graphic>
      </p:graphicFrame>
      <p:sp>
        <p:nvSpPr>
          <p:cNvPr id="7" name="テキスト ボックス 6"/>
          <p:cNvSpPr txBox="1"/>
          <p:nvPr/>
        </p:nvSpPr>
        <p:spPr>
          <a:xfrm>
            <a:off x="3978887" y="1936607"/>
            <a:ext cx="5685502" cy="523220"/>
          </a:xfrm>
          <a:prstGeom prst="rect">
            <a:avLst/>
          </a:prstGeom>
          <a:noFill/>
        </p:spPr>
        <p:txBody>
          <a:bodyPr wrap="square" rtlCol="0">
            <a:spAutoFit/>
          </a:bodyPr>
          <a:lstStyle/>
          <a:p>
            <a:pPr algn="ctr"/>
            <a:r>
              <a:rPr kumimoji="1" lang="ja-JP" altLang="en-US" sz="2800" b="1" dirty="0" smtClean="0"/>
              <a:t>掲示板</a:t>
            </a:r>
            <a:endParaRPr kumimoji="1" lang="ja-JP" altLang="en-US" sz="2800" b="1" dirty="0"/>
          </a:p>
        </p:txBody>
      </p:sp>
      <p:cxnSp>
        <p:nvCxnSpPr>
          <p:cNvPr id="12" name="直線矢印コネクタ 11"/>
          <p:cNvCxnSpPr/>
          <p:nvPr/>
        </p:nvCxnSpPr>
        <p:spPr>
          <a:xfrm flipH="1">
            <a:off x="9779198" y="3860002"/>
            <a:ext cx="551022"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10330220" y="3367768"/>
            <a:ext cx="1587494" cy="923330"/>
          </a:xfrm>
          <a:prstGeom prst="rect">
            <a:avLst/>
          </a:prstGeom>
          <a:noFill/>
        </p:spPr>
        <p:txBody>
          <a:bodyPr wrap="square" rtlCol="0">
            <a:spAutoFit/>
          </a:bodyPr>
          <a:lstStyle/>
          <a:p>
            <a:r>
              <a:rPr kumimoji="1" lang="ja-JP" altLang="en-US" dirty="0" smtClean="0"/>
              <a:t>テーブルでそれなりにきれいにしておく。</a:t>
            </a:r>
            <a:endParaRPr kumimoji="1" lang="ja-JP" altLang="en-US" dirty="0"/>
          </a:p>
        </p:txBody>
      </p:sp>
      <p:sp>
        <p:nvSpPr>
          <p:cNvPr id="16" name="テキスト ボックス 15"/>
          <p:cNvSpPr txBox="1"/>
          <p:nvPr/>
        </p:nvSpPr>
        <p:spPr>
          <a:xfrm>
            <a:off x="4826410" y="2603113"/>
            <a:ext cx="4177482" cy="646331"/>
          </a:xfrm>
          <a:prstGeom prst="rect">
            <a:avLst/>
          </a:prstGeom>
          <a:noFill/>
        </p:spPr>
        <p:txBody>
          <a:bodyPr wrap="square" rtlCol="0">
            <a:spAutoFit/>
          </a:bodyPr>
          <a:lstStyle/>
          <a:p>
            <a:pPr algn="ctr"/>
            <a:r>
              <a:rPr kumimoji="1" lang="ja-JP" altLang="en-US" u="sng" dirty="0" smtClean="0">
                <a:solidFill>
                  <a:srgbClr val="0070C0"/>
                </a:solidFill>
              </a:rPr>
              <a:t>掲示板を作成する</a:t>
            </a:r>
            <a:r>
              <a:rPr lang="ja-JP" altLang="en-US" dirty="0"/>
              <a:t> </a:t>
            </a:r>
            <a:r>
              <a:rPr kumimoji="1" lang="en-US" altLang="ja-JP" dirty="0" smtClean="0"/>
              <a:t>/</a:t>
            </a:r>
          </a:p>
          <a:p>
            <a:pPr algn="ctr"/>
            <a:r>
              <a:rPr kumimoji="1" lang="en-US" altLang="ja-JP" dirty="0" smtClean="0"/>
              <a:t> </a:t>
            </a:r>
            <a:r>
              <a:rPr kumimoji="1" lang="ja-JP" altLang="en-US" u="sng" dirty="0" smtClean="0">
                <a:solidFill>
                  <a:srgbClr val="0070C0"/>
                </a:solidFill>
              </a:rPr>
              <a:t>ログインして掲示板を作成する</a:t>
            </a:r>
            <a:endParaRPr kumimoji="1" lang="ja-JP" altLang="en-US" u="sng" dirty="0">
              <a:solidFill>
                <a:srgbClr val="0070C0"/>
              </a:solidFill>
            </a:endParaRPr>
          </a:p>
        </p:txBody>
      </p:sp>
      <p:cxnSp>
        <p:nvCxnSpPr>
          <p:cNvPr id="17" name="直線矢印コネクタ 16"/>
          <p:cNvCxnSpPr/>
          <p:nvPr/>
        </p:nvCxnSpPr>
        <p:spPr>
          <a:xfrm flipH="1">
            <a:off x="8052619" y="1342103"/>
            <a:ext cx="1726579" cy="1392746"/>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8845241" y="476444"/>
            <a:ext cx="2969958" cy="923330"/>
          </a:xfrm>
          <a:prstGeom prst="rect">
            <a:avLst/>
          </a:prstGeom>
          <a:noFill/>
        </p:spPr>
        <p:txBody>
          <a:bodyPr wrap="square" rtlCol="0">
            <a:spAutoFit/>
          </a:bodyPr>
          <a:lstStyle/>
          <a:p>
            <a:r>
              <a:rPr kumimoji="1" lang="ja-JP" altLang="en-US" dirty="0" smtClean="0"/>
              <a:t>ログインしないと掲示板は作成できないため、ログインしてないならログインを促す</a:t>
            </a:r>
            <a:endParaRPr kumimoji="1" lang="ja-JP" altLang="en-US" dirty="0"/>
          </a:p>
        </p:txBody>
      </p:sp>
    </p:spTree>
    <p:extLst>
      <p:ext uri="{BB962C8B-B14F-4D97-AF65-F5344CB8AC3E}">
        <p14:creationId xmlns:p14="http://schemas.microsoft.com/office/powerpoint/2010/main" val="1664840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掲示板の詳細ページ</a:t>
            </a:r>
            <a:endParaRPr lang="ja-JP" altLang="en-US" sz="6000" b="1" dirty="0">
              <a:solidFill>
                <a:srgbClr val="7030A0"/>
              </a:solidFill>
            </a:endParaRPr>
          </a:p>
        </p:txBody>
      </p:sp>
      <p:cxnSp>
        <p:nvCxnSpPr>
          <p:cNvPr id="3" name="直線コネクタ 2"/>
          <p:cNvCxnSpPr/>
          <p:nvPr/>
        </p:nvCxnSpPr>
        <p:spPr>
          <a:xfrm flipH="1">
            <a:off x="3829035" y="1186302"/>
            <a:ext cx="4396" cy="5457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1858297" y="1191766"/>
            <a:ext cx="8190686" cy="5457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2195466" y="1829979"/>
            <a:ext cx="1224116" cy="646331"/>
          </a:xfrm>
          <a:prstGeom prst="rect">
            <a:avLst/>
          </a:prstGeom>
          <a:noFill/>
          <a:ln>
            <a:solidFill>
              <a:schemeClr val="tx1"/>
            </a:solidFill>
          </a:ln>
        </p:spPr>
        <p:txBody>
          <a:bodyPr wrap="square" rtlCol="0">
            <a:spAutoFit/>
          </a:bodyPr>
          <a:lstStyle/>
          <a:p>
            <a:pPr algn="ctr"/>
            <a:r>
              <a:rPr lang="ja-JP" altLang="en-US" dirty="0" smtClean="0"/>
              <a:t>ログイン</a:t>
            </a:r>
            <a:r>
              <a:rPr lang="en-US" altLang="ja-JP" dirty="0" smtClean="0"/>
              <a:t>/</a:t>
            </a:r>
            <a:r>
              <a:rPr lang="ja-JP" altLang="en-US" dirty="0" smtClean="0"/>
              <a:t>スタート</a:t>
            </a:r>
            <a:endParaRPr kumimoji="1" lang="ja-JP" altLang="en-US" dirty="0"/>
          </a:p>
        </p:txBody>
      </p:sp>
      <p:sp>
        <p:nvSpPr>
          <p:cNvPr id="6" name="テキスト ボックス 5"/>
          <p:cNvSpPr txBox="1"/>
          <p:nvPr/>
        </p:nvSpPr>
        <p:spPr>
          <a:xfrm>
            <a:off x="2135852" y="3545762"/>
            <a:ext cx="1442278" cy="369332"/>
          </a:xfrm>
          <a:prstGeom prst="rect">
            <a:avLst/>
          </a:prstGeom>
          <a:noFill/>
          <a:ln>
            <a:solidFill>
              <a:schemeClr val="tx1"/>
            </a:solidFill>
          </a:ln>
        </p:spPr>
        <p:txBody>
          <a:bodyPr wrap="square" rtlCol="0">
            <a:spAutoFit/>
          </a:bodyPr>
          <a:lstStyle/>
          <a:p>
            <a:pPr algn="ctr"/>
            <a:r>
              <a:rPr lang="ja-JP" altLang="en-US" dirty="0" smtClean="0"/>
              <a:t>ゲームガイド</a:t>
            </a:r>
            <a:endParaRPr kumimoji="1" lang="ja-JP" altLang="en-US" dirty="0"/>
          </a:p>
        </p:txBody>
      </p:sp>
      <p:sp>
        <p:nvSpPr>
          <p:cNvPr id="7" name="テキスト ボックス 6"/>
          <p:cNvSpPr txBox="1"/>
          <p:nvPr/>
        </p:nvSpPr>
        <p:spPr>
          <a:xfrm>
            <a:off x="2202840" y="2845433"/>
            <a:ext cx="1224116" cy="369332"/>
          </a:xfrm>
          <a:prstGeom prst="rect">
            <a:avLst/>
          </a:prstGeom>
          <a:noFill/>
          <a:ln>
            <a:solidFill>
              <a:schemeClr val="tx1"/>
            </a:solidFill>
          </a:ln>
        </p:spPr>
        <p:txBody>
          <a:bodyPr wrap="square" rtlCol="0">
            <a:spAutoFit/>
          </a:bodyPr>
          <a:lstStyle/>
          <a:p>
            <a:pPr algn="ctr"/>
            <a:r>
              <a:rPr lang="ja-JP" altLang="en-US" dirty="0" smtClean="0"/>
              <a:t>会員</a:t>
            </a:r>
            <a:r>
              <a:rPr lang="ja-JP" altLang="en-US" dirty="0"/>
              <a:t>登録</a:t>
            </a:r>
            <a:endParaRPr kumimoji="1" lang="ja-JP" altLang="en-US" dirty="0"/>
          </a:p>
        </p:txBody>
      </p:sp>
      <p:sp>
        <p:nvSpPr>
          <p:cNvPr id="8" name="テキスト ボックス 7"/>
          <p:cNvSpPr txBox="1"/>
          <p:nvPr/>
        </p:nvSpPr>
        <p:spPr>
          <a:xfrm>
            <a:off x="2145690" y="4162778"/>
            <a:ext cx="1442278" cy="369332"/>
          </a:xfrm>
          <a:prstGeom prst="rect">
            <a:avLst/>
          </a:prstGeom>
          <a:noFill/>
          <a:ln>
            <a:solidFill>
              <a:schemeClr val="tx1"/>
            </a:solidFill>
          </a:ln>
        </p:spPr>
        <p:txBody>
          <a:bodyPr wrap="square" rtlCol="0">
            <a:spAutoFit/>
          </a:bodyPr>
          <a:lstStyle/>
          <a:p>
            <a:pPr algn="ctr"/>
            <a:r>
              <a:rPr kumimoji="1" lang="ja-JP" altLang="en-US" dirty="0" smtClean="0"/>
              <a:t>ランキング</a:t>
            </a:r>
            <a:endParaRPr kumimoji="1" lang="ja-JP" altLang="en-US" dirty="0"/>
          </a:p>
        </p:txBody>
      </p:sp>
      <p:sp>
        <p:nvSpPr>
          <p:cNvPr id="9" name="テキスト ボックス 8"/>
          <p:cNvSpPr txBox="1"/>
          <p:nvPr/>
        </p:nvSpPr>
        <p:spPr>
          <a:xfrm>
            <a:off x="2151220" y="4779794"/>
            <a:ext cx="1442278" cy="369332"/>
          </a:xfrm>
          <a:prstGeom prst="rect">
            <a:avLst/>
          </a:prstGeom>
          <a:noFill/>
          <a:ln>
            <a:solidFill>
              <a:schemeClr val="tx1"/>
            </a:solidFill>
          </a:ln>
        </p:spPr>
        <p:txBody>
          <a:bodyPr wrap="square" rtlCol="0">
            <a:spAutoFit/>
          </a:bodyPr>
          <a:lstStyle/>
          <a:p>
            <a:pPr algn="ctr"/>
            <a:r>
              <a:rPr kumimoji="1" lang="ja-JP" altLang="en-US" dirty="0" smtClean="0"/>
              <a:t>掲示板</a:t>
            </a:r>
            <a:endParaRPr kumimoji="1" lang="ja-JP" altLang="en-US" dirty="0"/>
          </a:p>
        </p:txBody>
      </p:sp>
      <p:graphicFrame>
        <p:nvGraphicFramePr>
          <p:cNvPr id="17" name="表 16"/>
          <p:cNvGraphicFramePr>
            <a:graphicFrameLocks noGrp="1"/>
          </p:cNvGraphicFramePr>
          <p:nvPr>
            <p:extLst>
              <p:ext uri="{D42A27DB-BD31-4B8C-83A1-F6EECF244321}">
                <p14:modId xmlns:p14="http://schemas.microsoft.com/office/powerpoint/2010/main" val="453423471"/>
              </p:ext>
            </p:extLst>
          </p:nvPr>
        </p:nvGraphicFramePr>
        <p:xfrm>
          <a:off x="4162280" y="1446497"/>
          <a:ext cx="5763385" cy="1930400"/>
        </p:xfrm>
        <a:graphic>
          <a:graphicData uri="http://schemas.openxmlformats.org/drawingml/2006/table">
            <a:tbl>
              <a:tblPr firstRow="1" bandRow="1">
                <a:tableStyleId>{5C22544A-7EE6-4342-B048-85BDC9FD1C3A}</a:tableStyleId>
              </a:tblPr>
              <a:tblGrid>
                <a:gridCol w="1118561"/>
                <a:gridCol w="1636153"/>
                <a:gridCol w="929148"/>
                <a:gridCol w="2079523"/>
              </a:tblGrid>
              <a:tr h="370840">
                <a:tc>
                  <a:txBody>
                    <a:bodyPr/>
                    <a:lstStyle/>
                    <a:p>
                      <a:r>
                        <a:rPr kumimoji="1" lang="ja-JP" altLang="en-US" dirty="0" smtClean="0"/>
                        <a:t>タイトル</a:t>
                      </a:r>
                      <a:endParaRPr kumimoji="1" lang="ja-JP" altLang="en-US" dirty="0"/>
                    </a:p>
                  </a:txBody>
                  <a:tcPr/>
                </a:tc>
                <a:tc gridSpan="3">
                  <a:txBody>
                    <a:bodyPr/>
                    <a:lstStyle/>
                    <a:p>
                      <a:r>
                        <a:rPr kumimoji="1" lang="ja-JP" altLang="en-US" dirty="0" smtClean="0"/>
                        <a:t>このゲームについて</a:t>
                      </a:r>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r>
              <a:tr h="370840">
                <a:tc>
                  <a:txBody>
                    <a:bodyPr/>
                    <a:lstStyle/>
                    <a:p>
                      <a:r>
                        <a:rPr kumimoji="1" lang="ja-JP" altLang="en-US" dirty="0" smtClean="0"/>
                        <a:t>作成者</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ja-JP" altLang="en-US" dirty="0" smtClean="0"/>
                        <a:t>作成日</a:t>
                      </a:r>
                      <a:endParaRPr kumimoji="1" lang="ja-JP" altLang="en-US" dirty="0"/>
                    </a:p>
                  </a:txBody>
                  <a:tcPr/>
                </a:tc>
                <a:tc>
                  <a:txBody>
                    <a:bodyPr/>
                    <a:lstStyle/>
                    <a:p>
                      <a:r>
                        <a:rPr kumimoji="1" lang="en-US" altLang="ja-JP" dirty="0" smtClean="0"/>
                        <a:t>2014/1/19</a:t>
                      </a:r>
                      <a:r>
                        <a:rPr kumimoji="1" lang="en-US" altLang="ja-JP" baseline="0" dirty="0" smtClean="0"/>
                        <a:t> 11:50:30</a:t>
                      </a:r>
                      <a:endParaRPr kumimoji="1" lang="ja-JP" altLang="en-US" dirty="0"/>
                    </a:p>
                  </a:txBody>
                  <a:tcPr/>
                </a:tc>
              </a:tr>
              <a:tr h="370840">
                <a:tc gridSpan="4">
                  <a:txBody>
                    <a:bodyPr/>
                    <a:lstStyle/>
                    <a:p>
                      <a:r>
                        <a:rPr kumimoji="1" lang="ja-JP" altLang="en-US" dirty="0" smtClean="0"/>
                        <a:t>このゲームはインターネット上で対戦できるオセロです。</a:t>
                      </a:r>
                      <a:endParaRPr kumimoji="1" lang="en-US" altLang="ja-JP" dirty="0" smtClean="0"/>
                    </a:p>
                    <a:p>
                      <a:r>
                        <a:rPr kumimoji="1" lang="ja-JP" altLang="en-US" dirty="0" smtClean="0"/>
                        <a:t>いわゆるオンラインオセロです。</a:t>
                      </a:r>
                      <a:endParaRPr kumimoji="1" lang="en-US" altLang="ja-JP" dirty="0" smtClean="0"/>
                    </a:p>
                    <a:p>
                      <a:r>
                        <a:rPr kumimoji="1" lang="ja-JP" altLang="en-US" dirty="0" smtClean="0"/>
                        <a:t>ちゃんとした機能が出来るか分かりませんが、どうぞ楽しんでいって下さい！</a:t>
                      </a:r>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r>
            </a:tbl>
          </a:graphicData>
        </a:graphic>
      </p:graphicFrame>
      <p:sp>
        <p:nvSpPr>
          <p:cNvPr id="19" name="テキスト ボックス 18"/>
          <p:cNvSpPr txBox="1"/>
          <p:nvPr/>
        </p:nvSpPr>
        <p:spPr>
          <a:xfrm>
            <a:off x="4170528" y="5883702"/>
            <a:ext cx="1548581" cy="369332"/>
          </a:xfrm>
          <a:prstGeom prst="rect">
            <a:avLst/>
          </a:prstGeom>
          <a:noFill/>
        </p:spPr>
        <p:txBody>
          <a:bodyPr wrap="square" rtlCol="0">
            <a:spAutoFit/>
          </a:bodyPr>
          <a:lstStyle/>
          <a:p>
            <a:r>
              <a:rPr kumimoji="1" lang="ja-JP" altLang="en-US" u="sng" dirty="0" smtClean="0">
                <a:solidFill>
                  <a:srgbClr val="0070C0"/>
                </a:solidFill>
              </a:rPr>
              <a:t>コメントする</a:t>
            </a:r>
            <a:endParaRPr kumimoji="1" lang="ja-JP" altLang="en-US" u="sng" dirty="0">
              <a:solidFill>
                <a:srgbClr val="0070C0"/>
              </a:solidFill>
            </a:endParaRPr>
          </a:p>
        </p:txBody>
      </p:sp>
      <p:sp>
        <p:nvSpPr>
          <p:cNvPr id="29" name="テキスト ボックス 28"/>
          <p:cNvSpPr txBox="1"/>
          <p:nvPr/>
        </p:nvSpPr>
        <p:spPr>
          <a:xfrm>
            <a:off x="4214774" y="5258891"/>
            <a:ext cx="3735992" cy="646331"/>
          </a:xfrm>
          <a:prstGeom prst="rect">
            <a:avLst/>
          </a:prstGeom>
          <a:noFill/>
          <a:ln>
            <a:solidFill>
              <a:schemeClr val="tx1"/>
            </a:solidFill>
          </a:ln>
        </p:spPr>
        <p:txBody>
          <a:bodyPr wrap="square" rtlCol="0">
            <a:spAutoFit/>
          </a:bodyPr>
          <a:lstStyle/>
          <a:p>
            <a:r>
              <a:rPr lang="ja-JP" altLang="en-US" dirty="0" smtClean="0"/>
              <a:t>これ</a:t>
            </a:r>
            <a:r>
              <a:rPr lang="en-US" altLang="ja-JP" dirty="0" smtClean="0"/>
              <a:t>PHP</a:t>
            </a:r>
            <a:r>
              <a:rPr lang="ja-JP" altLang="en-US" dirty="0" smtClean="0"/>
              <a:t>の課題だからゲームばかりだとちょっとマズいので</a:t>
            </a:r>
            <a:r>
              <a:rPr lang="en-US" altLang="ja-JP" dirty="0" smtClean="0"/>
              <a:t>(^_^;)</a:t>
            </a:r>
            <a:endParaRPr kumimoji="1" lang="ja-JP" altLang="en-US" dirty="0"/>
          </a:p>
        </p:txBody>
      </p:sp>
      <p:sp>
        <p:nvSpPr>
          <p:cNvPr id="30" name="テキスト ボックス 29"/>
          <p:cNvSpPr txBox="1"/>
          <p:nvPr/>
        </p:nvSpPr>
        <p:spPr>
          <a:xfrm>
            <a:off x="4140230" y="4464756"/>
            <a:ext cx="4207941" cy="646331"/>
          </a:xfrm>
          <a:prstGeom prst="rect">
            <a:avLst/>
          </a:prstGeom>
          <a:noFill/>
        </p:spPr>
        <p:txBody>
          <a:bodyPr wrap="square" rtlCol="0">
            <a:spAutoFit/>
          </a:bodyPr>
          <a:lstStyle/>
          <a:p>
            <a:r>
              <a:rPr lang="ja-JP" altLang="en-US" dirty="0" smtClean="0"/>
              <a:t>はな</a:t>
            </a:r>
            <a:r>
              <a:rPr lang="ja-JP" altLang="en-US" dirty="0"/>
              <a:t>こ</a:t>
            </a:r>
            <a:r>
              <a:rPr kumimoji="1" lang="ja-JP" altLang="en-US" dirty="0" smtClean="0"/>
              <a:t>さん　</a:t>
            </a:r>
            <a:r>
              <a:rPr kumimoji="1" lang="en-US" altLang="ja-JP" dirty="0" smtClean="0"/>
              <a:t>2014/1/19 11:55:20</a:t>
            </a:r>
          </a:p>
          <a:p>
            <a:r>
              <a:rPr lang="ja-JP" altLang="en-US" dirty="0"/>
              <a:t>楽</a:t>
            </a:r>
            <a:r>
              <a:rPr lang="ja-JP" altLang="en-US" dirty="0" smtClean="0"/>
              <a:t>しみにしています。</a:t>
            </a:r>
            <a:endParaRPr kumimoji="1" lang="ja-JP" altLang="en-US" dirty="0"/>
          </a:p>
        </p:txBody>
      </p:sp>
      <p:sp>
        <p:nvSpPr>
          <p:cNvPr id="31" name="テキスト ボックス 30"/>
          <p:cNvSpPr txBox="1"/>
          <p:nvPr/>
        </p:nvSpPr>
        <p:spPr>
          <a:xfrm>
            <a:off x="4140229" y="3580919"/>
            <a:ext cx="4207941" cy="923330"/>
          </a:xfrm>
          <a:prstGeom prst="rect">
            <a:avLst/>
          </a:prstGeom>
          <a:noFill/>
        </p:spPr>
        <p:txBody>
          <a:bodyPr wrap="square" rtlCol="0">
            <a:spAutoFit/>
          </a:bodyPr>
          <a:lstStyle/>
          <a:p>
            <a:r>
              <a:rPr lang="ja-JP" altLang="en-US" dirty="0" smtClean="0"/>
              <a:t>たろ</a:t>
            </a:r>
            <a:r>
              <a:rPr lang="ja-JP" altLang="en-US" dirty="0"/>
              <a:t>う</a:t>
            </a:r>
            <a:r>
              <a:rPr kumimoji="1" lang="ja-JP" altLang="en-US" dirty="0" smtClean="0"/>
              <a:t>さん　</a:t>
            </a:r>
            <a:r>
              <a:rPr kumimoji="1" lang="en-US" altLang="ja-JP" dirty="0" smtClean="0"/>
              <a:t>2014/1/19 11:55:10</a:t>
            </a:r>
          </a:p>
          <a:p>
            <a:r>
              <a:rPr lang="ja-JP" altLang="en-US" dirty="0" smtClean="0"/>
              <a:t>これを作るよりもオセロを作った方がいいんじゃ・・・・・</a:t>
            </a:r>
            <a:endParaRPr kumimoji="1" lang="ja-JP" altLang="en-US" dirty="0"/>
          </a:p>
        </p:txBody>
      </p:sp>
      <p:cxnSp>
        <p:nvCxnSpPr>
          <p:cNvPr id="33" name="直線矢印コネクタ 32"/>
          <p:cNvCxnSpPr/>
          <p:nvPr/>
        </p:nvCxnSpPr>
        <p:spPr>
          <a:xfrm flipH="1">
            <a:off x="8117859" y="5606194"/>
            <a:ext cx="2205798"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a:off x="10323657" y="4867530"/>
            <a:ext cx="1696064" cy="1477328"/>
          </a:xfrm>
          <a:prstGeom prst="rect">
            <a:avLst/>
          </a:prstGeom>
          <a:noFill/>
        </p:spPr>
        <p:txBody>
          <a:bodyPr wrap="square" rtlCol="0">
            <a:spAutoFit/>
          </a:bodyPr>
          <a:lstStyle/>
          <a:p>
            <a:r>
              <a:rPr kumimoji="1" lang="ja-JP" altLang="en-US" dirty="0" smtClean="0"/>
              <a:t>広瀬太郎（作成者）のコメントの書き込み。</a:t>
            </a:r>
            <a:endParaRPr kumimoji="1" lang="en-US" altLang="ja-JP" dirty="0" smtClean="0"/>
          </a:p>
          <a:p>
            <a:r>
              <a:rPr lang="ja-JP" altLang="en-US" dirty="0" smtClean="0"/>
              <a:t>これも可能にする。</a:t>
            </a:r>
            <a:endParaRPr kumimoji="1" lang="ja-JP" altLang="en-US" dirty="0"/>
          </a:p>
        </p:txBody>
      </p:sp>
      <p:sp>
        <p:nvSpPr>
          <p:cNvPr id="40" name="左中かっこ 39"/>
          <p:cNvSpPr/>
          <p:nvPr/>
        </p:nvSpPr>
        <p:spPr>
          <a:xfrm>
            <a:off x="3948398" y="5258891"/>
            <a:ext cx="210886" cy="888962"/>
          </a:xfrm>
          <a:prstGeom prst="leftBrace">
            <a:avLst>
              <a:gd name="adj1" fmla="val 43895"/>
              <a:gd name="adj2" fmla="val 50000"/>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42" name="直線矢印コネクタ 41"/>
          <p:cNvCxnSpPr/>
          <p:nvPr/>
        </p:nvCxnSpPr>
        <p:spPr>
          <a:xfrm>
            <a:off x="1551499" y="5687518"/>
            <a:ext cx="2083633"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106155" y="4948854"/>
            <a:ext cx="1445343" cy="1477328"/>
          </a:xfrm>
          <a:prstGeom prst="rect">
            <a:avLst/>
          </a:prstGeom>
          <a:noFill/>
        </p:spPr>
        <p:txBody>
          <a:bodyPr wrap="square" rtlCol="0">
            <a:spAutoFit/>
          </a:bodyPr>
          <a:lstStyle/>
          <a:p>
            <a:r>
              <a:rPr kumimoji="1" lang="ja-JP" altLang="en-US" dirty="0" smtClean="0"/>
              <a:t>ログインしていなかったら「</a:t>
            </a:r>
            <a:r>
              <a:rPr kumimoji="1" lang="ja-JP" altLang="en-US" u="sng" dirty="0" smtClean="0">
                <a:solidFill>
                  <a:srgbClr val="0070C0"/>
                </a:solidFill>
              </a:rPr>
              <a:t>ログインしてコメントする</a:t>
            </a:r>
            <a:r>
              <a:rPr kumimoji="1" lang="ja-JP" altLang="en-US" dirty="0" smtClean="0"/>
              <a:t>」にする</a:t>
            </a:r>
            <a:endParaRPr kumimoji="1" lang="ja-JP" altLang="en-US" dirty="0"/>
          </a:p>
        </p:txBody>
      </p:sp>
      <p:sp>
        <p:nvSpPr>
          <p:cNvPr id="44" name="テキスト ボックス 43"/>
          <p:cNvSpPr txBox="1"/>
          <p:nvPr/>
        </p:nvSpPr>
        <p:spPr>
          <a:xfrm>
            <a:off x="4145119" y="6280017"/>
            <a:ext cx="1489588" cy="369332"/>
          </a:xfrm>
          <a:prstGeom prst="rect">
            <a:avLst/>
          </a:prstGeom>
          <a:noFill/>
        </p:spPr>
        <p:txBody>
          <a:bodyPr wrap="square" rtlCol="0">
            <a:spAutoFit/>
          </a:bodyPr>
          <a:lstStyle/>
          <a:p>
            <a:r>
              <a:rPr kumimoji="1" lang="ja-JP" altLang="en-US" u="sng" dirty="0" smtClean="0">
                <a:solidFill>
                  <a:srgbClr val="0070C0"/>
                </a:solidFill>
              </a:rPr>
              <a:t>一覧へ戻る</a:t>
            </a:r>
            <a:endParaRPr kumimoji="1" lang="ja-JP" altLang="en-US" u="sng" dirty="0">
              <a:solidFill>
                <a:srgbClr val="0070C0"/>
              </a:solidFill>
            </a:endParaRPr>
          </a:p>
        </p:txBody>
      </p:sp>
      <p:cxnSp>
        <p:nvCxnSpPr>
          <p:cNvPr id="46" name="カギ線コネクタ 45"/>
          <p:cNvCxnSpPr/>
          <p:nvPr/>
        </p:nvCxnSpPr>
        <p:spPr>
          <a:xfrm rot="10800000" flipV="1">
            <a:off x="5469998" y="3915093"/>
            <a:ext cx="4829890" cy="2549589"/>
          </a:xfrm>
          <a:prstGeom prst="bentConnector3">
            <a:avLst>
              <a:gd name="adj1" fmla="val 1641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p:cNvSpPr txBox="1"/>
          <p:nvPr/>
        </p:nvSpPr>
        <p:spPr>
          <a:xfrm>
            <a:off x="10309917" y="1967819"/>
            <a:ext cx="1709804" cy="2585323"/>
          </a:xfrm>
          <a:prstGeom prst="rect">
            <a:avLst/>
          </a:prstGeom>
          <a:noFill/>
        </p:spPr>
        <p:txBody>
          <a:bodyPr wrap="square" rtlCol="0">
            <a:spAutoFit/>
          </a:bodyPr>
          <a:lstStyle/>
          <a:p>
            <a:r>
              <a:rPr kumimoji="1" lang="ja-JP" altLang="en-US" dirty="0" smtClean="0"/>
              <a:t>このリンクの配置は結構悩むところ。</a:t>
            </a:r>
            <a:endParaRPr kumimoji="1" lang="en-US" altLang="ja-JP" dirty="0" smtClean="0"/>
          </a:p>
          <a:p>
            <a:r>
              <a:rPr lang="ja-JP" altLang="en-US" dirty="0"/>
              <a:t>一番下</a:t>
            </a:r>
            <a:r>
              <a:rPr lang="ja-JP" altLang="en-US" dirty="0" smtClean="0"/>
              <a:t>だと下がるのが大変で、掲示板の下だとコメントみた後に一覧に戻りにくくなるし。</a:t>
            </a:r>
            <a:endParaRPr kumimoji="1" lang="ja-JP" altLang="en-US" dirty="0"/>
          </a:p>
        </p:txBody>
      </p:sp>
    </p:spTree>
    <p:extLst>
      <p:ext uri="{BB962C8B-B14F-4D97-AF65-F5344CB8AC3E}">
        <p14:creationId xmlns:p14="http://schemas.microsoft.com/office/powerpoint/2010/main" val="4069757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オセロの初期</a:t>
            </a:r>
            <a:r>
              <a:rPr lang="ja-JP" altLang="en-US" sz="6000" b="1" dirty="0" smtClean="0">
                <a:solidFill>
                  <a:srgbClr val="7030A0"/>
                </a:solidFill>
              </a:rPr>
              <a:t>ページ</a:t>
            </a:r>
            <a:endParaRPr lang="ja-JP" altLang="en-US" sz="6000" b="1" dirty="0">
              <a:solidFill>
                <a:srgbClr val="7030A0"/>
              </a:solidFill>
            </a:endParaRPr>
          </a:p>
        </p:txBody>
      </p:sp>
      <p:sp>
        <p:nvSpPr>
          <p:cNvPr id="4" name="正方形/長方形 3"/>
          <p:cNvSpPr/>
          <p:nvPr/>
        </p:nvSpPr>
        <p:spPr>
          <a:xfrm>
            <a:off x="3303640" y="1648495"/>
            <a:ext cx="5132437" cy="4826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3451121" y="3750195"/>
            <a:ext cx="1445342" cy="523220"/>
          </a:xfrm>
          <a:prstGeom prst="rect">
            <a:avLst/>
          </a:prstGeom>
          <a:noFill/>
        </p:spPr>
        <p:txBody>
          <a:bodyPr wrap="square" rtlCol="0">
            <a:spAutoFit/>
          </a:bodyPr>
          <a:lstStyle/>
          <a:p>
            <a:r>
              <a:rPr kumimoji="1" lang="ja-JP" altLang="en-US" sz="2800" dirty="0" smtClean="0"/>
              <a:t>部屋</a:t>
            </a:r>
            <a:endParaRPr kumimoji="1" lang="ja-JP" altLang="en-US" sz="2800" dirty="0"/>
          </a:p>
        </p:txBody>
      </p:sp>
      <p:sp>
        <p:nvSpPr>
          <p:cNvPr id="13" name="テキスト ボックス 12"/>
          <p:cNvSpPr txBox="1"/>
          <p:nvPr/>
        </p:nvSpPr>
        <p:spPr>
          <a:xfrm>
            <a:off x="3923070" y="4273415"/>
            <a:ext cx="3982066" cy="400110"/>
          </a:xfrm>
          <a:prstGeom prst="rect">
            <a:avLst/>
          </a:prstGeom>
          <a:noFill/>
        </p:spPr>
        <p:txBody>
          <a:bodyPr wrap="square" rtlCol="0">
            <a:spAutoFit/>
          </a:bodyPr>
          <a:lstStyle/>
          <a:p>
            <a:r>
              <a:rPr lang="ja-JP" altLang="en-US" sz="2000" u="sng" dirty="0" smtClean="0">
                <a:solidFill>
                  <a:srgbClr val="0070C0"/>
                </a:solidFill>
              </a:rPr>
              <a:t>たろ</a:t>
            </a:r>
            <a:r>
              <a:rPr lang="ja-JP" altLang="en-US" sz="2000" u="sng" dirty="0">
                <a:solidFill>
                  <a:srgbClr val="0070C0"/>
                </a:solidFill>
              </a:rPr>
              <a:t>う</a:t>
            </a:r>
            <a:r>
              <a:rPr kumimoji="1" lang="ja-JP" altLang="en-US" sz="2000" u="sng" dirty="0" smtClean="0">
                <a:solidFill>
                  <a:srgbClr val="0070C0"/>
                </a:solidFill>
              </a:rPr>
              <a:t>さんの部屋</a:t>
            </a:r>
            <a:endParaRPr kumimoji="1" lang="ja-JP" altLang="en-US" sz="2000" u="sng" dirty="0">
              <a:solidFill>
                <a:srgbClr val="0070C0"/>
              </a:solidFill>
            </a:endParaRPr>
          </a:p>
        </p:txBody>
      </p:sp>
      <p:sp>
        <p:nvSpPr>
          <p:cNvPr id="14" name="テキスト ボックス 13"/>
          <p:cNvSpPr txBox="1"/>
          <p:nvPr/>
        </p:nvSpPr>
        <p:spPr>
          <a:xfrm>
            <a:off x="3923070" y="4678875"/>
            <a:ext cx="3982066" cy="400110"/>
          </a:xfrm>
          <a:prstGeom prst="rect">
            <a:avLst/>
          </a:prstGeom>
          <a:noFill/>
        </p:spPr>
        <p:txBody>
          <a:bodyPr wrap="square" rtlCol="0">
            <a:spAutoFit/>
          </a:bodyPr>
          <a:lstStyle/>
          <a:p>
            <a:r>
              <a:rPr kumimoji="1" lang="ja-JP" altLang="en-US" sz="2000" dirty="0" smtClean="0"/>
              <a:t>はなこさんの部屋（対戦中）</a:t>
            </a:r>
            <a:endParaRPr kumimoji="1" lang="ja-JP" altLang="en-US" sz="2000" dirty="0"/>
          </a:p>
        </p:txBody>
      </p:sp>
      <p:sp>
        <p:nvSpPr>
          <p:cNvPr id="15" name="テキスト ボックス 14"/>
          <p:cNvSpPr txBox="1"/>
          <p:nvPr/>
        </p:nvSpPr>
        <p:spPr>
          <a:xfrm>
            <a:off x="3451121" y="5512369"/>
            <a:ext cx="2743200" cy="369332"/>
          </a:xfrm>
          <a:prstGeom prst="rect">
            <a:avLst/>
          </a:prstGeom>
          <a:noFill/>
        </p:spPr>
        <p:txBody>
          <a:bodyPr wrap="square" rtlCol="0">
            <a:spAutoFit/>
          </a:bodyPr>
          <a:lstStyle/>
          <a:p>
            <a:r>
              <a:rPr kumimoji="1" lang="ja-JP" altLang="en-US" u="sng" dirty="0" smtClean="0">
                <a:solidFill>
                  <a:srgbClr val="0070C0"/>
                </a:solidFill>
              </a:rPr>
              <a:t>新しい部屋を作成する</a:t>
            </a:r>
            <a:endParaRPr kumimoji="1" lang="ja-JP" altLang="en-US" u="sng" dirty="0">
              <a:solidFill>
                <a:srgbClr val="0070C0"/>
              </a:solidFill>
            </a:endParaRPr>
          </a:p>
        </p:txBody>
      </p:sp>
      <p:sp>
        <p:nvSpPr>
          <p:cNvPr id="16" name="テキスト ボックス 15"/>
          <p:cNvSpPr txBox="1"/>
          <p:nvPr/>
        </p:nvSpPr>
        <p:spPr>
          <a:xfrm>
            <a:off x="3451121" y="5948607"/>
            <a:ext cx="2743200" cy="369332"/>
          </a:xfrm>
          <a:prstGeom prst="rect">
            <a:avLst/>
          </a:prstGeom>
          <a:noFill/>
        </p:spPr>
        <p:txBody>
          <a:bodyPr wrap="square" rtlCol="0">
            <a:spAutoFit/>
          </a:bodyPr>
          <a:lstStyle/>
          <a:p>
            <a:r>
              <a:rPr lang="ja-JP" altLang="en-US" u="sng" dirty="0" smtClean="0">
                <a:solidFill>
                  <a:srgbClr val="0070C0"/>
                </a:solidFill>
              </a:rPr>
              <a:t>コンピュータと対戦</a:t>
            </a:r>
            <a:r>
              <a:rPr kumimoji="1" lang="ja-JP" altLang="en-US" u="sng" dirty="0" smtClean="0">
                <a:solidFill>
                  <a:srgbClr val="0070C0"/>
                </a:solidFill>
              </a:rPr>
              <a:t>する</a:t>
            </a:r>
            <a:endParaRPr kumimoji="1" lang="ja-JP" altLang="en-US" u="sng" dirty="0">
              <a:solidFill>
                <a:srgbClr val="0070C0"/>
              </a:solidFill>
            </a:endParaRPr>
          </a:p>
        </p:txBody>
      </p:sp>
      <p:sp>
        <p:nvSpPr>
          <p:cNvPr id="17" name="テキスト ボックス 16"/>
          <p:cNvSpPr txBox="1"/>
          <p:nvPr/>
        </p:nvSpPr>
        <p:spPr>
          <a:xfrm>
            <a:off x="3451121" y="2099181"/>
            <a:ext cx="2934929" cy="1200329"/>
          </a:xfrm>
          <a:prstGeom prst="rect">
            <a:avLst/>
          </a:prstGeom>
          <a:noFill/>
        </p:spPr>
        <p:txBody>
          <a:bodyPr wrap="square" rtlCol="0">
            <a:spAutoFit/>
          </a:bodyPr>
          <a:lstStyle/>
          <a:p>
            <a:r>
              <a:rPr kumimoji="1" lang="ja-JP" altLang="en-US" dirty="0" smtClean="0"/>
              <a:t>広瀬太郎さん</a:t>
            </a:r>
            <a:endParaRPr kumimoji="1" lang="en-US" altLang="ja-JP" dirty="0" smtClean="0"/>
          </a:p>
          <a:p>
            <a:r>
              <a:rPr kumimoji="1" lang="ja-JP" altLang="en-US" dirty="0" smtClean="0"/>
              <a:t>ゲーム数：</a:t>
            </a:r>
            <a:r>
              <a:rPr kumimoji="1" lang="en-US" altLang="ja-JP" dirty="0" smtClean="0"/>
              <a:t>10</a:t>
            </a:r>
          </a:p>
          <a:p>
            <a:r>
              <a:rPr kumimoji="1" lang="ja-JP" altLang="en-US" dirty="0" smtClean="0"/>
              <a:t>勝数：</a:t>
            </a:r>
            <a:r>
              <a:rPr kumimoji="1" lang="en-US" altLang="ja-JP" dirty="0" smtClean="0"/>
              <a:t>5</a:t>
            </a:r>
          </a:p>
          <a:p>
            <a:r>
              <a:rPr lang="ja-JP" altLang="en-US" dirty="0" smtClean="0"/>
              <a:t>勝率：</a:t>
            </a:r>
            <a:r>
              <a:rPr lang="en-US" altLang="ja-JP" dirty="0" smtClean="0"/>
              <a:t>50%</a:t>
            </a:r>
            <a:endParaRPr kumimoji="1" lang="en-US" altLang="ja-JP" dirty="0" smtClean="0"/>
          </a:p>
        </p:txBody>
      </p:sp>
      <p:cxnSp>
        <p:nvCxnSpPr>
          <p:cNvPr id="19" name="直線矢印コネクタ 18"/>
          <p:cNvCxnSpPr/>
          <p:nvPr/>
        </p:nvCxnSpPr>
        <p:spPr>
          <a:xfrm>
            <a:off x="2802194" y="2699345"/>
            <a:ext cx="64892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1002890" y="2237680"/>
            <a:ext cx="1548581" cy="923330"/>
          </a:xfrm>
          <a:prstGeom prst="rect">
            <a:avLst/>
          </a:prstGeom>
          <a:noFill/>
        </p:spPr>
        <p:txBody>
          <a:bodyPr wrap="square" rtlCol="0">
            <a:spAutoFit/>
          </a:bodyPr>
          <a:lstStyle/>
          <a:p>
            <a:r>
              <a:rPr kumimoji="1" lang="ja-JP" altLang="en-US" dirty="0" smtClean="0"/>
              <a:t>現在の勝敗などのデータを表示</a:t>
            </a:r>
            <a:endParaRPr kumimoji="1" lang="ja-JP" altLang="en-US" dirty="0"/>
          </a:p>
        </p:txBody>
      </p:sp>
      <p:cxnSp>
        <p:nvCxnSpPr>
          <p:cNvPr id="21" name="直線矢印コネクタ 20"/>
          <p:cNvCxnSpPr/>
          <p:nvPr/>
        </p:nvCxnSpPr>
        <p:spPr>
          <a:xfrm flipH="1">
            <a:off x="7132887" y="4673525"/>
            <a:ext cx="171614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8937523" y="4073360"/>
            <a:ext cx="1803803" cy="1200329"/>
          </a:xfrm>
          <a:prstGeom prst="rect">
            <a:avLst/>
          </a:prstGeom>
          <a:noFill/>
        </p:spPr>
        <p:txBody>
          <a:bodyPr wrap="square" rtlCol="0">
            <a:spAutoFit/>
          </a:bodyPr>
          <a:lstStyle/>
          <a:p>
            <a:r>
              <a:rPr kumimoji="1" lang="ja-JP" altLang="en-US" dirty="0" smtClean="0"/>
              <a:t>すでに作られている部屋を表示。</a:t>
            </a:r>
            <a:endParaRPr kumimoji="1" lang="en-US" altLang="ja-JP" dirty="0" smtClean="0"/>
          </a:p>
          <a:p>
            <a:r>
              <a:rPr lang="ja-JP" altLang="en-US" dirty="0"/>
              <a:t>大戦中</a:t>
            </a:r>
            <a:r>
              <a:rPr lang="ja-JP" altLang="en-US" dirty="0" smtClean="0"/>
              <a:t>ならそれも表示する。</a:t>
            </a:r>
            <a:endParaRPr kumimoji="1" lang="ja-JP" altLang="en-US" dirty="0"/>
          </a:p>
        </p:txBody>
      </p:sp>
      <p:cxnSp>
        <p:nvCxnSpPr>
          <p:cNvPr id="26" name="直線矢印コネクタ 25"/>
          <p:cNvCxnSpPr/>
          <p:nvPr/>
        </p:nvCxnSpPr>
        <p:spPr>
          <a:xfrm>
            <a:off x="2698952" y="5871877"/>
            <a:ext cx="752169"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803781" y="5271712"/>
            <a:ext cx="1850925" cy="1200329"/>
          </a:xfrm>
          <a:prstGeom prst="rect">
            <a:avLst/>
          </a:prstGeom>
          <a:noFill/>
        </p:spPr>
        <p:txBody>
          <a:bodyPr wrap="square" rtlCol="0">
            <a:spAutoFit/>
          </a:bodyPr>
          <a:lstStyle/>
          <a:p>
            <a:r>
              <a:rPr kumimoji="1" lang="ja-JP" altLang="en-US" dirty="0" smtClean="0"/>
              <a:t>新しい部屋を作って相手を待つか、コンピュータと対戦する</a:t>
            </a:r>
            <a:endParaRPr kumimoji="1" lang="ja-JP" altLang="en-US" dirty="0"/>
          </a:p>
        </p:txBody>
      </p:sp>
    </p:spTree>
    <p:extLst>
      <p:ext uri="{BB962C8B-B14F-4D97-AF65-F5344CB8AC3E}">
        <p14:creationId xmlns:p14="http://schemas.microsoft.com/office/powerpoint/2010/main" val="2045097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オセロの</a:t>
            </a:r>
            <a:r>
              <a:rPr lang="ja-JP" altLang="en-US" sz="6000" b="1" dirty="0">
                <a:solidFill>
                  <a:srgbClr val="7030A0"/>
                </a:solidFill>
              </a:rPr>
              <a:t>部屋</a:t>
            </a:r>
            <a:r>
              <a:rPr lang="ja-JP" altLang="en-US" sz="6000" b="1" dirty="0" smtClean="0">
                <a:solidFill>
                  <a:srgbClr val="7030A0"/>
                </a:solidFill>
              </a:rPr>
              <a:t>ページ</a:t>
            </a:r>
            <a:endParaRPr lang="ja-JP" altLang="en-US" sz="6000" b="1" dirty="0">
              <a:solidFill>
                <a:srgbClr val="7030A0"/>
              </a:solidFill>
            </a:endParaRPr>
          </a:p>
        </p:txBody>
      </p:sp>
      <p:sp>
        <p:nvSpPr>
          <p:cNvPr id="3" name="正方形/長方形 2"/>
          <p:cNvSpPr/>
          <p:nvPr/>
        </p:nvSpPr>
        <p:spPr>
          <a:xfrm>
            <a:off x="3303640" y="1401097"/>
            <a:ext cx="5235676" cy="52061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4114046" y="3516603"/>
            <a:ext cx="3492792" cy="28883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p:cNvCxnSpPr/>
          <p:nvPr/>
        </p:nvCxnSpPr>
        <p:spPr>
          <a:xfrm>
            <a:off x="4588804" y="3508271"/>
            <a:ext cx="0" cy="28966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5036172" y="3516603"/>
            <a:ext cx="0" cy="28966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5478624" y="3516603"/>
            <a:ext cx="0" cy="28966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5949168" y="3516603"/>
            <a:ext cx="0" cy="28966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6393024" y="3516603"/>
            <a:ext cx="0" cy="28966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6805979" y="3516603"/>
            <a:ext cx="0" cy="28966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7189436" y="3516603"/>
            <a:ext cx="0" cy="28966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flipH="1">
            <a:off x="4114046" y="5960691"/>
            <a:ext cx="349279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flipH="1">
            <a:off x="4114046" y="5516438"/>
            <a:ext cx="349279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flipH="1">
            <a:off x="4114046" y="5072185"/>
            <a:ext cx="349279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flipH="1">
            <a:off x="4145650" y="4693850"/>
            <a:ext cx="349279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H="1">
            <a:off x="4114046" y="4321584"/>
            <a:ext cx="349279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H="1">
            <a:off x="4114046" y="3910290"/>
            <a:ext cx="349279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円/楕円 25"/>
          <p:cNvSpPr/>
          <p:nvPr/>
        </p:nvSpPr>
        <p:spPr>
          <a:xfrm>
            <a:off x="5353092" y="4913464"/>
            <a:ext cx="294968" cy="2924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5789746" y="4910494"/>
            <a:ext cx="294968" cy="2924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p:nvSpPr>
        <p:spPr>
          <a:xfrm>
            <a:off x="5810815" y="4523978"/>
            <a:ext cx="294968" cy="2924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5335235" y="4523978"/>
            <a:ext cx="294968" cy="2924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5140090" y="1603306"/>
            <a:ext cx="1842872" cy="646331"/>
          </a:xfrm>
          <a:prstGeom prst="rect">
            <a:avLst/>
          </a:prstGeom>
          <a:noFill/>
        </p:spPr>
        <p:txBody>
          <a:bodyPr wrap="square" rtlCol="0">
            <a:spAutoFit/>
          </a:bodyPr>
          <a:lstStyle/>
          <a:p>
            <a:r>
              <a:rPr kumimoji="1" lang="ja-JP" altLang="en-US" dirty="0" smtClean="0"/>
              <a:t>黒：広瀬太郎</a:t>
            </a:r>
            <a:endParaRPr kumimoji="1" lang="en-US" altLang="ja-JP" dirty="0" smtClean="0"/>
          </a:p>
          <a:p>
            <a:r>
              <a:rPr lang="ja-JP" altLang="en-US" dirty="0" smtClean="0"/>
              <a:t>白：</a:t>
            </a:r>
            <a:endParaRPr kumimoji="1" lang="ja-JP" altLang="en-US" dirty="0"/>
          </a:p>
        </p:txBody>
      </p:sp>
      <p:grpSp>
        <p:nvGrpSpPr>
          <p:cNvPr id="39" name="グループ化 38"/>
          <p:cNvGrpSpPr/>
          <p:nvPr/>
        </p:nvGrpSpPr>
        <p:grpSpPr>
          <a:xfrm>
            <a:off x="4571246" y="2346698"/>
            <a:ext cx="922126" cy="398584"/>
            <a:chOff x="4143542" y="2625458"/>
            <a:chExt cx="922126" cy="398584"/>
          </a:xfrm>
        </p:grpSpPr>
        <p:sp>
          <p:nvSpPr>
            <p:cNvPr id="37" name="テキスト ボックス 36"/>
            <p:cNvSpPr txBox="1"/>
            <p:nvPr/>
          </p:nvSpPr>
          <p:spPr>
            <a:xfrm>
              <a:off x="4143542" y="2654710"/>
              <a:ext cx="474758" cy="369332"/>
            </a:xfrm>
            <a:prstGeom prst="rect">
              <a:avLst/>
            </a:prstGeom>
            <a:noFill/>
          </p:spPr>
          <p:txBody>
            <a:bodyPr wrap="square" rtlCol="0">
              <a:spAutoFit/>
            </a:bodyPr>
            <a:lstStyle/>
            <a:p>
              <a:r>
                <a:rPr kumimoji="1" lang="ja-JP" altLang="en-US" dirty="0" smtClean="0"/>
                <a:t>黒</a:t>
              </a:r>
              <a:endParaRPr kumimoji="1" lang="ja-JP" altLang="en-US" dirty="0"/>
            </a:p>
          </p:txBody>
        </p:sp>
        <p:sp>
          <p:nvSpPr>
            <p:cNvPr id="38" name="テキスト ボックス 37"/>
            <p:cNvSpPr txBox="1"/>
            <p:nvPr/>
          </p:nvSpPr>
          <p:spPr>
            <a:xfrm>
              <a:off x="4496852" y="2625458"/>
              <a:ext cx="568816" cy="369332"/>
            </a:xfrm>
            <a:prstGeom prst="rect">
              <a:avLst/>
            </a:prstGeom>
            <a:noFill/>
            <a:ln>
              <a:solidFill>
                <a:schemeClr val="tx1"/>
              </a:solidFill>
            </a:ln>
          </p:spPr>
          <p:txBody>
            <a:bodyPr wrap="square" rtlCol="0">
              <a:spAutoFit/>
            </a:bodyPr>
            <a:lstStyle/>
            <a:p>
              <a:r>
                <a:rPr kumimoji="1" lang="en-US" altLang="ja-JP" dirty="0" smtClean="0"/>
                <a:t>2</a:t>
              </a:r>
              <a:endParaRPr kumimoji="1" lang="ja-JP" altLang="en-US" dirty="0"/>
            </a:p>
          </p:txBody>
        </p:sp>
      </p:grpSp>
      <p:grpSp>
        <p:nvGrpSpPr>
          <p:cNvPr id="40" name="グループ化 39"/>
          <p:cNvGrpSpPr/>
          <p:nvPr/>
        </p:nvGrpSpPr>
        <p:grpSpPr>
          <a:xfrm>
            <a:off x="5973047" y="2364891"/>
            <a:ext cx="922126" cy="398584"/>
            <a:chOff x="4143542" y="2625458"/>
            <a:chExt cx="922126" cy="398584"/>
          </a:xfrm>
        </p:grpSpPr>
        <p:sp>
          <p:nvSpPr>
            <p:cNvPr id="41" name="テキスト ボックス 40"/>
            <p:cNvSpPr txBox="1"/>
            <p:nvPr/>
          </p:nvSpPr>
          <p:spPr>
            <a:xfrm>
              <a:off x="4143542" y="2654710"/>
              <a:ext cx="474758" cy="369332"/>
            </a:xfrm>
            <a:prstGeom prst="rect">
              <a:avLst/>
            </a:prstGeom>
            <a:noFill/>
          </p:spPr>
          <p:txBody>
            <a:bodyPr wrap="square" rtlCol="0">
              <a:spAutoFit/>
            </a:bodyPr>
            <a:lstStyle/>
            <a:p>
              <a:r>
                <a:rPr lang="ja-JP" altLang="en-US" dirty="0"/>
                <a:t>白</a:t>
              </a:r>
              <a:endParaRPr kumimoji="1" lang="ja-JP" altLang="en-US" dirty="0"/>
            </a:p>
          </p:txBody>
        </p:sp>
        <p:sp>
          <p:nvSpPr>
            <p:cNvPr id="42" name="テキスト ボックス 41"/>
            <p:cNvSpPr txBox="1"/>
            <p:nvPr/>
          </p:nvSpPr>
          <p:spPr>
            <a:xfrm>
              <a:off x="4496852" y="2625458"/>
              <a:ext cx="568816" cy="369332"/>
            </a:xfrm>
            <a:prstGeom prst="rect">
              <a:avLst/>
            </a:prstGeom>
            <a:noFill/>
            <a:ln>
              <a:solidFill>
                <a:schemeClr val="tx1"/>
              </a:solidFill>
            </a:ln>
          </p:spPr>
          <p:txBody>
            <a:bodyPr wrap="square" rtlCol="0">
              <a:spAutoFit/>
            </a:bodyPr>
            <a:lstStyle/>
            <a:p>
              <a:r>
                <a:rPr kumimoji="1" lang="en-US" altLang="ja-JP" dirty="0" smtClean="0"/>
                <a:t>2</a:t>
              </a:r>
              <a:endParaRPr kumimoji="1" lang="ja-JP" altLang="en-US" dirty="0"/>
            </a:p>
          </p:txBody>
        </p:sp>
      </p:grpSp>
      <p:sp>
        <p:nvSpPr>
          <p:cNvPr id="43" name="テキスト ボックス 42"/>
          <p:cNvSpPr txBox="1"/>
          <p:nvPr/>
        </p:nvSpPr>
        <p:spPr>
          <a:xfrm>
            <a:off x="4464030" y="2920492"/>
            <a:ext cx="3018034" cy="369332"/>
          </a:xfrm>
          <a:prstGeom prst="rect">
            <a:avLst/>
          </a:prstGeom>
          <a:noFill/>
          <a:ln>
            <a:solidFill>
              <a:schemeClr val="tx1"/>
            </a:solidFill>
          </a:ln>
        </p:spPr>
        <p:txBody>
          <a:bodyPr wrap="square" rtlCol="0">
            <a:spAutoFit/>
          </a:bodyPr>
          <a:lstStyle/>
          <a:p>
            <a:r>
              <a:rPr lang="ja-JP" altLang="en-US" dirty="0"/>
              <a:t>待機中</a:t>
            </a:r>
            <a:endParaRPr kumimoji="1" lang="ja-JP" altLang="en-US" dirty="0"/>
          </a:p>
        </p:txBody>
      </p:sp>
    </p:spTree>
    <p:extLst>
      <p:ext uri="{BB962C8B-B14F-4D97-AF65-F5344CB8AC3E}">
        <p14:creationId xmlns:p14="http://schemas.microsoft.com/office/powerpoint/2010/main" val="1280317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516195" y="103031"/>
            <a:ext cx="10795818" cy="1088735"/>
          </a:xfrm>
          <a:prstGeom prst="rect">
            <a:avLst/>
          </a:prstGeom>
        </p:spPr>
        <p:txBody>
          <a:bodyPr>
            <a:normAutofit fontScale="92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オセロのコンピュータ対戦の</a:t>
            </a:r>
            <a:r>
              <a:rPr lang="ja-JP" altLang="en-US" sz="6000" b="1" dirty="0" smtClean="0">
                <a:solidFill>
                  <a:srgbClr val="7030A0"/>
                </a:solidFill>
              </a:rPr>
              <a:t>ページ</a:t>
            </a:r>
            <a:endParaRPr lang="ja-JP" altLang="en-US" sz="6000" b="1" dirty="0">
              <a:solidFill>
                <a:srgbClr val="7030A0"/>
              </a:solidFill>
            </a:endParaRPr>
          </a:p>
        </p:txBody>
      </p:sp>
      <p:sp>
        <p:nvSpPr>
          <p:cNvPr id="3" name="正方形/長方形 2"/>
          <p:cNvSpPr/>
          <p:nvPr/>
        </p:nvSpPr>
        <p:spPr>
          <a:xfrm>
            <a:off x="3303640" y="1401097"/>
            <a:ext cx="5235676" cy="52061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4114046" y="3516603"/>
            <a:ext cx="3492792" cy="28883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4588804" y="3508271"/>
            <a:ext cx="0" cy="28966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a:off x="5036172" y="3516603"/>
            <a:ext cx="0" cy="28966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5478624" y="3516603"/>
            <a:ext cx="0" cy="28966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5949168" y="3516603"/>
            <a:ext cx="0" cy="28966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6393024" y="3516603"/>
            <a:ext cx="0" cy="28966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6805979" y="3516603"/>
            <a:ext cx="0" cy="28966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7189436" y="3516603"/>
            <a:ext cx="0" cy="28966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H="1">
            <a:off x="4114046" y="5960691"/>
            <a:ext cx="349279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H="1">
            <a:off x="4114046" y="5516438"/>
            <a:ext cx="349279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flipH="1">
            <a:off x="4114046" y="5072185"/>
            <a:ext cx="349279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flipH="1">
            <a:off x="4145650" y="4693850"/>
            <a:ext cx="349279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H="1">
            <a:off x="4114046" y="4321584"/>
            <a:ext cx="349279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4114046" y="3910290"/>
            <a:ext cx="349279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円/楕円 17"/>
          <p:cNvSpPr/>
          <p:nvPr/>
        </p:nvSpPr>
        <p:spPr>
          <a:xfrm>
            <a:off x="5353092" y="4913464"/>
            <a:ext cx="294968" cy="2924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5789746" y="4910494"/>
            <a:ext cx="294968" cy="2924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p:nvSpPr>
        <p:spPr>
          <a:xfrm>
            <a:off x="5810815" y="4523978"/>
            <a:ext cx="294968" cy="2924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p:nvSpPr>
        <p:spPr>
          <a:xfrm>
            <a:off x="5335235" y="4523978"/>
            <a:ext cx="294968" cy="2924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5140090" y="1603306"/>
            <a:ext cx="1842872" cy="646331"/>
          </a:xfrm>
          <a:prstGeom prst="rect">
            <a:avLst/>
          </a:prstGeom>
          <a:noFill/>
        </p:spPr>
        <p:txBody>
          <a:bodyPr wrap="square" rtlCol="0">
            <a:spAutoFit/>
          </a:bodyPr>
          <a:lstStyle/>
          <a:p>
            <a:r>
              <a:rPr kumimoji="1" lang="ja-JP" altLang="en-US" dirty="0" smtClean="0"/>
              <a:t>黒：広瀬太郎</a:t>
            </a:r>
            <a:endParaRPr kumimoji="1" lang="en-US" altLang="ja-JP" dirty="0" smtClean="0"/>
          </a:p>
          <a:p>
            <a:r>
              <a:rPr lang="ja-JP" altLang="en-US" dirty="0" smtClean="0"/>
              <a:t>白：コンピュータ</a:t>
            </a:r>
            <a:endParaRPr kumimoji="1" lang="ja-JP" altLang="en-US" dirty="0"/>
          </a:p>
        </p:txBody>
      </p:sp>
      <p:grpSp>
        <p:nvGrpSpPr>
          <p:cNvPr id="23" name="グループ化 22"/>
          <p:cNvGrpSpPr/>
          <p:nvPr/>
        </p:nvGrpSpPr>
        <p:grpSpPr>
          <a:xfrm>
            <a:off x="4571246" y="2346698"/>
            <a:ext cx="922126" cy="398584"/>
            <a:chOff x="4143542" y="2625458"/>
            <a:chExt cx="922126" cy="398584"/>
          </a:xfrm>
        </p:grpSpPr>
        <p:sp>
          <p:nvSpPr>
            <p:cNvPr id="24" name="テキスト ボックス 23"/>
            <p:cNvSpPr txBox="1"/>
            <p:nvPr/>
          </p:nvSpPr>
          <p:spPr>
            <a:xfrm>
              <a:off x="4143542" y="2654710"/>
              <a:ext cx="474758" cy="369332"/>
            </a:xfrm>
            <a:prstGeom prst="rect">
              <a:avLst/>
            </a:prstGeom>
            <a:noFill/>
          </p:spPr>
          <p:txBody>
            <a:bodyPr wrap="square" rtlCol="0">
              <a:spAutoFit/>
            </a:bodyPr>
            <a:lstStyle/>
            <a:p>
              <a:r>
                <a:rPr kumimoji="1" lang="ja-JP" altLang="en-US" dirty="0" smtClean="0"/>
                <a:t>黒</a:t>
              </a:r>
              <a:endParaRPr kumimoji="1" lang="ja-JP" altLang="en-US" dirty="0"/>
            </a:p>
          </p:txBody>
        </p:sp>
        <p:sp>
          <p:nvSpPr>
            <p:cNvPr id="25" name="テキスト ボックス 24"/>
            <p:cNvSpPr txBox="1"/>
            <p:nvPr/>
          </p:nvSpPr>
          <p:spPr>
            <a:xfrm>
              <a:off x="4496852" y="2625458"/>
              <a:ext cx="568816" cy="369332"/>
            </a:xfrm>
            <a:prstGeom prst="rect">
              <a:avLst/>
            </a:prstGeom>
            <a:noFill/>
            <a:ln>
              <a:solidFill>
                <a:schemeClr val="tx1"/>
              </a:solidFill>
            </a:ln>
          </p:spPr>
          <p:txBody>
            <a:bodyPr wrap="square" rtlCol="0">
              <a:spAutoFit/>
            </a:bodyPr>
            <a:lstStyle/>
            <a:p>
              <a:r>
                <a:rPr kumimoji="1" lang="en-US" altLang="ja-JP" dirty="0" smtClean="0"/>
                <a:t>2</a:t>
              </a:r>
              <a:endParaRPr kumimoji="1" lang="ja-JP" altLang="en-US" dirty="0"/>
            </a:p>
          </p:txBody>
        </p:sp>
      </p:grpSp>
      <p:grpSp>
        <p:nvGrpSpPr>
          <p:cNvPr id="26" name="グループ化 25"/>
          <p:cNvGrpSpPr/>
          <p:nvPr/>
        </p:nvGrpSpPr>
        <p:grpSpPr>
          <a:xfrm>
            <a:off x="5973047" y="2364891"/>
            <a:ext cx="922126" cy="398584"/>
            <a:chOff x="4143542" y="2625458"/>
            <a:chExt cx="922126" cy="398584"/>
          </a:xfrm>
        </p:grpSpPr>
        <p:sp>
          <p:nvSpPr>
            <p:cNvPr id="27" name="テキスト ボックス 26"/>
            <p:cNvSpPr txBox="1"/>
            <p:nvPr/>
          </p:nvSpPr>
          <p:spPr>
            <a:xfrm>
              <a:off x="4143542" y="2654710"/>
              <a:ext cx="474758" cy="369332"/>
            </a:xfrm>
            <a:prstGeom prst="rect">
              <a:avLst/>
            </a:prstGeom>
            <a:noFill/>
          </p:spPr>
          <p:txBody>
            <a:bodyPr wrap="square" rtlCol="0">
              <a:spAutoFit/>
            </a:bodyPr>
            <a:lstStyle/>
            <a:p>
              <a:r>
                <a:rPr lang="ja-JP" altLang="en-US" dirty="0"/>
                <a:t>白</a:t>
              </a:r>
              <a:endParaRPr kumimoji="1" lang="ja-JP" altLang="en-US" dirty="0"/>
            </a:p>
          </p:txBody>
        </p:sp>
        <p:sp>
          <p:nvSpPr>
            <p:cNvPr id="28" name="テキスト ボックス 27"/>
            <p:cNvSpPr txBox="1"/>
            <p:nvPr/>
          </p:nvSpPr>
          <p:spPr>
            <a:xfrm>
              <a:off x="4496852" y="2625458"/>
              <a:ext cx="568816" cy="369332"/>
            </a:xfrm>
            <a:prstGeom prst="rect">
              <a:avLst/>
            </a:prstGeom>
            <a:noFill/>
            <a:ln>
              <a:solidFill>
                <a:schemeClr val="tx1"/>
              </a:solidFill>
            </a:ln>
          </p:spPr>
          <p:txBody>
            <a:bodyPr wrap="square" rtlCol="0">
              <a:spAutoFit/>
            </a:bodyPr>
            <a:lstStyle/>
            <a:p>
              <a:r>
                <a:rPr kumimoji="1" lang="en-US" altLang="ja-JP" dirty="0" smtClean="0"/>
                <a:t>2</a:t>
              </a:r>
              <a:endParaRPr kumimoji="1" lang="ja-JP" altLang="en-US" dirty="0"/>
            </a:p>
          </p:txBody>
        </p:sp>
      </p:grpSp>
      <p:sp>
        <p:nvSpPr>
          <p:cNvPr id="29" name="テキスト ボックス 28"/>
          <p:cNvSpPr txBox="1"/>
          <p:nvPr/>
        </p:nvSpPr>
        <p:spPr>
          <a:xfrm>
            <a:off x="4464030" y="2920492"/>
            <a:ext cx="3018034" cy="369332"/>
          </a:xfrm>
          <a:prstGeom prst="rect">
            <a:avLst/>
          </a:prstGeom>
          <a:noFill/>
          <a:ln>
            <a:solidFill>
              <a:schemeClr val="tx1"/>
            </a:solidFill>
          </a:ln>
        </p:spPr>
        <p:txBody>
          <a:bodyPr wrap="square" rtlCol="0">
            <a:spAutoFit/>
          </a:bodyPr>
          <a:lstStyle/>
          <a:p>
            <a:r>
              <a:rPr lang="ja-JP" altLang="en-US" dirty="0"/>
              <a:t>黒</a:t>
            </a:r>
            <a:r>
              <a:rPr lang="ja-JP" altLang="en-US" dirty="0" smtClean="0"/>
              <a:t>の番です。</a:t>
            </a:r>
            <a:endParaRPr kumimoji="1" lang="ja-JP" altLang="en-US" dirty="0"/>
          </a:p>
        </p:txBody>
      </p:sp>
    </p:spTree>
    <p:extLst>
      <p:ext uri="{BB962C8B-B14F-4D97-AF65-F5344CB8AC3E}">
        <p14:creationId xmlns:p14="http://schemas.microsoft.com/office/powerpoint/2010/main" val="3068683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会員登録</a:t>
            </a:r>
            <a:endParaRPr lang="ja-JP" altLang="en-US" sz="6000" b="1" dirty="0">
              <a:solidFill>
                <a:srgbClr val="7030A0"/>
              </a:solidFill>
            </a:endParaRPr>
          </a:p>
        </p:txBody>
      </p:sp>
      <p:sp>
        <p:nvSpPr>
          <p:cNvPr id="3" name="正方形/長方形 2"/>
          <p:cNvSpPr/>
          <p:nvPr/>
        </p:nvSpPr>
        <p:spPr>
          <a:xfrm>
            <a:off x="2846439" y="1191766"/>
            <a:ext cx="5486399" cy="44421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5584325" y="2516750"/>
            <a:ext cx="1683359"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5" name="テキスト ボックス 4"/>
          <p:cNvSpPr txBox="1"/>
          <p:nvPr/>
        </p:nvSpPr>
        <p:spPr>
          <a:xfrm>
            <a:off x="2748955" y="2370556"/>
            <a:ext cx="2772696" cy="2062103"/>
          </a:xfrm>
          <a:prstGeom prst="rect">
            <a:avLst/>
          </a:prstGeom>
          <a:noFill/>
        </p:spPr>
        <p:txBody>
          <a:bodyPr wrap="square" rtlCol="0">
            <a:spAutoFit/>
          </a:bodyPr>
          <a:lstStyle/>
          <a:p>
            <a:pPr algn="r"/>
            <a:r>
              <a:rPr kumimoji="1" lang="ja-JP" altLang="en-US" sz="3200" dirty="0" smtClean="0"/>
              <a:t>登録したい</a:t>
            </a:r>
            <a:r>
              <a:rPr kumimoji="1" lang="en-US" altLang="ja-JP" sz="3200" dirty="0" smtClean="0"/>
              <a:t>ID:</a:t>
            </a:r>
          </a:p>
          <a:p>
            <a:pPr algn="r"/>
            <a:r>
              <a:rPr lang="ja-JP" altLang="en-US" sz="3200" dirty="0" smtClean="0"/>
              <a:t>ニックネーム</a:t>
            </a:r>
            <a:r>
              <a:rPr lang="ja-JP" altLang="en-US" sz="3200" dirty="0"/>
              <a:t>：</a:t>
            </a:r>
            <a:endParaRPr kumimoji="1" lang="en-US" altLang="ja-JP" sz="3200" dirty="0" smtClean="0"/>
          </a:p>
          <a:p>
            <a:pPr algn="r"/>
            <a:r>
              <a:rPr lang="en-US" altLang="ja-JP" sz="3200" dirty="0" smtClean="0"/>
              <a:t>PW:</a:t>
            </a:r>
          </a:p>
          <a:p>
            <a:pPr algn="r"/>
            <a:r>
              <a:rPr kumimoji="1" lang="ja-JP" altLang="en-US" sz="3200" dirty="0" smtClean="0"/>
              <a:t>確認用</a:t>
            </a:r>
            <a:r>
              <a:rPr kumimoji="1" lang="en-US" altLang="ja-JP" sz="3200" dirty="0" smtClean="0"/>
              <a:t>PW:</a:t>
            </a:r>
            <a:endParaRPr kumimoji="1" lang="ja-JP" altLang="en-US" sz="3200" dirty="0"/>
          </a:p>
        </p:txBody>
      </p:sp>
      <p:sp>
        <p:nvSpPr>
          <p:cNvPr id="6" name="テキスト ボックス 5"/>
          <p:cNvSpPr txBox="1"/>
          <p:nvPr/>
        </p:nvSpPr>
        <p:spPr>
          <a:xfrm>
            <a:off x="5584326" y="2970720"/>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7" name="テキスト ボックス 6"/>
          <p:cNvSpPr txBox="1"/>
          <p:nvPr/>
        </p:nvSpPr>
        <p:spPr>
          <a:xfrm>
            <a:off x="3940494" y="4817881"/>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8" name="テキスト ボックス 7"/>
          <p:cNvSpPr txBox="1"/>
          <p:nvPr/>
        </p:nvSpPr>
        <p:spPr>
          <a:xfrm>
            <a:off x="5642912" y="4817881"/>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9" name="テキスト ボックス 8"/>
          <p:cNvSpPr txBox="1"/>
          <p:nvPr/>
        </p:nvSpPr>
        <p:spPr>
          <a:xfrm>
            <a:off x="4571401" y="1370688"/>
            <a:ext cx="1900500" cy="584775"/>
          </a:xfrm>
          <a:prstGeom prst="rect">
            <a:avLst/>
          </a:prstGeom>
          <a:noFill/>
        </p:spPr>
        <p:txBody>
          <a:bodyPr wrap="square" rtlCol="0">
            <a:spAutoFit/>
          </a:bodyPr>
          <a:lstStyle/>
          <a:p>
            <a:r>
              <a:rPr kumimoji="1" lang="ja-JP" altLang="en-US" sz="3200" dirty="0" smtClean="0"/>
              <a:t>会員登録</a:t>
            </a:r>
            <a:endParaRPr kumimoji="1" lang="ja-JP" altLang="en-US" sz="3200" dirty="0"/>
          </a:p>
        </p:txBody>
      </p:sp>
      <p:sp>
        <p:nvSpPr>
          <p:cNvPr id="10" name="テキスト ボックス 9"/>
          <p:cNvSpPr txBox="1"/>
          <p:nvPr/>
        </p:nvSpPr>
        <p:spPr>
          <a:xfrm>
            <a:off x="5584325" y="3447369"/>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1" name="テキスト ボックス 10"/>
          <p:cNvSpPr txBox="1"/>
          <p:nvPr/>
        </p:nvSpPr>
        <p:spPr>
          <a:xfrm>
            <a:off x="8468020" y="1520252"/>
            <a:ext cx="3593276" cy="646331"/>
          </a:xfrm>
          <a:prstGeom prst="rect">
            <a:avLst/>
          </a:prstGeom>
          <a:noFill/>
          <a:ln>
            <a:noFill/>
          </a:ln>
        </p:spPr>
        <p:txBody>
          <a:bodyPr wrap="square" rtlCol="0">
            <a:spAutoFit/>
          </a:bodyPr>
          <a:lstStyle/>
          <a:p>
            <a:pPr algn="ctr"/>
            <a:r>
              <a:rPr kumimoji="1" lang="ja-JP" altLang="en-US" dirty="0" smtClean="0"/>
              <a:t>重複</a:t>
            </a:r>
            <a:r>
              <a:rPr kumimoji="1" lang="en-US" altLang="ja-JP" dirty="0" smtClean="0"/>
              <a:t>ID</a:t>
            </a:r>
            <a:r>
              <a:rPr kumimoji="1" lang="ja-JP" altLang="en-US" dirty="0" smtClean="0"/>
              <a:t>チェックボタン</a:t>
            </a:r>
            <a:r>
              <a:rPr lang="ja-JP" altLang="en-US" dirty="0" smtClean="0"/>
              <a:t>（チェック後の</a:t>
            </a:r>
            <a:r>
              <a:rPr lang="en-US" altLang="ja-JP" dirty="0" smtClean="0"/>
              <a:t>ID</a:t>
            </a:r>
            <a:r>
              <a:rPr lang="ja-JP" altLang="en-US" dirty="0" smtClean="0"/>
              <a:t>使用可なのか不可なのか表示）</a:t>
            </a:r>
            <a:endParaRPr kumimoji="1" lang="ja-JP" altLang="en-US" dirty="0"/>
          </a:p>
        </p:txBody>
      </p:sp>
      <p:sp>
        <p:nvSpPr>
          <p:cNvPr id="12" name="正方形/長方形 11"/>
          <p:cNvSpPr/>
          <p:nvPr/>
        </p:nvSpPr>
        <p:spPr>
          <a:xfrm>
            <a:off x="7511030" y="2516750"/>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p:cNvCxnSpPr/>
          <p:nvPr/>
        </p:nvCxnSpPr>
        <p:spPr>
          <a:xfrm flipH="1">
            <a:off x="7915783" y="1894400"/>
            <a:ext cx="573532" cy="5443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9628071" y="4592906"/>
            <a:ext cx="2400934" cy="646331"/>
          </a:xfrm>
          <a:prstGeom prst="rect">
            <a:avLst/>
          </a:prstGeom>
          <a:noFill/>
        </p:spPr>
        <p:txBody>
          <a:bodyPr wrap="square" rtlCol="0">
            <a:spAutoFit/>
          </a:bodyPr>
          <a:lstStyle/>
          <a:p>
            <a:r>
              <a:rPr kumimoji="1" lang="ja-JP" altLang="en-US" dirty="0" smtClean="0"/>
              <a:t>両方とも</a:t>
            </a:r>
            <a:r>
              <a:rPr kumimoji="1" lang="en-US" altLang="ja-JP" dirty="0" smtClean="0"/>
              <a:t>jQuery</a:t>
            </a:r>
            <a:r>
              <a:rPr kumimoji="1" lang="ja-JP" altLang="en-US" dirty="0" smtClean="0"/>
              <a:t>で実装したいところ</a:t>
            </a:r>
            <a:endParaRPr kumimoji="1" lang="ja-JP" altLang="en-US" dirty="0"/>
          </a:p>
        </p:txBody>
      </p:sp>
      <p:cxnSp>
        <p:nvCxnSpPr>
          <p:cNvPr id="16" name="直線矢印コネクタ 15"/>
          <p:cNvCxnSpPr/>
          <p:nvPr/>
        </p:nvCxnSpPr>
        <p:spPr>
          <a:xfrm flipV="1">
            <a:off x="4571401" y="5327599"/>
            <a:ext cx="4925" cy="4241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2839697" y="5781131"/>
            <a:ext cx="3809782" cy="923330"/>
          </a:xfrm>
          <a:prstGeom prst="rect">
            <a:avLst/>
          </a:prstGeom>
          <a:noFill/>
        </p:spPr>
        <p:txBody>
          <a:bodyPr wrap="square" rtlCol="0">
            <a:spAutoFit/>
          </a:bodyPr>
          <a:lstStyle/>
          <a:p>
            <a:r>
              <a:rPr kumimoji="1" lang="ja-JP" altLang="en-US" dirty="0" smtClean="0"/>
              <a:t>重複</a:t>
            </a:r>
            <a:r>
              <a:rPr kumimoji="1" lang="en-US" altLang="ja-JP" dirty="0" smtClean="0"/>
              <a:t>ID</a:t>
            </a:r>
            <a:r>
              <a:rPr kumimoji="1" lang="ja-JP" altLang="en-US" dirty="0" smtClean="0"/>
              <a:t>チェックをするまで、</a:t>
            </a:r>
            <a:r>
              <a:rPr kumimoji="1" lang="en-US" altLang="ja-JP" dirty="0" smtClean="0"/>
              <a:t>PW</a:t>
            </a:r>
            <a:r>
              <a:rPr kumimoji="1" lang="ja-JP" altLang="en-US" dirty="0" smtClean="0"/>
              <a:t>が入力していない、確認用</a:t>
            </a:r>
            <a:r>
              <a:rPr kumimoji="1" lang="en-US" altLang="ja-JP" dirty="0" smtClean="0"/>
              <a:t>PW</a:t>
            </a:r>
            <a:r>
              <a:rPr lang="ja-JP" altLang="en-US" dirty="0" smtClean="0"/>
              <a:t>があっていない時</a:t>
            </a:r>
            <a:r>
              <a:rPr kumimoji="1" lang="ja-JP" altLang="en-US" dirty="0" smtClean="0"/>
              <a:t>は使えないようにしたいところ。</a:t>
            </a:r>
            <a:endParaRPr kumimoji="1" lang="ja-JP" altLang="en-US" dirty="0"/>
          </a:p>
        </p:txBody>
      </p:sp>
      <p:cxnSp>
        <p:nvCxnSpPr>
          <p:cNvPr id="22" name="直線矢印コネクタ 21"/>
          <p:cNvCxnSpPr/>
          <p:nvPr/>
        </p:nvCxnSpPr>
        <p:spPr>
          <a:xfrm flipH="1">
            <a:off x="7458583" y="3638953"/>
            <a:ext cx="116512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8806094" y="3199631"/>
            <a:ext cx="2917127" cy="923330"/>
          </a:xfrm>
          <a:prstGeom prst="rect">
            <a:avLst/>
          </a:prstGeom>
          <a:noFill/>
        </p:spPr>
        <p:txBody>
          <a:bodyPr wrap="square" rtlCol="0">
            <a:spAutoFit/>
          </a:bodyPr>
          <a:lstStyle/>
          <a:p>
            <a:r>
              <a:rPr kumimoji="1" lang="ja-JP" altLang="en-US" dirty="0" smtClean="0"/>
              <a:t>上の</a:t>
            </a:r>
            <a:r>
              <a:rPr kumimoji="1" lang="en-US" altLang="ja-JP" dirty="0" smtClean="0"/>
              <a:t>PW</a:t>
            </a:r>
            <a:r>
              <a:rPr kumimoji="1" lang="ja-JP" altLang="en-US" dirty="0" smtClean="0"/>
              <a:t>とあっていなかったら「あってない」と表示してくれるといい。</a:t>
            </a:r>
            <a:endParaRPr kumimoji="1" lang="ja-JP" altLang="en-US" dirty="0"/>
          </a:p>
        </p:txBody>
      </p:sp>
      <p:sp>
        <p:nvSpPr>
          <p:cNvPr id="24" name="テキスト ボックス 23"/>
          <p:cNvSpPr txBox="1"/>
          <p:nvPr/>
        </p:nvSpPr>
        <p:spPr>
          <a:xfrm>
            <a:off x="7076432" y="5781131"/>
            <a:ext cx="3421625" cy="923330"/>
          </a:xfrm>
          <a:prstGeom prst="rect">
            <a:avLst/>
          </a:prstGeom>
          <a:noFill/>
        </p:spPr>
        <p:txBody>
          <a:bodyPr wrap="square" rtlCol="0">
            <a:spAutoFit/>
          </a:bodyPr>
          <a:lstStyle/>
          <a:p>
            <a:r>
              <a:rPr kumimoji="1" lang="ja-JP" altLang="en-US" dirty="0" smtClean="0"/>
              <a:t>ここでは基本的に送信する前からエラーを見つけてエラーがなくなるまで送信させないようにしたい。</a:t>
            </a:r>
            <a:endParaRPr kumimoji="1" lang="ja-JP" altLang="en-US" dirty="0"/>
          </a:p>
        </p:txBody>
      </p:sp>
      <p:sp>
        <p:nvSpPr>
          <p:cNvPr id="21" name="テキスト ボックス 20"/>
          <p:cNvSpPr txBox="1"/>
          <p:nvPr/>
        </p:nvSpPr>
        <p:spPr>
          <a:xfrm>
            <a:off x="5584325" y="3979881"/>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25" name="正方形/長方形 24"/>
          <p:cNvSpPr/>
          <p:nvPr/>
        </p:nvSpPr>
        <p:spPr>
          <a:xfrm>
            <a:off x="7511030" y="2977014"/>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矢印コネクタ 25"/>
          <p:cNvCxnSpPr/>
          <p:nvPr/>
        </p:nvCxnSpPr>
        <p:spPr>
          <a:xfrm flipH="1">
            <a:off x="7978481" y="2812913"/>
            <a:ext cx="597703" cy="34247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8660177" y="2572010"/>
            <a:ext cx="2917127" cy="369332"/>
          </a:xfrm>
          <a:prstGeom prst="rect">
            <a:avLst/>
          </a:prstGeom>
          <a:noFill/>
        </p:spPr>
        <p:txBody>
          <a:bodyPr wrap="square" rtlCol="0">
            <a:spAutoFit/>
          </a:bodyPr>
          <a:lstStyle/>
          <a:p>
            <a:r>
              <a:rPr kumimoji="1" lang="ja-JP" altLang="en-US" dirty="0" smtClean="0"/>
              <a:t>これも重複チェックする？</a:t>
            </a:r>
            <a:endParaRPr kumimoji="1" lang="ja-JP" altLang="en-US" dirty="0"/>
          </a:p>
        </p:txBody>
      </p:sp>
    </p:spTree>
    <p:extLst>
      <p:ext uri="{BB962C8B-B14F-4D97-AF65-F5344CB8AC3E}">
        <p14:creationId xmlns:p14="http://schemas.microsoft.com/office/powerpoint/2010/main" val="992221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会員登録</a:t>
            </a:r>
            <a:r>
              <a:rPr lang="en-US" altLang="ja-JP" sz="6000" b="1" dirty="0" smtClean="0">
                <a:solidFill>
                  <a:srgbClr val="7030A0"/>
                </a:solidFill>
              </a:rPr>
              <a:t>(</a:t>
            </a:r>
            <a:r>
              <a:rPr lang="ja-JP" altLang="en-US" sz="6000" b="1" dirty="0" smtClean="0">
                <a:solidFill>
                  <a:srgbClr val="7030A0"/>
                </a:solidFill>
              </a:rPr>
              <a:t>失敗</a:t>
            </a:r>
            <a:r>
              <a:rPr lang="en-US" altLang="ja-JP" sz="6000" b="1" dirty="0" smtClean="0">
                <a:solidFill>
                  <a:srgbClr val="7030A0"/>
                </a:solidFill>
              </a:rPr>
              <a:t>)(1)</a:t>
            </a:r>
            <a:endParaRPr lang="ja-JP" altLang="en-US" sz="6000" b="1" dirty="0">
              <a:solidFill>
                <a:srgbClr val="7030A0"/>
              </a:solidFill>
            </a:endParaRPr>
          </a:p>
        </p:txBody>
      </p:sp>
      <p:sp>
        <p:nvSpPr>
          <p:cNvPr id="3" name="正方形/長方形 2"/>
          <p:cNvSpPr/>
          <p:nvPr/>
        </p:nvSpPr>
        <p:spPr>
          <a:xfrm>
            <a:off x="353961" y="1076632"/>
            <a:ext cx="5486399" cy="48374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3043501" y="2809776"/>
            <a:ext cx="1683359"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5" name="テキスト ボックス 4"/>
          <p:cNvSpPr txBox="1"/>
          <p:nvPr/>
        </p:nvSpPr>
        <p:spPr>
          <a:xfrm>
            <a:off x="208131" y="2663582"/>
            <a:ext cx="2772696" cy="2062103"/>
          </a:xfrm>
          <a:prstGeom prst="rect">
            <a:avLst/>
          </a:prstGeom>
          <a:noFill/>
        </p:spPr>
        <p:txBody>
          <a:bodyPr wrap="square" rtlCol="0">
            <a:spAutoFit/>
          </a:bodyPr>
          <a:lstStyle/>
          <a:p>
            <a:pPr algn="r"/>
            <a:r>
              <a:rPr kumimoji="1" lang="ja-JP" altLang="en-US" sz="3200" dirty="0" smtClean="0"/>
              <a:t>登録したい</a:t>
            </a:r>
            <a:r>
              <a:rPr kumimoji="1" lang="en-US" altLang="ja-JP" sz="3200" dirty="0" smtClean="0"/>
              <a:t>ID:</a:t>
            </a:r>
          </a:p>
          <a:p>
            <a:pPr algn="r"/>
            <a:r>
              <a:rPr lang="ja-JP" altLang="en-US" sz="3200" dirty="0" smtClean="0"/>
              <a:t>ニックネーム</a:t>
            </a:r>
            <a:r>
              <a:rPr lang="ja-JP" altLang="en-US" sz="3200" dirty="0"/>
              <a:t>：</a:t>
            </a:r>
            <a:endParaRPr kumimoji="1" lang="en-US" altLang="ja-JP" sz="3200" dirty="0" smtClean="0"/>
          </a:p>
          <a:p>
            <a:pPr algn="r"/>
            <a:r>
              <a:rPr lang="en-US" altLang="ja-JP" sz="3200" dirty="0" smtClean="0"/>
              <a:t>PW:</a:t>
            </a:r>
          </a:p>
          <a:p>
            <a:pPr algn="r"/>
            <a:r>
              <a:rPr kumimoji="1" lang="ja-JP" altLang="en-US" sz="3200" dirty="0" smtClean="0"/>
              <a:t>確認用</a:t>
            </a:r>
            <a:r>
              <a:rPr kumimoji="1" lang="en-US" altLang="ja-JP" sz="3200" dirty="0" smtClean="0"/>
              <a:t>PW:</a:t>
            </a:r>
            <a:endParaRPr kumimoji="1" lang="ja-JP" altLang="en-US" sz="3200" dirty="0"/>
          </a:p>
        </p:txBody>
      </p:sp>
      <p:sp>
        <p:nvSpPr>
          <p:cNvPr id="6" name="テキスト ボックス 5"/>
          <p:cNvSpPr txBox="1"/>
          <p:nvPr/>
        </p:nvSpPr>
        <p:spPr>
          <a:xfrm>
            <a:off x="3043502" y="3263746"/>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7" name="テキスト ボックス 6"/>
          <p:cNvSpPr txBox="1"/>
          <p:nvPr/>
        </p:nvSpPr>
        <p:spPr>
          <a:xfrm>
            <a:off x="1448016" y="5157093"/>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8" name="テキスト ボックス 7"/>
          <p:cNvSpPr txBox="1"/>
          <p:nvPr/>
        </p:nvSpPr>
        <p:spPr>
          <a:xfrm>
            <a:off x="3150434" y="5157093"/>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9" name="テキスト ボックス 8"/>
          <p:cNvSpPr txBox="1"/>
          <p:nvPr/>
        </p:nvSpPr>
        <p:spPr>
          <a:xfrm>
            <a:off x="2030577" y="1191766"/>
            <a:ext cx="1900500" cy="584775"/>
          </a:xfrm>
          <a:prstGeom prst="rect">
            <a:avLst/>
          </a:prstGeom>
          <a:noFill/>
        </p:spPr>
        <p:txBody>
          <a:bodyPr wrap="square" rtlCol="0">
            <a:spAutoFit/>
          </a:bodyPr>
          <a:lstStyle/>
          <a:p>
            <a:r>
              <a:rPr lang="ja-JP" altLang="en-US" sz="3200" dirty="0" smtClean="0"/>
              <a:t>会員</a:t>
            </a:r>
            <a:r>
              <a:rPr lang="ja-JP" altLang="en-US" sz="3200" dirty="0"/>
              <a:t>登録</a:t>
            </a:r>
            <a:endParaRPr kumimoji="1" lang="ja-JP" altLang="en-US" sz="3200" dirty="0"/>
          </a:p>
        </p:txBody>
      </p:sp>
      <p:sp>
        <p:nvSpPr>
          <p:cNvPr id="10" name="テキスト ボックス 9"/>
          <p:cNvSpPr txBox="1"/>
          <p:nvPr/>
        </p:nvSpPr>
        <p:spPr>
          <a:xfrm>
            <a:off x="3043501" y="3740395"/>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2" name="正方形/長方形 11"/>
          <p:cNvSpPr/>
          <p:nvPr/>
        </p:nvSpPr>
        <p:spPr>
          <a:xfrm>
            <a:off x="4995378" y="2791762"/>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698515" y="1981403"/>
            <a:ext cx="4844843" cy="461665"/>
          </a:xfrm>
          <a:prstGeom prst="rect">
            <a:avLst/>
          </a:prstGeom>
          <a:noFill/>
        </p:spPr>
        <p:txBody>
          <a:bodyPr wrap="square" rtlCol="0">
            <a:spAutoFit/>
          </a:bodyPr>
          <a:lstStyle/>
          <a:p>
            <a:r>
              <a:rPr kumimoji="1" lang="en-US" altLang="ja-JP" sz="2400" dirty="0" smtClean="0">
                <a:solidFill>
                  <a:srgbClr val="FF0000"/>
                </a:solidFill>
              </a:rPr>
              <a:t>ID</a:t>
            </a:r>
            <a:r>
              <a:rPr kumimoji="1" lang="ja-JP" altLang="en-US" sz="2400" dirty="0" err="1" smtClean="0">
                <a:solidFill>
                  <a:srgbClr val="FF0000"/>
                </a:solidFill>
              </a:rPr>
              <a:t>、</a:t>
            </a:r>
            <a:r>
              <a:rPr kumimoji="1" lang="ja-JP" altLang="en-US" sz="2400" dirty="0" smtClean="0">
                <a:solidFill>
                  <a:srgbClr val="FF0000"/>
                </a:solidFill>
              </a:rPr>
              <a:t>または</a:t>
            </a:r>
            <a:r>
              <a:rPr kumimoji="1" lang="en-US" altLang="ja-JP" sz="2400" dirty="0" smtClean="0">
                <a:solidFill>
                  <a:srgbClr val="FF0000"/>
                </a:solidFill>
              </a:rPr>
              <a:t>PW</a:t>
            </a:r>
            <a:r>
              <a:rPr kumimoji="1" lang="ja-JP" altLang="en-US" sz="2400" dirty="0" smtClean="0">
                <a:solidFill>
                  <a:srgbClr val="FF0000"/>
                </a:solidFill>
              </a:rPr>
              <a:t>が記入してありません。</a:t>
            </a:r>
            <a:endParaRPr kumimoji="1" lang="ja-JP" altLang="en-US" sz="2400" dirty="0">
              <a:solidFill>
                <a:srgbClr val="FF0000"/>
              </a:solidFill>
            </a:endParaRPr>
          </a:p>
        </p:txBody>
      </p:sp>
      <p:sp>
        <p:nvSpPr>
          <p:cNvPr id="21" name="正方形/長方形 20"/>
          <p:cNvSpPr/>
          <p:nvPr/>
        </p:nvSpPr>
        <p:spPr>
          <a:xfrm>
            <a:off x="6387702" y="1076632"/>
            <a:ext cx="5486399" cy="48374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6241872" y="2663582"/>
            <a:ext cx="2772696" cy="2062103"/>
          </a:xfrm>
          <a:prstGeom prst="rect">
            <a:avLst/>
          </a:prstGeom>
          <a:noFill/>
        </p:spPr>
        <p:txBody>
          <a:bodyPr wrap="square" rtlCol="0">
            <a:spAutoFit/>
          </a:bodyPr>
          <a:lstStyle/>
          <a:p>
            <a:pPr algn="r"/>
            <a:r>
              <a:rPr kumimoji="1" lang="ja-JP" altLang="en-US" sz="3200" dirty="0" smtClean="0"/>
              <a:t>登録したい</a:t>
            </a:r>
            <a:r>
              <a:rPr kumimoji="1" lang="en-US" altLang="ja-JP" sz="3200" dirty="0" smtClean="0"/>
              <a:t>ID:</a:t>
            </a:r>
          </a:p>
          <a:p>
            <a:pPr algn="r"/>
            <a:r>
              <a:rPr lang="ja-JP" altLang="en-US" sz="3200" dirty="0" smtClean="0"/>
              <a:t>ニックネーム</a:t>
            </a:r>
            <a:r>
              <a:rPr lang="ja-JP" altLang="en-US" sz="3200" dirty="0"/>
              <a:t>：</a:t>
            </a:r>
            <a:endParaRPr kumimoji="1" lang="en-US" altLang="ja-JP" sz="3200" dirty="0" smtClean="0"/>
          </a:p>
          <a:p>
            <a:pPr algn="r"/>
            <a:r>
              <a:rPr lang="en-US" altLang="ja-JP" sz="3200" dirty="0" smtClean="0"/>
              <a:t>PW:</a:t>
            </a:r>
          </a:p>
          <a:p>
            <a:pPr algn="r"/>
            <a:r>
              <a:rPr kumimoji="1" lang="ja-JP" altLang="en-US" sz="3200" dirty="0" smtClean="0"/>
              <a:t>確認用</a:t>
            </a:r>
            <a:r>
              <a:rPr kumimoji="1" lang="en-US" altLang="ja-JP" sz="3200" dirty="0" smtClean="0"/>
              <a:t>PW:</a:t>
            </a:r>
            <a:endParaRPr kumimoji="1" lang="ja-JP" altLang="en-US" sz="3200" dirty="0"/>
          </a:p>
        </p:txBody>
      </p:sp>
      <p:sp>
        <p:nvSpPr>
          <p:cNvPr id="25" name="テキスト ボックス 24"/>
          <p:cNvSpPr txBox="1"/>
          <p:nvPr/>
        </p:nvSpPr>
        <p:spPr>
          <a:xfrm>
            <a:off x="7481757" y="5157093"/>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26" name="テキスト ボックス 25"/>
          <p:cNvSpPr txBox="1"/>
          <p:nvPr/>
        </p:nvSpPr>
        <p:spPr>
          <a:xfrm>
            <a:off x="9184175" y="5157093"/>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27" name="テキスト ボックス 26"/>
          <p:cNvSpPr txBox="1"/>
          <p:nvPr/>
        </p:nvSpPr>
        <p:spPr>
          <a:xfrm>
            <a:off x="8064318" y="1191766"/>
            <a:ext cx="1900500" cy="584775"/>
          </a:xfrm>
          <a:prstGeom prst="rect">
            <a:avLst/>
          </a:prstGeom>
          <a:noFill/>
        </p:spPr>
        <p:txBody>
          <a:bodyPr wrap="square" rtlCol="0">
            <a:spAutoFit/>
          </a:bodyPr>
          <a:lstStyle/>
          <a:p>
            <a:r>
              <a:rPr lang="ja-JP" altLang="en-US" sz="3200" dirty="0" smtClean="0"/>
              <a:t>会員</a:t>
            </a:r>
            <a:r>
              <a:rPr lang="ja-JP" altLang="en-US" sz="3200" dirty="0"/>
              <a:t>登録</a:t>
            </a:r>
            <a:endParaRPr kumimoji="1" lang="ja-JP" altLang="en-US" sz="3200" dirty="0"/>
          </a:p>
        </p:txBody>
      </p:sp>
      <p:sp>
        <p:nvSpPr>
          <p:cNvPr id="29" name="正方形/長方形 28"/>
          <p:cNvSpPr/>
          <p:nvPr/>
        </p:nvSpPr>
        <p:spPr>
          <a:xfrm>
            <a:off x="10897660" y="2786695"/>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6732256" y="1981403"/>
            <a:ext cx="4844843" cy="461665"/>
          </a:xfrm>
          <a:prstGeom prst="rect">
            <a:avLst/>
          </a:prstGeom>
          <a:noFill/>
        </p:spPr>
        <p:txBody>
          <a:bodyPr wrap="square" rtlCol="0">
            <a:spAutoFit/>
          </a:bodyPr>
          <a:lstStyle/>
          <a:p>
            <a:r>
              <a:rPr kumimoji="1" lang="ja-JP" altLang="en-US" sz="2400" dirty="0" smtClean="0">
                <a:solidFill>
                  <a:srgbClr val="FF0000"/>
                </a:solidFill>
              </a:rPr>
              <a:t>この</a:t>
            </a:r>
            <a:r>
              <a:rPr kumimoji="1" lang="en-US" altLang="ja-JP" sz="2400" dirty="0" smtClean="0">
                <a:solidFill>
                  <a:srgbClr val="FF0000"/>
                </a:solidFill>
              </a:rPr>
              <a:t>ID</a:t>
            </a:r>
            <a:r>
              <a:rPr kumimoji="1" lang="ja-JP" altLang="en-US" sz="2400" dirty="0" smtClean="0">
                <a:solidFill>
                  <a:srgbClr val="FF0000"/>
                </a:solidFill>
              </a:rPr>
              <a:t>は既に使われています。</a:t>
            </a:r>
            <a:endParaRPr kumimoji="1" lang="ja-JP" altLang="en-US" sz="2400" dirty="0">
              <a:solidFill>
                <a:srgbClr val="FF0000"/>
              </a:solidFill>
            </a:endParaRPr>
          </a:p>
        </p:txBody>
      </p:sp>
      <p:sp>
        <p:nvSpPr>
          <p:cNvPr id="31" name="テキスト ボックス 30"/>
          <p:cNvSpPr txBox="1"/>
          <p:nvPr/>
        </p:nvSpPr>
        <p:spPr>
          <a:xfrm>
            <a:off x="9004777" y="2786695"/>
            <a:ext cx="1683358" cy="369332"/>
          </a:xfrm>
          <a:prstGeom prst="rect">
            <a:avLst/>
          </a:prstGeom>
          <a:noFill/>
          <a:ln>
            <a:solidFill>
              <a:schemeClr val="tx1"/>
            </a:solidFill>
          </a:ln>
        </p:spPr>
        <p:txBody>
          <a:bodyPr wrap="square" rtlCol="0">
            <a:spAutoFit/>
          </a:bodyPr>
          <a:lstStyle/>
          <a:p>
            <a:r>
              <a:rPr kumimoji="1" lang="en-US" altLang="ja-JP" dirty="0" err="1" smtClean="0"/>
              <a:t>hirose</a:t>
            </a:r>
            <a:endParaRPr kumimoji="1" lang="ja-JP" altLang="en-US" dirty="0"/>
          </a:p>
        </p:txBody>
      </p:sp>
      <p:sp>
        <p:nvSpPr>
          <p:cNvPr id="32" name="テキスト ボックス 31"/>
          <p:cNvSpPr txBox="1"/>
          <p:nvPr/>
        </p:nvSpPr>
        <p:spPr>
          <a:xfrm>
            <a:off x="9012533" y="4267790"/>
            <a:ext cx="1683358" cy="369332"/>
          </a:xfrm>
          <a:prstGeom prst="rect">
            <a:avLst/>
          </a:prstGeom>
          <a:noFill/>
          <a:ln>
            <a:solidFill>
              <a:schemeClr val="tx1"/>
            </a:solidFill>
          </a:ln>
        </p:spPr>
        <p:txBody>
          <a:bodyPr wrap="square" rtlCol="0">
            <a:spAutoFit/>
          </a:bodyPr>
          <a:lstStyle/>
          <a:p>
            <a:r>
              <a:rPr kumimoji="1" lang="en-US" altLang="ja-JP" dirty="0" smtClean="0"/>
              <a:t>******</a:t>
            </a:r>
            <a:endParaRPr kumimoji="1" lang="ja-JP" altLang="en-US" dirty="0"/>
          </a:p>
        </p:txBody>
      </p:sp>
      <p:sp>
        <p:nvSpPr>
          <p:cNvPr id="33" name="テキスト ボックス 32"/>
          <p:cNvSpPr txBox="1"/>
          <p:nvPr/>
        </p:nvSpPr>
        <p:spPr>
          <a:xfrm>
            <a:off x="9010498" y="3764737"/>
            <a:ext cx="1683358" cy="369332"/>
          </a:xfrm>
          <a:prstGeom prst="rect">
            <a:avLst/>
          </a:prstGeom>
          <a:noFill/>
          <a:ln>
            <a:solidFill>
              <a:schemeClr val="tx1"/>
            </a:solidFill>
          </a:ln>
        </p:spPr>
        <p:txBody>
          <a:bodyPr wrap="square" rtlCol="0">
            <a:spAutoFit/>
          </a:bodyPr>
          <a:lstStyle/>
          <a:p>
            <a:r>
              <a:rPr kumimoji="1" lang="en-US" altLang="ja-JP" dirty="0" smtClean="0"/>
              <a:t>******</a:t>
            </a:r>
            <a:endParaRPr kumimoji="1" lang="ja-JP" altLang="en-US" dirty="0"/>
          </a:p>
        </p:txBody>
      </p:sp>
      <p:sp>
        <p:nvSpPr>
          <p:cNvPr id="24" name="テキスト ボックス 23"/>
          <p:cNvSpPr txBox="1"/>
          <p:nvPr/>
        </p:nvSpPr>
        <p:spPr>
          <a:xfrm>
            <a:off x="3043501" y="4264078"/>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34" name="正方形/長方形 33"/>
          <p:cNvSpPr/>
          <p:nvPr/>
        </p:nvSpPr>
        <p:spPr>
          <a:xfrm>
            <a:off x="4978406" y="3263746"/>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10897660" y="3287496"/>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9004777" y="3275716"/>
            <a:ext cx="1683358" cy="369332"/>
          </a:xfrm>
          <a:prstGeom prst="rect">
            <a:avLst/>
          </a:prstGeom>
          <a:noFill/>
          <a:ln>
            <a:solidFill>
              <a:schemeClr val="tx1"/>
            </a:solidFill>
          </a:ln>
        </p:spPr>
        <p:txBody>
          <a:bodyPr wrap="square" rtlCol="0">
            <a:spAutoFit/>
          </a:bodyPr>
          <a:lstStyle/>
          <a:p>
            <a:r>
              <a:rPr kumimoji="1" lang="ja-JP" altLang="en-US" dirty="0" smtClean="0"/>
              <a:t>広瀬太郎</a:t>
            </a:r>
            <a:endParaRPr kumimoji="1" lang="ja-JP" altLang="en-US" dirty="0"/>
          </a:p>
        </p:txBody>
      </p:sp>
      <p:sp>
        <p:nvSpPr>
          <p:cNvPr id="11" name="テキスト ボックス 10"/>
          <p:cNvSpPr txBox="1"/>
          <p:nvPr/>
        </p:nvSpPr>
        <p:spPr>
          <a:xfrm>
            <a:off x="879753" y="6068454"/>
            <a:ext cx="4550703" cy="646331"/>
          </a:xfrm>
          <a:prstGeom prst="rect">
            <a:avLst/>
          </a:prstGeom>
          <a:noFill/>
        </p:spPr>
        <p:txBody>
          <a:bodyPr wrap="square" rtlCol="0">
            <a:spAutoFit/>
          </a:bodyPr>
          <a:lstStyle/>
          <a:p>
            <a:r>
              <a:rPr kumimoji="1" lang="ja-JP" altLang="en-US" dirty="0" smtClean="0"/>
              <a:t>エラー部分は赤字にするか</a:t>
            </a:r>
            <a:r>
              <a:rPr kumimoji="1" lang="en-US" altLang="ja-JP" dirty="0" smtClean="0"/>
              <a:t>※</a:t>
            </a:r>
            <a:r>
              <a:rPr lang="ja-JP" altLang="en-US" dirty="0" smtClean="0"/>
              <a:t>をつけるようにするといいかもしれない。</a:t>
            </a:r>
            <a:endParaRPr kumimoji="1" lang="ja-JP" altLang="en-US" dirty="0"/>
          </a:p>
        </p:txBody>
      </p:sp>
    </p:spTree>
    <p:extLst>
      <p:ext uri="{BB962C8B-B14F-4D97-AF65-F5344CB8AC3E}">
        <p14:creationId xmlns:p14="http://schemas.microsoft.com/office/powerpoint/2010/main" val="2975359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会員登録</a:t>
            </a:r>
            <a:r>
              <a:rPr lang="en-US" altLang="ja-JP" sz="6000" b="1" dirty="0" smtClean="0">
                <a:solidFill>
                  <a:srgbClr val="7030A0"/>
                </a:solidFill>
              </a:rPr>
              <a:t>(</a:t>
            </a:r>
            <a:r>
              <a:rPr lang="ja-JP" altLang="en-US" sz="6000" b="1" dirty="0" smtClean="0">
                <a:solidFill>
                  <a:srgbClr val="7030A0"/>
                </a:solidFill>
              </a:rPr>
              <a:t>失敗</a:t>
            </a:r>
            <a:r>
              <a:rPr lang="en-US" altLang="ja-JP" sz="6000" b="1" dirty="0" smtClean="0">
                <a:solidFill>
                  <a:srgbClr val="7030A0"/>
                </a:solidFill>
              </a:rPr>
              <a:t>)(2)</a:t>
            </a:r>
            <a:endParaRPr lang="ja-JP" altLang="en-US" sz="6000" b="1" dirty="0">
              <a:solidFill>
                <a:srgbClr val="7030A0"/>
              </a:solidFill>
            </a:endParaRPr>
          </a:p>
        </p:txBody>
      </p:sp>
      <p:sp>
        <p:nvSpPr>
          <p:cNvPr id="3" name="正方形/長方形 2"/>
          <p:cNvSpPr/>
          <p:nvPr/>
        </p:nvSpPr>
        <p:spPr>
          <a:xfrm>
            <a:off x="353961" y="1191766"/>
            <a:ext cx="5486399" cy="47223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53961" y="2833119"/>
            <a:ext cx="2772696" cy="2062103"/>
          </a:xfrm>
          <a:prstGeom prst="rect">
            <a:avLst/>
          </a:prstGeom>
          <a:noFill/>
        </p:spPr>
        <p:txBody>
          <a:bodyPr wrap="square" rtlCol="0">
            <a:spAutoFit/>
          </a:bodyPr>
          <a:lstStyle/>
          <a:p>
            <a:pPr algn="r"/>
            <a:r>
              <a:rPr kumimoji="1" lang="ja-JP" altLang="en-US" sz="3200" dirty="0" smtClean="0"/>
              <a:t>登録したい</a:t>
            </a:r>
            <a:r>
              <a:rPr kumimoji="1" lang="en-US" altLang="ja-JP" sz="3200" dirty="0" smtClean="0"/>
              <a:t>ID:</a:t>
            </a:r>
          </a:p>
          <a:p>
            <a:pPr algn="r"/>
            <a:r>
              <a:rPr lang="ja-JP" altLang="en-US" sz="3200" dirty="0" smtClean="0"/>
              <a:t>ニックネーム：</a:t>
            </a:r>
            <a:endParaRPr kumimoji="1" lang="en-US" altLang="ja-JP" sz="3200" dirty="0" smtClean="0"/>
          </a:p>
          <a:p>
            <a:pPr algn="r"/>
            <a:r>
              <a:rPr lang="en-US" altLang="ja-JP" sz="3200" dirty="0" smtClean="0"/>
              <a:t>PW:</a:t>
            </a:r>
          </a:p>
          <a:p>
            <a:pPr algn="r"/>
            <a:r>
              <a:rPr kumimoji="1" lang="ja-JP" altLang="en-US" sz="3200" dirty="0" smtClean="0"/>
              <a:t>確認用</a:t>
            </a:r>
            <a:r>
              <a:rPr kumimoji="1" lang="en-US" altLang="ja-JP" sz="3200" dirty="0" smtClean="0"/>
              <a:t>PW:</a:t>
            </a:r>
            <a:endParaRPr kumimoji="1" lang="ja-JP" altLang="en-US" sz="3200" dirty="0"/>
          </a:p>
        </p:txBody>
      </p:sp>
      <p:sp>
        <p:nvSpPr>
          <p:cNvPr id="7" name="テキスト ボックス 6"/>
          <p:cNvSpPr txBox="1"/>
          <p:nvPr/>
        </p:nvSpPr>
        <p:spPr>
          <a:xfrm>
            <a:off x="1448016" y="5157093"/>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8" name="テキスト ボックス 7"/>
          <p:cNvSpPr txBox="1"/>
          <p:nvPr/>
        </p:nvSpPr>
        <p:spPr>
          <a:xfrm>
            <a:off x="3150434" y="5157093"/>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9" name="テキスト ボックス 8"/>
          <p:cNvSpPr txBox="1"/>
          <p:nvPr/>
        </p:nvSpPr>
        <p:spPr>
          <a:xfrm>
            <a:off x="2176407" y="1361303"/>
            <a:ext cx="1900500" cy="584775"/>
          </a:xfrm>
          <a:prstGeom prst="rect">
            <a:avLst/>
          </a:prstGeom>
          <a:noFill/>
        </p:spPr>
        <p:txBody>
          <a:bodyPr wrap="square" rtlCol="0">
            <a:spAutoFit/>
          </a:bodyPr>
          <a:lstStyle/>
          <a:p>
            <a:r>
              <a:rPr kumimoji="1" lang="ja-JP" altLang="en-US" sz="3200" dirty="0" smtClean="0"/>
              <a:t>会員登録</a:t>
            </a:r>
            <a:endParaRPr kumimoji="1" lang="ja-JP" altLang="en-US" sz="3200" dirty="0"/>
          </a:p>
        </p:txBody>
      </p:sp>
      <p:sp>
        <p:nvSpPr>
          <p:cNvPr id="11" name="正方形/長方形 10"/>
          <p:cNvSpPr/>
          <p:nvPr/>
        </p:nvSpPr>
        <p:spPr>
          <a:xfrm>
            <a:off x="5116036" y="2979313"/>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844345" y="2150940"/>
            <a:ext cx="4844843" cy="461665"/>
          </a:xfrm>
          <a:prstGeom prst="rect">
            <a:avLst/>
          </a:prstGeom>
          <a:noFill/>
        </p:spPr>
        <p:txBody>
          <a:bodyPr wrap="square" rtlCol="0">
            <a:spAutoFit/>
          </a:bodyPr>
          <a:lstStyle/>
          <a:p>
            <a:r>
              <a:rPr kumimoji="1" lang="en-US" altLang="ja-JP" sz="2400" dirty="0" smtClean="0">
                <a:solidFill>
                  <a:srgbClr val="FF0000"/>
                </a:solidFill>
              </a:rPr>
              <a:t>PW</a:t>
            </a:r>
            <a:r>
              <a:rPr kumimoji="1" lang="ja-JP" altLang="en-US" sz="2400" dirty="0" smtClean="0">
                <a:solidFill>
                  <a:srgbClr val="FF0000"/>
                </a:solidFill>
              </a:rPr>
              <a:t>が一致していません。</a:t>
            </a:r>
            <a:endParaRPr kumimoji="1" lang="ja-JP" altLang="en-US" sz="2400" dirty="0">
              <a:solidFill>
                <a:srgbClr val="FF0000"/>
              </a:solidFill>
            </a:endParaRPr>
          </a:p>
        </p:txBody>
      </p:sp>
      <p:sp>
        <p:nvSpPr>
          <p:cNvPr id="23" name="テキスト ボックス 22"/>
          <p:cNvSpPr txBox="1"/>
          <p:nvPr/>
        </p:nvSpPr>
        <p:spPr>
          <a:xfrm>
            <a:off x="3198161" y="2976070"/>
            <a:ext cx="1683358" cy="369332"/>
          </a:xfrm>
          <a:prstGeom prst="rect">
            <a:avLst/>
          </a:prstGeom>
          <a:noFill/>
          <a:ln>
            <a:solidFill>
              <a:schemeClr val="tx1"/>
            </a:solidFill>
          </a:ln>
        </p:spPr>
        <p:txBody>
          <a:bodyPr wrap="square" rtlCol="0">
            <a:spAutoFit/>
          </a:bodyPr>
          <a:lstStyle/>
          <a:p>
            <a:r>
              <a:rPr kumimoji="1" lang="en-US" altLang="ja-JP" dirty="0" err="1" smtClean="0"/>
              <a:t>hirose</a:t>
            </a:r>
            <a:endParaRPr kumimoji="1" lang="ja-JP" altLang="en-US" dirty="0"/>
          </a:p>
        </p:txBody>
      </p:sp>
      <p:sp>
        <p:nvSpPr>
          <p:cNvPr id="24" name="テキスト ボックス 23"/>
          <p:cNvSpPr txBox="1"/>
          <p:nvPr/>
        </p:nvSpPr>
        <p:spPr>
          <a:xfrm>
            <a:off x="3198161" y="3923305"/>
            <a:ext cx="1683358" cy="369332"/>
          </a:xfrm>
          <a:prstGeom prst="rect">
            <a:avLst/>
          </a:prstGeom>
          <a:noFill/>
          <a:ln>
            <a:solidFill>
              <a:schemeClr val="tx1"/>
            </a:solidFill>
          </a:ln>
        </p:spPr>
        <p:txBody>
          <a:bodyPr wrap="square" rtlCol="0">
            <a:spAutoFit/>
          </a:bodyPr>
          <a:lstStyle/>
          <a:p>
            <a:r>
              <a:rPr kumimoji="1" lang="en-US" altLang="ja-JP" dirty="0" smtClean="0"/>
              <a:t>******</a:t>
            </a:r>
            <a:endParaRPr kumimoji="1" lang="ja-JP" altLang="en-US" dirty="0"/>
          </a:p>
        </p:txBody>
      </p:sp>
      <p:sp>
        <p:nvSpPr>
          <p:cNvPr id="25" name="テキスト ボックス 24"/>
          <p:cNvSpPr txBox="1"/>
          <p:nvPr/>
        </p:nvSpPr>
        <p:spPr>
          <a:xfrm>
            <a:off x="3194091" y="4424296"/>
            <a:ext cx="1683358" cy="369332"/>
          </a:xfrm>
          <a:prstGeom prst="rect">
            <a:avLst/>
          </a:prstGeom>
          <a:noFill/>
          <a:ln>
            <a:solidFill>
              <a:schemeClr val="tx1"/>
            </a:solidFill>
          </a:ln>
        </p:spPr>
        <p:txBody>
          <a:bodyPr wrap="square" rtlCol="0">
            <a:spAutoFit/>
          </a:bodyPr>
          <a:lstStyle/>
          <a:p>
            <a:r>
              <a:rPr kumimoji="1" lang="en-US" altLang="ja-JP" dirty="0" smtClean="0"/>
              <a:t>*****</a:t>
            </a:r>
            <a:endParaRPr kumimoji="1" lang="ja-JP" altLang="en-US" dirty="0"/>
          </a:p>
        </p:txBody>
      </p:sp>
      <p:sp>
        <p:nvSpPr>
          <p:cNvPr id="13" name="テキスト ボックス 12"/>
          <p:cNvSpPr txBox="1"/>
          <p:nvPr/>
        </p:nvSpPr>
        <p:spPr>
          <a:xfrm>
            <a:off x="3185258" y="3438070"/>
            <a:ext cx="1683358" cy="369332"/>
          </a:xfrm>
          <a:prstGeom prst="rect">
            <a:avLst/>
          </a:prstGeom>
          <a:noFill/>
          <a:ln>
            <a:solidFill>
              <a:schemeClr val="tx1"/>
            </a:solidFill>
          </a:ln>
        </p:spPr>
        <p:txBody>
          <a:bodyPr wrap="square" rtlCol="0">
            <a:spAutoFit/>
          </a:bodyPr>
          <a:lstStyle/>
          <a:p>
            <a:r>
              <a:rPr lang="ja-JP" altLang="en-US" dirty="0" smtClean="0"/>
              <a:t>広瀬</a:t>
            </a:r>
            <a:r>
              <a:rPr lang="ja-JP" altLang="en-US" dirty="0"/>
              <a:t>太郎</a:t>
            </a:r>
            <a:endParaRPr kumimoji="1" lang="ja-JP" altLang="en-US" dirty="0"/>
          </a:p>
        </p:txBody>
      </p:sp>
      <p:sp>
        <p:nvSpPr>
          <p:cNvPr id="14" name="正方形/長方形 13"/>
          <p:cNvSpPr/>
          <p:nvPr/>
        </p:nvSpPr>
        <p:spPr>
          <a:xfrm>
            <a:off x="5116036" y="3425017"/>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35571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登録成功画面</a:t>
            </a:r>
            <a:endParaRPr lang="en-US" altLang="ja-JP" sz="6000" b="1" smtClean="0">
              <a:solidFill>
                <a:srgbClr val="7030A0"/>
              </a:solidFill>
            </a:endParaRPr>
          </a:p>
        </p:txBody>
      </p:sp>
      <p:sp>
        <p:nvSpPr>
          <p:cNvPr id="3" name="正方形/長方形 2"/>
          <p:cNvSpPr/>
          <p:nvPr/>
        </p:nvSpPr>
        <p:spPr>
          <a:xfrm>
            <a:off x="1317938" y="1677991"/>
            <a:ext cx="5486399" cy="40591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2689538" y="2677143"/>
            <a:ext cx="3067664" cy="369332"/>
          </a:xfrm>
          <a:prstGeom prst="rect">
            <a:avLst/>
          </a:prstGeom>
          <a:noFill/>
        </p:spPr>
        <p:txBody>
          <a:bodyPr wrap="square" rtlCol="0">
            <a:spAutoFit/>
          </a:bodyPr>
          <a:lstStyle/>
          <a:p>
            <a:r>
              <a:rPr kumimoji="1" lang="ja-JP" altLang="en-US" dirty="0" smtClean="0"/>
              <a:t>会員登録を完了しました。</a:t>
            </a:r>
            <a:endParaRPr kumimoji="1" lang="ja-JP" altLang="en-US" dirty="0"/>
          </a:p>
        </p:txBody>
      </p:sp>
      <p:sp>
        <p:nvSpPr>
          <p:cNvPr id="5" name="テキスト ボックス 4"/>
          <p:cNvSpPr txBox="1"/>
          <p:nvPr/>
        </p:nvSpPr>
        <p:spPr>
          <a:xfrm>
            <a:off x="2932885" y="3522891"/>
            <a:ext cx="2256503" cy="369332"/>
          </a:xfrm>
          <a:prstGeom prst="rect">
            <a:avLst/>
          </a:prstGeom>
          <a:noFill/>
          <a:ln>
            <a:solidFill>
              <a:schemeClr val="tx1"/>
            </a:solidFill>
          </a:ln>
        </p:spPr>
        <p:txBody>
          <a:bodyPr wrap="square" rtlCol="0">
            <a:spAutoFit/>
          </a:bodyPr>
          <a:lstStyle/>
          <a:p>
            <a:pPr algn="ctr"/>
            <a:r>
              <a:rPr kumimoji="1" lang="ja-JP" altLang="en-US" dirty="0" smtClean="0"/>
              <a:t>ログイン画面へ</a:t>
            </a:r>
            <a:endParaRPr kumimoji="1" lang="ja-JP" altLang="en-US" dirty="0"/>
          </a:p>
        </p:txBody>
      </p:sp>
      <p:cxnSp>
        <p:nvCxnSpPr>
          <p:cNvPr id="7" name="直線矢印コネクタ 6"/>
          <p:cNvCxnSpPr/>
          <p:nvPr/>
        </p:nvCxnSpPr>
        <p:spPr>
          <a:xfrm flipH="1" flipV="1">
            <a:off x="5329499" y="3687096"/>
            <a:ext cx="1637071" cy="1474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6966569" y="3046475"/>
            <a:ext cx="4197959" cy="923330"/>
          </a:xfrm>
          <a:prstGeom prst="rect">
            <a:avLst/>
          </a:prstGeom>
          <a:noFill/>
        </p:spPr>
        <p:txBody>
          <a:bodyPr wrap="square" rtlCol="0">
            <a:spAutoFit/>
          </a:bodyPr>
          <a:lstStyle/>
          <a:p>
            <a:r>
              <a:rPr lang="ja-JP" altLang="en-US" dirty="0" smtClean="0"/>
              <a:t>ログイン画面にいけば</a:t>
            </a:r>
            <a:r>
              <a:rPr lang="en-US" altLang="ja-JP" dirty="0" smtClean="0"/>
              <a:t>1</a:t>
            </a:r>
            <a:r>
              <a:rPr lang="ja-JP" altLang="en-US" dirty="0" smtClean="0"/>
              <a:t>週間自動ログインさせるとか、そういった設定も行えるため、</a:t>
            </a:r>
            <a:r>
              <a:rPr lang="en-US" altLang="ja-JP" smtClean="0"/>
              <a:t>TOP</a:t>
            </a:r>
            <a:r>
              <a:rPr lang="ja-JP" altLang="en-US" dirty="0" smtClean="0"/>
              <a:t>に行かずログイン画面に行かせる。</a:t>
            </a:r>
            <a:endParaRPr kumimoji="1" lang="ja-JP" altLang="en-US" dirty="0"/>
          </a:p>
        </p:txBody>
      </p:sp>
    </p:spTree>
    <p:extLst>
      <p:ext uri="{BB962C8B-B14F-4D97-AF65-F5344CB8AC3E}">
        <p14:creationId xmlns:p14="http://schemas.microsoft.com/office/powerpoint/2010/main" val="172936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339213" y="1545257"/>
            <a:ext cx="4763729" cy="35064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2003738" y="2909832"/>
            <a:ext cx="1683359"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ログイン画面</a:t>
            </a:r>
            <a:endParaRPr lang="ja-JP" altLang="en-US" sz="6000" b="1" dirty="0">
              <a:solidFill>
                <a:srgbClr val="7030A0"/>
              </a:solidFill>
            </a:endParaRPr>
          </a:p>
        </p:txBody>
      </p:sp>
      <p:sp>
        <p:nvSpPr>
          <p:cNvPr id="13" name="テキスト ボックス 12"/>
          <p:cNvSpPr txBox="1"/>
          <p:nvPr/>
        </p:nvSpPr>
        <p:spPr>
          <a:xfrm>
            <a:off x="958647" y="2755700"/>
            <a:ext cx="2772696"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14" name="テキスト ボックス 13"/>
          <p:cNvSpPr txBox="1"/>
          <p:nvPr/>
        </p:nvSpPr>
        <p:spPr>
          <a:xfrm>
            <a:off x="2003739" y="3363802"/>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5" name="テキスト ボックス 14"/>
          <p:cNvSpPr txBox="1"/>
          <p:nvPr/>
        </p:nvSpPr>
        <p:spPr>
          <a:xfrm>
            <a:off x="2003738" y="4425840"/>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17" name="テキスト ボックス 16"/>
          <p:cNvSpPr txBox="1"/>
          <p:nvPr/>
        </p:nvSpPr>
        <p:spPr>
          <a:xfrm>
            <a:off x="1786597" y="2052391"/>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24" name="右矢印 23"/>
          <p:cNvSpPr/>
          <p:nvPr/>
        </p:nvSpPr>
        <p:spPr>
          <a:xfrm>
            <a:off x="5425362" y="3052179"/>
            <a:ext cx="722671" cy="45397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5491543" y="1729923"/>
            <a:ext cx="461665" cy="1549241"/>
          </a:xfrm>
          <a:prstGeom prst="rect">
            <a:avLst/>
          </a:prstGeom>
          <a:noFill/>
        </p:spPr>
        <p:txBody>
          <a:bodyPr vert="eaVert" wrap="square" rtlCol="0">
            <a:spAutoFit/>
          </a:bodyPr>
          <a:lstStyle/>
          <a:p>
            <a:r>
              <a:rPr kumimoji="1" lang="ja-JP" altLang="en-US" dirty="0" smtClean="0"/>
              <a:t>ログインミス</a:t>
            </a:r>
            <a:endParaRPr kumimoji="1" lang="ja-JP" altLang="en-US" dirty="0"/>
          </a:p>
        </p:txBody>
      </p:sp>
      <p:sp>
        <p:nvSpPr>
          <p:cNvPr id="26" name="正方形/長方形 25"/>
          <p:cNvSpPr/>
          <p:nvPr/>
        </p:nvSpPr>
        <p:spPr>
          <a:xfrm>
            <a:off x="6708475" y="1545257"/>
            <a:ext cx="4763729" cy="35064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8373000" y="2909832"/>
            <a:ext cx="1683359" cy="369332"/>
          </a:xfrm>
          <a:prstGeom prst="rect">
            <a:avLst/>
          </a:prstGeom>
          <a:noFill/>
          <a:ln>
            <a:solidFill>
              <a:schemeClr val="tx1"/>
            </a:solidFill>
          </a:ln>
        </p:spPr>
        <p:txBody>
          <a:bodyPr wrap="square" rtlCol="0">
            <a:spAutoFit/>
          </a:bodyPr>
          <a:lstStyle/>
          <a:p>
            <a:r>
              <a:rPr kumimoji="1" lang="en-US" altLang="ja-JP" dirty="0" err="1" smtClean="0"/>
              <a:t>hirose</a:t>
            </a:r>
            <a:endParaRPr kumimoji="1" lang="ja-JP" altLang="en-US" dirty="0"/>
          </a:p>
        </p:txBody>
      </p:sp>
      <p:sp>
        <p:nvSpPr>
          <p:cNvPr id="28" name="テキスト ボックス 27"/>
          <p:cNvSpPr txBox="1"/>
          <p:nvPr/>
        </p:nvSpPr>
        <p:spPr>
          <a:xfrm>
            <a:off x="7422751" y="2755700"/>
            <a:ext cx="2812630"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29" name="テキスト ボックス 28"/>
          <p:cNvSpPr txBox="1"/>
          <p:nvPr/>
        </p:nvSpPr>
        <p:spPr>
          <a:xfrm>
            <a:off x="8373001" y="3363802"/>
            <a:ext cx="1683358" cy="369332"/>
          </a:xfrm>
          <a:prstGeom prst="rect">
            <a:avLst/>
          </a:prstGeom>
          <a:noFill/>
          <a:ln>
            <a:solidFill>
              <a:schemeClr val="tx1"/>
            </a:solidFill>
          </a:ln>
        </p:spPr>
        <p:txBody>
          <a:bodyPr wrap="square" rtlCol="0">
            <a:spAutoFit/>
          </a:bodyPr>
          <a:lstStyle/>
          <a:p>
            <a:r>
              <a:rPr lang="en-US" altLang="ja-JP" dirty="0" smtClean="0"/>
              <a:t>******</a:t>
            </a:r>
            <a:endParaRPr kumimoji="1" lang="ja-JP" altLang="en-US" dirty="0"/>
          </a:p>
        </p:txBody>
      </p:sp>
      <p:sp>
        <p:nvSpPr>
          <p:cNvPr id="30" name="テキスト ボックス 29"/>
          <p:cNvSpPr txBox="1"/>
          <p:nvPr/>
        </p:nvSpPr>
        <p:spPr>
          <a:xfrm>
            <a:off x="8373000" y="4428052"/>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32" name="テキスト ボックス 31"/>
          <p:cNvSpPr txBox="1"/>
          <p:nvPr/>
        </p:nvSpPr>
        <p:spPr>
          <a:xfrm>
            <a:off x="8155859" y="1729923"/>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33" name="テキスト ボックス 32"/>
          <p:cNvSpPr txBox="1"/>
          <p:nvPr/>
        </p:nvSpPr>
        <p:spPr>
          <a:xfrm>
            <a:off x="7798835" y="2329231"/>
            <a:ext cx="2583007" cy="369332"/>
          </a:xfrm>
          <a:prstGeom prst="rect">
            <a:avLst/>
          </a:prstGeom>
          <a:noFill/>
        </p:spPr>
        <p:txBody>
          <a:bodyPr wrap="square" rtlCol="0">
            <a:spAutoFit/>
          </a:bodyPr>
          <a:lstStyle/>
          <a:p>
            <a:r>
              <a:rPr kumimoji="1" lang="en-US" altLang="ja-JP" dirty="0" smtClean="0">
                <a:solidFill>
                  <a:srgbClr val="FF0000"/>
                </a:solidFill>
              </a:rPr>
              <a:t>PW</a:t>
            </a:r>
            <a:r>
              <a:rPr kumimoji="1" lang="ja-JP" altLang="en-US" dirty="0" smtClean="0">
                <a:solidFill>
                  <a:srgbClr val="FF0000"/>
                </a:solidFill>
              </a:rPr>
              <a:t>が正しくありません。</a:t>
            </a:r>
            <a:endParaRPr kumimoji="1" lang="ja-JP" altLang="en-US" dirty="0">
              <a:solidFill>
                <a:srgbClr val="FF0000"/>
              </a:solidFill>
            </a:endParaRPr>
          </a:p>
        </p:txBody>
      </p:sp>
      <p:sp>
        <p:nvSpPr>
          <p:cNvPr id="34" name="右矢印 33"/>
          <p:cNvSpPr/>
          <p:nvPr/>
        </p:nvSpPr>
        <p:spPr>
          <a:xfrm rot="2332191">
            <a:off x="5330037" y="5228208"/>
            <a:ext cx="722671" cy="45397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5579027" y="4329489"/>
            <a:ext cx="738664" cy="1047236"/>
          </a:xfrm>
          <a:prstGeom prst="rect">
            <a:avLst/>
          </a:prstGeom>
          <a:noFill/>
        </p:spPr>
        <p:txBody>
          <a:bodyPr vert="eaVert" wrap="square" rtlCol="0">
            <a:spAutoFit/>
          </a:bodyPr>
          <a:lstStyle/>
          <a:p>
            <a:pPr algn="ctr"/>
            <a:r>
              <a:rPr kumimoji="1" lang="ja-JP" altLang="en-US" dirty="0" smtClean="0"/>
              <a:t>ログイン成功</a:t>
            </a:r>
            <a:endParaRPr kumimoji="1" lang="ja-JP" altLang="en-US" dirty="0"/>
          </a:p>
        </p:txBody>
      </p:sp>
      <p:sp>
        <p:nvSpPr>
          <p:cNvPr id="36" name="テキスト ボックス 35"/>
          <p:cNvSpPr txBox="1"/>
          <p:nvPr/>
        </p:nvSpPr>
        <p:spPr>
          <a:xfrm>
            <a:off x="5948359" y="5796196"/>
            <a:ext cx="3486056" cy="369332"/>
          </a:xfrm>
          <a:prstGeom prst="rect">
            <a:avLst/>
          </a:prstGeom>
          <a:noFill/>
        </p:spPr>
        <p:txBody>
          <a:bodyPr wrap="square" rtlCol="0">
            <a:spAutoFit/>
          </a:bodyPr>
          <a:lstStyle/>
          <a:p>
            <a:r>
              <a:rPr kumimoji="1" lang="ja-JP" altLang="en-US" dirty="0" smtClean="0"/>
              <a:t>ログイン状態のトップページを表示</a:t>
            </a:r>
            <a:endParaRPr kumimoji="1" lang="ja-JP" altLang="en-US" dirty="0"/>
          </a:p>
        </p:txBody>
      </p:sp>
      <p:sp>
        <p:nvSpPr>
          <p:cNvPr id="63" name="正方形/長方形 62"/>
          <p:cNvSpPr/>
          <p:nvPr/>
        </p:nvSpPr>
        <p:spPr>
          <a:xfrm>
            <a:off x="1219647" y="4020811"/>
            <a:ext cx="221224" cy="2338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p:cNvSpPr txBox="1"/>
          <p:nvPr/>
        </p:nvSpPr>
        <p:spPr>
          <a:xfrm>
            <a:off x="1518062" y="3966967"/>
            <a:ext cx="2654710" cy="369332"/>
          </a:xfrm>
          <a:prstGeom prst="rect">
            <a:avLst/>
          </a:prstGeom>
          <a:noFill/>
        </p:spPr>
        <p:txBody>
          <a:bodyPr wrap="square" rtlCol="0">
            <a:spAutoFit/>
          </a:bodyPr>
          <a:lstStyle/>
          <a:p>
            <a:r>
              <a:rPr kumimoji="1" lang="en-US" altLang="ja-JP" dirty="0" smtClean="0"/>
              <a:t>1</a:t>
            </a:r>
            <a:r>
              <a:rPr kumimoji="1" lang="ja-JP" altLang="en-US" dirty="0" smtClean="0"/>
              <a:t>週間ログイン状態にする</a:t>
            </a:r>
            <a:endParaRPr kumimoji="1" lang="ja-JP" altLang="en-US" dirty="0"/>
          </a:p>
        </p:txBody>
      </p:sp>
      <p:sp>
        <p:nvSpPr>
          <p:cNvPr id="65" name="正方形/長方形 64"/>
          <p:cNvSpPr/>
          <p:nvPr/>
        </p:nvSpPr>
        <p:spPr>
          <a:xfrm>
            <a:off x="7624809" y="4055587"/>
            <a:ext cx="221224" cy="2338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p:cNvSpPr txBox="1"/>
          <p:nvPr/>
        </p:nvSpPr>
        <p:spPr>
          <a:xfrm>
            <a:off x="7923224" y="4001743"/>
            <a:ext cx="2654710" cy="369332"/>
          </a:xfrm>
          <a:prstGeom prst="rect">
            <a:avLst/>
          </a:prstGeom>
          <a:noFill/>
        </p:spPr>
        <p:txBody>
          <a:bodyPr wrap="square" rtlCol="0">
            <a:spAutoFit/>
          </a:bodyPr>
          <a:lstStyle/>
          <a:p>
            <a:r>
              <a:rPr kumimoji="1" lang="en-US" altLang="ja-JP" dirty="0" smtClean="0"/>
              <a:t>1</a:t>
            </a:r>
            <a:r>
              <a:rPr kumimoji="1" lang="ja-JP" altLang="en-US" dirty="0" smtClean="0"/>
              <a:t>週間ログイン状態にする</a:t>
            </a:r>
            <a:endParaRPr kumimoji="1" lang="ja-JP" altLang="en-US" dirty="0"/>
          </a:p>
        </p:txBody>
      </p:sp>
    </p:spTree>
    <p:extLst>
      <p:ext uri="{BB962C8B-B14F-4D97-AF65-F5344CB8AC3E}">
        <p14:creationId xmlns:p14="http://schemas.microsoft.com/office/powerpoint/2010/main" val="4282438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ログイン画面（失敗</a:t>
            </a:r>
            <a:r>
              <a:rPr lang="en-US" altLang="ja-JP" sz="6000" b="1" dirty="0" smtClean="0">
                <a:solidFill>
                  <a:srgbClr val="7030A0"/>
                </a:solidFill>
              </a:rPr>
              <a:t>)</a:t>
            </a:r>
            <a:endParaRPr lang="ja-JP" altLang="en-US" sz="6000" b="1" dirty="0">
              <a:solidFill>
                <a:srgbClr val="7030A0"/>
              </a:solidFill>
            </a:endParaRPr>
          </a:p>
        </p:txBody>
      </p:sp>
      <p:sp>
        <p:nvSpPr>
          <p:cNvPr id="11" name="正方形/長方形 10"/>
          <p:cNvSpPr/>
          <p:nvPr/>
        </p:nvSpPr>
        <p:spPr>
          <a:xfrm>
            <a:off x="6708475" y="1545257"/>
            <a:ext cx="4763729" cy="35064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8373000" y="2909832"/>
            <a:ext cx="1683359" cy="369332"/>
          </a:xfrm>
          <a:prstGeom prst="rect">
            <a:avLst/>
          </a:prstGeom>
          <a:noFill/>
          <a:ln>
            <a:solidFill>
              <a:schemeClr val="tx1"/>
            </a:solidFill>
          </a:ln>
        </p:spPr>
        <p:txBody>
          <a:bodyPr wrap="square" rtlCol="0">
            <a:spAutoFit/>
          </a:bodyPr>
          <a:lstStyle/>
          <a:p>
            <a:r>
              <a:rPr kumimoji="1" lang="en-US" altLang="ja-JP" dirty="0" err="1" smtClean="0"/>
              <a:t>hirose</a:t>
            </a:r>
            <a:endParaRPr kumimoji="1" lang="ja-JP" altLang="en-US" dirty="0"/>
          </a:p>
        </p:txBody>
      </p:sp>
      <p:sp>
        <p:nvSpPr>
          <p:cNvPr id="13" name="テキスト ボックス 12"/>
          <p:cNvSpPr txBox="1"/>
          <p:nvPr/>
        </p:nvSpPr>
        <p:spPr>
          <a:xfrm>
            <a:off x="7422751" y="2755700"/>
            <a:ext cx="2812630"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14" name="テキスト ボックス 13"/>
          <p:cNvSpPr txBox="1"/>
          <p:nvPr/>
        </p:nvSpPr>
        <p:spPr>
          <a:xfrm>
            <a:off x="8373001" y="3363802"/>
            <a:ext cx="1683358" cy="369332"/>
          </a:xfrm>
          <a:prstGeom prst="rect">
            <a:avLst/>
          </a:prstGeom>
          <a:noFill/>
          <a:ln>
            <a:solidFill>
              <a:schemeClr val="tx1"/>
            </a:solidFill>
          </a:ln>
        </p:spPr>
        <p:txBody>
          <a:bodyPr wrap="square" rtlCol="0">
            <a:spAutoFit/>
          </a:bodyPr>
          <a:lstStyle/>
          <a:p>
            <a:r>
              <a:rPr lang="en-US" altLang="ja-JP" dirty="0" smtClean="0"/>
              <a:t>******</a:t>
            </a:r>
            <a:endParaRPr kumimoji="1" lang="ja-JP" altLang="en-US" dirty="0"/>
          </a:p>
        </p:txBody>
      </p:sp>
      <p:sp>
        <p:nvSpPr>
          <p:cNvPr id="15" name="テキスト ボックス 14"/>
          <p:cNvSpPr txBox="1"/>
          <p:nvPr/>
        </p:nvSpPr>
        <p:spPr>
          <a:xfrm>
            <a:off x="8373000" y="4428052"/>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16" name="テキスト ボックス 15"/>
          <p:cNvSpPr txBox="1"/>
          <p:nvPr/>
        </p:nvSpPr>
        <p:spPr>
          <a:xfrm>
            <a:off x="8155859" y="1729923"/>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17" name="テキスト ボックス 16"/>
          <p:cNvSpPr txBox="1"/>
          <p:nvPr/>
        </p:nvSpPr>
        <p:spPr>
          <a:xfrm>
            <a:off x="7798835" y="2329231"/>
            <a:ext cx="2583007" cy="369332"/>
          </a:xfrm>
          <a:prstGeom prst="rect">
            <a:avLst/>
          </a:prstGeom>
          <a:noFill/>
        </p:spPr>
        <p:txBody>
          <a:bodyPr wrap="square" rtlCol="0">
            <a:spAutoFit/>
          </a:bodyPr>
          <a:lstStyle/>
          <a:p>
            <a:r>
              <a:rPr kumimoji="1" lang="en-US" altLang="ja-JP" dirty="0" smtClean="0">
                <a:solidFill>
                  <a:srgbClr val="FF0000"/>
                </a:solidFill>
              </a:rPr>
              <a:t>PW</a:t>
            </a:r>
            <a:r>
              <a:rPr kumimoji="1" lang="ja-JP" altLang="en-US" dirty="0" smtClean="0">
                <a:solidFill>
                  <a:srgbClr val="FF0000"/>
                </a:solidFill>
              </a:rPr>
              <a:t>が正しくありません。</a:t>
            </a:r>
            <a:endParaRPr kumimoji="1" lang="ja-JP" altLang="en-US" dirty="0">
              <a:solidFill>
                <a:srgbClr val="FF0000"/>
              </a:solidFill>
            </a:endParaRPr>
          </a:p>
        </p:txBody>
      </p:sp>
      <p:sp>
        <p:nvSpPr>
          <p:cNvPr id="23" name="正方形/長方形 22"/>
          <p:cNvSpPr/>
          <p:nvPr/>
        </p:nvSpPr>
        <p:spPr>
          <a:xfrm>
            <a:off x="7624809" y="4055587"/>
            <a:ext cx="221224" cy="2338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7923224" y="4001743"/>
            <a:ext cx="2654710" cy="369332"/>
          </a:xfrm>
          <a:prstGeom prst="rect">
            <a:avLst/>
          </a:prstGeom>
          <a:noFill/>
        </p:spPr>
        <p:txBody>
          <a:bodyPr wrap="square" rtlCol="0">
            <a:spAutoFit/>
          </a:bodyPr>
          <a:lstStyle/>
          <a:p>
            <a:r>
              <a:rPr kumimoji="1" lang="en-US" altLang="ja-JP" dirty="0" smtClean="0"/>
              <a:t>1</a:t>
            </a:r>
            <a:r>
              <a:rPr kumimoji="1" lang="ja-JP" altLang="en-US" dirty="0" smtClean="0"/>
              <a:t>週間ログイン状態にする</a:t>
            </a:r>
            <a:endParaRPr kumimoji="1" lang="ja-JP" altLang="en-US" dirty="0"/>
          </a:p>
        </p:txBody>
      </p:sp>
      <p:sp>
        <p:nvSpPr>
          <p:cNvPr id="25" name="正方形/長方形 24"/>
          <p:cNvSpPr/>
          <p:nvPr/>
        </p:nvSpPr>
        <p:spPr>
          <a:xfrm>
            <a:off x="854384" y="1549619"/>
            <a:ext cx="4763729" cy="35064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2518909" y="2914194"/>
            <a:ext cx="1683359" cy="369332"/>
          </a:xfrm>
          <a:prstGeom prst="rect">
            <a:avLst/>
          </a:prstGeom>
          <a:noFill/>
          <a:ln>
            <a:solidFill>
              <a:schemeClr val="tx1"/>
            </a:solidFill>
          </a:ln>
        </p:spPr>
        <p:txBody>
          <a:bodyPr wrap="square" rtlCol="0">
            <a:spAutoFit/>
          </a:bodyPr>
          <a:lstStyle/>
          <a:p>
            <a:r>
              <a:rPr kumimoji="1" lang="en-US" altLang="ja-JP" dirty="0" smtClean="0"/>
              <a:t>test</a:t>
            </a:r>
            <a:endParaRPr kumimoji="1" lang="ja-JP" altLang="en-US" dirty="0"/>
          </a:p>
        </p:txBody>
      </p:sp>
      <p:sp>
        <p:nvSpPr>
          <p:cNvPr id="27" name="テキスト ボックス 26"/>
          <p:cNvSpPr txBox="1"/>
          <p:nvPr/>
        </p:nvSpPr>
        <p:spPr>
          <a:xfrm>
            <a:off x="1568660" y="2760062"/>
            <a:ext cx="2796863"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28" name="テキスト ボックス 27"/>
          <p:cNvSpPr txBox="1"/>
          <p:nvPr/>
        </p:nvSpPr>
        <p:spPr>
          <a:xfrm>
            <a:off x="2518910" y="3368164"/>
            <a:ext cx="1683358" cy="369332"/>
          </a:xfrm>
          <a:prstGeom prst="rect">
            <a:avLst/>
          </a:prstGeom>
          <a:noFill/>
          <a:ln>
            <a:solidFill>
              <a:schemeClr val="tx1"/>
            </a:solidFill>
          </a:ln>
        </p:spPr>
        <p:txBody>
          <a:bodyPr wrap="square" rtlCol="0">
            <a:spAutoFit/>
          </a:bodyPr>
          <a:lstStyle/>
          <a:p>
            <a:r>
              <a:rPr lang="en-US" altLang="ja-JP" dirty="0" smtClean="0"/>
              <a:t>******</a:t>
            </a:r>
            <a:endParaRPr kumimoji="1" lang="ja-JP" altLang="en-US" dirty="0"/>
          </a:p>
        </p:txBody>
      </p:sp>
      <p:sp>
        <p:nvSpPr>
          <p:cNvPr id="29" name="テキスト ボックス 28"/>
          <p:cNvSpPr txBox="1"/>
          <p:nvPr/>
        </p:nvSpPr>
        <p:spPr>
          <a:xfrm>
            <a:off x="2518909" y="4432414"/>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30" name="テキスト ボックス 29"/>
          <p:cNvSpPr txBox="1"/>
          <p:nvPr/>
        </p:nvSpPr>
        <p:spPr>
          <a:xfrm>
            <a:off x="2301768" y="1734285"/>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31" name="テキスト ボックス 30"/>
          <p:cNvSpPr txBox="1"/>
          <p:nvPr/>
        </p:nvSpPr>
        <p:spPr>
          <a:xfrm>
            <a:off x="1785177" y="2331827"/>
            <a:ext cx="3150822" cy="369332"/>
          </a:xfrm>
          <a:prstGeom prst="rect">
            <a:avLst/>
          </a:prstGeom>
          <a:noFill/>
        </p:spPr>
        <p:txBody>
          <a:bodyPr wrap="square" rtlCol="0">
            <a:spAutoFit/>
          </a:bodyPr>
          <a:lstStyle/>
          <a:p>
            <a:r>
              <a:rPr kumimoji="1" lang="ja-JP" altLang="en-US" dirty="0" smtClean="0">
                <a:solidFill>
                  <a:srgbClr val="FF0000"/>
                </a:solidFill>
              </a:rPr>
              <a:t>この</a:t>
            </a:r>
            <a:r>
              <a:rPr kumimoji="1" lang="en-US" altLang="ja-JP" dirty="0" smtClean="0">
                <a:solidFill>
                  <a:srgbClr val="FF0000"/>
                </a:solidFill>
              </a:rPr>
              <a:t>ID</a:t>
            </a:r>
            <a:r>
              <a:rPr kumimoji="1" lang="ja-JP" altLang="en-US" dirty="0" smtClean="0">
                <a:solidFill>
                  <a:srgbClr val="FF0000"/>
                </a:solidFill>
              </a:rPr>
              <a:t>は使われていません。</a:t>
            </a:r>
            <a:endParaRPr kumimoji="1" lang="ja-JP" altLang="en-US" dirty="0">
              <a:solidFill>
                <a:srgbClr val="FF0000"/>
              </a:solidFill>
            </a:endParaRPr>
          </a:p>
        </p:txBody>
      </p:sp>
      <p:sp>
        <p:nvSpPr>
          <p:cNvPr id="32" name="正方形/長方形 31"/>
          <p:cNvSpPr/>
          <p:nvPr/>
        </p:nvSpPr>
        <p:spPr>
          <a:xfrm>
            <a:off x="1770718" y="4059949"/>
            <a:ext cx="221224" cy="2338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2069133" y="4006105"/>
            <a:ext cx="2654710" cy="369332"/>
          </a:xfrm>
          <a:prstGeom prst="rect">
            <a:avLst/>
          </a:prstGeom>
          <a:noFill/>
        </p:spPr>
        <p:txBody>
          <a:bodyPr wrap="square" rtlCol="0">
            <a:spAutoFit/>
          </a:bodyPr>
          <a:lstStyle/>
          <a:p>
            <a:r>
              <a:rPr kumimoji="1" lang="en-US" altLang="ja-JP" dirty="0" smtClean="0"/>
              <a:t>1</a:t>
            </a:r>
            <a:r>
              <a:rPr kumimoji="1" lang="ja-JP" altLang="en-US" dirty="0" smtClean="0"/>
              <a:t>週間ログイン状態にする</a:t>
            </a:r>
            <a:endParaRPr kumimoji="1" lang="ja-JP" altLang="en-US" dirty="0"/>
          </a:p>
        </p:txBody>
      </p:sp>
    </p:spTree>
    <p:extLst>
      <p:ext uri="{BB962C8B-B14F-4D97-AF65-F5344CB8AC3E}">
        <p14:creationId xmlns:p14="http://schemas.microsoft.com/office/powerpoint/2010/main" val="3010542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ゲームガイド</a:t>
            </a:r>
            <a:endParaRPr lang="ja-JP" altLang="en-US" sz="6000" b="1" dirty="0">
              <a:solidFill>
                <a:srgbClr val="7030A0"/>
              </a:solidFill>
            </a:endParaRPr>
          </a:p>
        </p:txBody>
      </p:sp>
      <p:cxnSp>
        <p:nvCxnSpPr>
          <p:cNvPr id="3" name="直線コネクタ 2"/>
          <p:cNvCxnSpPr/>
          <p:nvPr/>
        </p:nvCxnSpPr>
        <p:spPr>
          <a:xfrm flipH="1">
            <a:off x="4311859" y="1530507"/>
            <a:ext cx="2" cy="32479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2143848" y="1530507"/>
            <a:ext cx="8318090" cy="3218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583226" y="2685949"/>
            <a:ext cx="1224116" cy="923330"/>
          </a:xfrm>
          <a:prstGeom prst="rect">
            <a:avLst/>
          </a:prstGeom>
          <a:noFill/>
          <a:ln>
            <a:solidFill>
              <a:schemeClr val="tx1"/>
            </a:solidFill>
          </a:ln>
        </p:spPr>
        <p:txBody>
          <a:bodyPr wrap="square" rtlCol="0">
            <a:spAutoFit/>
          </a:bodyPr>
          <a:lstStyle/>
          <a:p>
            <a:pPr algn="ctr"/>
            <a:r>
              <a:rPr lang="ja-JP" altLang="en-US" dirty="0" smtClean="0"/>
              <a:t>ゲームガイドに関する索引</a:t>
            </a:r>
            <a:endParaRPr kumimoji="1" lang="ja-JP" altLang="en-US" dirty="0"/>
          </a:p>
        </p:txBody>
      </p:sp>
      <p:sp>
        <p:nvSpPr>
          <p:cNvPr id="7" name="テキスト ボックス 6"/>
          <p:cNvSpPr txBox="1"/>
          <p:nvPr/>
        </p:nvSpPr>
        <p:spPr>
          <a:xfrm>
            <a:off x="5276651" y="2685949"/>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ゲームガイドの中身について</a:t>
            </a:r>
            <a:endParaRPr kumimoji="1" lang="en-US" altLang="ja-JP" dirty="0" smtClean="0"/>
          </a:p>
          <a:p>
            <a:pPr algn="ctr"/>
            <a:endParaRPr kumimoji="1" lang="ja-JP" altLang="en-US" dirty="0"/>
          </a:p>
        </p:txBody>
      </p:sp>
      <p:sp>
        <p:nvSpPr>
          <p:cNvPr id="16" name="テキスト ボックス 15"/>
          <p:cNvSpPr txBox="1"/>
          <p:nvPr/>
        </p:nvSpPr>
        <p:spPr>
          <a:xfrm>
            <a:off x="2999253" y="5324168"/>
            <a:ext cx="7285703" cy="369332"/>
          </a:xfrm>
          <a:prstGeom prst="rect">
            <a:avLst/>
          </a:prstGeom>
          <a:noFill/>
        </p:spPr>
        <p:txBody>
          <a:bodyPr wrap="square" rtlCol="0">
            <a:spAutoFit/>
          </a:bodyPr>
          <a:lstStyle/>
          <a:p>
            <a:r>
              <a:rPr kumimoji="1" lang="ja-JP" altLang="en-US" dirty="0" smtClean="0"/>
              <a:t>基本的にまだゲームの内容が固まってないため今は詳しくは書けない。</a:t>
            </a:r>
            <a:endParaRPr kumimoji="1" lang="ja-JP" altLang="en-US" dirty="0"/>
          </a:p>
        </p:txBody>
      </p:sp>
    </p:spTree>
    <p:extLst>
      <p:ext uri="{BB962C8B-B14F-4D97-AF65-F5344CB8AC3E}">
        <p14:creationId xmlns:p14="http://schemas.microsoft.com/office/powerpoint/2010/main" val="2853457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ランキングページ</a:t>
            </a:r>
            <a:endParaRPr lang="ja-JP" altLang="en-US" sz="6000" b="1" dirty="0">
              <a:solidFill>
                <a:srgbClr val="7030A0"/>
              </a:solidFill>
            </a:endParaRPr>
          </a:p>
        </p:txBody>
      </p:sp>
      <p:cxnSp>
        <p:nvCxnSpPr>
          <p:cNvPr id="21" name="直線コネクタ 20"/>
          <p:cNvCxnSpPr/>
          <p:nvPr/>
        </p:nvCxnSpPr>
        <p:spPr>
          <a:xfrm flipH="1">
            <a:off x="3864077" y="1560004"/>
            <a:ext cx="2" cy="43688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1696066" y="1560004"/>
            <a:ext cx="8318090" cy="43688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2160639" y="2198217"/>
            <a:ext cx="1224116" cy="646331"/>
          </a:xfrm>
          <a:prstGeom prst="rect">
            <a:avLst/>
          </a:prstGeom>
          <a:noFill/>
          <a:ln>
            <a:solidFill>
              <a:schemeClr val="tx1"/>
            </a:solidFill>
          </a:ln>
        </p:spPr>
        <p:txBody>
          <a:bodyPr wrap="square" rtlCol="0">
            <a:spAutoFit/>
          </a:bodyPr>
          <a:lstStyle/>
          <a:p>
            <a:pPr algn="ctr"/>
            <a:r>
              <a:rPr lang="ja-JP" altLang="en-US" dirty="0" smtClean="0"/>
              <a:t>ログイン</a:t>
            </a:r>
            <a:r>
              <a:rPr lang="en-US" altLang="ja-JP" dirty="0" smtClean="0"/>
              <a:t>/</a:t>
            </a:r>
            <a:r>
              <a:rPr lang="ja-JP" altLang="en-US" dirty="0" smtClean="0"/>
              <a:t>スタート</a:t>
            </a:r>
            <a:endParaRPr kumimoji="1" lang="ja-JP" altLang="en-US" dirty="0"/>
          </a:p>
        </p:txBody>
      </p:sp>
      <p:sp>
        <p:nvSpPr>
          <p:cNvPr id="24" name="テキスト ボックス 23"/>
          <p:cNvSpPr txBox="1"/>
          <p:nvPr/>
        </p:nvSpPr>
        <p:spPr>
          <a:xfrm>
            <a:off x="2101025" y="3914000"/>
            <a:ext cx="1442278" cy="369332"/>
          </a:xfrm>
          <a:prstGeom prst="rect">
            <a:avLst/>
          </a:prstGeom>
          <a:noFill/>
          <a:ln>
            <a:solidFill>
              <a:schemeClr val="tx1"/>
            </a:solidFill>
          </a:ln>
        </p:spPr>
        <p:txBody>
          <a:bodyPr wrap="square" rtlCol="0">
            <a:spAutoFit/>
          </a:bodyPr>
          <a:lstStyle/>
          <a:p>
            <a:pPr algn="ctr"/>
            <a:r>
              <a:rPr lang="ja-JP" altLang="en-US" dirty="0" smtClean="0"/>
              <a:t>ゲームガイド</a:t>
            </a:r>
            <a:endParaRPr kumimoji="1" lang="ja-JP" altLang="en-US" dirty="0"/>
          </a:p>
        </p:txBody>
      </p:sp>
      <p:sp>
        <p:nvSpPr>
          <p:cNvPr id="25" name="テキスト ボックス 24"/>
          <p:cNvSpPr txBox="1"/>
          <p:nvPr/>
        </p:nvSpPr>
        <p:spPr>
          <a:xfrm>
            <a:off x="4843617" y="3213671"/>
            <a:ext cx="4191000" cy="923330"/>
          </a:xfrm>
          <a:prstGeom prst="rect">
            <a:avLst/>
          </a:prstGeom>
          <a:noFill/>
          <a:ln>
            <a:solidFill>
              <a:schemeClr val="tx1"/>
            </a:solidFill>
          </a:ln>
        </p:spPr>
        <p:txBody>
          <a:bodyPr wrap="square" rtlCol="0">
            <a:spAutoFit/>
          </a:bodyPr>
          <a:lstStyle/>
          <a:p>
            <a:pPr algn="ctr"/>
            <a:endParaRPr lang="en-US" altLang="ja-JP" dirty="0" smtClean="0"/>
          </a:p>
          <a:p>
            <a:pPr algn="ctr"/>
            <a:r>
              <a:rPr lang="ja-JP" altLang="en-US" dirty="0" smtClean="0"/>
              <a:t>ランキング</a:t>
            </a:r>
            <a:endParaRPr kumimoji="1" lang="en-US" altLang="ja-JP" dirty="0" smtClean="0"/>
          </a:p>
          <a:p>
            <a:pPr algn="ctr"/>
            <a:endParaRPr kumimoji="1" lang="ja-JP" altLang="en-US" dirty="0"/>
          </a:p>
        </p:txBody>
      </p:sp>
      <p:sp>
        <p:nvSpPr>
          <p:cNvPr id="29" name="テキスト ボックス 28"/>
          <p:cNvSpPr txBox="1"/>
          <p:nvPr/>
        </p:nvSpPr>
        <p:spPr>
          <a:xfrm>
            <a:off x="2168013" y="3213671"/>
            <a:ext cx="1224116" cy="369332"/>
          </a:xfrm>
          <a:prstGeom prst="rect">
            <a:avLst/>
          </a:prstGeom>
          <a:noFill/>
          <a:ln>
            <a:solidFill>
              <a:schemeClr val="tx1"/>
            </a:solidFill>
          </a:ln>
        </p:spPr>
        <p:txBody>
          <a:bodyPr wrap="square" rtlCol="0">
            <a:spAutoFit/>
          </a:bodyPr>
          <a:lstStyle/>
          <a:p>
            <a:pPr algn="ctr"/>
            <a:r>
              <a:rPr lang="ja-JP" altLang="en-US" dirty="0" smtClean="0"/>
              <a:t>会員</a:t>
            </a:r>
            <a:r>
              <a:rPr lang="ja-JP" altLang="en-US" dirty="0"/>
              <a:t>登録</a:t>
            </a:r>
            <a:endParaRPr kumimoji="1" lang="ja-JP" altLang="en-US" dirty="0"/>
          </a:p>
        </p:txBody>
      </p:sp>
      <p:sp>
        <p:nvSpPr>
          <p:cNvPr id="33" name="テキスト ボックス 32"/>
          <p:cNvSpPr txBox="1"/>
          <p:nvPr/>
        </p:nvSpPr>
        <p:spPr>
          <a:xfrm>
            <a:off x="2110863" y="4531016"/>
            <a:ext cx="1442278" cy="369332"/>
          </a:xfrm>
          <a:prstGeom prst="rect">
            <a:avLst/>
          </a:prstGeom>
          <a:noFill/>
          <a:ln>
            <a:solidFill>
              <a:schemeClr val="tx1"/>
            </a:solidFill>
          </a:ln>
        </p:spPr>
        <p:txBody>
          <a:bodyPr wrap="square" rtlCol="0">
            <a:spAutoFit/>
          </a:bodyPr>
          <a:lstStyle/>
          <a:p>
            <a:pPr algn="ctr"/>
            <a:r>
              <a:rPr kumimoji="1" lang="ja-JP" altLang="en-US" dirty="0" smtClean="0"/>
              <a:t>ランキング</a:t>
            </a:r>
            <a:endParaRPr kumimoji="1" lang="ja-JP" altLang="en-US" dirty="0"/>
          </a:p>
        </p:txBody>
      </p:sp>
      <p:sp>
        <p:nvSpPr>
          <p:cNvPr id="34" name="テキスト ボックス 33"/>
          <p:cNvSpPr txBox="1"/>
          <p:nvPr/>
        </p:nvSpPr>
        <p:spPr>
          <a:xfrm>
            <a:off x="4843617" y="2521382"/>
            <a:ext cx="4350774" cy="369332"/>
          </a:xfrm>
          <a:prstGeom prst="rect">
            <a:avLst/>
          </a:prstGeom>
          <a:noFill/>
        </p:spPr>
        <p:txBody>
          <a:bodyPr wrap="square" rtlCol="0">
            <a:spAutoFit/>
          </a:bodyPr>
          <a:lstStyle/>
          <a:p>
            <a:r>
              <a:rPr lang="ja-JP" altLang="en-US" dirty="0" smtClean="0"/>
              <a:t>タブを入れて各ランキングを見れるといい</a:t>
            </a:r>
            <a:endParaRPr kumimoji="1" lang="ja-JP" altLang="en-US" dirty="0"/>
          </a:p>
        </p:txBody>
      </p:sp>
      <p:sp>
        <p:nvSpPr>
          <p:cNvPr id="11" name="テキスト ボックス 10"/>
          <p:cNvSpPr txBox="1"/>
          <p:nvPr/>
        </p:nvSpPr>
        <p:spPr>
          <a:xfrm>
            <a:off x="2101940" y="5148032"/>
            <a:ext cx="1442278" cy="369332"/>
          </a:xfrm>
          <a:prstGeom prst="rect">
            <a:avLst/>
          </a:prstGeom>
          <a:noFill/>
          <a:ln>
            <a:solidFill>
              <a:schemeClr val="tx1"/>
            </a:solidFill>
          </a:ln>
        </p:spPr>
        <p:txBody>
          <a:bodyPr wrap="square" rtlCol="0">
            <a:spAutoFit/>
          </a:bodyPr>
          <a:lstStyle/>
          <a:p>
            <a:pPr algn="ctr"/>
            <a:r>
              <a:rPr kumimoji="1" lang="ja-JP" altLang="en-US" dirty="0" smtClean="0"/>
              <a:t>掲示板</a:t>
            </a:r>
            <a:endParaRPr kumimoji="1" lang="ja-JP" altLang="en-US" dirty="0"/>
          </a:p>
        </p:txBody>
      </p:sp>
    </p:spTree>
    <p:extLst>
      <p:ext uri="{BB962C8B-B14F-4D97-AF65-F5344CB8AC3E}">
        <p14:creationId xmlns:p14="http://schemas.microsoft.com/office/powerpoint/2010/main" val="145189613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TotalTime>
  <Words>1158</Words>
  <Application>Microsoft Office PowerPoint</Application>
  <PresentationFormat>ワイド画面</PresentationFormat>
  <Paragraphs>233</Paragraphs>
  <Slides>14</Slides>
  <Notes>12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ＭＳ Ｐゴシック</vt:lpstr>
      <vt:lpstr>Arial</vt:lpstr>
      <vt:lpstr>Calibri</vt:lpstr>
      <vt:lpstr>Calibri Light</vt:lpstr>
      <vt:lpstr>Office テーマ</vt:lpstr>
      <vt:lpstr>トップページ</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トップページ</dc:title>
  <dc:creator>大沼峻徳</dc:creator>
  <cp:lastModifiedBy>大沼峻徳</cp:lastModifiedBy>
  <cp:revision>56</cp:revision>
  <dcterms:created xsi:type="dcterms:W3CDTF">2013-12-25T13:06:35Z</dcterms:created>
  <dcterms:modified xsi:type="dcterms:W3CDTF">2014-02-17T08:12:56Z</dcterms:modified>
</cp:coreProperties>
</file>