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0" r:id="rId3"/>
    <p:sldId id="259" r:id="rId4"/>
    <p:sldId id="258" r:id="rId5"/>
    <p:sldId id="261"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072" autoAdjust="0"/>
  </p:normalViewPr>
  <p:slideViewPr>
    <p:cSldViewPr snapToGrid="0">
      <p:cViewPr varScale="1">
        <p:scale>
          <a:sx n="63" d="100"/>
          <a:sy n="63" d="100"/>
        </p:scale>
        <p:origin x="10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DC826-EC42-4CF3-9404-97187E0C6B30}" type="datetimeFigureOut">
              <a:rPr kumimoji="1" lang="ja-JP" altLang="en-US" smtClean="0"/>
              <a:t>2013/12/31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862BAD-2502-446F-B5D0-7AFF7B587C61}" type="slidenum">
              <a:rPr kumimoji="1" lang="ja-JP" altLang="en-US" smtClean="0"/>
              <a:t>‹#›</a:t>
            </a:fld>
            <a:endParaRPr kumimoji="1" lang="ja-JP" altLang="en-US"/>
          </a:p>
        </p:txBody>
      </p:sp>
    </p:spTree>
    <p:extLst>
      <p:ext uri="{BB962C8B-B14F-4D97-AF65-F5344CB8AC3E}">
        <p14:creationId xmlns:p14="http://schemas.microsoft.com/office/powerpoint/2010/main" val="30517245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JavaScript</a:t>
            </a:r>
            <a:r>
              <a:rPr kumimoji="1" lang="ja-JP" altLang="en-US" dirty="0" smtClean="0"/>
              <a:t>から</a:t>
            </a:r>
            <a:r>
              <a:rPr kumimoji="1" lang="en-US" altLang="ja-JP" dirty="0" smtClean="0"/>
              <a:t>HASH(SHA1)</a:t>
            </a:r>
            <a:r>
              <a:rPr kumimoji="1" lang="ja-JP" altLang="en-US" dirty="0" smtClean="0"/>
              <a:t>を使って暗号化させて送信し、</a:t>
            </a:r>
            <a:r>
              <a:rPr kumimoji="1" lang="en-US" altLang="ja-JP" dirty="0" smtClean="0"/>
              <a:t>PHP</a:t>
            </a:r>
            <a:r>
              <a:rPr kumimoji="1" lang="ja-JP" altLang="en-US" dirty="0" smtClean="0"/>
              <a:t>ではそのまま</a:t>
            </a:r>
            <a:r>
              <a:rPr kumimoji="1" lang="en-US" altLang="ja-JP" dirty="0" err="1" smtClean="0"/>
              <a:t>mySQL</a:t>
            </a:r>
            <a:r>
              <a:rPr kumimoji="1" lang="ja-JP" altLang="en-US" dirty="0" err="1" smtClean="0"/>
              <a:t>へ登</a:t>
            </a:r>
            <a:r>
              <a:rPr kumimoji="1" lang="ja-JP" altLang="en-US" dirty="0" smtClean="0"/>
              <a:t>録させる。</a:t>
            </a:r>
            <a:endParaRPr kumimoji="1" lang="en-US" altLang="ja-JP" dirty="0" smtClean="0"/>
          </a:p>
          <a:p>
            <a:r>
              <a:rPr kumimoji="1" lang="ja-JP" altLang="en-US" dirty="0" smtClean="0"/>
              <a:t>これで傍受されても大丈夫。</a:t>
            </a:r>
            <a:endParaRPr kumimoji="1" lang="ja-JP" altLang="en-US" dirty="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1</a:t>
            </a:fld>
            <a:endParaRPr kumimoji="1" lang="ja-JP" altLang="en-US"/>
          </a:p>
        </p:txBody>
      </p:sp>
    </p:spTree>
    <p:extLst>
      <p:ext uri="{BB962C8B-B14F-4D97-AF65-F5344CB8AC3E}">
        <p14:creationId xmlns:p14="http://schemas.microsoft.com/office/powerpoint/2010/main" val="190430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PHP</a:t>
            </a:r>
            <a:r>
              <a:rPr kumimoji="1" lang="ja-JP" altLang="en-US" dirty="0" smtClean="0"/>
              <a:t>のセッション機能を使うとデータはサーバー側で持っているため、ユーザー側で色々いじられることを防げる。</a:t>
            </a:r>
            <a:endParaRPr kumimoji="1" lang="en-US" altLang="ja-JP" dirty="0" smtClean="0"/>
          </a:p>
          <a:p>
            <a:r>
              <a:rPr kumimoji="1" lang="ja-JP" altLang="en-US" dirty="0" smtClean="0"/>
              <a:t>ユーザー側でいじれた場合、例えば会員番号を適当な数を入れればその番号の会員に入れてしまう可能性がある（認証なしログイン</a:t>
            </a:r>
            <a:r>
              <a:rPr kumimoji="1" lang="en-US" altLang="ja-JP" dirty="0" smtClean="0"/>
              <a:t>)</a:t>
            </a:r>
            <a:r>
              <a:rPr kumimoji="1" lang="ja-JP" altLang="en-US" dirty="0" err="1" smtClean="0"/>
              <a:t>。</a:t>
            </a:r>
            <a:endParaRPr kumimoji="1" lang="en-US" altLang="ja-JP" dirty="0" smtClean="0"/>
          </a:p>
          <a:p>
            <a:r>
              <a:rPr kumimoji="1" lang="ja-JP" altLang="en-US" dirty="0" smtClean="0"/>
              <a:t>元々自動ログインとして考えていたが、そのまま普通のログインシステムでも使えそう。</a:t>
            </a:r>
            <a:endParaRPr kumimoji="1" lang="ja-JP" altLang="en-US" dirty="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3</a:t>
            </a:fld>
            <a:endParaRPr kumimoji="1" lang="ja-JP" altLang="en-US"/>
          </a:p>
        </p:txBody>
      </p:sp>
    </p:spTree>
    <p:extLst>
      <p:ext uri="{BB962C8B-B14F-4D97-AF65-F5344CB8AC3E}">
        <p14:creationId xmlns:p14="http://schemas.microsoft.com/office/powerpoint/2010/main" val="1415947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ユーザーが入力した</a:t>
            </a:r>
            <a:r>
              <a:rPr kumimoji="1" lang="en-US" altLang="ja-JP" dirty="0" smtClean="0"/>
              <a:t>PW</a:t>
            </a:r>
            <a:r>
              <a:rPr kumimoji="1" lang="ja-JP" altLang="en-US" dirty="0" smtClean="0"/>
              <a:t>を</a:t>
            </a:r>
            <a:r>
              <a:rPr kumimoji="1" lang="en-US" altLang="ja-JP" smtClean="0"/>
              <a:t>HASH(SHA1)</a:t>
            </a:r>
            <a:r>
              <a:rPr kumimoji="1" lang="ja-JP" altLang="en-US" smtClean="0"/>
              <a:t>で</a:t>
            </a:r>
            <a:r>
              <a:rPr kumimoji="1" lang="ja-JP" altLang="en-US" dirty="0" smtClean="0"/>
              <a:t>暗号化して、そのまま暗号化してある</a:t>
            </a:r>
            <a:r>
              <a:rPr kumimoji="1" lang="en-US" altLang="ja-JP" dirty="0" smtClean="0"/>
              <a:t>PW</a:t>
            </a:r>
            <a:r>
              <a:rPr kumimoji="1" lang="ja-JP" altLang="en-US" dirty="0" smtClean="0"/>
              <a:t>を</a:t>
            </a:r>
            <a:r>
              <a:rPr kumimoji="1" lang="en-US" altLang="ja-JP" dirty="0" err="1" smtClean="0"/>
              <a:t>mySQL</a:t>
            </a:r>
            <a:r>
              <a:rPr kumimoji="1" lang="ja-JP" altLang="en-US" dirty="0" smtClean="0"/>
              <a:t>から貰って比較する。</a:t>
            </a:r>
            <a:endParaRPr kumimoji="1" lang="en-US" altLang="ja-JP" dirty="0" smtClean="0"/>
          </a:p>
          <a:p>
            <a:r>
              <a:rPr kumimoji="1" lang="ja-JP" altLang="en-US" dirty="0" smtClean="0"/>
              <a:t>これが一致すれば承認する。</a:t>
            </a:r>
            <a:endParaRPr kumimoji="1" lang="en-US" altLang="ja-JP" dirty="0" smtClean="0"/>
          </a:p>
          <a:p>
            <a:r>
              <a:rPr kumimoji="1" lang="ja-JP" altLang="en-US" dirty="0" smtClean="0"/>
              <a:t>これにより管理者でさえもユーザーの</a:t>
            </a:r>
            <a:r>
              <a:rPr kumimoji="1" lang="en-US" altLang="ja-JP" dirty="0" smtClean="0"/>
              <a:t>PW</a:t>
            </a:r>
            <a:r>
              <a:rPr kumimoji="1" lang="ja-JP" altLang="en-US" dirty="0" smtClean="0"/>
              <a:t>を知らずに承認させることが可能。</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4</a:t>
            </a:fld>
            <a:endParaRPr kumimoji="1" lang="ja-JP" altLang="en-US"/>
          </a:p>
        </p:txBody>
      </p:sp>
    </p:spTree>
    <p:extLst>
      <p:ext uri="{BB962C8B-B14F-4D97-AF65-F5344CB8AC3E}">
        <p14:creationId xmlns:p14="http://schemas.microsoft.com/office/powerpoint/2010/main" val="640375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2013/12/31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133414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2013/12/31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3815090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2013/12/31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751337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2013/12/31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939341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2013/12/31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290236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168E968-C88F-4183-9E10-2B943E46417A}" type="datetimeFigureOut">
              <a:rPr kumimoji="1" lang="ja-JP" altLang="en-US" smtClean="0"/>
              <a:t>2013/12/31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662554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168E968-C88F-4183-9E10-2B943E46417A}" type="datetimeFigureOut">
              <a:rPr kumimoji="1" lang="ja-JP" altLang="en-US" smtClean="0"/>
              <a:t>2013/12/31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912168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168E968-C88F-4183-9E10-2B943E46417A}" type="datetimeFigureOut">
              <a:rPr kumimoji="1" lang="ja-JP" altLang="en-US" smtClean="0"/>
              <a:t>2013/12/31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174863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168E968-C88F-4183-9E10-2B943E46417A}" type="datetimeFigureOut">
              <a:rPr kumimoji="1" lang="ja-JP" altLang="en-US" smtClean="0"/>
              <a:t>2013/12/31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68016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168E968-C88F-4183-9E10-2B943E46417A}" type="datetimeFigureOut">
              <a:rPr kumimoji="1" lang="ja-JP" altLang="en-US" smtClean="0"/>
              <a:t>2013/12/31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442163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168E968-C88F-4183-9E10-2B943E46417A}" type="datetimeFigureOut">
              <a:rPr kumimoji="1" lang="ja-JP" altLang="en-US" smtClean="0"/>
              <a:t>2013/12/31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20957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8E968-C88F-4183-9E10-2B943E46417A}" type="datetimeFigureOut">
              <a:rPr kumimoji="1" lang="ja-JP" altLang="en-US" smtClean="0"/>
              <a:t>2013/12/31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381636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181082" y="167426"/>
            <a:ext cx="5228823" cy="769441"/>
          </a:xfrm>
          <a:prstGeom prst="rect">
            <a:avLst/>
          </a:prstGeom>
          <a:noFill/>
        </p:spPr>
        <p:txBody>
          <a:bodyPr wrap="square" rtlCol="0">
            <a:spAutoFit/>
          </a:bodyPr>
          <a:lstStyle/>
          <a:p>
            <a:pPr algn="ctr"/>
            <a:r>
              <a:rPr lang="ja-JP" altLang="en-US" sz="4400" b="1" dirty="0" smtClean="0">
                <a:solidFill>
                  <a:srgbClr val="7030A0"/>
                </a:solidFill>
              </a:rPr>
              <a:t>会員登録</a:t>
            </a:r>
            <a:r>
              <a:rPr lang="ja-JP" altLang="en-US" sz="4400" b="1" dirty="0">
                <a:solidFill>
                  <a:srgbClr val="7030A0"/>
                </a:solidFill>
              </a:rPr>
              <a:t>システム</a:t>
            </a:r>
            <a:endParaRPr kumimoji="1" lang="ja-JP" altLang="en-US" sz="4400" b="1" dirty="0">
              <a:solidFill>
                <a:srgbClr val="7030A0"/>
              </a:solidFill>
            </a:endParaRPr>
          </a:p>
        </p:txBody>
      </p:sp>
      <p:sp>
        <p:nvSpPr>
          <p:cNvPr id="5" name="テキスト ボックス 4"/>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7" name="直線矢印コネクタ 6"/>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1942081" y="1012770"/>
            <a:ext cx="2478001"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endParaRPr kumimoji="1" lang="ja-JP" altLang="en-US" sz="3200" dirty="0"/>
          </a:p>
        </p:txBody>
      </p:sp>
      <p:sp>
        <p:nvSpPr>
          <p:cNvPr id="14" name="テキスト ボックス 13"/>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15" name="直線矢印コネクタ 14"/>
          <p:cNvCxnSpPr/>
          <p:nvPr/>
        </p:nvCxnSpPr>
        <p:spPr>
          <a:xfrm>
            <a:off x="8125031" y="2906642"/>
            <a:ext cx="144077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7901779" y="1106148"/>
            <a:ext cx="2365005"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17" name="テキスト ボックス 16"/>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21" name="テキスト ボックス 20"/>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29" name="直線矢印コネクタ 28"/>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4912339" y="1044594"/>
            <a:ext cx="2365005"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38" name="テキスト ボックス 37"/>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spTree>
    <p:extLst>
      <p:ext uri="{BB962C8B-B14F-4D97-AF65-F5344CB8AC3E}">
        <p14:creationId xmlns:p14="http://schemas.microsoft.com/office/powerpoint/2010/main" val="123965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22236" y="214644"/>
            <a:ext cx="5551438" cy="769441"/>
          </a:xfrm>
          <a:prstGeom prst="rect">
            <a:avLst/>
          </a:prstGeom>
          <a:noFill/>
        </p:spPr>
        <p:txBody>
          <a:bodyPr wrap="square" rtlCol="0">
            <a:spAutoFit/>
          </a:bodyPr>
          <a:lstStyle/>
          <a:p>
            <a:pPr algn="ctr"/>
            <a:r>
              <a:rPr lang="ja-JP" altLang="en-US" sz="4400" b="1" dirty="0" smtClean="0">
                <a:solidFill>
                  <a:srgbClr val="7030A0"/>
                </a:solidFill>
              </a:rPr>
              <a:t>会員登録システム</a:t>
            </a:r>
            <a:r>
              <a:rPr lang="en-US" altLang="ja-JP" sz="4400" b="1" dirty="0" smtClean="0">
                <a:solidFill>
                  <a:srgbClr val="7030A0"/>
                </a:solidFill>
              </a:rPr>
              <a:t>(</a:t>
            </a:r>
            <a:r>
              <a:rPr lang="ja-JP" altLang="en-US" sz="4400" b="1" dirty="0" smtClean="0">
                <a:solidFill>
                  <a:srgbClr val="7030A0"/>
                </a:solidFill>
              </a:rPr>
              <a:t>例</a:t>
            </a:r>
            <a:r>
              <a:rPr lang="en-US" altLang="ja-JP" sz="4400" b="1" dirty="0" smtClean="0">
                <a:solidFill>
                  <a:srgbClr val="7030A0"/>
                </a:solidFill>
              </a:rPr>
              <a:t>)</a:t>
            </a:r>
            <a:endParaRPr kumimoji="1" lang="ja-JP" altLang="en-US" sz="4400" b="1" dirty="0">
              <a:solidFill>
                <a:srgbClr val="7030A0"/>
              </a:solidFill>
            </a:endParaRPr>
          </a:p>
        </p:txBody>
      </p:sp>
      <p:sp>
        <p:nvSpPr>
          <p:cNvPr id="3" name="テキスト ボックス 2"/>
          <p:cNvSpPr txBox="1"/>
          <p:nvPr/>
        </p:nvSpPr>
        <p:spPr>
          <a:xfrm>
            <a:off x="368396" y="32854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a:off x="2141758" y="35470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1481387" y="1279409"/>
            <a:ext cx="2600386" cy="1815882"/>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kumimoji="1" lang="ja-JP" altLang="en-US" sz="2800" dirty="0" smtClean="0"/>
              <a:t>ニックネーム：広瀬太郎</a:t>
            </a:r>
            <a:endParaRPr kumimoji="1" lang="en-US" altLang="ja-JP" sz="2800" dirty="0" smtClean="0"/>
          </a:p>
          <a:p>
            <a:r>
              <a:rPr lang="en-US" altLang="ja-JP" sz="2800" dirty="0" err="1" smtClean="0"/>
              <a:t>PW:hirose</a:t>
            </a:r>
            <a:endParaRPr kumimoji="1" lang="ja-JP" altLang="en-US" sz="2800" dirty="0"/>
          </a:p>
        </p:txBody>
      </p:sp>
      <p:sp>
        <p:nvSpPr>
          <p:cNvPr id="6" name="テキスト ボックス 5"/>
          <p:cNvSpPr txBox="1"/>
          <p:nvPr/>
        </p:nvSpPr>
        <p:spPr>
          <a:xfrm>
            <a:off x="2999610" y="31920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7" name="直線矢印コネクタ 6"/>
          <p:cNvCxnSpPr/>
          <p:nvPr/>
        </p:nvCxnSpPr>
        <p:spPr>
          <a:xfrm>
            <a:off x="8002405" y="3516242"/>
            <a:ext cx="144077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552491" y="32238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10" name="テキスト ボックス 9"/>
          <p:cNvSpPr txBox="1"/>
          <p:nvPr/>
        </p:nvSpPr>
        <p:spPr>
          <a:xfrm>
            <a:off x="10166366" y="32238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1" name="直線矢印コネクタ 10"/>
          <p:cNvCxnSpPr/>
          <p:nvPr/>
        </p:nvCxnSpPr>
        <p:spPr>
          <a:xfrm flipV="1">
            <a:off x="5488879" y="35162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4648075" y="1110879"/>
            <a:ext cx="2747275" cy="2123658"/>
          </a:xfrm>
          <a:prstGeom prst="rect">
            <a:avLst/>
          </a:prstGeom>
          <a:noFill/>
        </p:spPr>
        <p:txBody>
          <a:bodyPr wrap="square" rtlCol="0">
            <a:spAutoFit/>
          </a:bodyPr>
          <a:lstStyle/>
          <a:p>
            <a:r>
              <a:rPr kumimoji="1" lang="en-US" altLang="ja-JP" sz="2400" dirty="0" err="1" smtClean="0"/>
              <a:t>ID:hirose</a:t>
            </a:r>
            <a:endParaRPr kumimoji="1" lang="en-US" altLang="ja-JP" sz="2400" dirty="0" smtClean="0"/>
          </a:p>
          <a:p>
            <a:r>
              <a:rPr lang="ja-JP" altLang="en-US" sz="2400" dirty="0" smtClean="0"/>
              <a:t>ニックネーム：</a:t>
            </a:r>
            <a:endParaRPr lang="en-US" altLang="ja-JP" sz="2400" dirty="0" smtClean="0"/>
          </a:p>
          <a:p>
            <a:r>
              <a:rPr kumimoji="1" lang="ja-JP" altLang="en-US" sz="2400" dirty="0" smtClean="0"/>
              <a:t>広瀬太郎</a:t>
            </a:r>
            <a:endParaRPr kumimoji="1" lang="en-US" altLang="ja-JP" sz="2400" dirty="0" smtClean="0"/>
          </a:p>
          <a:p>
            <a:r>
              <a:rPr lang="en-US" altLang="ja-JP" sz="2400" dirty="0" smtClean="0"/>
              <a:t>PW(</a:t>
            </a:r>
            <a:r>
              <a:rPr lang="ja-JP" altLang="en-US" sz="2400" dirty="0" smtClean="0"/>
              <a:t>暗号化</a:t>
            </a:r>
            <a:r>
              <a:rPr lang="en-US" altLang="ja-JP" sz="2400" dirty="0" smtClean="0"/>
              <a:t>):</a:t>
            </a:r>
          </a:p>
          <a:p>
            <a:r>
              <a:rPr lang="en-US" altLang="ja-JP" sz="1600" dirty="0"/>
              <a:t>b415f121bed5418d497277b7e51556dff74b8e55</a:t>
            </a:r>
            <a:endParaRPr lang="ja-JP" altLang="en-US" sz="1600" dirty="0"/>
          </a:p>
        </p:txBody>
      </p:sp>
      <p:sp>
        <p:nvSpPr>
          <p:cNvPr id="13" name="テキスト ボックス 12"/>
          <p:cNvSpPr txBox="1"/>
          <p:nvPr/>
        </p:nvSpPr>
        <p:spPr>
          <a:xfrm>
            <a:off x="5590178" y="38240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graphicFrame>
        <p:nvGraphicFramePr>
          <p:cNvPr id="14" name="表 13"/>
          <p:cNvGraphicFramePr>
            <a:graphicFrameLocks noGrp="1"/>
          </p:cNvGraphicFramePr>
          <p:nvPr>
            <p:extLst>
              <p:ext uri="{D42A27DB-BD31-4B8C-83A1-F6EECF244321}">
                <p14:modId xmlns:p14="http://schemas.microsoft.com/office/powerpoint/2010/main" val="1682193232"/>
              </p:ext>
            </p:extLst>
          </p:nvPr>
        </p:nvGraphicFramePr>
        <p:xfrm>
          <a:off x="7154718" y="4632576"/>
          <a:ext cx="4888889" cy="1798320"/>
        </p:xfrm>
        <a:graphic>
          <a:graphicData uri="http://schemas.openxmlformats.org/drawingml/2006/table">
            <a:tbl>
              <a:tblPr firstRow="1" bandRow="1">
                <a:tableStyleId>{5C22544A-7EE6-4342-B048-85BDC9FD1C3A}</a:tableStyleId>
              </a:tblPr>
              <a:tblGrid>
                <a:gridCol w="1090122"/>
                <a:gridCol w="807720"/>
                <a:gridCol w="1218566"/>
                <a:gridCol w="1772481"/>
              </a:tblGrid>
              <a:tr h="457584">
                <a:tc gridSpan="4">
                  <a:txBody>
                    <a:bodyPr/>
                    <a:lstStyle/>
                    <a:p>
                      <a:pPr algn="ctr"/>
                      <a:r>
                        <a:rPr kumimoji="1" lang="en-US" altLang="ja-JP" sz="2800" dirty="0" smtClean="0"/>
                        <a:t>account</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2076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nickname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738456">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sp>
        <p:nvSpPr>
          <p:cNvPr id="15" name="テキスト ボックス 14"/>
          <p:cNvSpPr txBox="1"/>
          <p:nvPr/>
        </p:nvSpPr>
        <p:spPr>
          <a:xfrm>
            <a:off x="7756945" y="1161750"/>
            <a:ext cx="2747275" cy="2123658"/>
          </a:xfrm>
          <a:prstGeom prst="rect">
            <a:avLst/>
          </a:prstGeom>
          <a:noFill/>
        </p:spPr>
        <p:txBody>
          <a:bodyPr wrap="square" rtlCol="0">
            <a:spAutoFit/>
          </a:bodyPr>
          <a:lstStyle/>
          <a:p>
            <a:r>
              <a:rPr kumimoji="1" lang="en-US" altLang="ja-JP" sz="2400" dirty="0" err="1" smtClean="0"/>
              <a:t>ID:hirose</a:t>
            </a:r>
            <a:endParaRPr kumimoji="1" lang="en-US" altLang="ja-JP" sz="2400" dirty="0" smtClean="0"/>
          </a:p>
          <a:p>
            <a:r>
              <a:rPr lang="ja-JP" altLang="en-US" sz="2400" dirty="0" smtClean="0"/>
              <a:t>ニックネーム：</a:t>
            </a:r>
            <a:endParaRPr lang="en-US" altLang="ja-JP" sz="2400" dirty="0" smtClean="0"/>
          </a:p>
          <a:p>
            <a:r>
              <a:rPr kumimoji="1" lang="ja-JP" altLang="en-US" sz="2400" dirty="0" smtClean="0"/>
              <a:t>広瀬</a:t>
            </a:r>
            <a:r>
              <a:rPr kumimoji="1" lang="ja-JP" altLang="en-US" sz="2400" dirty="0"/>
              <a:t>太郎</a:t>
            </a:r>
            <a:endParaRPr kumimoji="1" lang="en-US" altLang="ja-JP" sz="2400" dirty="0" smtClean="0"/>
          </a:p>
          <a:p>
            <a:r>
              <a:rPr lang="en-US" altLang="ja-JP" sz="2400" dirty="0" smtClean="0"/>
              <a:t>PW(</a:t>
            </a:r>
            <a:r>
              <a:rPr lang="ja-JP" altLang="en-US" sz="2400" dirty="0" smtClean="0"/>
              <a:t>暗号化</a:t>
            </a:r>
            <a:r>
              <a:rPr lang="en-US" altLang="ja-JP" sz="2400" dirty="0" smtClean="0"/>
              <a:t>):</a:t>
            </a:r>
          </a:p>
          <a:p>
            <a:r>
              <a:rPr lang="en-US" altLang="ja-JP" sz="1600" dirty="0"/>
              <a:t>b415f121bed5418d497277b7e51556dff74b8e55</a:t>
            </a:r>
            <a:endParaRPr lang="ja-JP" altLang="en-US" sz="1600" dirty="0"/>
          </a:p>
        </p:txBody>
      </p:sp>
      <p:cxnSp>
        <p:nvCxnSpPr>
          <p:cNvPr id="16" name="直線矢印コネクタ 15"/>
          <p:cNvCxnSpPr/>
          <p:nvPr/>
        </p:nvCxnSpPr>
        <p:spPr>
          <a:xfrm flipH="1">
            <a:off x="10012681" y="3898287"/>
            <a:ext cx="640079" cy="61275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396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601962" y="197906"/>
            <a:ext cx="6968758" cy="769441"/>
          </a:xfrm>
          <a:prstGeom prst="rect">
            <a:avLst/>
          </a:prstGeom>
          <a:noFill/>
        </p:spPr>
        <p:txBody>
          <a:bodyPr wrap="square" rtlCol="0">
            <a:spAutoFit/>
          </a:bodyPr>
          <a:lstStyle/>
          <a:p>
            <a:pPr algn="ctr"/>
            <a:r>
              <a:rPr lang="en-US" altLang="ja-JP" sz="4400" b="1" dirty="0" smtClean="0">
                <a:solidFill>
                  <a:srgbClr val="7030A0"/>
                </a:solidFill>
              </a:rPr>
              <a:t>1</a:t>
            </a:r>
            <a:r>
              <a:rPr lang="ja-JP" altLang="en-US" sz="4400" b="1" dirty="0" smtClean="0">
                <a:solidFill>
                  <a:srgbClr val="7030A0"/>
                </a:solidFill>
              </a:rPr>
              <a:t>週間自動ログインシステム</a:t>
            </a:r>
            <a:endParaRPr kumimoji="1" lang="ja-JP" altLang="en-US" sz="4400" b="1" dirty="0">
              <a:solidFill>
                <a:srgbClr val="7030A0"/>
              </a:solidFill>
            </a:endParaRPr>
          </a:p>
        </p:txBody>
      </p:sp>
      <p:sp>
        <p:nvSpPr>
          <p:cNvPr id="3" name="テキスト ボックス 2"/>
          <p:cNvSpPr txBox="1"/>
          <p:nvPr/>
        </p:nvSpPr>
        <p:spPr>
          <a:xfrm>
            <a:off x="3199544" y="2930533"/>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flipV="1">
            <a:off x="5225370" y="3096391"/>
            <a:ext cx="1477983" cy="431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5429057" y="1820164"/>
            <a:ext cx="1070609"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9" name="テキスト ボックス 8"/>
          <p:cNvSpPr txBox="1"/>
          <p:nvPr/>
        </p:nvSpPr>
        <p:spPr>
          <a:xfrm>
            <a:off x="7090793" y="291440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cxnSp>
        <p:nvCxnSpPr>
          <p:cNvPr id="16" name="直線矢印コネクタ 15"/>
          <p:cNvCxnSpPr/>
          <p:nvPr/>
        </p:nvCxnSpPr>
        <p:spPr>
          <a:xfrm flipH="1">
            <a:off x="5225369" y="3387348"/>
            <a:ext cx="1477983"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4989915" y="3673993"/>
            <a:ext cx="2150791" cy="523220"/>
          </a:xfrm>
          <a:prstGeom prst="rect">
            <a:avLst/>
          </a:prstGeom>
          <a:noFill/>
        </p:spPr>
        <p:txBody>
          <a:bodyPr wrap="square" rtlCol="0">
            <a:spAutoFit/>
          </a:bodyPr>
          <a:lstStyle/>
          <a:p>
            <a:r>
              <a:rPr kumimoji="1" lang="ja-JP" altLang="en-US" sz="2800" dirty="0" smtClean="0"/>
              <a:t>セッション</a:t>
            </a:r>
            <a:r>
              <a:rPr kumimoji="1" lang="en-US" altLang="ja-JP" sz="2800" dirty="0" smtClean="0"/>
              <a:t>ID</a:t>
            </a:r>
            <a:endParaRPr kumimoji="1" lang="ja-JP" altLang="en-US" sz="2800" dirty="0"/>
          </a:p>
        </p:txBody>
      </p:sp>
      <p:sp>
        <p:nvSpPr>
          <p:cNvPr id="21" name="テキスト ボックス 20"/>
          <p:cNvSpPr txBox="1"/>
          <p:nvPr/>
        </p:nvSpPr>
        <p:spPr>
          <a:xfrm>
            <a:off x="7807567" y="3673993"/>
            <a:ext cx="2784233" cy="1384995"/>
          </a:xfrm>
          <a:prstGeom prst="rect">
            <a:avLst/>
          </a:prstGeom>
          <a:noFill/>
        </p:spPr>
        <p:txBody>
          <a:bodyPr wrap="square" rtlCol="0">
            <a:spAutoFit/>
          </a:bodyPr>
          <a:lstStyle/>
          <a:p>
            <a:r>
              <a:rPr kumimoji="1" lang="ja-JP" altLang="en-US" sz="2800" dirty="0" smtClean="0"/>
              <a:t>セッション</a:t>
            </a:r>
            <a:r>
              <a:rPr kumimoji="1" lang="en-US" altLang="ja-JP" sz="2800" dirty="0" smtClean="0"/>
              <a:t>ID</a:t>
            </a:r>
            <a:r>
              <a:rPr kumimoji="1" lang="ja-JP" altLang="en-US" sz="2800" dirty="0" smtClean="0"/>
              <a:t>に対する会員番号を保持</a:t>
            </a:r>
            <a:endParaRPr kumimoji="1" lang="ja-JP" altLang="en-US" sz="2800" dirty="0"/>
          </a:p>
        </p:txBody>
      </p:sp>
    </p:spTree>
    <p:extLst>
      <p:ext uri="{BB962C8B-B14F-4D97-AF65-F5344CB8AC3E}">
        <p14:creationId xmlns:p14="http://schemas.microsoft.com/office/powerpoint/2010/main" val="2520671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81082" y="167426"/>
            <a:ext cx="5228823" cy="769441"/>
          </a:xfrm>
          <a:prstGeom prst="rect">
            <a:avLst/>
          </a:prstGeom>
          <a:noFill/>
        </p:spPr>
        <p:txBody>
          <a:bodyPr wrap="square" rtlCol="0">
            <a:spAutoFit/>
          </a:bodyPr>
          <a:lstStyle/>
          <a:p>
            <a:pPr algn="ctr"/>
            <a:r>
              <a:rPr lang="ja-JP" altLang="en-US" sz="4400" b="1" dirty="0" smtClean="0">
                <a:solidFill>
                  <a:srgbClr val="7030A0"/>
                </a:solidFill>
              </a:rPr>
              <a:t>ログインシステム</a:t>
            </a:r>
            <a:endParaRPr kumimoji="1" lang="ja-JP" altLang="en-US" sz="4400" b="1" dirty="0">
              <a:solidFill>
                <a:srgbClr val="7030A0"/>
              </a:solidFill>
            </a:endParaRPr>
          </a:p>
        </p:txBody>
      </p:sp>
      <p:sp>
        <p:nvSpPr>
          <p:cNvPr id="15" name="テキスト ボックス 14"/>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16" name="直線矢印コネクタ 15"/>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225337" y="1797599"/>
            <a:ext cx="1070609"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18" name="テキスト ボックス 17"/>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sp>
        <p:nvSpPr>
          <p:cNvPr id="20" name="テキスト ボックス 19"/>
          <p:cNvSpPr txBox="1"/>
          <p:nvPr/>
        </p:nvSpPr>
        <p:spPr>
          <a:xfrm>
            <a:off x="7879571" y="1462829"/>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21" name="テキスト ボックス 20"/>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22" name="テキスト ボックス 21"/>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23" name="直線矢印コネクタ 22"/>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995096" y="1537036"/>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25" name="テキスト ボックス 24"/>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cxnSp>
        <p:nvCxnSpPr>
          <p:cNvPr id="26" name="直線矢印コネクタ 25"/>
          <p:cNvCxnSpPr/>
          <p:nvPr/>
        </p:nvCxnSpPr>
        <p:spPr>
          <a:xfrm flipH="1">
            <a:off x="8169131" y="2892230"/>
            <a:ext cx="1639415"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7467600" y="3355655"/>
            <a:ext cx="1143000" cy="523220"/>
          </a:xfrm>
          <a:prstGeom prst="rect">
            <a:avLst/>
          </a:prstGeom>
          <a:noFill/>
        </p:spPr>
        <p:txBody>
          <a:bodyPr wrap="square" rtlCol="0">
            <a:spAutoFit/>
          </a:bodyPr>
          <a:lstStyle/>
          <a:p>
            <a:r>
              <a:rPr kumimoji="1" lang="ja-JP" altLang="en-US" sz="2800" dirty="0" smtClean="0"/>
              <a:t>比較</a:t>
            </a:r>
            <a:endParaRPr kumimoji="1" lang="ja-JP" altLang="en-US" sz="2800" dirty="0"/>
          </a:p>
        </p:txBody>
      </p:sp>
      <p:sp>
        <p:nvSpPr>
          <p:cNvPr id="29" name="円弧 28"/>
          <p:cNvSpPr/>
          <p:nvPr/>
        </p:nvSpPr>
        <p:spPr>
          <a:xfrm>
            <a:off x="2129406" y="2259011"/>
            <a:ext cx="4746016" cy="1524000"/>
          </a:xfrm>
          <a:prstGeom prst="arc">
            <a:avLst>
              <a:gd name="adj1" fmla="val 589712"/>
              <a:gd name="adj2" fmla="val 10293142"/>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0" name="テキスト ボックス 29"/>
          <p:cNvSpPr txBox="1"/>
          <p:nvPr/>
        </p:nvSpPr>
        <p:spPr>
          <a:xfrm>
            <a:off x="2789157" y="3829304"/>
            <a:ext cx="1031562" cy="523220"/>
          </a:xfrm>
          <a:prstGeom prst="rect">
            <a:avLst/>
          </a:prstGeom>
          <a:noFill/>
        </p:spPr>
        <p:txBody>
          <a:bodyPr wrap="square" rtlCol="0">
            <a:spAutoFit/>
          </a:bodyPr>
          <a:lstStyle/>
          <a:p>
            <a:r>
              <a:rPr kumimoji="1" lang="ja-JP" altLang="en-US" sz="2800" dirty="0" smtClean="0"/>
              <a:t>承認</a:t>
            </a:r>
            <a:endParaRPr kumimoji="1" lang="ja-JP" altLang="en-US" sz="2800" dirty="0"/>
          </a:p>
        </p:txBody>
      </p:sp>
      <p:sp>
        <p:nvSpPr>
          <p:cNvPr id="3" name="テキスト ボックス 2"/>
          <p:cNvSpPr txBox="1"/>
          <p:nvPr/>
        </p:nvSpPr>
        <p:spPr>
          <a:xfrm>
            <a:off x="405186" y="5114511"/>
            <a:ext cx="3515919" cy="1015663"/>
          </a:xfrm>
          <a:prstGeom prst="rect">
            <a:avLst/>
          </a:prstGeom>
          <a:noFill/>
        </p:spPr>
        <p:txBody>
          <a:bodyPr wrap="square" rtlCol="0">
            <a:spAutoFit/>
          </a:bodyPr>
          <a:lstStyle/>
          <a:p>
            <a:r>
              <a:rPr kumimoji="1" lang="ja-JP" altLang="en-US" sz="2000" dirty="0" smtClean="0"/>
              <a:t>ここを傍受されたら勝手にログインされる気が・・・・・（認証なしログインをされる危険がある）</a:t>
            </a:r>
            <a:endParaRPr kumimoji="1" lang="ja-JP" altLang="en-US" sz="2000" dirty="0"/>
          </a:p>
        </p:txBody>
      </p:sp>
      <p:cxnSp>
        <p:nvCxnSpPr>
          <p:cNvPr id="5" name="直線矢印コネクタ 4"/>
          <p:cNvCxnSpPr/>
          <p:nvPr/>
        </p:nvCxnSpPr>
        <p:spPr>
          <a:xfrm flipV="1">
            <a:off x="2620634" y="4352524"/>
            <a:ext cx="356251" cy="58523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000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81082" y="167426"/>
            <a:ext cx="5228823" cy="769441"/>
          </a:xfrm>
          <a:prstGeom prst="rect">
            <a:avLst/>
          </a:prstGeom>
          <a:noFill/>
        </p:spPr>
        <p:txBody>
          <a:bodyPr wrap="square" rtlCol="0">
            <a:spAutoFit/>
          </a:bodyPr>
          <a:lstStyle/>
          <a:p>
            <a:pPr algn="ctr"/>
            <a:r>
              <a:rPr lang="ja-JP" altLang="en-US" sz="4400" b="1" dirty="0" smtClean="0">
                <a:solidFill>
                  <a:srgbClr val="7030A0"/>
                </a:solidFill>
              </a:rPr>
              <a:t>ログインシステム</a:t>
            </a:r>
            <a:r>
              <a:rPr lang="en-US" altLang="ja-JP" sz="4400" b="1" dirty="0" smtClean="0">
                <a:solidFill>
                  <a:srgbClr val="7030A0"/>
                </a:solidFill>
              </a:rPr>
              <a:t>(</a:t>
            </a:r>
            <a:r>
              <a:rPr lang="ja-JP" altLang="en-US" sz="4400" b="1" dirty="0" smtClean="0">
                <a:solidFill>
                  <a:srgbClr val="7030A0"/>
                </a:solidFill>
              </a:rPr>
              <a:t>例</a:t>
            </a:r>
            <a:r>
              <a:rPr lang="en-US" altLang="ja-JP" sz="4400" b="1" dirty="0" smtClean="0">
                <a:solidFill>
                  <a:srgbClr val="7030A0"/>
                </a:solidFill>
              </a:rPr>
              <a:t>)</a:t>
            </a:r>
            <a:endParaRPr kumimoji="1" lang="ja-JP" altLang="en-US" sz="4400" b="1" dirty="0">
              <a:solidFill>
                <a:srgbClr val="7030A0"/>
              </a:solidFill>
            </a:endParaRPr>
          </a:p>
        </p:txBody>
      </p:sp>
      <p:sp>
        <p:nvSpPr>
          <p:cNvPr id="3" name="テキスト ボックス 2"/>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1515612" y="1435646"/>
            <a:ext cx="2885230" cy="1077218"/>
          </a:xfrm>
          <a:prstGeom prst="rect">
            <a:avLst/>
          </a:prstGeom>
          <a:noFill/>
        </p:spPr>
        <p:txBody>
          <a:bodyPr wrap="square" rtlCol="0">
            <a:spAutoFit/>
          </a:bodyPr>
          <a:lstStyle/>
          <a:p>
            <a:r>
              <a:rPr kumimoji="1" lang="en-US" altLang="ja-JP" sz="3200" dirty="0" err="1" smtClean="0"/>
              <a:t>ID:hirose</a:t>
            </a:r>
            <a:endParaRPr kumimoji="1" lang="en-US" altLang="ja-JP" sz="3200" dirty="0" smtClean="0"/>
          </a:p>
          <a:p>
            <a:r>
              <a:rPr lang="en-US" altLang="ja-JP" sz="3200" dirty="0" err="1" smtClean="0"/>
              <a:t>PW:hirose</a:t>
            </a:r>
            <a:endParaRPr kumimoji="1" lang="ja-JP" altLang="en-US" sz="3200" dirty="0"/>
          </a:p>
        </p:txBody>
      </p:sp>
      <p:sp>
        <p:nvSpPr>
          <p:cNvPr id="6" name="テキスト ボックス 5"/>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sp>
        <p:nvSpPr>
          <p:cNvPr id="7" name="テキスト ボックス 6"/>
          <p:cNvSpPr txBox="1"/>
          <p:nvPr/>
        </p:nvSpPr>
        <p:spPr>
          <a:xfrm>
            <a:off x="7885537" y="1106149"/>
            <a:ext cx="2834968" cy="1508105"/>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lang="en-US" altLang="ja-JP" sz="2800" dirty="0" smtClean="0"/>
              <a:t>PW</a:t>
            </a:r>
            <a:r>
              <a:rPr lang="en-US" altLang="ja-JP" sz="2800" dirty="0" smtClean="0"/>
              <a:t>(</a:t>
            </a:r>
            <a:r>
              <a:rPr lang="ja-JP" altLang="en-US" sz="2800" dirty="0" smtClean="0"/>
              <a:t>暗号化</a:t>
            </a:r>
            <a:r>
              <a:rPr lang="en-US" altLang="ja-JP" sz="2800" dirty="0" smtClean="0"/>
              <a:t>):</a:t>
            </a:r>
          </a:p>
          <a:p>
            <a:r>
              <a:rPr lang="en-US" altLang="ja-JP" dirty="0" smtClean="0"/>
              <a:t>b415f121bed5418d497277b7e51556dff74b8e55</a:t>
            </a:r>
            <a:endParaRPr lang="ja-JP" altLang="en-US" dirty="0"/>
          </a:p>
        </p:txBody>
      </p:sp>
      <p:sp>
        <p:nvSpPr>
          <p:cNvPr id="8" name="テキスト ボックス 7"/>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9" name="テキスト ボックス 8"/>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0" name="直線矢印コネクタ 9"/>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755144" y="1064486"/>
            <a:ext cx="2734072" cy="1508105"/>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lang="en-US" altLang="ja-JP" sz="2800" dirty="0" smtClean="0"/>
              <a:t>PW</a:t>
            </a:r>
            <a:r>
              <a:rPr lang="en-US" altLang="ja-JP" sz="2800" dirty="0" smtClean="0"/>
              <a:t>(</a:t>
            </a:r>
            <a:r>
              <a:rPr lang="ja-JP" altLang="en-US" sz="2800" dirty="0" smtClean="0"/>
              <a:t>暗号化</a:t>
            </a:r>
            <a:r>
              <a:rPr lang="en-US" altLang="ja-JP" sz="2800" dirty="0" smtClean="0"/>
              <a:t>):</a:t>
            </a:r>
          </a:p>
          <a:p>
            <a:r>
              <a:rPr lang="en-US" altLang="ja-JP" dirty="0" smtClean="0"/>
              <a:t>b415f121bed5418d497277b7e51556dff74b8e55</a:t>
            </a:r>
            <a:endParaRPr lang="ja-JP" altLang="en-US" dirty="0"/>
          </a:p>
        </p:txBody>
      </p:sp>
      <p:sp>
        <p:nvSpPr>
          <p:cNvPr id="12" name="テキスト ボックス 11"/>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cxnSp>
        <p:nvCxnSpPr>
          <p:cNvPr id="13" name="直線矢印コネクタ 12"/>
          <p:cNvCxnSpPr/>
          <p:nvPr/>
        </p:nvCxnSpPr>
        <p:spPr>
          <a:xfrm flipH="1">
            <a:off x="8169131" y="2892230"/>
            <a:ext cx="1639415"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7467600" y="3355655"/>
            <a:ext cx="1143000" cy="523220"/>
          </a:xfrm>
          <a:prstGeom prst="rect">
            <a:avLst/>
          </a:prstGeom>
          <a:noFill/>
        </p:spPr>
        <p:txBody>
          <a:bodyPr wrap="square" rtlCol="0">
            <a:spAutoFit/>
          </a:bodyPr>
          <a:lstStyle/>
          <a:p>
            <a:r>
              <a:rPr kumimoji="1" lang="ja-JP" altLang="en-US" sz="2800" dirty="0" smtClean="0"/>
              <a:t>比較</a:t>
            </a:r>
            <a:endParaRPr kumimoji="1" lang="ja-JP" altLang="en-US" sz="2800" dirty="0"/>
          </a:p>
        </p:txBody>
      </p:sp>
      <p:sp>
        <p:nvSpPr>
          <p:cNvPr id="15" name="円弧 14"/>
          <p:cNvSpPr/>
          <p:nvPr/>
        </p:nvSpPr>
        <p:spPr>
          <a:xfrm>
            <a:off x="2129406" y="2259011"/>
            <a:ext cx="4746016" cy="1524000"/>
          </a:xfrm>
          <a:prstGeom prst="arc">
            <a:avLst>
              <a:gd name="adj1" fmla="val 589712"/>
              <a:gd name="adj2" fmla="val 10293142"/>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p:cNvSpPr txBox="1"/>
          <p:nvPr/>
        </p:nvSpPr>
        <p:spPr>
          <a:xfrm>
            <a:off x="2789157" y="3829304"/>
            <a:ext cx="1031562" cy="523220"/>
          </a:xfrm>
          <a:prstGeom prst="rect">
            <a:avLst/>
          </a:prstGeom>
          <a:noFill/>
        </p:spPr>
        <p:txBody>
          <a:bodyPr wrap="square" rtlCol="0">
            <a:spAutoFit/>
          </a:bodyPr>
          <a:lstStyle/>
          <a:p>
            <a:r>
              <a:rPr kumimoji="1" lang="ja-JP" altLang="en-US" sz="2800" dirty="0" smtClean="0"/>
              <a:t>承認</a:t>
            </a:r>
            <a:endParaRPr kumimoji="1" lang="ja-JP" altLang="en-US" sz="2800" dirty="0"/>
          </a:p>
        </p:txBody>
      </p:sp>
      <p:sp>
        <p:nvSpPr>
          <p:cNvPr id="17" name="テキスト ボックス 16"/>
          <p:cNvSpPr txBox="1"/>
          <p:nvPr/>
        </p:nvSpPr>
        <p:spPr>
          <a:xfrm>
            <a:off x="405186" y="5114511"/>
            <a:ext cx="3515919" cy="1015663"/>
          </a:xfrm>
          <a:prstGeom prst="rect">
            <a:avLst/>
          </a:prstGeom>
          <a:noFill/>
        </p:spPr>
        <p:txBody>
          <a:bodyPr wrap="square" rtlCol="0">
            <a:spAutoFit/>
          </a:bodyPr>
          <a:lstStyle/>
          <a:p>
            <a:r>
              <a:rPr kumimoji="1" lang="ja-JP" altLang="en-US" sz="2000" dirty="0" smtClean="0"/>
              <a:t>ここを傍受されたら勝手にログインされる気が・・・・・（認証なしログインをされる危険がある）</a:t>
            </a:r>
            <a:endParaRPr kumimoji="1" lang="ja-JP" altLang="en-US" sz="2000" dirty="0"/>
          </a:p>
        </p:txBody>
      </p:sp>
      <p:cxnSp>
        <p:nvCxnSpPr>
          <p:cNvPr id="18" name="直線矢印コネクタ 17"/>
          <p:cNvCxnSpPr/>
          <p:nvPr/>
        </p:nvCxnSpPr>
        <p:spPr>
          <a:xfrm flipV="1">
            <a:off x="2620634" y="4352524"/>
            <a:ext cx="356251" cy="58523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表 21"/>
          <p:cNvGraphicFramePr>
            <a:graphicFrameLocks noGrp="1"/>
          </p:cNvGraphicFramePr>
          <p:nvPr>
            <p:extLst>
              <p:ext uri="{D42A27DB-BD31-4B8C-83A1-F6EECF244321}">
                <p14:modId xmlns:p14="http://schemas.microsoft.com/office/powerpoint/2010/main" val="1395389353"/>
              </p:ext>
            </p:extLst>
          </p:nvPr>
        </p:nvGraphicFramePr>
        <p:xfrm>
          <a:off x="7178040" y="4581497"/>
          <a:ext cx="4775630" cy="1798320"/>
        </p:xfrm>
        <a:graphic>
          <a:graphicData uri="http://schemas.openxmlformats.org/drawingml/2006/table">
            <a:tbl>
              <a:tblPr firstRow="1" bandRow="1">
                <a:tableStyleId>{5C22544A-7EE6-4342-B048-85BDC9FD1C3A}</a:tableStyleId>
              </a:tblPr>
              <a:tblGrid>
                <a:gridCol w="975360"/>
                <a:gridCol w="822960"/>
                <a:gridCol w="1211588"/>
                <a:gridCol w="1765722"/>
              </a:tblGrid>
              <a:tr h="457584">
                <a:tc gridSpan="4">
                  <a:txBody>
                    <a:bodyPr/>
                    <a:lstStyle/>
                    <a:p>
                      <a:pPr algn="ctr"/>
                      <a:r>
                        <a:rPr kumimoji="1" lang="en-US" altLang="ja-JP" sz="2800" dirty="0" smtClean="0"/>
                        <a:t>account</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2076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nickname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738456">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cxnSp>
        <p:nvCxnSpPr>
          <p:cNvPr id="23" name="直線矢印コネクタ 22"/>
          <p:cNvCxnSpPr/>
          <p:nvPr/>
        </p:nvCxnSpPr>
        <p:spPr>
          <a:xfrm flipV="1">
            <a:off x="9868312" y="3368312"/>
            <a:ext cx="841359" cy="1050071"/>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86336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352</Words>
  <Application>Microsoft Office PowerPoint</Application>
  <PresentationFormat>ワイド画面</PresentationFormat>
  <Paragraphs>102</Paragraphs>
  <Slides>5</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大沼峻徳</dc:creator>
  <cp:lastModifiedBy>大沼峻徳</cp:lastModifiedBy>
  <cp:revision>21</cp:revision>
  <dcterms:created xsi:type="dcterms:W3CDTF">2013-12-29T01:15:15Z</dcterms:created>
  <dcterms:modified xsi:type="dcterms:W3CDTF">2013-12-31T12:43:01Z</dcterms:modified>
</cp:coreProperties>
</file>