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8" r:id="rId5"/>
    <p:sldId id="267" r:id="rId6"/>
    <p:sldId id="259" r:id="rId7"/>
    <p:sldId id="269" r:id="rId8"/>
    <p:sldId id="260" r:id="rId9"/>
    <p:sldId id="261" r:id="rId10"/>
    <p:sldId id="262" r:id="rId11"/>
    <p:sldId id="272" r:id="rId12"/>
    <p:sldId id="263" r:id="rId13"/>
    <p:sldId id="275" r:id="rId14"/>
    <p:sldId id="270" r:id="rId15"/>
    <p:sldId id="264" r:id="rId16"/>
    <p:sldId id="271" r:id="rId17"/>
    <p:sldId id="274" r:id="rId18"/>
    <p:sldId id="277" r:id="rId19"/>
    <p:sldId id="273" r:id="rId20"/>
    <p:sldId id="276" r:id="rId21"/>
    <p:sldId id="265" r:id="rId22"/>
    <p:sldId id="266" r:id="rId23"/>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594" autoAdjust="0"/>
    <p:restoredTop sz="94685" autoAdjust="0"/>
  </p:normalViewPr>
  <p:slideViewPr>
    <p:cSldViewPr snapToGrid="0" snapToObjects="1">
      <p:cViewPr>
        <p:scale>
          <a:sx n="137" d="100"/>
          <a:sy n="137" d="100"/>
        </p:scale>
        <p:origin x="-1712" y="-72"/>
      </p:cViewPr>
      <p:guideLst>
        <p:guide orient="horz" pos="2160"/>
        <p:guide pos="2880"/>
      </p:guideLst>
    </p:cSldViewPr>
  </p:slideViewPr>
  <p:outlineViewPr>
    <p:cViewPr>
      <p:scale>
        <a:sx n="33" d="100"/>
        <a:sy n="33" d="100"/>
      </p:scale>
      <p:origin x="0" y="492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3FBB9FD-C6E7-2E46-9A18-4717E5EAD95B}" type="datetimeFigureOut">
              <a:rPr kumimoji="1" lang="ja-JP" altLang="en-US" smtClean="0"/>
              <a:t>18/12/05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9D9B3C-8893-104A-89FD-8C53B939DC75}" type="slidenum">
              <a:rPr kumimoji="1" lang="ja-JP" altLang="en-US" smtClean="0"/>
              <a:t>‹#›</a:t>
            </a:fld>
            <a:endParaRPr kumimoji="1" lang="ja-JP" altLang="en-US"/>
          </a:p>
        </p:txBody>
      </p:sp>
    </p:spTree>
    <p:extLst>
      <p:ext uri="{BB962C8B-B14F-4D97-AF65-F5344CB8AC3E}">
        <p14:creationId xmlns:p14="http://schemas.microsoft.com/office/powerpoint/2010/main" val="4254226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3FBB9FD-C6E7-2E46-9A18-4717E5EAD95B}" type="datetimeFigureOut">
              <a:rPr kumimoji="1" lang="ja-JP" altLang="en-US" smtClean="0"/>
              <a:t>18/12/05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9D9B3C-8893-104A-89FD-8C53B939DC75}" type="slidenum">
              <a:rPr kumimoji="1" lang="ja-JP" altLang="en-US" smtClean="0"/>
              <a:t>‹#›</a:t>
            </a:fld>
            <a:endParaRPr kumimoji="1" lang="ja-JP" altLang="en-US"/>
          </a:p>
        </p:txBody>
      </p:sp>
    </p:spTree>
    <p:extLst>
      <p:ext uri="{BB962C8B-B14F-4D97-AF65-F5344CB8AC3E}">
        <p14:creationId xmlns:p14="http://schemas.microsoft.com/office/powerpoint/2010/main" val="170523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3FBB9FD-C6E7-2E46-9A18-4717E5EAD95B}" type="datetimeFigureOut">
              <a:rPr kumimoji="1" lang="ja-JP" altLang="en-US" smtClean="0"/>
              <a:t>18/12/05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9D9B3C-8893-104A-89FD-8C53B939DC75}" type="slidenum">
              <a:rPr kumimoji="1" lang="ja-JP" altLang="en-US" smtClean="0"/>
              <a:t>‹#›</a:t>
            </a:fld>
            <a:endParaRPr kumimoji="1" lang="ja-JP" altLang="en-US"/>
          </a:p>
        </p:txBody>
      </p:sp>
    </p:spTree>
    <p:extLst>
      <p:ext uri="{BB962C8B-B14F-4D97-AF65-F5344CB8AC3E}">
        <p14:creationId xmlns:p14="http://schemas.microsoft.com/office/powerpoint/2010/main" val="3329282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3FBB9FD-C6E7-2E46-9A18-4717E5EAD95B}" type="datetimeFigureOut">
              <a:rPr kumimoji="1" lang="ja-JP" altLang="en-US" smtClean="0"/>
              <a:t>18/12/05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9D9B3C-8893-104A-89FD-8C53B939DC75}" type="slidenum">
              <a:rPr kumimoji="1" lang="ja-JP" altLang="en-US" smtClean="0"/>
              <a:t>‹#›</a:t>
            </a:fld>
            <a:endParaRPr kumimoji="1" lang="ja-JP" altLang="en-US"/>
          </a:p>
        </p:txBody>
      </p:sp>
    </p:spTree>
    <p:extLst>
      <p:ext uri="{BB962C8B-B14F-4D97-AF65-F5344CB8AC3E}">
        <p14:creationId xmlns:p14="http://schemas.microsoft.com/office/powerpoint/2010/main" val="144821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3FBB9FD-C6E7-2E46-9A18-4717E5EAD95B}" type="datetimeFigureOut">
              <a:rPr kumimoji="1" lang="ja-JP" altLang="en-US" smtClean="0"/>
              <a:t>18/12/05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9D9B3C-8893-104A-89FD-8C53B939DC75}" type="slidenum">
              <a:rPr kumimoji="1" lang="ja-JP" altLang="en-US" smtClean="0"/>
              <a:t>‹#›</a:t>
            </a:fld>
            <a:endParaRPr kumimoji="1" lang="ja-JP" altLang="en-US"/>
          </a:p>
        </p:txBody>
      </p:sp>
    </p:spTree>
    <p:extLst>
      <p:ext uri="{BB962C8B-B14F-4D97-AF65-F5344CB8AC3E}">
        <p14:creationId xmlns:p14="http://schemas.microsoft.com/office/powerpoint/2010/main" val="31823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3FBB9FD-C6E7-2E46-9A18-4717E5EAD95B}" type="datetimeFigureOut">
              <a:rPr kumimoji="1" lang="ja-JP" altLang="en-US" smtClean="0"/>
              <a:t>18/12/05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9D9B3C-8893-104A-89FD-8C53B939DC75}" type="slidenum">
              <a:rPr kumimoji="1" lang="ja-JP" altLang="en-US" smtClean="0"/>
              <a:t>‹#›</a:t>
            </a:fld>
            <a:endParaRPr kumimoji="1" lang="ja-JP" altLang="en-US"/>
          </a:p>
        </p:txBody>
      </p:sp>
    </p:spTree>
    <p:extLst>
      <p:ext uri="{BB962C8B-B14F-4D97-AF65-F5344CB8AC3E}">
        <p14:creationId xmlns:p14="http://schemas.microsoft.com/office/powerpoint/2010/main" val="1603114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3FBB9FD-C6E7-2E46-9A18-4717E5EAD95B}" type="datetimeFigureOut">
              <a:rPr kumimoji="1" lang="ja-JP" altLang="en-US" smtClean="0"/>
              <a:t>18/12/05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19D9B3C-8893-104A-89FD-8C53B939DC75}" type="slidenum">
              <a:rPr kumimoji="1" lang="ja-JP" altLang="en-US" smtClean="0"/>
              <a:t>‹#›</a:t>
            </a:fld>
            <a:endParaRPr kumimoji="1" lang="ja-JP" altLang="en-US"/>
          </a:p>
        </p:txBody>
      </p:sp>
    </p:spTree>
    <p:extLst>
      <p:ext uri="{BB962C8B-B14F-4D97-AF65-F5344CB8AC3E}">
        <p14:creationId xmlns:p14="http://schemas.microsoft.com/office/powerpoint/2010/main" val="199918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3FBB9FD-C6E7-2E46-9A18-4717E5EAD95B}" type="datetimeFigureOut">
              <a:rPr kumimoji="1" lang="ja-JP" altLang="en-US" smtClean="0"/>
              <a:t>18/12/05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19D9B3C-8893-104A-89FD-8C53B939DC75}" type="slidenum">
              <a:rPr kumimoji="1" lang="ja-JP" altLang="en-US" smtClean="0"/>
              <a:t>‹#›</a:t>
            </a:fld>
            <a:endParaRPr kumimoji="1" lang="ja-JP" altLang="en-US"/>
          </a:p>
        </p:txBody>
      </p:sp>
    </p:spTree>
    <p:extLst>
      <p:ext uri="{BB962C8B-B14F-4D97-AF65-F5344CB8AC3E}">
        <p14:creationId xmlns:p14="http://schemas.microsoft.com/office/powerpoint/2010/main" val="2983092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3FBB9FD-C6E7-2E46-9A18-4717E5EAD95B}" type="datetimeFigureOut">
              <a:rPr kumimoji="1" lang="ja-JP" altLang="en-US" smtClean="0"/>
              <a:t>18/12/05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19D9B3C-8893-104A-89FD-8C53B939DC75}" type="slidenum">
              <a:rPr kumimoji="1" lang="ja-JP" altLang="en-US" smtClean="0"/>
              <a:t>‹#›</a:t>
            </a:fld>
            <a:endParaRPr kumimoji="1" lang="ja-JP" altLang="en-US"/>
          </a:p>
        </p:txBody>
      </p:sp>
    </p:spTree>
    <p:extLst>
      <p:ext uri="{BB962C8B-B14F-4D97-AF65-F5344CB8AC3E}">
        <p14:creationId xmlns:p14="http://schemas.microsoft.com/office/powerpoint/2010/main" val="23498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3FBB9FD-C6E7-2E46-9A18-4717E5EAD95B}" type="datetimeFigureOut">
              <a:rPr kumimoji="1" lang="ja-JP" altLang="en-US" smtClean="0"/>
              <a:t>18/12/05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9D9B3C-8893-104A-89FD-8C53B939DC75}" type="slidenum">
              <a:rPr kumimoji="1" lang="ja-JP" altLang="en-US" smtClean="0"/>
              <a:t>‹#›</a:t>
            </a:fld>
            <a:endParaRPr kumimoji="1" lang="ja-JP" altLang="en-US"/>
          </a:p>
        </p:txBody>
      </p:sp>
    </p:spTree>
    <p:extLst>
      <p:ext uri="{BB962C8B-B14F-4D97-AF65-F5344CB8AC3E}">
        <p14:creationId xmlns:p14="http://schemas.microsoft.com/office/powerpoint/2010/main" val="192373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3FBB9FD-C6E7-2E46-9A18-4717E5EAD95B}" type="datetimeFigureOut">
              <a:rPr kumimoji="1" lang="ja-JP" altLang="en-US" smtClean="0"/>
              <a:t>18/12/05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9D9B3C-8893-104A-89FD-8C53B939DC75}" type="slidenum">
              <a:rPr kumimoji="1" lang="ja-JP" altLang="en-US" smtClean="0"/>
              <a:t>‹#›</a:t>
            </a:fld>
            <a:endParaRPr kumimoji="1" lang="ja-JP" altLang="en-US"/>
          </a:p>
        </p:txBody>
      </p:sp>
    </p:spTree>
    <p:extLst>
      <p:ext uri="{BB962C8B-B14F-4D97-AF65-F5344CB8AC3E}">
        <p14:creationId xmlns:p14="http://schemas.microsoft.com/office/powerpoint/2010/main" val="28193500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BB9FD-C6E7-2E46-9A18-4717E5EAD95B}" type="datetimeFigureOut">
              <a:rPr kumimoji="1" lang="ja-JP" altLang="en-US" smtClean="0"/>
              <a:t>18/12/05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D9B3C-8893-104A-89FD-8C53B939DC75}" type="slidenum">
              <a:rPr kumimoji="1" lang="ja-JP" altLang="en-US" smtClean="0"/>
              <a:t>‹#›</a:t>
            </a:fld>
            <a:endParaRPr kumimoji="1" lang="ja-JP" altLang="en-US"/>
          </a:p>
        </p:txBody>
      </p:sp>
    </p:spTree>
    <p:extLst>
      <p:ext uri="{BB962C8B-B14F-4D97-AF65-F5344CB8AC3E}">
        <p14:creationId xmlns:p14="http://schemas.microsoft.com/office/powerpoint/2010/main" val="2116795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899582"/>
            <a:ext cx="7772400" cy="5101167"/>
          </a:xfrm>
        </p:spPr>
        <p:txBody>
          <a:bodyPr>
            <a:normAutofit fontScale="90000"/>
          </a:bodyPr>
          <a:lstStyle/>
          <a:p>
            <a:r>
              <a:rPr lang="en-US" altLang="ja-JP" sz="3600" dirty="0" smtClean="0">
                <a:latin typeface="Times New Roman"/>
                <a:cs typeface="Times New Roman"/>
              </a:rPr>
              <a:t>Learning from Simulated and Unsupervised Images through Adversarial Training</a:t>
            </a:r>
            <a:br>
              <a:rPr lang="en-US" altLang="ja-JP" sz="3600" dirty="0" smtClean="0">
                <a:latin typeface="Times New Roman"/>
                <a:cs typeface="Times New Roman"/>
              </a:rPr>
            </a:br>
            <a:r>
              <a:rPr lang="ja-JP" altLang="en-US" sz="3200" dirty="0" smtClean="0">
                <a:latin typeface="Times New Roman"/>
                <a:cs typeface="Times New Roman"/>
              </a:rPr>
              <a:t>（合成画像の品質改良の方法）</a:t>
            </a:r>
            <a:r>
              <a:rPr lang="en-US" altLang="ja-JP" sz="3200" dirty="0" smtClean="0"/>
              <a:t> </a:t>
            </a:r>
            <a:br>
              <a:rPr lang="en-US" altLang="ja-JP" sz="3200" dirty="0" smtClean="0"/>
            </a:br>
            <a:r>
              <a:rPr lang="en-US" altLang="ja-JP" sz="3200" dirty="0" smtClean="0"/>
              <a:t/>
            </a:r>
            <a:br>
              <a:rPr lang="en-US" altLang="ja-JP" sz="3200" dirty="0" smtClean="0"/>
            </a:br>
            <a:r>
              <a:rPr lang="en-US" altLang="ja-JP" sz="3200" dirty="0" smtClean="0"/>
              <a:t/>
            </a:r>
            <a:br>
              <a:rPr lang="en-US" altLang="ja-JP" sz="3200" dirty="0" smtClean="0"/>
            </a:br>
            <a:r>
              <a:rPr lang="en-US" altLang="ja-JP" sz="2000" dirty="0" err="1" smtClean="0">
                <a:latin typeface="Times New Roman"/>
                <a:cs typeface="Times New Roman"/>
              </a:rPr>
              <a:t>Ashish</a:t>
            </a:r>
            <a:r>
              <a:rPr lang="en-US" altLang="ja-JP" sz="2000" dirty="0" smtClean="0">
                <a:latin typeface="Times New Roman"/>
                <a:cs typeface="Times New Roman"/>
              </a:rPr>
              <a:t> </a:t>
            </a:r>
            <a:r>
              <a:rPr lang="en-US" altLang="ja-JP" sz="2000" dirty="0" err="1">
                <a:latin typeface="Times New Roman"/>
                <a:cs typeface="Times New Roman"/>
              </a:rPr>
              <a:t>Shrivastava</a:t>
            </a:r>
            <a:r>
              <a:rPr lang="en-US" altLang="ja-JP" sz="2000" dirty="0">
                <a:latin typeface="Times New Roman"/>
                <a:cs typeface="Times New Roman"/>
              </a:rPr>
              <a:t>, Tomas </a:t>
            </a:r>
            <a:r>
              <a:rPr lang="en-US" altLang="ja-JP" sz="2000" dirty="0" err="1">
                <a:latin typeface="Times New Roman"/>
                <a:cs typeface="Times New Roman"/>
              </a:rPr>
              <a:t>Pfister</a:t>
            </a:r>
            <a:r>
              <a:rPr lang="en-US" altLang="ja-JP" sz="2000" dirty="0">
                <a:latin typeface="Times New Roman"/>
                <a:cs typeface="Times New Roman"/>
              </a:rPr>
              <a:t>, </a:t>
            </a:r>
            <a:r>
              <a:rPr lang="en-US" altLang="ja-JP" sz="2000" dirty="0" err="1">
                <a:latin typeface="Times New Roman"/>
                <a:cs typeface="Times New Roman"/>
              </a:rPr>
              <a:t>Oncel</a:t>
            </a:r>
            <a:r>
              <a:rPr lang="en-US" altLang="ja-JP" sz="2000" dirty="0">
                <a:latin typeface="Times New Roman"/>
                <a:cs typeface="Times New Roman"/>
              </a:rPr>
              <a:t> </a:t>
            </a:r>
            <a:r>
              <a:rPr lang="en-US" altLang="ja-JP" sz="2000" dirty="0" err="1">
                <a:latin typeface="Times New Roman"/>
                <a:cs typeface="Times New Roman"/>
              </a:rPr>
              <a:t>Tuzel</a:t>
            </a:r>
            <a:r>
              <a:rPr lang="en-US" altLang="ja-JP" sz="2000" dirty="0">
                <a:latin typeface="Times New Roman"/>
                <a:cs typeface="Times New Roman"/>
              </a:rPr>
              <a:t>, Josh Susskind, </a:t>
            </a:r>
            <a:r>
              <a:rPr lang="en-US" altLang="ja-JP" sz="2000" dirty="0" smtClean="0">
                <a:latin typeface="Times New Roman"/>
                <a:cs typeface="Times New Roman"/>
              </a:rPr>
              <a:t/>
            </a:r>
            <a:br>
              <a:rPr lang="en-US" altLang="ja-JP" sz="2000" dirty="0" smtClean="0">
                <a:latin typeface="Times New Roman"/>
                <a:cs typeface="Times New Roman"/>
              </a:rPr>
            </a:br>
            <a:r>
              <a:rPr lang="en-US" altLang="ja-JP" sz="2000" dirty="0" err="1" smtClean="0">
                <a:latin typeface="Times New Roman"/>
                <a:cs typeface="Times New Roman"/>
              </a:rPr>
              <a:t>Wenda</a:t>
            </a:r>
            <a:r>
              <a:rPr lang="en-US" altLang="ja-JP" sz="2000" dirty="0" smtClean="0">
                <a:latin typeface="Times New Roman"/>
                <a:cs typeface="Times New Roman"/>
              </a:rPr>
              <a:t> </a:t>
            </a:r>
            <a:r>
              <a:rPr lang="en-US" altLang="ja-JP" sz="2000" dirty="0">
                <a:latin typeface="Times New Roman"/>
                <a:cs typeface="Times New Roman"/>
              </a:rPr>
              <a:t>Wang, </a:t>
            </a:r>
            <a:r>
              <a:rPr lang="en-US" altLang="ja-JP" sz="2000" dirty="0" smtClean="0">
                <a:latin typeface="Times New Roman"/>
                <a:cs typeface="Times New Roman"/>
              </a:rPr>
              <a:t>Russ </a:t>
            </a:r>
            <a:r>
              <a:rPr lang="en-US" altLang="ja-JP" sz="2000" dirty="0">
                <a:latin typeface="Times New Roman"/>
                <a:cs typeface="Times New Roman"/>
              </a:rPr>
              <a:t>Webb </a:t>
            </a:r>
            <a:r>
              <a:rPr lang="en-US" altLang="ja-JP" sz="2000" dirty="0" smtClean="0">
                <a:latin typeface="Times New Roman"/>
                <a:cs typeface="Times New Roman"/>
              </a:rPr>
              <a:t/>
            </a:r>
            <a:br>
              <a:rPr lang="en-US" altLang="ja-JP" sz="2000" dirty="0" smtClean="0">
                <a:latin typeface="Times New Roman"/>
                <a:cs typeface="Times New Roman"/>
              </a:rPr>
            </a:br>
            <a:r>
              <a:rPr lang="en-US" altLang="ja-JP" sz="2800" dirty="0" smtClean="0">
                <a:latin typeface="Times New Roman"/>
                <a:cs typeface="Times New Roman"/>
              </a:rPr>
              <a:t>Apple </a:t>
            </a:r>
            <a:r>
              <a:rPr lang="en-US" altLang="ja-JP" sz="2800" dirty="0" err="1">
                <a:latin typeface="Times New Roman"/>
                <a:cs typeface="Times New Roman"/>
              </a:rPr>
              <a:t>Inc</a:t>
            </a:r>
            <a:r>
              <a:rPr lang="en-US" altLang="ja-JP" sz="2800" dirty="0">
                <a:latin typeface="Times New Roman"/>
                <a:cs typeface="Times New Roman"/>
              </a:rPr>
              <a:t> </a:t>
            </a:r>
            <a:r>
              <a:rPr lang="en-US" altLang="ja-JP" sz="2000" dirty="0" smtClean="0">
                <a:latin typeface="Times New Roman"/>
                <a:cs typeface="Times New Roman"/>
              </a:rPr>
              <a:t/>
            </a:r>
            <a:br>
              <a:rPr lang="en-US" altLang="ja-JP" sz="2000" dirty="0" smtClean="0">
                <a:latin typeface="Times New Roman"/>
                <a:cs typeface="Times New Roman"/>
              </a:rPr>
            </a:br>
            <a:r>
              <a:rPr lang="en-US" altLang="ja-JP" sz="2000" dirty="0" smtClean="0">
                <a:latin typeface="Times New Roman"/>
                <a:cs typeface="Times New Roman"/>
              </a:rPr>
              <a:t/>
            </a:r>
            <a:br>
              <a:rPr lang="en-US" altLang="ja-JP" sz="2000" dirty="0" smtClean="0">
                <a:latin typeface="Times New Roman"/>
                <a:cs typeface="Times New Roman"/>
              </a:rPr>
            </a:br>
            <a:r>
              <a:rPr lang="mr-IN" altLang="ja-JP" sz="1600" dirty="0" smtClean="0">
                <a:latin typeface="Times New Roman"/>
                <a:cs typeface="Times New Roman"/>
              </a:rPr>
              <a:t>https://arxiv.org/abs/1612.07828</a:t>
            </a:r>
            <a:r>
              <a:rPr lang="en-US" altLang="ja-JP" sz="1600" dirty="0" smtClean="0">
                <a:latin typeface="Times New Roman"/>
                <a:cs typeface="Times New Roman"/>
              </a:rPr>
              <a:t/>
            </a:r>
            <a:br>
              <a:rPr lang="en-US" altLang="ja-JP" sz="1600" dirty="0" smtClean="0">
                <a:latin typeface="Times New Roman"/>
                <a:cs typeface="Times New Roman"/>
              </a:rPr>
            </a:br>
            <a:r>
              <a:rPr lang="en-US" altLang="ja-JP" sz="1600" dirty="0" smtClean="0">
                <a:latin typeface="Times New Roman"/>
                <a:cs typeface="Times New Roman"/>
              </a:rPr>
              <a:t/>
            </a:r>
            <a:br>
              <a:rPr lang="en-US" altLang="ja-JP" sz="1600" dirty="0" smtClean="0">
                <a:latin typeface="Times New Roman"/>
                <a:cs typeface="Times New Roman"/>
              </a:rPr>
            </a:br>
            <a:r>
              <a:rPr lang="en-US" altLang="ja-JP" sz="1600" dirty="0">
                <a:latin typeface="Times New Roman"/>
                <a:cs typeface="Times New Roman"/>
              </a:rPr>
              <a:t/>
            </a:r>
            <a:br>
              <a:rPr lang="en-US" altLang="ja-JP" sz="1600" dirty="0">
                <a:latin typeface="Times New Roman"/>
                <a:cs typeface="Times New Roman"/>
              </a:rPr>
            </a:br>
            <a:r>
              <a:rPr lang="en-US" altLang="ja-JP" sz="1600" dirty="0" smtClean="0">
                <a:latin typeface="Times New Roman"/>
                <a:cs typeface="Times New Roman"/>
              </a:rPr>
              <a:t/>
            </a:r>
            <a:br>
              <a:rPr lang="en-US" altLang="ja-JP" sz="1600" dirty="0" smtClean="0">
                <a:latin typeface="Times New Roman"/>
                <a:cs typeface="Times New Roman"/>
              </a:rPr>
            </a:br>
            <a:r>
              <a:rPr lang="en-US" altLang="ja-JP" sz="1600" dirty="0">
                <a:latin typeface="Times New Roman"/>
                <a:cs typeface="Times New Roman"/>
              </a:rPr>
              <a:t/>
            </a:r>
            <a:br>
              <a:rPr lang="en-US" altLang="ja-JP" sz="1600" dirty="0">
                <a:latin typeface="Times New Roman"/>
                <a:cs typeface="Times New Roman"/>
              </a:rPr>
            </a:br>
            <a:r>
              <a:rPr lang="en-US" altLang="ja-JP" sz="1600" dirty="0" smtClean="0">
                <a:latin typeface="Times New Roman"/>
                <a:cs typeface="Times New Roman"/>
              </a:rPr>
              <a:t/>
            </a:r>
            <a:br>
              <a:rPr lang="en-US" altLang="ja-JP" sz="1600" dirty="0" smtClean="0">
                <a:latin typeface="Times New Roman"/>
                <a:cs typeface="Times New Roman"/>
              </a:rPr>
            </a:br>
            <a:r>
              <a:rPr lang="ja-JP" altLang="en-US" sz="1600" dirty="0" smtClean="0">
                <a:solidFill>
                  <a:schemeClr val="tx1"/>
                </a:solidFill>
                <a:latin typeface="+mj-ea"/>
                <a:ea typeface="+mj-ea"/>
              </a:rPr>
              <a:t>文献紹介 安藤貴章 </a:t>
            </a:r>
            <a:r>
              <a:rPr lang="en-US" altLang="ja-JP" sz="1600" dirty="0" smtClean="0">
                <a:solidFill>
                  <a:schemeClr val="tx1"/>
                </a:solidFill>
                <a:latin typeface="+mj-ea"/>
                <a:ea typeface="+mj-ea"/>
              </a:rPr>
              <a:t>2018/12/5</a:t>
            </a:r>
            <a:r>
              <a:rPr lang="ja-JP" altLang="en-US" sz="1600" dirty="0" smtClean="0">
                <a:solidFill>
                  <a:schemeClr val="tx1"/>
                </a:solidFill>
                <a:effectLst/>
                <a:latin typeface="+mj-ea"/>
                <a:ea typeface="+mj-ea"/>
              </a:rPr>
              <a:t/>
            </a:r>
            <a:br>
              <a:rPr lang="ja-JP" altLang="en-US" sz="1600" dirty="0" smtClean="0">
                <a:solidFill>
                  <a:schemeClr val="tx1"/>
                </a:solidFill>
                <a:effectLst/>
                <a:latin typeface="+mj-ea"/>
                <a:ea typeface="+mj-ea"/>
              </a:rPr>
            </a:br>
            <a:endParaRPr kumimoji="1" lang="ja-JP" altLang="en-US" sz="1600" dirty="0"/>
          </a:p>
        </p:txBody>
      </p:sp>
      <p:sp>
        <p:nvSpPr>
          <p:cNvPr id="3" name="サブタイトル 2"/>
          <p:cNvSpPr>
            <a:spLocks noGrp="1"/>
          </p:cNvSpPr>
          <p:nvPr>
            <p:ph type="subTitle" idx="1"/>
          </p:nvPr>
        </p:nvSpPr>
        <p:spPr>
          <a:xfrm>
            <a:off x="1371599" y="5450417"/>
            <a:ext cx="6671733" cy="188382"/>
          </a:xfrm>
        </p:spPr>
        <p:txBody>
          <a:bodyPr>
            <a:normAutofit fontScale="25000" lnSpcReduction="20000"/>
          </a:bodyPr>
          <a:lstStyle/>
          <a:p>
            <a:endParaRPr lang="en-US" altLang="ja-JP" sz="2400" dirty="0" smtClean="0">
              <a:solidFill>
                <a:schemeClr val="tx1"/>
              </a:solidFill>
              <a:latin typeface="+mj-ea"/>
              <a:ea typeface="+mj-ea"/>
            </a:endParaRPr>
          </a:p>
          <a:p>
            <a:endParaRPr lang="en-US" altLang="ja-JP" sz="2400" dirty="0">
              <a:solidFill>
                <a:schemeClr val="tx1"/>
              </a:solidFill>
              <a:latin typeface="+mj-ea"/>
              <a:ea typeface="+mj-ea"/>
            </a:endParaRPr>
          </a:p>
          <a:p>
            <a:endParaRPr kumimoji="1" lang="ja-JP" altLang="en-US" dirty="0">
              <a:solidFill>
                <a:schemeClr val="tx1"/>
              </a:solidFill>
              <a:latin typeface="+mj-ea"/>
              <a:ea typeface="+mj-ea"/>
            </a:endParaRPr>
          </a:p>
        </p:txBody>
      </p:sp>
      <p:sp>
        <p:nvSpPr>
          <p:cNvPr id="4" name="テキスト ボックス 3"/>
          <p:cNvSpPr txBox="1"/>
          <p:nvPr/>
        </p:nvSpPr>
        <p:spPr>
          <a:xfrm>
            <a:off x="8213493" y="1696538"/>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6282638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709083"/>
            <a:ext cx="8229600" cy="5613533"/>
          </a:xfrm>
        </p:spPr>
        <p:txBody>
          <a:bodyPr>
            <a:normAutofit fontScale="47500" lnSpcReduction="20000"/>
          </a:bodyPr>
          <a:lstStyle/>
          <a:p>
            <a:pPr marL="0" indent="0">
              <a:buNone/>
            </a:pPr>
            <a:r>
              <a:rPr lang="en-US" altLang="ja-JP" sz="5800" dirty="0" smtClean="0"/>
              <a:t>S+U Learning with </a:t>
            </a:r>
            <a:r>
              <a:rPr lang="en-US" altLang="ja-JP" sz="5800" dirty="0" err="1" smtClean="0"/>
              <a:t>SimGAN</a:t>
            </a:r>
            <a:endParaRPr lang="nb-NO" altLang="ja-JP" sz="3800" dirty="0" smtClean="0">
              <a:latin typeface="Times New Roman"/>
              <a:cs typeface="Times New Roman"/>
            </a:endParaRPr>
          </a:p>
          <a:p>
            <a:pPr marL="0" indent="0">
              <a:buNone/>
            </a:pPr>
            <a:endParaRPr lang="nb-NO" altLang="ja-JP" sz="4200" dirty="0" smtClean="0">
              <a:latin typeface="Times New Roman"/>
              <a:cs typeface="Times New Roman"/>
            </a:endParaRPr>
          </a:p>
          <a:p>
            <a:pPr marL="0" indent="0">
              <a:buNone/>
            </a:pPr>
            <a:r>
              <a:rPr lang="ja-JP" altLang="en-US" sz="5100" dirty="0" smtClean="0">
                <a:latin typeface="Times New Roman"/>
                <a:cs typeface="Times New Roman"/>
              </a:rPr>
              <a:t>リファイナー</a:t>
            </a:r>
            <a:r>
              <a:rPr lang="ja-JP" altLang="nb-NO" sz="5100" dirty="0" smtClean="0">
                <a:latin typeface="Times New Roman"/>
                <a:cs typeface="Times New Roman"/>
              </a:rPr>
              <a:t>の</a:t>
            </a:r>
            <a:r>
              <a:rPr lang="nb-NO" altLang="ja-JP" sz="5100" dirty="0" smtClean="0">
                <a:latin typeface="Times New Roman"/>
                <a:cs typeface="Times New Roman"/>
              </a:rPr>
              <a:t>loss</a:t>
            </a:r>
          </a:p>
          <a:p>
            <a:pPr marL="0" indent="0">
              <a:buNone/>
            </a:pPr>
            <a:endParaRPr lang="nb-NO" altLang="ja-JP" sz="2800" dirty="0">
              <a:latin typeface="Times New Roman"/>
              <a:cs typeface="Times New Roman"/>
            </a:endParaRPr>
          </a:p>
          <a:p>
            <a:pPr marL="0" indent="0">
              <a:buNone/>
            </a:pPr>
            <a:endParaRPr lang="nb-NO" altLang="ja-JP" sz="2800" dirty="0" smtClean="0">
              <a:latin typeface="Times New Roman"/>
              <a:cs typeface="Times New Roman"/>
            </a:endParaRPr>
          </a:p>
          <a:p>
            <a:pPr marL="0" indent="0">
              <a:buNone/>
            </a:pPr>
            <a:endParaRPr lang="nb-NO" altLang="ja-JP" sz="2800" dirty="0">
              <a:latin typeface="Times New Roman"/>
              <a:cs typeface="Times New Roman"/>
            </a:endParaRPr>
          </a:p>
          <a:p>
            <a:pPr marL="0" indent="0">
              <a:buNone/>
            </a:pPr>
            <a:endParaRPr lang="nb-NO" altLang="ja-JP" sz="2800" dirty="0" smtClean="0">
              <a:latin typeface="Times New Roman"/>
              <a:cs typeface="Times New Roman"/>
            </a:endParaRPr>
          </a:p>
          <a:p>
            <a:pPr marL="0" indent="0">
              <a:buNone/>
            </a:pPr>
            <a:endParaRPr lang="nb-NO" altLang="ja-JP" sz="2800" dirty="0">
              <a:latin typeface="Times New Roman"/>
              <a:cs typeface="Times New Roman"/>
            </a:endParaRPr>
          </a:p>
          <a:p>
            <a:pPr marL="0" indent="0">
              <a:buNone/>
            </a:pPr>
            <a:endParaRPr lang="en-US" altLang="ja-JP" sz="2800" dirty="0" smtClean="0">
              <a:latin typeface="Times New Roman"/>
              <a:cs typeface="Times New Roman"/>
            </a:endParaRPr>
          </a:p>
          <a:p>
            <a:pPr marL="0" indent="0">
              <a:buNone/>
            </a:pPr>
            <a:endParaRPr lang="en-US" altLang="ja-JP" sz="2800" dirty="0" smtClean="0">
              <a:latin typeface="Times New Roman"/>
              <a:cs typeface="Times New Roman"/>
            </a:endParaRPr>
          </a:p>
          <a:p>
            <a:pPr marL="0" indent="0">
              <a:buNone/>
            </a:pPr>
            <a:endParaRPr lang="en-US" altLang="ja-JP" sz="2800" dirty="0">
              <a:latin typeface="Times New Roman"/>
              <a:cs typeface="Times New Roman"/>
            </a:endParaRPr>
          </a:p>
          <a:p>
            <a:pPr marL="0" indent="0">
              <a:buNone/>
            </a:pPr>
            <a:endParaRPr lang="en-US" altLang="ja-JP" sz="3300" dirty="0" smtClean="0">
              <a:latin typeface="Times New Roman"/>
              <a:cs typeface="Times New Roman"/>
            </a:endParaRPr>
          </a:p>
          <a:p>
            <a:pPr marL="0" indent="0">
              <a:buNone/>
            </a:pPr>
            <a:r>
              <a:rPr lang="ja-JP" altLang="en-US" sz="3300" dirty="0" smtClean="0">
                <a:latin typeface="Times New Roman"/>
                <a:cs typeface="Times New Roman"/>
              </a:rPr>
              <a:t>・</a:t>
            </a:r>
            <a:r>
              <a:rPr lang="en-US" altLang="ja-JP" sz="3300" dirty="0" smtClean="0">
                <a:latin typeface="Times New Roman"/>
                <a:cs typeface="Times New Roman"/>
              </a:rPr>
              <a:t> </a:t>
            </a:r>
            <a:r>
              <a:rPr lang="ja-JP" altLang="en-US" sz="3300" dirty="0" smtClean="0">
                <a:latin typeface="Times New Roman"/>
                <a:cs typeface="Times New Roman"/>
              </a:rPr>
              <a:t>１項目は</a:t>
            </a:r>
            <a:r>
              <a:rPr lang="en-US" altLang="ja-JP" sz="3300" dirty="0" smtClean="0">
                <a:latin typeface="Times New Roman"/>
                <a:cs typeface="Times New Roman"/>
              </a:rPr>
              <a:t>GAN</a:t>
            </a:r>
            <a:r>
              <a:rPr lang="ja-JP" altLang="en-US" sz="3300" dirty="0" smtClean="0">
                <a:latin typeface="Times New Roman"/>
                <a:cs typeface="Times New Roman"/>
              </a:rPr>
              <a:t>の</a:t>
            </a:r>
            <a:r>
              <a:rPr lang="en-US" altLang="ja-JP" sz="3300" dirty="0" smtClean="0">
                <a:latin typeface="Times New Roman"/>
                <a:cs typeface="Times New Roman"/>
              </a:rPr>
              <a:t>Generator</a:t>
            </a:r>
            <a:r>
              <a:rPr lang="ja-JP" altLang="en-US" sz="3300" dirty="0" smtClean="0">
                <a:latin typeface="Times New Roman"/>
                <a:cs typeface="Times New Roman"/>
              </a:rPr>
              <a:t>と同様の誤差</a:t>
            </a:r>
          </a:p>
          <a:p>
            <a:pPr marL="0" indent="0">
              <a:buNone/>
            </a:pPr>
            <a:r>
              <a:rPr lang="ja-JP" altLang="en-US" sz="3300" dirty="0" smtClean="0">
                <a:latin typeface="Times New Roman"/>
                <a:cs typeface="Times New Roman"/>
              </a:rPr>
              <a:t>・</a:t>
            </a:r>
            <a:r>
              <a:rPr lang="en-US" altLang="ja-JP" sz="3300" dirty="0" smtClean="0">
                <a:latin typeface="Times New Roman"/>
                <a:cs typeface="Times New Roman"/>
              </a:rPr>
              <a:t> </a:t>
            </a:r>
            <a:r>
              <a:rPr lang="ja-JP" altLang="en-US" sz="3300" dirty="0" smtClean="0">
                <a:latin typeface="Times New Roman"/>
                <a:cs typeface="Times New Roman"/>
              </a:rPr>
              <a:t>２項目は自己正則化</a:t>
            </a:r>
            <a:r>
              <a:rPr lang="ja-JP" altLang="en-US" sz="3300" dirty="0" smtClean="0">
                <a:latin typeface="Times New Roman"/>
                <a:cs typeface="Times New Roman"/>
              </a:rPr>
              <a:t>項</a:t>
            </a:r>
            <a:r>
              <a:rPr lang="ja-JP" altLang="en-US" sz="3300" dirty="0" smtClean="0">
                <a:latin typeface="Times New Roman"/>
                <a:cs typeface="Times New Roman"/>
              </a:rPr>
              <a:t>を</a:t>
            </a:r>
            <a:r>
              <a:rPr lang="ja-JP" altLang="en-US" sz="3300" dirty="0" smtClean="0">
                <a:latin typeface="Times New Roman"/>
                <a:cs typeface="Times New Roman"/>
              </a:rPr>
              <a:t>導入</a:t>
            </a:r>
            <a:r>
              <a:rPr lang="en-US" altLang="ja-JP" sz="3300" dirty="0">
                <a:latin typeface="Times New Roman"/>
                <a:cs typeface="Times New Roman"/>
              </a:rPr>
              <a:t>(L1</a:t>
            </a:r>
            <a:r>
              <a:rPr lang="ja-JP" altLang="en-US" sz="3300" dirty="0">
                <a:latin typeface="Times New Roman"/>
                <a:cs typeface="Times New Roman"/>
              </a:rPr>
              <a:t>ノルム</a:t>
            </a:r>
            <a:r>
              <a:rPr lang="en-US" altLang="ja-JP" sz="3300" dirty="0">
                <a:latin typeface="Times New Roman"/>
                <a:cs typeface="Times New Roman"/>
              </a:rPr>
              <a:t>) →</a:t>
            </a:r>
            <a:r>
              <a:rPr lang="ja-JP" altLang="en-US" sz="3300" dirty="0">
                <a:latin typeface="Times New Roman"/>
                <a:cs typeface="Times New Roman"/>
              </a:rPr>
              <a:t>注釈情報を保持するため</a:t>
            </a:r>
            <a:endParaRPr lang="en-US" altLang="ja-JP" sz="3300" dirty="0" smtClean="0">
              <a:latin typeface="Times New Roman"/>
              <a:cs typeface="Times New Roman"/>
            </a:endParaRPr>
          </a:p>
          <a:p>
            <a:pPr marL="0" indent="0">
              <a:buNone/>
            </a:pPr>
            <a:r>
              <a:rPr lang="ja-JP" altLang="en-US" sz="3300" dirty="0" smtClean="0">
                <a:latin typeface="Times New Roman"/>
                <a:cs typeface="Times New Roman"/>
              </a:rPr>
              <a:t>・</a:t>
            </a:r>
            <a:r>
              <a:rPr lang="en-US" altLang="ja-JP" sz="3300" dirty="0" smtClean="0">
                <a:latin typeface="Times New Roman"/>
                <a:cs typeface="Times New Roman"/>
              </a:rPr>
              <a:t> </a:t>
            </a:r>
            <a:r>
              <a:rPr lang="ja-JP" altLang="en-US" sz="3300" dirty="0" smtClean="0">
                <a:latin typeface="Times New Roman"/>
                <a:cs typeface="Times New Roman"/>
              </a:rPr>
              <a:t>通常の</a:t>
            </a:r>
            <a:r>
              <a:rPr lang="en-US" altLang="ja-JP" sz="3300" dirty="0" smtClean="0">
                <a:latin typeface="Times New Roman"/>
                <a:cs typeface="Times New Roman"/>
              </a:rPr>
              <a:t>GAN</a:t>
            </a:r>
            <a:r>
              <a:rPr lang="ja-JP" altLang="en-US" sz="3300" dirty="0" smtClean="0">
                <a:latin typeface="Times New Roman"/>
                <a:cs typeface="Times New Roman"/>
              </a:rPr>
              <a:t>は、それっぽい画像であればどのようなものでも生成すればいいが、</a:t>
            </a:r>
            <a:r>
              <a:rPr lang="en-US" altLang="ja-JP" sz="3300" dirty="0" err="1" smtClean="0">
                <a:latin typeface="Times New Roman"/>
                <a:cs typeface="Times New Roman"/>
              </a:rPr>
              <a:t>simGAN</a:t>
            </a:r>
            <a:r>
              <a:rPr lang="ja-JP" altLang="en-US" sz="3300" dirty="0" smtClean="0">
                <a:latin typeface="Times New Roman"/>
                <a:cs typeface="Times New Roman"/>
              </a:rPr>
              <a:t>はラベルに沿った画像を生成する必要</a:t>
            </a:r>
            <a:endParaRPr lang="en-US" altLang="ja-JP" sz="3300" dirty="0" smtClean="0">
              <a:latin typeface="Times New Roman"/>
              <a:cs typeface="Times New Roman"/>
            </a:endParaRPr>
          </a:p>
          <a:p>
            <a:pPr marL="0" indent="0">
              <a:buNone/>
            </a:pPr>
            <a:r>
              <a:rPr lang="ja-JP" altLang="en-US" sz="3300" dirty="0" smtClean="0">
                <a:latin typeface="Times New Roman"/>
                <a:cs typeface="Times New Roman"/>
              </a:rPr>
              <a:t>・</a:t>
            </a:r>
            <a:r>
              <a:rPr lang="en-US" altLang="ja-JP" sz="3300" dirty="0" smtClean="0">
                <a:latin typeface="Times New Roman"/>
                <a:cs typeface="Times New Roman"/>
              </a:rPr>
              <a:t> </a:t>
            </a:r>
            <a:r>
              <a:rPr lang="ja-JP" altLang="en-US" sz="3300" dirty="0" smtClean="0">
                <a:latin typeface="Times New Roman"/>
                <a:cs typeface="Times New Roman"/>
              </a:rPr>
              <a:t>例えば、視線推定で利用する目の画像セットを考えると、右向き、左向き、正面向きなどのラベルに対して、その画像が存在する。右向きの合成画像をリファイナーに入れて左向きの画像が出てくると困る。よってなんらかの制約が必要となる。これを自己正則化項で実現</a:t>
            </a:r>
            <a:endParaRPr lang="en-US" altLang="ja-JP" sz="3300" dirty="0" smtClean="0">
              <a:latin typeface="Times New Roman"/>
              <a:cs typeface="Times New Roman"/>
            </a:endParaRPr>
          </a:p>
          <a:p>
            <a:pPr marL="0" indent="0">
              <a:buNone/>
            </a:pPr>
            <a:endParaRPr lang="ja-JP" altLang="en-US" sz="3300" dirty="0" smtClean="0">
              <a:latin typeface="Times New Roman"/>
              <a:cs typeface="Times New Roman"/>
            </a:endParaRPr>
          </a:p>
          <a:p>
            <a:pPr marL="0" indent="0">
              <a:buNone/>
            </a:pPr>
            <a:r>
              <a:rPr lang="ja-JP" altLang="en-US" sz="3300" dirty="0" smtClean="0">
                <a:latin typeface="Times New Roman"/>
                <a:cs typeface="Times New Roman"/>
              </a:rPr>
              <a:t>・</a:t>
            </a:r>
            <a:r>
              <a:rPr lang="en-US" altLang="ja-JP" sz="3300" dirty="0" smtClean="0">
                <a:latin typeface="Times New Roman"/>
                <a:cs typeface="Times New Roman"/>
              </a:rPr>
              <a:t> </a:t>
            </a:r>
            <a:r>
              <a:rPr lang="ja-JP" altLang="en-US" sz="3300" dirty="0" smtClean="0">
                <a:latin typeface="Times New Roman"/>
                <a:cs typeface="Times New Roman"/>
              </a:rPr>
              <a:t>まず、合成された画像に対しニューラルネットワーク等で特徴空間へ変換</a:t>
            </a:r>
            <a:endParaRPr lang="en-US" altLang="ja-JP" sz="3300" dirty="0" smtClean="0">
              <a:latin typeface="Times New Roman"/>
              <a:cs typeface="Times New Roman"/>
            </a:endParaRPr>
          </a:p>
          <a:p>
            <a:pPr marL="0" indent="0">
              <a:buNone/>
            </a:pPr>
            <a:r>
              <a:rPr lang="ja-JP" altLang="en-US" sz="3300" dirty="0" smtClean="0">
                <a:latin typeface="Times New Roman"/>
                <a:cs typeface="Times New Roman"/>
              </a:rPr>
              <a:t>・</a:t>
            </a:r>
            <a:r>
              <a:rPr lang="en-US" altLang="ja-JP" sz="3300" dirty="0" smtClean="0">
                <a:latin typeface="Times New Roman"/>
                <a:cs typeface="Times New Roman"/>
              </a:rPr>
              <a:t> </a:t>
            </a:r>
            <a:r>
              <a:rPr lang="ja-JP" altLang="en-US" sz="3300" dirty="0" smtClean="0">
                <a:latin typeface="Times New Roman"/>
                <a:cs typeface="Times New Roman"/>
              </a:rPr>
              <a:t>一方で、精緻化された画像も特徴空間へ変換</a:t>
            </a:r>
            <a:endParaRPr lang="en-US" altLang="ja-JP" sz="3300" dirty="0">
              <a:latin typeface="Times New Roman"/>
              <a:cs typeface="Times New Roman"/>
            </a:endParaRPr>
          </a:p>
          <a:p>
            <a:pPr marL="0" indent="0">
              <a:buNone/>
            </a:pPr>
            <a:r>
              <a:rPr lang="ja-JP" altLang="en-US" sz="3300" dirty="0" smtClean="0">
                <a:latin typeface="Times New Roman"/>
                <a:cs typeface="Times New Roman"/>
              </a:rPr>
              <a:t>・</a:t>
            </a:r>
            <a:r>
              <a:rPr lang="en-US" altLang="ja-JP" sz="3300" dirty="0" smtClean="0">
                <a:latin typeface="Times New Roman"/>
                <a:cs typeface="Times New Roman"/>
              </a:rPr>
              <a:t> </a:t>
            </a:r>
            <a:r>
              <a:rPr lang="ja-JP" altLang="en-US" sz="3300" dirty="0" smtClean="0">
                <a:latin typeface="Times New Roman"/>
                <a:cs typeface="Times New Roman"/>
              </a:rPr>
              <a:t>この両者の</a:t>
            </a:r>
            <a:r>
              <a:rPr lang="en-US" altLang="ja-JP" sz="3300" dirty="0" smtClean="0">
                <a:latin typeface="Times New Roman"/>
                <a:cs typeface="Times New Roman"/>
              </a:rPr>
              <a:t>L1</a:t>
            </a:r>
            <a:r>
              <a:rPr lang="ja-JP" altLang="en-US" sz="3300" dirty="0" smtClean="0">
                <a:latin typeface="Times New Roman"/>
                <a:cs typeface="Times New Roman"/>
              </a:rPr>
              <a:t>ノルムをピクセル単位で求める</a:t>
            </a:r>
            <a:r>
              <a:rPr lang="en-US" altLang="ja-JP" sz="3300" dirty="0" smtClean="0">
                <a:latin typeface="Times New Roman"/>
                <a:cs typeface="Times New Roman"/>
              </a:rPr>
              <a:t> </a:t>
            </a:r>
            <a:endParaRPr lang="nb-NO" altLang="ja-JP" sz="3300" dirty="0" smtClean="0">
              <a:latin typeface="Times New Roman"/>
              <a:cs typeface="Times New Roman"/>
            </a:endParaRPr>
          </a:p>
          <a:p>
            <a:pPr marL="0" indent="0">
              <a:buNone/>
            </a:pPr>
            <a:endParaRPr kumimoji="1" lang="nb-NO" altLang="ja-JP" sz="3300" dirty="0">
              <a:latin typeface="Times New Roman"/>
              <a:cs typeface="Times New Roman"/>
            </a:endParaRPr>
          </a:p>
        </p:txBody>
      </p:sp>
      <p:pic>
        <p:nvPicPr>
          <p:cNvPr id="4" name="図 3"/>
          <p:cNvPicPr>
            <a:picLocks noChangeAspect="1"/>
          </p:cNvPicPr>
          <p:nvPr/>
        </p:nvPicPr>
        <p:blipFill>
          <a:blip r:embed="rId2"/>
          <a:stretch>
            <a:fillRect/>
          </a:stretch>
        </p:blipFill>
        <p:spPr>
          <a:xfrm>
            <a:off x="540632" y="1907881"/>
            <a:ext cx="4437523" cy="1303916"/>
          </a:xfrm>
          <a:prstGeom prst="rect">
            <a:avLst/>
          </a:prstGeom>
        </p:spPr>
      </p:pic>
    </p:spTree>
    <p:extLst>
      <p:ext uri="{BB962C8B-B14F-4D97-AF65-F5344CB8AC3E}">
        <p14:creationId xmlns:p14="http://schemas.microsoft.com/office/powerpoint/2010/main" val="9598802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611866"/>
            <a:ext cx="8229600" cy="5514297"/>
          </a:xfrm>
        </p:spPr>
        <p:txBody>
          <a:bodyPr>
            <a:normAutofit/>
          </a:bodyPr>
          <a:lstStyle/>
          <a:p>
            <a:pPr marL="0" indent="0">
              <a:buNone/>
            </a:pPr>
            <a:r>
              <a:rPr lang="ja-JP" altLang="en-US" sz="2400" dirty="0">
                <a:latin typeface="Times New Roman"/>
                <a:cs typeface="Times New Roman"/>
              </a:rPr>
              <a:t>局所的敵対的損失 </a:t>
            </a:r>
            <a:endParaRPr lang="en-US" altLang="ja-JP" sz="2400" dirty="0" smtClean="0">
              <a:latin typeface="Times New Roman"/>
              <a:cs typeface="Times New Roman"/>
            </a:endParaRPr>
          </a:p>
          <a:p>
            <a:pPr marL="0" indent="0">
              <a:buNone/>
            </a:pPr>
            <a:endParaRPr lang="ja-JP" altLang="en-US" sz="2400" dirty="0">
              <a:latin typeface="Times New Roman"/>
              <a:cs typeface="Times New Roman"/>
            </a:endParaRPr>
          </a:p>
          <a:p>
            <a:pPr marL="0" indent="0">
              <a:buNone/>
            </a:pPr>
            <a:r>
              <a:rPr lang="ja-JP" altLang="en-US" sz="2400" dirty="0" smtClean="0">
                <a:latin typeface="Times New Roman"/>
                <a:cs typeface="Times New Roman"/>
              </a:rPr>
              <a:t>・</a:t>
            </a:r>
            <a:r>
              <a:rPr lang="en-US" altLang="ja-JP" sz="2400" dirty="0" smtClean="0">
                <a:latin typeface="Times New Roman"/>
                <a:cs typeface="Times New Roman"/>
              </a:rPr>
              <a:t> </a:t>
            </a:r>
            <a:r>
              <a:rPr lang="ja-JP" altLang="en-US" sz="2400" dirty="0" smtClean="0">
                <a:latin typeface="Times New Roman"/>
                <a:cs typeface="Times New Roman"/>
              </a:rPr>
              <a:t>学習</a:t>
            </a:r>
            <a:r>
              <a:rPr lang="ja-JP" altLang="en-US" sz="2400" dirty="0">
                <a:latin typeface="Times New Roman"/>
                <a:cs typeface="Times New Roman"/>
              </a:rPr>
              <a:t>時</a:t>
            </a:r>
            <a:r>
              <a:rPr lang="ja-JP" altLang="en-US" sz="2400" dirty="0" smtClean="0">
                <a:latin typeface="Times New Roman"/>
                <a:cs typeface="Times New Roman"/>
              </a:rPr>
              <a:t>に</a:t>
            </a:r>
            <a:r>
              <a:rPr lang="ja-JP" altLang="en-US" sz="2400" dirty="0" smtClean="0">
                <a:latin typeface="Times New Roman"/>
                <a:cs typeface="Times New Roman"/>
              </a:rPr>
              <a:t>識別器</a:t>
            </a:r>
            <a:r>
              <a:rPr lang="ja-JP" altLang="en-US" sz="2400" dirty="0" smtClean="0">
                <a:latin typeface="Times New Roman"/>
                <a:cs typeface="Times New Roman"/>
              </a:rPr>
              <a:t>へ</a:t>
            </a:r>
            <a:r>
              <a:rPr lang="ja-JP" altLang="en-US" sz="2400" dirty="0">
                <a:latin typeface="Times New Roman"/>
                <a:cs typeface="Times New Roman"/>
              </a:rPr>
              <a:t>入力画像をすべて</a:t>
            </a:r>
            <a:r>
              <a:rPr lang="ja-JP" altLang="en-US" sz="2400" dirty="0" smtClean="0">
                <a:latin typeface="Times New Roman"/>
                <a:cs typeface="Times New Roman"/>
              </a:rPr>
              <a:t>入れる</a:t>
            </a:r>
            <a:r>
              <a:rPr lang="ja-JP" altLang="en-US" sz="2400" dirty="0">
                <a:latin typeface="Times New Roman"/>
                <a:cs typeface="Times New Roman"/>
              </a:rPr>
              <a:t>のでは</a:t>
            </a:r>
            <a:r>
              <a:rPr lang="ja-JP" altLang="en-US" sz="2400" dirty="0" smtClean="0">
                <a:latin typeface="Times New Roman"/>
                <a:cs typeface="Times New Roman"/>
              </a:rPr>
              <a:t>なく</a:t>
            </a:r>
            <a:r>
              <a:rPr lang="ja-JP" altLang="en-US" sz="2400" dirty="0" smtClean="0">
                <a:latin typeface="Times New Roman"/>
                <a:cs typeface="Times New Roman"/>
              </a:rPr>
              <a:t>、</a:t>
            </a:r>
            <a:r>
              <a:rPr lang="ja-JP" altLang="en-US" sz="2400" dirty="0" smtClean="0">
                <a:latin typeface="Times New Roman"/>
                <a:cs typeface="Times New Roman"/>
              </a:rPr>
              <a:t>ある</a:t>
            </a:r>
            <a:r>
              <a:rPr lang="ja-JP" altLang="en-US" sz="2400" dirty="0">
                <a:latin typeface="Times New Roman"/>
                <a:cs typeface="Times New Roman"/>
              </a:rPr>
              <a:t>領域単位に分割</a:t>
            </a:r>
            <a:r>
              <a:rPr lang="ja-JP" altLang="en-US" sz="2400" dirty="0" smtClean="0">
                <a:latin typeface="Times New Roman"/>
                <a:cs typeface="Times New Roman"/>
              </a:rPr>
              <a:t>する</a:t>
            </a:r>
            <a:endParaRPr lang="en-US" altLang="ja-JP" sz="2400" dirty="0" smtClean="0">
              <a:latin typeface="Times New Roman"/>
              <a:cs typeface="Times New Roman"/>
            </a:endParaRPr>
          </a:p>
          <a:p>
            <a:pPr marL="0" indent="0">
              <a:buNone/>
            </a:pPr>
            <a:endParaRPr lang="en-US" altLang="ja-JP" sz="2400" dirty="0">
              <a:latin typeface="Times New Roman"/>
              <a:cs typeface="Times New Roman"/>
            </a:endParaRPr>
          </a:p>
          <a:p>
            <a:pPr marL="0" indent="0">
              <a:buNone/>
            </a:pPr>
            <a:r>
              <a:rPr lang="ja-JP" altLang="en-US" sz="2400" dirty="0" smtClean="0">
                <a:latin typeface="Times New Roman"/>
                <a:cs typeface="Times New Roman"/>
              </a:rPr>
              <a:t>・ </a:t>
            </a:r>
            <a:r>
              <a:rPr lang="ja-JP" altLang="en-US" sz="2400" dirty="0" smtClean="0">
                <a:latin typeface="Times New Roman"/>
                <a:cs typeface="Times New Roman"/>
              </a:rPr>
              <a:t>各パッチ</a:t>
            </a:r>
            <a:r>
              <a:rPr lang="ja-JP" altLang="en-US" sz="2400" dirty="0">
                <a:latin typeface="Times New Roman"/>
                <a:cs typeface="Times New Roman"/>
              </a:rPr>
              <a:t>で</a:t>
            </a:r>
            <a:r>
              <a:rPr lang="en-US" altLang="ja-JP" sz="2400" dirty="0">
                <a:latin typeface="Times New Roman"/>
                <a:cs typeface="Times New Roman"/>
              </a:rPr>
              <a:t>,</a:t>
            </a:r>
            <a:r>
              <a:rPr lang="ja-JP" altLang="en-US" sz="2400" dirty="0">
                <a:latin typeface="Times New Roman"/>
                <a:cs typeface="Times New Roman"/>
              </a:rPr>
              <a:t>現実データである確率を求め</a:t>
            </a:r>
            <a:r>
              <a:rPr lang="en-US" altLang="ja-JP" sz="2400" dirty="0">
                <a:latin typeface="Times New Roman"/>
                <a:cs typeface="Times New Roman"/>
              </a:rPr>
              <a:t>, </a:t>
            </a:r>
            <a:r>
              <a:rPr lang="ja-JP" altLang="en-US" sz="2400" dirty="0">
                <a:latin typeface="Times New Roman"/>
                <a:cs typeface="Times New Roman"/>
              </a:rPr>
              <a:t>損失関数では全領域分</a:t>
            </a:r>
            <a:r>
              <a:rPr lang="ja-JP" altLang="en-US" sz="2400" dirty="0" smtClean="0">
                <a:latin typeface="Times New Roman"/>
                <a:cs typeface="Times New Roman"/>
              </a:rPr>
              <a:t>の</a:t>
            </a:r>
            <a:r>
              <a:rPr lang="ja-JP" altLang="en-US" sz="2400" dirty="0" smtClean="0">
                <a:latin typeface="Times New Roman"/>
                <a:cs typeface="Times New Roman"/>
              </a:rPr>
              <a:t>交差</a:t>
            </a:r>
            <a:r>
              <a:rPr lang="ja-JP" altLang="en-US" sz="2400" dirty="0" smtClean="0">
                <a:latin typeface="Times New Roman"/>
                <a:cs typeface="Times New Roman"/>
              </a:rPr>
              <a:t>エントロピー</a:t>
            </a:r>
            <a:r>
              <a:rPr lang="ja-JP" altLang="en-US" sz="2400" dirty="0" smtClean="0">
                <a:latin typeface="Times New Roman"/>
                <a:cs typeface="Times New Roman"/>
              </a:rPr>
              <a:t>損失</a:t>
            </a:r>
            <a:r>
              <a:rPr lang="ja-JP" altLang="en-US" sz="2400" dirty="0" smtClean="0">
                <a:latin typeface="Times New Roman"/>
                <a:cs typeface="Times New Roman"/>
              </a:rPr>
              <a:t>の和</a:t>
            </a:r>
            <a:endParaRPr lang="en-US" altLang="ja-JP" sz="2400" dirty="0" smtClean="0">
              <a:latin typeface="Times New Roman"/>
              <a:cs typeface="Times New Roman"/>
            </a:endParaRPr>
          </a:p>
          <a:p>
            <a:pPr marL="0" indent="0">
              <a:buNone/>
            </a:pPr>
            <a:endParaRPr lang="en-US" altLang="ja-JP" sz="2400" dirty="0"/>
          </a:p>
        </p:txBody>
      </p:sp>
      <p:pic>
        <p:nvPicPr>
          <p:cNvPr id="6" name="図 5" descr="スクリーンショット 2018-12-05 7.25.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819" y="4675313"/>
            <a:ext cx="5422900" cy="1549400"/>
          </a:xfrm>
          <a:prstGeom prst="rect">
            <a:avLst/>
          </a:prstGeom>
        </p:spPr>
      </p:pic>
    </p:spTree>
    <p:extLst>
      <p:ext uri="{BB962C8B-B14F-4D97-AF65-F5344CB8AC3E}">
        <p14:creationId xmlns:p14="http://schemas.microsoft.com/office/powerpoint/2010/main" val="814326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p:cNvSpPr>
            <a:spLocks noGrp="1"/>
          </p:cNvSpPr>
          <p:nvPr>
            <p:ph idx="1"/>
          </p:nvPr>
        </p:nvSpPr>
        <p:spPr>
          <a:xfrm>
            <a:off x="457200" y="758184"/>
            <a:ext cx="8229600" cy="5367980"/>
          </a:xfrm>
        </p:spPr>
        <p:txBody>
          <a:bodyPr>
            <a:normAutofit/>
          </a:bodyPr>
          <a:lstStyle/>
          <a:p>
            <a:pPr marL="0" indent="0">
              <a:buNone/>
            </a:pPr>
            <a:r>
              <a:rPr lang="ja-JP" altLang="en-US" sz="2400" dirty="0" smtClean="0">
                <a:latin typeface="Times New Roman"/>
                <a:cs typeface="Times New Roman"/>
              </a:rPr>
              <a:t>過去</a:t>
            </a:r>
            <a:r>
              <a:rPr lang="ja-JP" altLang="en-US" sz="2400" dirty="0" smtClean="0">
                <a:latin typeface="Times New Roman"/>
                <a:cs typeface="Times New Roman"/>
              </a:rPr>
              <a:t>の精緻化された</a:t>
            </a:r>
            <a:r>
              <a:rPr lang="ja-JP" altLang="en-US" sz="2400" dirty="0">
                <a:latin typeface="Times New Roman"/>
                <a:cs typeface="Times New Roman"/>
              </a:rPr>
              <a:t>画像で識別器を学習</a:t>
            </a:r>
            <a:r>
              <a:rPr lang="ja-JP" altLang="en-US" sz="2400" dirty="0" smtClean="0">
                <a:latin typeface="Times New Roman"/>
                <a:cs typeface="Times New Roman"/>
              </a:rPr>
              <a:t>する</a:t>
            </a:r>
            <a:endParaRPr lang="en-US" altLang="ja-JP" sz="2400" dirty="0" smtClean="0">
              <a:latin typeface="Times New Roman"/>
              <a:cs typeface="Times New Roman"/>
            </a:endParaRPr>
          </a:p>
          <a:p>
            <a:pPr marL="0" indent="0">
              <a:buNone/>
            </a:pPr>
            <a:r>
              <a:rPr lang="ja-JP" altLang="en-US" sz="2000" dirty="0" smtClean="0">
                <a:latin typeface="Times New Roman"/>
                <a:cs typeface="Times New Roman"/>
              </a:rPr>
              <a:t>・ </a:t>
            </a:r>
            <a:r>
              <a:rPr lang="ja-JP" altLang="en-US" sz="2000" dirty="0" smtClean="0">
                <a:latin typeface="Times New Roman"/>
                <a:cs typeface="Times New Roman"/>
              </a:rPr>
              <a:t>学習</a:t>
            </a:r>
            <a:r>
              <a:rPr lang="ja-JP" altLang="en-US" sz="2000" dirty="0">
                <a:latin typeface="Times New Roman"/>
                <a:cs typeface="Times New Roman"/>
              </a:rPr>
              <a:t>されて</a:t>
            </a:r>
            <a:r>
              <a:rPr lang="ja-JP" altLang="en-US" sz="2000" dirty="0" smtClean="0">
                <a:latin typeface="Times New Roman"/>
                <a:cs typeface="Times New Roman"/>
              </a:rPr>
              <a:t>いるリファイナーから得られる精緻化された</a:t>
            </a:r>
            <a:r>
              <a:rPr lang="ja-JP" altLang="en-US" sz="2000" dirty="0">
                <a:latin typeface="Times New Roman"/>
                <a:cs typeface="Times New Roman"/>
              </a:rPr>
              <a:t>画像だけ</a:t>
            </a:r>
            <a:r>
              <a:rPr lang="ja-JP" altLang="en-US" sz="2000" dirty="0" smtClean="0">
                <a:latin typeface="Times New Roman"/>
                <a:cs typeface="Times New Roman"/>
              </a:rPr>
              <a:t>でミニバッチを</a:t>
            </a:r>
            <a:r>
              <a:rPr lang="ja-JP" altLang="en-US" sz="2000" dirty="0">
                <a:latin typeface="Times New Roman"/>
                <a:cs typeface="Times New Roman"/>
              </a:rPr>
              <a:t>形成すると</a:t>
            </a:r>
            <a:r>
              <a:rPr lang="ja-JP" altLang="en-US" sz="2000" dirty="0" smtClean="0">
                <a:latin typeface="Times New Roman"/>
                <a:cs typeface="Times New Roman"/>
              </a:rPr>
              <a:t>、損失が</a:t>
            </a:r>
            <a:r>
              <a:rPr lang="ja-JP" altLang="en-US" sz="2000" dirty="0">
                <a:latin typeface="Times New Roman"/>
                <a:cs typeface="Times New Roman"/>
              </a:rPr>
              <a:t>発散するなどの問題が発生</a:t>
            </a:r>
            <a:r>
              <a:rPr lang="ja-JP" altLang="en-US" sz="2000" dirty="0" smtClean="0">
                <a:latin typeface="Times New Roman"/>
                <a:cs typeface="Times New Roman"/>
              </a:rPr>
              <a:t>する</a:t>
            </a:r>
            <a:endParaRPr lang="ja-JP" altLang="en-US" sz="2000" dirty="0">
              <a:latin typeface="Times New Roman"/>
              <a:cs typeface="Times New Roman"/>
            </a:endParaRPr>
          </a:p>
          <a:p>
            <a:pPr marL="0" indent="0">
              <a:buNone/>
            </a:pPr>
            <a:r>
              <a:rPr lang="ja-JP" altLang="en-US" sz="2000" dirty="0" smtClean="0">
                <a:latin typeface="Times New Roman"/>
                <a:cs typeface="Times New Roman"/>
              </a:rPr>
              <a:t>・</a:t>
            </a:r>
            <a:r>
              <a:rPr lang="en-US" altLang="ja-JP" sz="2000" dirty="0" smtClean="0">
                <a:latin typeface="Times New Roman"/>
                <a:cs typeface="Times New Roman"/>
              </a:rPr>
              <a:t> </a:t>
            </a:r>
            <a:r>
              <a:rPr lang="ja-JP" altLang="en-US" sz="2000" dirty="0" smtClean="0">
                <a:latin typeface="Times New Roman"/>
                <a:cs typeface="Times New Roman"/>
              </a:rPr>
              <a:t>学習</a:t>
            </a:r>
            <a:r>
              <a:rPr lang="ja-JP" altLang="en-US" sz="2000" dirty="0">
                <a:latin typeface="Times New Roman"/>
                <a:cs typeface="Times New Roman"/>
              </a:rPr>
              <a:t>を安定させるため</a:t>
            </a:r>
            <a:r>
              <a:rPr lang="ja-JP" altLang="en-US" sz="2000" dirty="0" smtClean="0">
                <a:latin typeface="Times New Roman"/>
                <a:cs typeface="Times New Roman"/>
              </a:rPr>
              <a:t>、下図</a:t>
            </a:r>
            <a:r>
              <a:rPr lang="ja-JP" altLang="en-US" sz="2000" dirty="0">
                <a:latin typeface="Times New Roman"/>
                <a:cs typeface="Times New Roman"/>
              </a:rPr>
              <a:t>のように過去</a:t>
            </a:r>
            <a:r>
              <a:rPr lang="ja-JP" altLang="en-US" sz="2000" dirty="0" smtClean="0">
                <a:latin typeface="Times New Roman"/>
                <a:cs typeface="Times New Roman"/>
              </a:rPr>
              <a:t>に精緻化された</a:t>
            </a:r>
            <a:r>
              <a:rPr lang="ja-JP" altLang="en-US" sz="2000" dirty="0">
                <a:latin typeface="Times New Roman"/>
                <a:cs typeface="Times New Roman"/>
              </a:rPr>
              <a:t>画像を溜め込み、これを</a:t>
            </a:r>
            <a:r>
              <a:rPr lang="ja-JP" altLang="en-US" sz="2000" dirty="0" smtClean="0">
                <a:latin typeface="Times New Roman"/>
                <a:cs typeface="Times New Roman"/>
              </a:rPr>
              <a:t>含めたミニバッチを</a:t>
            </a:r>
            <a:r>
              <a:rPr lang="ja-JP" altLang="en-US" sz="2000" dirty="0">
                <a:latin typeface="Times New Roman"/>
                <a:cs typeface="Times New Roman"/>
              </a:rPr>
              <a:t>形成</a:t>
            </a:r>
            <a:r>
              <a:rPr lang="ja-JP" altLang="en-US" sz="2000" dirty="0" smtClean="0">
                <a:latin typeface="Times New Roman"/>
                <a:cs typeface="Times New Roman"/>
              </a:rPr>
              <a:t>する</a:t>
            </a:r>
            <a:endParaRPr lang="en-US" altLang="ja-JP" sz="2000" dirty="0" smtClean="0">
              <a:latin typeface="Times New Roman"/>
              <a:cs typeface="Times New Roman"/>
            </a:endParaRPr>
          </a:p>
          <a:p>
            <a:pPr marL="0" indent="0">
              <a:buNone/>
            </a:pPr>
            <a:r>
              <a:rPr lang="en-US" altLang="ja-JP" sz="2000" dirty="0">
                <a:latin typeface="Times New Roman"/>
                <a:cs typeface="Times New Roman"/>
              </a:rPr>
              <a:t>(1)</a:t>
            </a:r>
            <a:r>
              <a:rPr lang="ja-JP" altLang="en-US" sz="2000" dirty="0">
                <a:latin typeface="Times New Roman"/>
                <a:cs typeface="Times New Roman"/>
              </a:rPr>
              <a:t>バッファ</a:t>
            </a:r>
            <a:r>
              <a:rPr lang="en-US" altLang="ja-JP" sz="2000" dirty="0">
                <a:latin typeface="Times New Roman"/>
                <a:cs typeface="Times New Roman"/>
              </a:rPr>
              <a:t>B</a:t>
            </a:r>
            <a:r>
              <a:rPr lang="ja-JP" altLang="en-US" sz="2000" dirty="0">
                <a:latin typeface="Times New Roman"/>
                <a:cs typeface="Times New Roman"/>
              </a:rPr>
              <a:t>の内の</a:t>
            </a:r>
            <a:r>
              <a:rPr lang="en-US" altLang="ja-JP" sz="2000" dirty="0">
                <a:latin typeface="Times New Roman"/>
                <a:cs typeface="Times New Roman"/>
              </a:rPr>
              <a:t>b /2</a:t>
            </a:r>
            <a:r>
              <a:rPr lang="ja-JP" altLang="en-US" sz="2000" dirty="0">
                <a:latin typeface="Times New Roman"/>
                <a:cs typeface="Times New Roman"/>
              </a:rPr>
              <a:t>枚 と</a:t>
            </a:r>
            <a:r>
              <a:rPr lang="en-US" altLang="ja-JP" sz="2000" dirty="0">
                <a:latin typeface="Times New Roman"/>
                <a:cs typeface="Times New Roman"/>
              </a:rPr>
              <a:t>,</a:t>
            </a:r>
            <a:r>
              <a:rPr lang="ja-JP" altLang="en-US" sz="2000" dirty="0">
                <a:latin typeface="Times New Roman"/>
                <a:cs typeface="Times New Roman"/>
              </a:rPr>
              <a:t>現在の</a:t>
            </a:r>
            <a:r>
              <a:rPr lang="en-US" altLang="ja-JP" sz="2000" dirty="0">
                <a:latin typeface="Times New Roman"/>
                <a:cs typeface="Times New Roman"/>
              </a:rPr>
              <a:t>R</a:t>
            </a:r>
            <a:r>
              <a:rPr lang="ja-JP" altLang="en-US" sz="2000" dirty="0">
                <a:latin typeface="Times New Roman"/>
                <a:cs typeface="Times New Roman"/>
              </a:rPr>
              <a:t>精製</a:t>
            </a:r>
            <a:r>
              <a:rPr lang="en-US" altLang="ja-JP" sz="2000" dirty="0">
                <a:latin typeface="Times New Roman"/>
                <a:cs typeface="Times New Roman"/>
              </a:rPr>
              <a:t>b /2</a:t>
            </a:r>
            <a:r>
              <a:rPr lang="ja-JP" altLang="en-US" sz="2000" dirty="0">
                <a:latin typeface="Times New Roman"/>
                <a:cs typeface="Times New Roman"/>
              </a:rPr>
              <a:t>枚で バッチ</a:t>
            </a:r>
            <a:r>
              <a:rPr lang="ja-JP" altLang="en-US" sz="2000" dirty="0" smtClean="0">
                <a:latin typeface="Times New Roman"/>
                <a:cs typeface="Times New Roman"/>
              </a:rPr>
              <a:t>作成</a:t>
            </a:r>
            <a:endParaRPr lang="en-US" altLang="ja-JP" sz="2000" dirty="0" smtClean="0">
              <a:latin typeface="Times New Roman"/>
              <a:cs typeface="Times New Roman"/>
            </a:endParaRPr>
          </a:p>
          <a:p>
            <a:pPr marL="0" indent="0">
              <a:buNone/>
            </a:pPr>
            <a:r>
              <a:rPr lang="en-US" altLang="ja-JP" sz="2000" dirty="0" smtClean="0">
                <a:latin typeface="Times New Roman"/>
                <a:cs typeface="Times New Roman"/>
              </a:rPr>
              <a:t>(</a:t>
            </a:r>
            <a:r>
              <a:rPr lang="en-US" altLang="ja-JP" sz="2000" dirty="0">
                <a:latin typeface="Times New Roman"/>
                <a:cs typeface="Times New Roman"/>
              </a:rPr>
              <a:t>2)</a:t>
            </a:r>
            <a:r>
              <a:rPr lang="ja-JP" altLang="en-US" sz="2000" dirty="0">
                <a:latin typeface="Times New Roman"/>
                <a:cs typeface="Times New Roman"/>
              </a:rPr>
              <a:t>イテレーション中にバッファ </a:t>
            </a:r>
            <a:r>
              <a:rPr lang="en-US" altLang="ja-JP" sz="2000" dirty="0">
                <a:latin typeface="Times New Roman"/>
                <a:cs typeface="Times New Roman"/>
              </a:rPr>
              <a:t>B</a:t>
            </a:r>
            <a:r>
              <a:rPr lang="ja-JP" altLang="en-US" sz="2000" dirty="0">
                <a:latin typeface="Times New Roman"/>
                <a:cs typeface="Times New Roman"/>
              </a:rPr>
              <a:t>中の</a:t>
            </a:r>
            <a:r>
              <a:rPr lang="en-US" altLang="ja-JP" sz="2000" dirty="0">
                <a:latin typeface="Times New Roman"/>
                <a:cs typeface="Times New Roman"/>
              </a:rPr>
              <a:t>b /2</a:t>
            </a:r>
            <a:r>
              <a:rPr lang="ja-JP" altLang="en-US" sz="2000" dirty="0">
                <a:latin typeface="Times New Roman"/>
                <a:cs typeface="Times New Roman"/>
              </a:rPr>
              <a:t>枚を現在の</a:t>
            </a:r>
            <a:r>
              <a:rPr lang="en-US" altLang="ja-JP" sz="2000" dirty="0">
                <a:latin typeface="Times New Roman"/>
                <a:cs typeface="Times New Roman"/>
              </a:rPr>
              <a:t>R</a:t>
            </a:r>
            <a:r>
              <a:rPr lang="ja-JP" altLang="en-US" sz="2000" dirty="0">
                <a:latin typeface="Times New Roman"/>
                <a:cs typeface="Times New Roman"/>
              </a:rPr>
              <a:t>精製 </a:t>
            </a:r>
            <a:r>
              <a:rPr lang="en-US" altLang="ja-JP" sz="2000" dirty="0">
                <a:latin typeface="Times New Roman"/>
                <a:cs typeface="Times New Roman"/>
              </a:rPr>
              <a:t>b /2</a:t>
            </a:r>
            <a:r>
              <a:rPr lang="ja-JP" altLang="en-US" sz="2000" dirty="0">
                <a:latin typeface="Times New Roman"/>
                <a:cs typeface="Times New Roman"/>
              </a:rPr>
              <a:t>枚を</a:t>
            </a:r>
            <a:r>
              <a:rPr lang="ja-JP" altLang="en-US" sz="2000" dirty="0" smtClean="0">
                <a:latin typeface="Times New Roman"/>
                <a:cs typeface="Times New Roman"/>
              </a:rPr>
              <a:t>交換</a:t>
            </a:r>
            <a:r>
              <a:rPr lang="ja-JP" altLang="en-US" sz="2000" dirty="0" smtClean="0">
                <a:latin typeface="Times New Roman"/>
                <a:cs typeface="Times New Roman"/>
              </a:rPr>
              <a:t>。</a:t>
            </a:r>
            <a:r>
              <a:rPr lang="ja-JP" altLang="en-US" sz="2000" dirty="0" smtClean="0">
                <a:latin typeface="Times New Roman"/>
                <a:cs typeface="Times New Roman"/>
              </a:rPr>
              <a:t>バッファ</a:t>
            </a:r>
            <a:r>
              <a:rPr lang="ja-JP" altLang="en-US" sz="2000" dirty="0">
                <a:latin typeface="Times New Roman"/>
                <a:cs typeface="Times New Roman"/>
              </a:rPr>
              <a:t>が更新</a:t>
            </a:r>
            <a:endParaRPr lang="ja-JP" altLang="en-US" sz="2000" dirty="0">
              <a:latin typeface="Times New Roman"/>
              <a:cs typeface="Times New Roman"/>
            </a:endParaRPr>
          </a:p>
          <a:p>
            <a:pPr marL="0" indent="0">
              <a:buNone/>
            </a:pPr>
            <a:endParaRPr lang="ja-JP" altLang="en-US" sz="2000" dirty="0">
              <a:latin typeface="Times New Roman"/>
              <a:cs typeface="Times New Roman"/>
            </a:endParaRPr>
          </a:p>
          <a:p>
            <a:pPr marL="0" indent="0">
              <a:buNone/>
            </a:pPr>
            <a:endParaRPr kumimoji="1" lang="ja-JP" altLang="en-US" sz="2400" dirty="0">
              <a:latin typeface="Times New Roman"/>
              <a:cs typeface="Times New Roman"/>
            </a:endParaRPr>
          </a:p>
        </p:txBody>
      </p:sp>
      <p:pic>
        <p:nvPicPr>
          <p:cNvPr id="6" name="図 5" descr="68747470733a2f2f71696974612d696d6167652d73746f72652e73332e616d617a6f6e6177732e636f6d2f302f3131363730362f30656533393963372d636464662d346539662d373763312d3036613537363530333461362e706e6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657" y="3688963"/>
            <a:ext cx="4264341" cy="2595167"/>
          </a:xfrm>
          <a:prstGeom prst="rect">
            <a:avLst/>
          </a:prstGeom>
        </p:spPr>
      </p:pic>
    </p:spTree>
    <p:extLst>
      <p:ext uri="{BB962C8B-B14F-4D97-AF65-F5344CB8AC3E}">
        <p14:creationId xmlns:p14="http://schemas.microsoft.com/office/powerpoint/2010/main" val="13515532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52432"/>
          </a:xfrm>
        </p:spPr>
        <p:txBody>
          <a:bodyPr>
            <a:normAutofit/>
          </a:bodyPr>
          <a:lstStyle/>
          <a:p>
            <a:pPr algn="l"/>
            <a:r>
              <a:rPr lang="en-US" altLang="ja-JP" sz="2800" dirty="0" err="1"/>
              <a:t>SimGAN</a:t>
            </a:r>
            <a:r>
              <a:rPr lang="ja-JP" altLang="en-US" sz="2800" dirty="0"/>
              <a:t>のトレーニング手順</a:t>
            </a:r>
            <a:endParaRPr kumimoji="1" lang="ja-JP" altLang="en-US" sz="2800" dirty="0"/>
          </a:p>
        </p:txBody>
      </p:sp>
      <p:pic>
        <p:nvPicPr>
          <p:cNvPr id="6" name="コンテンツ プレースホルダー 5" descr="スクリーンショット 2018-12-05 9.18.55.png"/>
          <p:cNvPicPr>
            <a:picLocks noGrp="1" noChangeAspect="1"/>
          </p:cNvPicPr>
          <p:nvPr>
            <p:ph idx="1"/>
          </p:nvPr>
        </p:nvPicPr>
        <p:blipFill>
          <a:blip r:embed="rId2">
            <a:extLst>
              <a:ext uri="{28A0092B-C50C-407E-A947-70E740481C1C}">
                <a14:useLocalDpi xmlns:a14="http://schemas.microsoft.com/office/drawing/2010/main" val="0"/>
              </a:ext>
            </a:extLst>
          </a:blip>
          <a:srcRect l="-61677" r="-61677"/>
          <a:stretch>
            <a:fillRect/>
          </a:stretch>
        </p:blipFill>
        <p:spPr>
          <a:xfrm>
            <a:off x="-1211454" y="1010507"/>
            <a:ext cx="6793522" cy="4978366"/>
          </a:xfrm>
        </p:spPr>
      </p:pic>
      <p:sp>
        <p:nvSpPr>
          <p:cNvPr id="7" name="コンテンツ プレースホルダー 2"/>
          <p:cNvSpPr txBox="1">
            <a:spLocks/>
          </p:cNvSpPr>
          <p:nvPr/>
        </p:nvSpPr>
        <p:spPr>
          <a:xfrm>
            <a:off x="4014042" y="1103213"/>
            <a:ext cx="4672757" cy="50229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Font typeface="Arial"/>
              <a:buNone/>
            </a:pPr>
            <a:endParaRPr lang="ja-JP" altLang="en-US" sz="2400" dirty="0"/>
          </a:p>
        </p:txBody>
      </p:sp>
      <p:pic>
        <p:nvPicPr>
          <p:cNvPr id="8" name="図 7"/>
          <p:cNvPicPr>
            <a:picLocks noChangeAspect="1"/>
          </p:cNvPicPr>
          <p:nvPr/>
        </p:nvPicPr>
        <p:blipFill>
          <a:blip r:embed="rId3"/>
          <a:stretch>
            <a:fillRect/>
          </a:stretch>
        </p:blipFill>
        <p:spPr>
          <a:xfrm>
            <a:off x="3671042" y="927070"/>
            <a:ext cx="4971726" cy="4310875"/>
          </a:xfrm>
          <a:prstGeom prst="rect">
            <a:avLst/>
          </a:prstGeom>
        </p:spPr>
      </p:pic>
      <p:sp>
        <p:nvSpPr>
          <p:cNvPr id="9" name="テキスト ボックス 8"/>
          <p:cNvSpPr txBox="1"/>
          <p:nvPr/>
        </p:nvSpPr>
        <p:spPr>
          <a:xfrm>
            <a:off x="3884259" y="5237945"/>
            <a:ext cx="4802541" cy="646331"/>
          </a:xfrm>
          <a:prstGeom prst="rect">
            <a:avLst/>
          </a:prstGeom>
          <a:noFill/>
        </p:spPr>
        <p:txBody>
          <a:bodyPr wrap="square" rtlCol="0">
            <a:spAutoFit/>
          </a:bodyPr>
          <a:lstStyle/>
          <a:p>
            <a:r>
              <a:rPr lang="en-US" altLang="ja-JP" dirty="0" smtClean="0"/>
              <a:t>Refiner</a:t>
            </a:r>
            <a:r>
              <a:rPr lang="ja-JP" altLang="en-US" dirty="0"/>
              <a:t>の重み更新 </a:t>
            </a:r>
            <a:r>
              <a:rPr lang="en-US" altLang="ja-JP" dirty="0" smtClean="0"/>
              <a:t>→</a:t>
            </a:r>
            <a:r>
              <a:rPr lang="en-US" altLang="ja-JP" dirty="0" smtClean="0"/>
              <a:t>Discriminator</a:t>
            </a:r>
            <a:r>
              <a:rPr lang="ja-JP" altLang="en-US" dirty="0"/>
              <a:t>の 重み</a:t>
            </a:r>
            <a:r>
              <a:rPr lang="ja-JP" altLang="en-US" dirty="0" smtClean="0"/>
              <a:t>更新</a:t>
            </a:r>
            <a:endParaRPr lang="en-US" altLang="ja-JP" dirty="0" smtClean="0"/>
          </a:p>
          <a:p>
            <a:r>
              <a:rPr lang="ja-JP" altLang="en-US" dirty="0" smtClean="0"/>
              <a:t>・</a:t>
            </a:r>
            <a:r>
              <a:rPr lang="ja-JP" altLang="en-US" dirty="0" smtClean="0"/>
              <a:t>片方</a:t>
            </a:r>
            <a:r>
              <a:rPr lang="ja-JP" altLang="en-US" dirty="0"/>
              <a:t>の重みを更新するときは</a:t>
            </a:r>
            <a:r>
              <a:rPr lang="en-US" altLang="ja-JP" dirty="0"/>
              <a:t>,</a:t>
            </a:r>
            <a:r>
              <a:rPr lang="ja-JP" altLang="en-US" dirty="0"/>
              <a:t>もう片方を固定</a:t>
            </a:r>
            <a:endParaRPr kumimoji="1" lang="ja-JP" altLang="en-US" dirty="0"/>
          </a:p>
        </p:txBody>
      </p:sp>
    </p:spTree>
    <p:extLst>
      <p:ext uri="{BB962C8B-B14F-4D97-AF65-F5344CB8AC3E}">
        <p14:creationId xmlns:p14="http://schemas.microsoft.com/office/powerpoint/2010/main" val="3585050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639678"/>
            <a:ext cx="8229600" cy="5486485"/>
          </a:xfrm>
        </p:spPr>
        <p:txBody>
          <a:bodyPr>
            <a:normAutofit/>
          </a:bodyPr>
          <a:lstStyle/>
          <a:p>
            <a:pPr marL="0" indent="0">
              <a:buNone/>
            </a:pPr>
            <a:r>
              <a:rPr lang="en-US" altLang="ja-JP" sz="2800" dirty="0" smtClean="0">
                <a:latin typeface="Times New Roman"/>
                <a:cs typeface="Times New Roman"/>
              </a:rPr>
              <a:t>Experiments</a:t>
            </a:r>
          </a:p>
          <a:p>
            <a:pPr marL="0" indent="0">
              <a:buNone/>
            </a:pPr>
            <a:r>
              <a:rPr lang="ja-JP" altLang="en-US" sz="2400" dirty="0" smtClean="0"/>
              <a:t>視線</a:t>
            </a:r>
            <a:r>
              <a:rPr lang="ja-JP" altLang="en-US" sz="2400" dirty="0"/>
              <a:t>推定の</a:t>
            </a:r>
            <a:r>
              <a:rPr lang="ja-JP" altLang="en-US" sz="2400" dirty="0" smtClean="0"/>
              <a:t>実験</a:t>
            </a:r>
            <a:endParaRPr lang="en-US" altLang="ja-JP" sz="2400" dirty="0" smtClean="0"/>
          </a:p>
          <a:p>
            <a:pPr marL="0" indent="0">
              <a:buNone/>
            </a:pPr>
            <a:endParaRPr lang="ja-JP" altLang="en-US" sz="2400" dirty="0"/>
          </a:p>
          <a:p>
            <a:pPr marL="0" indent="0">
              <a:buNone/>
            </a:pPr>
            <a:r>
              <a:rPr lang="ja-JP" altLang="en-US" sz="2400" dirty="0" smtClean="0"/>
              <a:t>・</a:t>
            </a:r>
            <a:r>
              <a:rPr lang="en-US" altLang="ja-JP" sz="2400" dirty="0" smtClean="0"/>
              <a:t>2</a:t>
            </a:r>
            <a:r>
              <a:rPr lang="ja-JP" altLang="en-US" sz="2400" dirty="0" smtClean="0"/>
              <a:t>つのデータセットに対して</a:t>
            </a:r>
            <a:r>
              <a:rPr lang="en-US" altLang="ja-JP" sz="2400" dirty="0" err="1" smtClean="0"/>
              <a:t>SimGAN</a:t>
            </a:r>
            <a:r>
              <a:rPr lang="ja-JP" altLang="en-US" sz="2400" dirty="0" smtClean="0"/>
              <a:t>を使用し</a:t>
            </a:r>
            <a:r>
              <a:rPr lang="en-US" altLang="ja-JP" sz="2400" dirty="0" smtClean="0"/>
              <a:t>,</a:t>
            </a:r>
            <a:r>
              <a:rPr lang="ja-JP" altLang="en-US" sz="2400" dirty="0" smtClean="0"/>
              <a:t>評価</a:t>
            </a:r>
          </a:p>
          <a:p>
            <a:pPr marL="0" indent="0">
              <a:buNone/>
            </a:pPr>
            <a:r>
              <a:rPr lang="en-US" altLang="ja-JP" sz="2400" dirty="0" err="1" smtClean="0"/>
              <a:t>MPIIGaze</a:t>
            </a:r>
            <a:r>
              <a:rPr lang="en-US" altLang="ja-JP" sz="2400" dirty="0" smtClean="0"/>
              <a:t> dataset [Zhang (2015)]</a:t>
            </a:r>
          </a:p>
          <a:p>
            <a:pPr marL="0" indent="0">
              <a:buNone/>
            </a:pPr>
            <a:r>
              <a:rPr lang="en-US" altLang="ja-JP" sz="2400" dirty="0" err="1" smtClean="0"/>
              <a:t>UnityEyes</a:t>
            </a:r>
            <a:r>
              <a:rPr lang="en-US" altLang="ja-JP" sz="2400" dirty="0" smtClean="0"/>
              <a:t>[Wood (2016)]</a:t>
            </a:r>
          </a:p>
          <a:p>
            <a:pPr marL="0" indent="0">
              <a:buNone/>
            </a:pPr>
            <a:endParaRPr lang="en-US" altLang="ja-JP" sz="2400" dirty="0"/>
          </a:p>
          <a:p>
            <a:pPr marL="0" indent="0">
              <a:buNone/>
            </a:pPr>
            <a:r>
              <a:rPr lang="ja-JP" altLang="en-US" sz="2400" dirty="0"/>
              <a:t>・人工画像を</a:t>
            </a:r>
            <a:r>
              <a:rPr lang="en-US" altLang="ja-JP" sz="2400" dirty="0"/>
              <a:t>Refine</a:t>
            </a:r>
            <a:r>
              <a:rPr lang="ja-JP" altLang="en-US" sz="2400" dirty="0"/>
              <a:t>する</a:t>
            </a:r>
            <a:r>
              <a:rPr lang="en-US" altLang="ja-JP" sz="2400" dirty="0" err="1"/>
              <a:t>SimGAN</a:t>
            </a:r>
            <a:r>
              <a:rPr lang="ja-JP" altLang="en-US" sz="2400" dirty="0"/>
              <a:t>のネットワーク</a:t>
            </a:r>
            <a:r>
              <a:rPr lang="ja-JP" altLang="en-US" sz="2400" dirty="0" smtClean="0"/>
              <a:t>と目</a:t>
            </a:r>
            <a:r>
              <a:rPr lang="ja-JP" altLang="en-US" sz="2400" dirty="0"/>
              <a:t>の視線方向を出力する視線推定ネットワークで</a:t>
            </a:r>
            <a:r>
              <a:rPr lang="ja-JP" altLang="en-US" sz="2400" dirty="0" smtClean="0"/>
              <a:t>実験</a:t>
            </a:r>
            <a:endParaRPr lang="ja-JP" altLang="en-US" sz="2400" dirty="0"/>
          </a:p>
          <a:p>
            <a:pPr marL="0" indent="0">
              <a:buNone/>
            </a:pPr>
            <a:r>
              <a:rPr lang="ja-JP" altLang="en-US" sz="2400" dirty="0"/>
              <a:t>・</a:t>
            </a:r>
            <a:r>
              <a:rPr lang="en-US" altLang="ja-JP" sz="2400" dirty="0" err="1"/>
              <a:t>MPIIGaze</a:t>
            </a:r>
            <a:r>
              <a:rPr lang="ja-JP" altLang="en-US" sz="2400" dirty="0"/>
              <a:t>データセットのラベルは未使用</a:t>
            </a:r>
          </a:p>
          <a:p>
            <a:pPr marL="0" indent="0">
              <a:buNone/>
            </a:pPr>
            <a:r>
              <a:rPr lang="ja-JP" altLang="en-US" sz="2400" dirty="0"/>
              <a:t>・</a:t>
            </a:r>
            <a:r>
              <a:rPr lang="en-US" altLang="ja-JP" sz="2400" dirty="0"/>
              <a:t>Refiner </a:t>
            </a:r>
            <a:r>
              <a:rPr lang="ja-JP" altLang="en-US" sz="2400" dirty="0"/>
              <a:t>入力データサイズ </a:t>
            </a:r>
            <a:r>
              <a:rPr lang="en-US" altLang="ja-JP" sz="2400" dirty="0"/>
              <a:t>(55 x 32)</a:t>
            </a:r>
            <a:endParaRPr kumimoji="1" lang="ja-JP" altLang="en-US" sz="2400" dirty="0"/>
          </a:p>
        </p:txBody>
      </p:sp>
    </p:spTree>
    <p:extLst>
      <p:ext uri="{BB962C8B-B14F-4D97-AF65-F5344CB8AC3E}">
        <p14:creationId xmlns:p14="http://schemas.microsoft.com/office/powerpoint/2010/main" val="8444043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778740"/>
            <a:ext cx="8229600" cy="5347424"/>
          </a:xfrm>
        </p:spPr>
        <p:txBody>
          <a:bodyPr>
            <a:normAutofit/>
          </a:bodyPr>
          <a:lstStyle/>
          <a:p>
            <a:pPr marL="0" indent="0">
              <a:buNone/>
            </a:pPr>
            <a:r>
              <a:rPr lang="en-US" altLang="ja-JP" sz="2800" dirty="0" smtClean="0">
                <a:latin typeface="Times New Roman"/>
                <a:cs typeface="Times New Roman"/>
              </a:rPr>
              <a:t>Experiments</a:t>
            </a:r>
          </a:p>
          <a:p>
            <a:pPr marL="0" indent="0">
              <a:buNone/>
            </a:pPr>
            <a:r>
              <a:rPr lang="ja-JP" altLang="en-US" sz="2000" dirty="0" smtClean="0">
                <a:latin typeface="Times New Roman"/>
                <a:cs typeface="Times New Roman"/>
              </a:rPr>
              <a:t>視線</a:t>
            </a:r>
            <a:r>
              <a:rPr lang="ja-JP" altLang="en-US" sz="2000" dirty="0">
                <a:latin typeface="Times New Roman"/>
                <a:cs typeface="Times New Roman"/>
              </a:rPr>
              <a:t>推定における実験</a:t>
            </a:r>
            <a:r>
              <a:rPr lang="ja-JP" altLang="en-US" sz="2000" dirty="0" smtClean="0">
                <a:latin typeface="Times New Roman"/>
                <a:cs typeface="Times New Roman"/>
              </a:rPr>
              <a:t>結果</a:t>
            </a:r>
            <a:endParaRPr lang="en-US" altLang="ja-JP" sz="2000" dirty="0" smtClean="0">
              <a:latin typeface="Times New Roman"/>
              <a:cs typeface="Times New Roman"/>
            </a:endParaRPr>
          </a:p>
          <a:p>
            <a:pPr marL="0" indent="0">
              <a:buNone/>
            </a:pPr>
            <a:r>
              <a:rPr lang="ja-JP" altLang="en-US" sz="2000" dirty="0" smtClean="0">
                <a:latin typeface="Times New Roman"/>
                <a:cs typeface="Times New Roman"/>
              </a:rPr>
              <a:t>・</a:t>
            </a:r>
            <a:r>
              <a:rPr lang="en-US" altLang="ja-JP" sz="2000" dirty="0" smtClean="0">
                <a:latin typeface="Times New Roman"/>
                <a:cs typeface="Times New Roman"/>
              </a:rPr>
              <a:t> </a:t>
            </a:r>
            <a:r>
              <a:rPr lang="ja-JP" altLang="en-US" sz="2000" dirty="0" smtClean="0">
                <a:latin typeface="Times New Roman"/>
                <a:cs typeface="Times New Roman"/>
              </a:rPr>
              <a:t>その</a:t>
            </a:r>
            <a:r>
              <a:rPr lang="ja-JP" altLang="en-US" sz="2000" dirty="0">
                <a:latin typeface="Times New Roman"/>
                <a:cs typeface="Times New Roman"/>
              </a:rPr>
              <a:t>結果</a:t>
            </a:r>
            <a:r>
              <a:rPr lang="ja-JP" altLang="en-US" sz="2000" dirty="0" smtClean="0">
                <a:latin typeface="Times New Roman"/>
                <a:cs typeface="Times New Roman"/>
              </a:rPr>
              <a:t>、最先端の性能</a:t>
            </a:r>
            <a:r>
              <a:rPr lang="ja-JP" altLang="en-US" sz="2000" dirty="0">
                <a:latin typeface="Times New Roman"/>
                <a:cs typeface="Times New Roman"/>
              </a:rPr>
              <a:t>を達成</a:t>
            </a:r>
            <a:r>
              <a:rPr lang="ja-JP" altLang="en-US" sz="2000" dirty="0" smtClean="0">
                <a:latin typeface="Times New Roman"/>
                <a:cs typeface="Times New Roman"/>
              </a:rPr>
              <a:t>した</a:t>
            </a:r>
            <a:endParaRPr lang="en-US" altLang="ja-JP" sz="2000" dirty="0">
              <a:latin typeface="Times New Roman"/>
              <a:cs typeface="Times New Roman"/>
            </a:endParaRPr>
          </a:p>
          <a:p>
            <a:pPr marL="0" indent="0">
              <a:buNone/>
            </a:pPr>
            <a:r>
              <a:rPr lang="ja-JP" altLang="en-US" sz="2000" dirty="0" smtClean="0">
                <a:latin typeface="Times New Roman"/>
                <a:cs typeface="Times New Roman"/>
              </a:rPr>
              <a:t>・</a:t>
            </a:r>
            <a:r>
              <a:rPr lang="en-US" altLang="ja-JP" sz="2000" dirty="0" smtClean="0">
                <a:latin typeface="Times New Roman"/>
                <a:cs typeface="Times New Roman"/>
              </a:rPr>
              <a:t> </a:t>
            </a:r>
            <a:r>
              <a:rPr lang="ja-JP" altLang="en-US" sz="2000" dirty="0" smtClean="0">
                <a:latin typeface="Times New Roman"/>
                <a:cs typeface="Times New Roman"/>
              </a:rPr>
              <a:t>下図</a:t>
            </a:r>
            <a:r>
              <a:rPr lang="ja-JP" altLang="en-US" sz="2000" dirty="0">
                <a:latin typeface="Times New Roman"/>
                <a:cs typeface="Times New Roman"/>
              </a:rPr>
              <a:t>において、左側が本物の画像、右側上段が合成された</a:t>
            </a:r>
            <a:r>
              <a:rPr lang="ja-JP" altLang="en-US" sz="2000" dirty="0" smtClean="0">
                <a:latin typeface="Times New Roman"/>
                <a:cs typeface="Times New Roman"/>
              </a:rPr>
              <a:t>画像。右側下段が精緻化された画像</a:t>
            </a:r>
            <a:endParaRPr lang="en-US" altLang="ja-JP" sz="2000" dirty="0" smtClean="0">
              <a:latin typeface="Times New Roman"/>
              <a:cs typeface="Times New Roman"/>
            </a:endParaRPr>
          </a:p>
          <a:p>
            <a:pPr marL="0" indent="0">
              <a:buNone/>
            </a:pPr>
            <a:r>
              <a:rPr lang="ja-JP" altLang="en-US" sz="2000" dirty="0" smtClean="0">
                <a:latin typeface="Times New Roman"/>
                <a:cs typeface="Times New Roman"/>
              </a:rPr>
              <a:t>・</a:t>
            </a:r>
            <a:r>
              <a:rPr lang="en-US" altLang="ja-JP" sz="2000" dirty="0" smtClean="0">
                <a:latin typeface="Times New Roman"/>
                <a:cs typeface="Times New Roman"/>
              </a:rPr>
              <a:t>Refine</a:t>
            </a:r>
            <a:r>
              <a:rPr lang="ja-JP" altLang="en-US" sz="2000" dirty="0" smtClean="0">
                <a:latin typeface="Times New Roman"/>
                <a:cs typeface="Times New Roman"/>
              </a:rPr>
              <a:t>したとき視線方向が保持</a:t>
            </a:r>
          </a:p>
          <a:p>
            <a:pPr marL="0" indent="0">
              <a:buNone/>
            </a:pPr>
            <a:r>
              <a:rPr lang="ja-JP" altLang="en-US" sz="2000" dirty="0" smtClean="0">
                <a:latin typeface="Times New Roman"/>
                <a:cs typeface="Times New Roman"/>
              </a:rPr>
              <a:t>・ノイズ</a:t>
            </a:r>
            <a:r>
              <a:rPr lang="en-US" altLang="ja-JP" sz="2000" dirty="0" smtClean="0">
                <a:latin typeface="Times New Roman"/>
                <a:cs typeface="Times New Roman"/>
              </a:rPr>
              <a:t>,</a:t>
            </a:r>
            <a:r>
              <a:rPr lang="ja-JP" altLang="en-US" sz="2000" dirty="0" smtClean="0">
                <a:latin typeface="Times New Roman"/>
                <a:cs typeface="Times New Roman"/>
              </a:rPr>
              <a:t>皮膚テクスチャ</a:t>
            </a:r>
            <a:r>
              <a:rPr lang="en-US" altLang="ja-JP" sz="2000" dirty="0" smtClean="0">
                <a:latin typeface="Times New Roman"/>
                <a:cs typeface="Times New Roman"/>
              </a:rPr>
              <a:t>,</a:t>
            </a:r>
            <a:r>
              <a:rPr lang="ja-JP" altLang="en-US" sz="2000" dirty="0" smtClean="0">
                <a:latin typeface="Times New Roman"/>
                <a:cs typeface="Times New Roman"/>
              </a:rPr>
              <a:t>虹彩がより現実画像に近い</a:t>
            </a:r>
            <a:endParaRPr lang="en-US" altLang="ja-JP" sz="2000" dirty="0" smtClean="0">
              <a:latin typeface="Times New Roman"/>
              <a:cs typeface="Times New Roman"/>
            </a:endParaRPr>
          </a:p>
          <a:p>
            <a:pPr marL="0" indent="0">
              <a:buNone/>
            </a:pPr>
            <a:r>
              <a:rPr lang="ja-JP" altLang="en-US" sz="2000" dirty="0" smtClean="0">
                <a:latin typeface="Times New Roman"/>
                <a:cs typeface="Times New Roman"/>
              </a:rPr>
              <a:t>・</a:t>
            </a:r>
            <a:r>
              <a:rPr lang="en-US" altLang="ja-JP" sz="2000" dirty="0" smtClean="0">
                <a:latin typeface="Times New Roman"/>
                <a:cs typeface="Times New Roman"/>
              </a:rPr>
              <a:t> </a:t>
            </a:r>
            <a:r>
              <a:rPr lang="ja-JP" altLang="en-US" sz="2000" dirty="0" smtClean="0">
                <a:latin typeface="Times New Roman"/>
                <a:cs typeface="Times New Roman"/>
              </a:rPr>
              <a:t>無機的</a:t>
            </a:r>
            <a:r>
              <a:rPr lang="ja-JP" altLang="en-US" sz="2000" dirty="0">
                <a:latin typeface="Times New Roman"/>
                <a:cs typeface="Times New Roman"/>
              </a:rPr>
              <a:t>で過度に鮮明な合成画像</a:t>
            </a:r>
            <a:r>
              <a:rPr lang="ja-JP" altLang="en-US" sz="2000" dirty="0" smtClean="0">
                <a:latin typeface="Times New Roman"/>
                <a:cs typeface="Times New Roman"/>
              </a:rPr>
              <a:t>が精緻化される</a:t>
            </a:r>
            <a:r>
              <a:rPr lang="ja-JP" altLang="en-US" sz="2000" dirty="0">
                <a:latin typeface="Times New Roman"/>
                <a:cs typeface="Times New Roman"/>
              </a:rPr>
              <a:t>ことにより、肌の質感や自然なノイズを得ている。また瞳の虹彩もそれっぽくなって</a:t>
            </a:r>
            <a:r>
              <a:rPr lang="ja-JP" altLang="en-US" sz="2000" dirty="0" smtClean="0">
                <a:latin typeface="Times New Roman"/>
                <a:cs typeface="Times New Roman"/>
              </a:rPr>
              <a:t>いる</a:t>
            </a:r>
            <a:endParaRPr kumimoji="1" lang="ja-JP" altLang="en-US" sz="2000" dirty="0">
              <a:latin typeface="Times New Roman"/>
              <a:cs typeface="Times New Roman"/>
            </a:endParaRPr>
          </a:p>
        </p:txBody>
      </p:sp>
      <p:pic>
        <p:nvPicPr>
          <p:cNvPr id="4" name="図 3" descr="f3131363730362f30653535373265362d313362342d306165332d383134392d3365353130316536616137382e706e6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18" y="4475517"/>
            <a:ext cx="8216448" cy="1724349"/>
          </a:xfrm>
          <a:prstGeom prst="rect">
            <a:avLst/>
          </a:prstGeom>
        </p:spPr>
      </p:pic>
    </p:spTree>
    <p:extLst>
      <p:ext uri="{BB962C8B-B14F-4D97-AF65-F5344CB8AC3E}">
        <p14:creationId xmlns:p14="http://schemas.microsoft.com/office/powerpoint/2010/main" val="94168315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descr="スクリーンショット 2018-12-04 17.36.32.png"/>
          <p:cNvPicPr>
            <a:picLocks noGrp="1" noChangeAspect="1"/>
          </p:cNvPicPr>
          <p:nvPr>
            <p:ph idx="1"/>
          </p:nvPr>
        </p:nvPicPr>
        <p:blipFill rotWithShape="1">
          <a:blip r:embed="rId2">
            <a:extLst>
              <a:ext uri="{28A0092B-C50C-407E-A947-70E740481C1C}">
                <a14:useLocalDpi xmlns:a14="http://schemas.microsoft.com/office/drawing/2010/main" val="0"/>
              </a:ext>
            </a:extLst>
          </a:blip>
          <a:srcRect t="-9850" b="-9850"/>
          <a:stretch/>
        </p:blipFill>
        <p:spPr>
          <a:xfrm>
            <a:off x="457200" y="3977130"/>
            <a:ext cx="8043672" cy="2333830"/>
          </a:xfrm>
        </p:spPr>
      </p:pic>
      <p:sp>
        <p:nvSpPr>
          <p:cNvPr id="5" name="コンテンツ プレースホルダー 2"/>
          <p:cNvSpPr txBox="1">
            <a:spLocks/>
          </p:cNvSpPr>
          <p:nvPr/>
        </p:nvSpPr>
        <p:spPr>
          <a:xfrm>
            <a:off x="457200" y="639678"/>
            <a:ext cx="8229600" cy="548648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Font typeface="Arial"/>
              <a:buNone/>
            </a:pPr>
            <a:r>
              <a:rPr lang="en-US" altLang="ja-JP" sz="2800" dirty="0" smtClean="0">
                <a:latin typeface="Times New Roman"/>
                <a:cs typeface="Times New Roman"/>
              </a:rPr>
              <a:t>Experiments</a:t>
            </a:r>
          </a:p>
          <a:p>
            <a:pPr marL="0" indent="0">
              <a:buFont typeface="Arial"/>
              <a:buNone/>
            </a:pPr>
            <a:r>
              <a:rPr lang="ja-JP" altLang="en-US" sz="2400" dirty="0" smtClean="0"/>
              <a:t>視線推定の実験</a:t>
            </a:r>
            <a:endParaRPr lang="en-US" altLang="ja-JP" sz="2400" dirty="0" smtClean="0"/>
          </a:p>
          <a:p>
            <a:pPr marL="0" indent="0">
              <a:buNone/>
            </a:pPr>
            <a:r>
              <a:rPr lang="ja-JP" altLang="en-US" sz="2400" dirty="0" smtClean="0"/>
              <a:t>・</a:t>
            </a:r>
            <a:r>
              <a:rPr lang="ja-JP" altLang="en-US" sz="2400" dirty="0"/>
              <a:t>特徴空間の自己</a:t>
            </a:r>
            <a:r>
              <a:rPr lang="ja-JP" altLang="en-US" sz="2400" dirty="0" smtClean="0"/>
              <a:t>正則化</a:t>
            </a:r>
            <a:endParaRPr lang="en-US" altLang="ja-JP" sz="2400" dirty="0" smtClean="0"/>
          </a:p>
          <a:p>
            <a:pPr marL="0" indent="0">
              <a:buNone/>
            </a:pPr>
            <a:r>
              <a:rPr lang="ja-JP" altLang="en-US" sz="2400" dirty="0" smtClean="0"/>
              <a:t>・下図の左から順に、人工、精製、現実</a:t>
            </a:r>
            <a:endParaRPr lang="en-US" altLang="ja-JP" sz="2400" dirty="0" smtClean="0"/>
          </a:p>
          <a:p>
            <a:pPr marL="0" indent="0">
              <a:buNone/>
            </a:pPr>
            <a:r>
              <a:rPr lang="ja-JP" altLang="en-US" sz="2400" dirty="0" smtClean="0"/>
              <a:t>・</a:t>
            </a:r>
            <a:r>
              <a:rPr lang="ja-JP" altLang="en-US" sz="2400" dirty="0"/>
              <a:t>カラー画像に</a:t>
            </a:r>
            <a:r>
              <a:rPr lang="ja-JP" altLang="en-US" sz="2400" dirty="0" smtClean="0"/>
              <a:t>おける精製画像</a:t>
            </a:r>
            <a:r>
              <a:rPr lang="en-US" altLang="ja-JP" sz="2400" dirty="0" smtClean="0"/>
              <a:t> </a:t>
            </a:r>
          </a:p>
          <a:p>
            <a:pPr marL="0" indent="0">
              <a:buNone/>
            </a:pPr>
            <a:r>
              <a:rPr lang="en-US" altLang="ja-JP" sz="2400" dirty="0" smtClean="0"/>
              <a:t>→</a:t>
            </a:r>
            <a:r>
              <a:rPr lang="ja-JP" altLang="en-US" sz="2400" dirty="0"/>
              <a:t>人工画像と現実画像の分布に大きな差</a:t>
            </a:r>
            <a:endParaRPr lang="ja-JP" altLang="en-US" sz="2400" dirty="0"/>
          </a:p>
        </p:txBody>
      </p:sp>
    </p:spTree>
    <p:extLst>
      <p:ext uri="{BB962C8B-B14F-4D97-AF65-F5344CB8AC3E}">
        <p14:creationId xmlns:p14="http://schemas.microsoft.com/office/powerpoint/2010/main" val="317219047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602596"/>
            <a:ext cx="8229600" cy="5523568"/>
          </a:xfrm>
        </p:spPr>
        <p:txBody>
          <a:bodyPr>
            <a:normAutofit/>
          </a:bodyPr>
          <a:lstStyle/>
          <a:p>
            <a:pPr marL="0" indent="0">
              <a:buNone/>
            </a:pPr>
            <a:r>
              <a:rPr lang="en-US" altLang="ja-JP" sz="2400" dirty="0"/>
              <a:t>◆</a:t>
            </a:r>
            <a:r>
              <a:rPr lang="ja-JP" altLang="en-US" sz="2400" dirty="0" smtClean="0"/>
              <a:t>ビジュアルチューリングテスト</a:t>
            </a:r>
            <a:endParaRPr lang="en-US" altLang="ja-JP" sz="2400" dirty="0"/>
          </a:p>
          <a:p>
            <a:pPr marL="0" indent="0">
              <a:buNone/>
            </a:pPr>
            <a:r>
              <a:rPr lang="ja-JP" altLang="en-US" sz="2400" dirty="0" smtClean="0"/>
              <a:t>・</a:t>
            </a:r>
            <a:r>
              <a:rPr lang="ja-JP" altLang="en-US" sz="2400" dirty="0" smtClean="0"/>
              <a:t>画像</a:t>
            </a:r>
            <a:r>
              <a:rPr lang="ja-JP" altLang="en-US" sz="2400" dirty="0"/>
              <a:t>を現実画像か精製画像か分類させる実験 </a:t>
            </a:r>
          </a:p>
          <a:p>
            <a:pPr marL="0" indent="0">
              <a:buNone/>
            </a:pPr>
            <a:r>
              <a:rPr lang="ja-JP" altLang="en-US" sz="2400" dirty="0"/>
              <a:t>・被験者数</a:t>
            </a:r>
            <a:r>
              <a:rPr lang="en-US" altLang="ja-JP" sz="2400" dirty="0"/>
              <a:t>10</a:t>
            </a:r>
            <a:r>
              <a:rPr lang="ja-JP" altLang="en-US" sz="2400" dirty="0"/>
              <a:t>人 現実画像</a:t>
            </a:r>
            <a:r>
              <a:rPr lang="en-US" altLang="ja-JP" sz="2400" dirty="0"/>
              <a:t>50</a:t>
            </a:r>
            <a:r>
              <a:rPr lang="ja-JP" altLang="en-US" sz="2400" dirty="0"/>
              <a:t>枚 精製画像</a:t>
            </a:r>
            <a:r>
              <a:rPr lang="en-US" altLang="ja-JP" sz="2400" dirty="0"/>
              <a:t>50</a:t>
            </a:r>
            <a:r>
              <a:rPr lang="ja-JP" altLang="en-US" sz="2400" dirty="0"/>
              <a:t>枚 計</a:t>
            </a:r>
            <a:r>
              <a:rPr lang="en-US" altLang="ja-JP" sz="2400" dirty="0"/>
              <a:t>100</a:t>
            </a:r>
            <a:r>
              <a:rPr lang="ja-JP" altLang="en-US" sz="2400" dirty="0"/>
              <a:t>枚の画像セットを</a:t>
            </a:r>
            <a:r>
              <a:rPr lang="en-US" altLang="ja-JP" sz="2400" dirty="0"/>
              <a:t>1</a:t>
            </a:r>
            <a:r>
              <a:rPr lang="ja-JP" altLang="en-US" sz="2400" dirty="0"/>
              <a:t>枚ずつ</a:t>
            </a:r>
            <a:r>
              <a:rPr lang="en-US" altLang="ja-JP" sz="2400" dirty="0"/>
              <a:t>{</a:t>
            </a:r>
            <a:r>
              <a:rPr lang="ja-JP" altLang="en-US" sz="2400" dirty="0"/>
              <a:t>現実</a:t>
            </a:r>
            <a:r>
              <a:rPr lang="en-US" altLang="ja-JP" sz="2400" dirty="0"/>
              <a:t>,</a:t>
            </a:r>
            <a:r>
              <a:rPr lang="ja-JP" altLang="en-US" sz="2400" dirty="0"/>
              <a:t>人工</a:t>
            </a:r>
            <a:r>
              <a:rPr lang="en-US" altLang="ja-JP" sz="2400" dirty="0"/>
              <a:t>}</a:t>
            </a:r>
            <a:r>
              <a:rPr lang="ja-JP" altLang="en-US" sz="2400" dirty="0"/>
              <a:t>でラベル付け</a:t>
            </a:r>
            <a:r>
              <a:rPr lang="en-US" altLang="ja-JP" sz="2400" dirty="0"/>
              <a:t>→1000</a:t>
            </a:r>
            <a:r>
              <a:rPr lang="ja-JP" altLang="en-US" sz="2400" dirty="0"/>
              <a:t>回試行 </a:t>
            </a:r>
          </a:p>
          <a:p>
            <a:pPr marL="0" indent="0">
              <a:buNone/>
            </a:pPr>
            <a:r>
              <a:rPr lang="ja-JP" altLang="en-US" sz="2400" dirty="0" smtClean="0"/>
              <a:t>・</a:t>
            </a:r>
            <a:r>
              <a:rPr lang="en-US" altLang="ja-JP" sz="2400" dirty="0" smtClean="0"/>
              <a:t>Accuracy </a:t>
            </a:r>
            <a:r>
              <a:rPr lang="en-US" altLang="ja-JP" sz="2400" dirty="0"/>
              <a:t>= 0.517 (p=0.148) </a:t>
            </a:r>
            <a:endParaRPr lang="en-US" altLang="ja-JP" sz="2400" dirty="0" smtClean="0"/>
          </a:p>
          <a:p>
            <a:pPr marL="0" indent="0">
              <a:buNone/>
            </a:pPr>
            <a:r>
              <a:rPr lang="en-US" altLang="ja-JP" sz="2400" dirty="0" smtClean="0"/>
              <a:t>→</a:t>
            </a:r>
            <a:r>
              <a:rPr lang="ja-JP" altLang="en-US" sz="2400" dirty="0"/>
              <a:t>人間は現実画像と精製画像を区別できない </a:t>
            </a:r>
            <a:endParaRPr lang="en-US" altLang="ja-JP" sz="2400" dirty="0" smtClean="0"/>
          </a:p>
          <a:p>
            <a:pPr marL="0" indent="0">
              <a:buNone/>
            </a:pPr>
            <a:endParaRPr lang="en-US" altLang="ja-JP" sz="2400" dirty="0"/>
          </a:p>
          <a:p>
            <a:pPr marL="0" indent="0">
              <a:buNone/>
            </a:pPr>
            <a:r>
              <a:rPr lang="ja-JP" altLang="en-US" sz="2400" dirty="0"/>
              <a:t>・それに対して</a:t>
            </a:r>
            <a:r>
              <a:rPr lang="en-US" altLang="ja-JP" sz="2400" dirty="0"/>
              <a:t>,</a:t>
            </a:r>
            <a:r>
              <a:rPr lang="ja-JP" altLang="en-US" sz="2400" dirty="0"/>
              <a:t>現実画像</a:t>
            </a:r>
            <a:r>
              <a:rPr lang="en-US" altLang="ja-JP" sz="2400" dirty="0"/>
              <a:t>10</a:t>
            </a:r>
            <a:r>
              <a:rPr lang="ja-JP" altLang="en-US" sz="2400" dirty="0" smtClean="0"/>
              <a:t>枚、人工</a:t>
            </a:r>
            <a:r>
              <a:rPr lang="ja-JP" altLang="en-US" sz="2400" dirty="0"/>
              <a:t>画像</a:t>
            </a:r>
            <a:r>
              <a:rPr lang="en-US" altLang="ja-JP" sz="2400" dirty="0"/>
              <a:t>10</a:t>
            </a:r>
            <a:r>
              <a:rPr lang="ja-JP" altLang="en-US" sz="2400" dirty="0" smtClean="0"/>
              <a:t>枚を被験者</a:t>
            </a:r>
            <a:r>
              <a:rPr lang="ja-JP" altLang="en-US" sz="2400" dirty="0"/>
              <a:t>数</a:t>
            </a:r>
            <a:r>
              <a:rPr lang="en-US" altLang="ja-JP" sz="2400" dirty="0"/>
              <a:t>10</a:t>
            </a:r>
            <a:r>
              <a:rPr lang="ja-JP" altLang="en-US" sz="2400" dirty="0"/>
              <a:t>人について</a:t>
            </a:r>
            <a:r>
              <a:rPr lang="ja-JP" altLang="en-US" sz="2400" dirty="0" smtClean="0"/>
              <a:t>実験</a:t>
            </a:r>
            <a:endParaRPr lang="en-US" altLang="ja-JP" sz="2400" dirty="0" smtClean="0"/>
          </a:p>
          <a:p>
            <a:pPr marL="0" indent="0">
              <a:buNone/>
            </a:pPr>
            <a:r>
              <a:rPr lang="en-US" altLang="ja-JP" sz="2400" dirty="0" smtClean="0"/>
              <a:t>→</a:t>
            </a:r>
            <a:r>
              <a:rPr lang="en-US" altLang="ja-JP" sz="2400" dirty="0"/>
              <a:t>200</a:t>
            </a:r>
            <a:r>
              <a:rPr lang="ja-JP" altLang="en-US" sz="2400" dirty="0"/>
              <a:t>回試行 </a:t>
            </a:r>
          </a:p>
          <a:p>
            <a:pPr marL="0" indent="0">
              <a:buNone/>
            </a:pPr>
            <a:r>
              <a:rPr lang="en-US" altLang="ja-JP" sz="2400" dirty="0"/>
              <a:t>→162</a:t>
            </a:r>
            <a:r>
              <a:rPr lang="ja-JP" altLang="en-US" sz="2400" dirty="0"/>
              <a:t>回の正答 </a:t>
            </a:r>
          </a:p>
          <a:p>
            <a:pPr marL="0" indent="0">
              <a:buNone/>
            </a:pPr>
            <a:r>
              <a:rPr lang="ja-JP" altLang="en-US" sz="2400" dirty="0" smtClean="0"/>
              <a:t>・</a:t>
            </a:r>
            <a:r>
              <a:rPr lang="en-US" altLang="ja-JP" sz="2400" dirty="0" smtClean="0"/>
              <a:t>Accuracy </a:t>
            </a:r>
            <a:r>
              <a:rPr lang="en-US" altLang="ja-JP" sz="2400" dirty="0"/>
              <a:t>= 0.81 (p≤ 108) →</a:t>
            </a:r>
            <a:r>
              <a:rPr lang="ja-JP" altLang="en-US" sz="2400" dirty="0"/>
              <a:t>人間は現実画像と人工画像を区別 </a:t>
            </a:r>
          </a:p>
          <a:p>
            <a:pPr marL="0" indent="0">
              <a:buNone/>
            </a:pPr>
            <a:endParaRPr kumimoji="1" lang="ja-JP" altLang="en-US" sz="2400" dirty="0"/>
          </a:p>
        </p:txBody>
      </p:sp>
    </p:spTree>
    <p:extLst>
      <p:ext uri="{BB962C8B-B14F-4D97-AF65-F5344CB8AC3E}">
        <p14:creationId xmlns:p14="http://schemas.microsoft.com/office/powerpoint/2010/main" val="62435224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lang="ja-JP" altLang="en-US" sz="2000" dirty="0" smtClean="0"/>
              <a:t>視線</a:t>
            </a:r>
            <a:r>
              <a:rPr lang="ja-JP" altLang="en-US" sz="2000" dirty="0"/>
              <a:t>推定の実験</a:t>
            </a:r>
            <a:r>
              <a:rPr lang="en-US" altLang="ja-JP" sz="2000" dirty="0"/>
              <a:t/>
            </a:r>
            <a:br>
              <a:rPr lang="en-US" altLang="ja-JP" sz="2000" dirty="0"/>
            </a:br>
            <a:r>
              <a:rPr lang="ja-JP" altLang="en-US" sz="2000" dirty="0" smtClean="0"/>
              <a:t>・</a:t>
            </a:r>
            <a:r>
              <a:rPr lang="ja-JP" altLang="en-US" sz="2000" dirty="0" smtClean="0"/>
              <a:t>正解</a:t>
            </a:r>
            <a:r>
              <a:rPr lang="ja-JP" altLang="en-US" sz="2000" dirty="0"/>
              <a:t>の視線方向から</a:t>
            </a:r>
            <a:r>
              <a:rPr lang="en-US" altLang="ja-JP" sz="2000" dirty="0"/>
              <a:t>,d=7</a:t>
            </a:r>
            <a:r>
              <a:rPr lang="ja-JP" altLang="en-US" sz="2000" dirty="0"/>
              <a:t>度以内の画像の割合 </a:t>
            </a:r>
            <a:r>
              <a:rPr lang="en-US" altLang="ja-JP" sz="2000" dirty="0" smtClean="0"/>
              <a:t/>
            </a:r>
            <a:br>
              <a:rPr lang="en-US" altLang="ja-JP" sz="2000" dirty="0" smtClean="0"/>
            </a:br>
            <a:r>
              <a:rPr lang="en-US" altLang="ja-JP" sz="2000" dirty="0" smtClean="0"/>
              <a:t>→</a:t>
            </a:r>
            <a:r>
              <a:rPr lang="en-US" altLang="ja-JP" sz="2000" dirty="0"/>
              <a:t>22.3%</a:t>
            </a:r>
            <a:r>
              <a:rPr lang="ja-JP" altLang="en-US" sz="2000" dirty="0"/>
              <a:t>の向上 </a:t>
            </a:r>
            <a:r>
              <a:rPr lang="en-US" altLang="ja-JP" sz="2000" dirty="0"/>
              <a:t>→</a:t>
            </a:r>
            <a:r>
              <a:rPr lang="ja-JP" altLang="en-US" sz="2000" dirty="0"/>
              <a:t>データセットを増やせば大きな改善</a:t>
            </a:r>
            <a:endParaRPr kumimoji="1" lang="ja-JP" altLang="en-US" sz="2000" dirty="0"/>
          </a:p>
        </p:txBody>
      </p:sp>
      <p:pic>
        <p:nvPicPr>
          <p:cNvPr id="4" name="コンテンツ プレースホルダー 3" descr="スクリーンショット 2018-12-05 9.45.09.png"/>
          <p:cNvPicPr>
            <a:picLocks noGrp="1" noChangeAspect="1"/>
          </p:cNvPicPr>
          <p:nvPr>
            <p:ph idx="1"/>
          </p:nvPr>
        </p:nvPicPr>
        <p:blipFill>
          <a:blip r:embed="rId2">
            <a:extLst>
              <a:ext uri="{28A0092B-C50C-407E-A947-70E740481C1C}">
                <a14:useLocalDpi xmlns:a14="http://schemas.microsoft.com/office/drawing/2010/main" val="0"/>
              </a:ext>
            </a:extLst>
          </a:blip>
          <a:srcRect t="-6046" b="-6046"/>
          <a:stretch>
            <a:fillRect/>
          </a:stretch>
        </p:blipFill>
        <p:spPr>
          <a:xfrm>
            <a:off x="457200" y="1581658"/>
            <a:ext cx="8229600" cy="4525963"/>
          </a:xfrm>
        </p:spPr>
      </p:pic>
    </p:spTree>
    <p:extLst>
      <p:ext uri="{BB962C8B-B14F-4D97-AF65-F5344CB8AC3E}">
        <p14:creationId xmlns:p14="http://schemas.microsoft.com/office/powerpoint/2010/main" val="305076565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389370"/>
            <a:ext cx="8229600" cy="5736794"/>
          </a:xfrm>
        </p:spPr>
        <p:txBody>
          <a:bodyPr/>
          <a:lstStyle/>
          <a:p>
            <a:pPr marL="0" indent="0">
              <a:buNone/>
            </a:pPr>
            <a:r>
              <a:rPr lang="en-US" altLang="ja-JP" dirty="0">
                <a:latin typeface="Times New Roman"/>
                <a:cs typeface="Times New Roman"/>
              </a:rPr>
              <a:t>Experiments</a:t>
            </a:r>
          </a:p>
          <a:p>
            <a:pPr marL="0" indent="0">
              <a:buNone/>
            </a:pPr>
            <a:r>
              <a:rPr lang="ja-JP" altLang="en-US" sz="2400" dirty="0" smtClean="0"/>
              <a:t>手</a:t>
            </a:r>
            <a:r>
              <a:rPr lang="ja-JP" altLang="en-US" sz="2400" dirty="0"/>
              <a:t>の姿勢</a:t>
            </a:r>
            <a:r>
              <a:rPr lang="ja-JP" altLang="en-US" sz="2400" dirty="0" smtClean="0"/>
              <a:t>推定</a:t>
            </a:r>
            <a:endParaRPr lang="en-US" altLang="ja-JP" sz="2400" dirty="0" smtClean="0"/>
          </a:p>
          <a:p>
            <a:pPr marL="0" indent="0">
              <a:buNone/>
            </a:pPr>
            <a:r>
              <a:rPr lang="en-US" altLang="ja-JP" sz="2400" dirty="0" smtClean="0"/>
              <a:t>→</a:t>
            </a:r>
            <a:r>
              <a:rPr lang="ja-JP" altLang="en-US" sz="2400" dirty="0"/>
              <a:t>ノイズ部分を良く</a:t>
            </a:r>
            <a:r>
              <a:rPr lang="ja-JP" altLang="en-US" sz="2400" dirty="0" smtClean="0"/>
              <a:t>再現</a:t>
            </a:r>
            <a:endParaRPr lang="en-US" altLang="ja-JP" sz="2400" dirty="0" smtClean="0"/>
          </a:p>
          <a:p>
            <a:pPr marL="0" indent="0">
              <a:buNone/>
            </a:pPr>
            <a:endParaRPr lang="en-US" altLang="ja-JP" sz="2400" dirty="0" smtClean="0"/>
          </a:p>
          <a:p>
            <a:pPr marL="0" indent="0">
              <a:buNone/>
            </a:pPr>
            <a:r>
              <a:rPr lang="ja-JP" altLang="en-US" sz="2400" dirty="0"/>
              <a:t>・</a:t>
            </a:r>
            <a:r>
              <a:rPr lang="en-US" altLang="ja-JP" sz="2400" dirty="0"/>
              <a:t>NYU hand pose</a:t>
            </a:r>
            <a:r>
              <a:rPr lang="ja-JP" altLang="en-US" sz="2400" dirty="0"/>
              <a:t>トレーニングセット </a:t>
            </a:r>
            <a:r>
              <a:rPr lang="en-US" altLang="ja-JP" sz="2400" dirty="0"/>
              <a:t>Stacked Hourglass Net[Yang</a:t>
            </a:r>
            <a:r>
              <a:rPr lang="ja-JP" altLang="en-US" sz="2400" dirty="0"/>
              <a:t>ら</a:t>
            </a:r>
            <a:r>
              <a:rPr lang="en-US" altLang="ja-JP" sz="2400" dirty="0"/>
              <a:t>,2016] </a:t>
            </a:r>
            <a:r>
              <a:rPr lang="ja-JP" altLang="en-US" sz="2400" dirty="0"/>
              <a:t>と似た</a:t>
            </a:r>
            <a:r>
              <a:rPr lang="en-US" altLang="ja-JP" sz="2400" dirty="0"/>
              <a:t>CNN</a:t>
            </a:r>
            <a:r>
              <a:rPr lang="ja-JP" altLang="en-US" sz="2400" dirty="0"/>
              <a:t>を</a:t>
            </a:r>
            <a:r>
              <a:rPr lang="ja-JP" altLang="en-US" sz="2400" dirty="0" smtClean="0"/>
              <a:t>学習</a:t>
            </a:r>
            <a:r>
              <a:rPr lang="en-US" altLang="ja-JP" sz="2400" dirty="0" smtClean="0"/>
              <a:t>→</a:t>
            </a:r>
            <a:r>
              <a:rPr lang="en-US" altLang="ja-JP" sz="2400" dirty="0"/>
              <a:t>14</a:t>
            </a:r>
            <a:r>
              <a:rPr lang="ja-JP" altLang="en-US" sz="2400" dirty="0"/>
              <a:t>の手関節を学習 </a:t>
            </a:r>
            <a:endParaRPr lang="en-US" altLang="ja-JP" sz="2400" dirty="0"/>
          </a:p>
          <a:p>
            <a:pPr marL="0" indent="0">
              <a:buNone/>
            </a:pPr>
            <a:r>
              <a:rPr lang="ja-JP" altLang="en-US" sz="2400" dirty="0"/>
              <a:t>・</a:t>
            </a:r>
            <a:r>
              <a:rPr lang="en-US" altLang="ja-JP" sz="2400" dirty="0"/>
              <a:t>NYU hand pose</a:t>
            </a:r>
            <a:r>
              <a:rPr lang="ja-JP" altLang="en-US" sz="2400" dirty="0"/>
              <a:t>テストセットで評価</a:t>
            </a:r>
            <a:endParaRPr kumimoji="1" lang="en-US" altLang="ja-JP" sz="2400" dirty="0"/>
          </a:p>
          <a:p>
            <a:pPr marL="0" indent="0">
              <a:buNone/>
            </a:pPr>
            <a:endParaRPr kumimoji="1" lang="ja-JP" altLang="en-US" sz="2400" dirty="0"/>
          </a:p>
        </p:txBody>
      </p:sp>
      <p:pic>
        <p:nvPicPr>
          <p:cNvPr id="4" name="図 3" descr="スクリーンショット 2018-12-05 9.31.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708280"/>
            <a:ext cx="8082366" cy="3282041"/>
          </a:xfrm>
          <a:prstGeom prst="rect">
            <a:avLst/>
          </a:prstGeom>
        </p:spPr>
      </p:pic>
    </p:spTree>
    <p:extLst>
      <p:ext uri="{BB962C8B-B14F-4D97-AF65-F5344CB8AC3E}">
        <p14:creationId xmlns:p14="http://schemas.microsoft.com/office/powerpoint/2010/main" val="332692559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931333"/>
            <a:ext cx="8229600" cy="5194830"/>
          </a:xfrm>
        </p:spPr>
        <p:txBody>
          <a:bodyPr>
            <a:normAutofit/>
          </a:bodyPr>
          <a:lstStyle/>
          <a:p>
            <a:pPr marL="0" indent="0">
              <a:buNone/>
            </a:pPr>
            <a:r>
              <a:rPr lang="en-US" altLang="ja-JP" sz="5400" baseline="30000" dirty="0" smtClean="0">
                <a:solidFill>
                  <a:srgbClr val="000000"/>
                </a:solidFill>
                <a:latin typeface="TimesNewRomanPSMT"/>
              </a:rPr>
              <a:t>Outline</a:t>
            </a:r>
          </a:p>
          <a:p>
            <a:pPr marL="0" indent="0">
              <a:buNone/>
            </a:pPr>
            <a:endParaRPr lang="en-US" altLang="ja-JP" sz="4000" baseline="30000" dirty="0" smtClean="0">
              <a:solidFill>
                <a:srgbClr val="000000"/>
              </a:solidFill>
              <a:latin typeface="TimesNewRomanPSMT"/>
            </a:endParaRPr>
          </a:p>
          <a:p>
            <a:pPr marL="0" indent="0">
              <a:buNone/>
            </a:pPr>
            <a:r>
              <a:rPr lang="en-US" altLang="ja-JP" sz="4000" baseline="30000" dirty="0" smtClean="0">
                <a:solidFill>
                  <a:srgbClr val="000000"/>
                </a:solidFill>
                <a:latin typeface="ArialMT"/>
              </a:rPr>
              <a:t>• </a:t>
            </a:r>
            <a:r>
              <a:rPr lang="en-US" altLang="ja-JP" sz="4000" baseline="30000" dirty="0" smtClean="0">
                <a:solidFill>
                  <a:srgbClr val="000000"/>
                </a:solidFill>
                <a:latin typeface="TimesNewRomanPSMT"/>
              </a:rPr>
              <a:t>Abstract</a:t>
            </a:r>
          </a:p>
          <a:p>
            <a:pPr marL="0" indent="0">
              <a:buNone/>
            </a:pPr>
            <a:r>
              <a:rPr lang="en-US" altLang="ja-JP" sz="4000" baseline="30000" dirty="0" smtClean="0">
                <a:solidFill>
                  <a:srgbClr val="000000"/>
                </a:solidFill>
                <a:latin typeface="ArialMT"/>
              </a:rPr>
              <a:t>• </a:t>
            </a:r>
            <a:r>
              <a:rPr lang="en-US" altLang="ja-JP" sz="4000" baseline="30000" dirty="0" smtClean="0">
                <a:solidFill>
                  <a:srgbClr val="000000"/>
                </a:solidFill>
                <a:latin typeface="TimesNewRomanPSMT"/>
              </a:rPr>
              <a:t>Introduction</a:t>
            </a:r>
          </a:p>
          <a:p>
            <a:pPr marL="0" indent="0">
              <a:buNone/>
            </a:pPr>
            <a:r>
              <a:rPr lang="en-US" altLang="ja-JP" sz="4000" baseline="30000" dirty="0" smtClean="0">
                <a:solidFill>
                  <a:srgbClr val="000000"/>
                </a:solidFill>
                <a:latin typeface="ArialMT"/>
              </a:rPr>
              <a:t>• </a:t>
            </a:r>
            <a:r>
              <a:rPr lang="en-US" altLang="ja-JP" sz="4000" baseline="30000" dirty="0" smtClean="0">
                <a:solidFill>
                  <a:srgbClr val="000000"/>
                </a:solidFill>
                <a:latin typeface="TimesNewRomanPSMT"/>
              </a:rPr>
              <a:t>S+U Learning with </a:t>
            </a:r>
            <a:r>
              <a:rPr lang="en-US" altLang="ja-JP" sz="4000" baseline="30000" dirty="0" err="1" smtClean="0">
                <a:solidFill>
                  <a:srgbClr val="000000"/>
                </a:solidFill>
                <a:latin typeface="TimesNewRomanPSMT"/>
              </a:rPr>
              <a:t>SimGAN</a:t>
            </a:r>
            <a:endParaRPr lang="en-US" altLang="ja-JP" sz="4000" baseline="30000" dirty="0" smtClean="0">
              <a:solidFill>
                <a:srgbClr val="000000"/>
              </a:solidFill>
              <a:latin typeface="TimesNewRomanPSMT"/>
            </a:endParaRPr>
          </a:p>
          <a:p>
            <a:pPr marL="0" indent="0">
              <a:buNone/>
            </a:pPr>
            <a:r>
              <a:rPr lang="en-US" altLang="ja-JP" sz="4000" baseline="30000" dirty="0" smtClean="0">
                <a:solidFill>
                  <a:srgbClr val="000000"/>
                </a:solidFill>
                <a:latin typeface="ArialMT"/>
              </a:rPr>
              <a:t>• </a:t>
            </a:r>
            <a:r>
              <a:rPr lang="en-US" altLang="ja-JP" sz="4000" baseline="30000" dirty="0" smtClean="0">
                <a:solidFill>
                  <a:srgbClr val="000000"/>
                </a:solidFill>
                <a:latin typeface="TimesNewRomanPSMT"/>
              </a:rPr>
              <a:t>Experiments</a:t>
            </a:r>
          </a:p>
          <a:p>
            <a:pPr marL="0" indent="0">
              <a:buNone/>
            </a:pPr>
            <a:r>
              <a:rPr lang="en-US" altLang="ja-JP" sz="4000" baseline="30000" dirty="0" smtClean="0">
                <a:solidFill>
                  <a:srgbClr val="000000"/>
                </a:solidFill>
                <a:latin typeface="ArialMT"/>
              </a:rPr>
              <a:t>• </a:t>
            </a:r>
            <a:r>
              <a:rPr lang="en-US" altLang="ja-JP" sz="4000" baseline="30000" dirty="0" smtClean="0">
                <a:solidFill>
                  <a:srgbClr val="000000"/>
                </a:solidFill>
                <a:latin typeface="TimesNewRomanPSMT"/>
              </a:rPr>
              <a:t>Conclusion and Future Work</a:t>
            </a:r>
            <a:endParaRPr kumimoji="1" lang="ja-JP" altLang="en-US" sz="4000" dirty="0"/>
          </a:p>
        </p:txBody>
      </p:sp>
    </p:spTree>
    <p:extLst>
      <p:ext uri="{BB962C8B-B14F-4D97-AF65-F5344CB8AC3E}">
        <p14:creationId xmlns:p14="http://schemas.microsoft.com/office/powerpoint/2010/main" val="94802521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26598"/>
          </a:xfrm>
        </p:spPr>
        <p:txBody>
          <a:bodyPr>
            <a:normAutofit/>
          </a:bodyPr>
          <a:lstStyle/>
          <a:p>
            <a:pPr algn="l"/>
            <a:r>
              <a:rPr lang="ja-JP" altLang="en-US" sz="2800" dirty="0"/>
              <a:t>手の指定推定実験</a:t>
            </a:r>
            <a:endParaRPr kumimoji="1" lang="ja-JP" altLang="en-US" sz="2800" dirty="0"/>
          </a:p>
        </p:txBody>
      </p:sp>
      <p:pic>
        <p:nvPicPr>
          <p:cNvPr id="4" name="コンテンツ プレースホルダー 3" descr="スクリーンショット 2018-12-05 9.37.40.png"/>
          <p:cNvPicPr>
            <a:picLocks noGrp="1" noChangeAspect="1"/>
          </p:cNvPicPr>
          <p:nvPr>
            <p:ph idx="1"/>
          </p:nvPr>
        </p:nvPicPr>
        <p:blipFill>
          <a:blip r:embed="rId2">
            <a:extLst>
              <a:ext uri="{28A0092B-C50C-407E-A947-70E740481C1C}">
                <a14:useLocalDpi xmlns:a14="http://schemas.microsoft.com/office/drawing/2010/main" val="0"/>
              </a:ext>
            </a:extLst>
          </a:blip>
          <a:srcRect l="-73941" r="-73941"/>
          <a:stretch>
            <a:fillRect/>
          </a:stretch>
        </p:blipFill>
        <p:spPr>
          <a:xfrm>
            <a:off x="-1832566" y="889987"/>
            <a:ext cx="9322976" cy="5310341"/>
          </a:xfrm>
        </p:spPr>
      </p:pic>
      <p:sp>
        <p:nvSpPr>
          <p:cNvPr id="5" name="正方形/長方形 4"/>
          <p:cNvSpPr/>
          <p:nvPr/>
        </p:nvSpPr>
        <p:spPr>
          <a:xfrm>
            <a:off x="4640659" y="1270236"/>
            <a:ext cx="3869484" cy="646331"/>
          </a:xfrm>
          <a:prstGeom prst="rect">
            <a:avLst/>
          </a:prstGeom>
        </p:spPr>
        <p:txBody>
          <a:bodyPr wrap="square">
            <a:spAutoFit/>
          </a:bodyPr>
          <a:lstStyle/>
          <a:p>
            <a:r>
              <a:rPr lang="ja-JP" altLang="en-US" dirty="0" smtClean="0"/>
              <a:t>・</a:t>
            </a:r>
            <a:r>
              <a:rPr lang="ja-JP" altLang="en-US" dirty="0" smtClean="0"/>
              <a:t>データセット</a:t>
            </a:r>
            <a:r>
              <a:rPr lang="ja-JP" altLang="en-US" dirty="0"/>
              <a:t>を大きくして学習に用いたら </a:t>
            </a:r>
            <a:r>
              <a:rPr lang="ja-JP" altLang="en-US" dirty="0" smtClean="0"/>
              <a:t>画像の割合が高かった</a:t>
            </a:r>
            <a:r>
              <a:rPr lang="en-US" altLang="ja-JP" dirty="0" smtClean="0"/>
              <a:t>  </a:t>
            </a:r>
            <a:endParaRPr lang="en-US" altLang="ja-JP" dirty="0"/>
          </a:p>
        </p:txBody>
      </p:sp>
    </p:spTree>
    <p:extLst>
      <p:ext uri="{BB962C8B-B14F-4D97-AF65-F5344CB8AC3E}">
        <p14:creationId xmlns:p14="http://schemas.microsoft.com/office/powerpoint/2010/main" val="152022075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686032"/>
            <a:ext cx="8229600" cy="5440131"/>
          </a:xfrm>
        </p:spPr>
        <p:txBody>
          <a:bodyPr>
            <a:normAutofit/>
          </a:bodyPr>
          <a:lstStyle/>
          <a:p>
            <a:pPr marL="0" indent="0">
              <a:buNone/>
            </a:pPr>
            <a:r>
              <a:rPr lang="ja-JP" altLang="en-US" sz="2000" dirty="0" smtClean="0">
                <a:latin typeface="Times New Roman"/>
                <a:cs typeface="Times New Roman"/>
              </a:rPr>
              <a:t>・</a:t>
            </a:r>
            <a:r>
              <a:rPr lang="en-US" altLang="ja-JP" sz="2000" dirty="0">
                <a:latin typeface="Times New Roman"/>
                <a:cs typeface="Times New Roman"/>
              </a:rPr>
              <a:t> </a:t>
            </a:r>
            <a:r>
              <a:rPr lang="ja-JP" altLang="en-US" sz="2000" dirty="0" smtClean="0">
                <a:latin typeface="Times New Roman"/>
                <a:cs typeface="Times New Roman"/>
              </a:rPr>
              <a:t>下</a:t>
            </a:r>
            <a:r>
              <a:rPr lang="ja-JP" altLang="en-US" sz="2000" dirty="0">
                <a:latin typeface="Times New Roman"/>
                <a:cs typeface="Times New Roman"/>
              </a:rPr>
              <a:t>の表は他の主要な手法との</a:t>
            </a:r>
            <a:r>
              <a:rPr lang="ja-JP" altLang="en-US" sz="2000" dirty="0" smtClean="0">
                <a:latin typeface="Times New Roman"/>
                <a:cs typeface="Times New Roman"/>
              </a:rPr>
              <a:t>比較</a:t>
            </a:r>
            <a:endParaRPr lang="en-US" altLang="ja-JP" sz="2000" dirty="0" smtClean="0">
              <a:latin typeface="Times New Roman"/>
              <a:cs typeface="Times New Roman"/>
            </a:endParaRPr>
          </a:p>
          <a:p>
            <a:pPr marL="0" indent="0">
              <a:buNone/>
            </a:pPr>
            <a:r>
              <a:rPr lang="ja-JP" altLang="en-US" sz="2000" dirty="0" smtClean="0">
                <a:latin typeface="Times New Roman"/>
                <a:cs typeface="Times New Roman"/>
              </a:rPr>
              <a:t>・１列目</a:t>
            </a:r>
            <a:r>
              <a:rPr lang="ja-JP" altLang="en-US" sz="2000" dirty="0">
                <a:latin typeface="Times New Roman"/>
                <a:cs typeface="Times New Roman"/>
              </a:rPr>
              <a:t>が手法名、２列目はデータセットが本物画像</a:t>
            </a:r>
            <a:r>
              <a:rPr lang="en-US" altLang="ja-JP" sz="2000" dirty="0">
                <a:latin typeface="Times New Roman"/>
                <a:cs typeface="Times New Roman"/>
              </a:rPr>
              <a:t>(R)</a:t>
            </a:r>
            <a:r>
              <a:rPr lang="ja-JP" altLang="en-US" sz="2000" dirty="0">
                <a:latin typeface="Times New Roman"/>
                <a:cs typeface="Times New Roman"/>
              </a:rPr>
              <a:t>か合成画像</a:t>
            </a:r>
            <a:r>
              <a:rPr lang="en-US" altLang="ja-JP" sz="2000" dirty="0">
                <a:latin typeface="Times New Roman"/>
                <a:cs typeface="Times New Roman"/>
              </a:rPr>
              <a:t>(S)</a:t>
            </a:r>
            <a:r>
              <a:rPr lang="ja-JP" altLang="en-US" sz="2000" dirty="0">
                <a:latin typeface="Times New Roman"/>
                <a:cs typeface="Times New Roman"/>
              </a:rPr>
              <a:t>か。３列目は</a:t>
            </a:r>
            <a:r>
              <a:rPr lang="ja-JP" altLang="en-US" sz="2000" dirty="0" smtClean="0">
                <a:latin typeface="Times New Roman"/>
                <a:cs typeface="Times New Roman"/>
              </a:rPr>
              <a:t>誤差率</a:t>
            </a:r>
            <a:endParaRPr lang="en-US" altLang="ja-JP" sz="2000" dirty="0" smtClean="0">
              <a:latin typeface="Times New Roman"/>
              <a:cs typeface="Times New Roman"/>
            </a:endParaRPr>
          </a:p>
          <a:p>
            <a:pPr marL="0" indent="0">
              <a:buNone/>
            </a:pPr>
            <a:r>
              <a:rPr lang="ja-JP" altLang="en-US" sz="2000" dirty="0" smtClean="0">
                <a:latin typeface="Times New Roman"/>
                <a:cs typeface="Times New Roman"/>
              </a:rPr>
              <a:t>・</a:t>
            </a:r>
            <a:r>
              <a:rPr lang="en-US" altLang="ja-JP" sz="2000" dirty="0" smtClean="0">
                <a:latin typeface="Times New Roman"/>
                <a:cs typeface="Times New Roman"/>
              </a:rPr>
              <a:t> </a:t>
            </a:r>
            <a:r>
              <a:rPr lang="ja-JP" altLang="en-US" sz="2000" dirty="0" smtClean="0">
                <a:latin typeface="Times New Roman"/>
                <a:cs typeface="Times New Roman"/>
              </a:rPr>
              <a:t>リファイナーで精緻化された</a:t>
            </a:r>
            <a:r>
              <a:rPr lang="ja-JP" altLang="en-US" sz="2000" dirty="0">
                <a:latin typeface="Times New Roman"/>
                <a:cs typeface="Times New Roman"/>
              </a:rPr>
              <a:t>画像を用いたデータセットで学習した</a:t>
            </a:r>
            <a:r>
              <a:rPr lang="en-US" altLang="ja-JP" sz="2000" dirty="0">
                <a:latin typeface="Times New Roman"/>
                <a:cs typeface="Times New Roman"/>
              </a:rPr>
              <a:t>CNN</a:t>
            </a:r>
            <a:r>
              <a:rPr lang="ja-JP" altLang="en-US" sz="2000" dirty="0">
                <a:latin typeface="Times New Roman"/>
                <a:cs typeface="Times New Roman"/>
              </a:rPr>
              <a:t>の</a:t>
            </a:r>
            <a:r>
              <a:rPr lang="ja-JP" altLang="en-US" sz="2000" dirty="0" smtClean="0">
                <a:latin typeface="Times New Roman"/>
                <a:cs typeface="Times New Roman"/>
              </a:rPr>
              <a:t>手法</a:t>
            </a:r>
            <a:r>
              <a:rPr lang="en-US" altLang="ja-JP" sz="2000" dirty="0" smtClean="0">
                <a:latin typeface="Times New Roman"/>
                <a:cs typeface="Times New Roman"/>
              </a:rPr>
              <a:t>(CNN</a:t>
            </a:r>
            <a:r>
              <a:rPr lang="ja-JP" altLang="en-US" sz="2000" dirty="0" smtClean="0">
                <a:latin typeface="Times New Roman"/>
                <a:cs typeface="Times New Roman"/>
              </a:rPr>
              <a:t> </a:t>
            </a:r>
            <a:r>
              <a:rPr lang="en-US" altLang="ja-JP" sz="2000" dirty="0" smtClean="0">
                <a:latin typeface="Times New Roman"/>
                <a:cs typeface="Times New Roman"/>
              </a:rPr>
              <a:t>with</a:t>
            </a:r>
            <a:r>
              <a:rPr lang="ja-JP" altLang="en-US" sz="2000" dirty="0" smtClean="0">
                <a:latin typeface="Times New Roman"/>
                <a:cs typeface="Times New Roman"/>
              </a:rPr>
              <a:t> </a:t>
            </a:r>
            <a:r>
              <a:rPr lang="en-US" altLang="ja-JP" sz="2000" dirty="0" err="1" smtClean="0">
                <a:latin typeface="Times New Roman"/>
                <a:cs typeface="Times New Roman"/>
              </a:rPr>
              <a:t>UnityEyes</a:t>
            </a:r>
            <a:r>
              <a:rPr lang="ja-JP" altLang="en-US" sz="2000" dirty="0" smtClean="0">
                <a:latin typeface="Times New Roman"/>
                <a:cs typeface="Times New Roman"/>
              </a:rPr>
              <a:t> </a:t>
            </a:r>
            <a:r>
              <a:rPr lang="en-US" altLang="ja-JP" sz="2000" dirty="0" smtClean="0">
                <a:latin typeface="Times New Roman"/>
                <a:cs typeface="Times New Roman"/>
              </a:rPr>
              <a:t>Refined</a:t>
            </a:r>
            <a:r>
              <a:rPr lang="ja-JP" altLang="en-US" sz="2000" dirty="0" smtClean="0">
                <a:latin typeface="Times New Roman"/>
                <a:cs typeface="Times New Roman"/>
              </a:rPr>
              <a:t> </a:t>
            </a:r>
            <a:r>
              <a:rPr lang="en-US" altLang="ja-JP" sz="2000" dirty="0" smtClean="0">
                <a:latin typeface="Times New Roman"/>
                <a:cs typeface="Times New Roman"/>
              </a:rPr>
              <a:t>Images)</a:t>
            </a:r>
            <a:r>
              <a:rPr lang="ja-JP" altLang="en-US" sz="2000" dirty="0" smtClean="0">
                <a:latin typeface="Times New Roman"/>
                <a:cs typeface="Times New Roman"/>
              </a:rPr>
              <a:t>が</a:t>
            </a:r>
            <a:r>
              <a:rPr lang="ja-JP" altLang="en-US" sz="2000" dirty="0">
                <a:latin typeface="Times New Roman"/>
                <a:cs typeface="Times New Roman"/>
              </a:rPr>
              <a:t>最も性能が</a:t>
            </a:r>
            <a:r>
              <a:rPr lang="ja-JP" altLang="en-US" sz="2000" dirty="0" smtClean="0">
                <a:latin typeface="Times New Roman"/>
                <a:cs typeface="Times New Roman"/>
              </a:rPr>
              <a:t>いい</a:t>
            </a:r>
            <a:endParaRPr kumimoji="1" lang="ja-JP" altLang="en-US" sz="2000" dirty="0">
              <a:latin typeface="Times New Roman"/>
              <a:cs typeface="Times New Roman"/>
            </a:endParaRPr>
          </a:p>
        </p:txBody>
      </p:sp>
      <p:pic>
        <p:nvPicPr>
          <p:cNvPr id="4" name="図 3" descr="e616d617a6f6e6177732e636f6d2f302f3131363730362f35656264643731342d653864622d373538342d333038362d6433303832313536346637662e706e6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734" y="2673812"/>
            <a:ext cx="6631032" cy="3135651"/>
          </a:xfrm>
          <a:prstGeom prst="rect">
            <a:avLst/>
          </a:prstGeom>
        </p:spPr>
      </p:pic>
    </p:spTree>
    <p:extLst>
      <p:ext uri="{BB962C8B-B14F-4D97-AF65-F5344CB8AC3E}">
        <p14:creationId xmlns:p14="http://schemas.microsoft.com/office/powerpoint/2010/main" val="368738734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639678"/>
            <a:ext cx="8229600" cy="5486485"/>
          </a:xfrm>
        </p:spPr>
        <p:txBody>
          <a:bodyPr/>
          <a:lstStyle/>
          <a:p>
            <a:pPr marL="0" indent="0">
              <a:buNone/>
            </a:pPr>
            <a:r>
              <a:rPr lang="en-US" altLang="ja-JP" dirty="0">
                <a:latin typeface="Times New Roman"/>
                <a:cs typeface="Times New Roman"/>
              </a:rPr>
              <a:t>Conclusion and Future </a:t>
            </a:r>
            <a:r>
              <a:rPr lang="en-US" altLang="ja-JP" dirty="0" smtClean="0">
                <a:latin typeface="Times New Roman"/>
                <a:cs typeface="Times New Roman"/>
              </a:rPr>
              <a:t>Work</a:t>
            </a:r>
          </a:p>
          <a:p>
            <a:pPr marL="0" indent="0">
              <a:buNone/>
            </a:pPr>
            <a:endParaRPr lang="en-US" altLang="ja-JP" dirty="0" smtClean="0">
              <a:latin typeface="Times New Roman"/>
              <a:cs typeface="Times New Roman"/>
            </a:endParaRPr>
          </a:p>
          <a:p>
            <a:pPr marL="0" indent="0">
              <a:buNone/>
            </a:pPr>
            <a:r>
              <a:rPr lang="ja-JP" altLang="en-US" sz="2400" dirty="0" smtClean="0">
                <a:latin typeface="Times New Roman"/>
                <a:cs typeface="Times New Roman"/>
              </a:rPr>
              <a:t>・</a:t>
            </a:r>
            <a:r>
              <a:rPr lang="en-US" altLang="ja-JP" sz="2400" dirty="0" smtClean="0">
                <a:latin typeface="Times New Roman"/>
                <a:cs typeface="Times New Roman"/>
              </a:rPr>
              <a:t> </a:t>
            </a:r>
            <a:r>
              <a:rPr lang="en-US" altLang="ja-JP" sz="2400" dirty="0" err="1" smtClean="0">
                <a:latin typeface="Times New Roman"/>
                <a:cs typeface="Times New Roman"/>
              </a:rPr>
              <a:t>simGAN</a:t>
            </a:r>
            <a:r>
              <a:rPr lang="ja-JP" altLang="en-US" sz="2400" dirty="0">
                <a:latin typeface="Times New Roman"/>
                <a:cs typeface="Times New Roman"/>
              </a:rPr>
              <a:t>の手法によりデータのラベルを維持しながら合成画像をより本物っぽくすることが</a:t>
            </a:r>
            <a:r>
              <a:rPr lang="ja-JP" altLang="en-US" sz="2400" dirty="0" smtClean="0">
                <a:latin typeface="Times New Roman"/>
                <a:cs typeface="Times New Roman"/>
              </a:rPr>
              <a:t>できた</a:t>
            </a:r>
            <a:endParaRPr lang="en-US" altLang="ja-JP" sz="2400" dirty="0" smtClean="0">
              <a:latin typeface="Times New Roman"/>
              <a:cs typeface="Times New Roman"/>
            </a:endParaRPr>
          </a:p>
          <a:p>
            <a:pPr marL="0" indent="0">
              <a:buNone/>
            </a:pPr>
            <a:endParaRPr lang="en-US" altLang="ja-JP" sz="2400" dirty="0">
              <a:latin typeface="Times New Roman"/>
              <a:cs typeface="Times New Roman"/>
            </a:endParaRPr>
          </a:p>
          <a:p>
            <a:pPr marL="0" indent="0">
              <a:buNone/>
            </a:pPr>
            <a:r>
              <a:rPr lang="ja-JP" altLang="en-US" sz="2400" dirty="0" smtClean="0">
                <a:latin typeface="Times New Roman"/>
                <a:cs typeface="Times New Roman"/>
              </a:rPr>
              <a:t>・</a:t>
            </a:r>
            <a:r>
              <a:rPr lang="en-US" altLang="ja-JP" sz="2400" dirty="0" smtClean="0">
                <a:latin typeface="Times New Roman"/>
                <a:cs typeface="Times New Roman"/>
              </a:rPr>
              <a:t> </a:t>
            </a:r>
            <a:r>
              <a:rPr lang="ja-JP" altLang="en-US" sz="2400" dirty="0" smtClean="0">
                <a:latin typeface="Times New Roman"/>
                <a:cs typeface="Times New Roman"/>
              </a:rPr>
              <a:t>その</a:t>
            </a:r>
            <a:r>
              <a:rPr lang="ja-JP" altLang="en-US" sz="2400" dirty="0">
                <a:latin typeface="Times New Roman"/>
                <a:cs typeface="Times New Roman"/>
              </a:rPr>
              <a:t>結果、</a:t>
            </a:r>
            <a:r>
              <a:rPr lang="ja-JP" altLang="en-US" sz="2400" dirty="0" smtClean="0">
                <a:latin typeface="Times New Roman"/>
                <a:cs typeface="Times New Roman"/>
              </a:rPr>
              <a:t>この精緻化された画像</a:t>
            </a:r>
            <a:r>
              <a:rPr lang="ja-JP" altLang="en-US" sz="2400" dirty="0">
                <a:latin typeface="Times New Roman"/>
                <a:cs typeface="Times New Roman"/>
              </a:rPr>
              <a:t>を用いた学習手法</a:t>
            </a:r>
            <a:r>
              <a:rPr lang="ja-JP" altLang="en-US" sz="2400" dirty="0" smtClean="0">
                <a:latin typeface="Times New Roman"/>
                <a:cs typeface="Times New Roman"/>
              </a:rPr>
              <a:t>は最先端の性能</a:t>
            </a:r>
            <a:r>
              <a:rPr lang="ja-JP" altLang="en-US" sz="2400" dirty="0">
                <a:latin typeface="Times New Roman"/>
                <a:cs typeface="Times New Roman"/>
              </a:rPr>
              <a:t>を達成</a:t>
            </a:r>
            <a:r>
              <a:rPr lang="ja-JP" altLang="en-US" sz="2400" dirty="0" smtClean="0">
                <a:latin typeface="Times New Roman"/>
                <a:cs typeface="Times New Roman"/>
              </a:rPr>
              <a:t>した</a:t>
            </a:r>
            <a:endParaRPr lang="ja-JP" altLang="en-US" sz="2400" dirty="0">
              <a:latin typeface="Times New Roman"/>
              <a:cs typeface="Times New Roman"/>
            </a:endParaRPr>
          </a:p>
          <a:p>
            <a:pPr marL="0" indent="0">
              <a:buNone/>
            </a:pPr>
            <a:endParaRPr lang="ja-JP" altLang="en-US" sz="2400" dirty="0">
              <a:latin typeface="Times New Roman"/>
              <a:cs typeface="Times New Roman"/>
            </a:endParaRPr>
          </a:p>
          <a:p>
            <a:pPr marL="0" indent="0">
              <a:buNone/>
            </a:pPr>
            <a:endParaRPr kumimoji="1" lang="en-US" altLang="ja-JP" dirty="0">
              <a:latin typeface="Times New Roman"/>
              <a:cs typeface="Times New Roman"/>
            </a:endParaRPr>
          </a:p>
        </p:txBody>
      </p:sp>
    </p:spTree>
    <p:extLst>
      <p:ext uri="{BB962C8B-B14F-4D97-AF65-F5344CB8AC3E}">
        <p14:creationId xmlns:p14="http://schemas.microsoft.com/office/powerpoint/2010/main" val="5225532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idx="1"/>
          </p:nvPr>
        </p:nvSpPr>
        <p:spPr>
          <a:xfrm>
            <a:off x="457200" y="878417"/>
            <a:ext cx="8229600" cy="5323681"/>
          </a:xfrm>
        </p:spPr>
        <p:txBody>
          <a:bodyPr>
            <a:normAutofit fontScale="92500" lnSpcReduction="10000"/>
          </a:bodyPr>
          <a:lstStyle/>
          <a:p>
            <a:pPr marL="0" indent="0">
              <a:buNone/>
            </a:pPr>
            <a:r>
              <a:rPr lang="en-US" altLang="ja-JP" sz="3600" dirty="0" smtClean="0"/>
              <a:t>Abstract </a:t>
            </a:r>
          </a:p>
          <a:p>
            <a:pPr marL="0" indent="0">
              <a:buNone/>
            </a:pPr>
            <a:endParaRPr lang="en-US" altLang="ja-JP" sz="3600" dirty="0" smtClean="0">
              <a:effectLst/>
            </a:endParaRPr>
          </a:p>
          <a:p>
            <a:pPr marL="0" indent="0">
              <a:buNone/>
            </a:pPr>
            <a:r>
              <a:rPr lang="ja-JP" altLang="en-US" sz="2000" dirty="0" smtClean="0">
                <a:latin typeface="+mn-ea"/>
                <a:cs typeface="Times New Roman"/>
              </a:rPr>
              <a:t>・ニューラルネットワーク</a:t>
            </a:r>
            <a:r>
              <a:rPr lang="ja-JP" altLang="en-US" sz="2000" dirty="0">
                <a:latin typeface="+mn-ea"/>
                <a:cs typeface="Times New Roman"/>
              </a:rPr>
              <a:t>の訓練に、現実の画像を使う場合には手作業で注釈を入れる必要があり、コストや時間がかかって</a:t>
            </a:r>
            <a:r>
              <a:rPr lang="ja-JP" altLang="en-US" sz="2000" dirty="0" smtClean="0">
                <a:latin typeface="+mn-ea"/>
                <a:cs typeface="Times New Roman"/>
              </a:rPr>
              <a:t>いた。それ</a:t>
            </a:r>
            <a:r>
              <a:rPr lang="ja-JP" altLang="en-US" sz="2000" dirty="0">
                <a:latin typeface="+mn-ea"/>
                <a:cs typeface="Times New Roman"/>
              </a:rPr>
              <a:t>に対し、コンピューターで生成</a:t>
            </a:r>
            <a:r>
              <a:rPr lang="ja-JP" altLang="en-US" sz="2000" dirty="0" smtClean="0">
                <a:latin typeface="+mn-ea"/>
                <a:cs typeface="Times New Roman"/>
              </a:rPr>
              <a:t>する合成画像に</a:t>
            </a:r>
            <a:r>
              <a:rPr lang="ja-JP" altLang="en-US" sz="2000" dirty="0">
                <a:latin typeface="+mn-ea"/>
                <a:cs typeface="Times New Roman"/>
              </a:rPr>
              <a:t>は自動的に注釈が付けられ入手も簡単なので、近年頻繁に使われるように</a:t>
            </a:r>
            <a:r>
              <a:rPr lang="ja-JP" altLang="en-US" sz="2000" dirty="0" smtClean="0">
                <a:latin typeface="+mn-ea"/>
                <a:cs typeface="Times New Roman"/>
              </a:rPr>
              <a:t>なった</a:t>
            </a:r>
            <a:endParaRPr lang="en-US" altLang="ja-JP" sz="2000" dirty="0" smtClean="0">
              <a:latin typeface="+mn-ea"/>
              <a:cs typeface="Times New Roman"/>
            </a:endParaRPr>
          </a:p>
          <a:p>
            <a:pPr marL="0" indent="0">
              <a:buNone/>
            </a:pPr>
            <a:endParaRPr lang="en-US" altLang="ja-JP" sz="2000" dirty="0" smtClean="0">
              <a:latin typeface="+mn-ea"/>
              <a:cs typeface="Times New Roman"/>
            </a:endParaRPr>
          </a:p>
          <a:p>
            <a:pPr marL="0" indent="0">
              <a:buNone/>
            </a:pPr>
            <a:r>
              <a:rPr lang="ja-JP" altLang="en-US" sz="2000" dirty="0" smtClean="0">
                <a:latin typeface="+mn-ea"/>
                <a:cs typeface="Times New Roman"/>
              </a:rPr>
              <a:t>・しかし</a:t>
            </a:r>
            <a:r>
              <a:rPr lang="ja-JP" altLang="en-US" sz="2000" dirty="0">
                <a:latin typeface="+mn-ea"/>
                <a:cs typeface="Times New Roman"/>
              </a:rPr>
              <a:t>、合成画像を使用することには大きな問題もある。それは「合成画像と現実の画像の間にギャップがある」こと</a:t>
            </a:r>
            <a:r>
              <a:rPr lang="ja-JP" altLang="en-US" sz="2000" dirty="0" smtClean="0">
                <a:latin typeface="+mn-ea"/>
                <a:cs typeface="Times New Roman"/>
              </a:rPr>
              <a:t>だ</a:t>
            </a:r>
            <a:endParaRPr lang="en-US" altLang="ja-JP" sz="2000" dirty="0" smtClean="0">
              <a:latin typeface="+mn-ea"/>
              <a:cs typeface="Times New Roman"/>
            </a:endParaRPr>
          </a:p>
          <a:p>
            <a:pPr marL="0" indent="0">
              <a:buNone/>
            </a:pPr>
            <a:endParaRPr lang="en-US" altLang="ja-JP" sz="2000" dirty="0">
              <a:latin typeface="+mn-ea"/>
              <a:cs typeface="Times New Roman"/>
            </a:endParaRPr>
          </a:p>
          <a:p>
            <a:pPr marL="0" indent="0">
              <a:buNone/>
            </a:pPr>
            <a:r>
              <a:rPr lang="ja-JP" altLang="ja-JP" sz="2000" dirty="0" smtClean="0">
                <a:latin typeface="+mn-ea"/>
                <a:cs typeface="Times New Roman"/>
              </a:rPr>
              <a:t>・</a:t>
            </a:r>
            <a:r>
              <a:rPr lang="ja-JP" altLang="en-US" sz="2000" dirty="0" smtClean="0">
                <a:latin typeface="+mn-ea"/>
                <a:cs typeface="Times New Roman"/>
              </a:rPr>
              <a:t>合成のデータはリアルでないことが多く、ネットワークは合成画像の詳細ばかり学習するが、現実の画像に一般化できない</a:t>
            </a:r>
            <a:endParaRPr lang="en-US" altLang="ja-JP" sz="2000" dirty="0" smtClean="0">
              <a:latin typeface="+mn-ea"/>
              <a:cs typeface="Times New Roman"/>
            </a:endParaRPr>
          </a:p>
          <a:p>
            <a:pPr marL="0" indent="0">
              <a:buNone/>
            </a:pPr>
            <a:endParaRPr lang="en-US" altLang="ja-JP" sz="2000" dirty="0">
              <a:latin typeface="+mn-ea"/>
              <a:cs typeface="Times New Roman"/>
            </a:endParaRPr>
          </a:p>
          <a:p>
            <a:pPr marL="0" indent="0">
              <a:buNone/>
            </a:pPr>
            <a:r>
              <a:rPr lang="ja-JP" altLang="en-US" sz="2000" dirty="0" smtClean="0">
                <a:latin typeface="+mn-ea"/>
                <a:cs typeface="Times New Roman"/>
              </a:rPr>
              <a:t>・合成画像と現実の画像のギャップを埋めるためにはシミュレータを改善する必要が</a:t>
            </a:r>
            <a:r>
              <a:rPr lang="ja-JP" altLang="en-US" sz="2000" dirty="0" smtClean="0">
                <a:latin typeface="+mn-ea"/>
                <a:cs typeface="Times New Roman"/>
              </a:rPr>
              <a:t>あるが</a:t>
            </a:r>
            <a:r>
              <a:rPr lang="ja-JP" altLang="en-US" sz="2000" dirty="0" smtClean="0">
                <a:latin typeface="+mn-ea"/>
                <a:cs typeface="Times New Roman"/>
              </a:rPr>
              <a:t>、合成画像をリアルの画像に近づけるにはコストがかかり、レンダラー（画像作成編集者）の負担が大きくなるのが現状</a:t>
            </a:r>
            <a:endParaRPr kumimoji="1" lang="en-US" altLang="ja-JP" sz="2800" baseline="30000" dirty="0">
              <a:solidFill>
                <a:srgbClr val="000000"/>
              </a:solidFill>
              <a:latin typeface="ArialMT"/>
            </a:endParaRPr>
          </a:p>
          <a:p>
            <a:pPr marL="0" indent="0">
              <a:buNone/>
            </a:pPr>
            <a:endParaRPr kumimoji="1" lang="ja-JP" altLang="en-US" sz="3600" dirty="0"/>
          </a:p>
        </p:txBody>
      </p:sp>
    </p:spTree>
    <p:extLst>
      <p:ext uri="{BB962C8B-B14F-4D97-AF65-F5344CB8AC3E}">
        <p14:creationId xmlns:p14="http://schemas.microsoft.com/office/powerpoint/2010/main" val="35214660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546972"/>
            <a:ext cx="8229600" cy="5579192"/>
          </a:xfrm>
        </p:spPr>
        <p:txBody>
          <a:bodyPr>
            <a:normAutofit/>
          </a:bodyPr>
          <a:lstStyle/>
          <a:p>
            <a:pPr marL="0" indent="0">
              <a:buNone/>
            </a:pPr>
            <a:r>
              <a:rPr lang="en-US" altLang="ja-JP" sz="4800" dirty="0" smtClean="0"/>
              <a:t>Abstract </a:t>
            </a:r>
            <a:endParaRPr lang="en-US" altLang="ja-JP" sz="4800" dirty="0" smtClean="0">
              <a:effectLst/>
            </a:endParaRPr>
          </a:p>
          <a:p>
            <a:pPr marL="0" indent="0">
              <a:buNone/>
            </a:pPr>
            <a:r>
              <a:rPr lang="ja-JP" altLang="ja-JP" sz="2000" dirty="0" smtClean="0">
                <a:latin typeface="+mn-ea"/>
                <a:cs typeface="Times New Roman"/>
              </a:rPr>
              <a:t>・</a:t>
            </a:r>
            <a:r>
              <a:rPr lang="ja-JP" altLang="en-US" sz="2000" dirty="0" smtClean="0">
                <a:latin typeface="+mn-ea"/>
                <a:cs typeface="Times New Roman"/>
              </a:rPr>
              <a:t>この</a:t>
            </a:r>
            <a:r>
              <a:rPr lang="en-US" altLang="ja-JP" sz="2000" dirty="0" smtClean="0">
                <a:latin typeface="+mn-ea"/>
                <a:cs typeface="Times New Roman"/>
              </a:rPr>
              <a:t>Apple</a:t>
            </a:r>
            <a:r>
              <a:rPr lang="ja-JP" altLang="en-US" sz="2000" dirty="0" smtClean="0">
                <a:latin typeface="+mn-ea"/>
                <a:cs typeface="Times New Roman"/>
              </a:rPr>
              <a:t>の論文では、</a:t>
            </a:r>
            <a:r>
              <a:rPr lang="en-US" altLang="ja-JP" sz="2000" dirty="0" smtClean="0">
                <a:latin typeface="+mn-ea"/>
                <a:cs typeface="Times New Roman"/>
              </a:rPr>
              <a:t>Simulated</a:t>
            </a:r>
            <a:r>
              <a:rPr lang="ja-JP" altLang="en-US" sz="2000" dirty="0" smtClean="0">
                <a:latin typeface="+mn-ea"/>
                <a:cs typeface="Times New Roman"/>
              </a:rPr>
              <a:t>＋</a:t>
            </a:r>
            <a:r>
              <a:rPr lang="en-US" altLang="ja-JP" sz="2000" dirty="0" smtClean="0">
                <a:latin typeface="+mn-ea"/>
                <a:cs typeface="Times New Roman"/>
              </a:rPr>
              <a:t>Unsupervised</a:t>
            </a:r>
            <a:r>
              <a:rPr lang="ja-JP" altLang="en-US" sz="2000" dirty="0" smtClean="0">
                <a:latin typeface="+mn-ea"/>
                <a:cs typeface="Times New Roman"/>
              </a:rPr>
              <a:t>（</a:t>
            </a:r>
            <a:r>
              <a:rPr lang="en-US" altLang="ja-JP" sz="2000" dirty="0" smtClean="0">
                <a:latin typeface="+mn-ea"/>
                <a:cs typeface="Times New Roman"/>
              </a:rPr>
              <a:t>S</a:t>
            </a:r>
            <a:r>
              <a:rPr lang="ja-JP" altLang="en-US" sz="2000" dirty="0" smtClean="0">
                <a:latin typeface="+mn-ea"/>
                <a:cs typeface="Times New Roman"/>
              </a:rPr>
              <a:t>＋</a:t>
            </a:r>
            <a:r>
              <a:rPr lang="en-US" altLang="ja-JP" sz="2000" dirty="0" smtClean="0">
                <a:latin typeface="+mn-ea"/>
                <a:cs typeface="Times New Roman"/>
              </a:rPr>
              <a:t>U</a:t>
            </a:r>
            <a:r>
              <a:rPr lang="ja-JP" altLang="en-US" sz="2000" dirty="0" smtClean="0">
                <a:latin typeface="+mn-ea"/>
                <a:cs typeface="Times New Roman"/>
              </a:rPr>
              <a:t>）学習</a:t>
            </a:r>
            <a:r>
              <a:rPr lang="ja-JP" altLang="en-US" sz="2000" dirty="0">
                <a:latin typeface="+mn-ea"/>
                <a:cs typeface="Times New Roman"/>
              </a:rPr>
              <a:t>（ラベル無し現実画像</a:t>
            </a:r>
            <a:r>
              <a:rPr lang="en-US" altLang="ja-JP" sz="2000" dirty="0">
                <a:latin typeface="+mn-ea"/>
                <a:cs typeface="Times New Roman"/>
              </a:rPr>
              <a:t>,</a:t>
            </a:r>
            <a:r>
              <a:rPr lang="ja-JP" altLang="en-US" sz="2000" dirty="0">
                <a:latin typeface="+mn-ea"/>
                <a:cs typeface="Times New Roman"/>
              </a:rPr>
              <a:t>シミュレートされた人工画像の</a:t>
            </a:r>
            <a:r>
              <a:rPr lang="ja-JP" altLang="en-US" sz="2000" dirty="0" smtClean="0">
                <a:latin typeface="+mn-ea"/>
                <a:cs typeface="Times New Roman"/>
              </a:rPr>
              <a:t>利用</a:t>
            </a:r>
            <a:r>
              <a:rPr lang="en-US" altLang="ja-JP" sz="2000" dirty="0" smtClean="0">
                <a:latin typeface="+mn-ea"/>
                <a:cs typeface="Times New Roman"/>
              </a:rPr>
              <a:t>)</a:t>
            </a:r>
            <a:r>
              <a:rPr lang="ja-JP" altLang="en-US" sz="2000" dirty="0" smtClean="0">
                <a:latin typeface="+mn-ea"/>
                <a:cs typeface="Times New Roman"/>
              </a:rPr>
              <a:t>を</a:t>
            </a:r>
            <a:r>
              <a:rPr lang="ja-JP" altLang="en-US" sz="2000" dirty="0" smtClean="0">
                <a:latin typeface="+mn-ea"/>
                <a:cs typeface="Times New Roman"/>
              </a:rPr>
              <a:t>提案している。ラベルが貼られていない現実のデータを使うことで、シミュレータからの合成画像のリアリティを向上させるというもの</a:t>
            </a:r>
            <a:endParaRPr lang="en-US" altLang="ja-JP" sz="2000" dirty="0" smtClean="0">
              <a:latin typeface="+mn-ea"/>
              <a:cs typeface="Times New Roman"/>
            </a:endParaRPr>
          </a:p>
          <a:p>
            <a:pPr marL="0" indent="0">
              <a:buNone/>
            </a:pPr>
            <a:endParaRPr lang="ja-JP" altLang="en-US" sz="2000" dirty="0" smtClean="0">
              <a:latin typeface="+mn-ea"/>
              <a:cs typeface="Times New Roman"/>
            </a:endParaRPr>
          </a:p>
          <a:p>
            <a:pPr marL="0" indent="0">
              <a:buNone/>
            </a:pPr>
            <a:r>
              <a:rPr lang="ja-JP" altLang="en-US" sz="2000" dirty="0" smtClean="0">
                <a:latin typeface="+mn-ea"/>
                <a:cs typeface="Times New Roman"/>
              </a:rPr>
              <a:t>・</a:t>
            </a:r>
            <a:r>
              <a:rPr lang="en-US" altLang="ja-JP" sz="2000" dirty="0">
                <a:latin typeface="+mn-ea"/>
                <a:cs typeface="Times New Roman"/>
              </a:rPr>
              <a:t>GAN</a:t>
            </a:r>
            <a:r>
              <a:rPr lang="ja-JP" altLang="en-US" sz="2000" dirty="0">
                <a:latin typeface="+mn-ea"/>
                <a:cs typeface="Times New Roman"/>
              </a:rPr>
              <a:t>のアプローチを利用した「</a:t>
            </a:r>
            <a:r>
              <a:rPr lang="en-US" altLang="ja-JP" sz="2000" dirty="0" err="1" smtClean="0">
                <a:latin typeface="+mn-ea"/>
                <a:cs typeface="Times New Roman"/>
              </a:rPr>
              <a:t>SimGAN</a:t>
            </a:r>
            <a:r>
              <a:rPr lang="ja-JP" altLang="en-US" sz="2000" dirty="0" smtClean="0">
                <a:latin typeface="+mn-ea"/>
                <a:cs typeface="Times New Roman"/>
              </a:rPr>
              <a:t>」と呼ばれるこの</a:t>
            </a:r>
            <a:r>
              <a:rPr lang="en-US" altLang="ja-JP" sz="2000" dirty="0" smtClean="0">
                <a:latin typeface="+mn-ea"/>
                <a:cs typeface="Times New Roman"/>
              </a:rPr>
              <a:t>S</a:t>
            </a:r>
            <a:r>
              <a:rPr lang="ja-JP" altLang="en-US" sz="2000" dirty="0" smtClean="0">
                <a:latin typeface="+mn-ea"/>
                <a:cs typeface="Times New Roman"/>
              </a:rPr>
              <a:t>＋</a:t>
            </a:r>
            <a:r>
              <a:rPr lang="en-US" altLang="ja-JP" sz="2000" dirty="0" smtClean="0">
                <a:latin typeface="+mn-ea"/>
                <a:cs typeface="Times New Roman"/>
              </a:rPr>
              <a:t>U</a:t>
            </a:r>
            <a:r>
              <a:rPr lang="ja-JP" altLang="en-US" sz="2000" dirty="0" smtClean="0">
                <a:latin typeface="+mn-ea"/>
                <a:cs typeface="Times New Roman"/>
              </a:rPr>
              <a:t>学習は、現実の画像を使って合成画像のリアリティを強化するネットワークとその成果を判定するネットワークの</a:t>
            </a:r>
            <a:r>
              <a:rPr lang="en-US" altLang="ja-JP" sz="2000" dirty="0" smtClean="0">
                <a:latin typeface="+mn-ea"/>
                <a:cs typeface="Times New Roman"/>
              </a:rPr>
              <a:t>2</a:t>
            </a:r>
            <a:r>
              <a:rPr lang="ja-JP" altLang="en-US" sz="2000" dirty="0" smtClean="0">
                <a:latin typeface="+mn-ea"/>
                <a:cs typeface="Times New Roman"/>
              </a:rPr>
              <a:t>つのニューラルネットワークを対抗させることで合成画像を改善するという</a:t>
            </a:r>
            <a:r>
              <a:rPr lang="ja-JP" altLang="en-US" sz="2000" dirty="0" smtClean="0">
                <a:latin typeface="+mn-ea"/>
                <a:cs typeface="Times New Roman"/>
              </a:rPr>
              <a:t>もの</a:t>
            </a:r>
            <a:endParaRPr lang="en-US" altLang="ja-JP" sz="2000" dirty="0" smtClean="0">
              <a:latin typeface="+mn-ea"/>
              <a:cs typeface="Times New Roman"/>
            </a:endParaRPr>
          </a:p>
          <a:p>
            <a:pPr marL="0" indent="0">
              <a:buNone/>
            </a:pPr>
            <a:endParaRPr lang="en-US" altLang="ja-JP" sz="2000" dirty="0" smtClean="0">
              <a:latin typeface="+mn-ea"/>
              <a:cs typeface="Times New Roman"/>
            </a:endParaRPr>
          </a:p>
          <a:p>
            <a:pPr marL="0" indent="0">
              <a:buNone/>
            </a:pPr>
            <a:r>
              <a:rPr lang="ja-JP" altLang="en-US" sz="2800" baseline="30000" dirty="0">
                <a:solidFill>
                  <a:srgbClr val="121E38"/>
                </a:solidFill>
                <a:latin typeface="Meiryo"/>
              </a:rPr>
              <a:t> </a:t>
            </a:r>
            <a:endParaRPr lang="en-US" altLang="ja-JP" sz="2800" dirty="0"/>
          </a:p>
          <a:p>
            <a:pPr marL="0" indent="0">
              <a:buNone/>
            </a:pPr>
            <a:endParaRPr lang="en-US" altLang="ja-JP" sz="2600" dirty="0" smtClean="0">
              <a:latin typeface="+mn-ea"/>
              <a:cs typeface="Times New Roman"/>
            </a:endParaRPr>
          </a:p>
          <a:p>
            <a:pPr marL="0" indent="0">
              <a:buNone/>
            </a:pPr>
            <a:endParaRPr lang="en-US" altLang="ja-JP" sz="2600" baseline="30000" dirty="0" smtClean="0">
              <a:solidFill>
                <a:srgbClr val="000000"/>
              </a:solidFill>
              <a:latin typeface="Times New Roman"/>
              <a:cs typeface="Times New Roman"/>
            </a:endParaRPr>
          </a:p>
          <a:p>
            <a:pPr marL="0" indent="0">
              <a:buNone/>
            </a:pPr>
            <a:endParaRPr kumimoji="1" lang="ja-JP" altLang="en-US" dirty="0"/>
          </a:p>
        </p:txBody>
      </p:sp>
      <p:pic>
        <p:nvPicPr>
          <p:cNvPr id="4" name="図 3" descr="スクリーンショット 2018-12-05 7.06.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902" y="4276064"/>
            <a:ext cx="3606150" cy="2315059"/>
          </a:xfrm>
          <a:prstGeom prst="rect">
            <a:avLst/>
          </a:prstGeom>
        </p:spPr>
      </p:pic>
    </p:spTree>
    <p:extLst>
      <p:ext uri="{BB962C8B-B14F-4D97-AF65-F5344CB8AC3E}">
        <p14:creationId xmlns:p14="http://schemas.microsoft.com/office/powerpoint/2010/main" val="33550950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899258"/>
            <a:ext cx="8229600" cy="5226905"/>
          </a:xfrm>
        </p:spPr>
        <p:txBody>
          <a:bodyPr>
            <a:normAutofit/>
          </a:bodyPr>
          <a:lstStyle/>
          <a:p>
            <a:pPr marL="0" indent="0">
              <a:buNone/>
            </a:pPr>
            <a:r>
              <a:rPr lang="en-US" altLang="ja-JP" sz="2400" dirty="0">
                <a:latin typeface="Times New Roman"/>
                <a:cs typeface="Times New Roman"/>
              </a:rPr>
              <a:t>GAN</a:t>
            </a:r>
            <a:r>
              <a:rPr lang="en-US" altLang="ja-JP" sz="2400" dirty="0" smtClean="0">
                <a:latin typeface="Times New Roman"/>
                <a:cs typeface="Times New Roman"/>
              </a:rPr>
              <a:t>(</a:t>
            </a:r>
            <a:r>
              <a:rPr lang="ja-JP" altLang="en-US" sz="2400" dirty="0" smtClean="0">
                <a:latin typeface="Times New Roman"/>
                <a:cs typeface="Times New Roman"/>
              </a:rPr>
              <a:t>敵対的</a:t>
            </a:r>
            <a:r>
              <a:rPr lang="ja-JP" altLang="en-US" sz="2400" dirty="0">
                <a:latin typeface="Times New Roman"/>
                <a:cs typeface="Times New Roman"/>
              </a:rPr>
              <a:t>生成</a:t>
            </a:r>
            <a:r>
              <a:rPr lang="ja-JP" altLang="en-US" sz="2400" dirty="0" smtClean="0">
                <a:latin typeface="Times New Roman"/>
                <a:cs typeface="Times New Roman"/>
              </a:rPr>
              <a:t>ネットワーク</a:t>
            </a:r>
            <a:r>
              <a:rPr lang="en-US" altLang="ja-JP" sz="2400" dirty="0" smtClean="0">
                <a:latin typeface="Times New Roman"/>
                <a:cs typeface="Times New Roman"/>
              </a:rPr>
              <a:t>)</a:t>
            </a:r>
            <a:r>
              <a:rPr lang="ja-JP" altLang="en-US" sz="2400" dirty="0" smtClean="0">
                <a:latin typeface="Times New Roman"/>
                <a:cs typeface="Times New Roman"/>
              </a:rPr>
              <a:t>とは・・・</a:t>
            </a:r>
            <a:endParaRPr lang="en-US" altLang="ja-JP" sz="2400" dirty="0" smtClean="0">
              <a:latin typeface="Times New Roman"/>
              <a:cs typeface="Times New Roman"/>
            </a:endParaRPr>
          </a:p>
          <a:p>
            <a:pPr marL="0" indent="0">
              <a:buNone/>
            </a:pPr>
            <a:r>
              <a:rPr lang="ja-JP" altLang="en-US" sz="1800" dirty="0" smtClean="0">
                <a:latin typeface="Times New Roman"/>
                <a:cs typeface="Times New Roman"/>
              </a:rPr>
              <a:t>・</a:t>
            </a:r>
            <a:r>
              <a:rPr lang="en-US" altLang="ja-JP" sz="1800" dirty="0" smtClean="0">
                <a:latin typeface="Times New Roman"/>
                <a:cs typeface="Times New Roman"/>
              </a:rPr>
              <a:t> </a:t>
            </a:r>
            <a:r>
              <a:rPr lang="ja-JP" altLang="en-US" sz="1800" dirty="0" smtClean="0">
                <a:latin typeface="Times New Roman"/>
                <a:cs typeface="Times New Roman"/>
              </a:rPr>
              <a:t>例えて言えば、偽札を作る偽造者と、それを見破る警察のような関係。偽造者は、本物と見間違える巧妙な偽造紙幣を作ること（</a:t>
            </a:r>
            <a:r>
              <a:rPr lang="en-US" altLang="ja-JP" sz="1800" dirty="0" smtClean="0">
                <a:latin typeface="Times New Roman"/>
                <a:cs typeface="Times New Roman"/>
              </a:rPr>
              <a:t>Generator:</a:t>
            </a:r>
            <a:r>
              <a:rPr lang="ja-JP" altLang="en-US" sz="1800" dirty="0" smtClean="0">
                <a:latin typeface="Times New Roman"/>
                <a:cs typeface="Times New Roman"/>
              </a:rPr>
              <a:t>生成器）、警察は極めて本物に見える偽造紙幣と本物の紙幣を見分ける能力を獲得すること（</a:t>
            </a:r>
            <a:r>
              <a:rPr lang="en-US" altLang="ja-JP" sz="1800" dirty="0" smtClean="0">
                <a:latin typeface="Times New Roman"/>
                <a:cs typeface="Times New Roman"/>
              </a:rPr>
              <a:t>Discriminator:</a:t>
            </a:r>
            <a:r>
              <a:rPr lang="ja-JP" altLang="en-US" sz="1800" dirty="0" smtClean="0">
                <a:latin typeface="Times New Roman"/>
                <a:cs typeface="Times New Roman"/>
              </a:rPr>
              <a:t>識別器）を目指す。警察は本物と偽造紙幣を見分けられるように学習、偽造者は巧妙に偽造紙幣を作るというイタチゴッコを繰り返す</a:t>
            </a:r>
            <a:endParaRPr lang="en-US" altLang="ja-JP" sz="1800" dirty="0" smtClean="0">
              <a:latin typeface="Times New Roman"/>
              <a:cs typeface="Times New Roman"/>
            </a:endParaRPr>
          </a:p>
          <a:p>
            <a:pPr marL="0" indent="0">
              <a:buNone/>
            </a:pPr>
            <a:r>
              <a:rPr lang="ja-JP" altLang="en-US" sz="1800" dirty="0" smtClean="0">
                <a:latin typeface="Times New Roman"/>
                <a:cs typeface="Times New Roman"/>
              </a:rPr>
              <a:t>・</a:t>
            </a:r>
            <a:r>
              <a:rPr lang="en-US" altLang="ja-JP" sz="1800" dirty="0" smtClean="0">
                <a:latin typeface="Times New Roman"/>
                <a:cs typeface="Times New Roman"/>
              </a:rPr>
              <a:t> </a:t>
            </a:r>
            <a:r>
              <a:rPr lang="ja-JP" altLang="en-US" sz="1800" dirty="0" smtClean="0">
                <a:latin typeface="Times New Roman"/>
                <a:cs typeface="Times New Roman"/>
              </a:rPr>
              <a:t>このように、</a:t>
            </a:r>
            <a:r>
              <a:rPr lang="en-US" altLang="ja-JP" sz="1800" dirty="0" smtClean="0">
                <a:latin typeface="Times New Roman"/>
                <a:cs typeface="Times New Roman"/>
              </a:rPr>
              <a:t>Generator</a:t>
            </a:r>
            <a:r>
              <a:rPr lang="ja-JP" altLang="en-US" sz="1800" dirty="0" smtClean="0">
                <a:latin typeface="Times New Roman"/>
                <a:cs typeface="Times New Roman"/>
              </a:rPr>
              <a:t>（生成器）と</a:t>
            </a:r>
            <a:r>
              <a:rPr lang="en-US" altLang="ja-JP" sz="1800" dirty="0" smtClean="0">
                <a:latin typeface="Times New Roman"/>
                <a:cs typeface="Times New Roman"/>
              </a:rPr>
              <a:t>Discriminator</a:t>
            </a:r>
            <a:r>
              <a:rPr lang="ja-JP" altLang="en-US" sz="1800" dirty="0" smtClean="0">
                <a:latin typeface="Times New Roman"/>
                <a:cs typeface="Times New Roman"/>
              </a:rPr>
              <a:t>（識別器）の両者を繰り返し競わせて学習する仕組みを取り入れたのが</a:t>
            </a:r>
            <a:r>
              <a:rPr lang="en-US" altLang="ja-JP" sz="1800" dirty="0" smtClean="0">
                <a:latin typeface="Times New Roman"/>
                <a:cs typeface="Times New Roman"/>
              </a:rPr>
              <a:t>GAN</a:t>
            </a:r>
            <a:r>
              <a:rPr lang="ja-JP" altLang="en-US" sz="1800" dirty="0" smtClean="0">
                <a:latin typeface="Times New Roman"/>
                <a:cs typeface="Times New Roman"/>
              </a:rPr>
              <a:t>の特徴</a:t>
            </a:r>
            <a:endParaRPr lang="en-US" altLang="ja-JP" sz="1800" dirty="0" smtClean="0">
              <a:latin typeface="Times New Roman"/>
              <a:cs typeface="Times New Roman"/>
            </a:endParaRPr>
          </a:p>
          <a:p>
            <a:pPr marL="0" indent="0">
              <a:buNone/>
            </a:pPr>
            <a:endParaRPr kumimoji="1" lang="ja-JP" altLang="en-US" sz="1800" dirty="0">
              <a:latin typeface="Times New Roman"/>
              <a:cs typeface="Times New Roman"/>
            </a:endParaRPr>
          </a:p>
        </p:txBody>
      </p:sp>
      <p:pic>
        <p:nvPicPr>
          <p:cNvPr id="4" name="図 3"/>
          <p:cNvPicPr>
            <a:picLocks noChangeAspect="1"/>
          </p:cNvPicPr>
          <p:nvPr/>
        </p:nvPicPr>
        <p:blipFill>
          <a:blip r:embed="rId2"/>
          <a:stretch>
            <a:fillRect/>
          </a:stretch>
        </p:blipFill>
        <p:spPr>
          <a:xfrm>
            <a:off x="1168058" y="3642583"/>
            <a:ext cx="5970079" cy="2600250"/>
          </a:xfrm>
          <a:prstGeom prst="rect">
            <a:avLst/>
          </a:prstGeom>
        </p:spPr>
      </p:pic>
    </p:spTree>
    <p:extLst>
      <p:ext uri="{BB962C8B-B14F-4D97-AF65-F5344CB8AC3E}">
        <p14:creationId xmlns:p14="http://schemas.microsoft.com/office/powerpoint/2010/main" val="21625309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867833"/>
            <a:ext cx="8229600" cy="5258330"/>
          </a:xfrm>
        </p:spPr>
        <p:txBody>
          <a:bodyPr>
            <a:normAutofit fontScale="62500" lnSpcReduction="20000"/>
          </a:bodyPr>
          <a:lstStyle/>
          <a:p>
            <a:pPr marL="0" indent="0">
              <a:buNone/>
            </a:pPr>
            <a:r>
              <a:rPr lang="en-US" altLang="ja-JP" sz="4500" dirty="0" smtClean="0"/>
              <a:t>Abstract </a:t>
            </a:r>
            <a:endParaRPr lang="en-US" altLang="ja-JP" sz="4500" dirty="0" smtClean="0">
              <a:effectLst/>
            </a:endParaRPr>
          </a:p>
          <a:p>
            <a:pPr marL="0" indent="0">
              <a:buNone/>
            </a:pPr>
            <a:endParaRPr lang="en-US" altLang="ja-JP" dirty="0" smtClean="0">
              <a:latin typeface="+mn-ea"/>
              <a:cs typeface="Times New Roman"/>
            </a:endParaRPr>
          </a:p>
          <a:p>
            <a:pPr marL="0" indent="0">
              <a:buNone/>
            </a:pPr>
            <a:r>
              <a:rPr lang="en-US" altLang="ja-JP" sz="3800" dirty="0" err="1" smtClean="0">
                <a:latin typeface="+mn-ea"/>
                <a:cs typeface="Times New Roman"/>
              </a:rPr>
              <a:t>SimGAN</a:t>
            </a:r>
            <a:r>
              <a:rPr lang="ja-JP" altLang="en-US" sz="3800" dirty="0" smtClean="0">
                <a:latin typeface="+mn-ea"/>
                <a:cs typeface="Times New Roman"/>
              </a:rPr>
              <a:t>モデル</a:t>
            </a:r>
            <a:endParaRPr lang="ja-JP" altLang="en-US" sz="3800" dirty="0"/>
          </a:p>
          <a:p>
            <a:pPr marL="0" indent="0">
              <a:buNone/>
            </a:pPr>
            <a:r>
              <a:rPr lang="en-US" altLang="ja-JP" dirty="0" smtClean="0"/>
              <a:t>1.</a:t>
            </a:r>
            <a:r>
              <a:rPr lang="ja-JP" altLang="en-US" dirty="0" smtClean="0"/>
              <a:t>シミュレータ</a:t>
            </a:r>
            <a:r>
              <a:rPr lang="ja-JP" altLang="en-US" dirty="0"/>
              <a:t>で作られた合成画像を精緻化するために、ラベルが貼られていない現実のデータを使用する</a:t>
            </a:r>
            <a:r>
              <a:rPr lang="en-US" altLang="ja-JP" dirty="0"/>
              <a:t>S + U</a:t>
            </a:r>
            <a:r>
              <a:rPr lang="ja-JP" altLang="en-US" dirty="0"/>
              <a:t>学習を提案</a:t>
            </a:r>
            <a:r>
              <a:rPr lang="ja-JP" altLang="en-US" dirty="0" smtClean="0"/>
              <a:t>する</a:t>
            </a:r>
            <a:endParaRPr lang="en-US" altLang="ja-JP" dirty="0" smtClean="0"/>
          </a:p>
          <a:p>
            <a:endParaRPr lang="ja-JP" altLang="en-US" dirty="0"/>
          </a:p>
          <a:p>
            <a:pPr marL="0" indent="0">
              <a:buNone/>
            </a:pPr>
            <a:r>
              <a:rPr lang="en-US" altLang="ja-JP" dirty="0" smtClean="0"/>
              <a:t>2.</a:t>
            </a:r>
            <a:r>
              <a:rPr lang="ja-JP" altLang="en-US" dirty="0" smtClean="0"/>
              <a:t>合成</a:t>
            </a:r>
            <a:r>
              <a:rPr lang="ja-JP" altLang="en-US" dirty="0"/>
              <a:t>画像にリアリティを付け加えるために、リファイナー（精緻化された）ネットワークを、敵対的損失と自己規則化損失の組み合わせを使って訓練</a:t>
            </a:r>
            <a:r>
              <a:rPr lang="ja-JP" altLang="en-US" dirty="0" smtClean="0"/>
              <a:t>する</a:t>
            </a:r>
            <a:endParaRPr lang="en-US" altLang="ja-JP" dirty="0" smtClean="0"/>
          </a:p>
          <a:p>
            <a:pPr marL="0" indent="0">
              <a:buNone/>
            </a:pPr>
            <a:endParaRPr lang="ja-JP" altLang="en-US" dirty="0"/>
          </a:p>
          <a:p>
            <a:pPr marL="0" indent="0">
              <a:buNone/>
            </a:pPr>
            <a:r>
              <a:rPr lang="en-US" altLang="ja-JP" dirty="0" smtClean="0"/>
              <a:t>3.</a:t>
            </a:r>
            <a:r>
              <a:rPr lang="ja-JP" altLang="en-US" dirty="0" smtClean="0"/>
              <a:t>訓練</a:t>
            </a:r>
            <a:r>
              <a:rPr lang="ja-JP" altLang="en-US" dirty="0"/>
              <a:t>を安定させ、リファイナーネットワークが人工物をつくるのを防ぐために、</a:t>
            </a:r>
            <a:r>
              <a:rPr lang="en-US" altLang="ja-JP" dirty="0"/>
              <a:t>GAN</a:t>
            </a:r>
            <a:r>
              <a:rPr lang="ja-JP" altLang="en-US" dirty="0"/>
              <a:t>訓練フレームワークにいくつかの重要な変更を</a:t>
            </a:r>
            <a:r>
              <a:rPr lang="ja-JP" altLang="en-US" dirty="0" smtClean="0"/>
              <a:t>加える</a:t>
            </a:r>
            <a:endParaRPr lang="en-US" altLang="ja-JP" dirty="0" smtClean="0"/>
          </a:p>
          <a:p>
            <a:pPr marL="0" indent="0">
              <a:buNone/>
            </a:pPr>
            <a:endParaRPr lang="ja-JP" altLang="en-US" dirty="0"/>
          </a:p>
          <a:p>
            <a:pPr marL="0" indent="0">
              <a:buNone/>
            </a:pPr>
            <a:r>
              <a:rPr lang="en-US" altLang="ja-JP" dirty="0" smtClean="0"/>
              <a:t>4.</a:t>
            </a:r>
            <a:r>
              <a:rPr lang="ja-JP" altLang="en-US" dirty="0" smtClean="0"/>
              <a:t>提案</a:t>
            </a:r>
            <a:r>
              <a:rPr lang="ja-JP" altLang="en-US" dirty="0"/>
              <a:t>されたフレームワークがシミュレータの出力のリアリティを大幅に改善することを示す質や量、ユーザー研究の実験を示す。精緻化された出力イメージによってニューラルネットワークを深く訓練することにより、人間による注釈の努力なしに最先端の結果を達成</a:t>
            </a:r>
            <a:r>
              <a:rPr lang="ja-JP" altLang="en-US" dirty="0" smtClean="0"/>
              <a:t>する</a:t>
            </a:r>
            <a:endParaRPr lang="en-US" altLang="ja-JP" dirty="0"/>
          </a:p>
        </p:txBody>
      </p:sp>
    </p:spTree>
    <p:extLst>
      <p:ext uri="{BB962C8B-B14F-4D97-AF65-F5344CB8AC3E}">
        <p14:creationId xmlns:p14="http://schemas.microsoft.com/office/powerpoint/2010/main" val="357103891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454264"/>
            <a:ext cx="8229600" cy="5671899"/>
          </a:xfrm>
        </p:spPr>
        <p:txBody>
          <a:bodyPr>
            <a:normAutofit/>
          </a:bodyPr>
          <a:lstStyle/>
          <a:p>
            <a:pPr marL="0" indent="0">
              <a:buNone/>
            </a:pPr>
            <a:r>
              <a:rPr lang="en-US" altLang="ja-JP" sz="2400" dirty="0" err="1">
                <a:latin typeface="Times New Roman"/>
                <a:cs typeface="Times New Roman"/>
              </a:rPr>
              <a:t>SimGAN</a:t>
            </a:r>
            <a:r>
              <a:rPr lang="ja-JP" altLang="en-US" sz="2400" dirty="0">
                <a:latin typeface="Times New Roman"/>
                <a:cs typeface="Times New Roman"/>
              </a:rPr>
              <a:t>と</a:t>
            </a:r>
            <a:r>
              <a:rPr lang="en-US" altLang="ja-JP" sz="2400" dirty="0">
                <a:latin typeface="Times New Roman"/>
                <a:cs typeface="Times New Roman"/>
              </a:rPr>
              <a:t>GAN</a:t>
            </a:r>
            <a:r>
              <a:rPr lang="ja-JP" altLang="en-US" sz="2400" dirty="0">
                <a:latin typeface="Times New Roman"/>
                <a:cs typeface="Times New Roman"/>
              </a:rPr>
              <a:t>の異なる点</a:t>
            </a:r>
          </a:p>
          <a:p>
            <a:pPr marL="0" indent="0">
              <a:buNone/>
            </a:pPr>
            <a:endParaRPr lang="en-US" altLang="ja-JP" sz="2400" dirty="0">
              <a:latin typeface="Times New Roman"/>
              <a:cs typeface="Times New Roman"/>
            </a:endParaRPr>
          </a:p>
          <a:p>
            <a:pPr marL="0" indent="0">
              <a:buNone/>
            </a:pPr>
            <a:r>
              <a:rPr lang="en-US" altLang="ja-JP" sz="2400" dirty="0" smtClean="0">
                <a:latin typeface="Times New Roman"/>
                <a:cs typeface="Times New Roman"/>
              </a:rPr>
              <a:t>①</a:t>
            </a:r>
            <a:r>
              <a:rPr lang="ja-JP" altLang="en-US" sz="2400" dirty="0" smtClean="0">
                <a:latin typeface="Times New Roman"/>
                <a:cs typeface="Times New Roman"/>
              </a:rPr>
              <a:t>リファイナーへ</a:t>
            </a:r>
            <a:r>
              <a:rPr lang="ja-JP" altLang="en-US" sz="2400" dirty="0">
                <a:latin typeface="Times New Roman"/>
                <a:cs typeface="Times New Roman"/>
              </a:rPr>
              <a:t>の入力はシミュレートされた人工</a:t>
            </a:r>
            <a:r>
              <a:rPr lang="ja-JP" altLang="en-US" sz="2400" dirty="0" smtClean="0">
                <a:latin typeface="Times New Roman"/>
                <a:cs typeface="Times New Roman"/>
              </a:rPr>
              <a:t>画像</a:t>
            </a:r>
            <a:endParaRPr lang="en-US" altLang="ja-JP" sz="2400" dirty="0" smtClean="0">
              <a:latin typeface="Times New Roman"/>
              <a:cs typeface="Times New Roman"/>
            </a:endParaRPr>
          </a:p>
          <a:p>
            <a:pPr marL="0" indent="0">
              <a:buNone/>
            </a:pPr>
            <a:endParaRPr lang="ja-JP" altLang="en-US" sz="2400" dirty="0">
              <a:latin typeface="Times New Roman"/>
              <a:cs typeface="Times New Roman"/>
            </a:endParaRPr>
          </a:p>
          <a:p>
            <a:pPr marL="0" indent="0">
              <a:buNone/>
            </a:pPr>
            <a:r>
              <a:rPr lang="en-US" altLang="ja-JP" sz="2400" dirty="0">
                <a:latin typeface="Times New Roman"/>
                <a:cs typeface="Times New Roman"/>
              </a:rPr>
              <a:t>②</a:t>
            </a:r>
            <a:r>
              <a:rPr lang="ja-JP" altLang="en-US" sz="2400" dirty="0">
                <a:latin typeface="Times New Roman"/>
                <a:cs typeface="Times New Roman"/>
              </a:rPr>
              <a:t>自己正則化項の</a:t>
            </a:r>
            <a:r>
              <a:rPr lang="ja-JP" altLang="en-US" sz="2400" dirty="0" smtClean="0">
                <a:latin typeface="Times New Roman"/>
                <a:cs typeface="Times New Roman"/>
              </a:rPr>
              <a:t>追加</a:t>
            </a:r>
            <a:endParaRPr lang="en-US" altLang="ja-JP" sz="2400" dirty="0" smtClean="0">
              <a:latin typeface="Times New Roman"/>
              <a:cs typeface="Times New Roman"/>
            </a:endParaRPr>
          </a:p>
          <a:p>
            <a:pPr marL="0" indent="0">
              <a:buNone/>
            </a:pPr>
            <a:endParaRPr lang="ja-JP" altLang="en-US" sz="2400" dirty="0">
              <a:latin typeface="Times New Roman"/>
              <a:cs typeface="Times New Roman"/>
            </a:endParaRPr>
          </a:p>
          <a:p>
            <a:pPr marL="0" indent="0">
              <a:buNone/>
            </a:pPr>
            <a:r>
              <a:rPr lang="en-US" altLang="ja-JP" sz="2400" dirty="0">
                <a:latin typeface="Times New Roman"/>
                <a:cs typeface="Times New Roman"/>
              </a:rPr>
              <a:t>③</a:t>
            </a:r>
            <a:r>
              <a:rPr lang="ja-JP" altLang="en-US" sz="2400" dirty="0">
                <a:latin typeface="Times New Roman"/>
                <a:cs typeface="Times New Roman"/>
              </a:rPr>
              <a:t>ピクセルを局所的に敵対的損失を</a:t>
            </a:r>
            <a:r>
              <a:rPr lang="ja-JP" altLang="en-US" sz="2400" dirty="0" smtClean="0">
                <a:latin typeface="Times New Roman"/>
                <a:cs typeface="Times New Roman"/>
              </a:rPr>
              <a:t>求める</a:t>
            </a:r>
            <a:endParaRPr lang="en-US" altLang="ja-JP" sz="2400" dirty="0" smtClean="0">
              <a:latin typeface="Times New Roman"/>
              <a:cs typeface="Times New Roman"/>
            </a:endParaRPr>
          </a:p>
          <a:p>
            <a:pPr marL="0" indent="0">
              <a:buNone/>
            </a:pPr>
            <a:endParaRPr lang="ja-JP" altLang="en-US" sz="2400" dirty="0">
              <a:latin typeface="Times New Roman"/>
              <a:cs typeface="Times New Roman"/>
            </a:endParaRPr>
          </a:p>
          <a:p>
            <a:pPr marL="0" indent="0">
              <a:buNone/>
            </a:pPr>
            <a:r>
              <a:rPr lang="en-US" altLang="ja-JP" sz="2400" dirty="0">
                <a:latin typeface="Times New Roman"/>
                <a:cs typeface="Times New Roman"/>
              </a:rPr>
              <a:t>④</a:t>
            </a:r>
            <a:r>
              <a:rPr lang="ja-JP" altLang="en-US" sz="2400" dirty="0">
                <a:latin typeface="Times New Roman"/>
                <a:cs typeface="Times New Roman"/>
              </a:rPr>
              <a:t>過去</a:t>
            </a:r>
            <a:r>
              <a:rPr lang="ja-JP" altLang="en-US" sz="2400" dirty="0" smtClean="0">
                <a:latin typeface="Times New Roman"/>
                <a:cs typeface="Times New Roman"/>
              </a:rPr>
              <a:t>のリファイナーの</a:t>
            </a:r>
            <a:r>
              <a:rPr lang="ja-JP" altLang="en-US" sz="2400" dirty="0">
                <a:latin typeface="Times New Roman"/>
                <a:cs typeface="Times New Roman"/>
              </a:rPr>
              <a:t>精製画像をバッチに混ぜる</a:t>
            </a:r>
            <a:endParaRPr kumimoji="1" lang="ja-JP" altLang="en-US" sz="2400" dirty="0">
              <a:latin typeface="Times New Roman"/>
              <a:cs typeface="Times New Roman"/>
            </a:endParaRPr>
          </a:p>
        </p:txBody>
      </p:sp>
    </p:spTree>
    <p:extLst>
      <p:ext uri="{BB962C8B-B14F-4D97-AF65-F5344CB8AC3E}">
        <p14:creationId xmlns:p14="http://schemas.microsoft.com/office/powerpoint/2010/main" val="25728589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444500"/>
            <a:ext cx="8229600" cy="3344333"/>
          </a:xfrm>
        </p:spPr>
        <p:txBody>
          <a:bodyPr>
            <a:normAutofit fontScale="92500" lnSpcReduction="10000"/>
          </a:bodyPr>
          <a:lstStyle/>
          <a:p>
            <a:pPr marL="0" indent="0">
              <a:buNone/>
            </a:pPr>
            <a:r>
              <a:rPr lang="en-US" altLang="ja-JP" dirty="0" smtClean="0"/>
              <a:t>Introduction </a:t>
            </a:r>
            <a:endParaRPr lang="en-US" altLang="ja-JP" dirty="0" smtClean="0">
              <a:effectLst/>
            </a:endParaRPr>
          </a:p>
          <a:p>
            <a:pPr marL="0" indent="0">
              <a:buNone/>
            </a:pPr>
            <a:endParaRPr lang="en-US" altLang="ja-JP" sz="2400" dirty="0" smtClean="0"/>
          </a:p>
          <a:p>
            <a:pPr marL="0" indent="0">
              <a:buNone/>
            </a:pPr>
            <a:r>
              <a:rPr lang="en-US" altLang="ja-JP" sz="2400" dirty="0" smtClean="0">
                <a:latin typeface="Times New Roman"/>
                <a:cs typeface="Times New Roman"/>
              </a:rPr>
              <a:t>1</a:t>
            </a:r>
            <a:r>
              <a:rPr lang="en-US" altLang="ja-JP" sz="2400" dirty="0">
                <a:latin typeface="Times New Roman"/>
                <a:cs typeface="Times New Roman"/>
              </a:rPr>
              <a:t>. </a:t>
            </a:r>
            <a:r>
              <a:rPr lang="ja-JP" altLang="en-US" sz="2400" dirty="0" smtClean="0">
                <a:latin typeface="Times New Roman"/>
                <a:cs typeface="Times New Roman"/>
              </a:rPr>
              <a:t>シミュレータで</a:t>
            </a:r>
            <a:r>
              <a:rPr lang="ja-JP" altLang="en-US" sz="2400" dirty="0">
                <a:latin typeface="Times New Roman"/>
                <a:cs typeface="Times New Roman"/>
              </a:rPr>
              <a:t>合成した</a:t>
            </a:r>
            <a:r>
              <a:rPr lang="ja-JP" altLang="en-US" sz="2400" dirty="0" smtClean="0">
                <a:latin typeface="Times New Roman"/>
                <a:cs typeface="Times New Roman"/>
              </a:rPr>
              <a:t>画像をリファイナーに</a:t>
            </a:r>
            <a:r>
              <a:rPr lang="ja-JP" altLang="en-US" sz="2400" dirty="0">
                <a:latin typeface="Times New Roman"/>
                <a:cs typeface="Times New Roman"/>
              </a:rPr>
              <a:t>入力して本物っぽい</a:t>
            </a:r>
            <a:r>
              <a:rPr lang="ja-JP" altLang="en-US" sz="2400" dirty="0" smtClean="0">
                <a:latin typeface="Times New Roman"/>
                <a:cs typeface="Times New Roman"/>
              </a:rPr>
              <a:t>画像を生成</a:t>
            </a:r>
            <a:endParaRPr lang="ja-JP" altLang="en-US" sz="2400" dirty="0">
              <a:latin typeface="Times New Roman"/>
              <a:cs typeface="Times New Roman"/>
            </a:endParaRPr>
          </a:p>
          <a:p>
            <a:pPr marL="0" indent="0">
              <a:buNone/>
            </a:pPr>
            <a:r>
              <a:rPr lang="en-US" altLang="ja-JP" sz="2400" dirty="0">
                <a:latin typeface="Times New Roman"/>
                <a:cs typeface="Times New Roman"/>
              </a:rPr>
              <a:t>2. </a:t>
            </a:r>
            <a:r>
              <a:rPr lang="ja-JP" altLang="en-US" sz="2400" dirty="0" smtClean="0">
                <a:latin typeface="Times New Roman"/>
                <a:cs typeface="Times New Roman"/>
              </a:rPr>
              <a:t>識別器に</a:t>
            </a:r>
            <a:r>
              <a:rPr lang="ja-JP" altLang="en-US" sz="2400" dirty="0" smtClean="0">
                <a:latin typeface="Times New Roman"/>
                <a:cs typeface="Times New Roman"/>
              </a:rPr>
              <a:t>は</a:t>
            </a:r>
            <a:r>
              <a:rPr lang="ja-JP" altLang="en-US" sz="2400" dirty="0" smtClean="0">
                <a:latin typeface="Times New Roman"/>
                <a:cs typeface="Times New Roman"/>
              </a:rPr>
              <a:t>精製</a:t>
            </a:r>
            <a:r>
              <a:rPr lang="ja-JP" altLang="en-US" sz="2400" dirty="0" smtClean="0">
                <a:latin typeface="Times New Roman"/>
                <a:cs typeface="Times New Roman"/>
              </a:rPr>
              <a:t>画像</a:t>
            </a:r>
            <a:r>
              <a:rPr lang="ja-JP" altLang="en-US" sz="2400" dirty="0" smtClean="0">
                <a:latin typeface="Times New Roman"/>
                <a:cs typeface="Times New Roman"/>
              </a:rPr>
              <a:t>と</a:t>
            </a:r>
            <a:r>
              <a:rPr lang="ja-JP" altLang="en-US" sz="2400" dirty="0">
                <a:latin typeface="Times New Roman"/>
                <a:cs typeface="Times New Roman"/>
              </a:rPr>
              <a:t>本物の</a:t>
            </a:r>
            <a:r>
              <a:rPr lang="ja-JP" altLang="en-US" sz="2400" dirty="0" smtClean="0">
                <a:latin typeface="Times New Roman"/>
                <a:cs typeface="Times New Roman"/>
              </a:rPr>
              <a:t>画像とで</a:t>
            </a:r>
            <a:r>
              <a:rPr lang="ja-JP" altLang="en-US" sz="2400" dirty="0">
                <a:latin typeface="Times New Roman"/>
                <a:cs typeface="Times New Roman"/>
              </a:rPr>
              <a:t>作ったミニバッチを入力し、</a:t>
            </a:r>
            <a:r>
              <a:rPr lang="ja-JP" altLang="en-US" sz="2400" dirty="0" smtClean="0">
                <a:latin typeface="Times New Roman"/>
                <a:cs typeface="Times New Roman"/>
              </a:rPr>
              <a:t>識別</a:t>
            </a:r>
            <a:endParaRPr lang="ja-JP" altLang="en-US" sz="2400" dirty="0">
              <a:latin typeface="Times New Roman"/>
              <a:cs typeface="Times New Roman"/>
            </a:endParaRPr>
          </a:p>
          <a:p>
            <a:pPr marL="0" indent="0">
              <a:buNone/>
            </a:pPr>
            <a:r>
              <a:rPr lang="en-US" altLang="ja-JP" sz="2400" dirty="0">
                <a:latin typeface="Times New Roman"/>
                <a:cs typeface="Times New Roman"/>
              </a:rPr>
              <a:t>3. </a:t>
            </a:r>
            <a:r>
              <a:rPr lang="ja-JP" altLang="en-US" sz="2400" dirty="0" smtClean="0">
                <a:latin typeface="Times New Roman"/>
                <a:cs typeface="Times New Roman"/>
              </a:rPr>
              <a:t>識別器では</a:t>
            </a:r>
            <a:r>
              <a:rPr lang="ja-JP" altLang="en-US" sz="2400" dirty="0">
                <a:latin typeface="Times New Roman"/>
                <a:cs typeface="Times New Roman"/>
              </a:rPr>
              <a:t>ピクセルごとに交差エントロピーを求め</a:t>
            </a:r>
            <a:r>
              <a:rPr lang="ja-JP" altLang="en-US" sz="2400" dirty="0" smtClean="0">
                <a:latin typeface="Times New Roman"/>
                <a:cs typeface="Times New Roman"/>
              </a:rPr>
              <a:t>学習</a:t>
            </a:r>
            <a:endParaRPr lang="ja-JP" altLang="en-US" sz="2400" dirty="0">
              <a:latin typeface="Times New Roman"/>
              <a:cs typeface="Times New Roman"/>
            </a:endParaRPr>
          </a:p>
          <a:p>
            <a:pPr marL="0" indent="0">
              <a:buNone/>
            </a:pPr>
            <a:r>
              <a:rPr lang="en-US" altLang="ja-JP" sz="2400" dirty="0">
                <a:latin typeface="Times New Roman"/>
                <a:cs typeface="Times New Roman"/>
              </a:rPr>
              <a:t>4. </a:t>
            </a:r>
            <a:r>
              <a:rPr lang="ja-JP" altLang="en-US" sz="2400" dirty="0" smtClean="0">
                <a:latin typeface="Times New Roman"/>
                <a:cs typeface="Times New Roman"/>
              </a:rPr>
              <a:t>リファイナーは</a:t>
            </a:r>
            <a:r>
              <a:rPr lang="en-US" altLang="ja-JP" sz="2400" dirty="0">
                <a:latin typeface="Times New Roman"/>
                <a:cs typeface="Times New Roman"/>
              </a:rPr>
              <a:t>GANs</a:t>
            </a:r>
            <a:r>
              <a:rPr lang="ja-JP" altLang="en-US" sz="2400" dirty="0">
                <a:latin typeface="Times New Roman"/>
                <a:cs typeface="Times New Roman"/>
              </a:rPr>
              <a:t>誤差と自己正則化項と</a:t>
            </a:r>
            <a:r>
              <a:rPr lang="ja-JP" altLang="en-US" sz="2400" dirty="0" smtClean="0">
                <a:latin typeface="Times New Roman"/>
                <a:cs typeface="Times New Roman"/>
              </a:rPr>
              <a:t>で</a:t>
            </a:r>
            <a:r>
              <a:rPr lang="ja-JP" altLang="en-US" sz="2400" dirty="0" smtClean="0">
                <a:latin typeface="Times New Roman"/>
                <a:cs typeface="Times New Roman"/>
              </a:rPr>
              <a:t>敵対的</a:t>
            </a:r>
            <a:r>
              <a:rPr lang="ja-JP" altLang="en-US" sz="2400" dirty="0" smtClean="0">
                <a:latin typeface="Times New Roman"/>
                <a:cs typeface="Times New Roman"/>
              </a:rPr>
              <a:t>損失</a:t>
            </a:r>
            <a:r>
              <a:rPr lang="ja-JP" altLang="en-US" sz="2400" dirty="0" smtClean="0">
                <a:latin typeface="Times New Roman"/>
                <a:cs typeface="Times New Roman"/>
              </a:rPr>
              <a:t>を</a:t>
            </a:r>
            <a:r>
              <a:rPr lang="ja-JP" altLang="en-US" sz="2400" dirty="0">
                <a:latin typeface="Times New Roman"/>
                <a:cs typeface="Times New Roman"/>
              </a:rPr>
              <a:t>求め、</a:t>
            </a:r>
            <a:r>
              <a:rPr lang="ja-JP" altLang="en-US" sz="2400" dirty="0" smtClean="0">
                <a:latin typeface="Times New Roman"/>
                <a:cs typeface="Times New Roman"/>
              </a:rPr>
              <a:t>学習</a:t>
            </a:r>
            <a:endParaRPr lang="ja-JP" altLang="en-US" sz="2400" dirty="0">
              <a:latin typeface="Times New Roman"/>
              <a:cs typeface="Times New Roman"/>
            </a:endParaRPr>
          </a:p>
          <a:p>
            <a:pPr marL="0" indent="0">
              <a:buNone/>
            </a:pPr>
            <a:endParaRPr lang="ja-JP" altLang="en-US" dirty="0"/>
          </a:p>
          <a:p>
            <a:pPr marL="0" indent="0">
              <a:buNone/>
            </a:pPr>
            <a:endParaRPr kumimoji="1" lang="ja-JP" altLang="en-US" dirty="0"/>
          </a:p>
        </p:txBody>
      </p:sp>
      <p:pic>
        <p:nvPicPr>
          <p:cNvPr id="4" name="図 3"/>
          <p:cNvPicPr>
            <a:picLocks noChangeAspect="1"/>
          </p:cNvPicPr>
          <p:nvPr/>
        </p:nvPicPr>
        <p:blipFill>
          <a:blip r:embed="rId2"/>
          <a:stretch>
            <a:fillRect/>
          </a:stretch>
        </p:blipFill>
        <p:spPr>
          <a:xfrm>
            <a:off x="1322917" y="3775766"/>
            <a:ext cx="5513916" cy="2876825"/>
          </a:xfrm>
          <a:prstGeom prst="rect">
            <a:avLst/>
          </a:prstGeom>
        </p:spPr>
      </p:pic>
    </p:spTree>
    <p:extLst>
      <p:ext uri="{BB962C8B-B14F-4D97-AF65-F5344CB8AC3E}">
        <p14:creationId xmlns:p14="http://schemas.microsoft.com/office/powerpoint/2010/main" val="12572828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730250"/>
            <a:ext cx="8229600" cy="5395913"/>
          </a:xfrm>
        </p:spPr>
        <p:txBody>
          <a:bodyPr/>
          <a:lstStyle/>
          <a:p>
            <a:pPr marL="0" indent="0">
              <a:buNone/>
            </a:pPr>
            <a:r>
              <a:rPr lang="en-US" altLang="ja-JP" dirty="0" smtClean="0"/>
              <a:t>S+U Learning with </a:t>
            </a:r>
            <a:r>
              <a:rPr lang="en-US" altLang="ja-JP" dirty="0" err="1" smtClean="0"/>
              <a:t>SimGAN</a:t>
            </a:r>
            <a:endParaRPr lang="en-US" altLang="ja-JP" sz="2400" dirty="0" smtClean="0">
              <a:latin typeface="Times New Roman"/>
              <a:cs typeface="Times New Roman"/>
            </a:endParaRPr>
          </a:p>
          <a:p>
            <a:pPr marL="0" indent="0">
              <a:buNone/>
            </a:pPr>
            <a:endParaRPr lang="en-US" altLang="ja-JP" sz="2400" dirty="0" smtClean="0">
              <a:latin typeface="Times New Roman"/>
              <a:cs typeface="Times New Roman"/>
            </a:endParaRPr>
          </a:p>
          <a:p>
            <a:pPr marL="0" indent="0">
              <a:buNone/>
            </a:pPr>
            <a:r>
              <a:rPr lang="ja-JP" altLang="en-US" sz="2400" dirty="0" smtClean="0">
                <a:latin typeface="Times New Roman"/>
                <a:cs typeface="Times New Roman"/>
              </a:rPr>
              <a:t>識別器</a:t>
            </a:r>
            <a:r>
              <a:rPr lang="ja-JP" altLang="en-US" sz="2400" dirty="0">
                <a:latin typeface="Times New Roman"/>
                <a:cs typeface="Times New Roman"/>
              </a:rPr>
              <a:t>の</a:t>
            </a:r>
            <a:r>
              <a:rPr lang="en-US" altLang="ja-JP" sz="2400" dirty="0" smtClean="0">
                <a:latin typeface="Times New Roman"/>
                <a:cs typeface="Times New Roman"/>
              </a:rPr>
              <a:t>loss</a:t>
            </a:r>
          </a:p>
          <a:p>
            <a:pPr marL="0" indent="0">
              <a:buNone/>
            </a:pPr>
            <a:endParaRPr kumimoji="1" lang="en-US" altLang="ja-JP" dirty="0">
              <a:latin typeface="Times New Roman"/>
              <a:cs typeface="Times New Roman"/>
            </a:endParaRPr>
          </a:p>
          <a:p>
            <a:pPr marL="0" indent="0">
              <a:buNone/>
            </a:pPr>
            <a:endParaRPr lang="en-US" altLang="ja-JP" dirty="0" smtClean="0">
              <a:latin typeface="Times New Roman"/>
              <a:cs typeface="Times New Roman"/>
            </a:endParaRPr>
          </a:p>
          <a:p>
            <a:pPr marL="0" indent="0">
              <a:buNone/>
            </a:pPr>
            <a:endParaRPr kumimoji="1" lang="en-US" altLang="ja-JP" dirty="0" smtClean="0">
              <a:latin typeface="Times New Roman"/>
              <a:cs typeface="Times New Roman"/>
            </a:endParaRPr>
          </a:p>
          <a:p>
            <a:pPr marL="0" indent="0">
              <a:buNone/>
            </a:pPr>
            <a:r>
              <a:rPr lang="ja-JP" altLang="en-US" sz="2400" dirty="0" smtClean="0">
                <a:latin typeface="Times New Roman"/>
                <a:cs typeface="Times New Roman"/>
              </a:rPr>
              <a:t>・</a:t>
            </a:r>
            <a:r>
              <a:rPr lang="en-US" altLang="ja-JP" sz="2400" dirty="0" smtClean="0">
                <a:latin typeface="Times New Roman"/>
                <a:cs typeface="Times New Roman"/>
              </a:rPr>
              <a:t> x̃ </a:t>
            </a:r>
            <a:r>
              <a:rPr lang="en-US" altLang="ja-JP" sz="2000" dirty="0" err="1" smtClean="0">
                <a:latin typeface="Times New Roman"/>
                <a:cs typeface="Times New Roman"/>
              </a:rPr>
              <a:t>i</a:t>
            </a:r>
            <a:r>
              <a:rPr lang="ja-JP" altLang="en-US" sz="2400" dirty="0" smtClean="0">
                <a:latin typeface="Times New Roman"/>
                <a:cs typeface="Times New Roman"/>
              </a:rPr>
              <a:t>は</a:t>
            </a:r>
            <a:r>
              <a:rPr lang="en-US" altLang="ja-JP" sz="2400" dirty="0">
                <a:latin typeface="Times New Roman"/>
                <a:cs typeface="Times New Roman"/>
              </a:rPr>
              <a:t>refine</a:t>
            </a:r>
            <a:r>
              <a:rPr lang="ja-JP" altLang="en-US" sz="2400" dirty="0">
                <a:latin typeface="Times New Roman"/>
                <a:cs typeface="Times New Roman"/>
              </a:rPr>
              <a:t>された画像、</a:t>
            </a:r>
            <a:r>
              <a:rPr lang="en-US" altLang="ja-JP" sz="2400" dirty="0" err="1" smtClean="0">
                <a:latin typeface="Times New Roman"/>
                <a:cs typeface="Times New Roman"/>
              </a:rPr>
              <a:t>y</a:t>
            </a:r>
            <a:r>
              <a:rPr lang="en-US" altLang="ja-JP" sz="2000" dirty="0" err="1" smtClean="0">
                <a:latin typeface="Times New Roman"/>
                <a:cs typeface="Times New Roman"/>
              </a:rPr>
              <a:t>j</a:t>
            </a:r>
            <a:r>
              <a:rPr lang="ja-JP" altLang="en-US" sz="2400" dirty="0" smtClean="0">
                <a:latin typeface="Times New Roman"/>
                <a:cs typeface="Times New Roman"/>
              </a:rPr>
              <a:t>は</a:t>
            </a:r>
            <a:r>
              <a:rPr lang="ja-JP" altLang="en-US" sz="2400" dirty="0">
                <a:latin typeface="Times New Roman"/>
                <a:cs typeface="Times New Roman"/>
              </a:rPr>
              <a:t>本物の</a:t>
            </a:r>
            <a:r>
              <a:rPr lang="ja-JP" altLang="en-US" sz="2400" dirty="0" smtClean="0">
                <a:latin typeface="Times New Roman"/>
                <a:cs typeface="Times New Roman"/>
              </a:rPr>
              <a:t>画像</a:t>
            </a:r>
            <a:endParaRPr lang="en-US" altLang="ja-JP" sz="2400" dirty="0">
              <a:latin typeface="Times New Roman"/>
              <a:cs typeface="Times New Roman"/>
            </a:endParaRPr>
          </a:p>
          <a:p>
            <a:pPr marL="0" indent="0">
              <a:buNone/>
            </a:pPr>
            <a:r>
              <a:rPr lang="ja-JP" altLang="en-US" sz="2400" dirty="0" smtClean="0">
                <a:latin typeface="Times New Roman"/>
                <a:cs typeface="Times New Roman"/>
              </a:rPr>
              <a:t>・</a:t>
            </a:r>
            <a:r>
              <a:rPr lang="en-US" altLang="ja-JP" sz="2400" dirty="0" smtClean="0">
                <a:latin typeface="Times New Roman"/>
                <a:cs typeface="Times New Roman"/>
              </a:rPr>
              <a:t> </a:t>
            </a:r>
            <a:r>
              <a:rPr lang="ja-JP" altLang="en-US" sz="2400" dirty="0" smtClean="0">
                <a:latin typeface="Times New Roman"/>
                <a:cs typeface="Times New Roman"/>
              </a:rPr>
              <a:t>識別器</a:t>
            </a:r>
            <a:r>
              <a:rPr lang="ja-JP" altLang="en-US" sz="2400" dirty="0">
                <a:latin typeface="Times New Roman"/>
                <a:cs typeface="Times New Roman"/>
              </a:rPr>
              <a:t>の</a:t>
            </a:r>
            <a:r>
              <a:rPr lang="en-US" altLang="ja-JP" sz="2400" dirty="0">
                <a:latin typeface="Times New Roman"/>
                <a:cs typeface="Times New Roman"/>
              </a:rPr>
              <a:t>loss</a:t>
            </a:r>
            <a:r>
              <a:rPr lang="ja-JP" altLang="en-US" sz="2400" dirty="0">
                <a:latin typeface="Times New Roman"/>
                <a:cs typeface="Times New Roman"/>
              </a:rPr>
              <a:t>は通常の</a:t>
            </a:r>
            <a:r>
              <a:rPr lang="en-US" altLang="ja-JP" sz="2400" dirty="0" smtClean="0">
                <a:latin typeface="Times New Roman"/>
                <a:cs typeface="Times New Roman"/>
              </a:rPr>
              <a:t>GAN</a:t>
            </a:r>
            <a:r>
              <a:rPr lang="ja-JP" altLang="en-US" sz="2400" dirty="0" smtClean="0">
                <a:latin typeface="Times New Roman"/>
                <a:cs typeface="Times New Roman"/>
              </a:rPr>
              <a:t>と</a:t>
            </a:r>
            <a:r>
              <a:rPr lang="ja-JP" altLang="en-US" sz="2400" dirty="0">
                <a:latin typeface="Times New Roman"/>
                <a:cs typeface="Times New Roman"/>
              </a:rPr>
              <a:t>同様だが、交差エントロピーはピクセル単位で求め、それを</a:t>
            </a:r>
            <a:r>
              <a:rPr lang="ja-JP" altLang="en-US" sz="2400" dirty="0" smtClean="0">
                <a:latin typeface="Times New Roman"/>
                <a:cs typeface="Times New Roman"/>
              </a:rPr>
              <a:t>総和</a:t>
            </a:r>
            <a:endParaRPr lang="en-US" altLang="ja-JP" sz="2400" dirty="0" smtClean="0">
              <a:latin typeface="Times New Roman"/>
              <a:cs typeface="Times New Roman"/>
            </a:endParaRPr>
          </a:p>
          <a:p>
            <a:pPr marL="0" indent="0">
              <a:buNone/>
            </a:pPr>
            <a:r>
              <a:rPr kumimoji="1" lang="ja-JP" altLang="en-US" sz="2400" dirty="0" smtClean="0">
                <a:latin typeface="Times New Roman"/>
                <a:cs typeface="Times New Roman"/>
              </a:rPr>
              <a:t>・ </a:t>
            </a:r>
            <a:r>
              <a:rPr lang="en-US" altLang="ja-JP" sz="2400" dirty="0">
                <a:latin typeface="Times New Roman"/>
                <a:cs typeface="Times New Roman"/>
              </a:rPr>
              <a:t>D</a:t>
            </a:r>
            <a:r>
              <a:rPr lang="ja-JP" altLang="en-US" sz="2400" dirty="0">
                <a:latin typeface="Times New Roman"/>
                <a:cs typeface="Times New Roman"/>
              </a:rPr>
              <a:t>のパラメータ𝜙は</a:t>
            </a:r>
            <a:r>
              <a:rPr lang="en-US" altLang="ja-JP" sz="2400" dirty="0">
                <a:latin typeface="Times New Roman"/>
                <a:cs typeface="Times New Roman"/>
              </a:rPr>
              <a:t>,</a:t>
            </a:r>
            <a:r>
              <a:rPr lang="ja-JP" altLang="en-US" sz="2400" dirty="0">
                <a:latin typeface="Times New Roman"/>
                <a:cs typeface="Times New Roman"/>
              </a:rPr>
              <a:t>ミニバッチごとに</a:t>
            </a:r>
            <a:r>
              <a:rPr lang="en-US" altLang="ja-JP" sz="2400" dirty="0">
                <a:latin typeface="Times New Roman"/>
                <a:cs typeface="Times New Roman"/>
              </a:rPr>
              <a:t>SGD</a:t>
            </a:r>
            <a:r>
              <a:rPr lang="ja-JP" altLang="en-US" sz="2400" dirty="0">
                <a:latin typeface="Times New Roman"/>
                <a:cs typeface="Times New Roman"/>
              </a:rPr>
              <a:t>で更新</a:t>
            </a:r>
            <a:r>
              <a:rPr lang="ja-JP" altLang="en-US" sz="2400" dirty="0" smtClean="0">
                <a:latin typeface="Times New Roman"/>
                <a:cs typeface="Times New Roman"/>
              </a:rPr>
              <a:t>する</a:t>
            </a:r>
            <a:r>
              <a:rPr lang="en-US" altLang="ja-JP" sz="2400" dirty="0" smtClean="0">
                <a:latin typeface="Times New Roman"/>
                <a:cs typeface="Times New Roman"/>
              </a:rPr>
              <a:t>(</a:t>
            </a:r>
            <a:r>
              <a:rPr lang="ja-JP" altLang="en-US" sz="2400" dirty="0">
                <a:latin typeface="Times New Roman"/>
                <a:cs typeface="Times New Roman"/>
              </a:rPr>
              <a:t>確率的勾配降下法</a:t>
            </a:r>
            <a:r>
              <a:rPr lang="en-US" altLang="ja-JP" sz="2400" dirty="0">
                <a:latin typeface="Times New Roman"/>
                <a:cs typeface="Times New Roman"/>
              </a:rPr>
              <a:t>) </a:t>
            </a:r>
          </a:p>
          <a:p>
            <a:pPr marL="0" indent="0">
              <a:buNone/>
            </a:pPr>
            <a:endParaRPr kumimoji="1" lang="en-US" altLang="ja-JP" sz="2400" dirty="0">
              <a:latin typeface="Times New Roman"/>
              <a:cs typeface="Times New Roman"/>
            </a:endParaRPr>
          </a:p>
          <a:p>
            <a:pPr marL="0" indent="0">
              <a:buNone/>
            </a:pPr>
            <a:endParaRPr kumimoji="1" lang="ja-JP" altLang="en-US" dirty="0">
              <a:latin typeface="Times New Roman"/>
              <a:cs typeface="Times New Roman"/>
            </a:endParaRPr>
          </a:p>
        </p:txBody>
      </p:sp>
      <p:pic>
        <p:nvPicPr>
          <p:cNvPr id="8" name="図 7"/>
          <p:cNvPicPr>
            <a:picLocks noChangeAspect="1"/>
          </p:cNvPicPr>
          <p:nvPr/>
        </p:nvPicPr>
        <p:blipFill>
          <a:blip r:embed="rId2"/>
          <a:stretch>
            <a:fillRect/>
          </a:stretch>
        </p:blipFill>
        <p:spPr>
          <a:xfrm>
            <a:off x="531363" y="2347650"/>
            <a:ext cx="6392333" cy="1006576"/>
          </a:xfrm>
          <a:prstGeom prst="rect">
            <a:avLst/>
          </a:prstGeom>
        </p:spPr>
      </p:pic>
    </p:spTree>
    <p:extLst>
      <p:ext uri="{BB962C8B-B14F-4D97-AF65-F5344CB8AC3E}">
        <p14:creationId xmlns:p14="http://schemas.microsoft.com/office/powerpoint/2010/main" val="270310981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3461</TotalTime>
  <Words>1646</Words>
  <Application>Microsoft Macintosh PowerPoint</Application>
  <PresentationFormat>画面に合わせる (4:3)</PresentationFormat>
  <Paragraphs>145</Paragraphs>
  <Slides>22</Slides>
  <Notes>0</Notes>
  <HiddenSlides>0</HiddenSlides>
  <MMClips>0</MMClips>
  <ScaleCrop>false</ScaleCrop>
  <HeadingPairs>
    <vt:vector size="4" baseType="variant">
      <vt:variant>
        <vt:lpstr>テーマ</vt:lpstr>
      </vt:variant>
      <vt:variant>
        <vt:i4>1</vt:i4>
      </vt:variant>
      <vt:variant>
        <vt:lpstr>スライド タイトル</vt:lpstr>
      </vt:variant>
      <vt:variant>
        <vt:i4>22</vt:i4>
      </vt:variant>
    </vt:vector>
  </HeadingPairs>
  <TitlesOfParts>
    <vt:vector size="23" baseType="lpstr">
      <vt:lpstr>ホワイト</vt:lpstr>
      <vt:lpstr>Learning from Simulated and Unsupervised Images through Adversarial Training （合成画像の品質改良の方法）    Ashish Shrivastava, Tomas Pfister, Oncel Tuzel, Josh Susskind,  Wenda Wang, Russ Webb  Apple Inc   https://arxiv.org/abs/1612.07828      文献紹介 安藤貴章 2018/12/5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SimGANのトレーニング手順</vt:lpstr>
      <vt:lpstr>PowerPoint プレゼンテーション</vt:lpstr>
      <vt:lpstr>PowerPoint プレゼンテーション</vt:lpstr>
      <vt:lpstr>PowerPoint プレゼンテーション</vt:lpstr>
      <vt:lpstr>PowerPoint プレゼンテーション</vt:lpstr>
      <vt:lpstr>視線推定の実験 ・正解の視線方向から,d=7度以内の画像の割合  →22.3%の向上 →データセットを増やせば大きな改善</vt:lpstr>
      <vt:lpstr>PowerPoint プレゼンテーション</vt:lpstr>
      <vt:lpstr>手の指定推定実験</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from Simulated and Unsupervised Images through Adversarial Training  Ashish Shrivastava, Tomas Pfister, Oncel Tuzel, Josh Susskind, Wenda Wang, Russ Webb Apple Inc  </dc:title>
  <dc:creator>安藤 貴章</dc:creator>
  <cp:lastModifiedBy>安藤 貴章</cp:lastModifiedBy>
  <cp:revision>48</cp:revision>
  <dcterms:created xsi:type="dcterms:W3CDTF">2018-12-02T03:33:09Z</dcterms:created>
  <dcterms:modified xsi:type="dcterms:W3CDTF">2018-12-05T02:26:47Z</dcterms:modified>
</cp:coreProperties>
</file>