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9" r:id="rId5"/>
    <p:sldId id="269" r:id="rId6"/>
    <p:sldId id="260" r:id="rId7"/>
    <p:sldId id="261" r:id="rId8"/>
    <p:sldId id="262" r:id="rId9"/>
    <p:sldId id="272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5" autoAdjust="0"/>
  </p:normalViewPr>
  <p:slideViewPr>
    <p:cSldViewPr snapToGrid="0" snapToObjects="1">
      <p:cViewPr>
        <p:scale>
          <a:sx n="137" d="100"/>
          <a:sy n="137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2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28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2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3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1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18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7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B9FD-C6E7-2E46-9A18-4717E5EAD95B}" type="datetimeFigureOut">
              <a:rPr kumimoji="1" lang="ja-JP" altLang="en-US" smtClean="0"/>
              <a:t>19/01/05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9B3C-8893-104A-89FD-8C53B939DC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7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899582"/>
            <a:ext cx="7772400" cy="5101167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Times New Roman"/>
                <a:cs typeface="Times New Roman"/>
              </a:rPr>
              <a:t>AI</a:t>
            </a:r>
            <a:r>
              <a:rPr lang="ja-JP" altLang="en-US" sz="3600" dirty="0" smtClean="0">
                <a:latin typeface="Times New Roman"/>
                <a:cs typeface="Times New Roman"/>
              </a:rPr>
              <a:t>による</a:t>
            </a:r>
            <a:r>
              <a:rPr lang="ja-JP" altLang="en-US" sz="3600" dirty="0" smtClean="0">
                <a:latin typeface="Times New Roman"/>
                <a:cs typeface="Times New Roman"/>
              </a:rPr>
              <a:t>株価予測</a:t>
            </a:r>
            <a:r>
              <a:rPr lang="en-US" altLang="ja-JP" sz="3200" dirty="0" smtClean="0"/>
              <a:t>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1600" dirty="0" smtClean="0">
                <a:latin typeface="Times New Roman"/>
                <a:cs typeface="Times New Roman"/>
              </a:rPr>
              <a:t/>
            </a:r>
            <a:br>
              <a:rPr lang="en-US" altLang="ja-JP" sz="1600" dirty="0" smtClean="0">
                <a:latin typeface="Times New Roman"/>
                <a:cs typeface="Times New Roman"/>
              </a:rPr>
            </a:br>
            <a:r>
              <a:rPr lang="en-US" altLang="ja-JP" sz="1600" dirty="0" smtClean="0">
                <a:latin typeface="Times New Roman"/>
                <a:cs typeface="Times New Roman"/>
              </a:rPr>
              <a:t/>
            </a:r>
            <a:br>
              <a:rPr lang="en-US" altLang="ja-JP" sz="1600" dirty="0" smtClean="0">
                <a:latin typeface="Times New Roman"/>
                <a:cs typeface="Times New Roman"/>
              </a:rPr>
            </a:br>
            <a:r>
              <a:rPr lang="en-US" altLang="ja-JP" sz="1600" dirty="0">
                <a:latin typeface="Times New Roman"/>
                <a:cs typeface="Times New Roman"/>
              </a:rPr>
              <a:t/>
            </a:r>
            <a:br>
              <a:rPr lang="en-US" altLang="ja-JP" sz="1600" dirty="0">
                <a:latin typeface="Times New Roman"/>
                <a:cs typeface="Times New Roman"/>
              </a:rPr>
            </a:br>
            <a:r>
              <a:rPr lang="en-US" altLang="ja-JP" sz="1600" dirty="0" smtClean="0">
                <a:latin typeface="Times New Roman"/>
                <a:cs typeface="Times New Roman"/>
              </a:rPr>
              <a:t/>
            </a:r>
            <a:br>
              <a:rPr lang="en-US" altLang="ja-JP" sz="1600" dirty="0" smtClean="0">
                <a:latin typeface="Times New Roman"/>
                <a:cs typeface="Times New Roman"/>
              </a:rPr>
            </a:br>
            <a:r>
              <a:rPr lang="en-US" altLang="ja-JP" sz="1600" dirty="0">
                <a:latin typeface="Times New Roman"/>
                <a:cs typeface="Times New Roman"/>
              </a:rPr>
              <a:t/>
            </a:r>
            <a:br>
              <a:rPr lang="en-US" altLang="ja-JP" sz="1600" dirty="0">
                <a:latin typeface="Times New Roman"/>
                <a:cs typeface="Times New Roman"/>
              </a:rPr>
            </a:br>
            <a:r>
              <a:rPr lang="en-US" altLang="ja-JP" sz="1600" dirty="0" smtClean="0">
                <a:latin typeface="Times New Roman"/>
                <a:cs typeface="Times New Roman"/>
              </a:rPr>
              <a:t/>
            </a:r>
            <a:br>
              <a:rPr lang="en-US" altLang="ja-JP" sz="1600" dirty="0" smtClean="0">
                <a:latin typeface="Times New Roman"/>
                <a:cs typeface="Times New Roman"/>
              </a:rPr>
            </a:b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安藤貴章 </a:t>
            </a:r>
            <a:r>
              <a:rPr lang="en-US" altLang="ja-JP" sz="1600" dirty="0" smtClean="0">
                <a:solidFill>
                  <a:schemeClr val="tx1"/>
                </a:solidFill>
                <a:latin typeface="+mj-ea"/>
                <a:ea typeface="+mj-ea"/>
              </a:rPr>
              <a:t>2019/1/5</a:t>
            </a:r>
            <a:r>
              <a:rPr lang="ja-JP" altLang="en-US" sz="16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/>
            </a:r>
            <a:br>
              <a:rPr lang="ja-JP" altLang="en-US" sz="16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endParaRPr kumimoji="1" lang="ja-JP" altLang="en-US" sz="1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599" y="5450417"/>
            <a:ext cx="6671733" cy="188382"/>
          </a:xfrm>
        </p:spPr>
        <p:txBody>
          <a:bodyPr>
            <a:normAutofit fontScale="25000" lnSpcReduction="20000"/>
          </a:bodyPr>
          <a:lstStyle/>
          <a:p>
            <a:endParaRPr lang="en-US" altLang="ja-JP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ja-JP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13493" y="16965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826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6972"/>
            <a:ext cx="8229600" cy="5579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  <a:cs typeface="Times New Roman"/>
              </a:rPr>
              <a:t>ロボアドバイザー</a:t>
            </a:r>
            <a:r>
              <a:rPr lang="ja-JP" altLang="en-US" sz="1800" dirty="0" smtClean="0">
                <a:latin typeface="+mn-ea"/>
                <a:cs typeface="Times New Roman"/>
              </a:rPr>
              <a:t>：</a:t>
            </a:r>
            <a:r>
              <a:rPr lang="en-US" altLang="ja-JP" sz="1800" dirty="0">
                <a:latin typeface="+mn-ea"/>
                <a:cs typeface="Times New Roman"/>
              </a:rPr>
              <a:t>AI</a:t>
            </a:r>
            <a:r>
              <a:rPr lang="ja-JP" altLang="en-US" sz="1800" dirty="0">
                <a:latin typeface="+mn-ea"/>
                <a:cs typeface="Times New Roman"/>
              </a:rPr>
              <a:t>が</a:t>
            </a:r>
            <a:r>
              <a:rPr lang="ja-JP" altLang="en-US" sz="1800" dirty="0" smtClean="0">
                <a:latin typeface="+mn-ea"/>
                <a:cs typeface="Times New Roman"/>
              </a:rPr>
              <a:t>投資家の資産運用をアドバイス</a:t>
            </a:r>
            <a:r>
              <a:rPr lang="ja-JP" altLang="en-US" sz="1800" dirty="0">
                <a:latin typeface="+mn-ea"/>
                <a:cs typeface="Times New Roman"/>
              </a:rPr>
              <a:t>する</a:t>
            </a:r>
            <a:r>
              <a:rPr lang="ja-JP" altLang="en-US" sz="1800" dirty="0" smtClean="0">
                <a:latin typeface="+mn-ea"/>
                <a:cs typeface="Times New Roman"/>
              </a:rPr>
              <a:t>サービス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1800" u="sng" dirty="0" smtClean="0">
                <a:latin typeface="+mn-ea"/>
                <a:cs typeface="Times New Roman"/>
              </a:rPr>
              <a:t>ロボアドバイザーによる運用メリット</a:t>
            </a:r>
            <a:endParaRPr lang="en-US" altLang="ja-JP" sz="1800" u="sng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  <a:cs typeface="Times New Roman"/>
              </a:rPr>
              <a:t>・どこに投資すべきかを膨大なデータから自動選定、人の感情にも左右されない、データドリブンな運用が</a:t>
            </a:r>
            <a:r>
              <a:rPr lang="ja-JP" altLang="en-US" sz="1800" dirty="0" smtClean="0">
                <a:latin typeface="+mn-ea"/>
                <a:cs typeface="Times New Roman"/>
              </a:rPr>
              <a:t>可能となり、リスクを低減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  <a:cs typeface="Times New Roman"/>
              </a:rPr>
              <a:t>・資産</a:t>
            </a:r>
            <a:r>
              <a:rPr lang="ja-JP" altLang="en-US" sz="1800" dirty="0">
                <a:latin typeface="+mn-ea"/>
                <a:cs typeface="Times New Roman"/>
              </a:rPr>
              <a:t>運用スペシャリストに依頼する</a:t>
            </a:r>
            <a:r>
              <a:rPr lang="ja-JP" altLang="en-US" sz="1800" dirty="0" smtClean="0">
                <a:latin typeface="+mn-ea"/>
                <a:cs typeface="Times New Roman"/>
              </a:rPr>
              <a:t>のに比べて、圧倒的に低コストであり、自分</a:t>
            </a:r>
            <a:r>
              <a:rPr lang="ja-JP" altLang="en-US" sz="1800" dirty="0">
                <a:latin typeface="+mn-ea"/>
                <a:cs typeface="Times New Roman"/>
              </a:rPr>
              <a:t>で運用する</a:t>
            </a:r>
            <a:r>
              <a:rPr lang="ja-JP" altLang="en-US" sz="1800" dirty="0" smtClean="0">
                <a:latin typeface="+mn-ea"/>
                <a:cs typeface="Times New Roman"/>
              </a:rPr>
              <a:t>手間もかからない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1800" u="sng" dirty="0" smtClean="0">
                <a:latin typeface="+mn-ea"/>
                <a:cs typeface="Times New Roman"/>
              </a:rPr>
              <a:t>ロボアドバイザーのサービス各社</a:t>
            </a:r>
            <a:endParaRPr lang="en-US" altLang="ja-JP" sz="1800" u="sng" dirty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  <a:cs typeface="Times New Roman"/>
              </a:rPr>
              <a:t>①</a:t>
            </a:r>
            <a:r>
              <a:rPr lang="ja-JP" altLang="en-US" sz="1800" dirty="0" smtClean="0">
                <a:latin typeface="+mn-ea"/>
                <a:cs typeface="Times New Roman"/>
              </a:rPr>
              <a:t>アドバイス型（</a:t>
            </a:r>
            <a:r>
              <a:rPr lang="ja-JP" altLang="en-US" sz="1800" dirty="0">
                <a:latin typeface="+mn-ea"/>
                <a:cs typeface="Times New Roman"/>
              </a:rPr>
              <a:t>実際の運用は本人に</a:t>
            </a:r>
            <a:r>
              <a:rPr lang="ja-JP" altLang="en-US" sz="1800" dirty="0" smtClean="0">
                <a:latin typeface="+mn-ea"/>
                <a:cs typeface="Times New Roman"/>
              </a:rPr>
              <a:t>委任）</a:t>
            </a:r>
            <a:endParaRPr lang="ja-JP" altLang="en-US" sz="1800" dirty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en-US" altLang="ja-JP" sz="1800" dirty="0">
                <a:latin typeface="+mn-ea"/>
                <a:cs typeface="Times New Roman"/>
              </a:rPr>
              <a:t>THEO</a:t>
            </a:r>
          </a:p>
          <a:p>
            <a:pPr marL="0" indent="0">
              <a:buNone/>
            </a:pPr>
            <a:r>
              <a:rPr lang="ja-JP" altLang="en-US" sz="1800" dirty="0">
                <a:latin typeface="+mn-ea"/>
                <a:cs typeface="Times New Roman"/>
              </a:rPr>
              <a:t>ウェルスナビ</a:t>
            </a:r>
          </a:p>
          <a:p>
            <a:pPr marL="0" indent="0">
              <a:buNone/>
            </a:pPr>
            <a:r>
              <a:rPr lang="ja-JP" altLang="en-US" sz="1800" dirty="0">
                <a:latin typeface="+mn-ea"/>
                <a:cs typeface="Times New Roman"/>
              </a:rPr>
              <a:t>楽</a:t>
            </a:r>
            <a:r>
              <a:rPr lang="ja-JP" altLang="en-US" sz="1800" dirty="0" smtClean="0">
                <a:latin typeface="+mn-ea"/>
                <a:cs typeface="Times New Roman"/>
              </a:rPr>
              <a:t>ラップ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  <a:cs typeface="Times New Roman"/>
              </a:rPr>
              <a:t>②</a:t>
            </a:r>
            <a:r>
              <a:rPr lang="ja-JP" altLang="en-US" sz="1800" dirty="0" smtClean="0">
                <a:latin typeface="+mn-ea"/>
                <a:cs typeface="Times New Roman"/>
              </a:rPr>
              <a:t>投資一任型（</a:t>
            </a:r>
            <a:r>
              <a:rPr lang="en-US" altLang="ja-JP" sz="1800" dirty="0" smtClean="0">
                <a:latin typeface="+mn-ea"/>
                <a:cs typeface="Times New Roman"/>
              </a:rPr>
              <a:t>AI</a:t>
            </a:r>
            <a:r>
              <a:rPr lang="ja-JP" altLang="en-US" sz="1800" dirty="0" smtClean="0">
                <a:latin typeface="+mn-ea"/>
                <a:cs typeface="Times New Roman"/>
              </a:rPr>
              <a:t>が自動</a:t>
            </a:r>
            <a:r>
              <a:rPr lang="ja-JP" altLang="en-US" sz="1800" dirty="0">
                <a:latin typeface="+mn-ea"/>
                <a:cs typeface="Times New Roman"/>
              </a:rPr>
              <a:t>で資産運用を</a:t>
            </a:r>
            <a:r>
              <a:rPr lang="ja-JP" altLang="en-US" sz="1800" dirty="0" smtClean="0">
                <a:latin typeface="+mn-ea"/>
                <a:cs typeface="Times New Roman"/>
              </a:rPr>
              <a:t>代替）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  <a:cs typeface="Times New Roman"/>
              </a:rPr>
              <a:t>SMARTFOLIO</a:t>
            </a:r>
            <a:endParaRPr lang="en-US" altLang="ja-JP" sz="1800" dirty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  <a:cs typeface="Times New Roman"/>
              </a:rPr>
              <a:t>投信工房</a:t>
            </a:r>
          </a:p>
          <a:p>
            <a:pPr marL="0" indent="0">
              <a:buNone/>
            </a:pPr>
            <a:r>
              <a:rPr lang="en-US" altLang="ja-JP" sz="1800" dirty="0">
                <a:latin typeface="+mn-ea"/>
                <a:cs typeface="Times New Roman"/>
              </a:rPr>
              <a:t>SBI</a:t>
            </a:r>
            <a:r>
              <a:rPr lang="ja-JP" altLang="en-US" sz="1800" dirty="0">
                <a:latin typeface="+mn-ea"/>
                <a:cs typeface="Times New Roman"/>
              </a:rPr>
              <a:t>ファンドロボ</a:t>
            </a:r>
            <a:endParaRPr lang="en-US" altLang="ja-JP" sz="18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r>
              <a:rPr lang="ja-JP" altLang="en-US" sz="2800" baseline="30000" dirty="0">
                <a:solidFill>
                  <a:srgbClr val="121E38"/>
                </a:solidFill>
                <a:latin typeface="Meiryo"/>
              </a:rPr>
              <a:t> 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600" dirty="0" smtClean="0">
              <a:latin typeface="+mn-ea"/>
              <a:cs typeface="Times New Roman"/>
            </a:endParaRPr>
          </a:p>
          <a:p>
            <a:pPr marL="0" indent="0">
              <a:buNone/>
            </a:pPr>
            <a:endParaRPr lang="en-US" altLang="ja-JP" sz="2600" baseline="30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09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54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Times New Roman"/>
                <a:cs typeface="Times New Roman"/>
              </a:rPr>
              <a:t>株価予測の事例</a:t>
            </a:r>
            <a:endParaRPr lang="en-US" altLang="ja-JP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Times New Roman"/>
                <a:cs typeface="Times New Roman"/>
              </a:rPr>
              <a:t>：三菱</a:t>
            </a:r>
            <a:r>
              <a:rPr lang="en-US" altLang="ja-JP" sz="2400" dirty="0" smtClean="0">
                <a:latin typeface="Times New Roman"/>
                <a:cs typeface="Times New Roman"/>
              </a:rPr>
              <a:t>UFJ</a:t>
            </a:r>
            <a:r>
              <a:rPr lang="ja-JP" altLang="en-US" sz="2400" dirty="0" smtClean="0">
                <a:latin typeface="Times New Roman"/>
                <a:cs typeface="Times New Roman"/>
              </a:rPr>
              <a:t>モルガンスタンレー証券による日経平均株価予測</a:t>
            </a:r>
            <a:endParaRPr lang="en-US" altLang="ja-JP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ja-JP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ja-JP" altLang="en-US" sz="2000" dirty="0">
                <a:latin typeface="Times New Roman"/>
                <a:cs typeface="Times New Roman"/>
              </a:rPr>
              <a:t>毎月</a:t>
            </a:r>
            <a:r>
              <a:rPr lang="en-US" altLang="ja-JP" sz="2000" dirty="0">
                <a:latin typeface="Times New Roman"/>
                <a:cs typeface="Times New Roman"/>
              </a:rPr>
              <a:t>10</a:t>
            </a:r>
            <a:r>
              <a:rPr lang="ja-JP" altLang="en-US" sz="2000" dirty="0">
                <a:latin typeface="Times New Roman"/>
                <a:cs typeface="Times New Roman"/>
              </a:rPr>
              <a:t>日を基準日に設定し、</a:t>
            </a:r>
            <a:r>
              <a:rPr lang="en-US" altLang="ja-JP" sz="2000" dirty="0">
                <a:latin typeface="Times New Roman"/>
                <a:cs typeface="Times New Roman"/>
              </a:rPr>
              <a:t>1</a:t>
            </a:r>
            <a:r>
              <a:rPr lang="ja-JP" altLang="en-US" sz="2000" dirty="0">
                <a:latin typeface="Times New Roman"/>
                <a:cs typeface="Times New Roman"/>
              </a:rPr>
              <a:t>カ月後に上昇するか下落するかを</a:t>
            </a:r>
            <a:r>
              <a:rPr lang="ja-JP" altLang="en-US" sz="2000" dirty="0" smtClean="0">
                <a:latin typeface="Times New Roman"/>
                <a:cs typeface="Times New Roman"/>
              </a:rPr>
              <a:t>予測（</a:t>
            </a:r>
            <a:r>
              <a:rPr lang="en-US" altLang="ja-JP" sz="2000" dirty="0">
                <a:latin typeface="Times New Roman"/>
                <a:cs typeface="Times New Roman"/>
              </a:rPr>
              <a:t>2015</a:t>
            </a:r>
            <a:r>
              <a:rPr lang="ja-JP" altLang="en-US" sz="2000" dirty="0" smtClean="0">
                <a:latin typeface="Times New Roman"/>
                <a:cs typeface="Times New Roman"/>
              </a:rPr>
              <a:t>年の騰落</a:t>
            </a:r>
            <a:r>
              <a:rPr lang="ja-JP" altLang="en-US" sz="2000" dirty="0">
                <a:latin typeface="Times New Roman"/>
                <a:cs typeface="Times New Roman"/>
              </a:rPr>
              <a:t>的中率は</a:t>
            </a:r>
            <a:r>
              <a:rPr lang="en-US" altLang="ja-JP" sz="2000" dirty="0" smtClean="0">
                <a:latin typeface="Times New Roman"/>
                <a:cs typeface="Times New Roman"/>
              </a:rPr>
              <a:t>90%</a:t>
            </a:r>
            <a:r>
              <a:rPr lang="ja-JP" altLang="en-US" sz="2000" dirty="0" smtClean="0">
                <a:latin typeface="Times New Roman"/>
                <a:cs typeface="Times New Roman"/>
              </a:rPr>
              <a:t>）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ja-JP" altLang="en-US" sz="2000" dirty="0">
                <a:latin typeface="Times New Roman"/>
                <a:cs typeface="Times New Roman"/>
              </a:rPr>
              <a:t>毎月、</a:t>
            </a:r>
            <a:r>
              <a:rPr lang="en-US" altLang="ja-JP" sz="2000" dirty="0">
                <a:latin typeface="Times New Roman"/>
                <a:cs typeface="Times New Roman"/>
              </a:rPr>
              <a:t>15</a:t>
            </a:r>
            <a:r>
              <a:rPr lang="ja-JP" altLang="en-US" sz="2000" dirty="0">
                <a:latin typeface="Times New Roman"/>
                <a:cs typeface="Times New Roman"/>
              </a:rPr>
              <a:t>年分から、過去の似た相場環境とその直前の経済指標を抽出し、「決定木分析」という統計手法で相関を</a:t>
            </a:r>
            <a:r>
              <a:rPr lang="ja-JP" altLang="en-US" sz="2000" dirty="0" smtClean="0">
                <a:latin typeface="Times New Roman"/>
                <a:cs typeface="Times New Roman"/>
              </a:rPr>
              <a:t>突き詰める。ある</a:t>
            </a:r>
            <a:r>
              <a:rPr lang="ja-JP" altLang="en-US" sz="2000" dirty="0">
                <a:latin typeface="Times New Roman"/>
                <a:cs typeface="Times New Roman"/>
              </a:rPr>
              <a:t>局面において株価を決定する要因を細分化し、「鉱工業生産指数が</a:t>
            </a:r>
            <a:r>
              <a:rPr lang="en-US" altLang="ja-JP" sz="2000" dirty="0">
                <a:latin typeface="Times New Roman"/>
                <a:cs typeface="Times New Roman"/>
              </a:rPr>
              <a:t>○○</a:t>
            </a:r>
            <a:r>
              <a:rPr lang="ja-JP" altLang="en-US" sz="2000" dirty="0">
                <a:latin typeface="Times New Roman"/>
                <a:cs typeface="Times New Roman"/>
              </a:rPr>
              <a:t>以下」「豪製造業</a:t>
            </a:r>
            <a:r>
              <a:rPr lang="en-US" altLang="ja-JP" sz="2000" dirty="0">
                <a:latin typeface="Times New Roman"/>
                <a:cs typeface="Times New Roman"/>
              </a:rPr>
              <a:t>PMI</a:t>
            </a:r>
            <a:r>
              <a:rPr lang="ja-JP" altLang="en-US" sz="2000" dirty="0">
                <a:latin typeface="Times New Roman"/>
                <a:cs typeface="Times New Roman"/>
              </a:rPr>
              <a:t>（購買担当者景気指数）が</a:t>
            </a:r>
            <a:r>
              <a:rPr lang="en-US" altLang="ja-JP" sz="2000" dirty="0">
                <a:latin typeface="Times New Roman"/>
                <a:cs typeface="Times New Roman"/>
              </a:rPr>
              <a:t>××</a:t>
            </a:r>
            <a:r>
              <a:rPr lang="ja-JP" altLang="en-US" sz="2000" dirty="0">
                <a:latin typeface="Times New Roman"/>
                <a:cs typeface="Times New Roman"/>
              </a:rPr>
              <a:t>以上」といった選択肢が樹木の枝のように広がるモデルに</a:t>
            </a:r>
            <a:r>
              <a:rPr lang="ja-JP" altLang="en-US" sz="2000" dirty="0" smtClean="0">
                <a:latin typeface="Times New Roman"/>
                <a:cs typeface="Times New Roman"/>
              </a:rPr>
              <a:t>落とし込む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/>
              <a:t>・決定木を使った予測：株価の構成要素が「見える化」される。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・一般的に</a:t>
            </a:r>
            <a:r>
              <a:rPr lang="en-US" altLang="ja-JP" sz="2000" dirty="0"/>
              <a:t>AI</a:t>
            </a:r>
            <a:r>
              <a:rPr lang="ja-JP" altLang="en-US" sz="2000" dirty="0"/>
              <a:t>を使った統計分析では、結果が複雑な計算式で示され、ブラックボックスになってしまいがちになるが、決定木では可視化されるため、相場局面の解釈も可能になる</a:t>
            </a:r>
          </a:p>
          <a:p>
            <a:pPr marL="0" indent="0">
              <a:buNone/>
            </a:pPr>
            <a:endParaRPr lang="ja-JP" alt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ja-JP" alt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53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67833"/>
            <a:ext cx="8229600" cy="5258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・課題は、</a:t>
            </a:r>
            <a:r>
              <a:rPr lang="en-US" altLang="ja-JP" sz="2000" dirty="0" smtClean="0"/>
              <a:t>AI</a:t>
            </a:r>
            <a:r>
              <a:rPr lang="ja-JP" altLang="en-US" sz="2000" dirty="0" smtClean="0"/>
              <a:t>の予測を使って多額</a:t>
            </a:r>
            <a:r>
              <a:rPr lang="ja-JP" altLang="en-US" sz="2000" dirty="0"/>
              <a:t>の運用資金を持つ</a:t>
            </a:r>
            <a:r>
              <a:rPr lang="ja-JP" altLang="en-US" sz="2000" dirty="0" smtClean="0"/>
              <a:t>投資家が動く</a:t>
            </a:r>
            <a:r>
              <a:rPr lang="ja-JP" altLang="en-US" sz="2000" dirty="0"/>
              <a:t>と、その動き自体は予想の根拠に含まれていないので、結果的に予想が外れやすく</a:t>
            </a:r>
            <a:r>
              <a:rPr lang="ja-JP" altLang="en-US" sz="2000" dirty="0" smtClean="0"/>
              <a:t>なること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/>
              <a:t>AI</a:t>
            </a:r>
            <a:r>
              <a:rPr lang="ja-JP" altLang="en-US" sz="2000" dirty="0"/>
              <a:t>は将棋や囲碁で人に勝てるように</a:t>
            </a:r>
            <a:r>
              <a:rPr lang="ja-JP" altLang="en-US" sz="2000" dirty="0" smtClean="0"/>
              <a:t>なったが、株式投資はゲーム</a:t>
            </a:r>
            <a:r>
              <a:rPr lang="ja-JP" altLang="en-US" sz="2000" dirty="0"/>
              <a:t>として捉えるとマージャンに</a:t>
            </a:r>
            <a:r>
              <a:rPr lang="ja-JP" altLang="en-US" sz="2000" dirty="0" smtClean="0"/>
              <a:t>近く、参加者</a:t>
            </a:r>
            <a:r>
              <a:rPr lang="ja-JP" altLang="en-US" sz="2000" dirty="0"/>
              <a:t>の数が多く、勝利を最短距離で目指さずに「無理に勝負しない（降りる）」といった選択肢も</a:t>
            </a:r>
            <a:r>
              <a:rPr lang="ja-JP" altLang="en-US" sz="2000" dirty="0" smtClean="0"/>
              <a:t>ある。様々</a:t>
            </a:r>
            <a:r>
              <a:rPr lang="ja-JP" altLang="en-US" sz="2000" dirty="0"/>
              <a:t>なステークホルダーの思惑まで先回りできないと投資</a:t>
            </a:r>
            <a:r>
              <a:rPr lang="en-US" altLang="ja-JP" sz="2000" dirty="0"/>
              <a:t>AI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勝率を高めることは難しい</a:t>
            </a:r>
            <a:endParaRPr lang="en-US" altLang="ja-JP" sz="2000" dirty="0"/>
          </a:p>
        </p:txBody>
      </p:sp>
      <p:pic>
        <p:nvPicPr>
          <p:cNvPr id="2" name="図 1" descr="スクリーンショット 2019-01-04 11.1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1" y="732386"/>
            <a:ext cx="4936742" cy="34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54264"/>
            <a:ext cx="8229600" cy="56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u="sng" dirty="0" smtClean="0">
                <a:latin typeface="Times New Roman"/>
                <a:cs typeface="Times New Roman"/>
              </a:rPr>
              <a:t>論文紹介</a:t>
            </a:r>
            <a:endParaRPr lang="en-US" altLang="ja-JP" sz="2400" u="sng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ja-JP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Times New Roman"/>
                <a:cs typeface="Times New Roman"/>
              </a:rPr>
              <a:t>「</a:t>
            </a:r>
            <a:r>
              <a:rPr lang="ja-JP" altLang="en-US" sz="2400" dirty="0" smtClean="0">
                <a:latin typeface="Times New Roman"/>
                <a:cs typeface="Times New Roman"/>
              </a:rPr>
              <a:t>深層</a:t>
            </a:r>
            <a:r>
              <a:rPr lang="ja-JP" altLang="en-US" sz="2400" dirty="0">
                <a:latin typeface="Times New Roman"/>
                <a:cs typeface="Times New Roman"/>
              </a:rPr>
              <a:t>学習を用いた株価</a:t>
            </a:r>
            <a:r>
              <a:rPr lang="ja-JP" altLang="en-US" sz="2400" dirty="0" smtClean="0">
                <a:latin typeface="Times New Roman"/>
                <a:cs typeface="Times New Roman"/>
              </a:rPr>
              <a:t>予測</a:t>
            </a:r>
            <a:r>
              <a:rPr lang="ja-JP" altLang="en-US" sz="2400" dirty="0" smtClean="0">
                <a:latin typeface="Times New Roman"/>
                <a:cs typeface="Times New Roman"/>
              </a:rPr>
              <a:t>の</a:t>
            </a:r>
            <a:r>
              <a:rPr lang="ja-JP" altLang="en-US" sz="2400" dirty="0" smtClean="0">
                <a:latin typeface="Times New Roman"/>
                <a:cs typeface="Times New Roman"/>
              </a:rPr>
              <a:t>分析</a:t>
            </a:r>
            <a:r>
              <a:rPr lang="ja-JP" altLang="en-US" sz="2400" dirty="0" smtClean="0">
                <a:latin typeface="Times New Roman"/>
                <a:cs typeface="Times New Roman"/>
              </a:rPr>
              <a:t>」</a:t>
            </a:r>
            <a:endParaRPr lang="en-US" altLang="ja-JP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Times New Roman"/>
                <a:cs typeface="Times New Roman"/>
              </a:rPr>
              <a:t>（</a:t>
            </a:r>
            <a:r>
              <a:rPr lang="ja-JP" altLang="en-US" sz="2400" dirty="0" smtClean="0">
                <a:latin typeface="Times New Roman"/>
                <a:cs typeface="Times New Roman"/>
              </a:rPr>
              <a:t>宮崎 邦洋</a:t>
            </a:r>
            <a:r>
              <a:rPr lang="ja-JP" altLang="en-US" sz="2400" dirty="0" smtClean="0">
                <a:latin typeface="Times New Roman"/>
                <a:cs typeface="Times New Roman"/>
              </a:rPr>
              <a:t>・</a:t>
            </a:r>
            <a:r>
              <a:rPr lang="ja-JP" altLang="en-US" sz="2400" dirty="0" smtClean="0">
                <a:latin typeface="Times New Roman"/>
                <a:cs typeface="Times New Roman"/>
              </a:rPr>
              <a:t>松尾 豊</a:t>
            </a:r>
            <a:r>
              <a:rPr lang="ja-JP" altLang="en-US" sz="2400" dirty="0" smtClean="0">
                <a:latin typeface="Times New Roman"/>
                <a:cs typeface="Times New Roman"/>
              </a:rPr>
              <a:t>、</a:t>
            </a:r>
            <a:r>
              <a:rPr lang="en-US" altLang="ja-JP" sz="2400" dirty="0" smtClean="0">
                <a:latin typeface="Times New Roman"/>
                <a:cs typeface="Times New Roman"/>
              </a:rPr>
              <a:t>2017</a:t>
            </a:r>
            <a:r>
              <a:rPr lang="ja-JP" altLang="en-US" sz="2400" dirty="0" smtClean="0">
                <a:latin typeface="Times New Roman"/>
                <a:cs typeface="Times New Roman"/>
              </a:rPr>
              <a:t>年）</a:t>
            </a:r>
            <a:endParaRPr lang="en-US" altLang="ja-JP" sz="24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・昨今は時系列</a:t>
            </a:r>
            <a:r>
              <a:rPr lang="ja-JP" altLang="en-US" sz="2000" dirty="0">
                <a:latin typeface="Times New Roman"/>
                <a:cs typeface="Times New Roman"/>
              </a:rPr>
              <a:t>データを利用</a:t>
            </a:r>
            <a:r>
              <a:rPr lang="ja-JP" altLang="en-US" sz="2000" dirty="0" smtClean="0">
                <a:latin typeface="Times New Roman"/>
                <a:cs typeface="Times New Roman"/>
              </a:rPr>
              <a:t>できる</a:t>
            </a:r>
            <a:r>
              <a:rPr lang="en-US" altLang="ja-JP" sz="2000" dirty="0" smtClean="0">
                <a:latin typeface="Times New Roman"/>
                <a:cs typeface="Times New Roman"/>
              </a:rPr>
              <a:t>RNN</a:t>
            </a:r>
            <a:r>
              <a:rPr lang="ja-JP" altLang="en-US" sz="2000" dirty="0" smtClean="0">
                <a:latin typeface="Times New Roman"/>
                <a:cs typeface="Times New Roman"/>
              </a:rPr>
              <a:t>やその発展系の</a:t>
            </a:r>
            <a:r>
              <a:rPr lang="en-US" altLang="ja-JP" sz="2000" dirty="0" smtClean="0">
                <a:latin typeface="Times New Roman"/>
                <a:cs typeface="Times New Roman"/>
              </a:rPr>
              <a:t>LSTM</a:t>
            </a:r>
            <a:r>
              <a:rPr lang="ja-JP" altLang="en-US" sz="2000" dirty="0" smtClean="0">
                <a:latin typeface="Times New Roman"/>
                <a:cs typeface="Times New Roman"/>
              </a:rPr>
              <a:t>を</a:t>
            </a:r>
            <a:r>
              <a:rPr lang="ja-JP" altLang="en-US" sz="2000" dirty="0">
                <a:latin typeface="Times New Roman"/>
                <a:cs typeface="Times New Roman"/>
              </a:rPr>
              <a:t>使った手法が盛んに用いられて</a:t>
            </a:r>
            <a:r>
              <a:rPr lang="ja-JP" altLang="en-US" sz="2000" dirty="0" smtClean="0">
                <a:latin typeface="Times New Roman"/>
                <a:cs typeface="Times New Roman"/>
              </a:rPr>
              <a:t>いる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>
                <a:latin typeface="Times New Roman"/>
                <a:cs typeface="Times New Roman"/>
              </a:rPr>
              <a:t>・しかし，同じ時系列データ</a:t>
            </a:r>
            <a:r>
              <a:rPr lang="ja-JP" altLang="en-US" sz="2000" dirty="0" smtClean="0">
                <a:latin typeface="Times New Roman"/>
                <a:cs typeface="Times New Roman"/>
              </a:rPr>
              <a:t>でも、株価予測は予測</a:t>
            </a:r>
            <a:r>
              <a:rPr lang="ja-JP" altLang="en-US" sz="2000" dirty="0">
                <a:latin typeface="Times New Roman"/>
                <a:cs typeface="Times New Roman"/>
              </a:rPr>
              <a:t>対象と</a:t>
            </a:r>
            <a:r>
              <a:rPr lang="ja-JP" altLang="en-US" sz="2000" dirty="0" smtClean="0">
                <a:latin typeface="Times New Roman"/>
                <a:cs typeface="Times New Roman"/>
              </a:rPr>
              <a:t>して難しい。その理由</a:t>
            </a:r>
            <a:r>
              <a:rPr lang="ja-JP" altLang="en-US" sz="2000" dirty="0">
                <a:latin typeface="Times New Roman"/>
                <a:cs typeface="Times New Roman"/>
              </a:rPr>
              <a:t>として，株価</a:t>
            </a:r>
            <a:r>
              <a:rPr lang="ja-JP" altLang="en-US" sz="2000" dirty="0" smtClean="0">
                <a:latin typeface="Times New Roman"/>
                <a:cs typeface="Times New Roman"/>
              </a:rPr>
              <a:t>などの金融</a:t>
            </a:r>
            <a:r>
              <a:rPr lang="ja-JP" altLang="en-US" sz="2000" dirty="0">
                <a:latin typeface="Times New Roman"/>
                <a:cs typeface="Times New Roman"/>
              </a:rPr>
              <a:t>時系列</a:t>
            </a:r>
            <a:r>
              <a:rPr lang="ja-JP" altLang="en-US" sz="2000" dirty="0" smtClean="0">
                <a:latin typeface="Times New Roman"/>
                <a:cs typeface="Times New Roman"/>
              </a:rPr>
              <a:t>データはほとんどランダムウォークの動き</a:t>
            </a:r>
            <a:r>
              <a:rPr lang="ja-JP" altLang="en-US" sz="2000" dirty="0">
                <a:latin typeface="Times New Roman"/>
                <a:cs typeface="Times New Roman"/>
              </a:rPr>
              <a:t>に</a:t>
            </a:r>
            <a:r>
              <a:rPr lang="ja-JP" altLang="en-US" sz="2000" dirty="0" smtClean="0">
                <a:latin typeface="Times New Roman"/>
                <a:cs typeface="Times New Roman"/>
              </a:rPr>
              <a:t>なることが挙げられる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・効率的</a:t>
            </a:r>
            <a:r>
              <a:rPr lang="ja-JP" altLang="en-US" sz="2000" dirty="0">
                <a:latin typeface="Times New Roman"/>
                <a:cs typeface="Times New Roman"/>
              </a:rPr>
              <a:t>な市場</a:t>
            </a:r>
            <a:r>
              <a:rPr lang="ja-JP" altLang="en-US" sz="2000" dirty="0" smtClean="0">
                <a:latin typeface="Times New Roman"/>
                <a:cs typeface="Times New Roman"/>
              </a:rPr>
              <a:t>では価格には公開情報はすぐ</a:t>
            </a:r>
            <a:r>
              <a:rPr lang="ja-JP" altLang="en-US" sz="2000" dirty="0">
                <a:latin typeface="Times New Roman"/>
                <a:cs typeface="Times New Roman"/>
              </a:rPr>
              <a:t>に価格に</a:t>
            </a:r>
            <a:r>
              <a:rPr lang="ja-JP" altLang="en-US" sz="2000" dirty="0" smtClean="0">
                <a:latin typeface="Times New Roman"/>
                <a:cs typeface="Times New Roman"/>
              </a:rPr>
              <a:t>織り込まれてしまい、価格</a:t>
            </a:r>
            <a:r>
              <a:rPr lang="ja-JP" altLang="en-US" sz="2000" dirty="0">
                <a:latin typeface="Times New Roman"/>
                <a:cs typeface="Times New Roman"/>
              </a:rPr>
              <a:t>変化を予測する</a:t>
            </a:r>
            <a:r>
              <a:rPr lang="ja-JP" altLang="en-US" sz="2000" dirty="0" smtClean="0">
                <a:latin typeface="Times New Roman"/>
                <a:cs typeface="Times New Roman"/>
              </a:rPr>
              <a:t>ことは難しくなり、株価はランダムウォークの動き</a:t>
            </a:r>
            <a:r>
              <a:rPr lang="ja-JP" altLang="en-US" sz="2000" dirty="0">
                <a:latin typeface="Times New Roman"/>
                <a:cs typeface="Times New Roman"/>
              </a:rPr>
              <a:t>を</a:t>
            </a:r>
            <a:r>
              <a:rPr lang="ja-JP" altLang="en-US" sz="2000" dirty="0" smtClean="0">
                <a:latin typeface="Times New Roman"/>
                <a:cs typeface="Times New Roman"/>
              </a:rPr>
              <a:t>する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>
                <a:latin typeface="Times New Roman"/>
                <a:cs typeface="Times New Roman"/>
              </a:rPr>
              <a:t>・しかし</a:t>
            </a:r>
            <a:r>
              <a:rPr lang="ja-JP" altLang="en-US" sz="2000" dirty="0" smtClean="0">
                <a:latin typeface="Times New Roman"/>
                <a:cs typeface="Times New Roman"/>
              </a:rPr>
              <a:t>実際は，株価は完全</a:t>
            </a:r>
            <a:r>
              <a:rPr lang="ja-JP" altLang="en-US" sz="2000" dirty="0">
                <a:latin typeface="Times New Roman"/>
                <a:cs typeface="Times New Roman"/>
              </a:rPr>
              <a:t>なランダムな動きをすると</a:t>
            </a:r>
            <a:r>
              <a:rPr lang="ja-JP" altLang="en-US" sz="2000" dirty="0" smtClean="0">
                <a:latin typeface="Times New Roman"/>
                <a:cs typeface="Times New Roman"/>
              </a:rPr>
              <a:t>いう訳ではなく、完全に効率性を持っているとはいえない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・したがって、過去のデータ</a:t>
            </a:r>
            <a:r>
              <a:rPr lang="ja-JP" altLang="en-US" sz="2000" dirty="0">
                <a:latin typeface="Times New Roman"/>
                <a:cs typeface="Times New Roman"/>
              </a:rPr>
              <a:t>を入力とすることで</a:t>
            </a:r>
            <a:r>
              <a:rPr lang="ja-JP" altLang="en-US" sz="2000" dirty="0" smtClean="0">
                <a:latin typeface="Times New Roman"/>
                <a:cs typeface="Times New Roman"/>
              </a:rPr>
              <a:t>予測力</a:t>
            </a:r>
            <a:r>
              <a:rPr lang="ja-JP" altLang="en-US" sz="2000" dirty="0">
                <a:latin typeface="Times New Roman"/>
                <a:cs typeface="Times New Roman"/>
              </a:rPr>
              <a:t>が向上する</a:t>
            </a:r>
            <a:r>
              <a:rPr lang="ja-JP" altLang="en-US" sz="2000" dirty="0" smtClean="0">
                <a:latin typeface="Times New Roman"/>
                <a:cs typeface="Times New Roman"/>
              </a:rPr>
              <a:t>可能性はあると考えられる</a:t>
            </a:r>
            <a:endParaRPr lang="en-US" altLang="ja-JP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85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44500"/>
            <a:ext cx="8229600" cy="589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・本論文では株価予測に</a:t>
            </a:r>
            <a:r>
              <a:rPr lang="en-US" altLang="ja-JP" sz="2000" dirty="0" smtClean="0"/>
              <a:t>CNN</a:t>
            </a:r>
            <a:r>
              <a:rPr lang="ja-JP" altLang="en-US" sz="2000" dirty="0" smtClean="0"/>
              <a:t>を利用している。</a:t>
            </a:r>
            <a:r>
              <a:rPr lang="en-US" altLang="ja-JP" sz="2000" dirty="0" smtClean="0"/>
              <a:t>CNN</a:t>
            </a:r>
            <a:r>
              <a:rPr lang="ja-JP" altLang="en-US" sz="2000" dirty="0" smtClean="0"/>
              <a:t>では，</a:t>
            </a:r>
            <a:r>
              <a:rPr lang="ja-JP" altLang="en-US" sz="2000" dirty="0"/>
              <a:t>入力</a:t>
            </a:r>
            <a:r>
              <a:rPr lang="ja-JP" altLang="en-US" sz="2000" dirty="0" smtClean="0"/>
              <a:t>データに</a:t>
            </a:r>
            <a:r>
              <a:rPr lang="ja-JP" altLang="en-US" sz="2000" dirty="0"/>
              <a:t>対して局所的な特徴抽出を担う</a:t>
            </a:r>
            <a:r>
              <a:rPr lang="ja-JP" altLang="en-US" sz="2000" dirty="0" smtClean="0"/>
              <a:t>畳み込み層</a:t>
            </a:r>
            <a:r>
              <a:rPr lang="ja-JP" altLang="en-US" sz="2000" dirty="0"/>
              <a:t>と，局所ごとに特徴をまとめあげるプーリング層を</a:t>
            </a:r>
            <a:r>
              <a:rPr lang="ja-JP" altLang="en-US" sz="2000" dirty="0" smtClean="0"/>
              <a:t>用いる</a:t>
            </a:r>
            <a:r>
              <a:rPr lang="ja-JP" altLang="en-US" sz="2000" dirty="0"/>
              <a:t>こと</a:t>
            </a:r>
            <a:r>
              <a:rPr lang="ja-JP" altLang="en-US" sz="2000" dirty="0" smtClean="0"/>
              <a:t>で、データの特徴</a:t>
            </a:r>
            <a:r>
              <a:rPr lang="ja-JP" altLang="en-US" sz="2000" dirty="0"/>
              <a:t>を上手く捉えること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>
                <a:effectLst/>
              </a:rPr>
              <a:t>・</a:t>
            </a:r>
            <a:r>
              <a:rPr lang="en-US" altLang="ja-JP" sz="2000" dirty="0"/>
              <a:t>CNN </a:t>
            </a:r>
            <a:r>
              <a:rPr lang="ja-JP" altLang="en-US" sz="2000" dirty="0"/>
              <a:t>が株価予測に適している</a:t>
            </a:r>
            <a:r>
              <a:rPr lang="ja-JP" altLang="en-US" sz="2000" dirty="0" smtClean="0"/>
              <a:t>と考える理由</a:t>
            </a:r>
            <a:r>
              <a:rPr lang="ja-JP" altLang="en-US" sz="2000" dirty="0"/>
              <a:t>として</a:t>
            </a:r>
            <a:r>
              <a:rPr lang="ja-JP" altLang="en-US" sz="2000" dirty="0" smtClean="0"/>
              <a:t>，株の世界ではテクニカル手法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いう株価のチャート上の過去</a:t>
            </a:r>
            <a:r>
              <a:rPr lang="ja-JP" altLang="en-US" sz="2000" dirty="0"/>
              <a:t>パターンに基づいて取引</a:t>
            </a:r>
            <a:r>
              <a:rPr lang="ja-JP" altLang="en-US" sz="2000" dirty="0" smtClean="0"/>
              <a:t>を行う</a:t>
            </a:r>
            <a:r>
              <a:rPr lang="ja-JP" altLang="en-US" sz="2000" dirty="0"/>
              <a:t>手法がよく用いられて</a:t>
            </a:r>
            <a:r>
              <a:rPr lang="ja-JP" altLang="en-US" sz="2000" dirty="0" smtClean="0"/>
              <a:t>いることが挙げられる。すなわち、これは人間</a:t>
            </a:r>
            <a:r>
              <a:rPr lang="ja-JP" altLang="en-US" sz="2000" dirty="0"/>
              <a:t>が目で見てパターンを認識して行う</a:t>
            </a:r>
            <a:r>
              <a:rPr lang="ja-JP" altLang="en-US" sz="2000" dirty="0" smtClean="0"/>
              <a:t>手法であり、短期トレードなどに有効とされる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・短期売買</a:t>
            </a:r>
            <a:r>
              <a:rPr lang="ja-JP" altLang="en-US" sz="2000" dirty="0"/>
              <a:t>が主に</a:t>
            </a:r>
            <a:r>
              <a:rPr lang="ja-JP" altLang="en-US" sz="2000" dirty="0" smtClean="0"/>
              <a:t>テクニカル</a:t>
            </a:r>
            <a:r>
              <a:rPr lang="ja-JP" altLang="en-US" sz="2000" dirty="0"/>
              <a:t>手法によって行われて</a:t>
            </a:r>
            <a:r>
              <a:rPr lang="ja-JP" altLang="en-US" sz="2000" dirty="0" smtClean="0"/>
              <a:t>いるのであれば，</a:t>
            </a:r>
            <a:r>
              <a:rPr lang="ja-JP" altLang="en-US" sz="2000" dirty="0"/>
              <a:t>単純に人間と</a:t>
            </a:r>
            <a:r>
              <a:rPr lang="ja-JP" altLang="en-US" sz="2000" dirty="0" smtClean="0"/>
              <a:t>機械のパターン認識の勝負となるため、優れた特徴発見</a:t>
            </a:r>
            <a:r>
              <a:rPr lang="ja-JP" altLang="en-US" sz="2000" dirty="0"/>
              <a:t>能力を持つ </a:t>
            </a:r>
            <a:r>
              <a:rPr lang="en-US" altLang="ja-JP" sz="2000" dirty="0"/>
              <a:t>CNN </a:t>
            </a:r>
            <a:r>
              <a:rPr lang="ja-JP" altLang="en-US" sz="2000" dirty="0"/>
              <a:t>が勝てる</a:t>
            </a:r>
            <a:r>
              <a:rPr lang="ja-JP" altLang="en-US" sz="2000" dirty="0" smtClean="0"/>
              <a:t>可能性がある</a:t>
            </a:r>
            <a:endParaRPr lang="en-US" altLang="ja-JP" sz="2000" dirty="0" smtClean="0">
              <a:effectLst/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スクリーンショット 2019-01-05 4.3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79" y="3977583"/>
            <a:ext cx="5796386" cy="23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30250"/>
            <a:ext cx="8229600" cy="5395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・</a:t>
            </a:r>
            <a:r>
              <a:rPr lang="ja-JP" altLang="en-US" sz="1800" dirty="0" smtClean="0">
                <a:latin typeface="Times New Roman"/>
                <a:cs typeface="Times New Roman"/>
              </a:rPr>
              <a:t>予測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問題</a:t>
            </a:r>
            <a:r>
              <a:rPr lang="ja-JP" altLang="en-US" sz="1800" dirty="0" smtClean="0">
                <a:latin typeface="Times New Roman"/>
                <a:cs typeface="Times New Roman"/>
              </a:rPr>
              <a:t>は</a:t>
            </a:r>
            <a:r>
              <a:rPr lang="ja-JP" altLang="en-US" sz="1800" dirty="0" smtClean="0">
                <a:latin typeface="Times New Roman"/>
                <a:cs typeface="Times New Roman"/>
              </a:rPr>
              <a:t>日経</a:t>
            </a:r>
            <a:r>
              <a:rPr lang="ja-JP" altLang="en-US" sz="1800" dirty="0">
                <a:latin typeface="Times New Roman"/>
                <a:cs typeface="Times New Roman"/>
              </a:rPr>
              <a:t>平均</a:t>
            </a:r>
            <a:r>
              <a:rPr lang="ja-JP" altLang="en-US" sz="1800" dirty="0" smtClean="0">
                <a:latin typeface="Times New Roman"/>
                <a:cs typeface="Times New Roman"/>
              </a:rPr>
              <a:t>株価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騰落䛾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en-US" altLang="ja-JP" sz="1800" dirty="0" smtClean="0">
                <a:latin typeface="Times New Roman"/>
                <a:cs typeface="Times New Roman"/>
              </a:rPr>
              <a:t>2 </a:t>
            </a:r>
            <a:r>
              <a:rPr lang="ja-JP" altLang="en-US" sz="1800" dirty="0">
                <a:latin typeface="Times New Roman"/>
                <a:cs typeface="Times New Roman"/>
              </a:rPr>
              <a:t>値</a:t>
            </a:r>
            <a:r>
              <a:rPr lang="ja-JP" altLang="en-US" sz="1800" dirty="0" smtClean="0">
                <a:latin typeface="Times New Roman"/>
                <a:cs typeface="Times New Roman"/>
              </a:rPr>
              <a:t>を予測</a:t>
            </a:r>
            <a:r>
              <a:rPr lang="ja-JP" altLang="en-US" sz="1800" dirty="0">
                <a:latin typeface="Times New Roman"/>
                <a:cs typeface="Times New Roman"/>
              </a:rPr>
              <a:t>する分類問題と</a:t>
            </a:r>
            <a:r>
              <a:rPr lang="ja-JP" altLang="en-US" sz="1800" dirty="0" smtClean="0">
                <a:latin typeface="Times New Roman"/>
                <a:cs typeface="Times New Roman"/>
              </a:rPr>
              <a:t>した</a:t>
            </a:r>
            <a:endParaRPr lang="ja-JP" alt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・</a:t>
            </a:r>
            <a:r>
              <a:rPr lang="ja-JP" altLang="en-US" sz="1800" dirty="0" smtClean="0">
                <a:latin typeface="Times New Roman"/>
                <a:cs typeface="Times New Roman"/>
              </a:rPr>
              <a:t>株価データ</a:t>
            </a:r>
            <a:r>
              <a:rPr lang="ja-JP" altLang="en-US" sz="1800" dirty="0" smtClean="0">
                <a:latin typeface="Times New Roman"/>
                <a:cs typeface="Times New Roman"/>
              </a:rPr>
              <a:t>：</a:t>
            </a:r>
            <a:r>
              <a:rPr lang="en-US" altLang="ja-JP" sz="1800" dirty="0" smtClean="0">
                <a:latin typeface="Times New Roman"/>
                <a:cs typeface="Times New Roman"/>
              </a:rPr>
              <a:t>30 </a:t>
            </a:r>
            <a:r>
              <a:rPr lang="ja-JP" altLang="en-US" sz="1800" dirty="0">
                <a:latin typeface="Times New Roman"/>
                <a:cs typeface="Times New Roman"/>
              </a:rPr>
              <a:t>分</a:t>
            </a:r>
            <a:r>
              <a:rPr lang="ja-JP" altLang="en-US" sz="1800" dirty="0" smtClean="0">
                <a:latin typeface="Times New Roman"/>
                <a:cs typeface="Times New Roman"/>
              </a:rPr>
              <a:t>足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データ</a:t>
            </a: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・</a:t>
            </a:r>
            <a:r>
              <a:rPr lang="ja-JP" altLang="en-US" sz="1800" dirty="0" smtClean="0">
                <a:latin typeface="Times New Roman"/>
                <a:cs typeface="Times New Roman"/>
              </a:rPr>
              <a:t>予測</a:t>
            </a:r>
            <a:r>
              <a:rPr lang="ja-JP" altLang="en-US" sz="1800" dirty="0">
                <a:latin typeface="Times New Roman"/>
                <a:cs typeface="Times New Roman"/>
              </a:rPr>
              <a:t>する</a:t>
            </a:r>
            <a:r>
              <a:rPr lang="ja-JP" altLang="en-US" sz="1800" dirty="0" smtClean="0">
                <a:latin typeface="Times New Roman"/>
                <a:cs typeface="Times New Roman"/>
              </a:rPr>
              <a:t>期間</a:t>
            </a:r>
            <a:r>
              <a:rPr lang="ja-JP" altLang="en-US" sz="1800" dirty="0" smtClean="0">
                <a:latin typeface="Times New Roman"/>
                <a:cs typeface="Times New Roman"/>
              </a:rPr>
              <a:t>：</a:t>
            </a:r>
            <a:r>
              <a:rPr lang="en-US" altLang="ja-JP" sz="1800" dirty="0" smtClean="0">
                <a:latin typeface="Times New Roman"/>
                <a:cs typeface="Times New Roman"/>
              </a:rPr>
              <a:t>2016 </a:t>
            </a:r>
            <a:r>
              <a:rPr lang="ja-JP" altLang="en-US" sz="1800" dirty="0">
                <a:latin typeface="Times New Roman"/>
                <a:cs typeface="Times New Roman"/>
              </a:rPr>
              <a:t>年 </a:t>
            </a:r>
            <a:r>
              <a:rPr lang="en-US" altLang="ja-JP" sz="1800" dirty="0">
                <a:latin typeface="Times New Roman"/>
                <a:cs typeface="Times New Roman"/>
              </a:rPr>
              <a:t>1 </a:t>
            </a:r>
            <a:r>
              <a:rPr lang="ja-JP" altLang="en-US" sz="1800" dirty="0">
                <a:latin typeface="Times New Roman"/>
                <a:cs typeface="Times New Roman"/>
              </a:rPr>
              <a:t>月</a:t>
            </a:r>
            <a:r>
              <a:rPr lang="en-US" altLang="ja-JP" sz="1800" dirty="0">
                <a:latin typeface="Times New Roman"/>
                <a:cs typeface="Times New Roman"/>
              </a:rPr>
              <a:t>~6 </a:t>
            </a:r>
            <a:r>
              <a:rPr lang="ja-JP" altLang="en-US" sz="1800" dirty="0" smtClean="0">
                <a:latin typeface="Times New Roman"/>
                <a:cs typeface="Times New Roman"/>
              </a:rPr>
              <a:t>月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6 </a:t>
            </a:r>
            <a:r>
              <a:rPr lang="ja-JP" altLang="en-US" sz="1800" dirty="0">
                <a:latin typeface="Times New Roman"/>
                <a:cs typeface="Times New Roman"/>
              </a:rPr>
              <a:t>ヶ</a:t>
            </a:r>
            <a:r>
              <a:rPr lang="ja-JP" altLang="en-US" sz="1800" dirty="0" smtClean="0">
                <a:latin typeface="Times New Roman"/>
                <a:cs typeface="Times New Roman"/>
              </a:rPr>
              <a:t>月間</a:t>
            </a:r>
            <a:r>
              <a:rPr lang="ja-JP" altLang="en-US" sz="1800" dirty="0" smtClean="0">
                <a:latin typeface="Times New Roman"/>
                <a:cs typeface="Times New Roman"/>
              </a:rPr>
              <a:t>を</a:t>
            </a:r>
            <a:r>
              <a:rPr lang="en-US" altLang="ja-JP" sz="1800" dirty="0" smtClean="0">
                <a:latin typeface="Times New Roman"/>
                <a:cs typeface="Times New Roman"/>
              </a:rPr>
              <a:t>1 </a:t>
            </a:r>
            <a:r>
              <a:rPr lang="ja-JP" altLang="en-US" sz="1800" dirty="0">
                <a:latin typeface="Times New Roman"/>
                <a:cs typeface="Times New Roman"/>
              </a:rPr>
              <a:t>ヶ月</a:t>
            </a:r>
            <a:r>
              <a:rPr lang="ja-JP" altLang="en-US" sz="1800" dirty="0" smtClean="0">
                <a:latin typeface="Times New Roman"/>
                <a:cs typeface="Times New Roman"/>
              </a:rPr>
              <a:t>ごと</a:t>
            </a:r>
            <a:r>
              <a:rPr lang="ja-JP" altLang="en-US" sz="1800" dirty="0" smtClean="0">
                <a:latin typeface="Times New Roman"/>
                <a:cs typeface="Times New Roman"/>
              </a:rPr>
              <a:t>に</a:t>
            </a:r>
            <a:r>
              <a:rPr lang="ja-JP" altLang="en-US" sz="1800" dirty="0" smtClean="0">
                <a:latin typeface="Times New Roman"/>
                <a:cs typeface="Times New Roman"/>
              </a:rPr>
              <a:t>テストデータ</a:t>
            </a:r>
            <a:r>
              <a:rPr lang="ja-JP" altLang="en-US" sz="1800" dirty="0" smtClean="0">
                <a:latin typeface="Times New Roman"/>
                <a:cs typeface="Times New Roman"/>
              </a:rPr>
              <a:t>として予測</a:t>
            </a: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・</a:t>
            </a:r>
            <a:r>
              <a:rPr lang="ja-JP" altLang="en-US" sz="1800" dirty="0" smtClean="0">
                <a:latin typeface="Times New Roman"/>
                <a:cs typeface="Times New Roman"/>
              </a:rPr>
              <a:t>学習データ</a:t>
            </a:r>
            <a:r>
              <a:rPr lang="ja-JP" altLang="en-US" sz="1800" dirty="0" smtClean="0">
                <a:latin typeface="Times New Roman"/>
                <a:cs typeface="Times New Roman"/>
              </a:rPr>
              <a:t>：</a:t>
            </a:r>
            <a:r>
              <a:rPr lang="ja-JP" altLang="en-US" sz="1800" dirty="0" smtClean="0">
                <a:latin typeface="Times New Roman"/>
                <a:cs typeface="Times New Roman"/>
              </a:rPr>
              <a:t>予測</a:t>
            </a:r>
            <a:r>
              <a:rPr lang="ja-JP" altLang="en-US" sz="1800" dirty="0">
                <a:latin typeface="Times New Roman"/>
                <a:cs typeface="Times New Roman"/>
              </a:rPr>
              <a:t>する月から </a:t>
            </a:r>
            <a:r>
              <a:rPr lang="en-US" altLang="ja-JP" sz="1800" dirty="0">
                <a:latin typeface="Times New Roman"/>
                <a:cs typeface="Times New Roman"/>
              </a:rPr>
              <a:t>1 </a:t>
            </a:r>
            <a:r>
              <a:rPr lang="ja-JP" altLang="en-US" sz="1800" dirty="0" smtClean="0">
                <a:latin typeface="Times New Roman"/>
                <a:cs typeface="Times New Roman"/>
              </a:rPr>
              <a:t>年間遡ったデータ</a:t>
            </a:r>
            <a:endParaRPr lang="en-US" altLang="ja-JP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・</a:t>
            </a:r>
            <a:r>
              <a:rPr lang="ja-JP" altLang="en-US" sz="1800" dirty="0" smtClean="0">
                <a:latin typeface="Times New Roman"/>
                <a:cs typeface="Times New Roman"/>
              </a:rPr>
              <a:t>最終的</a:t>
            </a:r>
            <a:r>
              <a:rPr lang="ja-JP" altLang="en-US" sz="1800" dirty="0">
                <a:latin typeface="Times New Roman"/>
                <a:cs typeface="Times New Roman"/>
              </a:rPr>
              <a:t>な精度</a:t>
            </a:r>
            <a:r>
              <a:rPr lang="ja-JP" altLang="en-US" sz="1800" dirty="0" smtClean="0">
                <a:latin typeface="Times New Roman"/>
                <a:cs typeface="Times New Roman"/>
              </a:rPr>
              <a:t>評価</a:t>
            </a:r>
            <a:r>
              <a:rPr lang="ja-JP" altLang="en-US" sz="1800" dirty="0" smtClean="0">
                <a:latin typeface="Times New Roman"/>
                <a:cs typeface="Times New Roman"/>
              </a:rPr>
              <a:t>：</a:t>
            </a:r>
            <a:r>
              <a:rPr lang="en-US" altLang="ja-JP" sz="1800" dirty="0" smtClean="0">
                <a:latin typeface="Times New Roman"/>
                <a:cs typeface="Times New Roman"/>
              </a:rPr>
              <a:t>6 </a:t>
            </a:r>
            <a:r>
              <a:rPr lang="ja-JP" altLang="en-US" sz="1800" dirty="0" smtClean="0">
                <a:latin typeface="Times New Roman"/>
                <a:cs typeface="Times New Roman"/>
              </a:rPr>
              <a:t>回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予測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平均</a:t>
            </a: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1800" u="sng" dirty="0" smtClean="0">
                <a:latin typeface="Times New Roman"/>
                <a:cs typeface="Times New Roman"/>
              </a:rPr>
              <a:t>比較</a:t>
            </a:r>
            <a:r>
              <a:rPr lang="ja-JP" altLang="en-US" sz="1800" u="sng" dirty="0">
                <a:latin typeface="Times New Roman"/>
                <a:cs typeface="Times New Roman"/>
              </a:rPr>
              <a:t>手法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Times New Roman"/>
                <a:cs typeface="Times New Roman"/>
              </a:rPr>
              <a:t>• </a:t>
            </a:r>
            <a:r>
              <a:rPr lang="en-US" altLang="ja-JP" sz="1800" dirty="0">
                <a:latin typeface="Times New Roman"/>
                <a:cs typeface="Times New Roman"/>
              </a:rPr>
              <a:t>Rand-1: </a:t>
            </a:r>
            <a:r>
              <a:rPr lang="ja-JP" altLang="en-US" sz="1800" dirty="0">
                <a:latin typeface="Times New Roman"/>
                <a:cs typeface="Times New Roman"/>
              </a:rPr>
              <a:t>学習データ </a:t>
            </a:r>
            <a:r>
              <a:rPr lang="en-US" altLang="ja-JP" sz="1800" dirty="0">
                <a:latin typeface="Times New Roman"/>
                <a:cs typeface="Times New Roman"/>
              </a:rPr>
              <a:t>1 </a:t>
            </a:r>
            <a:r>
              <a:rPr lang="ja-JP" altLang="en-US" sz="1800" dirty="0">
                <a:latin typeface="Times New Roman"/>
                <a:cs typeface="Times New Roman"/>
              </a:rPr>
              <a:t>年間における日経</a:t>
            </a:r>
            <a:r>
              <a:rPr lang="ja-JP" altLang="en-US" sz="1800" dirty="0" smtClean="0">
                <a:latin typeface="Times New Roman"/>
                <a:cs typeface="Times New Roman"/>
              </a:rPr>
              <a:t>平均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騰落率で騰落</a:t>
            </a:r>
            <a:r>
              <a:rPr lang="ja-JP" altLang="en-US" sz="1800" dirty="0">
                <a:latin typeface="Times New Roman"/>
                <a:cs typeface="Times New Roman"/>
              </a:rPr>
              <a:t>を予測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Rand-2: </a:t>
            </a:r>
            <a:r>
              <a:rPr lang="en-US" altLang="ja-JP" sz="1800" dirty="0" smtClean="0">
                <a:latin typeface="Times New Roman"/>
                <a:cs typeface="Times New Roman"/>
              </a:rPr>
              <a:t>½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確率</a:t>
            </a:r>
            <a:r>
              <a:rPr lang="ja-JP" altLang="en-US" sz="1800" dirty="0">
                <a:latin typeface="Times New Roman"/>
                <a:cs typeface="Times New Roman"/>
              </a:rPr>
              <a:t>で騰落を予測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</a:t>
            </a:r>
            <a:r>
              <a:rPr lang="en-US" altLang="ja-JP" sz="1800" dirty="0" smtClean="0">
                <a:latin typeface="Times New Roman"/>
                <a:cs typeface="Times New Roman"/>
              </a:rPr>
              <a:t>Logistic</a:t>
            </a:r>
            <a:r>
              <a:rPr lang="ja-JP" altLang="en-US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Regression</a:t>
            </a:r>
            <a:r>
              <a:rPr lang="en-US" altLang="ja-JP" sz="1800" dirty="0">
                <a:latin typeface="Times New Roman"/>
                <a:cs typeface="Times New Roman"/>
              </a:rPr>
              <a:t>: </a:t>
            </a:r>
            <a:r>
              <a:rPr lang="ja-JP" altLang="en-US" sz="1800" dirty="0">
                <a:latin typeface="Times New Roman"/>
                <a:cs typeface="Times New Roman"/>
              </a:rPr>
              <a:t>ロジスティック回帰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</a:t>
            </a:r>
            <a:r>
              <a:rPr lang="en-US" altLang="ja-JP" sz="1800" dirty="0" smtClean="0">
                <a:latin typeface="Times New Roman"/>
                <a:cs typeface="Times New Roman"/>
              </a:rPr>
              <a:t>Random</a:t>
            </a:r>
            <a:r>
              <a:rPr lang="ja-JP" altLang="en-US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Forest</a:t>
            </a:r>
            <a:r>
              <a:rPr lang="en-US" altLang="ja-JP" sz="1800" dirty="0">
                <a:latin typeface="Times New Roman"/>
                <a:cs typeface="Times New Roman"/>
              </a:rPr>
              <a:t>: </a:t>
            </a:r>
            <a:r>
              <a:rPr lang="ja-JP" altLang="en-US" sz="1800" dirty="0">
                <a:latin typeface="Times New Roman"/>
                <a:cs typeface="Times New Roman"/>
              </a:rPr>
              <a:t>ランダムフォレスト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MLP: </a:t>
            </a:r>
            <a:r>
              <a:rPr lang="ja-JP" altLang="en-US" sz="1800" dirty="0">
                <a:latin typeface="Times New Roman"/>
                <a:cs typeface="Times New Roman"/>
              </a:rPr>
              <a:t>多層パーセプトロン（</a:t>
            </a:r>
            <a:r>
              <a:rPr lang="en-US" altLang="ja-JP" sz="1800" dirty="0">
                <a:latin typeface="Times New Roman"/>
                <a:cs typeface="Times New Roman"/>
              </a:rPr>
              <a:t>Dense4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  <a:r>
              <a:rPr lang="ja-JP" altLang="en-US" sz="1800" dirty="0" smtClean="0">
                <a:latin typeface="Times New Roman"/>
                <a:cs typeface="Times New Roman"/>
              </a:rPr>
              <a:t>）</a:t>
            </a: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LSTM: LSTM2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  <a:r>
              <a:rPr lang="en-US" altLang="ja-JP" sz="1800" dirty="0">
                <a:latin typeface="Times New Roman"/>
                <a:cs typeface="Times New Roman"/>
              </a:rPr>
              <a:t>+Dense2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CNN: (</a:t>
            </a:r>
            <a:r>
              <a:rPr lang="en-US" altLang="ja-JP" sz="1800" dirty="0" err="1" smtClean="0">
                <a:latin typeface="Times New Roman"/>
                <a:cs typeface="Times New Roman"/>
              </a:rPr>
              <a:t>Conv</a:t>
            </a:r>
            <a:r>
              <a:rPr lang="ja-JP" altLang="en-US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+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Max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pooling</a:t>
            </a:r>
            <a:r>
              <a:rPr lang="en-US" altLang="ja-JP" sz="1800" dirty="0">
                <a:latin typeface="Times New Roman"/>
                <a:cs typeface="Times New Roman"/>
              </a:rPr>
              <a:t>)2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  <a:r>
              <a:rPr lang="en-US" altLang="ja-JP" sz="1800" dirty="0">
                <a:latin typeface="Times New Roman"/>
                <a:cs typeface="Times New Roman"/>
              </a:rPr>
              <a:t>+Dense2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PCA-CNN: </a:t>
            </a:r>
            <a:r>
              <a:rPr lang="ja-JP" altLang="en-US" sz="1800" dirty="0">
                <a:latin typeface="Times New Roman"/>
                <a:cs typeface="Times New Roman"/>
              </a:rPr>
              <a:t>前処理 </a:t>
            </a:r>
            <a:r>
              <a:rPr lang="en-US" altLang="ja-JP" sz="1800" dirty="0">
                <a:latin typeface="Times New Roman"/>
                <a:cs typeface="Times New Roman"/>
              </a:rPr>
              <a:t>PCA+ (</a:t>
            </a:r>
            <a:r>
              <a:rPr lang="en-US" altLang="ja-JP" sz="1800" dirty="0" err="1" smtClean="0">
                <a:latin typeface="Times New Roman"/>
                <a:cs typeface="Times New Roman"/>
              </a:rPr>
              <a:t>Conv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+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Max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en-US" altLang="ja-JP" sz="1800" dirty="0" smtClean="0">
                <a:latin typeface="Times New Roman"/>
                <a:cs typeface="Times New Roman"/>
              </a:rPr>
              <a:t>pooling</a:t>
            </a:r>
            <a:r>
              <a:rPr lang="en-US" altLang="ja-JP" sz="1800" dirty="0">
                <a:latin typeface="Times New Roman"/>
                <a:cs typeface="Times New Roman"/>
              </a:rPr>
              <a:t>)2 </a:t>
            </a:r>
            <a:r>
              <a:rPr lang="ja-JP" altLang="en-US" sz="1800" dirty="0" smtClean="0">
                <a:latin typeface="Times New Roman"/>
                <a:cs typeface="Times New Roman"/>
              </a:rPr>
              <a:t>層</a:t>
            </a:r>
            <a:r>
              <a:rPr lang="en-US" altLang="ja-JP" sz="1800" dirty="0" smtClean="0">
                <a:latin typeface="Times New Roman"/>
                <a:cs typeface="Times New Roman"/>
              </a:rPr>
              <a:t>+</a:t>
            </a:r>
            <a:r>
              <a:rPr lang="en-US" altLang="ja-JP" sz="1800" dirty="0">
                <a:latin typeface="Times New Roman"/>
                <a:cs typeface="Times New Roman"/>
              </a:rPr>
              <a:t>Dense2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/>
                <a:cs typeface="Times New Roman"/>
              </a:rPr>
              <a:t>• CNN-LSTM: (Conv1D+Maxpooling1D)1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  <a:r>
              <a:rPr lang="en-US" altLang="ja-JP" sz="1800" dirty="0">
                <a:latin typeface="Times New Roman"/>
                <a:cs typeface="Times New Roman"/>
              </a:rPr>
              <a:t>+LSTM2 </a:t>
            </a:r>
            <a:r>
              <a:rPr lang="ja-JP" altLang="en-US" sz="1800" dirty="0" smtClean="0">
                <a:latin typeface="Times New Roman"/>
                <a:cs typeface="Times New Roman"/>
              </a:rPr>
              <a:t>層</a:t>
            </a:r>
            <a:r>
              <a:rPr lang="en-US" altLang="ja-JP" sz="1800" dirty="0" smtClean="0">
                <a:latin typeface="Times New Roman"/>
                <a:cs typeface="Times New Roman"/>
              </a:rPr>
              <a:t>+</a:t>
            </a:r>
            <a:r>
              <a:rPr lang="en-US" altLang="ja-JP" sz="1800" dirty="0">
                <a:latin typeface="Times New Roman"/>
                <a:cs typeface="Times New Roman"/>
              </a:rPr>
              <a:t>Dense1 </a:t>
            </a:r>
            <a:r>
              <a:rPr lang="ja-JP" altLang="en-US" sz="1800" dirty="0">
                <a:latin typeface="Times New Roman"/>
                <a:cs typeface="Times New Roman"/>
              </a:rPr>
              <a:t>層</a:t>
            </a:r>
          </a:p>
          <a:p>
            <a:pPr marL="0" indent="0">
              <a:buNone/>
            </a:pPr>
            <a:r>
              <a:rPr lang="ja-JP" altLang="en-US" sz="1800" dirty="0" smtClean="0">
                <a:latin typeface="Times New Roman"/>
                <a:cs typeface="Times New Roman"/>
              </a:rPr>
              <a:t>ニューラルネットワーク</a:t>
            </a:r>
            <a:r>
              <a:rPr lang="ja-JP" altLang="en-US" sz="1800" dirty="0" smtClean="0">
                <a:latin typeface="Times New Roman"/>
                <a:cs typeface="Times New Roman"/>
              </a:rPr>
              <a:t>は</a:t>
            </a:r>
            <a:r>
              <a:rPr lang="en-US" altLang="ja-JP" sz="1800" dirty="0" smtClean="0">
                <a:latin typeface="Times New Roman"/>
                <a:cs typeface="Times New Roman"/>
              </a:rPr>
              <a:t>4 </a:t>
            </a:r>
            <a:r>
              <a:rPr lang="ja-JP" altLang="en-US" sz="1800" dirty="0">
                <a:latin typeface="Times New Roman"/>
                <a:cs typeface="Times New Roman"/>
              </a:rPr>
              <a:t>層に</a:t>
            </a:r>
            <a:r>
              <a:rPr lang="ja-JP" altLang="en-US" sz="1800" dirty="0" smtClean="0">
                <a:latin typeface="Times New Roman"/>
                <a:cs typeface="Times New Roman"/>
              </a:rPr>
              <a:t>統一</a:t>
            </a:r>
            <a:r>
              <a:rPr lang="ja-JP" altLang="en-US" sz="1800" dirty="0" smtClean="0">
                <a:latin typeface="Times New Roman"/>
                <a:cs typeface="Times New Roman"/>
              </a:rPr>
              <a:t>。</a:t>
            </a:r>
            <a:r>
              <a:rPr lang="ja-JP" altLang="en-US" sz="1800" dirty="0" smtClean="0">
                <a:latin typeface="Times New Roman"/>
                <a:cs typeface="Times New Roman"/>
              </a:rPr>
              <a:t>それぞれ</a:t>
            </a:r>
            <a:r>
              <a:rPr lang="ja-JP" altLang="en-US" sz="1800" dirty="0">
                <a:latin typeface="Times New Roman"/>
                <a:cs typeface="Times New Roman"/>
              </a:rPr>
              <a:t>活性化</a:t>
            </a:r>
            <a:r>
              <a:rPr lang="ja-JP" altLang="en-US" sz="1800" dirty="0" smtClean="0">
                <a:latin typeface="Times New Roman"/>
                <a:cs typeface="Times New Roman"/>
              </a:rPr>
              <a:t>関数</a:t>
            </a:r>
            <a:r>
              <a:rPr lang="ja-JP" altLang="en-US" sz="1800" dirty="0" smtClean="0">
                <a:latin typeface="Times New Roman"/>
                <a:cs typeface="Times New Roman"/>
              </a:rPr>
              <a:t>は</a:t>
            </a:r>
            <a:r>
              <a:rPr lang="en-US" altLang="ja-JP" sz="1800" dirty="0" err="1" smtClean="0">
                <a:latin typeface="Times New Roman"/>
                <a:cs typeface="Times New Roman"/>
              </a:rPr>
              <a:t>ReLU</a:t>
            </a:r>
            <a:r>
              <a:rPr lang="en-US" altLang="ja-JP" sz="1800" dirty="0" smtClean="0">
                <a:latin typeface="Times New Roman"/>
                <a:cs typeface="Times New Roman"/>
              </a:rPr>
              <a:t> </a:t>
            </a:r>
            <a:r>
              <a:rPr lang="ja-JP" altLang="en-US" sz="1800" dirty="0">
                <a:latin typeface="Times New Roman"/>
                <a:cs typeface="Times New Roman"/>
              </a:rPr>
              <a:t>を</a:t>
            </a:r>
            <a:r>
              <a:rPr lang="ja-JP" altLang="en-US" sz="1800" dirty="0" smtClean="0">
                <a:latin typeface="Times New Roman"/>
                <a:cs typeface="Times New Roman"/>
              </a:rPr>
              <a:t>使</a:t>
            </a:r>
            <a:r>
              <a:rPr lang="ja-JP" altLang="en-US" sz="1800" dirty="0" smtClean="0">
                <a:latin typeface="Times New Roman"/>
                <a:cs typeface="Times New Roman"/>
              </a:rPr>
              <a:t>い</a:t>
            </a:r>
            <a:r>
              <a:rPr lang="ja-JP" altLang="en-US" sz="1800" dirty="0" smtClean="0">
                <a:latin typeface="Times New Roman"/>
                <a:cs typeface="Times New Roman"/>
              </a:rPr>
              <a:t>，</a:t>
            </a:r>
            <a:r>
              <a:rPr lang="en-US" altLang="ja-JP" sz="1800" dirty="0">
                <a:latin typeface="Times New Roman"/>
                <a:cs typeface="Times New Roman"/>
              </a:rPr>
              <a:t>0.2 </a:t>
            </a:r>
            <a:r>
              <a:rPr lang="ja-JP" altLang="en-US" sz="1800" dirty="0" smtClean="0">
                <a:latin typeface="Times New Roman"/>
                <a:cs typeface="Times New Roman"/>
              </a:rPr>
              <a:t>の</a:t>
            </a:r>
            <a:r>
              <a:rPr lang="ja-JP" altLang="en-US" sz="1800" dirty="0" smtClean="0">
                <a:latin typeface="Times New Roman"/>
                <a:cs typeface="Times New Roman"/>
              </a:rPr>
              <a:t>割合</a:t>
            </a:r>
            <a:r>
              <a:rPr lang="ja-JP" altLang="en-US" sz="1800" dirty="0">
                <a:latin typeface="Times New Roman"/>
                <a:cs typeface="Times New Roman"/>
              </a:rPr>
              <a:t>で各層で </a:t>
            </a:r>
            <a:r>
              <a:rPr lang="en-US" altLang="ja-JP" sz="1800" dirty="0">
                <a:latin typeface="Times New Roman"/>
                <a:cs typeface="Times New Roman"/>
              </a:rPr>
              <a:t>Dropout </a:t>
            </a:r>
            <a:r>
              <a:rPr lang="ja-JP" altLang="en-US" sz="1800" dirty="0">
                <a:latin typeface="Times New Roman"/>
                <a:cs typeface="Times New Roman"/>
              </a:rPr>
              <a:t>を</a:t>
            </a:r>
            <a:r>
              <a:rPr lang="ja-JP" altLang="en-US" sz="1800" dirty="0" smtClean="0">
                <a:latin typeface="Times New Roman"/>
                <a:cs typeface="Times New Roman"/>
              </a:rPr>
              <a:t>組み込んだ</a:t>
            </a:r>
            <a:r>
              <a:rPr lang="ja-JP" altLang="en-US" sz="1800" dirty="0" smtClean="0">
                <a:latin typeface="Times New Roman"/>
                <a:cs typeface="Times New Roman"/>
              </a:rPr>
              <a:t>。</a:t>
            </a:r>
            <a:r>
              <a:rPr lang="ja-JP" altLang="en-US" sz="1800" dirty="0" smtClean="0">
                <a:latin typeface="Times New Roman"/>
                <a:cs typeface="Times New Roman"/>
              </a:rPr>
              <a:t>学習回数</a:t>
            </a:r>
            <a:r>
              <a:rPr lang="ja-JP" altLang="en-US" sz="1800" dirty="0" smtClean="0">
                <a:latin typeface="Times New Roman"/>
                <a:cs typeface="Times New Roman"/>
              </a:rPr>
              <a:t>は</a:t>
            </a:r>
            <a:r>
              <a:rPr lang="en-US" altLang="ja-JP" sz="1800" dirty="0" smtClean="0">
                <a:latin typeface="Times New Roman"/>
                <a:cs typeface="Times New Roman"/>
              </a:rPr>
              <a:t>100 epoch</a:t>
            </a:r>
            <a:r>
              <a:rPr lang="ja-JP" altLang="en-US" sz="1800" dirty="0" smtClean="0">
                <a:latin typeface="Times New Roman"/>
                <a:cs typeface="Times New Roman"/>
              </a:rPr>
              <a:t>とした</a:t>
            </a: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ja-JP" sz="1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en-US" altLang="ja-JP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ja-JP" alt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10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09083"/>
            <a:ext cx="8229600" cy="561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u="sng" dirty="0" smtClean="0">
                <a:latin typeface="Times New Roman"/>
                <a:cs typeface="Times New Roman"/>
              </a:rPr>
              <a:t>CNN </a:t>
            </a:r>
            <a:r>
              <a:rPr lang="ja-JP" altLang="en-US" sz="2400" u="sng" dirty="0">
                <a:latin typeface="Times New Roman"/>
                <a:cs typeface="Times New Roman"/>
              </a:rPr>
              <a:t>の株価予測への適用</a:t>
            </a:r>
            <a:r>
              <a:rPr lang="ja-JP" altLang="en-US" sz="2400" u="sng" dirty="0" smtClean="0">
                <a:latin typeface="Times New Roman"/>
                <a:cs typeface="Times New Roman"/>
              </a:rPr>
              <a:t>方法</a:t>
            </a:r>
            <a:endParaRPr lang="en-US" altLang="ja-JP" sz="2400" u="sng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ja-JP" altLang="en-US" sz="2000" u="sng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Times New Roman"/>
                <a:cs typeface="Times New Roman"/>
              </a:rPr>
              <a:t>①</a:t>
            </a:r>
            <a:r>
              <a:rPr lang="ja-JP" altLang="en-US" sz="2000" dirty="0" smtClean="0">
                <a:latin typeface="Times New Roman"/>
                <a:cs typeface="Times New Roman"/>
              </a:rPr>
              <a:t>入力</a:t>
            </a:r>
            <a:r>
              <a:rPr lang="ja-JP" altLang="en-US" sz="2000" dirty="0">
                <a:latin typeface="Times New Roman"/>
                <a:cs typeface="Times New Roman"/>
              </a:rPr>
              <a:t>データ（</a:t>
            </a:r>
            <a:r>
              <a:rPr lang="en-US" altLang="ja-JP" sz="2000" dirty="0">
                <a:latin typeface="Times New Roman"/>
                <a:cs typeface="Times New Roman"/>
              </a:rPr>
              <a:t>31 </a:t>
            </a:r>
            <a:r>
              <a:rPr lang="ja-JP" altLang="en-US" sz="2000" dirty="0">
                <a:latin typeface="Times New Roman"/>
                <a:cs typeface="Times New Roman"/>
              </a:rPr>
              <a:t>銘柄</a:t>
            </a:r>
            <a:r>
              <a:rPr lang="en-US" altLang="ja-JP" sz="2000" dirty="0">
                <a:latin typeface="Times New Roman"/>
                <a:cs typeface="Times New Roman"/>
              </a:rPr>
              <a:t>×100 </a:t>
            </a:r>
            <a:r>
              <a:rPr lang="ja-JP" altLang="en-US" sz="2000" dirty="0">
                <a:latin typeface="Times New Roman"/>
                <a:cs typeface="Times New Roman"/>
              </a:rPr>
              <a:t>ステップ）を</a:t>
            </a:r>
            <a:r>
              <a:rPr lang="ja-JP" altLang="en-US" sz="2000" dirty="0" smtClean="0">
                <a:latin typeface="Times New Roman"/>
                <a:cs typeface="Times New Roman"/>
              </a:rPr>
              <a:t>そ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まま画像と</a:t>
            </a:r>
            <a:r>
              <a:rPr lang="ja-JP" altLang="en-US" sz="2000" dirty="0">
                <a:latin typeface="Times New Roman"/>
                <a:cs typeface="Times New Roman"/>
              </a:rPr>
              <a:t>同様にして扱う</a:t>
            </a:r>
            <a:r>
              <a:rPr lang="ja-JP" altLang="en-US" sz="2000" dirty="0" smtClean="0">
                <a:latin typeface="Times New Roman"/>
                <a:cs typeface="Times New Roman"/>
              </a:rPr>
              <a:t>手法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Times New Roman"/>
                <a:cs typeface="Times New Roman"/>
              </a:rPr>
              <a:t>②</a:t>
            </a:r>
            <a:r>
              <a:rPr lang="ja-JP" altLang="en-US" sz="2000" dirty="0" smtClean="0">
                <a:latin typeface="Times New Roman"/>
                <a:cs typeface="Times New Roman"/>
              </a:rPr>
              <a:t>銘柄数</a:t>
            </a:r>
            <a:r>
              <a:rPr lang="ja-JP" altLang="en-US" sz="2000" dirty="0">
                <a:latin typeface="Times New Roman"/>
                <a:cs typeface="Times New Roman"/>
              </a:rPr>
              <a:t>と</a:t>
            </a:r>
            <a:r>
              <a:rPr lang="ja-JP" altLang="en-US" sz="2000" dirty="0" smtClean="0">
                <a:latin typeface="Times New Roman"/>
                <a:cs typeface="Times New Roman"/>
              </a:rPr>
              <a:t>同数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主成分（</a:t>
            </a:r>
            <a:r>
              <a:rPr lang="ja-JP" altLang="en-US" sz="2000" dirty="0">
                <a:latin typeface="Times New Roman"/>
                <a:cs typeface="Times New Roman"/>
              </a:rPr>
              <a:t>第 </a:t>
            </a:r>
            <a:r>
              <a:rPr lang="en-US" altLang="ja-JP" sz="2000" dirty="0">
                <a:latin typeface="Times New Roman"/>
                <a:cs typeface="Times New Roman"/>
              </a:rPr>
              <a:t>1〜</a:t>
            </a:r>
            <a:r>
              <a:rPr lang="ja-JP" altLang="en-US" sz="2000" dirty="0">
                <a:latin typeface="Times New Roman"/>
                <a:cs typeface="Times New Roman"/>
              </a:rPr>
              <a:t>第 </a:t>
            </a:r>
            <a:r>
              <a:rPr lang="en-US" altLang="ja-JP" sz="2000" dirty="0">
                <a:latin typeface="Times New Roman"/>
                <a:cs typeface="Times New Roman"/>
              </a:rPr>
              <a:t>31 </a:t>
            </a:r>
            <a:r>
              <a:rPr lang="ja-JP" altLang="en-US" sz="2000" dirty="0">
                <a:latin typeface="Times New Roman"/>
                <a:cs typeface="Times New Roman"/>
              </a:rPr>
              <a:t>主成分）を入力データとして用いる手法</a:t>
            </a:r>
            <a:r>
              <a:rPr lang="en-US" altLang="ja-JP" sz="2000" dirty="0">
                <a:latin typeface="Times New Roman"/>
                <a:cs typeface="Times New Roman"/>
              </a:rPr>
              <a:t>(PCACNN</a:t>
            </a:r>
            <a:r>
              <a:rPr lang="en-US" altLang="ja-JP" sz="2000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altLang="ja-JP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ja-JP" altLang="en-US" sz="2000" dirty="0" smtClean="0">
                <a:latin typeface="Times New Roman"/>
                <a:cs typeface="Times New Roman"/>
              </a:rPr>
              <a:t>主成分</a:t>
            </a:r>
            <a:r>
              <a:rPr lang="ja-JP" altLang="en-US" sz="2000" dirty="0">
                <a:latin typeface="Times New Roman"/>
                <a:cs typeface="Times New Roman"/>
              </a:rPr>
              <a:t>を用いる</a:t>
            </a:r>
            <a:r>
              <a:rPr lang="ja-JP" altLang="en-US" sz="2000" dirty="0" smtClean="0">
                <a:latin typeface="Times New Roman"/>
                <a:cs typeface="Times New Roman"/>
              </a:rPr>
              <a:t>理由</a:t>
            </a:r>
            <a:r>
              <a:rPr lang="ja-JP" altLang="en-US" sz="2000" dirty="0" smtClean="0">
                <a:latin typeface="Times New Roman"/>
                <a:cs typeface="Times New Roman"/>
              </a:rPr>
              <a:t>は</a:t>
            </a:r>
            <a:r>
              <a:rPr lang="ja-JP" altLang="en-US" sz="2000" dirty="0" smtClean="0">
                <a:latin typeface="Times New Roman"/>
                <a:cs typeface="Times New Roman"/>
              </a:rPr>
              <a:t>，</a:t>
            </a:r>
            <a:r>
              <a:rPr lang="ja-JP" altLang="en-US" sz="2000" dirty="0">
                <a:latin typeface="Times New Roman"/>
                <a:cs typeface="Times New Roman"/>
              </a:rPr>
              <a:t>そもそも </a:t>
            </a:r>
            <a:r>
              <a:rPr lang="en-US" altLang="ja-JP" sz="2000" dirty="0">
                <a:latin typeface="Times New Roman"/>
                <a:cs typeface="Times New Roman"/>
              </a:rPr>
              <a:t>CNN </a:t>
            </a:r>
            <a:r>
              <a:rPr lang="ja-JP" altLang="en-US" sz="2000" dirty="0">
                <a:latin typeface="Times New Roman"/>
                <a:cs typeface="Times New Roman"/>
              </a:rPr>
              <a:t>において畳み込み</a:t>
            </a:r>
            <a:r>
              <a:rPr lang="ja-JP" altLang="en-US" sz="2000" dirty="0" smtClean="0">
                <a:latin typeface="Times New Roman"/>
                <a:cs typeface="Times New Roman"/>
              </a:rPr>
              <a:t>が行われる</a:t>
            </a:r>
            <a:r>
              <a:rPr lang="ja-JP" altLang="en-US" sz="2000" dirty="0">
                <a:latin typeface="Times New Roman"/>
                <a:cs typeface="Times New Roman"/>
              </a:rPr>
              <a:t>範囲</a:t>
            </a:r>
            <a:r>
              <a:rPr lang="ja-JP" altLang="en-US" sz="2000" dirty="0" smtClean="0">
                <a:latin typeface="Times New Roman"/>
                <a:cs typeface="Times New Roman"/>
              </a:rPr>
              <a:t>で</a:t>
            </a:r>
            <a:r>
              <a:rPr lang="ja-JP" altLang="en-US" sz="2000" dirty="0" smtClean="0">
                <a:latin typeface="Times New Roman"/>
                <a:cs typeface="Times New Roman"/>
              </a:rPr>
              <a:t>は</a:t>
            </a:r>
            <a:r>
              <a:rPr lang="ja-JP" altLang="en-US" sz="2000" dirty="0" smtClean="0">
                <a:latin typeface="Times New Roman"/>
                <a:cs typeface="Times New Roman"/>
              </a:rPr>
              <a:t>隣り合う</a:t>
            </a:r>
            <a:r>
              <a:rPr lang="ja-JP" altLang="en-US" sz="2000" dirty="0">
                <a:latin typeface="Times New Roman"/>
                <a:cs typeface="Times New Roman"/>
              </a:rPr>
              <a:t>ピクセルに重要な意味があり，</a:t>
            </a:r>
            <a:r>
              <a:rPr lang="ja-JP" altLang="en-US" sz="2000" dirty="0" smtClean="0">
                <a:latin typeface="Times New Roman"/>
                <a:cs typeface="Times New Roman"/>
              </a:rPr>
              <a:t>隣り合う銘柄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順番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恣意性</a:t>
            </a:r>
            <a:r>
              <a:rPr lang="ja-JP" altLang="en-US" sz="2000" dirty="0">
                <a:latin typeface="Times New Roman"/>
                <a:cs typeface="Times New Roman"/>
              </a:rPr>
              <a:t>を除く</a:t>
            </a:r>
            <a:r>
              <a:rPr lang="ja-JP" altLang="en-US" sz="2000" dirty="0" smtClean="0">
                <a:latin typeface="Times New Roman"/>
                <a:cs typeface="Times New Roman"/>
              </a:rPr>
              <a:t>ため</a:t>
            </a:r>
            <a:endParaRPr lang="en-US" altLang="ja-JP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ja-JP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ja-JP" altLang="en-US" sz="2000" dirty="0" smtClean="0">
                <a:latin typeface="Times New Roman"/>
                <a:cs typeface="Times New Roman"/>
              </a:rPr>
              <a:t>これ</a:t>
            </a:r>
            <a:r>
              <a:rPr lang="ja-JP" altLang="en-US" sz="2000" dirty="0" smtClean="0">
                <a:latin typeface="Times New Roman"/>
                <a:cs typeface="Times New Roman"/>
              </a:rPr>
              <a:t>らの</a:t>
            </a:r>
            <a:r>
              <a:rPr lang="ja-JP" altLang="en-US" sz="2000" dirty="0" smtClean="0">
                <a:latin typeface="Times New Roman"/>
                <a:cs typeface="Times New Roman"/>
              </a:rPr>
              <a:t>データ</a:t>
            </a:r>
            <a:r>
              <a:rPr lang="ja-JP" altLang="en-US" sz="2000" dirty="0">
                <a:latin typeface="Times New Roman"/>
                <a:cs typeface="Times New Roman"/>
              </a:rPr>
              <a:t>を </a:t>
            </a:r>
            <a:r>
              <a:rPr lang="en-US" altLang="ja-JP" sz="2000" dirty="0">
                <a:latin typeface="Times New Roman"/>
                <a:cs typeface="Times New Roman"/>
              </a:rPr>
              <a:t>CNN 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入力</a:t>
            </a:r>
            <a:r>
              <a:rPr lang="ja-JP" altLang="en-US" sz="2000" dirty="0">
                <a:latin typeface="Times New Roman"/>
                <a:cs typeface="Times New Roman"/>
              </a:rPr>
              <a:t>とすることで，複数</a:t>
            </a:r>
            <a:r>
              <a:rPr lang="ja-JP" altLang="en-US" sz="2000" dirty="0" smtClean="0">
                <a:latin typeface="Times New Roman"/>
                <a:cs typeface="Times New Roman"/>
              </a:rPr>
              <a:t>銘柄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値動きを</a:t>
            </a:r>
            <a:r>
              <a:rPr lang="ja-JP" altLang="en-US" sz="2000" dirty="0">
                <a:latin typeface="Times New Roman"/>
                <a:cs typeface="Times New Roman"/>
              </a:rPr>
              <a:t>「画像」として認識し，単一</a:t>
            </a:r>
            <a:r>
              <a:rPr lang="ja-JP" altLang="en-US" sz="2000" dirty="0" smtClean="0">
                <a:latin typeface="Times New Roman"/>
                <a:cs typeface="Times New Roman"/>
              </a:rPr>
              <a:t>銘柄内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パターン</a:t>
            </a:r>
            <a:r>
              <a:rPr lang="ja-JP" altLang="en-US" sz="2000" dirty="0">
                <a:latin typeface="Times New Roman"/>
                <a:cs typeface="Times New Roman"/>
              </a:rPr>
              <a:t>だけで</a:t>
            </a:r>
            <a:r>
              <a:rPr lang="ja-JP" altLang="en-US" sz="2000" dirty="0" smtClean="0">
                <a:latin typeface="Times New Roman"/>
                <a:cs typeface="Times New Roman"/>
              </a:rPr>
              <a:t>なく</a:t>
            </a:r>
            <a:r>
              <a:rPr lang="ja-JP" altLang="en-US" sz="2000" dirty="0" smtClean="0">
                <a:latin typeface="Times New Roman"/>
                <a:cs typeface="Times New Roman"/>
              </a:rPr>
              <a:t>、</a:t>
            </a:r>
            <a:r>
              <a:rPr lang="ja-JP" altLang="en-US" sz="2000" dirty="0" smtClean="0">
                <a:latin typeface="Times New Roman"/>
                <a:cs typeface="Times New Roman"/>
              </a:rPr>
              <a:t>銘柄間</a:t>
            </a:r>
            <a:r>
              <a:rPr lang="ja-JP" altLang="en-US" sz="2000" dirty="0">
                <a:latin typeface="Times New Roman"/>
                <a:cs typeface="Times New Roman"/>
              </a:rPr>
              <a:t>や</a:t>
            </a:r>
            <a:r>
              <a:rPr lang="ja-JP" altLang="en-US" sz="2000" dirty="0" smtClean="0">
                <a:latin typeface="Times New Roman"/>
                <a:cs typeface="Times New Roman"/>
              </a:rPr>
              <a:t>主成分間</a:t>
            </a:r>
            <a:r>
              <a:rPr lang="ja-JP" altLang="en-US" sz="2000" dirty="0" smtClean="0">
                <a:latin typeface="Times New Roman"/>
                <a:cs typeface="Times New Roman"/>
              </a:rPr>
              <a:t>の</a:t>
            </a:r>
            <a:r>
              <a:rPr lang="ja-JP" altLang="en-US" sz="2000" dirty="0" smtClean="0">
                <a:latin typeface="Times New Roman"/>
                <a:cs typeface="Times New Roman"/>
              </a:rPr>
              <a:t>パターン</a:t>
            </a:r>
            <a:r>
              <a:rPr lang="ja-JP" altLang="en-US" sz="2000" dirty="0">
                <a:latin typeface="Times New Roman"/>
                <a:cs typeface="Times New Roman"/>
              </a:rPr>
              <a:t>を抽出することが</a:t>
            </a:r>
            <a:r>
              <a:rPr lang="ja-JP" altLang="en-US" sz="2000" dirty="0" smtClean="0">
                <a:latin typeface="Times New Roman"/>
                <a:cs typeface="Times New Roman"/>
              </a:rPr>
              <a:t>期待</a:t>
            </a:r>
            <a:r>
              <a:rPr lang="ja-JP" altLang="en-US" sz="2000" dirty="0" smtClean="0">
                <a:latin typeface="Times New Roman"/>
                <a:cs typeface="Times New Roman"/>
              </a:rPr>
              <a:t>できる</a:t>
            </a:r>
            <a:endParaRPr lang="nb-NO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nb-NO" altLang="ja-JP" sz="4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nb-NO" altLang="ja-JP" sz="3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988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11866"/>
            <a:ext cx="8229600" cy="605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u="sng" dirty="0" smtClean="0">
                <a:latin typeface="Times New Roman"/>
                <a:cs typeface="Times New Roman"/>
              </a:rPr>
              <a:t>結果</a:t>
            </a:r>
            <a:endParaRPr lang="en-US" altLang="ja-JP" sz="2400" u="sng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en-US" altLang="ja-JP" sz="2000" dirty="0">
                <a:latin typeface="Times New Roman"/>
                <a:cs typeface="Times New Roman"/>
              </a:rPr>
              <a:t>2 </a:t>
            </a:r>
            <a:r>
              <a:rPr lang="ja-JP" altLang="en-US" sz="2000" dirty="0">
                <a:latin typeface="Times New Roman"/>
                <a:cs typeface="Times New Roman"/>
              </a:rPr>
              <a:t>値分類問題である</a:t>
            </a:r>
            <a:r>
              <a:rPr lang="ja-JP" altLang="en-US" sz="2000" dirty="0" smtClean="0">
                <a:latin typeface="Times New Roman"/>
                <a:cs typeface="Times New Roman"/>
              </a:rPr>
              <a:t>ため、</a:t>
            </a:r>
            <a:r>
              <a:rPr lang="en-US" altLang="ja-JP" sz="2000" dirty="0" smtClean="0">
                <a:latin typeface="Times New Roman"/>
                <a:cs typeface="Times New Roman"/>
              </a:rPr>
              <a:t>Accuracy</a:t>
            </a:r>
            <a:r>
              <a:rPr lang="ja-JP" altLang="en-US" sz="2000" dirty="0">
                <a:latin typeface="Times New Roman"/>
                <a:cs typeface="Times New Roman"/>
              </a:rPr>
              <a:t>，</a:t>
            </a:r>
            <a:r>
              <a:rPr lang="en-US" altLang="ja-JP" sz="2000" dirty="0">
                <a:latin typeface="Times New Roman"/>
                <a:cs typeface="Times New Roman"/>
              </a:rPr>
              <a:t>F-score </a:t>
            </a:r>
            <a:r>
              <a:rPr lang="ja-JP" altLang="en-US" sz="2000" dirty="0">
                <a:latin typeface="Times New Roman"/>
                <a:cs typeface="Times New Roman"/>
              </a:rPr>
              <a:t>を指標においた</a:t>
            </a:r>
            <a:endParaRPr lang="en-US" altLang="ja-JP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</a:t>
            </a:r>
            <a:r>
              <a:rPr lang="en-US" altLang="ja-JP" sz="2000" dirty="0" smtClean="0">
                <a:latin typeface="Times New Roman"/>
                <a:cs typeface="Times New Roman"/>
              </a:rPr>
              <a:t>Accuracy</a:t>
            </a:r>
            <a:r>
              <a:rPr lang="ja-JP" altLang="en-US" sz="2000" dirty="0" smtClean="0">
                <a:latin typeface="Times New Roman"/>
                <a:cs typeface="Times New Roman"/>
              </a:rPr>
              <a:t>は</a:t>
            </a:r>
            <a:r>
              <a:rPr lang="en-US" altLang="ja-JP" sz="2000" dirty="0" smtClean="0">
                <a:latin typeface="Times New Roman"/>
                <a:cs typeface="Times New Roman"/>
              </a:rPr>
              <a:t>LSTM </a:t>
            </a:r>
            <a:r>
              <a:rPr lang="ja-JP" altLang="en-US" sz="2000" dirty="0" smtClean="0">
                <a:latin typeface="Times New Roman"/>
                <a:cs typeface="Times New Roman"/>
              </a:rPr>
              <a:t>が良い結果。数値的には有効</a:t>
            </a:r>
            <a:r>
              <a:rPr lang="ja-JP" altLang="en-US" sz="2000" dirty="0">
                <a:latin typeface="Times New Roman"/>
                <a:cs typeface="Times New Roman"/>
              </a:rPr>
              <a:t>な予測</a:t>
            </a:r>
            <a:r>
              <a:rPr lang="ja-JP" altLang="en-US" sz="2000" dirty="0" smtClean="0">
                <a:latin typeface="Times New Roman"/>
                <a:cs typeface="Times New Roman"/>
              </a:rPr>
              <a:t>結果とはいえないが、長期的</a:t>
            </a:r>
            <a:r>
              <a:rPr lang="ja-JP" altLang="en-US" sz="2000" dirty="0">
                <a:latin typeface="Times New Roman"/>
                <a:cs typeface="Times New Roman"/>
              </a:rPr>
              <a:t>な</a:t>
            </a:r>
            <a:r>
              <a:rPr lang="ja-JP" altLang="en-US" sz="2000" dirty="0" smtClean="0">
                <a:latin typeface="Times New Roman"/>
                <a:cs typeface="Times New Roman"/>
              </a:rPr>
              <a:t>トレンド予測</a:t>
            </a:r>
            <a:r>
              <a:rPr lang="ja-JP" altLang="en-US" sz="2000" dirty="0">
                <a:latin typeface="Times New Roman"/>
                <a:cs typeface="Times New Roman"/>
              </a:rPr>
              <a:t>ができている可能性が</a:t>
            </a:r>
            <a:r>
              <a:rPr lang="ja-JP" altLang="en-US" sz="2000" dirty="0" smtClean="0">
                <a:latin typeface="Times New Roman"/>
                <a:cs typeface="Times New Roman"/>
              </a:rPr>
              <a:t>ある</a:t>
            </a:r>
            <a:endParaRPr lang="ja-JP" alt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Times New Roman"/>
                <a:cs typeface="Times New Roman"/>
              </a:rPr>
              <a:t>・その他では、</a:t>
            </a:r>
            <a:r>
              <a:rPr lang="en-US" altLang="ja-JP" sz="2000" dirty="0" smtClean="0">
                <a:latin typeface="Times New Roman"/>
                <a:cs typeface="Times New Roman"/>
              </a:rPr>
              <a:t>MLP</a:t>
            </a:r>
            <a:r>
              <a:rPr lang="ja-JP" altLang="en-US" sz="2000" dirty="0">
                <a:latin typeface="Times New Roman"/>
                <a:cs typeface="Times New Roman"/>
              </a:rPr>
              <a:t>，</a:t>
            </a:r>
            <a:r>
              <a:rPr lang="en-US" altLang="ja-JP" sz="2000" dirty="0">
                <a:latin typeface="Times New Roman"/>
                <a:cs typeface="Times New Roman"/>
              </a:rPr>
              <a:t>PCA-CNN</a:t>
            </a:r>
            <a:r>
              <a:rPr lang="ja-JP" altLang="en-US" sz="2000" dirty="0" smtClean="0">
                <a:latin typeface="Times New Roman"/>
                <a:cs typeface="Times New Roman"/>
              </a:rPr>
              <a:t>，</a:t>
            </a:r>
            <a:r>
              <a:rPr lang="en-US" altLang="ja-JP" sz="2000" dirty="0" smtClean="0">
                <a:latin typeface="Times New Roman"/>
                <a:cs typeface="Times New Roman"/>
              </a:rPr>
              <a:t>CNN</a:t>
            </a:r>
            <a:r>
              <a:rPr lang="en-US" altLang="ja-JP" sz="2000" dirty="0">
                <a:latin typeface="Times New Roman"/>
                <a:cs typeface="Times New Roman"/>
              </a:rPr>
              <a:t>-LSTM </a:t>
            </a:r>
            <a:r>
              <a:rPr lang="ja-JP" altLang="en-US" sz="2000" dirty="0" smtClean="0">
                <a:latin typeface="Times New Roman"/>
                <a:cs typeface="Times New Roman"/>
              </a:rPr>
              <a:t>でのランダム</a:t>
            </a:r>
            <a:r>
              <a:rPr lang="ja-JP" altLang="en-US" sz="2000" dirty="0">
                <a:latin typeface="Times New Roman"/>
                <a:cs typeface="Times New Roman"/>
              </a:rPr>
              <a:t>な予測よりも </a:t>
            </a:r>
            <a:r>
              <a:rPr lang="en-US" altLang="ja-JP" sz="2000" dirty="0">
                <a:latin typeface="Times New Roman"/>
                <a:cs typeface="Times New Roman"/>
              </a:rPr>
              <a:t>Accuracy</a:t>
            </a:r>
            <a:r>
              <a:rPr lang="ja-JP" altLang="en-US" sz="2000" dirty="0">
                <a:latin typeface="Times New Roman"/>
                <a:cs typeface="Times New Roman"/>
              </a:rPr>
              <a:t>，</a:t>
            </a:r>
            <a:r>
              <a:rPr lang="en-US" altLang="ja-JP" sz="2000" dirty="0">
                <a:latin typeface="Times New Roman"/>
                <a:cs typeface="Times New Roman"/>
              </a:rPr>
              <a:t>F-score </a:t>
            </a:r>
            <a:r>
              <a:rPr lang="ja-JP" altLang="en-US" sz="2000" dirty="0">
                <a:latin typeface="Times New Roman"/>
                <a:cs typeface="Times New Roman"/>
              </a:rPr>
              <a:t>が</a:t>
            </a:r>
            <a:r>
              <a:rPr lang="ja-JP" altLang="en-US" sz="2000" dirty="0" smtClean="0">
                <a:latin typeface="Times New Roman"/>
                <a:cs typeface="Times New Roman"/>
              </a:rPr>
              <a:t>共に</a:t>
            </a:r>
            <a:r>
              <a:rPr lang="ja-JP" altLang="en-US" sz="2000" dirty="0">
                <a:latin typeface="Times New Roman"/>
                <a:cs typeface="Times New Roman"/>
              </a:rPr>
              <a:t>改善</a:t>
            </a:r>
            <a:r>
              <a:rPr lang="ja-JP" altLang="en-US" sz="2000" dirty="0" smtClean="0">
                <a:latin typeface="Times New Roman"/>
                <a:cs typeface="Times New Roman"/>
              </a:rPr>
              <a:t>しており、ランダム</a:t>
            </a:r>
            <a:r>
              <a:rPr lang="ja-JP" altLang="en-US" sz="2000" dirty="0">
                <a:latin typeface="Times New Roman"/>
                <a:cs typeface="Times New Roman"/>
              </a:rPr>
              <a:t>な予測よりも多層ニューラルネットによって予測力が改善</a:t>
            </a:r>
            <a:r>
              <a:rPr lang="ja-JP" altLang="en-US" sz="2000" dirty="0" smtClean="0">
                <a:latin typeface="Times New Roman"/>
                <a:cs typeface="Times New Roman"/>
              </a:rPr>
              <a:t>した可能性</a:t>
            </a:r>
            <a:r>
              <a:rPr lang="ja-JP" altLang="en-US" sz="2000" dirty="0">
                <a:latin typeface="Times New Roman"/>
                <a:cs typeface="Times New Roman"/>
              </a:rPr>
              <a:t>が</a:t>
            </a:r>
            <a:r>
              <a:rPr lang="ja-JP" altLang="en-US" sz="2000" dirty="0" smtClean="0">
                <a:latin typeface="Times New Roman"/>
                <a:cs typeface="Times New Roman"/>
              </a:rPr>
              <a:t>考えられる</a:t>
            </a:r>
            <a:endParaRPr lang="ja-JP" altLang="en-US" sz="2000" dirty="0">
              <a:latin typeface="Times New Roman"/>
              <a:cs typeface="Times New Roman"/>
            </a:endParaRPr>
          </a:p>
        </p:txBody>
      </p:sp>
      <p:pic>
        <p:nvPicPr>
          <p:cNvPr id="7" name="図 6" descr="スクリーンショット 2019-01-05 7.1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6" y="3142766"/>
            <a:ext cx="4745436" cy="30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1211</Words>
  <Application>Microsoft Macintosh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AIによる株価予測          安藤貴章 2019/1/5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Simulated and Unsupervised Images through Adversarial Training  Ashish Shrivastava, Tomas Pfister, Oncel Tuzel, Josh Susskind, Wenda Wang, Russ Webb Apple Inc  </dc:title>
  <dc:creator>安藤 貴章</dc:creator>
  <cp:lastModifiedBy>安藤 貴章</cp:lastModifiedBy>
  <cp:revision>67</cp:revision>
  <dcterms:created xsi:type="dcterms:W3CDTF">2018-12-02T03:33:09Z</dcterms:created>
  <dcterms:modified xsi:type="dcterms:W3CDTF">2019-01-05T02:58:41Z</dcterms:modified>
</cp:coreProperties>
</file>