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69" r:id="rId2"/>
    <p:sldId id="326"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6" r:id="rId25"/>
    <p:sldId id="307" r:id="rId26"/>
    <p:sldId id="320" r:id="rId27"/>
    <p:sldId id="308" r:id="rId28"/>
    <p:sldId id="309" r:id="rId29"/>
    <p:sldId id="318" r:id="rId30"/>
    <p:sldId id="321" r:id="rId31"/>
    <p:sldId id="323" r:id="rId32"/>
    <p:sldId id="324" r:id="rId3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0" autoAdjust="0"/>
    <p:restoredTop sz="66935" autoAdjust="0"/>
  </p:normalViewPr>
  <p:slideViewPr>
    <p:cSldViewPr snapToGrid="0">
      <p:cViewPr varScale="1">
        <p:scale>
          <a:sx n="53" d="100"/>
          <a:sy n="53" d="100"/>
        </p:scale>
        <p:origin x="966"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2020/2/27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X =</a:t>
            </a:r>
            <a:r>
              <a:rPr kumimoji="1" lang="en-US" altLang="ja-JP" baseline="0" dirty="0" smtClean="0"/>
              <a:t> ½ (f1 – f-1) / (f0 – f-1)      f-1 &gt; f1</a:t>
            </a:r>
          </a:p>
          <a:p>
            <a:r>
              <a:rPr kumimoji="1" lang="en-US" altLang="ja-JP" baseline="0" dirty="0" smtClean="0"/>
              <a:t>1: X = ½ (f1 – f-1) / (f0 – f-1)      otherwise</a:t>
            </a:r>
          </a:p>
          <a:p>
            <a:r>
              <a:rPr kumimoji="1" lang="en-US" altLang="ja-JP" baseline="0" dirty="0" smtClean="0"/>
              <a:t>2: X = (f-1 – f1) / (2f-1 – 4f0 + 2f1)</a:t>
            </a:r>
          </a:p>
          <a:p>
            <a:endParaRPr kumimoji="1" lang="en-US" altLang="ja-JP" baseline="0" dirty="0" smtClean="0"/>
          </a:p>
          <a:p>
            <a:r>
              <a:rPr kumimoji="1" lang="en-US" altLang="ja-JP" baseline="0" dirty="0" smtClean="0"/>
              <a:t>1) y = (f0-f-1)x + f0,  y = -(f0-f-1)(x-1) + f1 </a:t>
            </a:r>
            <a:r>
              <a:rPr kumimoji="1" lang="en-US" altLang="ja-JP" baseline="0" dirty="0" smtClean="0">
                <a:sym typeface="Wingdings" panose="05000000000000000000" pitchFamily="2" charset="2"/>
              </a:rPr>
              <a:t> </a:t>
            </a:r>
          </a:p>
          <a:p>
            <a:r>
              <a:rPr kumimoji="1" lang="en-US" altLang="ja-JP" baseline="0" dirty="0" smtClean="0"/>
              <a:t>(f0-f-1)x + f0 = -(f0-f-1)x + (f0-f-1) + f1</a:t>
            </a:r>
          </a:p>
          <a:p>
            <a:r>
              <a:rPr kumimoji="1" lang="en-US" altLang="ja-JP" dirty="0" smtClean="0"/>
              <a:t>2</a:t>
            </a:r>
            <a:r>
              <a:rPr kumimoji="1" lang="en-US" altLang="ja-JP" baseline="0" dirty="0" smtClean="0"/>
              <a:t>(f0-f-1)x = f1-f-1</a:t>
            </a:r>
          </a:p>
          <a:p>
            <a:endParaRPr kumimoji="1" lang="en-US" altLang="ja-JP" baseline="0" dirty="0" smtClean="0"/>
          </a:p>
          <a:p>
            <a:r>
              <a:rPr kumimoji="1" lang="en-US" altLang="ja-JP" baseline="0" dirty="0" smtClean="0"/>
              <a:t>2) y = ax^2 + </a:t>
            </a:r>
            <a:r>
              <a:rPr kumimoji="1" lang="en-US" altLang="ja-JP" baseline="0" dirty="0" err="1" smtClean="0"/>
              <a:t>bx</a:t>
            </a:r>
            <a:r>
              <a:rPr kumimoji="1" lang="en-US" altLang="ja-JP" baseline="0" dirty="0" smtClean="0"/>
              <a:t> + c </a:t>
            </a:r>
          </a:p>
          <a:p>
            <a:r>
              <a:rPr kumimoji="1" lang="en-US" altLang="ja-JP" baseline="0" dirty="0" smtClean="0"/>
              <a:t>c = f0</a:t>
            </a:r>
          </a:p>
          <a:p>
            <a:r>
              <a:rPr kumimoji="1" lang="en-US" altLang="ja-JP" baseline="0" dirty="0" smtClean="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 + b + f0 = f1</a:t>
            </a:r>
          </a:p>
          <a:p>
            <a:r>
              <a:rPr kumimoji="1" lang="en-US" altLang="ja-JP" baseline="0" dirty="0" smtClean="0"/>
              <a:t>a = (f-1 – 2f0 + f1)/2</a:t>
            </a:r>
          </a:p>
          <a:p>
            <a:r>
              <a:rPr kumimoji="1" lang="en-US" altLang="ja-JP" baseline="0" dirty="0" smtClean="0"/>
              <a:t>b = (f1 - f-1)/2</a:t>
            </a:r>
          </a:p>
          <a:p>
            <a:r>
              <a:rPr kumimoji="1" lang="en-US" altLang="ja-JP" baseline="0" dirty="0" smtClean="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It </a:t>
            </a:r>
            <a:r>
              <a:rPr kumimoji="1" lang="ja-JP" altLang="en-US" baseline="0" dirty="0" smtClean="0"/>
              <a:t>の </a:t>
            </a:r>
            <a:r>
              <a:rPr kumimoji="1" lang="ja-JP" altLang="en-US" dirty="0" smtClean="0"/>
              <a:t>半正定値性について</a:t>
            </a:r>
            <a:r>
              <a:rPr kumimoji="1" lang="ja-JP" altLang="en-US" dirty="0" err="1" smtClean="0"/>
              <a:t>。。。</a:t>
            </a:r>
            <a:endParaRPr kumimoji="1" lang="en-US" altLang="ja-JP" dirty="0" smtClean="0"/>
          </a:p>
          <a:p>
            <a:endParaRPr kumimoji="1" lang="en-US" altLang="ja-JP" dirty="0" smtClean="0"/>
          </a:p>
          <a:p>
            <a:r>
              <a:rPr kumimoji="1" lang="en-US" altLang="ja-JP" baseline="0" dirty="0" smtClean="0"/>
              <a:t>a b</a:t>
            </a:r>
            <a:endParaRPr kumimoji="1" lang="en-US" altLang="ja-JP" dirty="0" smtClean="0"/>
          </a:p>
          <a:p>
            <a:r>
              <a:rPr kumimoji="1" lang="en-US" altLang="ja-JP" dirty="0" smtClean="0"/>
              <a:t>b c   </a:t>
            </a:r>
            <a:r>
              <a:rPr kumimoji="1" lang="ja-JP" altLang="en-US" dirty="0" smtClean="0"/>
              <a:t>について</a:t>
            </a:r>
            <a:endParaRPr kumimoji="1" lang="en-US" altLang="ja-JP" dirty="0" smtClean="0"/>
          </a:p>
          <a:p>
            <a:r>
              <a:rPr kumimoji="1" lang="en-US" altLang="ja-JP" dirty="0" smtClean="0"/>
              <a:t>          a  b     x</a:t>
            </a:r>
          </a:p>
          <a:p>
            <a:r>
              <a:rPr kumimoji="1" lang="en-US" altLang="ja-JP" dirty="0" smtClean="0"/>
              <a:t>(</a:t>
            </a:r>
            <a:r>
              <a:rPr kumimoji="1" lang="en-US" altLang="ja-JP" dirty="0" err="1" smtClean="0"/>
              <a:t>x,y</a:t>
            </a:r>
            <a:r>
              <a:rPr kumimoji="1" lang="en-US" altLang="ja-JP" dirty="0" smtClean="0"/>
              <a:t>)   b  c     y</a:t>
            </a:r>
          </a:p>
          <a:p>
            <a:endParaRPr kumimoji="1" lang="en-US" altLang="ja-JP" dirty="0" smtClean="0"/>
          </a:p>
          <a:p>
            <a:pPr algn="l"/>
            <a:r>
              <a:rPr kumimoji="1" lang="en-US" altLang="ja-JP" dirty="0" smtClean="0"/>
              <a:t>= a x</a:t>
            </a:r>
            <a:r>
              <a:rPr kumimoji="1" lang="en-US" altLang="ja-JP" baseline="30000" dirty="0" smtClean="0"/>
              <a:t>2 </a:t>
            </a:r>
            <a:r>
              <a:rPr kumimoji="1" lang="en-US" altLang="ja-JP" baseline="0" dirty="0" smtClean="0"/>
              <a:t>+ 2b </a:t>
            </a:r>
            <a:r>
              <a:rPr kumimoji="1" lang="en-US" altLang="ja-JP" baseline="0" dirty="0" err="1" smtClean="0"/>
              <a:t>xy</a:t>
            </a:r>
            <a:r>
              <a:rPr kumimoji="1" lang="en-US" altLang="ja-JP" baseline="0" dirty="0" smtClean="0"/>
              <a:t> + cy</a:t>
            </a:r>
            <a:r>
              <a:rPr kumimoji="1" lang="en-US" altLang="ja-JP" baseline="30000" dirty="0" smtClean="0"/>
              <a:t>2</a:t>
            </a:r>
          </a:p>
          <a:p>
            <a:pPr algn="l"/>
            <a:r>
              <a:rPr kumimoji="1" lang="en-US" altLang="ja-JP" baseline="0" dirty="0" smtClean="0"/>
              <a:t>= a( (x - b/a y)</a:t>
            </a:r>
            <a:r>
              <a:rPr kumimoji="1" lang="en-US" altLang="ja-JP" baseline="30000" dirty="0" smtClean="0"/>
              <a:t>2</a:t>
            </a:r>
            <a:r>
              <a:rPr kumimoji="1" lang="en-US" altLang="ja-JP" baseline="0" dirty="0" smtClean="0"/>
              <a:t> + (ac-b</a:t>
            </a:r>
            <a:r>
              <a:rPr kumimoji="1" lang="en-US" altLang="ja-JP" baseline="30000" dirty="0" smtClean="0"/>
              <a:t>2</a:t>
            </a:r>
            <a:r>
              <a:rPr kumimoji="1" lang="en-US" altLang="ja-JP" baseline="0" dirty="0" smtClean="0"/>
              <a:t>)y</a:t>
            </a:r>
            <a:r>
              <a:rPr kumimoji="1" lang="en-US" altLang="ja-JP" baseline="30000" dirty="0" smtClean="0"/>
              <a:t>2</a:t>
            </a:r>
            <a:r>
              <a:rPr kumimoji="1" lang="en-US" altLang="ja-JP" baseline="0" dirty="0" smtClean="0"/>
              <a:t>/a )</a:t>
            </a:r>
          </a:p>
          <a:p>
            <a:pPr algn="l"/>
            <a:r>
              <a:rPr kumimoji="1" lang="ja-JP" altLang="en-US" baseline="0" dirty="0" smtClean="0"/>
              <a:t>このため，</a:t>
            </a:r>
            <a:r>
              <a:rPr kumimoji="1" lang="en-US" altLang="ja-JP" baseline="0" dirty="0" smtClean="0"/>
              <a:t>ac-b &gt;= 0</a:t>
            </a:r>
            <a:r>
              <a:rPr kumimoji="1" lang="ja-JP" altLang="en-US" baseline="0" dirty="0" smtClean="0"/>
              <a:t>なら</a:t>
            </a:r>
            <a:r>
              <a:rPr kumimoji="1" lang="ja-JP" altLang="en-US" dirty="0" smtClean="0"/>
              <a:t>半正定値</a:t>
            </a:r>
            <a:r>
              <a:rPr kumimoji="1" lang="ja-JP" altLang="en-US" baseline="0" dirty="0" smtClean="0"/>
              <a:t>となる</a:t>
            </a:r>
            <a:endParaRPr kumimoji="1" lang="en-US" altLang="ja-JP" baseline="0" dirty="0" smtClean="0"/>
          </a:p>
          <a:p>
            <a:pPr algn="l"/>
            <a:endParaRPr kumimoji="1" lang="en-US" altLang="ja-JP" baseline="0" dirty="0" smtClean="0"/>
          </a:p>
          <a:p>
            <a:pPr algn="l"/>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a:t>
            </a:r>
            <a:r>
              <a:rPr kumimoji="1" lang="en-US" altLang="ja-JP" baseline="30000" dirty="0" smtClean="0"/>
              <a:t>T</a:t>
            </a:r>
            <a:r>
              <a:rPr kumimoji="1" lang="ja-JP" altLang="en-US" baseline="0" dirty="0" smtClean="0"/>
              <a:t>は，</a:t>
            </a:r>
            <a:r>
              <a:rPr kumimoji="1" lang="en-US" altLang="ja-JP" baseline="0" dirty="0" smtClean="0"/>
              <a:t>ac-b</a:t>
            </a:r>
            <a:r>
              <a:rPr kumimoji="1" lang="en-US" altLang="ja-JP" baseline="30000" dirty="0" smtClean="0"/>
              <a:t>2</a:t>
            </a:r>
            <a:r>
              <a:rPr kumimoji="1" lang="en-US" altLang="ja-JP" baseline="0" dirty="0" smtClean="0"/>
              <a:t> = 0</a:t>
            </a:r>
            <a:r>
              <a:rPr kumimoji="1" lang="ja-JP" altLang="en-US" baseline="0" dirty="0" err="1" smtClean="0"/>
              <a:t>なので</a:t>
            </a:r>
            <a:r>
              <a:rPr kumimoji="1" lang="ja-JP" altLang="en-US" baseline="0" dirty="0" smtClean="0"/>
              <a:t>半正定置である．</a:t>
            </a:r>
            <a:endParaRPr kumimoji="1" lang="en-US" altLang="ja-JP" baseline="0" dirty="0" smtClean="0"/>
          </a:p>
          <a:p>
            <a:pPr algn="l"/>
            <a:endParaRPr kumimoji="1" lang="en-US" altLang="ja-JP" baseline="0" dirty="0" smtClean="0"/>
          </a:p>
          <a:p>
            <a:pPr algn="l"/>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最初に利用した資料の影響で、原著と</a:t>
            </a:r>
            <a:r>
              <a:rPr kumimoji="1" lang="en-US" altLang="ja-JP" dirty="0" smtClean="0"/>
              <a:t>(</a:t>
            </a:r>
            <a:r>
              <a:rPr kumimoji="1" lang="en-US" altLang="ja-JP" dirty="0" err="1" smtClean="0"/>
              <a:t>u,v</a:t>
            </a:r>
            <a:r>
              <a:rPr kumimoji="1" lang="en-US" altLang="ja-JP" dirty="0" smtClean="0"/>
              <a:t>) (</a:t>
            </a:r>
            <a:r>
              <a:rPr kumimoji="1" lang="en-US" altLang="ja-JP" dirty="0" err="1" smtClean="0"/>
              <a:t>x,y</a:t>
            </a:r>
            <a:r>
              <a:rPr kumimoji="1" lang="en-US" altLang="ja-JP" dirty="0" smtClean="0"/>
              <a:t>)</a:t>
            </a:r>
            <a:r>
              <a:rPr kumimoji="1" lang="ja-JP" altLang="en-US" dirty="0" smtClean="0"/>
              <a:t>を逆に書いてしまった。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2020/2/27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2020/2/27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3.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a:t>
            </a:r>
            <a:endParaRPr kumimoji="1" lang="en-US" altLang="ja-JP" sz="2800" dirty="0" smtClean="0"/>
          </a:p>
          <a:p>
            <a:pPr algn="r"/>
            <a:endParaRPr lang="en-US" altLang="ja-JP" sz="2800" dirty="0"/>
          </a:p>
          <a:p>
            <a:pPr algn="r"/>
            <a:r>
              <a:rPr kumimoji="1" lang="ja-JP" altLang="en-US" sz="2800" dirty="0" smtClean="0"/>
              <a:t>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a:t>
            </a:r>
            <a:r>
              <a:rPr lang="en-US" altLang="ja-JP" sz="2000" dirty="0" smtClean="0"/>
              <a: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a:t>
            </a:r>
            <a:r>
              <a:rPr lang="ja-JP" altLang="en-US" sz="3600" dirty="0"/>
              <a:t>定性</a:t>
            </a:r>
            <a:r>
              <a:rPr kumimoji="1" lang="ja-JP" altLang="en-US" sz="3600" dirty="0" smtClean="0"/>
              <a:t>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a:t>（</a:t>
            </a:r>
            <a:r>
              <a:rPr lang="ja-JP" altLang="en-US" sz="2400" dirty="0" smtClean="0"/>
              <a:t>実数精度）はどこ？</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pic>
        <p:nvPicPr>
          <p:cNvPr id="15" name="図 14"/>
          <p:cNvPicPr>
            <a:picLocks noChangeAspect="1"/>
          </p:cNvPicPr>
          <p:nvPr/>
        </p:nvPicPr>
        <p:blipFill>
          <a:blip r:embed="rId4"/>
          <a:stretch>
            <a:fillRect/>
          </a:stretch>
        </p:blipFill>
        <p:spPr>
          <a:xfrm rot="10860000">
            <a:off x="7822087" y="3247243"/>
            <a:ext cx="3845521" cy="3367392"/>
          </a:xfrm>
          <a:prstGeom prst="rect">
            <a:avLst/>
          </a:prstGeom>
        </p:spPr>
      </p:pic>
    </p:spTree>
    <p:extLst>
      <p:ext uri="{BB962C8B-B14F-4D97-AF65-F5344CB8AC3E}">
        <p14:creationId xmlns:p14="http://schemas.microsoft.com/office/powerpoint/2010/main" val="99182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smtClean="0"/>
              <a:t>入力画像から物体を検出するための手法</a:t>
            </a:r>
            <a:endParaRPr lang="en-US" altLang="ja-JP" sz="2400" dirty="0" smtClean="0"/>
          </a:p>
          <a:p>
            <a:pPr>
              <a:lnSpc>
                <a:spcPct val="100000"/>
              </a:lnSpc>
              <a:spcBef>
                <a:spcPts val="1200"/>
              </a:spcBef>
            </a:pPr>
            <a:r>
              <a:rPr lang="ja-JP" altLang="en-US" sz="2400" dirty="0" smtClean="0"/>
              <a:t>検出対象の画像（テンプレート）を用意し，入力画像をラスタスキャンし相違度を評価</a:t>
            </a:r>
            <a:endParaRPr lang="en-US" altLang="ja-JP" sz="2400" dirty="0" smtClean="0"/>
          </a:p>
          <a:p>
            <a:pPr>
              <a:lnSpc>
                <a:spcPct val="100000"/>
              </a:lnSpc>
              <a:spcBef>
                <a:spcPts val="1200"/>
              </a:spcBef>
            </a:pPr>
            <a:r>
              <a:rPr lang="ja-JP" altLang="en-US" sz="2400" dirty="0" smtClean="0"/>
              <a:t>相違度が閾値以下の領域を出力する</a:t>
            </a:r>
            <a:endParaRPr lang="en-US" altLang="ja-JP" sz="2400" dirty="0" smtClean="0"/>
          </a:p>
          <a:p>
            <a:pPr>
              <a:lnSpc>
                <a:spcPct val="100000"/>
              </a:lnSpc>
              <a:spcBef>
                <a:spcPts val="1200"/>
              </a:spcBef>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コンピュータビジョン、</a:t>
            </a:r>
            <a:r>
              <a:rPr lang="en-US" altLang="ja-JP" sz="3600" b="1" dirty="0" smtClean="0"/>
              <a:t>2020</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4/09   </a:t>
            </a:r>
            <a:r>
              <a:rPr lang="ja-JP" altLang="en-US" sz="1800" dirty="0" smtClean="0"/>
              <a:t>序論</a:t>
            </a:r>
            <a:r>
              <a:rPr lang="en-US" altLang="ja-JP" sz="1800" dirty="0" smtClean="0"/>
              <a:t>		: </a:t>
            </a:r>
            <a:r>
              <a:rPr lang="ja-JP" altLang="en-US" sz="1800" dirty="0" smtClean="0"/>
              <a:t>イントロダクション，テクスチャ合成 </a:t>
            </a:r>
            <a:endParaRPr lang="en-US" altLang="ja-JP" sz="1800" dirty="0" smtClean="0"/>
          </a:p>
          <a:p>
            <a:pPr marL="0" indent="0">
              <a:lnSpc>
                <a:spcPct val="100000"/>
              </a:lnSpc>
              <a:spcBef>
                <a:spcPts val="600"/>
              </a:spcBef>
              <a:spcAft>
                <a:spcPts val="600"/>
              </a:spcAft>
              <a:buNone/>
            </a:pPr>
            <a:r>
              <a:rPr lang="en-US" altLang="ja-JP" sz="1800" dirty="0" smtClean="0"/>
              <a:t>4/16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4/23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4/30</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5/21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5/28</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6/04</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dirty="0" smtClean="0"/>
              <a:t>6/18</a:t>
            </a:r>
            <a:r>
              <a:rPr lang="ja-JP" altLang="en-US" sz="1800" dirty="0" smtClean="0"/>
              <a:t>　プログラミング演習  </a:t>
            </a:r>
            <a:r>
              <a:rPr lang="en-US" altLang="ja-JP" sz="1800" dirty="0" smtClean="0"/>
              <a:t>1 </a:t>
            </a:r>
          </a:p>
          <a:p>
            <a:pPr marL="0" indent="0">
              <a:lnSpc>
                <a:spcPct val="100000"/>
              </a:lnSpc>
              <a:spcBef>
                <a:spcPts val="600"/>
              </a:spcBef>
              <a:spcAft>
                <a:spcPts val="600"/>
              </a:spcAft>
              <a:buNone/>
            </a:pPr>
            <a:r>
              <a:rPr lang="en-US" altLang="ja-JP" sz="1800" dirty="0" smtClean="0"/>
              <a:t>6/25</a:t>
            </a:r>
            <a:r>
              <a:rPr lang="ja-JP" altLang="en-US" sz="1800" dirty="0" smtClean="0"/>
              <a:t>　プログラミング演習</a:t>
            </a:r>
            <a:r>
              <a:rPr lang="en-US" altLang="ja-JP" sz="1800" dirty="0" smtClean="0"/>
              <a:t>  2	</a:t>
            </a:r>
          </a:p>
          <a:p>
            <a:pPr marL="0" indent="0">
              <a:lnSpc>
                <a:spcPct val="100000"/>
              </a:lnSpc>
              <a:spcBef>
                <a:spcPts val="600"/>
              </a:spcBef>
              <a:spcAft>
                <a:spcPts val="600"/>
              </a:spcAft>
              <a:buNone/>
            </a:pPr>
            <a:r>
              <a:rPr lang="en-US" altLang="ja-JP" sz="1800" dirty="0" smtClean="0"/>
              <a:t>7/02   </a:t>
            </a:r>
            <a:r>
              <a:rPr lang="ja-JP" altLang="en-US" sz="1800" dirty="0" smtClean="0"/>
              <a:t>プログラミング演習  </a:t>
            </a:r>
            <a:r>
              <a:rPr lang="en-US" altLang="ja-JP" sz="1800" dirty="0" smtClean="0"/>
              <a:t>3	</a:t>
            </a:r>
          </a:p>
          <a:p>
            <a:pPr marL="0" indent="0">
              <a:lnSpc>
                <a:spcPct val="100000"/>
              </a:lnSpc>
              <a:spcBef>
                <a:spcPts val="600"/>
              </a:spcBef>
              <a:spcAft>
                <a:spcPts val="600"/>
              </a:spcAft>
              <a:buNone/>
            </a:pPr>
            <a:r>
              <a:rPr lang="en-US" altLang="ja-JP" sz="1800" dirty="0" smtClean="0"/>
              <a:t>7/09</a:t>
            </a:r>
            <a:r>
              <a:rPr lang="ja-JP" altLang="en-US" sz="1800" dirty="0" smtClean="0"/>
              <a:t>　プログラミング演習  </a:t>
            </a:r>
            <a:r>
              <a:rPr lang="en-US" altLang="ja-JP" sz="1800" dirty="0" smtClean="0"/>
              <a:t>4			</a:t>
            </a:r>
          </a:p>
          <a:p>
            <a:pPr marL="0" indent="0">
              <a:lnSpc>
                <a:spcPct val="100000"/>
              </a:lnSpc>
              <a:spcBef>
                <a:spcPts val="600"/>
              </a:spcBef>
              <a:spcAft>
                <a:spcPts val="600"/>
              </a:spcAft>
              <a:buNone/>
            </a:pPr>
            <a:r>
              <a:rPr lang="en-US" altLang="ja-JP" sz="1800" dirty="0" smtClean="0"/>
              <a:t>7/16</a:t>
            </a:r>
            <a:r>
              <a:rPr lang="ja-JP" altLang="en-US" sz="1800" dirty="0" smtClean="0"/>
              <a:t>　プログラミング演習  </a:t>
            </a:r>
            <a:r>
              <a:rPr lang="en-US" altLang="ja-JP" sz="1800" dirty="0" smtClean="0"/>
              <a:t>5</a:t>
            </a:r>
          </a:p>
        </p:txBody>
      </p:sp>
    </p:spTree>
    <p:extLst>
      <p:ext uri="{BB962C8B-B14F-4D97-AF65-F5344CB8AC3E}">
        <p14:creationId xmlns:p14="http://schemas.microsoft.com/office/powerpoint/2010/main" val="11911700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a:t>対称</a:t>
                </a:r>
                <a:r>
                  <a:rPr lang="ja-JP" altLang="en-US" sz="2000" i="1" dirty="0" smtClean="0"/>
                  <a:t>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a:t>対称行列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r>
                  <a:rPr lang="en-US" altLang="ja-JP" sz="1800" i="1" dirty="0" smtClean="0"/>
                  <a:t>Structure tensor</a:t>
                </a:r>
                <a:r>
                  <a:rPr lang="ja-JP" altLang="en-US" sz="1800" i="1" dirty="0" smtClean="0"/>
                  <a:t>は半正定値になる</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a:t>勾配強度画像の</a:t>
            </a: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a:t>勾配強度画像の</a:t>
            </a: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504198"/>
            <a:ext cx="11266201" cy="733270"/>
          </a:xfrm>
        </p:spPr>
        <p:txBody>
          <a:bodyPr>
            <a:normAutofit/>
          </a:bodyPr>
          <a:lstStyle/>
          <a:p>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561171"/>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6-8</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err="1" smtClean="0"/>
                  <a:t>を微</a:t>
                </a:r>
                <a:r>
                  <a:rPr lang="ja-JP" altLang="en-US" sz="2400" dirty="0" smtClean="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この</a:t>
                </a:r>
                <a:r>
                  <a:rPr lang="en-US" altLang="ja-JP" sz="2400" dirty="0" smtClean="0"/>
                  <a:t>2</a:t>
                </a:r>
                <a:r>
                  <a:rPr lang="ja-JP" altLang="en-US" sz="2400" dirty="0" smtClean="0"/>
                  <a:t>領域の重み付き二乗誤差は以下の通り．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kumimoji="1" lang="ja-JP" altLang="en-US" sz="2400" b="0" dirty="0" smtClean="0"/>
                  <a:t>これは</a:t>
                </a:r>
                <a:r>
                  <a:rPr kumimoji="1" lang="en-US" altLang="ja-JP" sz="2400" b="0" dirty="0" smtClean="0"/>
                  <a:t>S</a:t>
                </a:r>
                <a:r>
                  <a:rPr kumimoji="1" lang="ja-JP" altLang="en-US" sz="2400" b="0" dirty="0" smtClean="0"/>
                  <a:t>を</a:t>
                </a:r>
                <a:r>
                  <a:rPr kumimoji="1" lang="en-US" altLang="ja-JP" sz="2400" b="0" dirty="0" smtClean="0"/>
                  <a:t>(</a:t>
                </a:r>
                <a:r>
                  <a:rPr kumimoji="1" lang="en-US" altLang="ja-JP" sz="2400" b="0" i="1" dirty="0" err="1" smtClean="0"/>
                  <a:t>u,v</a:t>
                </a:r>
                <a:r>
                  <a:rPr kumimoji="1" lang="en-US" altLang="ja-JP" sz="2400" b="0" dirty="0" smtClean="0"/>
                  <a:t>)</a:t>
                </a:r>
                <a:r>
                  <a:rPr kumimoji="1" lang="ja-JP" altLang="en-US" sz="2400" b="0" dirty="0" smtClean="0"/>
                  <a:t>だけずらした際の画像の変化量を示す</a:t>
                </a:r>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a:t>
                </a:r>
                <a:r>
                  <a:rPr lang="en-US" altLang="ja-JP" sz="2400" dirty="0" smtClean="0">
                    <a:latin typeface="Cambria Math" panose="02040503050406030204" pitchFamily="18" charset="0"/>
                  </a:rPr>
                  <a:t>2</a:t>
                </a:r>
                <a:r>
                  <a:rPr lang="ja-JP" altLang="en-US" sz="2400" i="1" dirty="0" smtClean="0">
                    <a:latin typeface="Cambria Math" panose="02040503050406030204" pitchFamily="18" charset="0"/>
                  </a:rPr>
                  <a:t>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 A </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smtClean="0"/>
              <a:t>[A </a:t>
            </a:r>
            <a:r>
              <a:rPr lang="en-US" altLang="ja-JP" dirty="0"/>
              <a:t>Combined Corner and Edge Detector in </a:t>
            </a:r>
            <a:r>
              <a:rPr lang="en-US" altLang="ja-JP" dirty="0" smtClean="0"/>
              <a:t>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411975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smtClean="0"/>
                  <a:t>を</a:t>
                </a:r>
                <a:r>
                  <a:rPr lang="en-US" altLang="ja-JP" sz="2400" dirty="0" smtClean="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の二乗誤差は以下の通り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253216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6419</TotalTime>
  <Words>1840</Words>
  <Application>Microsoft Office PowerPoint</Application>
  <PresentationFormat>ワイド画面</PresentationFormat>
  <Paragraphs>441</Paragraphs>
  <Slides>32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ＭＳ Ｐゴシック</vt:lpstr>
      <vt:lpstr>メイリオ</vt:lpstr>
      <vt:lpstr>Arial</vt:lpstr>
      <vt:lpstr>Calibri</vt:lpstr>
      <vt:lpstr>Cambria Math</vt:lpstr>
      <vt:lpstr>Times New Roman</vt:lpstr>
      <vt:lpstr>Wingdings</vt:lpstr>
      <vt:lpstr>Office テーマ</vt:lpstr>
      <vt:lpstr>コンピュータビジョン</vt:lpstr>
      <vt:lpstr>コンピュータビジョン、2020</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239</cp:revision>
  <cp:lastPrinted>2020-02-27T08:09:44Z</cp:lastPrinted>
  <dcterms:created xsi:type="dcterms:W3CDTF">2017-01-19T02:23:36Z</dcterms:created>
  <dcterms:modified xsi:type="dcterms:W3CDTF">2020-02-27T08:10:43Z</dcterms:modified>
</cp:coreProperties>
</file>