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10" r:id="rId2"/>
    <p:sldId id="411" r:id="rId3"/>
    <p:sldId id="278" r:id="rId4"/>
    <p:sldId id="404" r:id="rId5"/>
    <p:sldId id="405" r:id="rId6"/>
    <p:sldId id="406" r:id="rId7"/>
    <p:sldId id="407" r:id="rId8"/>
    <p:sldId id="389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3" r:id="rId19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2" autoAdjust="0"/>
    <p:restoredTop sz="52535" autoAdjust="0"/>
  </p:normalViewPr>
  <p:slideViewPr>
    <p:cSldViewPr snapToGrid="0">
      <p:cViewPr varScale="1">
        <p:scale>
          <a:sx n="61" d="100"/>
          <a:sy n="61" d="100"/>
        </p:scale>
        <p:origin x="2544" y="4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5D18E4F-8904-49F0-A966-ED8BC304F0DA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15B3230-1262-4AAB-8ECE-8CE048B28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66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531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466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0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21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642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065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63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853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54634">
                  <a:defRPr/>
                </a:pPr>
                <a14:m>
                  <m:oMath xmlns:m="http://schemas.openxmlformats.org/officeDocument/2006/math">
                    <m:r>
                      <a:rPr lang="en-US" altLang="ja-JP" b="1" i="0" smtClean="0">
                        <a:latin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⊝</m:t>
                    </m:r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b="0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𝐁</m:t>
                        </m:r>
                      </m:sub>
                    </m:sSub>
                    <m:d>
                      <m:dPr>
                        <m:begChr m:val="{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kumimoji="1" lang="ja-JP" altLang="en-US" dirty="0" smtClean="0"/>
                  <a:t>これすこしややっこしいけど</a:t>
                </a:r>
                <a:r>
                  <a:rPr kumimoji="1" lang="en-US" altLang="ja-JP" dirty="0" smtClean="0"/>
                  <a:t>…</a:t>
                </a:r>
              </a:p>
              <a:p>
                <a:endParaRPr kumimoji="1" lang="en-US" altLang="ja-JP" dirty="0" smtClean="0"/>
              </a:p>
              <a:p>
                <a:pPr algn="l"/>
                <a:r>
                  <a:rPr kumimoji="1" lang="en-US" altLang="ja-JP" dirty="0" smtClean="0"/>
                  <a:t>U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 </m:t>
                    </m:r>
                  </m:oMath>
                </a14:m>
                <a:r>
                  <a:rPr kumimoji="1" lang="ja-JP" altLang="en-US" dirty="0" smtClean="0"/>
                  <a:t>は、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の任意の点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に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の原点を置いたことを表していて</a:t>
                </a:r>
                <a:r>
                  <a:rPr kumimoji="1" lang="en-US" altLang="ja-JP" dirty="0" smtClean="0"/>
                  <a:t>, </a:t>
                </a:r>
              </a:p>
              <a:p>
                <a:pPr algn="l"/>
                <a:r>
                  <a:rPr kumimoji="1" lang="en-US" altLang="ja-JP" dirty="0" smtClean="0"/>
                  <a:t>『U』</a:t>
                </a:r>
                <a:r>
                  <a:rPr kumimoji="1" lang="ja-JP" altLang="en-US" dirty="0" smtClean="0"/>
                  <a:t>ですべての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∈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をたしている</a:t>
                </a:r>
                <a:endParaRPr kumimoji="1" lang="en-US" altLang="ja-JP" dirty="0" smtClean="0"/>
              </a:p>
              <a:p>
                <a:pPr algn="l"/>
                <a:endParaRPr kumimoji="1" lang="en-US" altLang="ja-JP" dirty="0" smtClean="0"/>
              </a:p>
              <a:p>
                <a:pPr algn="l"/>
                <a:r>
                  <a:rPr kumimoji="1" lang="en-US" altLang="ja-JP" dirty="0" smtClean="0"/>
                  <a:t>U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kumimoji="1" lang="ja-JP" altLang="en-US" dirty="0" smtClean="0"/>
                  <a:t>は</a:t>
                </a:r>
                <a:r>
                  <a:rPr kumimoji="1" lang="en-US" altLang="ja-JP" dirty="0" smtClean="0"/>
                  <a:t>, </a:t>
                </a:r>
              </a:p>
              <a:p>
                <a:pPr algn="l"/>
                <a:endParaRPr kumimoji="1" lang="en-US" altLang="ja-JP" dirty="0" smtClean="0"/>
              </a:p>
              <a:p>
                <a:pPr algn="l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="1" i="0" smtClean="0">
                    <a:latin typeface="Cambria Math"/>
                    <a:cs typeface="Times New Roman" panose="02020603050405020304" pitchFamily="18" charset="0"/>
                  </a:rPr>
                  <a:t>𝐀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⊝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𝐁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=∪_(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𝐛∈𝐁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) {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𝐚−𝐛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 ┤|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>
                    <a:latin typeface="Cambria Math"/>
                    <a:ea typeface="Cambria Math"/>
                    <a:cs typeface="Times New Roman" panose="02020603050405020304" pitchFamily="18" charset="0"/>
                  </a:rPr>
                  <a:t>∈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𝐀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}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kumimoji="1" lang="ja-JP" altLang="en-US" dirty="0" smtClean="0"/>
                  <a:t>これすこしややっこしいけど</a:t>
                </a:r>
                <a:r>
                  <a:rPr kumimoji="1" lang="en-US" altLang="ja-JP" dirty="0" smtClean="0"/>
                  <a:t>…</a:t>
                </a:r>
              </a:p>
              <a:p>
                <a:endParaRPr kumimoji="1" lang="en-US" altLang="ja-JP" dirty="0" smtClean="0"/>
              </a:p>
              <a:p>
                <a:pPr algn="l"/>
                <a:r>
                  <a:rPr kumimoji="1" lang="en-US" altLang="ja-JP" dirty="0" smtClean="0"/>
                  <a:t>U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{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+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𝐛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 ┤|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>
                    <a:latin typeface="Cambria Math"/>
                    <a:ea typeface="Cambria Math"/>
                    <a:cs typeface="Times New Roman" panose="02020603050405020304" pitchFamily="18" charset="0"/>
                  </a:rPr>
                  <a:t>∈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𝐀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} </a:t>
                </a:r>
                <a:r>
                  <a:rPr kumimoji="1" lang="ja-JP" altLang="en-US" dirty="0" smtClean="0"/>
                  <a:t>は、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の任意の点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に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の原点を置いたことを表していて</a:t>
                </a:r>
                <a:r>
                  <a:rPr kumimoji="1" lang="en-US" altLang="ja-JP" dirty="0" smtClean="0"/>
                  <a:t>, </a:t>
                </a:r>
              </a:p>
              <a:p>
                <a:pPr algn="l"/>
                <a:r>
                  <a:rPr kumimoji="1" lang="en-US" altLang="ja-JP" dirty="0" smtClean="0"/>
                  <a:t>『U』</a:t>
                </a:r>
                <a:r>
                  <a:rPr kumimoji="1" lang="ja-JP" altLang="en-US" dirty="0" smtClean="0"/>
                  <a:t>ですべての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∈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をたしている</a:t>
                </a:r>
                <a:endParaRPr kumimoji="1" lang="en-US" altLang="ja-JP" dirty="0" smtClean="0"/>
              </a:p>
              <a:p>
                <a:pPr algn="l"/>
                <a:endParaRPr kumimoji="1" lang="en-US" altLang="ja-JP" dirty="0" smtClean="0"/>
              </a:p>
              <a:p>
                <a:pPr algn="l"/>
                <a:r>
                  <a:rPr kumimoji="1" lang="en-US" altLang="ja-JP" dirty="0" smtClean="0"/>
                  <a:t>U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{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−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𝐛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 ┤|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>
                    <a:latin typeface="Cambria Math"/>
                    <a:ea typeface="Cambria Math"/>
                    <a:cs typeface="Times New Roman" panose="02020603050405020304" pitchFamily="18" charset="0"/>
                  </a:rPr>
                  <a:t>∈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𝐀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}</a:t>
                </a:r>
                <a:r>
                  <a:rPr kumimoji="1" lang="ja-JP" altLang="en-US" dirty="0" smtClean="0"/>
                  <a:t>は</a:t>
                </a:r>
                <a:r>
                  <a:rPr kumimoji="1" lang="en-US" altLang="ja-JP" dirty="0" smtClean="0"/>
                  <a:t>, </a:t>
                </a:r>
              </a:p>
              <a:p>
                <a:pPr algn="l"/>
                <a:endParaRPr kumimoji="1" lang="en-US" altLang="ja-JP" dirty="0" smtClean="0"/>
              </a:p>
              <a:p>
                <a:pPr algn="l"/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303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29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25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87B386-50CC-45B7-B05B-B20E7AA6C4EA}" type="datetime1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08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4B5271-DF4B-404D-9A00-DFD43FAD2052}" type="datetime1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22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73B56B-5830-4C90-B0C8-AFD3C29A519C}" type="datetime1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80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83483"/>
            <a:ext cx="11473211" cy="73327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262079"/>
            <a:ext cx="11473211" cy="529682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9879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35DE295-420C-4265-BE54-AE59FA402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30085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E27C5-5B84-4712-B44B-BC196302F004}" type="datetime1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07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B9962C7-8567-46E8-87B6-FC2EA8361445}" type="datetime1">
              <a:rPr lang="ja-JP" altLang="en-US" smtClean="0"/>
              <a:t>2020/2/27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35DE295-420C-4265-BE54-AE59FA402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1070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BBAF858C-D476-405F-81ED-2449F3CEE792}" type="datetime1">
              <a:rPr lang="ja-JP" altLang="en-US" smtClean="0"/>
              <a:t>2020/2/27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35DE295-420C-4265-BE54-AE59FA402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6791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B31A0D-D4AB-4AA2-8FD1-9ADE2E44FA6C}" type="datetime1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61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2D9C7C-EA61-45D5-A47D-2FC16EC5D2A4}" type="datetime1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48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03265C-9DCE-478A-824A-B31F8199642F}" type="datetime1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70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79E761-BA22-4A94-B8B2-FC4F53167CC6}" type="datetime1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77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8781" y="365126"/>
            <a:ext cx="11708780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8781" y="1343722"/>
            <a:ext cx="11708780" cy="529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201781" cy="69026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662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tiff"/><Relationship Id="rId3" Type="http://schemas.openxmlformats.org/officeDocument/2006/relationships/image" Target="../media/image15.png"/><Relationship Id="rId7" Type="http://schemas.openxmlformats.org/officeDocument/2006/relationships/image" Target="../media/image19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iff"/><Relationship Id="rId5" Type="http://schemas.openxmlformats.org/officeDocument/2006/relationships/image" Target="../media/image17.tiff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livedoor.jp/imagej/d/ImageJ%A5%DE%A5%CB%A5%E5%A5%A2%A5%EB%A1%A7Process%A1%CA%BD%E8%CD%FD%A1%CB%A5%E1%A5%CB%A5%E5%A1%BC#binary" TargetMode="External"/><Relationship Id="rId3" Type="http://schemas.openxmlformats.org/officeDocument/2006/relationships/image" Target="../media/image22.tiff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iff"/><Relationship Id="rId11" Type="http://schemas.openxmlformats.org/officeDocument/2006/relationships/image" Target="../media/image11.png"/><Relationship Id="rId5" Type="http://schemas.openxmlformats.org/officeDocument/2006/relationships/image" Target="../media/image23.tiff"/><Relationship Id="rId10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7" Type="http://schemas.openxmlformats.org/officeDocument/2006/relationships/image" Target="../media/image30.tif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iff"/><Relationship Id="rId5" Type="http://schemas.openxmlformats.org/officeDocument/2006/relationships/image" Target="../media/image28.tiff"/><Relationship Id="rId4" Type="http://schemas.openxmlformats.org/officeDocument/2006/relationships/image" Target="../media/image27.tif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tif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tiff"/><Relationship Id="rId5" Type="http://schemas.openxmlformats.org/officeDocument/2006/relationships/image" Target="../media/image33.tiff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38.tiff"/><Relationship Id="rId10" Type="http://schemas.openxmlformats.org/officeDocument/2006/relationships/image" Target="../media/image10.png"/><Relationship Id="rId4" Type="http://schemas.openxmlformats.org/officeDocument/2006/relationships/image" Target="../media/image37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ja-JP" altLang="en-US" sz="5400" dirty="0" smtClean="0"/>
              <a:t>コンピュータビジョン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95626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800" dirty="0" smtClean="0"/>
              <a:t>担当</a:t>
            </a:r>
            <a:r>
              <a:rPr kumimoji="1" lang="en-US" altLang="ja-JP" sz="2800" dirty="0" smtClean="0"/>
              <a:t>: </a:t>
            </a:r>
            <a:r>
              <a:rPr kumimoji="1" lang="ja-JP" altLang="en-US" sz="2800" dirty="0" smtClean="0"/>
              <a:t>井尻 敬</a:t>
            </a:r>
            <a:endParaRPr kumimoji="1" lang="en-US" altLang="ja-JP" sz="2800" dirty="0" smtClean="0"/>
          </a:p>
          <a:p>
            <a:pPr algn="r"/>
            <a:endParaRPr lang="en-US" altLang="ja-JP" sz="2800" dirty="0"/>
          </a:p>
          <a:p>
            <a:pPr algn="r"/>
            <a:r>
              <a:rPr kumimoji="1" lang="ja-JP" altLang="en-US" sz="2800" dirty="0" smtClean="0"/>
              <a:t> 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5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Morphological operator - </a:t>
            </a:r>
            <a:r>
              <a:rPr lang="ja-JP" altLang="en-US" sz="3200" dirty="0"/>
              <a:t>形態作用素</a:t>
            </a:r>
            <a:r>
              <a:rPr lang="en-US" altLang="ja-JP" sz="3200" dirty="0"/>
              <a:t>- </a:t>
            </a:r>
            <a:endParaRPr lang="ja-JP" altLang="en-US" sz="3200" dirty="0"/>
          </a:p>
        </p:txBody>
      </p:sp>
      <p:pic>
        <p:nvPicPr>
          <p:cNvPr id="13314" name="Picture 2" descr="http://upload.wikimedia.org/wikipedia/commons/8/8d/Dil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" t="7306" r="8892" b="10023"/>
          <a:stretch/>
        </p:blipFill>
        <p:spPr bwMode="auto">
          <a:xfrm>
            <a:off x="2645634" y="2971649"/>
            <a:ext cx="2120911" cy="201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" name="正方形/長方形 308"/>
          <p:cNvSpPr/>
          <p:nvPr/>
        </p:nvSpPr>
        <p:spPr>
          <a:xfrm>
            <a:off x="3445097" y="1182506"/>
            <a:ext cx="1138994" cy="112199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14" name="グループ化 313"/>
          <p:cNvGrpSpPr/>
          <p:nvPr/>
        </p:nvGrpSpPr>
        <p:grpSpPr>
          <a:xfrm>
            <a:off x="7196155" y="1484819"/>
            <a:ext cx="519906" cy="519906"/>
            <a:chOff x="2733675" y="3616325"/>
            <a:chExt cx="519906" cy="519906"/>
          </a:xfrm>
        </p:grpSpPr>
        <p:sp>
          <p:nvSpPr>
            <p:cNvPr id="315" name="円/楕円 314"/>
            <p:cNvSpPr/>
            <p:nvPr/>
          </p:nvSpPr>
          <p:spPr>
            <a:xfrm>
              <a:off x="2733675" y="3616325"/>
              <a:ext cx="519906" cy="5199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6" name="円/楕円 315"/>
            <p:cNvSpPr/>
            <p:nvPr/>
          </p:nvSpPr>
          <p:spPr>
            <a:xfrm>
              <a:off x="2970769" y="3853419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313" name="テキスト ボックス 312"/>
          <p:cNvSpPr txBox="1"/>
          <p:nvPr/>
        </p:nvSpPr>
        <p:spPr>
          <a:xfrm>
            <a:off x="2867485" y="2341951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集合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(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値画像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18" name="テキスト ボックス 317"/>
          <p:cNvSpPr txBox="1"/>
          <p:nvPr/>
        </p:nvSpPr>
        <p:spPr>
          <a:xfrm>
            <a:off x="5667070" y="2327853"/>
            <a:ext cx="3470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集合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(Structure Element)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テキスト ボックス 318"/>
              <p:cNvSpPr txBox="1"/>
              <p:nvPr/>
            </p:nvSpPr>
            <p:spPr>
              <a:xfrm>
                <a:off x="1706006" y="5027435"/>
                <a:ext cx="419653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Dilation (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膨張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⊕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2000" b="1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2000" b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𝐜</m:t>
                        </m:r>
                      </m:e>
                    </m:d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の原点を</a:t>
                </a:r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内で動かしたとき</a:t>
                </a: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が描く図形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19" name="テキスト ボックス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05" y="5027434"/>
                <a:ext cx="4196533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1599" t="-3524" b="-6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/>
              <p:cNvSpPr txBox="1"/>
              <p:nvPr/>
            </p:nvSpPr>
            <p:spPr>
              <a:xfrm>
                <a:off x="6130673" y="5027435"/>
                <a:ext cx="439254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Erosion (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収縮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⊝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2000" b="1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2000" b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𝐜</m:t>
                        </m:r>
                      </m:e>
                    </m:d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,∀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全体が</a:t>
                </a:r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に含まれるよう</a:t>
                </a: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を動かしたとき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の原点が描く図形</a:t>
                </a:r>
              </a:p>
            </p:txBody>
          </p:sp>
        </mc:Choice>
        <mc:Fallback xmlns="">
          <p:sp>
            <p:nvSpPr>
              <p:cNvPr id="321" name="テキスト ボックス 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672" y="5027434"/>
                <a:ext cx="4392549" cy="1384995"/>
              </a:xfrm>
              <a:prstGeom prst="rect">
                <a:avLst/>
              </a:prstGeom>
              <a:blipFill rotWithShape="0">
                <a:blip r:embed="rId5"/>
                <a:stretch>
                  <a:fillRect l="-1528" t="-3524" r="-972" b="-6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6" name="Picture 4" descr="http://upload.wikimedia.org/wikipedia/commons/3/3a/Erosion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4" t="16619" r="18223" b="21080"/>
          <a:stretch/>
        </p:blipFill>
        <p:spPr bwMode="auto">
          <a:xfrm>
            <a:off x="7196155" y="3252099"/>
            <a:ext cx="1532978" cy="150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8731252" y="6519446"/>
            <a:ext cx="1936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図は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wikipedia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より</a:t>
            </a:r>
          </a:p>
        </p:txBody>
      </p:sp>
    </p:spTree>
    <p:extLst>
      <p:ext uri="{BB962C8B-B14F-4D97-AF65-F5344CB8AC3E}">
        <p14:creationId xmlns:p14="http://schemas.microsoft.com/office/powerpoint/2010/main" val="382572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2</a:t>
            </a:r>
            <a:r>
              <a:rPr lang="ja-JP" altLang="en-US" sz="3200" dirty="0"/>
              <a:t>値画像の</a:t>
            </a:r>
            <a:r>
              <a:rPr lang="en-US" altLang="ja-JP" sz="3200" dirty="0"/>
              <a:t>Morphological operation (1/3)</a:t>
            </a:r>
            <a:endParaRPr lang="ja-JP" altLang="en-US" sz="3200" dirty="0"/>
          </a:p>
        </p:txBody>
      </p:sp>
      <p:sp>
        <p:nvSpPr>
          <p:cNvPr id="176" name="角丸四角形 175"/>
          <p:cNvSpPr/>
          <p:nvPr/>
        </p:nvSpPr>
        <p:spPr>
          <a:xfrm>
            <a:off x="1981200" y="844453"/>
            <a:ext cx="8161632" cy="1632259"/>
          </a:xfrm>
          <a:prstGeom prst="round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6022791" y="1060518"/>
            <a:ext cx="949256" cy="949261"/>
            <a:chOff x="327667" y="3206248"/>
            <a:chExt cx="2043977" cy="2043981"/>
          </a:xfrm>
        </p:grpSpPr>
        <p:sp>
          <p:nvSpPr>
            <p:cNvPr id="11" name="正方形/長方形 10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7269916" y="1060518"/>
            <a:ext cx="949256" cy="949261"/>
            <a:chOff x="327667" y="3206248"/>
            <a:chExt cx="2043977" cy="2043981"/>
          </a:xfrm>
        </p:grpSpPr>
        <p:sp>
          <p:nvSpPr>
            <p:cNvPr id="47" name="正方形/長方形 46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104" name="正方形/長方形 103"/>
          <p:cNvSpPr/>
          <p:nvPr/>
        </p:nvSpPr>
        <p:spPr>
          <a:xfrm>
            <a:off x="2120901" y="1137861"/>
            <a:ext cx="3855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+ 2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値の線形フィルタのようなもの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円形のものが良く用いられる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68" name="グループ化 167"/>
          <p:cNvGrpSpPr/>
          <p:nvPr/>
        </p:nvGrpSpPr>
        <p:grpSpPr>
          <a:xfrm>
            <a:off x="8639542" y="953838"/>
            <a:ext cx="1158413" cy="1162620"/>
            <a:chOff x="2021088" y="4536269"/>
            <a:chExt cx="1324150" cy="1328958"/>
          </a:xfrm>
        </p:grpSpPr>
        <p:sp>
          <p:nvSpPr>
            <p:cNvPr id="106" name="正方形/長方形 105"/>
            <p:cNvSpPr/>
            <p:nvPr/>
          </p:nvSpPr>
          <p:spPr>
            <a:xfrm>
              <a:off x="2400789" y="491597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25906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2780490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240078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25906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2780490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240078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25906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2780490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2970341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2970341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2970341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22109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22109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22109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2400789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22109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2780490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25906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240078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22109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8" name="正方形/長方形 127"/>
            <p:cNvSpPr/>
            <p:nvPr/>
          </p:nvSpPr>
          <p:spPr>
            <a:xfrm>
              <a:off x="2780490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25906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2970341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2780490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2970341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3155386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3155386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3155386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3155386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3155386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2021088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2021088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2021088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2021088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2021088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2400789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2210939" y="5675371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0" name="正方形/長方形 149"/>
            <p:cNvSpPr/>
            <p:nvPr/>
          </p:nvSpPr>
          <p:spPr>
            <a:xfrm>
              <a:off x="2780490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1" name="正方形/長方形 150"/>
            <p:cNvSpPr/>
            <p:nvPr/>
          </p:nvSpPr>
          <p:spPr>
            <a:xfrm>
              <a:off x="2590639" y="56753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2" name="正方形/長方形 151"/>
            <p:cNvSpPr/>
            <p:nvPr/>
          </p:nvSpPr>
          <p:spPr>
            <a:xfrm>
              <a:off x="2970341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3" name="正方形/長方形 152"/>
            <p:cNvSpPr/>
            <p:nvPr/>
          </p:nvSpPr>
          <p:spPr>
            <a:xfrm>
              <a:off x="2970341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4" name="正方形/長方形 153"/>
            <p:cNvSpPr/>
            <p:nvPr/>
          </p:nvSpPr>
          <p:spPr>
            <a:xfrm>
              <a:off x="3155386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3155386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6" name="正方形/長方形 155"/>
            <p:cNvSpPr/>
            <p:nvPr/>
          </p:nvSpPr>
          <p:spPr>
            <a:xfrm>
              <a:off x="2021088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7" name="正方形/長方形 156"/>
            <p:cNvSpPr/>
            <p:nvPr/>
          </p:nvSpPr>
          <p:spPr>
            <a:xfrm>
              <a:off x="2021089" y="567537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8" name="正方形/長方形 157"/>
            <p:cNvSpPr/>
            <p:nvPr/>
          </p:nvSpPr>
          <p:spPr>
            <a:xfrm>
              <a:off x="2400790" y="453627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9" name="正方形/長方形 158"/>
            <p:cNvSpPr/>
            <p:nvPr/>
          </p:nvSpPr>
          <p:spPr>
            <a:xfrm>
              <a:off x="2210939" y="4536269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0" name="正方形/長方形 159"/>
            <p:cNvSpPr/>
            <p:nvPr/>
          </p:nvSpPr>
          <p:spPr>
            <a:xfrm>
              <a:off x="2780491" y="453627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1" name="正方形/長方形 160"/>
            <p:cNvSpPr/>
            <p:nvPr/>
          </p:nvSpPr>
          <p:spPr>
            <a:xfrm>
              <a:off x="2590640" y="453627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297034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3" name="正方形/長方形 162"/>
            <p:cNvSpPr/>
            <p:nvPr/>
          </p:nvSpPr>
          <p:spPr>
            <a:xfrm>
              <a:off x="2970342" y="4536281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4" name="正方形/長方形 163"/>
            <p:cNvSpPr/>
            <p:nvPr/>
          </p:nvSpPr>
          <p:spPr>
            <a:xfrm>
              <a:off x="3155387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5" name="正方形/長方形 164"/>
            <p:cNvSpPr/>
            <p:nvPr/>
          </p:nvSpPr>
          <p:spPr>
            <a:xfrm>
              <a:off x="3155387" y="4536288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6" name="正方形/長方形 165"/>
            <p:cNvSpPr/>
            <p:nvPr/>
          </p:nvSpPr>
          <p:spPr>
            <a:xfrm>
              <a:off x="202109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7" name="正方形/長方形 166"/>
            <p:cNvSpPr/>
            <p:nvPr/>
          </p:nvSpPr>
          <p:spPr>
            <a:xfrm>
              <a:off x="2021094" y="453628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170" name="テキスト ボックス 169"/>
          <p:cNvSpPr txBox="1"/>
          <p:nvPr/>
        </p:nvSpPr>
        <p:spPr>
          <a:xfrm>
            <a:off x="6089808" y="20363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近傍</a:t>
            </a:r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7351951" y="20363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近傍</a:t>
            </a: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8425879" y="2170397"/>
            <a:ext cx="176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3pixel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の円</a:t>
            </a:r>
          </a:p>
        </p:txBody>
      </p:sp>
      <p:sp>
        <p:nvSpPr>
          <p:cNvPr id="173" name="正方形/長方形 172"/>
          <p:cNvSpPr/>
          <p:nvPr/>
        </p:nvSpPr>
        <p:spPr>
          <a:xfrm>
            <a:off x="6880807" y="2570489"/>
            <a:ext cx="2508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Basic operations 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正方形/長方形 174"/>
              <p:cNvSpPr/>
              <p:nvPr/>
            </p:nvSpPr>
            <p:spPr>
              <a:xfrm>
                <a:off x="8485439" y="5055960"/>
                <a:ext cx="2047997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⊖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𝐵</m:t>
                        </m:r>
                      </m:lim>
                    </m:limLow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75" name="正方形/長方形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438" y="5055960"/>
                <a:ext cx="2047997" cy="800732"/>
              </a:xfrm>
              <a:prstGeom prst="rect">
                <a:avLst/>
              </a:prstGeom>
              <a:blipFill rotWithShape="0">
                <a:blip r:embed="rId3"/>
                <a:stretch>
                  <a:fillRect b="-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2" name="グループ化 241"/>
          <p:cNvGrpSpPr/>
          <p:nvPr/>
        </p:nvGrpSpPr>
        <p:grpSpPr>
          <a:xfrm>
            <a:off x="1821160" y="3279916"/>
            <a:ext cx="1755720" cy="1762096"/>
            <a:chOff x="883304" y="4271993"/>
            <a:chExt cx="1324153" cy="1328962"/>
          </a:xfrm>
        </p:grpSpPr>
        <p:sp>
          <p:nvSpPr>
            <p:cNvPr id="180" name="正方形/長方形 179"/>
            <p:cNvSpPr/>
            <p:nvPr/>
          </p:nvSpPr>
          <p:spPr>
            <a:xfrm>
              <a:off x="1642709" y="4651697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263006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1452857" y="4841549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3" name="正方形/長方形 182"/>
            <p:cNvSpPr/>
            <p:nvPr/>
          </p:nvSpPr>
          <p:spPr>
            <a:xfrm>
              <a:off x="1642709" y="4841549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263006" y="5031400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5" name="正方形/長方形 184"/>
            <p:cNvSpPr/>
            <p:nvPr/>
          </p:nvSpPr>
          <p:spPr>
            <a:xfrm>
              <a:off x="1452857" y="5031400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1642709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1832560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8" name="正方形/長方形 187"/>
            <p:cNvSpPr/>
            <p:nvPr/>
          </p:nvSpPr>
          <p:spPr>
            <a:xfrm>
              <a:off x="1832560" y="4841549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9" name="正方形/長方形 188"/>
            <p:cNvSpPr/>
            <p:nvPr/>
          </p:nvSpPr>
          <p:spPr>
            <a:xfrm>
              <a:off x="1832560" y="4651697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1073155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1" name="正方形/長方形 190"/>
            <p:cNvSpPr/>
            <p:nvPr/>
          </p:nvSpPr>
          <p:spPr>
            <a:xfrm>
              <a:off x="1073155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2" name="正方形/長方形 191"/>
            <p:cNvSpPr/>
            <p:nvPr/>
          </p:nvSpPr>
          <p:spPr>
            <a:xfrm>
              <a:off x="1073155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3" name="正方形/長方形 192"/>
            <p:cNvSpPr/>
            <p:nvPr/>
          </p:nvSpPr>
          <p:spPr>
            <a:xfrm>
              <a:off x="1263006" y="5221252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4" name="正方形/長方形 193"/>
            <p:cNvSpPr/>
            <p:nvPr/>
          </p:nvSpPr>
          <p:spPr>
            <a:xfrm>
              <a:off x="1073155" y="522125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1642709" y="5221252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6" name="正方形/長方形 195"/>
            <p:cNvSpPr/>
            <p:nvPr/>
          </p:nvSpPr>
          <p:spPr>
            <a:xfrm>
              <a:off x="1452857" y="5221251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7" name="正方形/長方形 196"/>
            <p:cNvSpPr/>
            <p:nvPr/>
          </p:nvSpPr>
          <p:spPr>
            <a:xfrm>
              <a:off x="1832560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8" name="正方形/長方形 197"/>
            <p:cNvSpPr/>
            <p:nvPr/>
          </p:nvSpPr>
          <p:spPr>
            <a:xfrm>
              <a:off x="1263006" y="4461846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9" name="正方形/長方形 198"/>
            <p:cNvSpPr/>
            <p:nvPr/>
          </p:nvSpPr>
          <p:spPr>
            <a:xfrm>
              <a:off x="1073155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0" name="正方形/長方形 199"/>
            <p:cNvSpPr/>
            <p:nvPr/>
          </p:nvSpPr>
          <p:spPr>
            <a:xfrm>
              <a:off x="1642709" y="4461846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1" name="正方形/長方形 200"/>
            <p:cNvSpPr/>
            <p:nvPr/>
          </p:nvSpPr>
          <p:spPr>
            <a:xfrm>
              <a:off x="1452857" y="4461846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2" name="正方形/長方形 201"/>
            <p:cNvSpPr/>
            <p:nvPr/>
          </p:nvSpPr>
          <p:spPr>
            <a:xfrm>
              <a:off x="1832560" y="4461846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3" name="正方形/長方形 202"/>
            <p:cNvSpPr/>
            <p:nvPr/>
          </p:nvSpPr>
          <p:spPr>
            <a:xfrm>
              <a:off x="1642709" y="5031401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4" name="正方形/長方形 203"/>
            <p:cNvSpPr/>
            <p:nvPr/>
          </p:nvSpPr>
          <p:spPr>
            <a:xfrm>
              <a:off x="1832560" y="5031401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5" name="正方形/長方形 204"/>
            <p:cNvSpPr/>
            <p:nvPr/>
          </p:nvSpPr>
          <p:spPr>
            <a:xfrm>
              <a:off x="1832560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6" name="正方形/長方形 205"/>
            <p:cNvSpPr/>
            <p:nvPr/>
          </p:nvSpPr>
          <p:spPr>
            <a:xfrm>
              <a:off x="2017606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7" name="正方形/長方形 206"/>
            <p:cNvSpPr/>
            <p:nvPr/>
          </p:nvSpPr>
          <p:spPr>
            <a:xfrm>
              <a:off x="2017606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8" name="正方形/長方形 207"/>
            <p:cNvSpPr/>
            <p:nvPr/>
          </p:nvSpPr>
          <p:spPr>
            <a:xfrm>
              <a:off x="2017606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2017606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0" name="正方形/長方形 209"/>
            <p:cNvSpPr/>
            <p:nvPr/>
          </p:nvSpPr>
          <p:spPr>
            <a:xfrm>
              <a:off x="2017606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1" name="正方形/長方形 210"/>
            <p:cNvSpPr/>
            <p:nvPr/>
          </p:nvSpPr>
          <p:spPr>
            <a:xfrm>
              <a:off x="2017606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2" name="正方形/長方形 211"/>
            <p:cNvSpPr/>
            <p:nvPr/>
          </p:nvSpPr>
          <p:spPr>
            <a:xfrm>
              <a:off x="2017606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3" name="正方形/長方形 212"/>
            <p:cNvSpPr/>
            <p:nvPr/>
          </p:nvSpPr>
          <p:spPr>
            <a:xfrm>
              <a:off x="883304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4" name="正方形/長方形 213"/>
            <p:cNvSpPr/>
            <p:nvPr/>
          </p:nvSpPr>
          <p:spPr>
            <a:xfrm>
              <a:off x="883304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5" name="正方形/長方形 214"/>
            <p:cNvSpPr/>
            <p:nvPr/>
          </p:nvSpPr>
          <p:spPr>
            <a:xfrm>
              <a:off x="883304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6" name="正方形/長方形 215"/>
            <p:cNvSpPr/>
            <p:nvPr/>
          </p:nvSpPr>
          <p:spPr>
            <a:xfrm>
              <a:off x="883304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7" name="正方形/長方形 216"/>
            <p:cNvSpPr/>
            <p:nvPr/>
          </p:nvSpPr>
          <p:spPr>
            <a:xfrm>
              <a:off x="883304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883304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9" name="正方形/長方形 218"/>
            <p:cNvSpPr/>
            <p:nvPr/>
          </p:nvSpPr>
          <p:spPr>
            <a:xfrm>
              <a:off x="883304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0" name="正方形/長方形 219"/>
            <p:cNvSpPr/>
            <p:nvPr/>
          </p:nvSpPr>
          <p:spPr>
            <a:xfrm>
              <a:off x="1263006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1" name="正方形/長方形 220"/>
            <p:cNvSpPr/>
            <p:nvPr/>
          </p:nvSpPr>
          <p:spPr>
            <a:xfrm>
              <a:off x="1073155" y="541110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2" name="正方形/長方形 221"/>
            <p:cNvSpPr/>
            <p:nvPr/>
          </p:nvSpPr>
          <p:spPr>
            <a:xfrm>
              <a:off x="1642709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3" name="正方形/長方形 222"/>
            <p:cNvSpPr/>
            <p:nvPr/>
          </p:nvSpPr>
          <p:spPr>
            <a:xfrm>
              <a:off x="1452857" y="541110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4" name="正方形/長方形 223"/>
            <p:cNvSpPr/>
            <p:nvPr/>
          </p:nvSpPr>
          <p:spPr>
            <a:xfrm>
              <a:off x="1832560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5" name="正方形/長方形 224"/>
            <p:cNvSpPr/>
            <p:nvPr/>
          </p:nvSpPr>
          <p:spPr>
            <a:xfrm>
              <a:off x="1832560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6" name="正方形/長方形 225"/>
            <p:cNvSpPr/>
            <p:nvPr/>
          </p:nvSpPr>
          <p:spPr>
            <a:xfrm>
              <a:off x="2017606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7" name="正方形/長方形 226"/>
            <p:cNvSpPr/>
            <p:nvPr/>
          </p:nvSpPr>
          <p:spPr>
            <a:xfrm>
              <a:off x="2017606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8" name="正方形/長方形 227"/>
            <p:cNvSpPr/>
            <p:nvPr/>
          </p:nvSpPr>
          <p:spPr>
            <a:xfrm>
              <a:off x="883304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3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9" name="正方形/長方形 228"/>
            <p:cNvSpPr/>
            <p:nvPr/>
          </p:nvSpPr>
          <p:spPr>
            <a:xfrm>
              <a:off x="883304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0" name="正方形/長方形 229"/>
            <p:cNvSpPr/>
            <p:nvPr/>
          </p:nvSpPr>
          <p:spPr>
            <a:xfrm>
              <a:off x="1263006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1" name="正方形/長方形 230"/>
            <p:cNvSpPr/>
            <p:nvPr/>
          </p:nvSpPr>
          <p:spPr>
            <a:xfrm>
              <a:off x="1073155" y="427199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2" name="正方形/長方形 231"/>
            <p:cNvSpPr/>
            <p:nvPr/>
          </p:nvSpPr>
          <p:spPr>
            <a:xfrm>
              <a:off x="1642709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3" name="正方形/長方形 232"/>
            <p:cNvSpPr/>
            <p:nvPr/>
          </p:nvSpPr>
          <p:spPr>
            <a:xfrm>
              <a:off x="1452857" y="427199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4" name="正方形/長方形 233"/>
            <p:cNvSpPr/>
            <p:nvPr/>
          </p:nvSpPr>
          <p:spPr>
            <a:xfrm>
              <a:off x="1832560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5" name="正方形/長方形 234"/>
            <p:cNvSpPr/>
            <p:nvPr/>
          </p:nvSpPr>
          <p:spPr>
            <a:xfrm>
              <a:off x="1832560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6" name="正方形/長方形 235"/>
            <p:cNvSpPr/>
            <p:nvPr/>
          </p:nvSpPr>
          <p:spPr>
            <a:xfrm>
              <a:off x="2017606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7" name="正方形/長方形 236"/>
            <p:cNvSpPr/>
            <p:nvPr/>
          </p:nvSpPr>
          <p:spPr>
            <a:xfrm>
              <a:off x="2017606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8" name="正方形/長方形 237"/>
            <p:cNvSpPr/>
            <p:nvPr/>
          </p:nvSpPr>
          <p:spPr>
            <a:xfrm>
              <a:off x="883304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9" name="正方形/長方形 238"/>
            <p:cNvSpPr/>
            <p:nvPr/>
          </p:nvSpPr>
          <p:spPr>
            <a:xfrm>
              <a:off x="883304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8" name="正方形/長方形 177"/>
            <p:cNvSpPr/>
            <p:nvPr/>
          </p:nvSpPr>
          <p:spPr>
            <a:xfrm>
              <a:off x="1263006" y="4651698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9" name="正方形/長方形 178"/>
            <p:cNvSpPr/>
            <p:nvPr/>
          </p:nvSpPr>
          <p:spPr>
            <a:xfrm>
              <a:off x="1452857" y="4651697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243" name="正方形/長方形 242"/>
          <p:cNvSpPr/>
          <p:nvPr/>
        </p:nvSpPr>
        <p:spPr>
          <a:xfrm>
            <a:off x="1799604" y="5081925"/>
            <a:ext cx="1790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入力画像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619581" y="5054164"/>
                <a:ext cx="2083263" cy="802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⊕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B</m:t>
                        </m:r>
                      </m:lim>
                    </m:limLow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80" y="5054164"/>
                <a:ext cx="2083263" cy="802784"/>
              </a:xfrm>
              <a:prstGeom prst="rect">
                <a:avLst/>
              </a:prstGeom>
              <a:blipFill rotWithShape="0"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正方形/長方形 434"/>
          <p:cNvSpPr/>
          <p:nvPr/>
        </p:nvSpPr>
        <p:spPr>
          <a:xfrm>
            <a:off x="1583749" y="6396336"/>
            <a:ext cx="96430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細かいことだが、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max(</a:t>
            </a:r>
            <a:r>
              <a:rPr lang="en-US" altLang="ja-JP" sz="11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x-t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))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マイナス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-』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ほとんどないけど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上下非対称な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を利用するとき大切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</a:t>
            </a:r>
          </a:p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計算時は注目画素の周囲の領域の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max / min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を見るため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をひっくり返す必要が有る。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99" name="グループ化 498"/>
          <p:cNvGrpSpPr/>
          <p:nvPr/>
        </p:nvGrpSpPr>
        <p:grpSpPr>
          <a:xfrm>
            <a:off x="3811894" y="3280952"/>
            <a:ext cx="1258629" cy="1258636"/>
            <a:chOff x="327667" y="3206248"/>
            <a:chExt cx="2043977" cy="2043981"/>
          </a:xfrm>
        </p:grpSpPr>
        <p:sp>
          <p:nvSpPr>
            <p:cNvPr id="500" name="正方形/長方形 499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1" name="正方形/長方形 500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2" name="正方形/長方形 501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3" name="正方形/長方形 502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4" name="正方形/長方形 503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5" name="正方形/長方形 504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6" name="正方形/長方形 505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7" name="正方形/長方形 506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8" name="正方形/長方形 507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9" name="正方形/長方形 508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0" name="正方形/長方形 509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1" name="正方形/長方形 510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2" name="正方形/長方形 511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3" name="正方形/長方形 512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4" name="正方形/長方形 513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5" name="正方形/長方形 514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6" name="正方形/長方形 515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7" name="正方形/長方形 516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8" name="正方形/長方形 517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9" name="正方形/長方形 518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0" name="正方形/長方形 519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1" name="正方形/長方形 520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2" name="正方形/長方形 521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3" name="正方形/長方形 522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4" name="正方形/長方形 523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5" name="正方形/長方形 524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6" name="正方形/長方形 525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7" name="正方形/長方形 526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28" name="正方形/長方形 527"/>
          <p:cNvSpPr/>
          <p:nvPr/>
        </p:nvSpPr>
        <p:spPr>
          <a:xfrm>
            <a:off x="3599919" y="4579167"/>
            <a:ext cx="1682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Str. Elem: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B</a:t>
            </a:r>
            <a:endParaRPr lang="ja-JP" altLang="en-US" sz="2000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5783351" y="2879044"/>
            <a:ext cx="4603947" cy="2160927"/>
            <a:chOff x="4007623" y="2764330"/>
            <a:chExt cx="4603947" cy="216092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4007623" y="3163161"/>
              <a:ext cx="1755720" cy="1762096"/>
              <a:chOff x="6527877" y="3754930"/>
              <a:chExt cx="1755720" cy="1762096"/>
            </a:xfrm>
          </p:grpSpPr>
          <p:sp>
            <p:nvSpPr>
              <p:cNvPr id="309" name="正方形/長方形 308"/>
              <p:cNvSpPr/>
              <p:nvPr/>
            </p:nvSpPr>
            <p:spPr>
              <a:xfrm>
                <a:off x="7283058" y="4258387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0" name="正方形/長方形 309"/>
              <p:cNvSpPr/>
              <p:nvPr/>
            </p:nvSpPr>
            <p:spPr>
              <a:xfrm>
                <a:off x="7534787" y="4258387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1" name="正方形/長方形 310"/>
              <p:cNvSpPr/>
              <p:nvPr/>
            </p:nvSpPr>
            <p:spPr>
              <a:xfrm>
                <a:off x="7031331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2" name="正方形/長方形 311"/>
              <p:cNvSpPr/>
              <p:nvPr/>
            </p:nvSpPr>
            <p:spPr>
              <a:xfrm>
                <a:off x="7283058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3" name="正方形/長方形 312"/>
              <p:cNvSpPr/>
              <p:nvPr/>
            </p:nvSpPr>
            <p:spPr>
              <a:xfrm>
                <a:off x="7534787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4" name="正方形/長方形 313"/>
              <p:cNvSpPr/>
              <p:nvPr/>
            </p:nvSpPr>
            <p:spPr>
              <a:xfrm>
                <a:off x="7031331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5" name="正方形/長方形 314"/>
              <p:cNvSpPr/>
              <p:nvPr/>
            </p:nvSpPr>
            <p:spPr>
              <a:xfrm>
                <a:off x="7283058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6" name="正方形/長方形 315"/>
              <p:cNvSpPr/>
              <p:nvPr/>
            </p:nvSpPr>
            <p:spPr>
              <a:xfrm>
                <a:off x="7534787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7" name="正方形/長方形 316"/>
              <p:cNvSpPr/>
              <p:nvPr/>
            </p:nvSpPr>
            <p:spPr>
              <a:xfrm>
                <a:off x="7786514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8" name="正方形/長方形 317"/>
              <p:cNvSpPr/>
              <p:nvPr/>
            </p:nvSpPr>
            <p:spPr>
              <a:xfrm>
                <a:off x="7786514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9" name="正方形/長方形 318"/>
              <p:cNvSpPr/>
              <p:nvPr/>
            </p:nvSpPr>
            <p:spPr>
              <a:xfrm>
                <a:off x="7786514" y="4258387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0" name="正方形/長方形 319"/>
              <p:cNvSpPr/>
              <p:nvPr/>
            </p:nvSpPr>
            <p:spPr>
              <a:xfrm>
                <a:off x="6779604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1" name="正方形/長方形 320"/>
              <p:cNvSpPr/>
              <p:nvPr/>
            </p:nvSpPr>
            <p:spPr>
              <a:xfrm>
                <a:off x="6779604" y="4510115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2" name="正方形/長方形 321"/>
              <p:cNvSpPr/>
              <p:nvPr/>
            </p:nvSpPr>
            <p:spPr>
              <a:xfrm>
                <a:off x="6779604" y="4258387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3" name="正方形/長方形 322"/>
              <p:cNvSpPr/>
              <p:nvPr/>
            </p:nvSpPr>
            <p:spPr>
              <a:xfrm>
                <a:off x="7031331" y="501357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4" name="正方形/長方形 323"/>
              <p:cNvSpPr/>
              <p:nvPr/>
            </p:nvSpPr>
            <p:spPr>
              <a:xfrm>
                <a:off x="6779604" y="5013569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5" name="正方形/長方形 324"/>
              <p:cNvSpPr/>
              <p:nvPr/>
            </p:nvSpPr>
            <p:spPr>
              <a:xfrm>
                <a:off x="7534787" y="501357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6" name="正方形/長方形 325"/>
              <p:cNvSpPr/>
              <p:nvPr/>
            </p:nvSpPr>
            <p:spPr>
              <a:xfrm>
                <a:off x="7283058" y="5013569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7" name="正方形/長方形 326"/>
              <p:cNvSpPr/>
              <p:nvPr/>
            </p:nvSpPr>
            <p:spPr>
              <a:xfrm>
                <a:off x="7786514" y="501357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8" name="正方形/長方形 327"/>
              <p:cNvSpPr/>
              <p:nvPr/>
            </p:nvSpPr>
            <p:spPr>
              <a:xfrm>
                <a:off x="7031331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9" name="正方形/長方形 328"/>
              <p:cNvSpPr/>
              <p:nvPr/>
            </p:nvSpPr>
            <p:spPr>
              <a:xfrm>
                <a:off x="6779604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0" name="正方形/長方形 329"/>
              <p:cNvSpPr/>
              <p:nvPr/>
            </p:nvSpPr>
            <p:spPr>
              <a:xfrm>
                <a:off x="7534787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1" name="正方形/長方形 330"/>
              <p:cNvSpPr/>
              <p:nvPr/>
            </p:nvSpPr>
            <p:spPr>
              <a:xfrm>
                <a:off x="7283058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2" name="正方形/長方形 331"/>
              <p:cNvSpPr/>
              <p:nvPr/>
            </p:nvSpPr>
            <p:spPr>
              <a:xfrm>
                <a:off x="7786514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3" name="正方形/長方形 332"/>
              <p:cNvSpPr/>
              <p:nvPr/>
            </p:nvSpPr>
            <p:spPr>
              <a:xfrm>
                <a:off x="7534787" y="4761844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4" name="正方形/長方形 333"/>
              <p:cNvSpPr/>
              <p:nvPr/>
            </p:nvSpPr>
            <p:spPr>
              <a:xfrm>
                <a:off x="7786514" y="4761844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5" name="正方形/長方形 334"/>
              <p:cNvSpPr/>
              <p:nvPr/>
            </p:nvSpPr>
            <p:spPr>
              <a:xfrm>
                <a:off x="7786514" y="501357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6" name="正方形/長方形 335"/>
              <p:cNvSpPr/>
              <p:nvPr/>
            </p:nvSpPr>
            <p:spPr>
              <a:xfrm>
                <a:off x="8031870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7" name="正方形/長方形 336"/>
              <p:cNvSpPr/>
              <p:nvPr/>
            </p:nvSpPr>
            <p:spPr>
              <a:xfrm>
                <a:off x="8031870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8" name="正方形/長方形 337"/>
              <p:cNvSpPr/>
              <p:nvPr/>
            </p:nvSpPr>
            <p:spPr>
              <a:xfrm>
                <a:off x="8031870" y="4258387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9" name="正方形/長方形 338"/>
              <p:cNvSpPr/>
              <p:nvPr/>
            </p:nvSpPr>
            <p:spPr>
              <a:xfrm>
                <a:off x="8031870" y="501357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0" name="正方形/長方形 339"/>
              <p:cNvSpPr/>
              <p:nvPr/>
            </p:nvSpPr>
            <p:spPr>
              <a:xfrm>
                <a:off x="8031870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1" name="正方形/長方形 340"/>
              <p:cNvSpPr/>
              <p:nvPr/>
            </p:nvSpPr>
            <p:spPr>
              <a:xfrm>
                <a:off x="8031870" y="4761844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2" name="正方形/長方形 341"/>
              <p:cNvSpPr/>
              <p:nvPr/>
            </p:nvSpPr>
            <p:spPr>
              <a:xfrm>
                <a:off x="8031870" y="5013572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3" name="正方形/長方形 342"/>
              <p:cNvSpPr/>
              <p:nvPr/>
            </p:nvSpPr>
            <p:spPr>
              <a:xfrm>
                <a:off x="6527877" y="4761842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4" name="正方形/長方形 343"/>
              <p:cNvSpPr/>
              <p:nvPr/>
            </p:nvSpPr>
            <p:spPr>
              <a:xfrm>
                <a:off x="6527877" y="4510115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5" name="正方形/長方形 344"/>
              <p:cNvSpPr/>
              <p:nvPr/>
            </p:nvSpPr>
            <p:spPr>
              <a:xfrm>
                <a:off x="6527877" y="4258387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6" name="正方形/長方形 345"/>
              <p:cNvSpPr/>
              <p:nvPr/>
            </p:nvSpPr>
            <p:spPr>
              <a:xfrm>
                <a:off x="6527877" y="5013571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7" name="正方形/長方形 346"/>
              <p:cNvSpPr/>
              <p:nvPr/>
            </p:nvSpPr>
            <p:spPr>
              <a:xfrm>
                <a:off x="6527877" y="4006660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8" name="正方形/長方形 347"/>
              <p:cNvSpPr/>
              <p:nvPr/>
            </p:nvSpPr>
            <p:spPr>
              <a:xfrm>
                <a:off x="6527877" y="4761844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9" name="正方形/長方形 348"/>
              <p:cNvSpPr/>
              <p:nvPr/>
            </p:nvSpPr>
            <p:spPr>
              <a:xfrm>
                <a:off x="6527877" y="5013572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0" name="正方形/長方形 349"/>
              <p:cNvSpPr/>
              <p:nvPr/>
            </p:nvSpPr>
            <p:spPr>
              <a:xfrm>
                <a:off x="7031331" y="526529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1" name="正方形/長方形 350"/>
              <p:cNvSpPr/>
              <p:nvPr/>
            </p:nvSpPr>
            <p:spPr>
              <a:xfrm>
                <a:off x="6779604" y="5265296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2" name="正方形/長方形 351"/>
              <p:cNvSpPr/>
              <p:nvPr/>
            </p:nvSpPr>
            <p:spPr>
              <a:xfrm>
                <a:off x="7534787" y="526529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3" name="正方形/長方形 352"/>
              <p:cNvSpPr/>
              <p:nvPr/>
            </p:nvSpPr>
            <p:spPr>
              <a:xfrm>
                <a:off x="7283058" y="5265296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4" name="正方形/長方形 353"/>
              <p:cNvSpPr/>
              <p:nvPr/>
            </p:nvSpPr>
            <p:spPr>
              <a:xfrm>
                <a:off x="7786514" y="526529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5" name="正方形/長方形 354"/>
              <p:cNvSpPr/>
              <p:nvPr/>
            </p:nvSpPr>
            <p:spPr>
              <a:xfrm>
                <a:off x="7786514" y="5265299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6" name="正方形/長方形 355"/>
              <p:cNvSpPr/>
              <p:nvPr/>
            </p:nvSpPr>
            <p:spPr>
              <a:xfrm>
                <a:off x="8031870" y="526529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7" name="正方形/長方形 356"/>
              <p:cNvSpPr/>
              <p:nvPr/>
            </p:nvSpPr>
            <p:spPr>
              <a:xfrm>
                <a:off x="8031870" y="5265299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8" name="正方形/長方形 357"/>
              <p:cNvSpPr/>
              <p:nvPr/>
            </p:nvSpPr>
            <p:spPr>
              <a:xfrm>
                <a:off x="6527877" y="5265298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9" name="正方形/長方形 358"/>
              <p:cNvSpPr/>
              <p:nvPr/>
            </p:nvSpPr>
            <p:spPr>
              <a:xfrm>
                <a:off x="6527877" y="5265299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0" name="正方形/長方形 359"/>
              <p:cNvSpPr/>
              <p:nvPr/>
            </p:nvSpPr>
            <p:spPr>
              <a:xfrm>
                <a:off x="7031331" y="375493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1" name="正方形/長方形 360"/>
              <p:cNvSpPr/>
              <p:nvPr/>
            </p:nvSpPr>
            <p:spPr>
              <a:xfrm>
                <a:off x="6779604" y="3754930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2" name="正方形/長方形 361"/>
              <p:cNvSpPr/>
              <p:nvPr/>
            </p:nvSpPr>
            <p:spPr>
              <a:xfrm>
                <a:off x="7534787" y="375493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3" name="正方形/長方形 362"/>
              <p:cNvSpPr/>
              <p:nvPr/>
            </p:nvSpPr>
            <p:spPr>
              <a:xfrm>
                <a:off x="7283058" y="375493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4" name="正方形/長方形 363"/>
              <p:cNvSpPr/>
              <p:nvPr/>
            </p:nvSpPr>
            <p:spPr>
              <a:xfrm>
                <a:off x="7786514" y="375493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5" name="正方形/長方形 364"/>
              <p:cNvSpPr/>
              <p:nvPr/>
            </p:nvSpPr>
            <p:spPr>
              <a:xfrm>
                <a:off x="7786514" y="3754933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6" name="正方形/長方形 365"/>
              <p:cNvSpPr/>
              <p:nvPr/>
            </p:nvSpPr>
            <p:spPr>
              <a:xfrm>
                <a:off x="8031870" y="375493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7" name="正方形/長方形 366"/>
              <p:cNvSpPr/>
              <p:nvPr/>
            </p:nvSpPr>
            <p:spPr>
              <a:xfrm>
                <a:off x="8031870" y="3754933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8" name="正方形/長方形 367"/>
              <p:cNvSpPr/>
              <p:nvPr/>
            </p:nvSpPr>
            <p:spPr>
              <a:xfrm>
                <a:off x="6527877" y="3754931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9" name="正方形/長方形 368"/>
              <p:cNvSpPr/>
              <p:nvPr/>
            </p:nvSpPr>
            <p:spPr>
              <a:xfrm>
                <a:off x="6527877" y="3754933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0" name="正方形/長方形 369"/>
              <p:cNvSpPr/>
              <p:nvPr/>
            </p:nvSpPr>
            <p:spPr>
              <a:xfrm>
                <a:off x="7031331" y="425838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grpSp>
          <p:nvGrpSpPr>
            <p:cNvPr id="371" name="グループ化 370"/>
            <p:cNvGrpSpPr/>
            <p:nvPr/>
          </p:nvGrpSpPr>
          <p:grpSpPr>
            <a:xfrm>
              <a:off x="6855850" y="3163161"/>
              <a:ext cx="1755720" cy="1762096"/>
              <a:chOff x="883304" y="4271993"/>
              <a:chExt cx="1324153" cy="1328962"/>
            </a:xfrm>
          </p:grpSpPr>
          <p:sp>
            <p:nvSpPr>
              <p:cNvPr id="372" name="正方形/長方形 371"/>
              <p:cNvSpPr/>
              <p:nvPr/>
            </p:nvSpPr>
            <p:spPr>
              <a:xfrm>
                <a:off x="1452857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3" name="正方形/長方形 372"/>
              <p:cNvSpPr/>
              <p:nvPr/>
            </p:nvSpPr>
            <p:spPr>
              <a:xfrm>
                <a:off x="1642709" y="4651697"/>
                <a:ext cx="189851" cy="189851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4" name="正方形/長方形 373"/>
              <p:cNvSpPr/>
              <p:nvPr/>
            </p:nvSpPr>
            <p:spPr>
              <a:xfrm>
                <a:off x="1263006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5" name="正方形/長方形 374"/>
              <p:cNvSpPr/>
              <p:nvPr/>
            </p:nvSpPr>
            <p:spPr>
              <a:xfrm>
                <a:off x="1452857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6" name="正方形/長方形 375"/>
              <p:cNvSpPr/>
              <p:nvPr/>
            </p:nvSpPr>
            <p:spPr>
              <a:xfrm>
                <a:off x="1642709" y="4841549"/>
                <a:ext cx="189851" cy="189851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7" name="正方形/長方形 376"/>
              <p:cNvSpPr/>
              <p:nvPr/>
            </p:nvSpPr>
            <p:spPr>
              <a:xfrm>
                <a:off x="1263006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8" name="正方形/長方形 377"/>
              <p:cNvSpPr/>
              <p:nvPr/>
            </p:nvSpPr>
            <p:spPr>
              <a:xfrm>
                <a:off x="1452857" y="5031400"/>
                <a:ext cx="189851" cy="189851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9" name="正方形/長方形 378"/>
              <p:cNvSpPr/>
              <p:nvPr/>
            </p:nvSpPr>
            <p:spPr>
              <a:xfrm>
                <a:off x="1642709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0" name="正方形/長方形 379"/>
              <p:cNvSpPr/>
              <p:nvPr/>
            </p:nvSpPr>
            <p:spPr>
              <a:xfrm>
                <a:off x="1832560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1" name="正方形/長方形 380"/>
              <p:cNvSpPr/>
              <p:nvPr/>
            </p:nvSpPr>
            <p:spPr>
              <a:xfrm>
                <a:off x="1832560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2" name="正方形/長方形 381"/>
              <p:cNvSpPr/>
              <p:nvPr/>
            </p:nvSpPr>
            <p:spPr>
              <a:xfrm>
                <a:off x="1832560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3" name="正方形/長方形 382"/>
              <p:cNvSpPr/>
              <p:nvPr/>
            </p:nvSpPr>
            <p:spPr>
              <a:xfrm>
                <a:off x="1073155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4" name="正方形/長方形 383"/>
              <p:cNvSpPr/>
              <p:nvPr/>
            </p:nvSpPr>
            <p:spPr>
              <a:xfrm>
                <a:off x="1073155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5" name="正方形/長方形 384"/>
              <p:cNvSpPr/>
              <p:nvPr/>
            </p:nvSpPr>
            <p:spPr>
              <a:xfrm>
                <a:off x="1073155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6" name="正方形/長方形 385"/>
              <p:cNvSpPr/>
              <p:nvPr/>
            </p:nvSpPr>
            <p:spPr>
              <a:xfrm>
                <a:off x="1263006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7" name="正方形/長方形 386"/>
              <p:cNvSpPr/>
              <p:nvPr/>
            </p:nvSpPr>
            <p:spPr>
              <a:xfrm>
                <a:off x="1073155" y="522125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8" name="正方形/長方形 387"/>
              <p:cNvSpPr/>
              <p:nvPr/>
            </p:nvSpPr>
            <p:spPr>
              <a:xfrm>
                <a:off x="1642709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9" name="正方形/長方形 388"/>
              <p:cNvSpPr/>
              <p:nvPr/>
            </p:nvSpPr>
            <p:spPr>
              <a:xfrm>
                <a:off x="1452857" y="522125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0" name="正方形/長方形 389"/>
              <p:cNvSpPr/>
              <p:nvPr/>
            </p:nvSpPr>
            <p:spPr>
              <a:xfrm>
                <a:off x="1832560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1" name="正方形/長方形 390"/>
              <p:cNvSpPr/>
              <p:nvPr/>
            </p:nvSpPr>
            <p:spPr>
              <a:xfrm>
                <a:off x="1263006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2" name="正方形/長方形 391"/>
              <p:cNvSpPr/>
              <p:nvPr/>
            </p:nvSpPr>
            <p:spPr>
              <a:xfrm>
                <a:off x="1073155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3" name="正方形/長方形 392"/>
              <p:cNvSpPr/>
              <p:nvPr/>
            </p:nvSpPr>
            <p:spPr>
              <a:xfrm>
                <a:off x="1642709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4" name="正方形/長方形 393"/>
              <p:cNvSpPr/>
              <p:nvPr/>
            </p:nvSpPr>
            <p:spPr>
              <a:xfrm>
                <a:off x="1452857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5" name="正方形/長方形 394"/>
              <p:cNvSpPr/>
              <p:nvPr/>
            </p:nvSpPr>
            <p:spPr>
              <a:xfrm>
                <a:off x="1832560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6" name="正方形/長方形 395"/>
              <p:cNvSpPr/>
              <p:nvPr/>
            </p:nvSpPr>
            <p:spPr>
              <a:xfrm>
                <a:off x="1642709" y="5031401"/>
                <a:ext cx="189851" cy="189851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7" name="正方形/長方形 396"/>
              <p:cNvSpPr/>
              <p:nvPr/>
            </p:nvSpPr>
            <p:spPr>
              <a:xfrm>
                <a:off x="1832560" y="503140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8" name="正方形/長方形 397"/>
              <p:cNvSpPr/>
              <p:nvPr/>
            </p:nvSpPr>
            <p:spPr>
              <a:xfrm>
                <a:off x="1832560" y="522125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9" name="正方形/長方形 398"/>
              <p:cNvSpPr/>
              <p:nvPr/>
            </p:nvSpPr>
            <p:spPr>
              <a:xfrm>
                <a:off x="2017606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0" name="正方形/長方形 399"/>
              <p:cNvSpPr/>
              <p:nvPr/>
            </p:nvSpPr>
            <p:spPr>
              <a:xfrm>
                <a:off x="2017606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1" name="正方形/長方形 400"/>
              <p:cNvSpPr/>
              <p:nvPr/>
            </p:nvSpPr>
            <p:spPr>
              <a:xfrm>
                <a:off x="2017606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2" name="正方形/長方形 401"/>
              <p:cNvSpPr/>
              <p:nvPr/>
            </p:nvSpPr>
            <p:spPr>
              <a:xfrm>
                <a:off x="2017606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3" name="正方形/長方形 402"/>
              <p:cNvSpPr/>
              <p:nvPr/>
            </p:nvSpPr>
            <p:spPr>
              <a:xfrm>
                <a:off x="2017606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4" name="正方形/長方形 403"/>
              <p:cNvSpPr/>
              <p:nvPr/>
            </p:nvSpPr>
            <p:spPr>
              <a:xfrm>
                <a:off x="2017606" y="503140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5" name="正方形/長方形 404"/>
              <p:cNvSpPr/>
              <p:nvPr/>
            </p:nvSpPr>
            <p:spPr>
              <a:xfrm>
                <a:off x="2017606" y="522125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6" name="正方形/長方形 405"/>
              <p:cNvSpPr/>
              <p:nvPr/>
            </p:nvSpPr>
            <p:spPr>
              <a:xfrm>
                <a:off x="883304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7" name="正方形/長方形 406"/>
              <p:cNvSpPr/>
              <p:nvPr/>
            </p:nvSpPr>
            <p:spPr>
              <a:xfrm>
                <a:off x="883304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8" name="正方形/長方形 407"/>
              <p:cNvSpPr/>
              <p:nvPr/>
            </p:nvSpPr>
            <p:spPr>
              <a:xfrm>
                <a:off x="883304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9" name="正方形/長方形 408"/>
              <p:cNvSpPr/>
              <p:nvPr/>
            </p:nvSpPr>
            <p:spPr>
              <a:xfrm>
                <a:off x="883304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0" name="正方形/長方形 409"/>
              <p:cNvSpPr/>
              <p:nvPr/>
            </p:nvSpPr>
            <p:spPr>
              <a:xfrm>
                <a:off x="883304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1" name="正方形/長方形 410"/>
              <p:cNvSpPr/>
              <p:nvPr/>
            </p:nvSpPr>
            <p:spPr>
              <a:xfrm>
                <a:off x="883304" y="503140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2" name="正方形/長方形 411"/>
              <p:cNvSpPr/>
              <p:nvPr/>
            </p:nvSpPr>
            <p:spPr>
              <a:xfrm>
                <a:off x="883304" y="522125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3" name="正方形/長方形 412"/>
              <p:cNvSpPr/>
              <p:nvPr/>
            </p:nvSpPr>
            <p:spPr>
              <a:xfrm>
                <a:off x="1263006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4" name="正方形/長方形 413"/>
              <p:cNvSpPr/>
              <p:nvPr/>
            </p:nvSpPr>
            <p:spPr>
              <a:xfrm>
                <a:off x="1073155" y="541110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5" name="正方形/長方形 414"/>
              <p:cNvSpPr/>
              <p:nvPr/>
            </p:nvSpPr>
            <p:spPr>
              <a:xfrm>
                <a:off x="1642709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6" name="正方形/長方形 415"/>
              <p:cNvSpPr/>
              <p:nvPr/>
            </p:nvSpPr>
            <p:spPr>
              <a:xfrm>
                <a:off x="1452857" y="541110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7" name="正方形/長方形 416"/>
              <p:cNvSpPr/>
              <p:nvPr/>
            </p:nvSpPr>
            <p:spPr>
              <a:xfrm>
                <a:off x="1832560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8" name="正方形/長方形 417"/>
              <p:cNvSpPr/>
              <p:nvPr/>
            </p:nvSpPr>
            <p:spPr>
              <a:xfrm>
                <a:off x="1832560" y="541110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9" name="正方形/長方形 418"/>
              <p:cNvSpPr/>
              <p:nvPr/>
            </p:nvSpPr>
            <p:spPr>
              <a:xfrm>
                <a:off x="2017606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0" name="正方形/長方形 419"/>
              <p:cNvSpPr/>
              <p:nvPr/>
            </p:nvSpPr>
            <p:spPr>
              <a:xfrm>
                <a:off x="2017606" y="541110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1" name="正方形/長方形 420"/>
              <p:cNvSpPr/>
              <p:nvPr/>
            </p:nvSpPr>
            <p:spPr>
              <a:xfrm>
                <a:off x="883304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2" name="正方形/長方形 421"/>
              <p:cNvSpPr/>
              <p:nvPr/>
            </p:nvSpPr>
            <p:spPr>
              <a:xfrm>
                <a:off x="883304" y="541110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3" name="正方形/長方形 422"/>
              <p:cNvSpPr/>
              <p:nvPr/>
            </p:nvSpPr>
            <p:spPr>
              <a:xfrm>
                <a:off x="1263006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4" name="正方形/長方形 423"/>
              <p:cNvSpPr/>
              <p:nvPr/>
            </p:nvSpPr>
            <p:spPr>
              <a:xfrm>
                <a:off x="1073155" y="427199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5" name="正方形/長方形 424"/>
              <p:cNvSpPr/>
              <p:nvPr/>
            </p:nvSpPr>
            <p:spPr>
              <a:xfrm>
                <a:off x="1642709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6" name="正方形/長方形 425"/>
              <p:cNvSpPr/>
              <p:nvPr/>
            </p:nvSpPr>
            <p:spPr>
              <a:xfrm>
                <a:off x="1452857" y="427199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7" name="正方形/長方形 426"/>
              <p:cNvSpPr/>
              <p:nvPr/>
            </p:nvSpPr>
            <p:spPr>
              <a:xfrm>
                <a:off x="1832560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8" name="正方形/長方形 427"/>
              <p:cNvSpPr/>
              <p:nvPr/>
            </p:nvSpPr>
            <p:spPr>
              <a:xfrm>
                <a:off x="1832560" y="4271995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9" name="正方形/長方形 428"/>
              <p:cNvSpPr/>
              <p:nvPr/>
            </p:nvSpPr>
            <p:spPr>
              <a:xfrm>
                <a:off x="2017606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0" name="正方形/長方形 429"/>
              <p:cNvSpPr/>
              <p:nvPr/>
            </p:nvSpPr>
            <p:spPr>
              <a:xfrm>
                <a:off x="2017606" y="4271995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1" name="正方形/長方形 430"/>
              <p:cNvSpPr/>
              <p:nvPr/>
            </p:nvSpPr>
            <p:spPr>
              <a:xfrm>
                <a:off x="883304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2" name="正方形/長方形 431"/>
              <p:cNvSpPr/>
              <p:nvPr/>
            </p:nvSpPr>
            <p:spPr>
              <a:xfrm>
                <a:off x="883304" y="4271995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3" name="正方形/長方形 432"/>
              <p:cNvSpPr/>
              <p:nvPr/>
            </p:nvSpPr>
            <p:spPr>
              <a:xfrm>
                <a:off x="1263006" y="4651698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7" name="正方形/長方形 6"/>
            <p:cNvSpPr/>
            <p:nvPr/>
          </p:nvSpPr>
          <p:spPr>
            <a:xfrm>
              <a:off x="4421293" y="2764330"/>
              <a:ext cx="11320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Dilation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7246841" y="2764330"/>
              <a:ext cx="11063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Erosion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16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-0.1638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9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2</a:t>
            </a:r>
            <a:r>
              <a:rPr lang="ja-JP" altLang="en-US" sz="3200" dirty="0"/>
              <a:t>値画像の</a:t>
            </a:r>
            <a:r>
              <a:rPr lang="en-US" altLang="ja-JP" sz="3200" dirty="0"/>
              <a:t>Morphological operation  (2/3)</a:t>
            </a:r>
            <a:endParaRPr lang="ja-JP" altLang="en-US" sz="3200" dirty="0"/>
          </a:p>
        </p:txBody>
      </p:sp>
      <p:pic>
        <p:nvPicPr>
          <p:cNvPr id="16387" name="Picture 3" descr="C:\Users\takashi\Desktop\hok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58" y="1628598"/>
            <a:ext cx="1700864" cy="16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069835" y="1204733"/>
            <a:ext cx="1790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入力画像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11807" y="3978893"/>
            <a:ext cx="24593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Radius : r-pixel</a:t>
            </a:r>
          </a:p>
        </p:txBody>
      </p:sp>
      <p:pic>
        <p:nvPicPr>
          <p:cNvPr id="16388" name="Picture 4" descr="C:\Users\takashi\Desktop\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284" y="970812"/>
            <a:ext cx="1700864" cy="16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525623" y="2646212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10)</a:t>
            </a:r>
          </a:p>
        </p:txBody>
      </p:sp>
      <p:pic>
        <p:nvPicPr>
          <p:cNvPr id="16389" name="Picture 5" descr="C:\Users\takashi\Desktop\2.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24" y="970812"/>
            <a:ext cx="1700866" cy="16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正方形/長方形 13"/>
          <p:cNvSpPr/>
          <p:nvPr/>
        </p:nvSpPr>
        <p:spPr>
          <a:xfrm>
            <a:off x="6610881" y="2646212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15)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541436" y="4937258"/>
            <a:ext cx="1726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10)</a:t>
            </a:r>
          </a:p>
        </p:txBody>
      </p:sp>
      <p:pic>
        <p:nvPicPr>
          <p:cNvPr id="16391" name="Picture 7" descr="C:\Users\takashi\Desktop\4.t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60" y="3245470"/>
            <a:ext cx="1704574" cy="169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C:\Users\takashi\Desktop\5.t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24" y="3248828"/>
            <a:ext cx="1700866" cy="168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正方形/長方形 22"/>
          <p:cNvSpPr/>
          <p:nvPr/>
        </p:nvSpPr>
        <p:spPr>
          <a:xfrm>
            <a:off x="6610081" y="4937258"/>
            <a:ext cx="1726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15)</a:t>
            </a:r>
          </a:p>
        </p:txBody>
      </p:sp>
      <p:pic>
        <p:nvPicPr>
          <p:cNvPr id="16390" name="Picture 6" descr="C:\Users\takashi\Desktop\3.t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581" y="970812"/>
            <a:ext cx="1700864" cy="16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正方形/長方形 15"/>
          <p:cNvSpPr/>
          <p:nvPr/>
        </p:nvSpPr>
        <p:spPr>
          <a:xfrm>
            <a:off x="8651437" y="2646212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20)</a:t>
            </a:r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580" y="3248828"/>
            <a:ext cx="1700866" cy="168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8650637" y="4937258"/>
            <a:ext cx="1726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20)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22618" y="5835302"/>
            <a:ext cx="6545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 Dilate(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), Erode(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), </a:t>
            </a: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 Dilate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では、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が円なので角が取れて膨張する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 Erode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では、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半径より細い構造はすべて消える</a:t>
            </a:r>
          </a:p>
        </p:txBody>
      </p:sp>
      <p:grpSp>
        <p:nvGrpSpPr>
          <p:cNvPr id="22" name="グループ化 21"/>
          <p:cNvGrpSpPr/>
          <p:nvPr/>
        </p:nvGrpSpPr>
        <p:grpSpPr>
          <a:xfrm>
            <a:off x="2126999" y="4812510"/>
            <a:ext cx="643408" cy="643411"/>
            <a:chOff x="327667" y="3206248"/>
            <a:chExt cx="2043977" cy="2043981"/>
          </a:xfrm>
        </p:grpSpPr>
        <p:sp>
          <p:nvSpPr>
            <p:cNvPr id="24" name="正方形/長方形 23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2" name="テキスト ボックス 81"/>
          <p:cNvSpPr txBox="1"/>
          <p:nvPr/>
        </p:nvSpPr>
        <p:spPr>
          <a:xfrm>
            <a:off x="2160758" y="5564855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r=1,       r = 3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83" name="グループ化 82"/>
          <p:cNvGrpSpPr/>
          <p:nvPr/>
        </p:nvGrpSpPr>
        <p:grpSpPr>
          <a:xfrm>
            <a:off x="3181650" y="4698210"/>
            <a:ext cx="846077" cy="849150"/>
            <a:chOff x="2021088" y="4536269"/>
            <a:chExt cx="1324150" cy="1328958"/>
          </a:xfrm>
        </p:grpSpPr>
        <p:sp>
          <p:nvSpPr>
            <p:cNvPr id="84" name="正方形/長方形 83"/>
            <p:cNvSpPr/>
            <p:nvPr/>
          </p:nvSpPr>
          <p:spPr>
            <a:xfrm>
              <a:off x="2400789" y="491597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25906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80490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40078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25906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2780490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240078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5906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780490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2970341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2970341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970341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2109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2109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22109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2400789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22109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2780490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25906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240078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22109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2780490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25906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2970341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2780490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2970341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3155386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3155386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3155386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3155386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3155386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2021088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2021088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2021088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2021088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2021088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2400789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2210939" y="5675371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8" name="正方形/長方形 127"/>
            <p:cNvSpPr/>
            <p:nvPr/>
          </p:nvSpPr>
          <p:spPr>
            <a:xfrm>
              <a:off x="2780490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2590639" y="56753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2970341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2970341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3155386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3155386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2021088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2021089" y="567537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2400790" y="453627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2210939" y="4536269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2780491" y="453627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2590640" y="453627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297034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2970342" y="4536281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3155387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3155387" y="4536288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202109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2021094" y="453628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6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2</a:t>
            </a:r>
            <a:r>
              <a:rPr lang="ja-JP" altLang="en-US" sz="3200" dirty="0"/>
              <a:t>値画像の</a:t>
            </a:r>
            <a:r>
              <a:rPr lang="en-US" altLang="ja-JP" sz="3200" dirty="0"/>
              <a:t>Morphological operation (3/3)</a:t>
            </a:r>
            <a:endParaRPr lang="ja-JP" altLang="en-US" sz="3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876134" y="927197"/>
            <a:ext cx="5779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Opening</a:t>
            </a: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（穴あけ）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-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収縮させて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膨張させる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Open(</a:t>
            </a:r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I,r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= Dilate(Erode (</a:t>
            </a:r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I,r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),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1876135" y="3848052"/>
            <a:ext cx="53848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Closing</a:t>
            </a: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（穴うめ）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-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膨張させて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収縮する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Wingdings" panose="05000000000000000000" pitchFamily="2" charset="2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Close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I,r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= Erode(Dilate (</a:t>
            </a:r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I,r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),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pic>
        <p:nvPicPr>
          <p:cNvPr id="17410" name="Picture 2" descr="C:\Users\takashi\Desktop\6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27" y="1688163"/>
            <a:ext cx="1446843" cy="143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takashi\Desktop\hoku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03" y="1688163"/>
            <a:ext cx="1446541" cy="143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 descr="C:\Users\takashi\Desktop\4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281" y="1688163"/>
            <a:ext cx="1446846" cy="143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3689693" y="3109524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 =10</a:t>
            </a:r>
            <a:endParaRPr lang="ja-JP" altLang="en-US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7411" name="Picture 3" descr="C:\Users\takashi\Desktop\7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929" y="4635143"/>
            <a:ext cx="1446540" cy="143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:\Users\takashi\Desktop\1.bm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014" y="4635144"/>
            <a:ext cx="1446541" cy="143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takashi\Desktop\hoku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135" y="4635144"/>
            <a:ext cx="1446541" cy="143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正方形/長方形 34"/>
          <p:cNvSpPr/>
          <p:nvPr/>
        </p:nvSpPr>
        <p:spPr>
          <a:xfrm>
            <a:off x="3689693" y="6108933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 =10</a:t>
            </a:r>
            <a:endParaRPr lang="ja-JP" altLang="en-US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061469" y="776913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8"/>
              </a:rPr>
              <a:t>http://wiki.livedoor.jp/imagej/d/ImageJ%A5%DE%A5%CB%A5%E5%A5%A2%A5%EB%A1%A7Process%A1%CA%BD%E8%CD%FD%A1%CB%A5%E1%A5%CB%A5%E5%A1%BC#binary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Image J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使うとき注意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なぜかデフォルトは 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前景が黒で 値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255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背景が白で値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255</a:t>
            </a:r>
          </a:p>
          <a:p>
            <a:r>
              <a:rPr lang="ja-JP" altLang="en-US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だっ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たりする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Process &gt; Binary &gt; option &gt; black background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をチェック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502804" y="3160844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前景の小さな構造（線・点）を除去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6502803" y="6136190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背景の小さな構造（穴）を除去する効果</a:t>
            </a:r>
          </a:p>
        </p:txBody>
      </p:sp>
      <p:sp>
        <p:nvSpPr>
          <p:cNvPr id="24" name="右矢印 23"/>
          <p:cNvSpPr/>
          <p:nvPr/>
        </p:nvSpPr>
        <p:spPr>
          <a:xfrm>
            <a:off x="8370715" y="2152081"/>
            <a:ext cx="347836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6689515" y="1515724"/>
            <a:ext cx="3670515" cy="1621981"/>
            <a:chOff x="1923829" y="314325"/>
            <a:chExt cx="14226242" cy="6286500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23829" y="319933"/>
              <a:ext cx="6196012" cy="6280888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92197" y="314325"/>
              <a:ext cx="5857874" cy="6286500"/>
            </a:xfrm>
            <a:prstGeom prst="rect">
              <a:avLst/>
            </a:prstGeom>
          </p:spPr>
        </p:pic>
      </p:grpSp>
      <p:grpSp>
        <p:nvGrpSpPr>
          <p:cNvPr id="12" name="グループ化 11"/>
          <p:cNvGrpSpPr/>
          <p:nvPr/>
        </p:nvGrpSpPr>
        <p:grpSpPr>
          <a:xfrm>
            <a:off x="6619665" y="4449950"/>
            <a:ext cx="3862547" cy="1646690"/>
            <a:chOff x="5095664" y="4449950"/>
            <a:chExt cx="3862547" cy="1646690"/>
          </a:xfrm>
        </p:grpSpPr>
        <p:sp>
          <p:nvSpPr>
            <p:cNvPr id="25" name="右矢印 24"/>
            <p:cNvSpPr/>
            <p:nvPr/>
          </p:nvSpPr>
          <p:spPr>
            <a:xfrm>
              <a:off x="6846715" y="5197775"/>
              <a:ext cx="347836" cy="3352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95664" y="4457001"/>
              <a:ext cx="1718777" cy="1639639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36962" y="4449950"/>
              <a:ext cx="1721249" cy="163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79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/>
              <a:t>グレースケール画像の</a:t>
            </a:r>
            <a:r>
              <a:rPr lang="en-US" altLang="ja-JP" sz="2800" dirty="0"/>
              <a:t>Morphological operation</a:t>
            </a:r>
            <a:endParaRPr lang="ja-JP" altLang="en-US" sz="2800" dirty="0"/>
          </a:p>
        </p:txBody>
      </p:sp>
      <p:grpSp>
        <p:nvGrpSpPr>
          <p:cNvPr id="242" name="グループ化 241"/>
          <p:cNvGrpSpPr/>
          <p:nvPr/>
        </p:nvGrpSpPr>
        <p:grpSpPr>
          <a:xfrm>
            <a:off x="1820364" y="2210366"/>
            <a:ext cx="1755720" cy="1762096"/>
            <a:chOff x="883304" y="4271993"/>
            <a:chExt cx="1324153" cy="1328962"/>
          </a:xfrm>
        </p:grpSpPr>
        <p:sp>
          <p:nvSpPr>
            <p:cNvPr id="179" name="正方形/長方形 178"/>
            <p:cNvSpPr/>
            <p:nvPr/>
          </p:nvSpPr>
          <p:spPr>
            <a:xfrm>
              <a:off x="1452857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正方形/長方形 179"/>
            <p:cNvSpPr/>
            <p:nvPr/>
          </p:nvSpPr>
          <p:spPr>
            <a:xfrm>
              <a:off x="1642709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263006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1452857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3" name="正方形/長方形 182"/>
            <p:cNvSpPr/>
            <p:nvPr/>
          </p:nvSpPr>
          <p:spPr>
            <a:xfrm>
              <a:off x="1642709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263006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58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5" name="正方形/長方形 184"/>
            <p:cNvSpPr/>
            <p:nvPr/>
          </p:nvSpPr>
          <p:spPr>
            <a:xfrm>
              <a:off x="1452857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1642709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1832560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88" name="正方形/長方形 187"/>
            <p:cNvSpPr/>
            <p:nvPr/>
          </p:nvSpPr>
          <p:spPr>
            <a:xfrm>
              <a:off x="1832560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9" name="正方形/長方形 188"/>
            <p:cNvSpPr/>
            <p:nvPr/>
          </p:nvSpPr>
          <p:spPr>
            <a:xfrm>
              <a:off x="1832560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1073155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正方形/長方形 190"/>
            <p:cNvSpPr/>
            <p:nvPr/>
          </p:nvSpPr>
          <p:spPr>
            <a:xfrm>
              <a:off x="1073155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2" name="正方形/長方形 191"/>
            <p:cNvSpPr/>
            <p:nvPr/>
          </p:nvSpPr>
          <p:spPr>
            <a:xfrm>
              <a:off x="1073155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3" name="正方形/長方形 192"/>
            <p:cNvSpPr/>
            <p:nvPr/>
          </p:nvSpPr>
          <p:spPr>
            <a:xfrm>
              <a:off x="1263006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4" name="正方形/長方形 193"/>
            <p:cNvSpPr/>
            <p:nvPr/>
          </p:nvSpPr>
          <p:spPr>
            <a:xfrm>
              <a:off x="1073155" y="522125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1642709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6" name="正方形/長方形 195"/>
            <p:cNvSpPr/>
            <p:nvPr/>
          </p:nvSpPr>
          <p:spPr>
            <a:xfrm>
              <a:off x="1452857" y="522125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7" name="正方形/長方形 196"/>
            <p:cNvSpPr/>
            <p:nvPr/>
          </p:nvSpPr>
          <p:spPr>
            <a:xfrm>
              <a:off x="1832560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98" name="正方形/長方形 197"/>
            <p:cNvSpPr/>
            <p:nvPr/>
          </p:nvSpPr>
          <p:spPr>
            <a:xfrm>
              <a:off x="1263006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9" name="正方形/長方形 198"/>
            <p:cNvSpPr/>
            <p:nvPr/>
          </p:nvSpPr>
          <p:spPr>
            <a:xfrm>
              <a:off x="1073155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20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0" name="正方形/長方形 199"/>
            <p:cNvSpPr/>
            <p:nvPr/>
          </p:nvSpPr>
          <p:spPr>
            <a:xfrm>
              <a:off x="1642709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1" name="正方形/長方形 200"/>
            <p:cNvSpPr/>
            <p:nvPr/>
          </p:nvSpPr>
          <p:spPr>
            <a:xfrm>
              <a:off x="1452857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2" name="正方形/長方形 201"/>
            <p:cNvSpPr/>
            <p:nvPr/>
          </p:nvSpPr>
          <p:spPr>
            <a:xfrm>
              <a:off x="1832560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3" name="正方形/長方形 202"/>
            <p:cNvSpPr/>
            <p:nvPr/>
          </p:nvSpPr>
          <p:spPr>
            <a:xfrm>
              <a:off x="1642709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4" name="正方形/長方形 203"/>
            <p:cNvSpPr/>
            <p:nvPr/>
          </p:nvSpPr>
          <p:spPr>
            <a:xfrm>
              <a:off x="1832560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正方形/長方形 204"/>
            <p:cNvSpPr/>
            <p:nvPr/>
          </p:nvSpPr>
          <p:spPr>
            <a:xfrm>
              <a:off x="1832560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6" name="正方形/長方形 205"/>
            <p:cNvSpPr/>
            <p:nvPr/>
          </p:nvSpPr>
          <p:spPr>
            <a:xfrm>
              <a:off x="2017606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07" name="正方形/長方形 206"/>
            <p:cNvSpPr/>
            <p:nvPr/>
          </p:nvSpPr>
          <p:spPr>
            <a:xfrm>
              <a:off x="2017606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66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正方形/長方形 207"/>
            <p:cNvSpPr/>
            <p:nvPr/>
          </p:nvSpPr>
          <p:spPr>
            <a:xfrm>
              <a:off x="2017606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2017606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10" name="正方形/長方形 209"/>
            <p:cNvSpPr/>
            <p:nvPr/>
          </p:nvSpPr>
          <p:spPr>
            <a:xfrm>
              <a:off x="2017606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正方形/長方形 210"/>
            <p:cNvSpPr/>
            <p:nvPr/>
          </p:nvSpPr>
          <p:spPr>
            <a:xfrm>
              <a:off x="2017606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正方形/長方形 211"/>
            <p:cNvSpPr/>
            <p:nvPr/>
          </p:nvSpPr>
          <p:spPr>
            <a:xfrm>
              <a:off x="2017606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正方形/長方形 212"/>
            <p:cNvSpPr/>
            <p:nvPr/>
          </p:nvSpPr>
          <p:spPr>
            <a:xfrm>
              <a:off x="883304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14" name="正方形/長方形 213"/>
            <p:cNvSpPr/>
            <p:nvPr/>
          </p:nvSpPr>
          <p:spPr>
            <a:xfrm>
              <a:off x="883304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5" name="正方形/長方形 214"/>
            <p:cNvSpPr/>
            <p:nvPr/>
          </p:nvSpPr>
          <p:spPr>
            <a:xfrm>
              <a:off x="883304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6" name="正方形/長方形 215"/>
            <p:cNvSpPr/>
            <p:nvPr/>
          </p:nvSpPr>
          <p:spPr>
            <a:xfrm>
              <a:off x="883304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17" name="正方形/長方形 216"/>
            <p:cNvSpPr/>
            <p:nvPr/>
          </p:nvSpPr>
          <p:spPr>
            <a:xfrm>
              <a:off x="883304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883304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9" name="正方形/長方形 218"/>
            <p:cNvSpPr/>
            <p:nvPr/>
          </p:nvSpPr>
          <p:spPr>
            <a:xfrm>
              <a:off x="883304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正方形/長方形 219"/>
            <p:cNvSpPr/>
            <p:nvPr/>
          </p:nvSpPr>
          <p:spPr>
            <a:xfrm>
              <a:off x="1263006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1" name="正方形/長方形 220"/>
            <p:cNvSpPr/>
            <p:nvPr/>
          </p:nvSpPr>
          <p:spPr>
            <a:xfrm>
              <a:off x="1073155" y="541110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2" name="正方形/長方形 221"/>
            <p:cNvSpPr/>
            <p:nvPr/>
          </p:nvSpPr>
          <p:spPr>
            <a:xfrm>
              <a:off x="1642709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67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3" name="正方形/長方形 222"/>
            <p:cNvSpPr/>
            <p:nvPr/>
          </p:nvSpPr>
          <p:spPr>
            <a:xfrm>
              <a:off x="1452857" y="541110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75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4" name="正方形/長方形 223"/>
            <p:cNvSpPr/>
            <p:nvPr/>
          </p:nvSpPr>
          <p:spPr>
            <a:xfrm>
              <a:off x="1832560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25" name="正方形/長方形 224"/>
            <p:cNvSpPr/>
            <p:nvPr/>
          </p:nvSpPr>
          <p:spPr>
            <a:xfrm>
              <a:off x="1832560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7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正方形/長方形 225"/>
            <p:cNvSpPr/>
            <p:nvPr/>
          </p:nvSpPr>
          <p:spPr>
            <a:xfrm>
              <a:off x="2017606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27" name="正方形/長方形 226"/>
            <p:cNvSpPr/>
            <p:nvPr/>
          </p:nvSpPr>
          <p:spPr>
            <a:xfrm>
              <a:off x="2017606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正方形/長方形 227"/>
            <p:cNvSpPr/>
            <p:nvPr/>
          </p:nvSpPr>
          <p:spPr>
            <a:xfrm>
              <a:off x="883304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9" name="正方形/長方形 228"/>
            <p:cNvSpPr/>
            <p:nvPr/>
          </p:nvSpPr>
          <p:spPr>
            <a:xfrm>
              <a:off x="883304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11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0" name="正方形/長方形 229"/>
            <p:cNvSpPr/>
            <p:nvPr/>
          </p:nvSpPr>
          <p:spPr>
            <a:xfrm>
              <a:off x="1263006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1" name="正方形/長方形 230"/>
            <p:cNvSpPr/>
            <p:nvPr/>
          </p:nvSpPr>
          <p:spPr>
            <a:xfrm>
              <a:off x="1073155" y="427199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2" name="正方形/長方形 231"/>
            <p:cNvSpPr/>
            <p:nvPr/>
          </p:nvSpPr>
          <p:spPr>
            <a:xfrm>
              <a:off x="1642709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3" name="正方形/長方形 232"/>
            <p:cNvSpPr/>
            <p:nvPr/>
          </p:nvSpPr>
          <p:spPr>
            <a:xfrm>
              <a:off x="1452857" y="427199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90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4" name="正方形/長方形 233"/>
            <p:cNvSpPr/>
            <p:nvPr/>
          </p:nvSpPr>
          <p:spPr>
            <a:xfrm>
              <a:off x="1832560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5" name="正方形/長方形 234"/>
            <p:cNvSpPr/>
            <p:nvPr/>
          </p:nvSpPr>
          <p:spPr>
            <a:xfrm>
              <a:off x="1832560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6" name="正方形/長方形 235"/>
            <p:cNvSpPr/>
            <p:nvPr/>
          </p:nvSpPr>
          <p:spPr>
            <a:xfrm>
              <a:off x="2017606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7" name="正方形/長方形 236"/>
            <p:cNvSpPr/>
            <p:nvPr/>
          </p:nvSpPr>
          <p:spPr>
            <a:xfrm>
              <a:off x="2017606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8" name="正方形/長方形 237"/>
            <p:cNvSpPr/>
            <p:nvPr/>
          </p:nvSpPr>
          <p:spPr>
            <a:xfrm>
              <a:off x="883304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9" name="正方形/長方形 238"/>
            <p:cNvSpPr/>
            <p:nvPr/>
          </p:nvSpPr>
          <p:spPr>
            <a:xfrm>
              <a:off x="883304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8" name="正方形/長方形 177"/>
            <p:cNvSpPr/>
            <p:nvPr/>
          </p:nvSpPr>
          <p:spPr>
            <a:xfrm>
              <a:off x="1263006" y="4651698"/>
              <a:ext cx="189851" cy="189851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10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8" name="角丸四角形 307"/>
          <p:cNvSpPr/>
          <p:nvPr/>
        </p:nvSpPr>
        <p:spPr>
          <a:xfrm>
            <a:off x="1946228" y="7408224"/>
            <a:ext cx="8102165" cy="1632259"/>
          </a:xfrm>
          <a:prstGeom prst="round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09" name="グループ化 308"/>
          <p:cNvGrpSpPr/>
          <p:nvPr/>
        </p:nvGrpSpPr>
        <p:grpSpPr>
          <a:xfrm>
            <a:off x="5807459" y="7624289"/>
            <a:ext cx="949256" cy="949261"/>
            <a:chOff x="327667" y="3206248"/>
            <a:chExt cx="2043977" cy="2043981"/>
          </a:xfrm>
        </p:grpSpPr>
        <p:sp>
          <p:nvSpPr>
            <p:cNvPr id="310" name="正方形/長方形 309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1" name="正方形/長方形 310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2" name="正方形/長方形 311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3" name="正方形/長方形 312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4" name="正方形/長方形 313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5" name="正方形/長方形 314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6" name="正方形/長方形 315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7" name="正方形/長方形 316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8" name="正方形/長方形 317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9" name="正方形/長方形 318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0" name="正方形/長方形 319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1" name="正方形/長方形 320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2" name="正方形/長方形 321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3" name="正方形/長方形 322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4" name="正方形/長方形 323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5" name="正方形/長方形 324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6" name="正方形/長方形 325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7" name="正方形/長方形 326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8" name="正方形/長方形 327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9" name="正方形/長方形 328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0" name="正方形/長方形 329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1" name="正方形/長方形 330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2" name="正方形/長方形 331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3" name="正方形/長方形 332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4" name="正方形/長方形 333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5" name="正方形/長方形 334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6" name="正方形/長方形 335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7" name="正方形/長方形 336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338" name="グループ化 337"/>
          <p:cNvGrpSpPr/>
          <p:nvPr/>
        </p:nvGrpSpPr>
        <p:grpSpPr>
          <a:xfrm>
            <a:off x="7054584" y="7624289"/>
            <a:ext cx="949256" cy="949261"/>
            <a:chOff x="327667" y="3206248"/>
            <a:chExt cx="2043977" cy="2043981"/>
          </a:xfrm>
        </p:grpSpPr>
        <p:sp>
          <p:nvSpPr>
            <p:cNvPr id="339" name="正方形/長方形 338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0" name="正方形/長方形 339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1" name="正方形/長方形 340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2" name="正方形/長方形 341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3" name="正方形/長方形 342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4" name="正方形/長方形 343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5" name="正方形/長方形 344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6" name="正方形/長方形 345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7" name="正方形/長方形 346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8" name="正方形/長方形 347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9" name="正方形/長方形 348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0" name="正方形/長方形 349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1" name="正方形/長方形 350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2" name="正方形/長方形 351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3" name="正方形/長方形 352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4" name="正方形/長方形 353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5" name="正方形/長方形 354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6" name="正方形/長方形 355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7" name="正方形/長方形 356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8" name="正方形/長方形 357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9" name="正方形/長方形 358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0" name="正方形/長方形 359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1" name="正方形/長方形 360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2" name="正方形/長方形 361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3" name="正方形/長方形 362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4" name="正方形/長方形 363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5" name="正方形/長方形 364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6" name="正方形/長方形 365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367" name="正方形/長方形 366"/>
          <p:cNvSpPr/>
          <p:nvPr/>
        </p:nvSpPr>
        <p:spPr>
          <a:xfrm>
            <a:off x="2094955" y="7624289"/>
            <a:ext cx="3779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endParaRPr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+ 2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値の線形フィルタのようなもの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円形のものが良く用いられる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68" name="グループ化 367"/>
          <p:cNvGrpSpPr/>
          <p:nvPr/>
        </p:nvGrpSpPr>
        <p:grpSpPr>
          <a:xfrm>
            <a:off x="8424210" y="7517610"/>
            <a:ext cx="1158413" cy="1162620"/>
            <a:chOff x="2021088" y="4536269"/>
            <a:chExt cx="1324150" cy="1328958"/>
          </a:xfrm>
        </p:grpSpPr>
        <p:sp>
          <p:nvSpPr>
            <p:cNvPr id="369" name="正方形/長方形 368"/>
            <p:cNvSpPr/>
            <p:nvPr/>
          </p:nvSpPr>
          <p:spPr>
            <a:xfrm>
              <a:off x="2400789" y="491597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0" name="正方形/長方形 369"/>
            <p:cNvSpPr/>
            <p:nvPr/>
          </p:nvSpPr>
          <p:spPr>
            <a:xfrm>
              <a:off x="25906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1" name="正方形/長方形 370"/>
            <p:cNvSpPr/>
            <p:nvPr/>
          </p:nvSpPr>
          <p:spPr>
            <a:xfrm>
              <a:off x="2780490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2" name="正方形/長方形 371"/>
            <p:cNvSpPr/>
            <p:nvPr/>
          </p:nvSpPr>
          <p:spPr>
            <a:xfrm>
              <a:off x="240078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3" name="正方形/長方形 372"/>
            <p:cNvSpPr/>
            <p:nvPr/>
          </p:nvSpPr>
          <p:spPr>
            <a:xfrm>
              <a:off x="25906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4" name="正方形/長方形 373"/>
            <p:cNvSpPr/>
            <p:nvPr/>
          </p:nvSpPr>
          <p:spPr>
            <a:xfrm>
              <a:off x="2780490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5" name="正方形/長方形 374"/>
            <p:cNvSpPr/>
            <p:nvPr/>
          </p:nvSpPr>
          <p:spPr>
            <a:xfrm>
              <a:off x="240078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6" name="正方形/長方形 375"/>
            <p:cNvSpPr/>
            <p:nvPr/>
          </p:nvSpPr>
          <p:spPr>
            <a:xfrm>
              <a:off x="25906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7" name="正方形/長方形 376"/>
            <p:cNvSpPr/>
            <p:nvPr/>
          </p:nvSpPr>
          <p:spPr>
            <a:xfrm>
              <a:off x="2780490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8" name="正方形/長方形 377"/>
            <p:cNvSpPr/>
            <p:nvPr/>
          </p:nvSpPr>
          <p:spPr>
            <a:xfrm>
              <a:off x="2970341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9" name="正方形/長方形 378"/>
            <p:cNvSpPr/>
            <p:nvPr/>
          </p:nvSpPr>
          <p:spPr>
            <a:xfrm>
              <a:off x="2970341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0" name="正方形/長方形 379"/>
            <p:cNvSpPr/>
            <p:nvPr/>
          </p:nvSpPr>
          <p:spPr>
            <a:xfrm>
              <a:off x="2970341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1" name="正方形/長方形 380"/>
            <p:cNvSpPr/>
            <p:nvPr/>
          </p:nvSpPr>
          <p:spPr>
            <a:xfrm>
              <a:off x="22109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2" name="正方形/長方形 381"/>
            <p:cNvSpPr/>
            <p:nvPr/>
          </p:nvSpPr>
          <p:spPr>
            <a:xfrm>
              <a:off x="22109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3" name="正方形/長方形 382"/>
            <p:cNvSpPr/>
            <p:nvPr/>
          </p:nvSpPr>
          <p:spPr>
            <a:xfrm>
              <a:off x="22109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4" name="正方形/長方形 383"/>
            <p:cNvSpPr/>
            <p:nvPr/>
          </p:nvSpPr>
          <p:spPr>
            <a:xfrm>
              <a:off x="2400789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5" name="正方形/長方形 384"/>
            <p:cNvSpPr/>
            <p:nvPr/>
          </p:nvSpPr>
          <p:spPr>
            <a:xfrm>
              <a:off x="22109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6" name="正方形/長方形 385"/>
            <p:cNvSpPr/>
            <p:nvPr/>
          </p:nvSpPr>
          <p:spPr>
            <a:xfrm>
              <a:off x="2780490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7" name="正方形/長方形 386"/>
            <p:cNvSpPr/>
            <p:nvPr/>
          </p:nvSpPr>
          <p:spPr>
            <a:xfrm>
              <a:off x="25906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8" name="正方形/長方形 387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9" name="正方形/長方形 388"/>
            <p:cNvSpPr/>
            <p:nvPr/>
          </p:nvSpPr>
          <p:spPr>
            <a:xfrm>
              <a:off x="240078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0" name="正方形/長方形 389"/>
            <p:cNvSpPr/>
            <p:nvPr/>
          </p:nvSpPr>
          <p:spPr>
            <a:xfrm>
              <a:off x="22109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1" name="正方形/長方形 390"/>
            <p:cNvSpPr/>
            <p:nvPr/>
          </p:nvSpPr>
          <p:spPr>
            <a:xfrm>
              <a:off x="2780490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2" name="正方形/長方形 391"/>
            <p:cNvSpPr/>
            <p:nvPr/>
          </p:nvSpPr>
          <p:spPr>
            <a:xfrm>
              <a:off x="25906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3" name="正方形/長方形 392"/>
            <p:cNvSpPr/>
            <p:nvPr/>
          </p:nvSpPr>
          <p:spPr>
            <a:xfrm>
              <a:off x="2970341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4" name="正方形/長方形 393"/>
            <p:cNvSpPr/>
            <p:nvPr/>
          </p:nvSpPr>
          <p:spPr>
            <a:xfrm>
              <a:off x="2780490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5" name="正方形/長方形 394"/>
            <p:cNvSpPr/>
            <p:nvPr/>
          </p:nvSpPr>
          <p:spPr>
            <a:xfrm>
              <a:off x="2970341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6" name="正方形/長方形 395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7" name="正方形/長方形 396"/>
            <p:cNvSpPr/>
            <p:nvPr/>
          </p:nvSpPr>
          <p:spPr>
            <a:xfrm>
              <a:off x="3155386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8" name="正方形/長方形 397"/>
            <p:cNvSpPr/>
            <p:nvPr/>
          </p:nvSpPr>
          <p:spPr>
            <a:xfrm>
              <a:off x="3155386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9" name="正方形/長方形 398"/>
            <p:cNvSpPr/>
            <p:nvPr/>
          </p:nvSpPr>
          <p:spPr>
            <a:xfrm>
              <a:off x="3155386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0" name="正方形/長方形 399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1" name="正方形/長方形 400"/>
            <p:cNvSpPr/>
            <p:nvPr/>
          </p:nvSpPr>
          <p:spPr>
            <a:xfrm>
              <a:off x="3155386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2" name="正方形/長方形 401"/>
            <p:cNvSpPr/>
            <p:nvPr/>
          </p:nvSpPr>
          <p:spPr>
            <a:xfrm>
              <a:off x="3155386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3" name="正方形/長方形 402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4" name="正方形/長方形 403"/>
            <p:cNvSpPr/>
            <p:nvPr/>
          </p:nvSpPr>
          <p:spPr>
            <a:xfrm>
              <a:off x="2021088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5" name="正方形/長方形 404"/>
            <p:cNvSpPr/>
            <p:nvPr/>
          </p:nvSpPr>
          <p:spPr>
            <a:xfrm>
              <a:off x="2021088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6" name="正方形/長方形 405"/>
            <p:cNvSpPr/>
            <p:nvPr/>
          </p:nvSpPr>
          <p:spPr>
            <a:xfrm>
              <a:off x="2021088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7" name="正方形/長方形 406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8" name="正方形/長方形 407"/>
            <p:cNvSpPr/>
            <p:nvPr/>
          </p:nvSpPr>
          <p:spPr>
            <a:xfrm>
              <a:off x="2021088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9" name="正方形/長方形 408"/>
            <p:cNvSpPr/>
            <p:nvPr/>
          </p:nvSpPr>
          <p:spPr>
            <a:xfrm>
              <a:off x="2021088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0" name="正方形/長方形 409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1" name="正方形/長方形 410"/>
            <p:cNvSpPr/>
            <p:nvPr/>
          </p:nvSpPr>
          <p:spPr>
            <a:xfrm>
              <a:off x="2400789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2" name="正方形/長方形 411"/>
            <p:cNvSpPr/>
            <p:nvPr/>
          </p:nvSpPr>
          <p:spPr>
            <a:xfrm>
              <a:off x="2210939" y="5675371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3" name="正方形/長方形 412"/>
            <p:cNvSpPr/>
            <p:nvPr/>
          </p:nvSpPr>
          <p:spPr>
            <a:xfrm>
              <a:off x="2780490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4" name="正方形/長方形 413"/>
            <p:cNvSpPr/>
            <p:nvPr/>
          </p:nvSpPr>
          <p:spPr>
            <a:xfrm>
              <a:off x="2590639" y="56753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5" name="正方形/長方形 414"/>
            <p:cNvSpPr/>
            <p:nvPr/>
          </p:nvSpPr>
          <p:spPr>
            <a:xfrm>
              <a:off x="2970341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6" name="正方形/長方形 415"/>
            <p:cNvSpPr/>
            <p:nvPr/>
          </p:nvSpPr>
          <p:spPr>
            <a:xfrm>
              <a:off x="2970341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7" name="正方形/長方形 416"/>
            <p:cNvSpPr/>
            <p:nvPr/>
          </p:nvSpPr>
          <p:spPr>
            <a:xfrm>
              <a:off x="3155386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8" name="正方形/長方形 417"/>
            <p:cNvSpPr/>
            <p:nvPr/>
          </p:nvSpPr>
          <p:spPr>
            <a:xfrm>
              <a:off x="3155386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9" name="正方形/長方形 418"/>
            <p:cNvSpPr/>
            <p:nvPr/>
          </p:nvSpPr>
          <p:spPr>
            <a:xfrm>
              <a:off x="2021088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0" name="正方形/長方形 419"/>
            <p:cNvSpPr/>
            <p:nvPr/>
          </p:nvSpPr>
          <p:spPr>
            <a:xfrm>
              <a:off x="2021089" y="567537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1" name="正方形/長方形 420"/>
            <p:cNvSpPr/>
            <p:nvPr/>
          </p:nvSpPr>
          <p:spPr>
            <a:xfrm>
              <a:off x="2400790" y="453627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2" name="正方形/長方形 421"/>
            <p:cNvSpPr/>
            <p:nvPr/>
          </p:nvSpPr>
          <p:spPr>
            <a:xfrm>
              <a:off x="2210939" y="4536269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3" name="正方形/長方形 422"/>
            <p:cNvSpPr/>
            <p:nvPr/>
          </p:nvSpPr>
          <p:spPr>
            <a:xfrm>
              <a:off x="2780491" y="453627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4" name="正方形/長方形 423"/>
            <p:cNvSpPr/>
            <p:nvPr/>
          </p:nvSpPr>
          <p:spPr>
            <a:xfrm>
              <a:off x="2590640" y="453627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5" name="正方形/長方形 424"/>
            <p:cNvSpPr/>
            <p:nvPr/>
          </p:nvSpPr>
          <p:spPr>
            <a:xfrm>
              <a:off x="297034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6" name="正方形/長方形 425"/>
            <p:cNvSpPr/>
            <p:nvPr/>
          </p:nvSpPr>
          <p:spPr>
            <a:xfrm>
              <a:off x="2970342" y="4536281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7" name="正方形/長方形 426"/>
            <p:cNvSpPr/>
            <p:nvPr/>
          </p:nvSpPr>
          <p:spPr>
            <a:xfrm>
              <a:off x="3155387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8" name="正方形/長方形 427"/>
            <p:cNvSpPr/>
            <p:nvPr/>
          </p:nvSpPr>
          <p:spPr>
            <a:xfrm>
              <a:off x="3155387" y="4536288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9" name="正方形/長方形 428"/>
            <p:cNvSpPr/>
            <p:nvPr/>
          </p:nvSpPr>
          <p:spPr>
            <a:xfrm>
              <a:off x="202109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0" name="正方形/長方形 429"/>
            <p:cNvSpPr/>
            <p:nvPr/>
          </p:nvSpPr>
          <p:spPr>
            <a:xfrm>
              <a:off x="2021094" y="453628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431" name="テキスト ボックス 430"/>
          <p:cNvSpPr txBox="1"/>
          <p:nvPr/>
        </p:nvSpPr>
        <p:spPr>
          <a:xfrm>
            <a:off x="5874476" y="853665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近傍</a:t>
            </a:r>
          </a:p>
        </p:txBody>
      </p:sp>
      <p:sp>
        <p:nvSpPr>
          <p:cNvPr id="432" name="テキスト ボックス 431"/>
          <p:cNvSpPr txBox="1"/>
          <p:nvPr/>
        </p:nvSpPr>
        <p:spPr>
          <a:xfrm>
            <a:off x="7136619" y="853665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近傍</a:t>
            </a:r>
          </a:p>
        </p:txBody>
      </p:sp>
      <p:sp>
        <p:nvSpPr>
          <p:cNvPr id="433" name="テキスト ボックス 432"/>
          <p:cNvSpPr txBox="1"/>
          <p:nvPr/>
        </p:nvSpPr>
        <p:spPr>
          <a:xfrm>
            <a:off x="8210547" y="8670669"/>
            <a:ext cx="176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3pixel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正方形/長方形 434"/>
              <p:cNvSpPr/>
              <p:nvPr/>
            </p:nvSpPr>
            <p:spPr>
              <a:xfrm>
                <a:off x="8485439" y="3653880"/>
                <a:ext cx="2047997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⊖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𝐵</m:t>
                        </m:r>
                      </m:lim>
                    </m:limLow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435" name="正方形/長方形 4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438" y="3653880"/>
                <a:ext cx="2047997" cy="800732"/>
              </a:xfrm>
              <a:prstGeom prst="rect">
                <a:avLst/>
              </a:prstGeom>
              <a:blipFill rotWithShape="0">
                <a:blip r:embed="rId2"/>
                <a:stretch>
                  <a:fillRect b="-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9" name="正方形/長方形 498"/>
          <p:cNvSpPr/>
          <p:nvPr/>
        </p:nvSpPr>
        <p:spPr>
          <a:xfrm>
            <a:off x="1799604" y="4009261"/>
            <a:ext cx="1790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入力画像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0" name="正方形/長方形 499"/>
              <p:cNvSpPr/>
              <p:nvPr/>
            </p:nvSpPr>
            <p:spPr>
              <a:xfrm>
                <a:off x="5619581" y="3652084"/>
                <a:ext cx="2083263" cy="802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⊕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B</m:t>
                        </m:r>
                      </m:lim>
                    </m:limLow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00" name="正方形/長方形 4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80" y="3652084"/>
                <a:ext cx="2083263" cy="802784"/>
              </a:xfrm>
              <a:prstGeom prst="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1" name="グループ化 500"/>
          <p:cNvGrpSpPr/>
          <p:nvPr/>
        </p:nvGrpSpPr>
        <p:grpSpPr>
          <a:xfrm>
            <a:off x="3811894" y="2208288"/>
            <a:ext cx="1258629" cy="1258636"/>
            <a:chOff x="327667" y="3206248"/>
            <a:chExt cx="2043977" cy="2043981"/>
          </a:xfrm>
        </p:grpSpPr>
        <p:sp>
          <p:nvSpPr>
            <p:cNvPr id="502" name="正方形/長方形 501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3" name="正方形/長方形 502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4" name="正方形/長方形 503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5" name="正方形/長方形 504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6" name="正方形/長方形 505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7" name="正方形/長方形 506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8" name="正方形/長方形 507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9" name="正方形/長方形 508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0" name="正方形/長方形 509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1" name="正方形/長方形 510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2" name="正方形/長方形 511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3" name="正方形/長方形 512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4" name="正方形/長方形 513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5" name="正方形/長方形 514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6" name="正方形/長方形 515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7" name="正方形/長方形 516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8" name="正方形/長方形 517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9" name="正方形/長方形 518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0" name="正方形/長方形 519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1" name="正方形/長方形 520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2" name="正方形/長方形 521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3" name="正方形/長方形 522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4" name="正方形/長方形 523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5" name="正方形/長方形 524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6" name="正方形/長方形 525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7" name="正方形/長方形 526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8" name="正方形/長方形 527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9" name="正方形/長方形 528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30" name="正方形/長方形 529"/>
          <p:cNvSpPr/>
          <p:nvPr/>
        </p:nvSpPr>
        <p:spPr>
          <a:xfrm>
            <a:off x="3599919" y="3506503"/>
            <a:ext cx="1682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Str. Elem: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B</a:t>
            </a:r>
            <a:endParaRPr lang="ja-JP" altLang="en-US" sz="2000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4" name="正方形/長方形 533"/>
          <p:cNvSpPr/>
          <p:nvPr/>
        </p:nvSpPr>
        <p:spPr>
          <a:xfrm>
            <a:off x="6021760" y="1438864"/>
            <a:ext cx="1319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Dilation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5" name="正方形/長方形 534"/>
          <p:cNvSpPr/>
          <p:nvPr/>
        </p:nvSpPr>
        <p:spPr>
          <a:xfrm>
            <a:off x="8847308" y="1438864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Erosion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5715107" y="1891784"/>
            <a:ext cx="1762089" cy="1762096"/>
            <a:chOff x="-3065424" y="5626272"/>
            <a:chExt cx="1762089" cy="1762096"/>
          </a:xfrm>
        </p:grpSpPr>
        <p:sp>
          <p:nvSpPr>
            <p:cNvPr id="660" name="正方形/長方形 659"/>
            <p:cNvSpPr/>
            <p:nvPr/>
          </p:nvSpPr>
          <p:spPr>
            <a:xfrm>
              <a:off x="-3065424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1" name="正方形/長方形 660"/>
            <p:cNvSpPr/>
            <p:nvPr/>
          </p:nvSpPr>
          <p:spPr>
            <a:xfrm>
              <a:off x="-3065424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2" name="正方形/長方形 661"/>
            <p:cNvSpPr/>
            <p:nvPr/>
          </p:nvSpPr>
          <p:spPr>
            <a:xfrm>
              <a:off x="-3065424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3" name="正方形/長方形 662"/>
            <p:cNvSpPr/>
            <p:nvPr/>
          </p:nvSpPr>
          <p:spPr>
            <a:xfrm>
              <a:off x="-3065424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4" name="正方形/長方形 663"/>
            <p:cNvSpPr/>
            <p:nvPr/>
          </p:nvSpPr>
          <p:spPr>
            <a:xfrm>
              <a:off x="-3065424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5" name="正方形/長方形 664"/>
            <p:cNvSpPr/>
            <p:nvPr/>
          </p:nvSpPr>
          <p:spPr>
            <a:xfrm>
              <a:off x="-3065424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6" name="正方形/長方形 665"/>
            <p:cNvSpPr/>
            <p:nvPr/>
          </p:nvSpPr>
          <p:spPr>
            <a:xfrm>
              <a:off x="-3065424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7" name="正方形/長方形 666"/>
            <p:cNvSpPr/>
            <p:nvPr/>
          </p:nvSpPr>
          <p:spPr>
            <a:xfrm>
              <a:off x="-2813697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8" name="正方形/長方形 667"/>
            <p:cNvSpPr/>
            <p:nvPr/>
          </p:nvSpPr>
          <p:spPr>
            <a:xfrm>
              <a:off x="-2813697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9" name="正方形/長方形 668"/>
            <p:cNvSpPr/>
            <p:nvPr/>
          </p:nvSpPr>
          <p:spPr>
            <a:xfrm>
              <a:off x="-2813697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0" name="正方形/長方形 669"/>
            <p:cNvSpPr/>
            <p:nvPr/>
          </p:nvSpPr>
          <p:spPr>
            <a:xfrm>
              <a:off x="-2813697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1" name="正方形/長方形 670"/>
            <p:cNvSpPr/>
            <p:nvPr/>
          </p:nvSpPr>
          <p:spPr>
            <a:xfrm>
              <a:off x="-2813697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2" name="正方形/長方形 671"/>
            <p:cNvSpPr/>
            <p:nvPr/>
          </p:nvSpPr>
          <p:spPr>
            <a:xfrm>
              <a:off x="-2813697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3" name="正方形/長方形 672"/>
            <p:cNvSpPr/>
            <p:nvPr/>
          </p:nvSpPr>
          <p:spPr>
            <a:xfrm>
              <a:off x="-2813697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4" name="正方形/長方形 673"/>
            <p:cNvSpPr/>
            <p:nvPr/>
          </p:nvSpPr>
          <p:spPr>
            <a:xfrm>
              <a:off x="-2561970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5" name="正方形/長方形 674"/>
            <p:cNvSpPr/>
            <p:nvPr/>
          </p:nvSpPr>
          <p:spPr>
            <a:xfrm>
              <a:off x="-2561970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6" name="正方形/長方形 675"/>
            <p:cNvSpPr/>
            <p:nvPr/>
          </p:nvSpPr>
          <p:spPr>
            <a:xfrm>
              <a:off x="-2561970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7" name="正方形/長方形 676"/>
            <p:cNvSpPr/>
            <p:nvPr/>
          </p:nvSpPr>
          <p:spPr>
            <a:xfrm>
              <a:off x="-2561970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8" name="正方形/長方形 677"/>
            <p:cNvSpPr/>
            <p:nvPr/>
          </p:nvSpPr>
          <p:spPr>
            <a:xfrm>
              <a:off x="-2561970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9" name="正方形/長方形 678"/>
            <p:cNvSpPr/>
            <p:nvPr/>
          </p:nvSpPr>
          <p:spPr>
            <a:xfrm>
              <a:off x="-2561970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0" name="正方形/長方形 679"/>
            <p:cNvSpPr/>
            <p:nvPr/>
          </p:nvSpPr>
          <p:spPr>
            <a:xfrm>
              <a:off x="-2561970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1" name="正方形/長方形 680"/>
            <p:cNvSpPr/>
            <p:nvPr/>
          </p:nvSpPr>
          <p:spPr>
            <a:xfrm>
              <a:off x="-2310243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2" name="正方形/長方形 681"/>
            <p:cNvSpPr/>
            <p:nvPr/>
          </p:nvSpPr>
          <p:spPr>
            <a:xfrm>
              <a:off x="-2310243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3" name="正方形/長方形 682"/>
            <p:cNvSpPr/>
            <p:nvPr/>
          </p:nvSpPr>
          <p:spPr>
            <a:xfrm>
              <a:off x="-2310243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4" name="正方形/長方形 683"/>
            <p:cNvSpPr/>
            <p:nvPr/>
          </p:nvSpPr>
          <p:spPr>
            <a:xfrm>
              <a:off x="-2310243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5" name="正方形/長方形 684"/>
            <p:cNvSpPr/>
            <p:nvPr/>
          </p:nvSpPr>
          <p:spPr>
            <a:xfrm>
              <a:off x="-2310243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6" name="正方形/長方形 685"/>
            <p:cNvSpPr/>
            <p:nvPr/>
          </p:nvSpPr>
          <p:spPr>
            <a:xfrm>
              <a:off x="-2310243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7" name="正方形/長方形 686"/>
            <p:cNvSpPr/>
            <p:nvPr/>
          </p:nvSpPr>
          <p:spPr>
            <a:xfrm>
              <a:off x="-2310243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8" name="正方形/長方形 687"/>
            <p:cNvSpPr/>
            <p:nvPr/>
          </p:nvSpPr>
          <p:spPr>
            <a:xfrm>
              <a:off x="-2058516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9" name="正方形/長方形 688"/>
            <p:cNvSpPr/>
            <p:nvPr/>
          </p:nvSpPr>
          <p:spPr>
            <a:xfrm>
              <a:off x="-2058516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0" name="正方形/長方形 689"/>
            <p:cNvSpPr/>
            <p:nvPr/>
          </p:nvSpPr>
          <p:spPr>
            <a:xfrm>
              <a:off x="-2058516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1" name="正方形/長方形 690"/>
            <p:cNvSpPr/>
            <p:nvPr/>
          </p:nvSpPr>
          <p:spPr>
            <a:xfrm>
              <a:off x="-2058516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2" name="正方形/長方形 691"/>
            <p:cNvSpPr/>
            <p:nvPr/>
          </p:nvSpPr>
          <p:spPr>
            <a:xfrm>
              <a:off x="-2058516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3" name="正方形/長方形 692"/>
            <p:cNvSpPr/>
            <p:nvPr/>
          </p:nvSpPr>
          <p:spPr>
            <a:xfrm>
              <a:off x="-2058516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4" name="正方形/長方形 693"/>
            <p:cNvSpPr/>
            <p:nvPr/>
          </p:nvSpPr>
          <p:spPr>
            <a:xfrm>
              <a:off x="-2058516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5" name="正方形/長方形 694"/>
            <p:cNvSpPr/>
            <p:nvPr/>
          </p:nvSpPr>
          <p:spPr>
            <a:xfrm>
              <a:off x="-1806789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6" name="正方形/長方形 695"/>
            <p:cNvSpPr/>
            <p:nvPr/>
          </p:nvSpPr>
          <p:spPr>
            <a:xfrm>
              <a:off x="-1806789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7" name="正方形/長方形 696"/>
            <p:cNvSpPr/>
            <p:nvPr/>
          </p:nvSpPr>
          <p:spPr>
            <a:xfrm>
              <a:off x="-1806789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8" name="正方形/長方形 697"/>
            <p:cNvSpPr/>
            <p:nvPr/>
          </p:nvSpPr>
          <p:spPr>
            <a:xfrm>
              <a:off x="-1806789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9" name="正方形/長方形 698"/>
            <p:cNvSpPr/>
            <p:nvPr/>
          </p:nvSpPr>
          <p:spPr>
            <a:xfrm>
              <a:off x="-1806789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0" name="正方形/長方形 699"/>
            <p:cNvSpPr/>
            <p:nvPr/>
          </p:nvSpPr>
          <p:spPr>
            <a:xfrm>
              <a:off x="-1806789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1" name="正方形/長方形 700"/>
            <p:cNvSpPr/>
            <p:nvPr/>
          </p:nvSpPr>
          <p:spPr>
            <a:xfrm>
              <a:off x="-1806789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2" name="正方形/長方形 701"/>
            <p:cNvSpPr/>
            <p:nvPr/>
          </p:nvSpPr>
          <p:spPr>
            <a:xfrm>
              <a:off x="-1555062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3" name="正方形/長方形 702"/>
            <p:cNvSpPr/>
            <p:nvPr/>
          </p:nvSpPr>
          <p:spPr>
            <a:xfrm>
              <a:off x="-1555062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4" name="正方形/長方形 703"/>
            <p:cNvSpPr/>
            <p:nvPr/>
          </p:nvSpPr>
          <p:spPr>
            <a:xfrm>
              <a:off x="-1555062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5" name="正方形/長方形 704"/>
            <p:cNvSpPr/>
            <p:nvPr/>
          </p:nvSpPr>
          <p:spPr>
            <a:xfrm>
              <a:off x="-1555062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6" name="正方形/長方形 705"/>
            <p:cNvSpPr/>
            <p:nvPr/>
          </p:nvSpPr>
          <p:spPr>
            <a:xfrm>
              <a:off x="-1555062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7" name="正方形/長方形 706"/>
            <p:cNvSpPr/>
            <p:nvPr/>
          </p:nvSpPr>
          <p:spPr>
            <a:xfrm>
              <a:off x="-1555062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8" name="正方形/長方形 707"/>
            <p:cNvSpPr/>
            <p:nvPr/>
          </p:nvSpPr>
          <p:spPr>
            <a:xfrm>
              <a:off x="-1555062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9" name="グループ化 708"/>
          <p:cNvGrpSpPr/>
          <p:nvPr/>
        </p:nvGrpSpPr>
        <p:grpSpPr>
          <a:xfrm>
            <a:off x="8597562" y="1891784"/>
            <a:ext cx="1762089" cy="1762096"/>
            <a:chOff x="-3065424" y="5626272"/>
            <a:chExt cx="1762089" cy="1762096"/>
          </a:xfrm>
        </p:grpSpPr>
        <p:sp>
          <p:nvSpPr>
            <p:cNvPr id="710" name="正方形/長方形 709"/>
            <p:cNvSpPr/>
            <p:nvPr/>
          </p:nvSpPr>
          <p:spPr>
            <a:xfrm>
              <a:off x="-3065424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1" name="正方形/長方形 710"/>
            <p:cNvSpPr/>
            <p:nvPr/>
          </p:nvSpPr>
          <p:spPr>
            <a:xfrm>
              <a:off x="-3065424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2" name="正方形/長方形 711"/>
            <p:cNvSpPr/>
            <p:nvPr/>
          </p:nvSpPr>
          <p:spPr>
            <a:xfrm>
              <a:off x="-3065424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3" name="正方形/長方形 712"/>
            <p:cNvSpPr/>
            <p:nvPr/>
          </p:nvSpPr>
          <p:spPr>
            <a:xfrm>
              <a:off x="-3065424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4" name="正方形/長方形 713"/>
            <p:cNvSpPr/>
            <p:nvPr/>
          </p:nvSpPr>
          <p:spPr>
            <a:xfrm>
              <a:off x="-3065424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5" name="正方形/長方形 714"/>
            <p:cNvSpPr/>
            <p:nvPr/>
          </p:nvSpPr>
          <p:spPr>
            <a:xfrm>
              <a:off x="-3065424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6" name="正方形/長方形 715"/>
            <p:cNvSpPr/>
            <p:nvPr/>
          </p:nvSpPr>
          <p:spPr>
            <a:xfrm>
              <a:off x="-3065424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7" name="正方形/長方形 716"/>
            <p:cNvSpPr/>
            <p:nvPr/>
          </p:nvSpPr>
          <p:spPr>
            <a:xfrm>
              <a:off x="-2813697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8" name="正方形/長方形 717"/>
            <p:cNvSpPr/>
            <p:nvPr/>
          </p:nvSpPr>
          <p:spPr>
            <a:xfrm>
              <a:off x="-2813697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9" name="正方形/長方形 718"/>
            <p:cNvSpPr/>
            <p:nvPr/>
          </p:nvSpPr>
          <p:spPr>
            <a:xfrm>
              <a:off x="-2813697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0" name="正方形/長方形 719"/>
            <p:cNvSpPr/>
            <p:nvPr/>
          </p:nvSpPr>
          <p:spPr>
            <a:xfrm>
              <a:off x="-2813697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1" name="正方形/長方形 720"/>
            <p:cNvSpPr/>
            <p:nvPr/>
          </p:nvSpPr>
          <p:spPr>
            <a:xfrm>
              <a:off x="-2813697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2" name="正方形/長方形 721"/>
            <p:cNvSpPr/>
            <p:nvPr/>
          </p:nvSpPr>
          <p:spPr>
            <a:xfrm>
              <a:off x="-2813697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3" name="正方形/長方形 722"/>
            <p:cNvSpPr/>
            <p:nvPr/>
          </p:nvSpPr>
          <p:spPr>
            <a:xfrm>
              <a:off x="-2813697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4" name="正方形/長方形 723"/>
            <p:cNvSpPr/>
            <p:nvPr/>
          </p:nvSpPr>
          <p:spPr>
            <a:xfrm>
              <a:off x="-2561970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5" name="正方形/長方形 724"/>
            <p:cNvSpPr/>
            <p:nvPr/>
          </p:nvSpPr>
          <p:spPr>
            <a:xfrm>
              <a:off x="-2561970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6" name="正方形/長方形 725"/>
            <p:cNvSpPr/>
            <p:nvPr/>
          </p:nvSpPr>
          <p:spPr>
            <a:xfrm>
              <a:off x="-2561970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7" name="正方形/長方形 726"/>
            <p:cNvSpPr/>
            <p:nvPr/>
          </p:nvSpPr>
          <p:spPr>
            <a:xfrm>
              <a:off x="-2561970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8" name="正方形/長方形 727"/>
            <p:cNvSpPr/>
            <p:nvPr/>
          </p:nvSpPr>
          <p:spPr>
            <a:xfrm>
              <a:off x="-2561970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9" name="正方形/長方形 728"/>
            <p:cNvSpPr/>
            <p:nvPr/>
          </p:nvSpPr>
          <p:spPr>
            <a:xfrm>
              <a:off x="-2561970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0" name="正方形/長方形 729"/>
            <p:cNvSpPr/>
            <p:nvPr/>
          </p:nvSpPr>
          <p:spPr>
            <a:xfrm>
              <a:off x="-2561970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1" name="正方形/長方形 730"/>
            <p:cNvSpPr/>
            <p:nvPr/>
          </p:nvSpPr>
          <p:spPr>
            <a:xfrm>
              <a:off x="-2310243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2" name="正方形/長方形 731"/>
            <p:cNvSpPr/>
            <p:nvPr/>
          </p:nvSpPr>
          <p:spPr>
            <a:xfrm>
              <a:off x="-2310243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3" name="正方形/長方形 732"/>
            <p:cNvSpPr/>
            <p:nvPr/>
          </p:nvSpPr>
          <p:spPr>
            <a:xfrm>
              <a:off x="-2310243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4" name="正方形/長方形 733"/>
            <p:cNvSpPr/>
            <p:nvPr/>
          </p:nvSpPr>
          <p:spPr>
            <a:xfrm>
              <a:off x="-2310243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5" name="正方形/長方形 734"/>
            <p:cNvSpPr/>
            <p:nvPr/>
          </p:nvSpPr>
          <p:spPr>
            <a:xfrm>
              <a:off x="-2310243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6" name="正方形/長方形 735"/>
            <p:cNvSpPr/>
            <p:nvPr/>
          </p:nvSpPr>
          <p:spPr>
            <a:xfrm>
              <a:off x="-2310243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7" name="正方形/長方形 736"/>
            <p:cNvSpPr/>
            <p:nvPr/>
          </p:nvSpPr>
          <p:spPr>
            <a:xfrm>
              <a:off x="-2310243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8" name="正方形/長方形 737"/>
            <p:cNvSpPr/>
            <p:nvPr/>
          </p:nvSpPr>
          <p:spPr>
            <a:xfrm>
              <a:off x="-2058516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9" name="正方形/長方形 738"/>
            <p:cNvSpPr/>
            <p:nvPr/>
          </p:nvSpPr>
          <p:spPr>
            <a:xfrm>
              <a:off x="-2058516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0" name="正方形/長方形 739"/>
            <p:cNvSpPr/>
            <p:nvPr/>
          </p:nvSpPr>
          <p:spPr>
            <a:xfrm>
              <a:off x="-2058516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1" name="正方形/長方形 740"/>
            <p:cNvSpPr/>
            <p:nvPr/>
          </p:nvSpPr>
          <p:spPr>
            <a:xfrm>
              <a:off x="-2058516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2" name="正方形/長方形 741"/>
            <p:cNvSpPr/>
            <p:nvPr/>
          </p:nvSpPr>
          <p:spPr>
            <a:xfrm>
              <a:off x="-2058516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3" name="正方形/長方形 742"/>
            <p:cNvSpPr/>
            <p:nvPr/>
          </p:nvSpPr>
          <p:spPr>
            <a:xfrm>
              <a:off x="-2058516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4" name="正方形/長方形 743"/>
            <p:cNvSpPr/>
            <p:nvPr/>
          </p:nvSpPr>
          <p:spPr>
            <a:xfrm>
              <a:off x="-2058516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5" name="正方形/長方形 744"/>
            <p:cNvSpPr/>
            <p:nvPr/>
          </p:nvSpPr>
          <p:spPr>
            <a:xfrm>
              <a:off x="-1806789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6" name="正方形/長方形 745"/>
            <p:cNvSpPr/>
            <p:nvPr/>
          </p:nvSpPr>
          <p:spPr>
            <a:xfrm>
              <a:off x="-1806789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7" name="正方形/長方形 746"/>
            <p:cNvSpPr/>
            <p:nvPr/>
          </p:nvSpPr>
          <p:spPr>
            <a:xfrm>
              <a:off x="-1806789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8" name="正方形/長方形 747"/>
            <p:cNvSpPr/>
            <p:nvPr/>
          </p:nvSpPr>
          <p:spPr>
            <a:xfrm>
              <a:off x="-1806789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9" name="正方形/長方形 748"/>
            <p:cNvSpPr/>
            <p:nvPr/>
          </p:nvSpPr>
          <p:spPr>
            <a:xfrm>
              <a:off x="-1806789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0" name="正方形/長方形 749"/>
            <p:cNvSpPr/>
            <p:nvPr/>
          </p:nvSpPr>
          <p:spPr>
            <a:xfrm>
              <a:off x="-1806789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1" name="正方形/長方形 750"/>
            <p:cNvSpPr/>
            <p:nvPr/>
          </p:nvSpPr>
          <p:spPr>
            <a:xfrm>
              <a:off x="-1806789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2" name="正方形/長方形 751"/>
            <p:cNvSpPr/>
            <p:nvPr/>
          </p:nvSpPr>
          <p:spPr>
            <a:xfrm>
              <a:off x="-1555062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3" name="正方形/長方形 752"/>
            <p:cNvSpPr/>
            <p:nvPr/>
          </p:nvSpPr>
          <p:spPr>
            <a:xfrm>
              <a:off x="-1555062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4" name="正方形/長方形 753"/>
            <p:cNvSpPr/>
            <p:nvPr/>
          </p:nvSpPr>
          <p:spPr>
            <a:xfrm>
              <a:off x="-1555062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5" name="正方形/長方形 754"/>
            <p:cNvSpPr/>
            <p:nvPr/>
          </p:nvSpPr>
          <p:spPr>
            <a:xfrm>
              <a:off x="-1555062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6" name="正方形/長方形 755"/>
            <p:cNvSpPr/>
            <p:nvPr/>
          </p:nvSpPr>
          <p:spPr>
            <a:xfrm>
              <a:off x="-1555062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7" name="正方形/長方形 756"/>
            <p:cNvSpPr/>
            <p:nvPr/>
          </p:nvSpPr>
          <p:spPr>
            <a:xfrm>
              <a:off x="-1555062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8" name="正方形/長方形 757"/>
            <p:cNvSpPr/>
            <p:nvPr/>
          </p:nvSpPr>
          <p:spPr>
            <a:xfrm>
              <a:off x="-1555062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9" name="正方形/長方形 758"/>
          <p:cNvSpPr/>
          <p:nvPr/>
        </p:nvSpPr>
        <p:spPr>
          <a:xfrm>
            <a:off x="1965577" y="4830770"/>
            <a:ext cx="61702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注目画素に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を重ね、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周囲の</a:t>
            </a: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最大値</a:t>
            </a:r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最小値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を新たな画素値とする</a:t>
            </a:r>
          </a:p>
        </p:txBody>
      </p:sp>
    </p:spTree>
    <p:extLst>
      <p:ext uri="{BB962C8B-B14F-4D97-AF65-F5344CB8AC3E}">
        <p14:creationId xmlns:p14="http://schemas.microsoft.com/office/powerpoint/2010/main" val="7152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0.16406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123262" y="877887"/>
            <a:ext cx="7622719" cy="4703594"/>
            <a:chOff x="180161" y="877887"/>
            <a:chExt cx="8054518" cy="4970035"/>
          </a:xfrm>
        </p:grpSpPr>
        <p:pic>
          <p:nvPicPr>
            <p:cNvPr id="18434" name="Picture 2" descr="C:\Users\takashi\Desktop\sample1gray - コピー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62" y="877887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5" name="Picture 3" descr="C:\Users\takashi\Desktop\ero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7441" y="877887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6" name="Picture 4" descr="C:\Users\takashi\Desktop\edge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61" y="3660815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7" name="Picture 5" descr="C:\Users\takashi\Desktop\dil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540" y="877887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8" name="Picture 6" descr="C:\Users\takashi\Desktop\open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7440" y="3660815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9" name="Picture 7" descr="C:\Users\takashi\Desktop\close.t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539" y="3660815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0" name="正方形/長方形 759"/>
          <p:cNvSpPr/>
          <p:nvPr/>
        </p:nvSpPr>
        <p:spPr>
          <a:xfrm>
            <a:off x="5493186" y="6515582"/>
            <a:ext cx="448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は、すべて</a:t>
            </a:r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 =10</a:t>
            </a:r>
            <a:r>
              <a:rPr lang="ja-JP" altLang="en-US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の円</a:t>
            </a:r>
          </a:p>
        </p:txBody>
      </p:sp>
      <p:sp>
        <p:nvSpPr>
          <p:cNvPr id="761" name="正方形/長方形 760"/>
          <p:cNvSpPr/>
          <p:nvPr/>
        </p:nvSpPr>
        <p:spPr>
          <a:xfrm>
            <a:off x="2123262" y="29477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元画像</a:t>
            </a:r>
            <a:endParaRPr lang="ja-JP" altLang="en-US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2" name="正方形/長方形 761"/>
          <p:cNvSpPr/>
          <p:nvPr/>
        </p:nvSpPr>
        <p:spPr>
          <a:xfrm>
            <a:off x="4305300" y="2947744"/>
            <a:ext cx="3384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明るい領域が収縮</a:t>
            </a:r>
          </a:p>
        </p:txBody>
      </p:sp>
      <p:sp>
        <p:nvSpPr>
          <p:cNvPr id="763" name="正方形/長方形 762"/>
          <p:cNvSpPr/>
          <p:nvPr/>
        </p:nvSpPr>
        <p:spPr>
          <a:xfrm>
            <a:off x="7448821" y="2947744"/>
            <a:ext cx="308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明るい領域が膨張</a:t>
            </a:r>
          </a:p>
        </p:txBody>
      </p:sp>
      <p:sp>
        <p:nvSpPr>
          <p:cNvPr id="764" name="正方形/長方形 763"/>
          <p:cNvSpPr/>
          <p:nvPr/>
        </p:nvSpPr>
        <p:spPr>
          <a:xfrm>
            <a:off x="1956724" y="5606881"/>
            <a:ext cx="2736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 – Erode: edge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ような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ものが抽出出来る</a:t>
            </a:r>
          </a:p>
        </p:txBody>
      </p:sp>
      <p:sp>
        <p:nvSpPr>
          <p:cNvPr id="765" name="正方形/長方形 764"/>
          <p:cNvSpPr/>
          <p:nvPr/>
        </p:nvSpPr>
        <p:spPr>
          <a:xfrm>
            <a:off x="4660722" y="5606881"/>
            <a:ext cx="2972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Openinig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細かい明領域が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閉じる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無くなる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766" name="正方形/長方形 765"/>
          <p:cNvSpPr/>
          <p:nvPr/>
        </p:nvSpPr>
        <p:spPr>
          <a:xfrm>
            <a:off x="7527416" y="5606881"/>
            <a:ext cx="2787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Closing: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細かい暗領域が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閉じる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無くなる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1981200" y="124990"/>
            <a:ext cx="8229600" cy="539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グレースケール画像の</a:t>
            </a:r>
            <a:r>
              <a:rPr lang="en-US" altLang="ja-JP" sz="2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Morphological operation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481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Top-hat transform </a:t>
            </a:r>
            <a:r>
              <a:rPr lang="ja-JP" altLang="en-US" sz="3200" dirty="0"/>
              <a:t>による背景除去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53241" y="3061466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元画像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endParaRPr lang="ja-JP" altLang="en-US" sz="2000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433160" y="3048766"/>
            <a:ext cx="1232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958396" y="3061466"/>
            <a:ext cx="3401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=Dilate(Erode(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810214" y="3036066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 - Open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272790" y="3878588"/>
            <a:ext cx="3736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TopHat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4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= </a:t>
            </a:r>
            <a:r>
              <a:rPr lang="en-US" altLang="ja-JP" sz="24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 - Open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4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548074" y="4278698"/>
            <a:ext cx="37802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で消えた部分を強調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背景の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Shade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を消す効果がある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暗い背景に有向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357206" y="5354805"/>
            <a:ext cx="4310795" cy="1399295"/>
            <a:chOff x="5096729" y="5263279"/>
            <a:chExt cx="4310795" cy="1399295"/>
          </a:xfrm>
        </p:grpSpPr>
        <p:sp>
          <p:nvSpPr>
            <p:cNvPr id="50" name="テキスト ボックス 49"/>
            <p:cNvSpPr txBox="1"/>
            <p:nvPr/>
          </p:nvSpPr>
          <p:spPr>
            <a:xfrm>
              <a:off x="5096729" y="5263279"/>
              <a:ext cx="43107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i="1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BottomHat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24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I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 = </a:t>
              </a:r>
              <a:r>
                <a:rPr lang="en-US" altLang="ja-JP" sz="24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Close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24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I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 - I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372014" y="5646911"/>
              <a:ext cx="37802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Open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で消えた部分を強調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背景の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Shade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を消す効果がある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明るい背景に有向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2027710" y="6260712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を二値化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988886" y="6260712"/>
            <a:ext cx="241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TopHat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を二値化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717116" y="817907"/>
            <a:ext cx="8700599" cy="2230859"/>
            <a:chOff x="193114" y="619404"/>
            <a:chExt cx="9474781" cy="2429362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14" y="619404"/>
              <a:ext cx="1941006" cy="2429362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372" y="619404"/>
              <a:ext cx="1941006" cy="2429362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631" y="619404"/>
              <a:ext cx="1941006" cy="2429362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6889" y="619404"/>
              <a:ext cx="1941006" cy="2429362"/>
            </a:xfrm>
            <a:prstGeom prst="rect">
              <a:avLst/>
            </a:prstGeom>
          </p:spPr>
        </p:pic>
      </p:grpSp>
      <p:pic>
        <p:nvPicPr>
          <p:cNvPr id="10" name="図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4432" y="4066403"/>
            <a:ext cx="1769749" cy="222288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4771" y="4052932"/>
            <a:ext cx="1757162" cy="22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dirty="0"/>
              <a:t>まとめ </a:t>
            </a:r>
            <a:r>
              <a:rPr lang="en-US" altLang="ja-JP" sz="3200" dirty="0"/>
              <a:t>: Morphological operations</a:t>
            </a:r>
            <a:endParaRPr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42161" y="929641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集合理論に基づく画像処理法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110740" y="260412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入力画像</a:t>
            </a:r>
          </a:p>
        </p:txBody>
      </p:sp>
      <p:pic>
        <p:nvPicPr>
          <p:cNvPr id="40" name="Picture 2" descr="http://upload.wikimedia.org/wikipedia/commons/8/8d/Dila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" t="7306" r="8892" b="10023"/>
          <a:stretch/>
        </p:blipFill>
        <p:spPr bwMode="auto">
          <a:xfrm>
            <a:off x="5864391" y="1354556"/>
            <a:ext cx="1461547" cy="139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2438000" y="1609166"/>
            <a:ext cx="913652" cy="90001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4143842" y="1857309"/>
            <a:ext cx="447193" cy="447193"/>
            <a:chOff x="2733675" y="3616325"/>
            <a:chExt cx="519906" cy="519906"/>
          </a:xfrm>
        </p:grpSpPr>
        <p:sp>
          <p:nvSpPr>
            <p:cNvPr id="46" name="円/楕円 45"/>
            <p:cNvSpPr/>
            <p:nvPr/>
          </p:nvSpPr>
          <p:spPr>
            <a:xfrm>
              <a:off x="2733675" y="3616325"/>
              <a:ext cx="519906" cy="5199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2970769" y="3853419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pic>
        <p:nvPicPr>
          <p:cNvPr id="48" name="Picture 4" descr="http://upload.wikimedia.org/wikipedia/commons/3/3a/Eros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4" t="16619" r="18223" b="21080"/>
          <a:stretch/>
        </p:blipFill>
        <p:spPr bwMode="auto">
          <a:xfrm>
            <a:off x="8152412" y="1488040"/>
            <a:ext cx="1145158" cy="112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/>
          <p:cNvSpPr txBox="1"/>
          <p:nvPr/>
        </p:nvSpPr>
        <p:spPr>
          <a:xfrm>
            <a:off x="3519547" y="2500421"/>
            <a:ext cx="1686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</a:t>
            </a:r>
          </a:p>
          <a:p>
            <a:pPr algn="ctr">
              <a:lnSpc>
                <a:spcPts val="2400"/>
              </a:lnSpc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Element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075353" y="2700643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</a:t>
            </a:r>
            <a:endParaRPr lang="ja-JP" altLang="en-US" sz="2400" dirty="0">
              <a:solidFill>
                <a:srgbClr val="FFC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203738" y="2700643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</a:t>
            </a:r>
            <a:endParaRPr lang="ja-JP" altLang="en-US" sz="2400" dirty="0">
              <a:solidFill>
                <a:srgbClr val="FFC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698866" y="5424596"/>
            <a:ext cx="2757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Opening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Dilate(Erode(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14389154" y="1863028"/>
            <a:ext cx="2756765" cy="1539580"/>
            <a:chOff x="6044735" y="1635083"/>
            <a:chExt cx="2476862" cy="1383262"/>
          </a:xfrm>
        </p:grpSpPr>
        <p:pic>
          <p:nvPicPr>
            <p:cNvPr id="62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30"/>
            <a:stretch/>
          </p:blipFill>
          <p:spPr bwMode="auto">
            <a:xfrm>
              <a:off x="6044735" y="1635085"/>
              <a:ext cx="1201770" cy="1383260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3" name="Picture 5" descr="C:\Users\takashi\Desktop\1.tif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45" t="2312" r="24746" b="70472"/>
            <a:stretch/>
          </p:blipFill>
          <p:spPr bwMode="auto">
            <a:xfrm>
              <a:off x="7349820" y="1635083"/>
              <a:ext cx="1171777" cy="138326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テキスト ボックス 64"/>
          <p:cNvSpPr txBox="1"/>
          <p:nvPr/>
        </p:nvSpPr>
        <p:spPr>
          <a:xfrm>
            <a:off x="4760111" y="5424596"/>
            <a:ext cx="2757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Closing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Erode(Dilate(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662137" y="5424596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TopHat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24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- Dilate(Erode(I))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7736675" y="3624754"/>
            <a:ext cx="2806377" cy="1724095"/>
            <a:chOff x="1066468" y="2640325"/>
            <a:chExt cx="6079601" cy="3734998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1887" y="2640325"/>
              <a:ext cx="2984182" cy="3734998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468" y="2640325"/>
              <a:ext cx="2978303" cy="3727641"/>
            </a:xfrm>
            <a:prstGeom prst="rect">
              <a:avLst/>
            </a:prstGeom>
          </p:spPr>
        </p:pic>
      </p:grpSp>
      <p:grpSp>
        <p:nvGrpSpPr>
          <p:cNvPr id="31" name="グループ化 30"/>
          <p:cNvGrpSpPr/>
          <p:nvPr/>
        </p:nvGrpSpPr>
        <p:grpSpPr>
          <a:xfrm>
            <a:off x="1618386" y="3855770"/>
            <a:ext cx="2918449" cy="1493078"/>
            <a:chOff x="1923829" y="314325"/>
            <a:chExt cx="12287923" cy="6286500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23829" y="319933"/>
              <a:ext cx="6196012" cy="6280888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53878" y="314325"/>
              <a:ext cx="5857874" cy="6286500"/>
            </a:xfrm>
            <a:prstGeom prst="rect">
              <a:avLst/>
            </a:prstGeom>
          </p:spPr>
        </p:pic>
      </p:grpSp>
      <p:grpSp>
        <p:nvGrpSpPr>
          <p:cNvPr id="34" name="グループ化 33"/>
          <p:cNvGrpSpPr/>
          <p:nvPr/>
        </p:nvGrpSpPr>
        <p:grpSpPr>
          <a:xfrm>
            <a:off x="4683881" y="3853386"/>
            <a:ext cx="2871643" cy="1495463"/>
            <a:chOff x="5407621" y="4449950"/>
            <a:chExt cx="3550590" cy="1646690"/>
          </a:xfrm>
        </p:grpSpPr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07621" y="4457001"/>
              <a:ext cx="1718777" cy="1639639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36962" y="4449950"/>
              <a:ext cx="1721249" cy="163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059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E295-420C-4265-BE54-AE59FA4027A6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13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2950" y="124494"/>
            <a:ext cx="9715500" cy="733270"/>
          </a:xfrm>
        </p:spPr>
        <p:txBody>
          <a:bodyPr>
            <a:normAutofit/>
          </a:bodyPr>
          <a:lstStyle/>
          <a:p>
            <a:r>
              <a:rPr lang="ja-JP" altLang="en-US" sz="3600" b="1" dirty="0" smtClean="0"/>
              <a:t>コンピュータビジョン、</a:t>
            </a:r>
            <a:r>
              <a:rPr lang="en-US" altLang="ja-JP" sz="3600" b="1" dirty="0" smtClean="0"/>
              <a:t>2020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2950" y="848026"/>
            <a:ext cx="10369554" cy="60099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4/09   </a:t>
            </a:r>
            <a:r>
              <a:rPr lang="ja-JP" altLang="en-US" sz="1800" dirty="0" smtClean="0"/>
              <a:t>序論</a:t>
            </a:r>
            <a:r>
              <a:rPr lang="en-US" altLang="ja-JP" sz="1800" dirty="0" smtClean="0"/>
              <a:t>		: </a:t>
            </a:r>
            <a:r>
              <a:rPr lang="ja-JP" altLang="en-US" sz="1800" dirty="0" smtClean="0"/>
              <a:t>イントロダクション，テクスチャ合成 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4/16</a:t>
            </a:r>
            <a:r>
              <a:rPr lang="ja-JP" altLang="en-US" sz="1800" dirty="0" smtClean="0"/>
              <a:t>　特徴</a:t>
            </a:r>
            <a:r>
              <a:rPr lang="ja-JP" altLang="en-US" sz="1800" dirty="0"/>
              <a:t>検出</a:t>
            </a:r>
            <a:r>
              <a:rPr lang="en-US" altLang="ja-JP" sz="1800" dirty="0"/>
              <a:t>1 	: </a:t>
            </a:r>
            <a:r>
              <a:rPr lang="ja-JP" altLang="en-US" sz="1800" dirty="0"/>
              <a:t>テンプレートマッチング、コーナー・エッジ検出</a:t>
            </a:r>
            <a:r>
              <a:rPr lang="en-US" altLang="ja-JP" sz="1800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4/23   </a:t>
            </a:r>
            <a:r>
              <a:rPr lang="ja-JP" altLang="en-US" sz="1800" dirty="0" smtClean="0"/>
              <a:t>特徴</a:t>
            </a:r>
            <a:r>
              <a:rPr lang="ja-JP" altLang="en-US" sz="1800" dirty="0"/>
              <a:t>検出</a:t>
            </a:r>
            <a:r>
              <a:rPr lang="en-US" altLang="ja-JP" sz="1800" dirty="0"/>
              <a:t>2 	: </a:t>
            </a:r>
            <a:r>
              <a:rPr lang="en-US" altLang="ja-JP" sz="1800" dirty="0" err="1"/>
              <a:t>DoG</a:t>
            </a:r>
            <a:r>
              <a:rPr lang="ja-JP" altLang="en-US" sz="1800" dirty="0" smtClean="0"/>
              <a:t>特徴量</a:t>
            </a:r>
            <a:r>
              <a:rPr lang="ja-JP" altLang="en-US" sz="1800" dirty="0"/>
              <a:t>，</a:t>
            </a:r>
            <a:r>
              <a:rPr lang="en-US" altLang="ja-JP" sz="1800" dirty="0" smtClean="0"/>
              <a:t>SIFT</a:t>
            </a:r>
            <a:r>
              <a:rPr lang="ja-JP" altLang="en-US" sz="1800" dirty="0" smtClean="0"/>
              <a:t>特徴量，ハフ</a:t>
            </a:r>
            <a:r>
              <a:rPr lang="ja-JP" altLang="en-US" sz="1800" dirty="0"/>
              <a:t>変換</a:t>
            </a:r>
            <a:r>
              <a:rPr lang="en-US" altLang="ja-JP" sz="1800" dirty="0"/>
              <a:t>		</a:t>
            </a:r>
            <a:r>
              <a:rPr lang="en-US" altLang="ja-JP" sz="1800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4/30</a:t>
            </a:r>
            <a:r>
              <a:rPr lang="ja-JP" altLang="en-US" sz="1800" dirty="0" smtClean="0"/>
              <a:t>　領域分割</a:t>
            </a:r>
            <a:r>
              <a:rPr lang="en-US" altLang="ja-JP" sz="1800" dirty="0" smtClean="0"/>
              <a:t>	</a:t>
            </a:r>
            <a:r>
              <a:rPr lang="en-US" altLang="ja-JP" sz="1800" dirty="0"/>
              <a:t>	: </a:t>
            </a:r>
            <a:r>
              <a:rPr lang="ja-JP" altLang="en-US" sz="1800" dirty="0" smtClean="0"/>
              <a:t>領域分割とは，閾値法，領域</a:t>
            </a:r>
            <a:r>
              <a:rPr lang="ja-JP" altLang="en-US" sz="1800" dirty="0"/>
              <a:t>拡張法，動的輪郭</a:t>
            </a:r>
            <a:r>
              <a:rPr lang="ja-JP" altLang="en-US" sz="1800" dirty="0" smtClean="0"/>
              <a:t>モデル</a:t>
            </a:r>
            <a:r>
              <a:rPr lang="en-US" altLang="ja-JP" sz="1800" dirty="0"/>
              <a:t>		</a:t>
            </a:r>
            <a:endParaRPr kumimoji="1"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5/14</a:t>
            </a:r>
            <a:r>
              <a:rPr lang="ja-JP" altLang="en-US" sz="1800" dirty="0"/>
              <a:t>　領域分割</a:t>
            </a:r>
            <a:r>
              <a:rPr lang="en-US" altLang="ja-JP" sz="1800" dirty="0"/>
              <a:t>		</a:t>
            </a:r>
            <a:r>
              <a:rPr lang="en-US" altLang="ja-JP" sz="1800" dirty="0" smtClean="0"/>
              <a:t>:</a:t>
            </a:r>
            <a:r>
              <a:rPr lang="ja-JP" altLang="en-US" sz="1800" dirty="0"/>
              <a:t> </a:t>
            </a:r>
            <a:r>
              <a:rPr lang="ja-JP" altLang="en-US" sz="1800" dirty="0" smtClean="0"/>
              <a:t>グラフカット，モーフォロジー処理，</a:t>
            </a:r>
            <a:r>
              <a:rPr lang="en-US" altLang="ja-JP" sz="1800" dirty="0" smtClean="0"/>
              <a:t>Marching cubes</a:t>
            </a:r>
            <a:r>
              <a:rPr lang="en-US" altLang="ja-JP" sz="1800" dirty="0"/>
              <a:t>	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en-US" altLang="ja-JP" sz="1800" dirty="0" smtClean="0"/>
              <a:t>5/21</a:t>
            </a:r>
            <a:r>
              <a:rPr kumimoji="1" lang="ja-JP" altLang="en-US" sz="1800" dirty="0" smtClean="0"/>
              <a:t>　</a:t>
            </a:r>
            <a:r>
              <a:rPr lang="ja-JP" altLang="en-US" sz="1800" dirty="0"/>
              <a:t>パターン認識基礎</a:t>
            </a:r>
            <a:r>
              <a:rPr lang="en-US" altLang="ja-JP" sz="1800" dirty="0"/>
              <a:t>1	: </a:t>
            </a:r>
            <a:r>
              <a:rPr lang="ja-JP" altLang="en-US" sz="1800" dirty="0"/>
              <a:t>パターン認識概論，</a:t>
            </a:r>
            <a:r>
              <a:rPr lang="ja-JP" altLang="en-US" sz="1800" dirty="0" smtClean="0"/>
              <a:t>サポートベクタマシン</a:t>
            </a:r>
            <a:r>
              <a:rPr kumimoji="1" lang="en-US" altLang="ja-JP" sz="1800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5/28</a:t>
            </a:r>
            <a:r>
              <a:rPr lang="ja-JP" altLang="en-US" sz="1800" dirty="0" smtClean="0"/>
              <a:t>　</a:t>
            </a:r>
            <a:r>
              <a:rPr lang="ja-JP" altLang="en-US" sz="1800" dirty="0"/>
              <a:t>パターン認識基礎</a:t>
            </a:r>
            <a:r>
              <a:rPr lang="en-US" altLang="ja-JP" sz="1800" dirty="0"/>
              <a:t>2	: </a:t>
            </a:r>
            <a:r>
              <a:rPr lang="ja-JP" altLang="en-US" sz="1800" dirty="0"/>
              <a:t>ニューラルネットワーク、深層</a:t>
            </a:r>
            <a:r>
              <a:rPr lang="ja-JP" altLang="en-US" sz="1800" dirty="0" smtClean="0"/>
              <a:t>学習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6/04</a:t>
            </a:r>
            <a:r>
              <a:rPr lang="ja-JP" altLang="en-US" sz="1800" dirty="0" smtClean="0"/>
              <a:t>　</a:t>
            </a:r>
            <a:r>
              <a:rPr lang="ja-JP" altLang="en-US" sz="1800" dirty="0"/>
              <a:t>パターン認識基礎</a:t>
            </a:r>
            <a:r>
              <a:rPr lang="en-US" altLang="ja-JP" sz="1800" dirty="0"/>
              <a:t>3: </a:t>
            </a:r>
            <a:r>
              <a:rPr lang="ja-JP" altLang="en-US" sz="1800" dirty="0" smtClean="0"/>
              <a:t>主成分分析</a:t>
            </a:r>
            <a:r>
              <a:rPr lang="en-US" altLang="ja-JP" sz="1800" dirty="0" smtClean="0"/>
              <a:t>, </a:t>
            </a:r>
            <a:r>
              <a:rPr lang="ja-JP" altLang="en-US" sz="1800" dirty="0" smtClean="0"/>
              <a:t>オートエンコーダ</a:t>
            </a:r>
            <a:r>
              <a:rPr lang="en-US" altLang="ja-JP" sz="1800" dirty="0"/>
              <a:t>	</a:t>
            </a:r>
            <a:r>
              <a:rPr lang="en-US" altLang="ja-JP" sz="1800" dirty="0" smtClean="0"/>
              <a:t>	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 smtClean="0">
                <a:solidFill>
                  <a:srgbClr val="FF0000"/>
                </a:solidFill>
              </a:rPr>
              <a:t>6/11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　</a:t>
            </a:r>
            <a:r>
              <a:rPr lang="ja-JP" altLang="en-US" sz="1800" b="1" dirty="0">
                <a:solidFill>
                  <a:srgbClr val="FF0000"/>
                </a:solidFill>
              </a:rPr>
              <a:t>筆記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試験（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50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点満点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)</a:t>
            </a:r>
            <a:r>
              <a:rPr lang="en-US" altLang="ja-JP" sz="1800" dirty="0" smtClean="0"/>
              <a:t> </a:t>
            </a:r>
            <a:r>
              <a:rPr lang="en-US" altLang="ja-JP" sz="1800" b="1" dirty="0"/>
              <a:t>	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6/18</a:t>
            </a:r>
            <a:r>
              <a:rPr lang="ja-JP" altLang="en-US" sz="1800" dirty="0" smtClean="0"/>
              <a:t>　</a:t>
            </a:r>
            <a:r>
              <a:rPr lang="ja-JP" altLang="en-US" sz="1800" dirty="0"/>
              <a:t>プログラミング</a:t>
            </a:r>
            <a:r>
              <a:rPr lang="ja-JP" altLang="en-US" sz="1800" dirty="0" smtClean="0"/>
              <a:t>演習  </a:t>
            </a:r>
            <a:r>
              <a:rPr lang="en-US" altLang="ja-JP" sz="1800" dirty="0" smtClean="0"/>
              <a:t>1</a:t>
            </a:r>
            <a:r>
              <a:rPr lang="en-US" altLang="ja-JP" sz="1800" dirty="0"/>
              <a:t> 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6/25</a:t>
            </a:r>
            <a:r>
              <a:rPr lang="ja-JP" altLang="en-US" sz="1800" dirty="0" smtClean="0"/>
              <a:t>　</a:t>
            </a:r>
            <a:r>
              <a:rPr lang="ja-JP" altLang="en-US" sz="1800" dirty="0"/>
              <a:t>プログラミング</a:t>
            </a:r>
            <a:r>
              <a:rPr lang="ja-JP" altLang="en-US" sz="1800" dirty="0" smtClean="0"/>
              <a:t>演習</a:t>
            </a:r>
            <a:r>
              <a:rPr lang="en-US" altLang="ja-JP" sz="1800" dirty="0" smtClean="0"/>
              <a:t>  2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7/02   </a:t>
            </a:r>
            <a:r>
              <a:rPr lang="ja-JP" altLang="en-US" sz="1800" dirty="0" smtClean="0"/>
              <a:t>プログラミング演習  </a:t>
            </a:r>
            <a:r>
              <a:rPr lang="en-US" altLang="ja-JP" sz="1800" dirty="0" smtClean="0"/>
              <a:t>3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7/09</a:t>
            </a:r>
            <a:r>
              <a:rPr lang="ja-JP" altLang="en-US" sz="1800" dirty="0" smtClean="0"/>
              <a:t>　プログラミング演習  </a:t>
            </a:r>
            <a:r>
              <a:rPr lang="en-US" altLang="ja-JP" sz="1800" dirty="0" smtClean="0"/>
              <a:t>4		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7/16</a:t>
            </a:r>
            <a:r>
              <a:rPr lang="ja-JP" altLang="en-US" sz="1800" dirty="0" smtClean="0"/>
              <a:t>　</a:t>
            </a:r>
            <a:r>
              <a:rPr lang="ja-JP" altLang="en-US" sz="1800" dirty="0"/>
              <a:t>プログラミング</a:t>
            </a:r>
            <a:r>
              <a:rPr lang="ja-JP" altLang="en-US" sz="1800" dirty="0" smtClean="0"/>
              <a:t>演習  </a:t>
            </a:r>
            <a:r>
              <a:rPr lang="en-US" altLang="ja-JP" sz="1800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61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5242" y="365126"/>
            <a:ext cx="11220961" cy="73327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Contents :</a:t>
            </a:r>
            <a:r>
              <a:rPr lang="ja-JP" altLang="en-US" sz="3600" dirty="0"/>
              <a:t> </a:t>
            </a:r>
            <a:r>
              <a:rPr lang="ja-JP" altLang="en-US" sz="3600" dirty="0" smtClean="0"/>
              <a:t>画像領域</a:t>
            </a:r>
            <a:r>
              <a:rPr lang="ja-JP" altLang="en-US" sz="3600" dirty="0"/>
              <a:t>分割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5243" y="1343722"/>
            <a:ext cx="5314454" cy="529682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画像領域分割とは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閾値法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領域</a:t>
            </a:r>
            <a:r>
              <a:rPr lang="ja-JP" altLang="en-US" dirty="0" smtClean="0"/>
              <a:t>成長法</a:t>
            </a:r>
            <a:endParaRPr lang="en-US" altLang="ja-JP" dirty="0" smtClean="0"/>
          </a:p>
          <a:p>
            <a:pPr>
              <a:spcBef>
                <a:spcPts val="600"/>
              </a:spcBef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クラスタリング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識別器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動的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輪郭モデル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グラフカット法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陰関数曲面再構</a:t>
            </a:r>
            <a:r>
              <a:rPr lang="ja-JP" altLang="en-US" dirty="0" smtClean="0"/>
              <a:t>成法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368195" y="59113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先週積み残し分を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E295-420C-4265-BE54-AE59FA4027A6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84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5663203"/>
            <a:ext cx="11473211" cy="733270"/>
          </a:xfrm>
        </p:spPr>
        <p:txBody>
          <a:bodyPr/>
          <a:lstStyle/>
          <a:p>
            <a:pPr algn="r"/>
            <a:r>
              <a:rPr kumimoji="1" lang="en-US" altLang="ja-JP" b="1" dirty="0" smtClean="0"/>
              <a:t>Marching Cubes	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E295-420C-4265-BE54-AE59FA4027A6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112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1706079" y="3364276"/>
            <a:ext cx="2503807" cy="2422430"/>
            <a:chOff x="647700" y="3036570"/>
            <a:chExt cx="2320289" cy="2244877"/>
          </a:xfrm>
        </p:grpSpPr>
        <p:sp>
          <p:nvSpPr>
            <p:cNvPr id="3" name="正方形/長方形 2"/>
            <p:cNvSpPr/>
            <p:nvPr/>
          </p:nvSpPr>
          <p:spPr>
            <a:xfrm>
              <a:off x="647700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647700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647700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47700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47700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647700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47700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47700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945424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945424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945424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945424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945424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945424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945424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945424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1243148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1243148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243148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243148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243148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1243148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1243148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243148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540872" y="303657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540872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1540872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540872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540872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1540872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1540872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540872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1838596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1838596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1838596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1838596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838596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1838596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1838596" y="4758276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1838596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2136320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2136320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2136320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2136320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2136320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136320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136320" y="4758276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2136320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434044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434044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2434044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2434044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2434044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434044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434044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2434044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31769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731769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2731769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2731769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731769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31769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731769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2731769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54853" y="393785"/>
            <a:ext cx="8610599" cy="554037"/>
          </a:xfrm>
        </p:spPr>
        <p:txBody>
          <a:bodyPr>
            <a:noAutofit/>
          </a:bodyPr>
          <a:lstStyle/>
          <a:p>
            <a:pPr algn="l"/>
            <a:r>
              <a:rPr lang="en-US" altLang="ja-JP" sz="3600" b="1" dirty="0" smtClean="0"/>
              <a:t>Marching </a:t>
            </a:r>
            <a:r>
              <a:rPr lang="en-US" altLang="ja-JP" sz="3600" b="1" dirty="0"/>
              <a:t>Cubes</a:t>
            </a:r>
            <a:r>
              <a:rPr lang="ja-JP" altLang="en-US" sz="3600" b="1" dirty="0"/>
              <a:t>法</a:t>
            </a:r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1754853" y="1246561"/>
            <a:ext cx="8610599" cy="123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ラベル画像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ボクセルデータ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をポリゴンメッシュに変換する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スカラー場の等値面をポリゴンメッシュとして抽出する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1610654" y="2361957"/>
            <a:ext cx="2532034" cy="502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ja-JP" sz="40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2D</a:t>
            </a:r>
            <a:r>
              <a:rPr lang="ja-JP" altLang="en-US" sz="40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の場合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14" name="グループ化 113"/>
          <p:cNvGrpSpPr/>
          <p:nvPr/>
        </p:nvGrpSpPr>
        <p:grpSpPr>
          <a:xfrm>
            <a:off x="4536120" y="3364276"/>
            <a:ext cx="2503807" cy="2422430"/>
            <a:chOff x="647700" y="3036570"/>
            <a:chExt cx="2320289" cy="2244877"/>
          </a:xfrm>
        </p:grpSpPr>
        <p:sp>
          <p:nvSpPr>
            <p:cNvPr id="115" name="正方形/長方形 114"/>
            <p:cNvSpPr/>
            <p:nvPr/>
          </p:nvSpPr>
          <p:spPr>
            <a:xfrm>
              <a:off x="647700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647700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647700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647700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647700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647700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647700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647700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945424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945424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945424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945424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945424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8" name="正方形/長方形 127"/>
            <p:cNvSpPr/>
            <p:nvPr/>
          </p:nvSpPr>
          <p:spPr>
            <a:xfrm>
              <a:off x="945424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945424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945424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1243148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1243148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1243148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1243148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1243148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1243148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1243148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1243148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1540872" y="303657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1540872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1540872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1540872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1540872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1540872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1540872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1540872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1838596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1838596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1838596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0" name="正方形/長方形 149"/>
            <p:cNvSpPr/>
            <p:nvPr/>
          </p:nvSpPr>
          <p:spPr>
            <a:xfrm>
              <a:off x="1838596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1" name="正方形/長方形 150"/>
            <p:cNvSpPr/>
            <p:nvPr/>
          </p:nvSpPr>
          <p:spPr>
            <a:xfrm>
              <a:off x="1838596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2" name="正方形/長方形 151"/>
            <p:cNvSpPr/>
            <p:nvPr/>
          </p:nvSpPr>
          <p:spPr>
            <a:xfrm>
              <a:off x="1838596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3" name="正方形/長方形 152"/>
            <p:cNvSpPr/>
            <p:nvPr/>
          </p:nvSpPr>
          <p:spPr>
            <a:xfrm>
              <a:off x="1838596" y="4758276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4" name="正方形/長方形 153"/>
            <p:cNvSpPr/>
            <p:nvPr/>
          </p:nvSpPr>
          <p:spPr>
            <a:xfrm>
              <a:off x="1838596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2136320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6" name="正方形/長方形 155"/>
            <p:cNvSpPr/>
            <p:nvPr/>
          </p:nvSpPr>
          <p:spPr>
            <a:xfrm>
              <a:off x="2136320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7" name="正方形/長方形 156"/>
            <p:cNvSpPr/>
            <p:nvPr/>
          </p:nvSpPr>
          <p:spPr>
            <a:xfrm>
              <a:off x="2136320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8" name="正方形/長方形 157"/>
            <p:cNvSpPr/>
            <p:nvPr/>
          </p:nvSpPr>
          <p:spPr>
            <a:xfrm>
              <a:off x="2136320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9" name="正方形/長方形 158"/>
            <p:cNvSpPr/>
            <p:nvPr/>
          </p:nvSpPr>
          <p:spPr>
            <a:xfrm>
              <a:off x="2136320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0" name="正方形/長方形 159"/>
            <p:cNvSpPr/>
            <p:nvPr/>
          </p:nvSpPr>
          <p:spPr>
            <a:xfrm>
              <a:off x="2136320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1" name="正方形/長方形 160"/>
            <p:cNvSpPr/>
            <p:nvPr/>
          </p:nvSpPr>
          <p:spPr>
            <a:xfrm>
              <a:off x="2136320" y="4758276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2136320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3" name="正方形/長方形 162"/>
            <p:cNvSpPr/>
            <p:nvPr/>
          </p:nvSpPr>
          <p:spPr>
            <a:xfrm>
              <a:off x="2434044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4" name="正方形/長方形 163"/>
            <p:cNvSpPr/>
            <p:nvPr/>
          </p:nvSpPr>
          <p:spPr>
            <a:xfrm>
              <a:off x="2434044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5" name="正方形/長方形 164"/>
            <p:cNvSpPr/>
            <p:nvPr/>
          </p:nvSpPr>
          <p:spPr>
            <a:xfrm>
              <a:off x="2434044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6" name="正方形/長方形 165"/>
            <p:cNvSpPr/>
            <p:nvPr/>
          </p:nvSpPr>
          <p:spPr>
            <a:xfrm>
              <a:off x="2434044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7" name="正方形/長方形 166"/>
            <p:cNvSpPr/>
            <p:nvPr/>
          </p:nvSpPr>
          <p:spPr>
            <a:xfrm>
              <a:off x="2434044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8" name="正方形/長方形 167"/>
            <p:cNvSpPr/>
            <p:nvPr/>
          </p:nvSpPr>
          <p:spPr>
            <a:xfrm>
              <a:off x="2434044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9" name="正方形/長方形 168"/>
            <p:cNvSpPr/>
            <p:nvPr/>
          </p:nvSpPr>
          <p:spPr>
            <a:xfrm>
              <a:off x="2434044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0" name="正方形/長方形 169"/>
            <p:cNvSpPr/>
            <p:nvPr/>
          </p:nvSpPr>
          <p:spPr>
            <a:xfrm>
              <a:off x="2434044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1" name="正方形/長方形 170"/>
            <p:cNvSpPr/>
            <p:nvPr/>
          </p:nvSpPr>
          <p:spPr>
            <a:xfrm>
              <a:off x="2731769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2" name="正方形/長方形 171"/>
            <p:cNvSpPr/>
            <p:nvPr/>
          </p:nvSpPr>
          <p:spPr>
            <a:xfrm>
              <a:off x="2731769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3" name="正方形/長方形 172"/>
            <p:cNvSpPr/>
            <p:nvPr/>
          </p:nvSpPr>
          <p:spPr>
            <a:xfrm>
              <a:off x="2731769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4" name="正方形/長方形 173"/>
            <p:cNvSpPr/>
            <p:nvPr/>
          </p:nvSpPr>
          <p:spPr>
            <a:xfrm>
              <a:off x="2731769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5" name="正方形/長方形 174"/>
            <p:cNvSpPr/>
            <p:nvPr/>
          </p:nvSpPr>
          <p:spPr>
            <a:xfrm>
              <a:off x="2731769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6" name="正方形/長方形 175"/>
            <p:cNvSpPr/>
            <p:nvPr/>
          </p:nvSpPr>
          <p:spPr>
            <a:xfrm>
              <a:off x="2731769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2731769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8" name="正方形/長方形 177"/>
            <p:cNvSpPr/>
            <p:nvPr/>
          </p:nvSpPr>
          <p:spPr>
            <a:xfrm>
              <a:off x="2731769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206" name="グループ化 205"/>
          <p:cNvGrpSpPr/>
          <p:nvPr/>
        </p:nvGrpSpPr>
        <p:grpSpPr>
          <a:xfrm>
            <a:off x="4339883" y="3203104"/>
            <a:ext cx="2897514" cy="2777479"/>
            <a:chOff x="3275384" y="3114752"/>
            <a:chExt cx="2897514" cy="2777479"/>
          </a:xfrm>
        </p:grpSpPr>
        <p:grpSp>
          <p:nvGrpSpPr>
            <p:cNvPr id="194" name="グループ化 193"/>
            <p:cNvGrpSpPr/>
            <p:nvPr/>
          </p:nvGrpSpPr>
          <p:grpSpPr>
            <a:xfrm>
              <a:off x="3277664" y="3121101"/>
              <a:ext cx="2892670" cy="2771130"/>
              <a:chOff x="3003766" y="3312171"/>
              <a:chExt cx="2892670" cy="2701279"/>
            </a:xfrm>
          </p:grpSpPr>
          <p:cxnSp>
            <p:nvCxnSpPr>
              <p:cNvPr id="180" name="直線コネクタ 179"/>
              <p:cNvCxnSpPr/>
              <p:nvPr/>
            </p:nvCxnSpPr>
            <p:spPr>
              <a:xfrm>
                <a:off x="3325174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/>
              <p:cNvCxnSpPr/>
              <p:nvPr/>
            </p:nvCxnSpPr>
            <p:spPr>
              <a:xfrm>
                <a:off x="3646581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コネクタ 183"/>
              <p:cNvCxnSpPr/>
              <p:nvPr/>
            </p:nvCxnSpPr>
            <p:spPr>
              <a:xfrm>
                <a:off x="4289395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コネクタ 184"/>
              <p:cNvCxnSpPr/>
              <p:nvPr/>
            </p:nvCxnSpPr>
            <p:spPr>
              <a:xfrm>
                <a:off x="4610802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/>
              <p:cNvCxnSpPr/>
              <p:nvPr/>
            </p:nvCxnSpPr>
            <p:spPr>
              <a:xfrm>
                <a:off x="4932209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/>
              <p:cNvCxnSpPr/>
              <p:nvPr/>
            </p:nvCxnSpPr>
            <p:spPr>
              <a:xfrm>
                <a:off x="525361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/>
              <p:cNvCxnSpPr/>
              <p:nvPr/>
            </p:nvCxnSpPr>
            <p:spPr>
              <a:xfrm>
                <a:off x="557502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/>
              <p:cNvCxnSpPr/>
              <p:nvPr/>
            </p:nvCxnSpPr>
            <p:spPr>
              <a:xfrm>
                <a:off x="3967988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/>
              <p:cNvCxnSpPr/>
              <p:nvPr/>
            </p:nvCxnSpPr>
            <p:spPr>
              <a:xfrm>
                <a:off x="589643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/>
              <p:cNvCxnSpPr/>
              <p:nvPr/>
            </p:nvCxnSpPr>
            <p:spPr>
              <a:xfrm>
                <a:off x="300376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6" name="直線コネクタ 195"/>
            <p:cNvCxnSpPr/>
            <p:nvPr/>
          </p:nvCxnSpPr>
          <p:spPr>
            <a:xfrm rot="5400000">
              <a:off x="4723002" y="194822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96"/>
            <p:cNvCxnSpPr/>
            <p:nvPr/>
          </p:nvCxnSpPr>
          <p:spPr>
            <a:xfrm rot="5400000">
              <a:off x="4723328" y="226016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コネクタ 197"/>
            <p:cNvCxnSpPr/>
            <p:nvPr/>
          </p:nvCxnSpPr>
          <p:spPr>
            <a:xfrm rot="5400000">
              <a:off x="4723654" y="288403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/>
            <p:cNvCxnSpPr/>
            <p:nvPr/>
          </p:nvCxnSpPr>
          <p:spPr>
            <a:xfrm rot="5400000">
              <a:off x="4723980" y="319596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コネクタ 199"/>
            <p:cNvCxnSpPr/>
            <p:nvPr/>
          </p:nvCxnSpPr>
          <p:spPr>
            <a:xfrm rot="5400000">
              <a:off x="4724306" y="350790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/>
            <p:cNvCxnSpPr/>
            <p:nvPr/>
          </p:nvCxnSpPr>
          <p:spPr>
            <a:xfrm rot="5400000">
              <a:off x="4724632" y="381983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コネクタ 201"/>
            <p:cNvCxnSpPr/>
            <p:nvPr/>
          </p:nvCxnSpPr>
          <p:spPr>
            <a:xfrm rot="5400000">
              <a:off x="4725281" y="4131770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コネクタ 202"/>
            <p:cNvCxnSpPr/>
            <p:nvPr/>
          </p:nvCxnSpPr>
          <p:spPr>
            <a:xfrm rot="5400000">
              <a:off x="4724958" y="257209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コネクタ 203"/>
            <p:cNvCxnSpPr/>
            <p:nvPr/>
          </p:nvCxnSpPr>
          <p:spPr>
            <a:xfrm rot="5400000">
              <a:off x="4724997" y="4444613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コネクタ 204"/>
            <p:cNvCxnSpPr/>
            <p:nvPr/>
          </p:nvCxnSpPr>
          <p:spPr>
            <a:xfrm rot="5400000">
              <a:off x="4725281" y="1667134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正方形/長方形 211"/>
          <p:cNvSpPr/>
          <p:nvPr/>
        </p:nvSpPr>
        <p:spPr>
          <a:xfrm>
            <a:off x="1637010" y="5897601"/>
            <a:ext cx="2576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ラベル画像</a:t>
            </a:r>
          </a:p>
        </p:txBody>
      </p:sp>
      <p:sp>
        <p:nvSpPr>
          <p:cNvPr id="278" name="正方形/長方形 277"/>
          <p:cNvSpPr/>
          <p:nvPr/>
        </p:nvSpPr>
        <p:spPr>
          <a:xfrm>
            <a:off x="7235771" y="2923967"/>
            <a:ext cx="344490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グリッドを構築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４頂点からなる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『cell』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を走査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　頂点の内外状態に応じて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</a:t>
            </a: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  線分を配置</a:t>
            </a:r>
          </a:p>
        </p:txBody>
      </p:sp>
      <p:grpSp>
        <p:nvGrpSpPr>
          <p:cNvPr id="351" name="グループ化 350"/>
          <p:cNvGrpSpPr/>
          <p:nvPr/>
        </p:nvGrpSpPr>
        <p:grpSpPr>
          <a:xfrm>
            <a:off x="7637076" y="4404895"/>
            <a:ext cx="2636095" cy="1729693"/>
            <a:chOff x="6334856" y="4507368"/>
            <a:chExt cx="2636095" cy="1729693"/>
          </a:xfrm>
        </p:grpSpPr>
        <p:sp>
          <p:nvSpPr>
            <p:cNvPr id="281" name="角丸四角形 280"/>
            <p:cNvSpPr/>
            <p:nvPr/>
          </p:nvSpPr>
          <p:spPr>
            <a:xfrm>
              <a:off x="6419211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2" name="円/楕円 281"/>
            <p:cNvSpPr/>
            <p:nvPr/>
          </p:nvSpPr>
          <p:spPr>
            <a:xfrm>
              <a:off x="6335110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3" name="円/楕円 282"/>
            <p:cNvSpPr/>
            <p:nvPr/>
          </p:nvSpPr>
          <p:spPr>
            <a:xfrm>
              <a:off x="6902498" y="4509749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4" name="円/楕円 283"/>
            <p:cNvSpPr/>
            <p:nvPr/>
          </p:nvSpPr>
          <p:spPr>
            <a:xfrm>
              <a:off x="6902498" y="5072027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5" name="円/楕円 284"/>
            <p:cNvSpPr/>
            <p:nvPr/>
          </p:nvSpPr>
          <p:spPr>
            <a:xfrm>
              <a:off x="6334856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7" name="角丸四角形 316"/>
            <p:cNvSpPr/>
            <p:nvPr/>
          </p:nvSpPr>
          <p:spPr>
            <a:xfrm>
              <a:off x="7357423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8" name="円/楕円 317"/>
            <p:cNvSpPr/>
            <p:nvPr/>
          </p:nvSpPr>
          <p:spPr>
            <a:xfrm>
              <a:off x="7273322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9" name="円/楕円 318"/>
            <p:cNvSpPr/>
            <p:nvPr/>
          </p:nvSpPr>
          <p:spPr>
            <a:xfrm>
              <a:off x="7840710" y="4509749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0" name="円/楕円 319"/>
            <p:cNvSpPr/>
            <p:nvPr/>
          </p:nvSpPr>
          <p:spPr>
            <a:xfrm>
              <a:off x="7840710" y="5072027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1" name="円/楕円 320"/>
            <p:cNvSpPr/>
            <p:nvPr/>
          </p:nvSpPr>
          <p:spPr>
            <a:xfrm>
              <a:off x="7273068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23" name="直線コネクタ 322"/>
            <p:cNvCxnSpPr>
              <a:stCxn id="317" idx="0"/>
              <a:endCxn id="317" idx="3"/>
            </p:cNvCxnSpPr>
            <p:nvPr/>
          </p:nvCxnSpPr>
          <p:spPr>
            <a:xfrm>
              <a:off x="7639931" y="4588147"/>
              <a:ext cx="282508" cy="28250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角丸四角形 323"/>
            <p:cNvSpPr/>
            <p:nvPr/>
          </p:nvSpPr>
          <p:spPr>
            <a:xfrm>
              <a:off x="8319448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5" name="円/楕円 324"/>
            <p:cNvSpPr/>
            <p:nvPr/>
          </p:nvSpPr>
          <p:spPr>
            <a:xfrm>
              <a:off x="8235347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6" name="円/楕円 325"/>
            <p:cNvSpPr/>
            <p:nvPr/>
          </p:nvSpPr>
          <p:spPr>
            <a:xfrm>
              <a:off x="8802735" y="4509749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7" name="円/楕円 326"/>
            <p:cNvSpPr/>
            <p:nvPr/>
          </p:nvSpPr>
          <p:spPr>
            <a:xfrm>
              <a:off x="8802735" y="5072027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8" name="円/楕円 327"/>
            <p:cNvSpPr/>
            <p:nvPr/>
          </p:nvSpPr>
          <p:spPr>
            <a:xfrm>
              <a:off x="8235093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29" name="直線コネクタ 328"/>
            <p:cNvCxnSpPr>
              <a:stCxn id="324" idx="0"/>
              <a:endCxn id="324" idx="2"/>
            </p:cNvCxnSpPr>
            <p:nvPr/>
          </p:nvCxnSpPr>
          <p:spPr>
            <a:xfrm>
              <a:off x="8601956" y="4588147"/>
              <a:ext cx="0" cy="565016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グループ化 340"/>
            <p:cNvGrpSpPr/>
            <p:nvPr/>
          </p:nvGrpSpPr>
          <p:grpSpPr>
            <a:xfrm>
              <a:off x="6343091" y="5501805"/>
              <a:ext cx="735858" cy="735256"/>
              <a:chOff x="6343091" y="5501805"/>
              <a:chExt cx="735858" cy="735256"/>
            </a:xfrm>
          </p:grpSpPr>
          <p:sp>
            <p:nvSpPr>
              <p:cNvPr id="331" name="角丸四角形 330"/>
              <p:cNvSpPr/>
              <p:nvPr/>
            </p:nvSpPr>
            <p:spPr>
              <a:xfrm>
                <a:off x="6427446" y="5582584"/>
                <a:ext cx="565016" cy="565016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2" name="円/楕円 331"/>
              <p:cNvSpPr/>
              <p:nvPr/>
            </p:nvSpPr>
            <p:spPr>
              <a:xfrm>
                <a:off x="6343345" y="5501805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3" name="円/楕円 332"/>
              <p:cNvSpPr/>
              <p:nvPr/>
            </p:nvSpPr>
            <p:spPr>
              <a:xfrm>
                <a:off x="6910733" y="5504186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4" name="円/楕円 333"/>
              <p:cNvSpPr/>
              <p:nvPr/>
            </p:nvSpPr>
            <p:spPr>
              <a:xfrm>
                <a:off x="6910733" y="6066464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5" name="円/楕円 334"/>
              <p:cNvSpPr/>
              <p:nvPr/>
            </p:nvSpPr>
            <p:spPr>
              <a:xfrm>
                <a:off x="6343091" y="6068845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cxnSp>
            <p:nvCxnSpPr>
              <p:cNvPr id="336" name="直線コネクタ 335"/>
              <p:cNvCxnSpPr>
                <a:stCxn id="331" idx="0"/>
                <a:endCxn id="331" idx="3"/>
              </p:cNvCxnSpPr>
              <p:nvPr/>
            </p:nvCxnSpPr>
            <p:spPr>
              <a:xfrm>
                <a:off x="6709954" y="5582584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線コネクタ 337"/>
              <p:cNvCxnSpPr>
                <a:stCxn id="331" idx="1"/>
                <a:endCxn id="331" idx="2"/>
              </p:cNvCxnSpPr>
              <p:nvPr/>
            </p:nvCxnSpPr>
            <p:spPr>
              <a:xfrm>
                <a:off x="6427446" y="5865092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2" name="グループ化 341"/>
            <p:cNvGrpSpPr/>
            <p:nvPr/>
          </p:nvGrpSpPr>
          <p:grpSpPr>
            <a:xfrm>
              <a:off x="7273322" y="5501805"/>
              <a:ext cx="735858" cy="735256"/>
              <a:chOff x="6343091" y="5501805"/>
              <a:chExt cx="735858" cy="735256"/>
            </a:xfrm>
          </p:grpSpPr>
          <p:sp>
            <p:nvSpPr>
              <p:cNvPr id="343" name="角丸四角形 342"/>
              <p:cNvSpPr/>
              <p:nvPr/>
            </p:nvSpPr>
            <p:spPr>
              <a:xfrm>
                <a:off x="6427446" y="5582584"/>
                <a:ext cx="565016" cy="565016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4" name="円/楕円 343"/>
              <p:cNvSpPr/>
              <p:nvPr/>
            </p:nvSpPr>
            <p:spPr>
              <a:xfrm>
                <a:off x="6343345" y="5501805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5" name="円/楕円 344"/>
              <p:cNvSpPr/>
              <p:nvPr/>
            </p:nvSpPr>
            <p:spPr>
              <a:xfrm>
                <a:off x="6910733" y="5504186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6" name="円/楕円 345"/>
              <p:cNvSpPr/>
              <p:nvPr/>
            </p:nvSpPr>
            <p:spPr>
              <a:xfrm>
                <a:off x="6910733" y="6066464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7" name="円/楕円 346"/>
              <p:cNvSpPr/>
              <p:nvPr/>
            </p:nvSpPr>
            <p:spPr>
              <a:xfrm>
                <a:off x="6343091" y="6068845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cxnSp>
            <p:nvCxnSpPr>
              <p:cNvPr id="348" name="直線コネクタ 347"/>
              <p:cNvCxnSpPr>
                <a:stCxn id="343" idx="0"/>
                <a:endCxn id="343" idx="1"/>
              </p:cNvCxnSpPr>
              <p:nvPr/>
            </p:nvCxnSpPr>
            <p:spPr>
              <a:xfrm flipH="1">
                <a:off x="6427446" y="5582584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2" name="正方形/長方形 351"/>
          <p:cNvSpPr/>
          <p:nvPr/>
        </p:nvSpPr>
        <p:spPr>
          <a:xfrm>
            <a:off x="8040814" y="6115960"/>
            <a:ext cx="2323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Cell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の状態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16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通り</a:t>
            </a:r>
          </a:p>
        </p:txBody>
      </p:sp>
      <p:grpSp>
        <p:nvGrpSpPr>
          <p:cNvPr id="357" name="グループ化 356"/>
          <p:cNvGrpSpPr/>
          <p:nvPr/>
        </p:nvGrpSpPr>
        <p:grpSpPr>
          <a:xfrm>
            <a:off x="4940789" y="3750715"/>
            <a:ext cx="404617" cy="404359"/>
            <a:chOff x="3752869" y="3750714"/>
            <a:chExt cx="404617" cy="404359"/>
          </a:xfrm>
        </p:grpSpPr>
        <p:grpSp>
          <p:nvGrpSpPr>
            <p:cNvPr id="279" name="グループ化 278"/>
            <p:cNvGrpSpPr/>
            <p:nvPr/>
          </p:nvGrpSpPr>
          <p:grpSpPr>
            <a:xfrm>
              <a:off x="3752869" y="3750714"/>
              <a:ext cx="404617" cy="404359"/>
              <a:chOff x="3752869" y="3352716"/>
              <a:chExt cx="404617" cy="404359"/>
            </a:xfrm>
          </p:grpSpPr>
          <p:sp>
            <p:nvSpPr>
              <p:cNvPr id="207" name="角丸四角形 206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08" name="円/楕円 207"/>
              <p:cNvSpPr/>
              <p:nvPr/>
            </p:nvSpPr>
            <p:spPr>
              <a:xfrm>
                <a:off x="3753257" y="3352716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09" name="円/楕円 208"/>
              <p:cNvSpPr/>
              <p:nvPr/>
            </p:nvSpPr>
            <p:spPr>
              <a:xfrm>
                <a:off x="4064617" y="3357478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10" name="円/楕円 209"/>
              <p:cNvSpPr/>
              <p:nvPr/>
            </p:nvSpPr>
            <p:spPr>
              <a:xfrm>
                <a:off x="4064617" y="3664206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11" name="円/楕円 210"/>
              <p:cNvSpPr/>
              <p:nvPr/>
            </p:nvSpPr>
            <p:spPr>
              <a:xfrm>
                <a:off x="3752869" y="3664206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353" name="直線コネクタ 352"/>
            <p:cNvCxnSpPr>
              <a:stCxn id="207" idx="1"/>
              <a:endCxn id="207" idx="0"/>
            </p:cNvCxnSpPr>
            <p:nvPr/>
          </p:nvCxnSpPr>
          <p:spPr>
            <a:xfrm flipV="1">
              <a:off x="3797059" y="3796129"/>
              <a:ext cx="155968" cy="15596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グループ化 357"/>
          <p:cNvGrpSpPr/>
          <p:nvPr/>
        </p:nvGrpSpPr>
        <p:grpSpPr>
          <a:xfrm>
            <a:off x="5583503" y="4994764"/>
            <a:ext cx="411760" cy="406740"/>
            <a:chOff x="3748107" y="3750714"/>
            <a:chExt cx="411760" cy="406740"/>
          </a:xfrm>
        </p:grpSpPr>
        <p:grpSp>
          <p:nvGrpSpPr>
            <p:cNvPr id="359" name="グループ化 358"/>
            <p:cNvGrpSpPr/>
            <p:nvPr/>
          </p:nvGrpSpPr>
          <p:grpSpPr>
            <a:xfrm>
              <a:off x="3748107" y="3750714"/>
              <a:ext cx="411760" cy="406740"/>
              <a:chOff x="3748107" y="3352716"/>
              <a:chExt cx="411760" cy="406740"/>
            </a:xfrm>
          </p:grpSpPr>
          <p:sp>
            <p:nvSpPr>
              <p:cNvPr id="361" name="角丸四角形 360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2" name="円/楕円 361"/>
              <p:cNvSpPr/>
              <p:nvPr/>
            </p:nvSpPr>
            <p:spPr>
              <a:xfrm>
                <a:off x="3748495" y="335509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3" name="円/楕円 362"/>
              <p:cNvSpPr/>
              <p:nvPr/>
            </p:nvSpPr>
            <p:spPr>
              <a:xfrm>
                <a:off x="4064617" y="3352716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4" name="円/楕円 363"/>
              <p:cNvSpPr/>
              <p:nvPr/>
            </p:nvSpPr>
            <p:spPr>
              <a:xfrm>
                <a:off x="4066998" y="366658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5" name="円/楕円 364"/>
              <p:cNvSpPr/>
              <p:nvPr/>
            </p:nvSpPr>
            <p:spPr>
              <a:xfrm>
                <a:off x="3748107" y="366658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360" name="直線コネクタ 359"/>
            <p:cNvCxnSpPr>
              <a:stCxn id="361" idx="1"/>
              <a:endCxn id="361" idx="0"/>
            </p:cNvCxnSpPr>
            <p:nvPr/>
          </p:nvCxnSpPr>
          <p:spPr>
            <a:xfrm flipV="1">
              <a:off x="3797059" y="3796129"/>
              <a:ext cx="155968" cy="15596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コネクタ 365"/>
            <p:cNvCxnSpPr>
              <a:stCxn id="361" idx="2"/>
              <a:endCxn id="361" idx="3"/>
            </p:cNvCxnSpPr>
            <p:nvPr/>
          </p:nvCxnSpPr>
          <p:spPr>
            <a:xfrm flipV="1">
              <a:off x="3953027" y="3952097"/>
              <a:ext cx="155967" cy="15596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グループ化 368"/>
          <p:cNvGrpSpPr/>
          <p:nvPr/>
        </p:nvGrpSpPr>
        <p:grpSpPr>
          <a:xfrm>
            <a:off x="4622285" y="4372121"/>
            <a:ext cx="411760" cy="406740"/>
            <a:chOff x="3748107" y="3750714"/>
            <a:chExt cx="411760" cy="406740"/>
          </a:xfrm>
        </p:grpSpPr>
        <p:grpSp>
          <p:nvGrpSpPr>
            <p:cNvPr id="370" name="グループ化 369"/>
            <p:cNvGrpSpPr/>
            <p:nvPr/>
          </p:nvGrpSpPr>
          <p:grpSpPr>
            <a:xfrm>
              <a:off x="3748107" y="3750714"/>
              <a:ext cx="411760" cy="406740"/>
              <a:chOff x="3748107" y="3352716"/>
              <a:chExt cx="411760" cy="406740"/>
            </a:xfrm>
          </p:grpSpPr>
          <p:sp>
            <p:nvSpPr>
              <p:cNvPr id="373" name="角丸四角形 372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4" name="円/楕円 373"/>
              <p:cNvSpPr/>
              <p:nvPr/>
            </p:nvSpPr>
            <p:spPr>
              <a:xfrm>
                <a:off x="3748495" y="335509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5" name="円/楕円 374"/>
              <p:cNvSpPr/>
              <p:nvPr/>
            </p:nvSpPr>
            <p:spPr>
              <a:xfrm>
                <a:off x="4064617" y="3352716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6" name="円/楕円 375"/>
              <p:cNvSpPr/>
              <p:nvPr/>
            </p:nvSpPr>
            <p:spPr>
              <a:xfrm>
                <a:off x="4066998" y="366658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7" name="円/楕円 376"/>
              <p:cNvSpPr/>
              <p:nvPr/>
            </p:nvSpPr>
            <p:spPr>
              <a:xfrm>
                <a:off x="3748107" y="366658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371" name="直線コネクタ 370"/>
            <p:cNvCxnSpPr>
              <a:stCxn id="373" idx="2"/>
              <a:endCxn id="373" idx="0"/>
            </p:cNvCxnSpPr>
            <p:nvPr/>
          </p:nvCxnSpPr>
          <p:spPr>
            <a:xfrm flipV="1">
              <a:off x="3953027" y="3796129"/>
              <a:ext cx="0" cy="311935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グループ化 378"/>
          <p:cNvGrpSpPr/>
          <p:nvPr/>
        </p:nvGrpSpPr>
        <p:grpSpPr>
          <a:xfrm>
            <a:off x="5262060" y="3157538"/>
            <a:ext cx="411760" cy="374231"/>
            <a:chOff x="3748107" y="3750714"/>
            <a:chExt cx="411760" cy="406740"/>
          </a:xfrm>
        </p:grpSpPr>
        <p:grpSp>
          <p:nvGrpSpPr>
            <p:cNvPr id="380" name="グループ化 379"/>
            <p:cNvGrpSpPr/>
            <p:nvPr/>
          </p:nvGrpSpPr>
          <p:grpSpPr>
            <a:xfrm>
              <a:off x="3748107" y="3750714"/>
              <a:ext cx="411760" cy="406740"/>
              <a:chOff x="3748107" y="3352716"/>
              <a:chExt cx="411760" cy="406740"/>
            </a:xfrm>
          </p:grpSpPr>
          <p:sp>
            <p:nvSpPr>
              <p:cNvPr id="382" name="角丸四角形 381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3" name="円/楕円 382"/>
              <p:cNvSpPr/>
              <p:nvPr/>
            </p:nvSpPr>
            <p:spPr>
              <a:xfrm>
                <a:off x="3748495" y="335509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4" name="円/楕円 383"/>
              <p:cNvSpPr/>
              <p:nvPr/>
            </p:nvSpPr>
            <p:spPr>
              <a:xfrm>
                <a:off x="4064617" y="3352716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5" name="円/楕円 384"/>
              <p:cNvSpPr/>
              <p:nvPr/>
            </p:nvSpPr>
            <p:spPr>
              <a:xfrm>
                <a:off x="4066998" y="366658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6" name="円/楕円 385"/>
              <p:cNvSpPr/>
              <p:nvPr/>
            </p:nvSpPr>
            <p:spPr>
              <a:xfrm>
                <a:off x="3748107" y="366658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381" name="直線コネクタ 380"/>
            <p:cNvCxnSpPr>
              <a:stCxn id="382" idx="2"/>
              <a:endCxn id="382" idx="3"/>
            </p:cNvCxnSpPr>
            <p:nvPr/>
          </p:nvCxnSpPr>
          <p:spPr>
            <a:xfrm flipV="1">
              <a:off x="3953027" y="3952097"/>
              <a:ext cx="155967" cy="15596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グループ化 396"/>
          <p:cNvGrpSpPr/>
          <p:nvPr/>
        </p:nvGrpSpPr>
        <p:grpSpPr>
          <a:xfrm>
            <a:off x="4622285" y="5308635"/>
            <a:ext cx="411760" cy="406740"/>
            <a:chOff x="3748107" y="3352716"/>
            <a:chExt cx="411760" cy="406740"/>
          </a:xfrm>
        </p:grpSpPr>
        <p:sp>
          <p:nvSpPr>
            <p:cNvPr id="399" name="角丸四角形 398"/>
            <p:cNvSpPr/>
            <p:nvPr/>
          </p:nvSpPr>
          <p:spPr>
            <a:xfrm>
              <a:off x="3797059" y="3398131"/>
              <a:ext cx="311935" cy="311935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0" name="円/楕円 399"/>
            <p:cNvSpPr/>
            <p:nvPr/>
          </p:nvSpPr>
          <p:spPr>
            <a:xfrm>
              <a:off x="3748495" y="3355097"/>
              <a:ext cx="92869" cy="92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1" name="円/楕円 400"/>
            <p:cNvSpPr/>
            <p:nvPr/>
          </p:nvSpPr>
          <p:spPr>
            <a:xfrm>
              <a:off x="4064617" y="3352716"/>
              <a:ext cx="92869" cy="92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2" name="円/楕円 401"/>
            <p:cNvSpPr/>
            <p:nvPr/>
          </p:nvSpPr>
          <p:spPr>
            <a:xfrm>
              <a:off x="4066998" y="3666587"/>
              <a:ext cx="92869" cy="92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3" name="円/楕円 402"/>
            <p:cNvSpPr/>
            <p:nvPr/>
          </p:nvSpPr>
          <p:spPr>
            <a:xfrm>
              <a:off x="3748107" y="3666587"/>
              <a:ext cx="92869" cy="92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404" name="グループ化 403"/>
          <p:cNvGrpSpPr/>
          <p:nvPr/>
        </p:nvGrpSpPr>
        <p:grpSpPr>
          <a:xfrm>
            <a:off x="5902394" y="4685539"/>
            <a:ext cx="411760" cy="406740"/>
            <a:chOff x="3748107" y="3750714"/>
            <a:chExt cx="411760" cy="406740"/>
          </a:xfrm>
        </p:grpSpPr>
        <p:grpSp>
          <p:nvGrpSpPr>
            <p:cNvPr id="405" name="グループ化 404"/>
            <p:cNvGrpSpPr/>
            <p:nvPr/>
          </p:nvGrpSpPr>
          <p:grpSpPr>
            <a:xfrm>
              <a:off x="3748107" y="3750714"/>
              <a:ext cx="411760" cy="406740"/>
              <a:chOff x="3748107" y="3352716"/>
              <a:chExt cx="411760" cy="406740"/>
            </a:xfrm>
          </p:grpSpPr>
          <p:sp>
            <p:nvSpPr>
              <p:cNvPr id="408" name="角丸四角形 407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9" name="円/楕円 408"/>
              <p:cNvSpPr/>
              <p:nvPr/>
            </p:nvSpPr>
            <p:spPr>
              <a:xfrm>
                <a:off x="3748495" y="335509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0" name="円/楕円 409"/>
              <p:cNvSpPr/>
              <p:nvPr/>
            </p:nvSpPr>
            <p:spPr>
              <a:xfrm>
                <a:off x="4064617" y="3352716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1" name="円/楕円 410"/>
              <p:cNvSpPr/>
              <p:nvPr/>
            </p:nvSpPr>
            <p:spPr>
              <a:xfrm>
                <a:off x="4066998" y="366658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2" name="円/楕円 411"/>
              <p:cNvSpPr/>
              <p:nvPr/>
            </p:nvSpPr>
            <p:spPr>
              <a:xfrm>
                <a:off x="3748107" y="366658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406" name="直線コネクタ 405"/>
            <p:cNvCxnSpPr>
              <a:stCxn id="408" idx="1"/>
              <a:endCxn id="408" idx="2"/>
            </p:cNvCxnSpPr>
            <p:nvPr/>
          </p:nvCxnSpPr>
          <p:spPr>
            <a:xfrm>
              <a:off x="3797059" y="3952097"/>
              <a:ext cx="155968" cy="15596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グループ化 483"/>
          <p:cNvGrpSpPr/>
          <p:nvPr/>
        </p:nvGrpSpPr>
        <p:grpSpPr>
          <a:xfrm>
            <a:off x="1993001" y="3307557"/>
            <a:ext cx="1922811" cy="2192937"/>
            <a:chOff x="744121" y="3307556"/>
            <a:chExt cx="1922811" cy="2192937"/>
          </a:xfrm>
        </p:grpSpPr>
        <p:cxnSp>
          <p:nvCxnSpPr>
            <p:cNvPr id="429" name="直線コネクタ 428"/>
            <p:cNvCxnSpPr/>
            <p:nvPr/>
          </p:nvCxnSpPr>
          <p:spPr>
            <a:xfrm>
              <a:off x="744121" y="4108064"/>
              <a:ext cx="0" cy="62140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コネクタ 429"/>
            <p:cNvCxnSpPr/>
            <p:nvPr/>
          </p:nvCxnSpPr>
          <p:spPr>
            <a:xfrm flipV="1">
              <a:off x="744122" y="3307556"/>
              <a:ext cx="797647" cy="803465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線コネクタ 458"/>
            <p:cNvCxnSpPr/>
            <p:nvPr/>
          </p:nvCxnSpPr>
          <p:spPr>
            <a:xfrm flipH="1" flipV="1">
              <a:off x="1548465" y="3307556"/>
              <a:ext cx="801829" cy="80050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線コネクタ 461"/>
            <p:cNvCxnSpPr/>
            <p:nvPr/>
          </p:nvCxnSpPr>
          <p:spPr>
            <a:xfrm>
              <a:off x="2353846" y="4108064"/>
              <a:ext cx="0" cy="62140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線コネクタ 462"/>
            <p:cNvCxnSpPr/>
            <p:nvPr/>
          </p:nvCxnSpPr>
          <p:spPr>
            <a:xfrm>
              <a:off x="2353846" y="4731934"/>
              <a:ext cx="313086" cy="308026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線コネクタ 466"/>
            <p:cNvCxnSpPr/>
            <p:nvPr/>
          </p:nvCxnSpPr>
          <p:spPr>
            <a:xfrm>
              <a:off x="744121" y="4734354"/>
              <a:ext cx="476247" cy="461793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線コネクタ 469"/>
            <p:cNvCxnSpPr/>
            <p:nvPr/>
          </p:nvCxnSpPr>
          <p:spPr>
            <a:xfrm>
              <a:off x="1223232" y="5196146"/>
              <a:ext cx="321407" cy="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線コネクタ 472"/>
            <p:cNvCxnSpPr/>
            <p:nvPr/>
          </p:nvCxnSpPr>
          <p:spPr>
            <a:xfrm flipV="1">
              <a:off x="1548465" y="4885947"/>
              <a:ext cx="317581" cy="310199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線コネクタ 475"/>
            <p:cNvCxnSpPr/>
            <p:nvPr/>
          </p:nvCxnSpPr>
          <p:spPr>
            <a:xfrm flipV="1">
              <a:off x="1713327" y="5045605"/>
              <a:ext cx="317581" cy="310199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線コネクタ 476"/>
            <p:cNvCxnSpPr/>
            <p:nvPr/>
          </p:nvCxnSpPr>
          <p:spPr>
            <a:xfrm>
              <a:off x="1873189" y="4884449"/>
              <a:ext cx="157719" cy="15517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線コネクタ 478"/>
            <p:cNvCxnSpPr/>
            <p:nvPr/>
          </p:nvCxnSpPr>
          <p:spPr>
            <a:xfrm flipV="1">
              <a:off x="2203753" y="5048081"/>
              <a:ext cx="463179" cy="452412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線コネクタ 479"/>
            <p:cNvCxnSpPr/>
            <p:nvPr/>
          </p:nvCxnSpPr>
          <p:spPr>
            <a:xfrm>
              <a:off x="1866046" y="5500493"/>
              <a:ext cx="321407" cy="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線コネクタ 481"/>
            <p:cNvCxnSpPr/>
            <p:nvPr/>
          </p:nvCxnSpPr>
          <p:spPr>
            <a:xfrm>
              <a:off x="1711279" y="5355805"/>
              <a:ext cx="147065" cy="14468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982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1468121" y="1410080"/>
            <a:ext cx="2788652" cy="502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ja-JP" sz="36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3D</a:t>
            </a:r>
            <a:r>
              <a:rPr lang="ja-JP" altLang="en-US" sz="36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の場合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122" name="Picture 2" descr="File:MarchingCubes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480" y="1219581"/>
            <a:ext cx="4815841" cy="226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" name="正方形/長方形 254"/>
          <p:cNvSpPr/>
          <p:nvPr/>
        </p:nvSpPr>
        <p:spPr>
          <a:xfrm>
            <a:off x="1468120" y="2014787"/>
            <a:ext cx="50850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グリッドを構築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2. 8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頂点からなる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『cell』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を走査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itchFamily="2" charset="2"/>
              </a:rPr>
              <a:t>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頂点の内外状態に応じて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</a:t>
            </a: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 線分を配置</a:t>
            </a:r>
          </a:p>
        </p:txBody>
      </p:sp>
      <p:sp>
        <p:nvSpPr>
          <p:cNvPr id="256" name="正方形/長方形 255"/>
          <p:cNvSpPr/>
          <p:nvPr/>
        </p:nvSpPr>
        <p:spPr>
          <a:xfrm>
            <a:off x="5667591" y="3507355"/>
            <a:ext cx="4687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Cell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の状態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256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通り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By 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Jmtrivial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GPL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35" y="3909060"/>
            <a:ext cx="2608747" cy="267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464" y="3909060"/>
            <a:ext cx="2751589" cy="267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矢印 3"/>
          <p:cNvSpPr/>
          <p:nvPr/>
        </p:nvSpPr>
        <p:spPr>
          <a:xfrm>
            <a:off x="5745481" y="5044440"/>
            <a:ext cx="685801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358613" y="210905"/>
            <a:ext cx="8610599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Marching </a:t>
            </a:r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Cubes</a:t>
            </a:r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98606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382701"/>
            <a:ext cx="8610599" cy="554037"/>
          </a:xfrm>
        </p:spPr>
        <p:txBody>
          <a:bodyPr>
            <a:noAutofit/>
          </a:bodyPr>
          <a:lstStyle/>
          <a:p>
            <a:pPr algn="l"/>
            <a:r>
              <a:rPr lang="en-US" altLang="ja-JP" sz="3600" b="1" dirty="0" smtClean="0"/>
              <a:t>Marching </a:t>
            </a:r>
            <a:r>
              <a:rPr lang="en-US" altLang="ja-JP" sz="3600" b="1" dirty="0"/>
              <a:t>Cubes</a:t>
            </a:r>
            <a:r>
              <a:rPr lang="ja-JP" altLang="en-US" sz="3600" b="1" dirty="0"/>
              <a:t>法</a:t>
            </a:r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1981200" y="1207782"/>
            <a:ext cx="7113473" cy="502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ja-JP" sz="2800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2D</a:t>
            </a:r>
            <a:r>
              <a:rPr lang="ja-JP" altLang="en-US" sz="2800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スカラー場の等値面を求める場合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8" name="正方形/長方形 277"/>
          <p:cNvSpPr/>
          <p:nvPr/>
        </p:nvSpPr>
        <p:spPr>
          <a:xfrm>
            <a:off x="5816600" y="1942247"/>
            <a:ext cx="47751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グリッドを構築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４頂点からなる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『cell』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を走査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itchFamily="2" charset="2"/>
              </a:rPr>
              <a:t>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頂点の内外状態に応じて線分を配置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51" name="グループ化 350"/>
          <p:cNvGrpSpPr/>
          <p:nvPr/>
        </p:nvGrpSpPr>
        <p:grpSpPr>
          <a:xfrm>
            <a:off x="6465339" y="3194858"/>
            <a:ext cx="3208852" cy="2105512"/>
            <a:chOff x="6334856" y="4507368"/>
            <a:chExt cx="2636095" cy="1729693"/>
          </a:xfrm>
        </p:grpSpPr>
        <p:sp>
          <p:nvSpPr>
            <p:cNvPr id="281" name="角丸四角形 280"/>
            <p:cNvSpPr/>
            <p:nvPr/>
          </p:nvSpPr>
          <p:spPr>
            <a:xfrm>
              <a:off x="6419211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2" name="円/楕円 281"/>
            <p:cNvSpPr/>
            <p:nvPr/>
          </p:nvSpPr>
          <p:spPr>
            <a:xfrm>
              <a:off x="6335110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3" name="円/楕円 282"/>
            <p:cNvSpPr/>
            <p:nvPr/>
          </p:nvSpPr>
          <p:spPr>
            <a:xfrm>
              <a:off x="6902498" y="4509749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4" name="円/楕円 283"/>
            <p:cNvSpPr/>
            <p:nvPr/>
          </p:nvSpPr>
          <p:spPr>
            <a:xfrm>
              <a:off x="6902498" y="5072027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5" name="円/楕円 284"/>
            <p:cNvSpPr/>
            <p:nvPr/>
          </p:nvSpPr>
          <p:spPr>
            <a:xfrm>
              <a:off x="6334856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7" name="角丸四角形 316"/>
            <p:cNvSpPr/>
            <p:nvPr/>
          </p:nvSpPr>
          <p:spPr>
            <a:xfrm>
              <a:off x="7357423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8" name="円/楕円 317"/>
            <p:cNvSpPr/>
            <p:nvPr/>
          </p:nvSpPr>
          <p:spPr>
            <a:xfrm>
              <a:off x="7273322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9" name="円/楕円 318"/>
            <p:cNvSpPr/>
            <p:nvPr/>
          </p:nvSpPr>
          <p:spPr>
            <a:xfrm>
              <a:off x="7840710" y="4509749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0" name="円/楕円 319"/>
            <p:cNvSpPr/>
            <p:nvPr/>
          </p:nvSpPr>
          <p:spPr>
            <a:xfrm>
              <a:off x="7840710" y="5072027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1" name="円/楕円 320"/>
            <p:cNvSpPr/>
            <p:nvPr/>
          </p:nvSpPr>
          <p:spPr>
            <a:xfrm>
              <a:off x="7273068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23" name="直線コネクタ 322"/>
            <p:cNvCxnSpPr>
              <a:stCxn id="317" idx="0"/>
              <a:endCxn id="317" idx="3"/>
            </p:cNvCxnSpPr>
            <p:nvPr/>
          </p:nvCxnSpPr>
          <p:spPr>
            <a:xfrm>
              <a:off x="7639931" y="4588147"/>
              <a:ext cx="282508" cy="28250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角丸四角形 323"/>
            <p:cNvSpPr/>
            <p:nvPr/>
          </p:nvSpPr>
          <p:spPr>
            <a:xfrm>
              <a:off x="8319448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5" name="円/楕円 324"/>
            <p:cNvSpPr/>
            <p:nvPr/>
          </p:nvSpPr>
          <p:spPr>
            <a:xfrm>
              <a:off x="8235347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6" name="円/楕円 325"/>
            <p:cNvSpPr/>
            <p:nvPr/>
          </p:nvSpPr>
          <p:spPr>
            <a:xfrm>
              <a:off x="8802735" y="4509749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7" name="円/楕円 326"/>
            <p:cNvSpPr/>
            <p:nvPr/>
          </p:nvSpPr>
          <p:spPr>
            <a:xfrm>
              <a:off x="8802735" y="5072027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8" name="円/楕円 327"/>
            <p:cNvSpPr/>
            <p:nvPr/>
          </p:nvSpPr>
          <p:spPr>
            <a:xfrm>
              <a:off x="8235093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29" name="直線コネクタ 328"/>
            <p:cNvCxnSpPr>
              <a:stCxn id="324" idx="0"/>
              <a:endCxn id="324" idx="2"/>
            </p:cNvCxnSpPr>
            <p:nvPr/>
          </p:nvCxnSpPr>
          <p:spPr>
            <a:xfrm>
              <a:off x="8601956" y="4588147"/>
              <a:ext cx="0" cy="565016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グループ化 340"/>
            <p:cNvGrpSpPr/>
            <p:nvPr/>
          </p:nvGrpSpPr>
          <p:grpSpPr>
            <a:xfrm>
              <a:off x="6343091" y="5501805"/>
              <a:ext cx="735858" cy="735256"/>
              <a:chOff x="6343091" y="5501805"/>
              <a:chExt cx="735858" cy="735256"/>
            </a:xfrm>
          </p:grpSpPr>
          <p:sp>
            <p:nvSpPr>
              <p:cNvPr id="331" name="角丸四角形 330"/>
              <p:cNvSpPr/>
              <p:nvPr/>
            </p:nvSpPr>
            <p:spPr>
              <a:xfrm>
                <a:off x="6427446" y="5582584"/>
                <a:ext cx="565016" cy="565016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2" name="円/楕円 331"/>
              <p:cNvSpPr/>
              <p:nvPr/>
            </p:nvSpPr>
            <p:spPr>
              <a:xfrm>
                <a:off x="6343345" y="5501805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3" name="円/楕円 332"/>
              <p:cNvSpPr/>
              <p:nvPr/>
            </p:nvSpPr>
            <p:spPr>
              <a:xfrm>
                <a:off x="6910733" y="5504186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4" name="円/楕円 333"/>
              <p:cNvSpPr/>
              <p:nvPr/>
            </p:nvSpPr>
            <p:spPr>
              <a:xfrm>
                <a:off x="6910733" y="6066464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5" name="円/楕円 334"/>
              <p:cNvSpPr/>
              <p:nvPr/>
            </p:nvSpPr>
            <p:spPr>
              <a:xfrm>
                <a:off x="6343091" y="6068845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cxnSp>
            <p:nvCxnSpPr>
              <p:cNvPr id="336" name="直線コネクタ 335"/>
              <p:cNvCxnSpPr>
                <a:stCxn id="331" idx="0"/>
                <a:endCxn id="331" idx="3"/>
              </p:cNvCxnSpPr>
              <p:nvPr/>
            </p:nvCxnSpPr>
            <p:spPr>
              <a:xfrm>
                <a:off x="6709954" y="5582584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線コネクタ 337"/>
              <p:cNvCxnSpPr>
                <a:stCxn id="331" idx="1"/>
                <a:endCxn id="331" idx="2"/>
              </p:cNvCxnSpPr>
              <p:nvPr/>
            </p:nvCxnSpPr>
            <p:spPr>
              <a:xfrm>
                <a:off x="6427446" y="5865092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2" name="グループ化 341"/>
            <p:cNvGrpSpPr/>
            <p:nvPr/>
          </p:nvGrpSpPr>
          <p:grpSpPr>
            <a:xfrm>
              <a:off x="7273322" y="5501805"/>
              <a:ext cx="735858" cy="735256"/>
              <a:chOff x="6343091" y="5501805"/>
              <a:chExt cx="735858" cy="735256"/>
            </a:xfrm>
          </p:grpSpPr>
          <p:sp>
            <p:nvSpPr>
              <p:cNvPr id="343" name="角丸四角形 342"/>
              <p:cNvSpPr/>
              <p:nvPr/>
            </p:nvSpPr>
            <p:spPr>
              <a:xfrm>
                <a:off x="6427446" y="5582584"/>
                <a:ext cx="565016" cy="565016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4" name="円/楕円 343"/>
              <p:cNvSpPr/>
              <p:nvPr/>
            </p:nvSpPr>
            <p:spPr>
              <a:xfrm>
                <a:off x="6343345" y="5501805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5" name="円/楕円 344"/>
              <p:cNvSpPr/>
              <p:nvPr/>
            </p:nvSpPr>
            <p:spPr>
              <a:xfrm>
                <a:off x="6910733" y="5504186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6" name="円/楕円 345"/>
              <p:cNvSpPr/>
              <p:nvPr/>
            </p:nvSpPr>
            <p:spPr>
              <a:xfrm>
                <a:off x="6910733" y="6066464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7" name="円/楕円 346"/>
              <p:cNvSpPr/>
              <p:nvPr/>
            </p:nvSpPr>
            <p:spPr>
              <a:xfrm>
                <a:off x="6343091" y="6068845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cxnSp>
            <p:nvCxnSpPr>
              <p:cNvPr id="348" name="直線コネクタ 347"/>
              <p:cNvCxnSpPr>
                <a:stCxn id="343" idx="0"/>
                <a:endCxn id="343" idx="1"/>
              </p:cNvCxnSpPr>
              <p:nvPr/>
            </p:nvCxnSpPr>
            <p:spPr>
              <a:xfrm flipH="1">
                <a:off x="6427446" y="5582584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2" name="正方形/長方形 351"/>
          <p:cNvSpPr/>
          <p:nvPr/>
        </p:nvSpPr>
        <p:spPr>
          <a:xfrm>
            <a:off x="5816600" y="5451679"/>
            <a:ext cx="4054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Cell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の状態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16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通り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頂点の値に応じて線分の位置を調整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itchFamily="2" charset="2"/>
              </a:rPr>
              <a:t> Sub-pixel level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itchFamily="2" charset="2"/>
              </a:rPr>
              <a:t>の境界が得られる 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080" y="2670987"/>
            <a:ext cx="3095567" cy="298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6" name="グループ化 205"/>
          <p:cNvGrpSpPr/>
          <p:nvPr/>
        </p:nvGrpSpPr>
        <p:grpSpPr>
          <a:xfrm>
            <a:off x="2002338" y="2527025"/>
            <a:ext cx="3405369" cy="3264295"/>
            <a:chOff x="3275384" y="3114752"/>
            <a:chExt cx="2897514" cy="2777479"/>
          </a:xfrm>
        </p:grpSpPr>
        <p:grpSp>
          <p:nvGrpSpPr>
            <p:cNvPr id="194" name="グループ化 193"/>
            <p:cNvGrpSpPr/>
            <p:nvPr/>
          </p:nvGrpSpPr>
          <p:grpSpPr>
            <a:xfrm>
              <a:off x="3277664" y="3121101"/>
              <a:ext cx="2892670" cy="2771130"/>
              <a:chOff x="3003766" y="3312171"/>
              <a:chExt cx="2892670" cy="2701279"/>
            </a:xfrm>
          </p:grpSpPr>
          <p:cxnSp>
            <p:nvCxnSpPr>
              <p:cNvPr id="180" name="直線コネクタ 179"/>
              <p:cNvCxnSpPr/>
              <p:nvPr/>
            </p:nvCxnSpPr>
            <p:spPr>
              <a:xfrm>
                <a:off x="3325174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/>
              <p:cNvCxnSpPr/>
              <p:nvPr/>
            </p:nvCxnSpPr>
            <p:spPr>
              <a:xfrm>
                <a:off x="3646581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コネクタ 183"/>
              <p:cNvCxnSpPr/>
              <p:nvPr/>
            </p:nvCxnSpPr>
            <p:spPr>
              <a:xfrm>
                <a:off x="4289395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コネクタ 184"/>
              <p:cNvCxnSpPr/>
              <p:nvPr/>
            </p:nvCxnSpPr>
            <p:spPr>
              <a:xfrm>
                <a:off x="4610802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/>
              <p:cNvCxnSpPr/>
              <p:nvPr/>
            </p:nvCxnSpPr>
            <p:spPr>
              <a:xfrm>
                <a:off x="4932209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/>
              <p:cNvCxnSpPr/>
              <p:nvPr/>
            </p:nvCxnSpPr>
            <p:spPr>
              <a:xfrm>
                <a:off x="525361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/>
              <p:cNvCxnSpPr/>
              <p:nvPr/>
            </p:nvCxnSpPr>
            <p:spPr>
              <a:xfrm>
                <a:off x="557502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/>
              <p:cNvCxnSpPr/>
              <p:nvPr/>
            </p:nvCxnSpPr>
            <p:spPr>
              <a:xfrm>
                <a:off x="3967988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/>
              <p:cNvCxnSpPr/>
              <p:nvPr/>
            </p:nvCxnSpPr>
            <p:spPr>
              <a:xfrm>
                <a:off x="589643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/>
              <p:cNvCxnSpPr/>
              <p:nvPr/>
            </p:nvCxnSpPr>
            <p:spPr>
              <a:xfrm>
                <a:off x="300376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6" name="直線コネクタ 195"/>
            <p:cNvCxnSpPr/>
            <p:nvPr/>
          </p:nvCxnSpPr>
          <p:spPr>
            <a:xfrm rot="5400000">
              <a:off x="4723002" y="194822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96"/>
            <p:cNvCxnSpPr/>
            <p:nvPr/>
          </p:nvCxnSpPr>
          <p:spPr>
            <a:xfrm rot="5400000">
              <a:off x="4723328" y="226016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コネクタ 197"/>
            <p:cNvCxnSpPr/>
            <p:nvPr/>
          </p:nvCxnSpPr>
          <p:spPr>
            <a:xfrm rot="5400000">
              <a:off x="4723654" y="288403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/>
            <p:cNvCxnSpPr/>
            <p:nvPr/>
          </p:nvCxnSpPr>
          <p:spPr>
            <a:xfrm rot="5400000">
              <a:off x="4723980" y="319596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コネクタ 199"/>
            <p:cNvCxnSpPr/>
            <p:nvPr/>
          </p:nvCxnSpPr>
          <p:spPr>
            <a:xfrm rot="5400000">
              <a:off x="4724306" y="350790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/>
            <p:cNvCxnSpPr/>
            <p:nvPr/>
          </p:nvCxnSpPr>
          <p:spPr>
            <a:xfrm rot="5400000">
              <a:off x="4724632" y="381983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コネクタ 201"/>
            <p:cNvCxnSpPr/>
            <p:nvPr/>
          </p:nvCxnSpPr>
          <p:spPr>
            <a:xfrm rot="5400000">
              <a:off x="4725281" y="4131770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コネクタ 202"/>
            <p:cNvCxnSpPr/>
            <p:nvPr/>
          </p:nvCxnSpPr>
          <p:spPr>
            <a:xfrm rot="5400000">
              <a:off x="4724958" y="257209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コネクタ 203"/>
            <p:cNvCxnSpPr/>
            <p:nvPr/>
          </p:nvCxnSpPr>
          <p:spPr>
            <a:xfrm rot="5400000">
              <a:off x="4724997" y="4444613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コネクタ 204"/>
            <p:cNvCxnSpPr/>
            <p:nvPr/>
          </p:nvCxnSpPr>
          <p:spPr>
            <a:xfrm rot="5400000">
              <a:off x="4725281" y="1667134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グループ化 29"/>
          <p:cNvGrpSpPr/>
          <p:nvPr/>
        </p:nvGrpSpPr>
        <p:grpSpPr>
          <a:xfrm>
            <a:off x="2324708" y="2803053"/>
            <a:ext cx="490987" cy="475270"/>
            <a:chOff x="1096340" y="2803053"/>
            <a:chExt cx="490987" cy="475270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1096340" y="2803053"/>
              <a:ext cx="490987" cy="475270"/>
              <a:chOff x="1854609" y="2801862"/>
              <a:chExt cx="490987" cy="475270"/>
            </a:xfrm>
          </p:grpSpPr>
          <p:sp>
            <p:nvSpPr>
              <p:cNvPr id="422" name="角丸四角形 421"/>
              <p:cNvSpPr/>
              <p:nvPr/>
            </p:nvSpPr>
            <p:spPr>
              <a:xfrm>
                <a:off x="1907493" y="2852621"/>
                <a:ext cx="380122" cy="371371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3" name="円/楕円 422"/>
              <p:cNvSpPr/>
              <p:nvPr/>
            </p:nvSpPr>
            <p:spPr>
              <a:xfrm>
                <a:off x="2234395" y="2801862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4" name="円/楕円 423"/>
              <p:cNvSpPr/>
              <p:nvPr/>
            </p:nvSpPr>
            <p:spPr>
              <a:xfrm>
                <a:off x="2234395" y="3170852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5" name="円/楕円 424"/>
              <p:cNvSpPr/>
              <p:nvPr/>
            </p:nvSpPr>
            <p:spPr>
              <a:xfrm>
                <a:off x="1854609" y="3170852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6" name="円/楕円 425"/>
              <p:cNvSpPr/>
              <p:nvPr/>
            </p:nvSpPr>
            <p:spPr>
              <a:xfrm>
                <a:off x="1854609" y="2804244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427" name="直線コネクタ 426"/>
            <p:cNvCxnSpPr/>
            <p:nvPr/>
          </p:nvCxnSpPr>
          <p:spPr>
            <a:xfrm>
              <a:off x="1260475" y="2853812"/>
              <a:ext cx="54769" cy="371371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/>
          <p:cNvGrpSpPr/>
          <p:nvPr/>
        </p:nvGrpSpPr>
        <p:grpSpPr>
          <a:xfrm>
            <a:off x="2704494" y="3900498"/>
            <a:ext cx="490987" cy="475270"/>
            <a:chOff x="1476126" y="3900498"/>
            <a:chExt cx="490987" cy="475270"/>
          </a:xfrm>
        </p:grpSpPr>
        <p:grpSp>
          <p:nvGrpSpPr>
            <p:cNvPr id="428" name="グループ化 427"/>
            <p:cNvGrpSpPr/>
            <p:nvPr/>
          </p:nvGrpSpPr>
          <p:grpSpPr>
            <a:xfrm>
              <a:off x="1476126" y="3900498"/>
              <a:ext cx="490987" cy="475270"/>
              <a:chOff x="1854609" y="2801862"/>
              <a:chExt cx="490987" cy="475270"/>
            </a:xfrm>
          </p:grpSpPr>
          <p:sp>
            <p:nvSpPr>
              <p:cNvPr id="431" name="角丸四角形 430"/>
              <p:cNvSpPr/>
              <p:nvPr/>
            </p:nvSpPr>
            <p:spPr>
              <a:xfrm>
                <a:off x="1907493" y="2852621"/>
                <a:ext cx="380122" cy="371371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2" name="円/楕円 431"/>
              <p:cNvSpPr/>
              <p:nvPr/>
            </p:nvSpPr>
            <p:spPr>
              <a:xfrm>
                <a:off x="2234395" y="2801862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3" name="円/楕円 432"/>
              <p:cNvSpPr/>
              <p:nvPr/>
            </p:nvSpPr>
            <p:spPr>
              <a:xfrm>
                <a:off x="2234395" y="3170852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4" name="円/楕円 433"/>
              <p:cNvSpPr/>
              <p:nvPr/>
            </p:nvSpPr>
            <p:spPr>
              <a:xfrm>
                <a:off x="1854609" y="3170852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5" name="円/楕円 434"/>
              <p:cNvSpPr/>
              <p:nvPr/>
            </p:nvSpPr>
            <p:spPr>
              <a:xfrm>
                <a:off x="1854609" y="2804244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436" name="直線コネクタ 435"/>
            <p:cNvCxnSpPr/>
            <p:nvPr/>
          </p:nvCxnSpPr>
          <p:spPr>
            <a:xfrm>
              <a:off x="1587327" y="3952448"/>
              <a:ext cx="229567" cy="37137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7" name="グループ化 436"/>
          <p:cNvGrpSpPr/>
          <p:nvPr/>
        </p:nvGrpSpPr>
        <p:grpSpPr>
          <a:xfrm>
            <a:off x="4216199" y="3169662"/>
            <a:ext cx="490987" cy="475270"/>
            <a:chOff x="1546866" y="3144893"/>
            <a:chExt cx="490987" cy="475270"/>
          </a:xfrm>
        </p:grpSpPr>
        <p:grpSp>
          <p:nvGrpSpPr>
            <p:cNvPr id="438" name="グループ化 437"/>
            <p:cNvGrpSpPr/>
            <p:nvPr/>
          </p:nvGrpSpPr>
          <p:grpSpPr>
            <a:xfrm>
              <a:off x="1546866" y="3144893"/>
              <a:ext cx="490987" cy="475270"/>
              <a:chOff x="1925349" y="2046257"/>
              <a:chExt cx="490987" cy="475270"/>
            </a:xfrm>
          </p:grpSpPr>
          <p:sp>
            <p:nvSpPr>
              <p:cNvPr id="440" name="角丸四角形 439"/>
              <p:cNvSpPr/>
              <p:nvPr/>
            </p:nvSpPr>
            <p:spPr>
              <a:xfrm>
                <a:off x="1978233" y="2097016"/>
                <a:ext cx="380122" cy="371371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41" name="円/楕円 440"/>
              <p:cNvSpPr/>
              <p:nvPr/>
            </p:nvSpPr>
            <p:spPr>
              <a:xfrm>
                <a:off x="2305135" y="2046257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42" name="円/楕円 441"/>
              <p:cNvSpPr/>
              <p:nvPr/>
            </p:nvSpPr>
            <p:spPr>
              <a:xfrm>
                <a:off x="2305135" y="2415247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43" name="円/楕円 442"/>
              <p:cNvSpPr/>
              <p:nvPr/>
            </p:nvSpPr>
            <p:spPr>
              <a:xfrm>
                <a:off x="1925349" y="2415247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44" name="円/楕円 443"/>
              <p:cNvSpPr/>
              <p:nvPr/>
            </p:nvSpPr>
            <p:spPr>
              <a:xfrm>
                <a:off x="1925349" y="2048639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439" name="直線コネクタ 438"/>
            <p:cNvCxnSpPr/>
            <p:nvPr/>
          </p:nvCxnSpPr>
          <p:spPr>
            <a:xfrm flipH="1">
              <a:off x="1602131" y="3199223"/>
              <a:ext cx="110893" cy="285971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5" name="グループ化 474"/>
          <p:cNvGrpSpPr/>
          <p:nvPr/>
        </p:nvGrpSpPr>
        <p:grpSpPr>
          <a:xfrm>
            <a:off x="2484081" y="2670987"/>
            <a:ext cx="2054225" cy="1738286"/>
            <a:chOff x="1255713" y="2670987"/>
            <a:chExt cx="2054225" cy="1738286"/>
          </a:xfrm>
        </p:grpSpPr>
        <p:cxnSp>
          <p:nvCxnSpPr>
            <p:cNvPr id="445" name="直線コネクタ 444"/>
            <p:cNvCxnSpPr/>
            <p:nvPr/>
          </p:nvCxnSpPr>
          <p:spPr>
            <a:xfrm>
              <a:off x="1255713" y="2670987"/>
              <a:ext cx="4142" cy="16652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コネクタ 445"/>
            <p:cNvCxnSpPr/>
            <p:nvPr/>
          </p:nvCxnSpPr>
          <p:spPr>
            <a:xfrm>
              <a:off x="1315418" y="3225184"/>
              <a:ext cx="110951" cy="36660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線コネクタ 446"/>
            <p:cNvCxnSpPr/>
            <p:nvPr/>
          </p:nvCxnSpPr>
          <p:spPr>
            <a:xfrm>
              <a:off x="1426369" y="3590600"/>
              <a:ext cx="163339" cy="36542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コネクタ 447"/>
            <p:cNvCxnSpPr/>
            <p:nvPr/>
          </p:nvCxnSpPr>
          <p:spPr>
            <a:xfrm>
              <a:off x="1822477" y="4332441"/>
              <a:ext cx="86655" cy="76832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コネクタ 448"/>
            <p:cNvCxnSpPr/>
            <p:nvPr/>
          </p:nvCxnSpPr>
          <p:spPr>
            <a:xfrm flipV="1">
              <a:off x="1911512" y="4390712"/>
              <a:ext cx="376103" cy="14944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コネクタ 451"/>
            <p:cNvCxnSpPr/>
            <p:nvPr/>
          </p:nvCxnSpPr>
          <p:spPr>
            <a:xfrm flipV="1">
              <a:off x="2287615" y="4332442"/>
              <a:ext cx="129354" cy="5827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線コネクタ 456"/>
            <p:cNvCxnSpPr/>
            <p:nvPr/>
          </p:nvCxnSpPr>
          <p:spPr>
            <a:xfrm flipV="1">
              <a:off x="2419350" y="4066528"/>
              <a:ext cx="246005" cy="262054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線コネクタ 460"/>
            <p:cNvCxnSpPr/>
            <p:nvPr/>
          </p:nvCxnSpPr>
          <p:spPr>
            <a:xfrm flipV="1">
              <a:off x="2685228" y="3956020"/>
              <a:ext cx="79403" cy="95222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線コネクタ 464"/>
            <p:cNvCxnSpPr/>
            <p:nvPr/>
          </p:nvCxnSpPr>
          <p:spPr>
            <a:xfrm flipV="1">
              <a:off x="2769393" y="3526962"/>
              <a:ext cx="266560" cy="425486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線コネクタ 468"/>
            <p:cNvCxnSpPr/>
            <p:nvPr/>
          </p:nvCxnSpPr>
          <p:spPr>
            <a:xfrm flipV="1">
              <a:off x="3156657" y="2876550"/>
              <a:ext cx="110418" cy="343871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線コネクタ 471"/>
            <p:cNvCxnSpPr/>
            <p:nvPr/>
          </p:nvCxnSpPr>
          <p:spPr>
            <a:xfrm flipV="1">
              <a:off x="3276251" y="2686639"/>
              <a:ext cx="33687" cy="17193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6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5602243"/>
            <a:ext cx="11473211" cy="733270"/>
          </a:xfrm>
        </p:spPr>
        <p:txBody>
          <a:bodyPr/>
          <a:lstStyle/>
          <a:p>
            <a:pPr algn="r"/>
            <a:r>
              <a:rPr kumimoji="1" lang="ja-JP" altLang="en-US" b="1" dirty="0" smtClean="0"/>
              <a:t>モーフォロジー演算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E295-420C-4265-BE54-AE59FA4027A6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949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11351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Morphological operation</a:t>
            </a:r>
            <a:endParaRPr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11352" y="908710"/>
            <a:ext cx="9061449" cy="1070611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ja-JP" altLang="en-US" sz="2400" dirty="0"/>
              <a:t>集合論の概念を利用した画像変換法</a:t>
            </a:r>
            <a:endParaRPr lang="en-US" altLang="ja-JP" sz="2400" dirty="0"/>
          </a:p>
          <a:p>
            <a:pPr marL="0" indent="0">
              <a:lnSpc>
                <a:spcPts val="3000"/>
              </a:lnSpc>
              <a:buNone/>
            </a:pPr>
            <a:r>
              <a:rPr lang="ja-JP" altLang="en-US" sz="2400" dirty="0"/>
              <a:t>空隙</a:t>
            </a:r>
            <a:r>
              <a:rPr lang="en-US" altLang="ja-JP" sz="2400" dirty="0"/>
              <a:t>/</a:t>
            </a:r>
            <a:r>
              <a:rPr lang="ja-JP" altLang="en-US" sz="2400" dirty="0"/>
              <a:t>ノイズ除去・背景グラデーション除去などに利用可能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013785" y="6443867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Closing: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領域内の穴を除去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642100" y="6434330"/>
            <a:ext cx="3539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Top-hat: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グラデーションを除去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6704021" y="2065624"/>
            <a:ext cx="3592198" cy="1805295"/>
            <a:chOff x="4444289" y="2994318"/>
            <a:chExt cx="1566890" cy="787456"/>
          </a:xfrm>
        </p:grpSpPr>
        <p:pic>
          <p:nvPicPr>
            <p:cNvPr id="14343" name="Picture 7" descr="C:\Users\takashi\Desktop\edgeByDilattionMinusErosion.tif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4" t="51751" r="28524"/>
            <a:stretch/>
          </p:blipFill>
          <p:spPr bwMode="auto">
            <a:xfrm>
              <a:off x="5291026" y="2995579"/>
              <a:ext cx="720153" cy="786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4" name="Picture 8" descr="C:\Users\takashi\Desktop\講義_北大2013\2013後期\sample1gray.bmp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1" t="51963" r="28524"/>
            <a:stretch/>
          </p:blipFill>
          <p:spPr bwMode="auto">
            <a:xfrm>
              <a:off x="4444289" y="2994318"/>
              <a:ext cx="710459" cy="787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正方形/長方形 27"/>
          <p:cNvSpPr/>
          <p:nvPr/>
        </p:nvSpPr>
        <p:spPr>
          <a:xfrm>
            <a:off x="7021101" y="3878038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Dilation-Erosion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Edge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抽出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6702207" y="4308524"/>
            <a:ext cx="3595829" cy="2033364"/>
            <a:chOff x="918822" y="2640325"/>
            <a:chExt cx="6605021" cy="3734998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661" y="2640325"/>
              <a:ext cx="2984182" cy="3734998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822" y="2640325"/>
              <a:ext cx="2978303" cy="3727642"/>
            </a:xfrm>
            <a:prstGeom prst="rect">
              <a:avLst/>
            </a:prstGeom>
          </p:spPr>
        </p:pic>
      </p:grpSp>
      <p:sp>
        <p:nvSpPr>
          <p:cNvPr id="16" name="正方形/長方形 15"/>
          <p:cNvSpPr/>
          <p:nvPr/>
        </p:nvSpPr>
        <p:spPr>
          <a:xfrm>
            <a:off x="1950285" y="3886711"/>
            <a:ext cx="3143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Opening: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細かなごみを除去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2026484" y="2001950"/>
            <a:ext cx="3830977" cy="1868969"/>
            <a:chOff x="1923829" y="314325"/>
            <a:chExt cx="12520960" cy="6286500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23829" y="319933"/>
              <a:ext cx="6196012" cy="6280888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86915" y="314325"/>
              <a:ext cx="5857874" cy="6286500"/>
            </a:xfrm>
            <a:prstGeom prst="rect">
              <a:avLst/>
            </a:prstGeom>
          </p:spPr>
        </p:pic>
      </p:grpSp>
      <p:grpSp>
        <p:nvGrpSpPr>
          <p:cNvPr id="18" name="グループ化 17"/>
          <p:cNvGrpSpPr/>
          <p:nvPr/>
        </p:nvGrpSpPr>
        <p:grpSpPr>
          <a:xfrm>
            <a:off x="2026485" y="4520885"/>
            <a:ext cx="3830977" cy="1897441"/>
            <a:chOff x="5095664" y="4449950"/>
            <a:chExt cx="3551534" cy="1646690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95664" y="4457001"/>
              <a:ext cx="1718777" cy="1639639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5949" y="4449950"/>
              <a:ext cx="1721249" cy="163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9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1044</Words>
  <Application>Microsoft Office PowerPoint</Application>
  <PresentationFormat>ワイド画面</PresentationFormat>
  <Paragraphs>405</Paragraphs>
  <Slides>18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ＭＳ Ｐゴシック</vt:lpstr>
      <vt:lpstr>メイリオ</vt:lpstr>
      <vt:lpstr>Arial</vt:lpstr>
      <vt:lpstr>Calibri</vt:lpstr>
      <vt:lpstr>Cambria Math</vt:lpstr>
      <vt:lpstr>Times New Roman</vt:lpstr>
      <vt:lpstr>Wingdings</vt:lpstr>
      <vt:lpstr>Office テーマ</vt:lpstr>
      <vt:lpstr>コンピュータビジョン</vt:lpstr>
      <vt:lpstr>コンピュータビジョン、2020</vt:lpstr>
      <vt:lpstr>Contents : 画像領域分割</vt:lpstr>
      <vt:lpstr>Marching Cubes </vt:lpstr>
      <vt:lpstr>Marching Cubes法</vt:lpstr>
      <vt:lpstr>PowerPoint プレゼンテーション</vt:lpstr>
      <vt:lpstr>Marching Cubes法</vt:lpstr>
      <vt:lpstr>モーフォロジー演算</vt:lpstr>
      <vt:lpstr>Morphological operation</vt:lpstr>
      <vt:lpstr>Morphological operator - 形態作用素- </vt:lpstr>
      <vt:lpstr>2値画像のMorphological operation (1/3)</vt:lpstr>
      <vt:lpstr>2値画像のMorphological operation  (2/3)</vt:lpstr>
      <vt:lpstr>2値画像のMorphological operation (3/3)</vt:lpstr>
      <vt:lpstr>グレースケール画像のMorphological operation</vt:lpstr>
      <vt:lpstr>PowerPoint プレゼンテーション</vt:lpstr>
      <vt:lpstr>Top-hat transform による背景除去</vt:lpstr>
      <vt:lpstr>まとめ : Morphological operations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 Ijiri</cp:lastModifiedBy>
  <cp:revision>212</cp:revision>
  <cp:lastPrinted>2017-06-07T05:22:42Z</cp:lastPrinted>
  <dcterms:created xsi:type="dcterms:W3CDTF">2017-01-19T02:23:36Z</dcterms:created>
  <dcterms:modified xsi:type="dcterms:W3CDTF">2020-02-27T06:57:37Z</dcterms:modified>
</cp:coreProperties>
</file>