
<file path=[Content_Types].xml><?xml version="1.0" encoding="utf-8"?>
<Types xmlns="http://schemas.openxmlformats.org/package/2006/content-types">
  <Default Extension="png" ContentType="image/png"/>
  <Default Extension="bin" ContentType="application/vnd.openxmlformats-officedocument.oleObject"/>
  <Default Extension="wmf" ContentType="image/x-wmf"/>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54" r:id="rId2"/>
    <p:sldId id="355" r:id="rId3"/>
    <p:sldId id="278" r:id="rId4"/>
    <p:sldId id="299" r:id="rId5"/>
    <p:sldId id="300" r:id="rId6"/>
    <p:sldId id="301" r:id="rId7"/>
    <p:sldId id="302" r:id="rId8"/>
    <p:sldId id="303" r:id="rId9"/>
    <p:sldId id="304" r:id="rId10"/>
    <p:sldId id="305" r:id="rId11"/>
    <p:sldId id="309" r:id="rId12"/>
    <p:sldId id="310" r:id="rId13"/>
    <p:sldId id="311" r:id="rId14"/>
    <p:sldId id="313" r:id="rId15"/>
    <p:sldId id="312" r:id="rId16"/>
    <p:sldId id="314" r:id="rId17"/>
    <p:sldId id="315" r:id="rId18"/>
    <p:sldId id="316" r:id="rId19"/>
    <p:sldId id="319" r:id="rId20"/>
    <p:sldId id="320" r:id="rId21"/>
    <p:sldId id="322" r:id="rId22"/>
    <p:sldId id="323" r:id="rId23"/>
    <p:sldId id="325" r:id="rId24"/>
    <p:sldId id="326" r:id="rId25"/>
    <p:sldId id="327" r:id="rId26"/>
    <p:sldId id="324" r:id="rId27"/>
    <p:sldId id="329" r:id="rId28"/>
    <p:sldId id="331" r:id="rId29"/>
    <p:sldId id="328" r:id="rId30"/>
    <p:sldId id="330" r:id="rId31"/>
    <p:sldId id="332" r:id="rId32"/>
    <p:sldId id="334" r:id="rId33"/>
    <p:sldId id="335" r:id="rId34"/>
    <p:sldId id="336" r:id="rId35"/>
    <p:sldId id="337" r:id="rId36"/>
    <p:sldId id="338" r:id="rId37"/>
    <p:sldId id="339" r:id="rId38"/>
    <p:sldId id="340" r:id="rId39"/>
    <p:sldId id="342" r:id="rId40"/>
    <p:sldId id="343" r:id="rId41"/>
    <p:sldId id="344" r:id="rId42"/>
    <p:sldId id="345" r:id="rId43"/>
    <p:sldId id="341" r:id="rId44"/>
    <p:sldId id="346" r:id="rId45"/>
    <p:sldId id="349" r:id="rId46"/>
    <p:sldId id="350" r:id="rId47"/>
    <p:sldId id="351" r:id="rId48"/>
    <p:sldId id="348" r:id="rId49"/>
  </p:sldIdLst>
  <p:sldSz cx="12192000" cy="6858000"/>
  <p:notesSz cx="7099300" cy="10234613"/>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422" autoAdjust="0"/>
    <p:restoredTop sz="96429" autoAdjust="0"/>
  </p:normalViewPr>
  <p:slideViewPr>
    <p:cSldViewPr snapToGrid="0">
      <p:cViewPr varScale="1">
        <p:scale>
          <a:sx n="116" d="100"/>
          <a:sy n="116" d="100"/>
        </p:scale>
        <p:origin x="426" y="84"/>
      </p:cViewPr>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3076363" cy="513508"/>
          </a:xfrm>
          <a:prstGeom prst="rect">
            <a:avLst/>
          </a:prstGeom>
        </p:spPr>
        <p:txBody>
          <a:bodyPr vert="horz" lIns="99048" tIns="49524" rIns="99048" bIns="49524" rtlCol="0"/>
          <a:lstStyle>
            <a:lvl1pPr algn="l">
              <a:defRPr sz="1300"/>
            </a:lvl1pPr>
          </a:lstStyle>
          <a:p>
            <a:endParaRPr kumimoji="1" lang="ja-JP" altLang="en-US"/>
          </a:p>
        </p:txBody>
      </p:sp>
      <p:sp>
        <p:nvSpPr>
          <p:cNvPr id="3" name="日付プレースホルダー 2"/>
          <p:cNvSpPr>
            <a:spLocks noGrp="1"/>
          </p:cNvSpPr>
          <p:nvPr>
            <p:ph type="dt" idx="1"/>
          </p:nvPr>
        </p:nvSpPr>
        <p:spPr>
          <a:xfrm>
            <a:off x="4021294" y="0"/>
            <a:ext cx="3076363" cy="513508"/>
          </a:xfrm>
          <a:prstGeom prst="rect">
            <a:avLst/>
          </a:prstGeom>
        </p:spPr>
        <p:txBody>
          <a:bodyPr vert="horz" lIns="99048" tIns="49524" rIns="99048" bIns="49524" rtlCol="0"/>
          <a:lstStyle>
            <a:lvl1pPr algn="r">
              <a:defRPr sz="1300"/>
            </a:lvl1pPr>
          </a:lstStyle>
          <a:p>
            <a:fld id="{B5D18E4F-8904-49F0-A966-ED8BC304F0DA}" type="datetimeFigureOut">
              <a:rPr kumimoji="1" lang="ja-JP" altLang="en-US" smtClean="0"/>
              <a:t>2020/2/27</a:t>
            </a:fld>
            <a:endParaRPr kumimoji="1" lang="ja-JP" altLang="en-US"/>
          </a:p>
        </p:txBody>
      </p:sp>
      <p:sp>
        <p:nvSpPr>
          <p:cNvPr id="4" name="スライド イメージ プレースホルダー 3"/>
          <p:cNvSpPr>
            <a:spLocks noGrp="1" noRot="1" noChangeAspect="1"/>
          </p:cNvSpPr>
          <p:nvPr>
            <p:ph type="sldImg" idx="2"/>
          </p:nvPr>
        </p:nvSpPr>
        <p:spPr>
          <a:xfrm>
            <a:off x="479425" y="1279525"/>
            <a:ext cx="6140450" cy="3454400"/>
          </a:xfrm>
          <a:prstGeom prst="rect">
            <a:avLst/>
          </a:prstGeom>
          <a:noFill/>
          <a:ln w="12700">
            <a:solidFill>
              <a:prstClr val="black"/>
            </a:solidFill>
          </a:ln>
        </p:spPr>
        <p:txBody>
          <a:bodyPr vert="horz" lIns="99048" tIns="49524" rIns="99048" bIns="49524" rtlCol="0" anchor="ctr"/>
          <a:lstStyle/>
          <a:p>
            <a:endParaRPr lang="ja-JP" altLang="en-US"/>
          </a:p>
        </p:txBody>
      </p:sp>
      <p:sp>
        <p:nvSpPr>
          <p:cNvPr id="5" name="ノート プレースホルダー 4"/>
          <p:cNvSpPr>
            <a:spLocks noGrp="1"/>
          </p:cNvSpPr>
          <p:nvPr>
            <p:ph type="body" sz="quarter" idx="3"/>
          </p:nvPr>
        </p:nvSpPr>
        <p:spPr>
          <a:xfrm>
            <a:off x="709930" y="4925407"/>
            <a:ext cx="5679440" cy="4029879"/>
          </a:xfrm>
          <a:prstGeom prst="rect">
            <a:avLst/>
          </a:prstGeom>
        </p:spPr>
        <p:txBody>
          <a:bodyPr vert="horz" lIns="99048" tIns="49524" rIns="99048" bIns="49524" rtlCol="0"/>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6" name="フッター プレースホルダー 5"/>
          <p:cNvSpPr>
            <a:spLocks noGrp="1"/>
          </p:cNvSpPr>
          <p:nvPr>
            <p:ph type="ftr" sz="quarter" idx="4"/>
          </p:nvPr>
        </p:nvSpPr>
        <p:spPr>
          <a:xfrm>
            <a:off x="0" y="9721107"/>
            <a:ext cx="3076363" cy="513507"/>
          </a:xfrm>
          <a:prstGeom prst="rect">
            <a:avLst/>
          </a:prstGeom>
        </p:spPr>
        <p:txBody>
          <a:bodyPr vert="horz" lIns="99048" tIns="49524" rIns="99048" bIns="49524" rtlCol="0" anchor="b"/>
          <a:lstStyle>
            <a:lvl1pPr algn="l">
              <a:defRPr sz="1300"/>
            </a:lvl1pPr>
          </a:lstStyle>
          <a:p>
            <a:endParaRPr kumimoji="1" lang="ja-JP" altLang="en-US"/>
          </a:p>
        </p:txBody>
      </p:sp>
      <p:sp>
        <p:nvSpPr>
          <p:cNvPr id="7" name="スライド番号プレースホルダー 6"/>
          <p:cNvSpPr>
            <a:spLocks noGrp="1"/>
          </p:cNvSpPr>
          <p:nvPr>
            <p:ph type="sldNum" sz="quarter" idx="5"/>
          </p:nvPr>
        </p:nvSpPr>
        <p:spPr>
          <a:xfrm>
            <a:off x="4021294" y="9721107"/>
            <a:ext cx="3076363" cy="513507"/>
          </a:xfrm>
          <a:prstGeom prst="rect">
            <a:avLst/>
          </a:prstGeom>
        </p:spPr>
        <p:txBody>
          <a:bodyPr vert="horz" lIns="99048" tIns="49524" rIns="99048" bIns="49524" rtlCol="0" anchor="b"/>
          <a:lstStyle>
            <a:lvl1pPr algn="r">
              <a:defRPr sz="1300"/>
            </a:lvl1pPr>
          </a:lstStyle>
          <a:p>
            <a:fld id="{315B3230-1262-4AAB-8ECE-8CE048B285BF}" type="slidenum">
              <a:rPr kumimoji="1" lang="ja-JP" altLang="en-US" smtClean="0"/>
              <a:t>‹#›</a:t>
            </a:fld>
            <a:endParaRPr kumimoji="1" lang="ja-JP" altLang="en-US"/>
          </a:p>
        </p:txBody>
      </p:sp>
    </p:spTree>
    <p:extLst>
      <p:ext uri="{BB962C8B-B14F-4D97-AF65-F5344CB8AC3E}">
        <p14:creationId xmlns:p14="http://schemas.microsoft.com/office/powerpoint/2010/main" val="4211662321"/>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www.cs.toronto.edu/~fritz/absps/pdp8.pdf" TargetMode="External"/><Relationship Id="rId7" Type="http://schemas.openxmlformats.org/officeDocument/2006/relationships/hyperlink" Target="http://papers.nips.cc/paper/4824-imagenet-classification-with-deep-convolutional-neural-networks.pdf" TargetMode="External"/><Relationship Id="rId2" Type="http://schemas.openxmlformats.org/officeDocument/2006/relationships/slide" Target="../slides/slide41.xml"/><Relationship Id="rId1" Type="http://schemas.openxmlformats.org/officeDocument/2006/relationships/notesMaster" Target="../notesMasters/notesMaster1.xml"/><Relationship Id="rId6" Type="http://schemas.openxmlformats.org/officeDocument/2006/relationships/hyperlink" Target="http://crcv.ucf.edu/data/UCF101.php" TargetMode="External"/><Relationship Id="rId5" Type="http://schemas.openxmlformats.org/officeDocument/2006/relationships/hyperlink" Target="http://vis-www.cs.umass.edu/lfw/" TargetMode="External"/><Relationship Id="rId4" Type="http://schemas.openxmlformats.org/officeDocument/2006/relationships/hyperlink" Target="http://www.image-net.org/challenges/LSVRC/2014/"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a:t>
            </a:fld>
            <a:endParaRPr kumimoji="1" lang="ja-JP" altLang="en-US"/>
          </a:p>
        </p:txBody>
      </p:sp>
    </p:spTree>
    <p:extLst>
      <p:ext uri="{BB962C8B-B14F-4D97-AF65-F5344CB8AC3E}">
        <p14:creationId xmlns:p14="http://schemas.microsoft.com/office/powerpoint/2010/main" val="7466440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5</a:t>
            </a:fld>
            <a:endParaRPr kumimoji="1" lang="ja-JP" altLang="en-US"/>
          </a:p>
        </p:txBody>
      </p:sp>
    </p:spTree>
    <p:extLst>
      <p:ext uri="{BB962C8B-B14F-4D97-AF65-F5344CB8AC3E}">
        <p14:creationId xmlns:p14="http://schemas.microsoft.com/office/powerpoint/2010/main" val="322187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１</a:t>
            </a:r>
            <a:r>
              <a:rPr kumimoji="1" lang="ja-JP" altLang="en-US" dirty="0" err="1" smtClean="0"/>
              <a:t>こ</a:t>
            </a:r>
            <a:r>
              <a:rPr kumimoji="1" lang="ja-JP" altLang="en-US" dirty="0" smtClean="0"/>
              <a:t>梨がある。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6</a:t>
            </a:fld>
            <a:endParaRPr kumimoji="1" lang="ja-JP" altLang="en-US"/>
          </a:p>
        </p:txBody>
      </p:sp>
    </p:spTree>
    <p:extLst>
      <p:ext uri="{BB962C8B-B14F-4D97-AF65-F5344CB8AC3E}">
        <p14:creationId xmlns:p14="http://schemas.microsoft.com/office/powerpoint/2010/main" val="23930206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smtClean="0"/>
              <a:t>あるニューロンの軸索末端　と　次のニューロンの樹状突起　の間はシナプスで接続される</a:t>
            </a:r>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15</a:t>
            </a:fld>
            <a:endParaRPr kumimoji="1" lang="ja-JP" altLang="en-US"/>
          </a:p>
        </p:txBody>
      </p:sp>
    </p:spTree>
    <p:extLst>
      <p:ext uri="{BB962C8B-B14F-4D97-AF65-F5344CB8AC3E}">
        <p14:creationId xmlns:p14="http://schemas.microsoft.com/office/powerpoint/2010/main" val="38914397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27</a:t>
            </a:fld>
            <a:endParaRPr kumimoji="1" lang="ja-JP" altLang="en-US"/>
          </a:p>
        </p:txBody>
      </p:sp>
    </p:spTree>
    <p:extLst>
      <p:ext uri="{BB962C8B-B14F-4D97-AF65-F5344CB8AC3E}">
        <p14:creationId xmlns:p14="http://schemas.microsoft.com/office/powerpoint/2010/main" val="94388434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en-US" altLang="ja-JP" dirty="0" smtClean="0"/>
              <a:t>Class</a:t>
            </a:r>
            <a:r>
              <a:rPr kumimoji="1" lang="en-US" altLang="ja-JP" baseline="0" dirty="0" smtClean="0"/>
              <a:t> 1 </a:t>
            </a:r>
          </a:p>
          <a:p>
            <a:r>
              <a:rPr kumimoji="1" lang="en-US" altLang="ja-JP" baseline="0" dirty="0" smtClean="0"/>
              <a:t>(-1,-1)  </a:t>
            </a:r>
            <a:r>
              <a:rPr kumimoji="1" lang="en-US" altLang="ja-JP" baseline="0" dirty="0" smtClean="0">
                <a:sym typeface="Wingdings" panose="05000000000000000000" pitchFamily="2" charset="2"/>
              </a:rPr>
              <a:t> (0.12, 0.27)</a:t>
            </a:r>
            <a:endParaRPr kumimoji="1" lang="en-US" altLang="ja-JP" baseline="0" dirty="0" smtClean="0"/>
          </a:p>
          <a:p>
            <a:r>
              <a:rPr kumimoji="1" lang="en-US" altLang="ja-JP" baseline="0" dirty="0" smtClean="0"/>
              <a:t>(-1, 0)  </a:t>
            </a:r>
            <a:r>
              <a:rPr kumimoji="1" lang="en-US" altLang="ja-JP" baseline="0" dirty="0" smtClean="0">
                <a:sym typeface="Wingdings" panose="05000000000000000000" pitchFamily="2" charset="2"/>
              </a:rPr>
              <a:t> (0.27, 0.27)</a:t>
            </a:r>
            <a:endParaRPr kumimoji="1" lang="en-US" altLang="ja-JP" baseline="0" dirty="0" smtClean="0"/>
          </a:p>
          <a:p>
            <a:r>
              <a:rPr kumimoji="1" lang="en-US" altLang="ja-JP" baseline="0" dirty="0" smtClean="0"/>
              <a:t>(-1, 1)  </a:t>
            </a:r>
            <a:r>
              <a:rPr kumimoji="1" lang="en-US" altLang="ja-JP" baseline="0" dirty="0" smtClean="0">
                <a:sym typeface="Wingdings" panose="05000000000000000000" pitchFamily="2" charset="2"/>
              </a:rPr>
              <a:t> (0.50, 0.27)</a:t>
            </a:r>
            <a:endParaRPr kumimoji="1" lang="en-US" altLang="ja-JP" baseline="0" dirty="0" smtClean="0"/>
          </a:p>
          <a:p>
            <a:endParaRPr kumimoji="1" lang="en-US" altLang="ja-JP" baseline="0" dirty="0" smtClean="0"/>
          </a:p>
          <a:p>
            <a:r>
              <a:rPr kumimoji="1" lang="en-US" altLang="ja-JP" baseline="0" dirty="0" smtClean="0"/>
              <a:t>Class 2</a:t>
            </a:r>
          </a:p>
          <a:p>
            <a:r>
              <a:rPr kumimoji="1" lang="en-US" altLang="ja-JP" baseline="0" dirty="0" smtClean="0"/>
              <a:t>( 2,-2) </a:t>
            </a:r>
            <a:r>
              <a:rPr kumimoji="1" lang="en-US" altLang="ja-JP" baseline="0" dirty="0" smtClean="0">
                <a:sym typeface="Wingdings" panose="05000000000000000000" pitchFamily="2" charset="2"/>
              </a:rPr>
              <a:t> (  0.5, 0.88)</a:t>
            </a:r>
            <a:endParaRPr kumimoji="1" lang="en-US" altLang="ja-JP" baseline="0" dirty="0" smtClean="0"/>
          </a:p>
          <a:p>
            <a:r>
              <a:rPr kumimoji="1" lang="en-US" altLang="ja-JP" baseline="0" dirty="0" smtClean="0"/>
              <a:t>( 2, 1) </a:t>
            </a:r>
            <a:r>
              <a:rPr kumimoji="1" lang="en-US" altLang="ja-JP" baseline="0" dirty="0" smtClean="0">
                <a:sym typeface="Wingdings" panose="05000000000000000000" pitchFamily="2" charset="2"/>
              </a:rPr>
              <a:t> (  0.95, 0.88 )</a:t>
            </a:r>
            <a:endParaRPr kumimoji="1" lang="en-US" altLang="ja-JP" baseline="0" dirty="0" smtClean="0"/>
          </a:p>
          <a:p>
            <a:r>
              <a:rPr kumimoji="1" lang="en-US" altLang="ja-JP" baseline="0" dirty="0" smtClean="0"/>
              <a:t>( 0, 3) </a:t>
            </a:r>
            <a:r>
              <a:rPr kumimoji="1" lang="en-US" altLang="ja-JP" baseline="0" dirty="0" smtClean="0">
                <a:sym typeface="Wingdings" panose="05000000000000000000" pitchFamily="2" charset="2"/>
              </a:rPr>
              <a:t> (  0.95, 0.5)</a:t>
            </a:r>
            <a:endParaRPr kumimoji="1" lang="en-US" altLang="ja-JP" baseline="0" dirty="0" smtClean="0"/>
          </a:p>
          <a:p>
            <a:r>
              <a:rPr kumimoji="1" lang="en-US" altLang="ja-JP" baseline="0" dirty="0" smtClean="0"/>
              <a:t>(-3, 3) </a:t>
            </a:r>
            <a:r>
              <a:rPr kumimoji="1" lang="en-US" altLang="ja-JP" baseline="0" dirty="0" smtClean="0">
                <a:sym typeface="Wingdings" panose="05000000000000000000" pitchFamily="2" charset="2"/>
              </a:rPr>
              <a:t> (  0.5 , 0.05)</a:t>
            </a:r>
            <a:endParaRPr kumimoji="1" lang="en-US" altLang="ja-JP" baseline="0" dirty="0" smtClean="0"/>
          </a:p>
          <a:p>
            <a:endParaRPr kumimoji="1" lang="en-US" altLang="ja-JP" baseline="0" dirty="0" smtClean="0"/>
          </a:p>
          <a:p>
            <a:endParaRPr kumimoji="1" lang="en-US" altLang="ja-JP" baseline="0" dirty="0" smtClean="0"/>
          </a:p>
          <a:p>
            <a:r>
              <a:rPr kumimoji="1" lang="en-US" altLang="ja-JP" baseline="0" dirty="0" smtClean="0"/>
              <a:t>W1 = (1,1)</a:t>
            </a:r>
          </a:p>
          <a:p>
            <a:r>
              <a:rPr kumimoji="1" lang="en-US" altLang="ja-JP" baseline="0" dirty="0" smtClean="0"/>
              <a:t>W2 = (1,0)</a:t>
            </a:r>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38</a:t>
            </a:fld>
            <a:endParaRPr kumimoji="1" lang="ja-JP" altLang="en-US"/>
          </a:p>
        </p:txBody>
      </p:sp>
    </p:spTree>
    <p:extLst>
      <p:ext uri="{BB962C8B-B14F-4D97-AF65-F5344CB8AC3E}">
        <p14:creationId xmlns:p14="http://schemas.microsoft.com/office/powerpoint/2010/main" val="33413341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40</a:t>
            </a:fld>
            <a:endParaRPr kumimoji="1" lang="ja-JP" altLang="en-US"/>
          </a:p>
        </p:txBody>
      </p:sp>
    </p:spTree>
    <p:extLst>
      <p:ext uri="{BB962C8B-B14F-4D97-AF65-F5344CB8AC3E}">
        <p14:creationId xmlns:p14="http://schemas.microsoft.com/office/powerpoint/2010/main" val="963841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i="0" dirty="0" smtClean="0">
                <a:effectLst/>
              </a:rPr>
              <a:t>パーセプトロンの走りの論文</a:t>
            </a:r>
            <a:endParaRPr kumimoji="1" lang="en-US" altLang="ja-JP" i="0" dirty="0" smtClean="0">
              <a:effectLst/>
            </a:endParaRPr>
          </a:p>
          <a:p>
            <a:r>
              <a:rPr lang="en-US" altLang="ja-JP" i="0" dirty="0" smtClean="0">
                <a:effectLst/>
              </a:rPr>
              <a:t>Rosenblatt, Frank (1958). “The Perceptron: A Probabilistic Model for Information Storage and Organization in the Brain”. </a:t>
            </a:r>
            <a:r>
              <a:rPr lang="en-US" altLang="ja-JP" i="1" dirty="0" smtClean="0">
                <a:effectLst/>
              </a:rPr>
              <a:t>Psychological Review</a:t>
            </a:r>
            <a:r>
              <a:rPr lang="en-US" altLang="ja-JP" i="0" dirty="0" smtClean="0">
                <a:effectLst/>
              </a:rPr>
              <a:t> </a:t>
            </a:r>
            <a:r>
              <a:rPr lang="en-US" altLang="ja-JP" b="1" i="0" dirty="0" smtClean="0">
                <a:effectLst/>
              </a:rPr>
              <a:t>65</a:t>
            </a:r>
            <a:r>
              <a:rPr lang="en-US" altLang="ja-JP" i="0" dirty="0" smtClean="0">
                <a:effectLst/>
              </a:rPr>
              <a:t> (6): 386-408.</a:t>
            </a:r>
          </a:p>
          <a:p>
            <a:endParaRPr kumimoji="1" lang="en-US" altLang="ja-JP" i="0" dirty="0" smtClean="0">
              <a:effectLst/>
            </a:endParaRPr>
          </a:p>
          <a:p>
            <a:endParaRPr kumimoji="1" lang="en-US" altLang="ja-JP" dirty="0" smtClean="0"/>
          </a:p>
          <a:p>
            <a:r>
              <a:rPr kumimoji="1" lang="ja-JP" altLang="en-US" dirty="0" smtClean="0"/>
              <a:t>多層パーセプトロン</a:t>
            </a:r>
            <a:endParaRPr kumimoji="1" lang="en-US" altLang="ja-JP" dirty="0" smtClean="0"/>
          </a:p>
          <a:p>
            <a:pPr defTabSz="990478">
              <a:defRPr/>
            </a:pPr>
            <a:r>
              <a:rPr lang="ja-JP" altLang="en-US" b="1" dirty="0" smtClean="0">
                <a:hlinkClick r:id="rId3"/>
              </a:rPr>
              <a:t>誤差逆伝播法を紹介</a:t>
            </a:r>
            <a:r>
              <a:rPr lang="en-US" altLang="ja-JP" b="1" dirty="0" smtClean="0">
                <a:hlinkClick r:id="rId3"/>
              </a:rPr>
              <a:t>Learning Internal Representations by Error Propagation</a:t>
            </a:r>
            <a:endParaRPr lang="en-US" altLang="ja-JP" b="1" dirty="0" smtClean="0"/>
          </a:p>
          <a:p>
            <a:r>
              <a:rPr kumimoji="1" lang="ja-JP" altLang="en-US" dirty="0" smtClean="0"/>
              <a:t>日本人も多層パーセプトロンを考えてる　</a:t>
            </a:r>
            <a:r>
              <a:rPr kumimoji="1" lang="en-US" altLang="ja-JP" dirty="0" smtClean="0"/>
              <a:t>Fukushima</a:t>
            </a:r>
            <a:r>
              <a:rPr kumimoji="1" lang="ja-JP" altLang="en-US" dirty="0" smtClean="0"/>
              <a:t> </a:t>
            </a:r>
            <a:r>
              <a:rPr kumimoji="1" lang="en-US" altLang="ja-JP" dirty="0" smtClean="0"/>
              <a:t>and</a:t>
            </a:r>
            <a:r>
              <a:rPr kumimoji="1" lang="ja-JP" altLang="en-US" dirty="0" smtClean="0"/>
              <a:t> </a:t>
            </a:r>
            <a:r>
              <a:rPr kumimoji="1" lang="en-US" altLang="ja-JP" dirty="0" smtClean="0"/>
              <a:t>Miyake</a:t>
            </a:r>
            <a:r>
              <a:rPr kumimoji="1" lang="ja-JP" altLang="en-US" baseline="0" dirty="0" smtClean="0"/>
              <a:t> </a:t>
            </a:r>
            <a:r>
              <a:rPr kumimoji="1" lang="en-US" altLang="ja-JP" baseline="0" dirty="0" smtClean="0"/>
              <a:t>: </a:t>
            </a:r>
            <a:r>
              <a:rPr lang="en-US" altLang="ja-JP" sz="1300" dirty="0" err="1"/>
              <a:t>Neocognitron</a:t>
            </a:r>
            <a:endParaRPr lang="en-US" altLang="ja-JP" sz="1300" dirty="0"/>
          </a:p>
          <a:p>
            <a:endParaRPr lang="en-US" altLang="ja-JP" sz="1300" dirty="0"/>
          </a:p>
          <a:p>
            <a:endParaRPr kumimoji="1" lang="en-US" altLang="ja-JP" dirty="0" smtClean="0"/>
          </a:p>
          <a:p>
            <a:r>
              <a:rPr kumimoji="1" lang="en-US" altLang="ja-JP" dirty="0" smtClean="0"/>
              <a:t>Deep</a:t>
            </a:r>
            <a:r>
              <a:rPr kumimoji="1" lang="ja-JP" altLang="en-US" dirty="0" smtClean="0"/>
              <a:t>へ</a:t>
            </a:r>
            <a:endParaRPr kumimoji="1" lang="en-US" altLang="ja-JP" dirty="0" smtClean="0"/>
          </a:p>
          <a:p>
            <a:r>
              <a:rPr kumimoji="1" lang="en-US" altLang="ja-JP" dirty="0" smtClean="0"/>
              <a:t>https://research.preferred.jp/2012/11/deep-learning/</a:t>
            </a:r>
          </a:p>
          <a:p>
            <a:endParaRPr kumimoji="1" lang="en-US" altLang="ja-JP" dirty="0" smtClean="0"/>
          </a:p>
          <a:p>
            <a:endParaRPr lang="en-US" altLang="ja-JP" dirty="0" smtClean="0"/>
          </a:p>
          <a:p>
            <a:r>
              <a:rPr lang="en-US" altLang="ja-JP" dirty="0" smtClean="0"/>
              <a:t>2006:</a:t>
            </a:r>
            <a:r>
              <a:rPr lang="en-US" altLang="ja-JP" baseline="0" dirty="0" smtClean="0"/>
              <a:t> </a:t>
            </a:r>
            <a:r>
              <a:rPr lang="en-US" altLang="ja-JP" dirty="0" smtClean="0"/>
              <a:t>Greedy Layer-wise Training : </a:t>
            </a:r>
            <a:r>
              <a:rPr lang="ja-JP" altLang="en-US" dirty="0" smtClean="0"/>
              <a:t>オートエンコーダを重ねてそれを初期値にする</a:t>
            </a:r>
            <a:endParaRPr lang="en-US" altLang="ja-JP" dirty="0" smtClean="0"/>
          </a:p>
          <a:p>
            <a:r>
              <a:rPr lang="en-US" altLang="ja-JP" dirty="0" smtClean="0"/>
              <a:t>[A Fast Learning Algorithm for Deep Belief Nets]</a:t>
            </a:r>
          </a:p>
          <a:p>
            <a:r>
              <a:rPr lang="en-US" altLang="ja-JP" dirty="0" smtClean="0"/>
              <a:t>[Hinton  </a:t>
            </a:r>
            <a:r>
              <a:rPr lang="en-US" altLang="ja-JP" dirty="0" err="1" smtClean="0"/>
              <a:t>salakhutdinov</a:t>
            </a:r>
            <a:r>
              <a:rPr lang="en-US" altLang="ja-JP" dirty="0" smtClean="0"/>
              <a:t>, </a:t>
            </a:r>
            <a:r>
              <a:rPr lang="en-US" altLang="ja-JP" sz="1300" dirty="0"/>
              <a:t>Reducing the Dimensionality of Data with Neural Networks</a:t>
            </a:r>
            <a:r>
              <a:rPr lang="en-US" altLang="ja-JP" dirty="0" smtClean="0"/>
              <a:t>]</a:t>
            </a:r>
          </a:p>
          <a:p>
            <a:r>
              <a:rPr lang="en-US" altLang="ja-JP" dirty="0" smtClean="0"/>
              <a:t>[Greedy Layer-Wise Training of Deep Networks]</a:t>
            </a:r>
          </a:p>
          <a:p>
            <a:endParaRPr lang="en-US" altLang="ja-JP" dirty="0" smtClean="0"/>
          </a:p>
          <a:p>
            <a:r>
              <a:rPr kumimoji="1" lang="en-US" altLang="ja-JP" dirty="0" smtClean="0"/>
              <a:t>+ Google</a:t>
            </a:r>
            <a:r>
              <a:rPr kumimoji="1" lang="ja-JP" altLang="en-US" dirty="0" smtClean="0"/>
              <a:t>　の猫も基本的にはこの手法</a:t>
            </a:r>
            <a:endParaRPr kumimoji="1" lang="en-US" altLang="ja-JP" dirty="0" smtClean="0"/>
          </a:p>
          <a:p>
            <a:r>
              <a:rPr kumimoji="1" lang="en-US" altLang="ja-JP" dirty="0" smtClean="0"/>
              <a:t>+ </a:t>
            </a:r>
            <a:r>
              <a:rPr kumimoji="1" lang="ja-JP" altLang="en-US" dirty="0" smtClean="0"/>
              <a:t>これを初期値として</a:t>
            </a:r>
            <a:r>
              <a:rPr kumimoji="1" lang="en-US" altLang="ja-JP" dirty="0" smtClean="0"/>
              <a:t>back prop</a:t>
            </a:r>
            <a:r>
              <a:rPr kumimoji="1" lang="ja-JP" altLang="en-US" dirty="0" smtClean="0"/>
              <a:t>を行なう手法もある</a:t>
            </a:r>
            <a:endParaRPr kumimoji="1" lang="en-US" altLang="ja-JP" dirty="0" smtClean="0"/>
          </a:p>
          <a:p>
            <a:endParaRPr kumimoji="1" lang="en-US" altLang="ja-JP" dirty="0" smtClean="0"/>
          </a:p>
          <a:p>
            <a:r>
              <a:rPr kumimoji="1" lang="en-US" altLang="ja-JP" dirty="0" smtClean="0"/>
              <a:t>Dropout : </a:t>
            </a:r>
          </a:p>
          <a:p>
            <a:r>
              <a:rPr kumimoji="1" lang="en-US" altLang="ja-JP" dirty="0" smtClean="0"/>
              <a:t>+ </a:t>
            </a:r>
            <a:r>
              <a:rPr kumimoji="1" lang="ja-JP" altLang="en-US" dirty="0" smtClean="0"/>
              <a:t>隠れ層のパラメータのうち</a:t>
            </a:r>
            <a:r>
              <a:rPr kumimoji="1" lang="en-US" altLang="ja-JP" dirty="0" smtClean="0"/>
              <a:t>50%</a:t>
            </a:r>
            <a:r>
              <a:rPr kumimoji="1" lang="ja-JP" altLang="en-US" dirty="0" smtClean="0"/>
              <a:t>をランダムに隠し，学習する．これにより過学習を防ぐ</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en-US" altLang="ja-JP" dirty="0" smtClean="0"/>
          </a:p>
          <a:p>
            <a:r>
              <a:rPr kumimoji="1" lang="en-US" altLang="ja-JP" dirty="0" smtClean="0"/>
              <a:t>ALEXNET</a:t>
            </a:r>
          </a:p>
          <a:p>
            <a:r>
              <a:rPr lang="en-US" altLang="ja-JP" sz="1300" dirty="0"/>
              <a:t>Alex </a:t>
            </a:r>
            <a:r>
              <a:rPr lang="en-US" altLang="ja-JP" sz="1300" dirty="0" err="1"/>
              <a:t>Krizhevsky</a:t>
            </a:r>
            <a:endParaRPr lang="en-US" altLang="ja-JP" sz="1300" dirty="0"/>
          </a:p>
          <a:p>
            <a:r>
              <a:rPr lang="en-US" altLang="ja-JP" sz="1300" dirty="0"/>
              <a:t>University of Toronto</a:t>
            </a:r>
          </a:p>
          <a:p>
            <a:r>
              <a:rPr lang="en-US" altLang="ja-JP" sz="1300" dirty="0"/>
              <a:t>kriz@cs.utoronto.ca</a:t>
            </a:r>
          </a:p>
          <a:p>
            <a:r>
              <a:rPr lang="en-US" altLang="ja-JP" sz="1300" dirty="0"/>
              <a:t>Ilya </a:t>
            </a:r>
            <a:r>
              <a:rPr lang="en-US" altLang="ja-JP" sz="1300" dirty="0" err="1"/>
              <a:t>Sutskever</a:t>
            </a:r>
            <a:endParaRPr lang="en-US" altLang="ja-JP" sz="1300" dirty="0"/>
          </a:p>
          <a:p>
            <a:r>
              <a:rPr lang="en-US" altLang="ja-JP" sz="1300" dirty="0"/>
              <a:t>University of Toronto</a:t>
            </a:r>
          </a:p>
          <a:p>
            <a:r>
              <a:rPr lang="en-US" altLang="ja-JP" sz="1300" dirty="0"/>
              <a:t>ilya@cs.utoronto.ca</a:t>
            </a:r>
          </a:p>
          <a:p>
            <a:r>
              <a:rPr lang="en-US" altLang="ja-JP" sz="1300" dirty="0"/>
              <a:t>Geoffrey E. Hinton</a:t>
            </a:r>
            <a:endParaRPr kumimoji="1" lang="en-US" altLang="ja-JP" dirty="0" smtClean="0"/>
          </a:p>
          <a:p>
            <a:r>
              <a:rPr lang="en-US" altLang="ja-JP" sz="1300" dirty="0"/>
              <a:t>ImageNet Classification with Deep Convolutional Neural Networks</a:t>
            </a:r>
          </a:p>
          <a:p>
            <a:endParaRPr kumimoji="1" lang="en-US" altLang="ja-JP" dirty="0" smtClean="0"/>
          </a:p>
          <a:p>
            <a:endParaRPr kumimoji="1" lang="en-US" altLang="ja-JP" dirty="0" smtClean="0"/>
          </a:p>
          <a:p>
            <a:r>
              <a:rPr lang="ja-JP" altLang="en-US" dirty="0" smtClean="0"/>
              <a:t>しかし、近年、</a:t>
            </a:r>
            <a:r>
              <a:rPr lang="en-US" altLang="ja-JP" dirty="0" smtClean="0">
                <a:hlinkClick r:id="rId4"/>
              </a:rPr>
              <a:t>ImageNet</a:t>
            </a:r>
            <a:r>
              <a:rPr lang="ja-JP" altLang="en-US" dirty="0" smtClean="0">
                <a:hlinkClick r:id="rId4"/>
              </a:rPr>
              <a:t>の大規模画像分類</a:t>
            </a:r>
            <a:r>
              <a:rPr lang="ja-JP" altLang="en-US" dirty="0" smtClean="0"/>
              <a:t>、</a:t>
            </a:r>
            <a:r>
              <a:rPr lang="en-US" altLang="ja-JP" dirty="0" smtClean="0">
                <a:hlinkClick r:id="rId5"/>
              </a:rPr>
              <a:t>Large Faces in the Wild</a:t>
            </a:r>
            <a:r>
              <a:rPr lang="ja-JP" altLang="en-US" dirty="0" smtClean="0">
                <a:hlinkClick r:id="rId5"/>
              </a:rPr>
              <a:t>の顔認識</a:t>
            </a:r>
            <a:r>
              <a:rPr lang="ja-JP" altLang="en-US" dirty="0" smtClean="0"/>
              <a:t>および</a:t>
            </a:r>
            <a:r>
              <a:rPr lang="en-US" altLang="ja-JP" dirty="0" smtClean="0">
                <a:hlinkClick r:id="rId6"/>
              </a:rPr>
              <a:t>UCF101</a:t>
            </a:r>
            <a:r>
              <a:rPr lang="ja-JP" altLang="en-US" dirty="0" smtClean="0">
                <a:hlinkClick r:id="rId6"/>
              </a:rPr>
              <a:t>の行動認識</a:t>
            </a:r>
            <a:r>
              <a:rPr lang="ja-JP" altLang="en-US" dirty="0" smtClean="0"/>
              <a:t>にて、</a:t>
            </a:r>
            <a:r>
              <a:rPr lang="en-US" altLang="ja-JP" dirty="0" smtClean="0"/>
              <a:t>Deep Learning</a:t>
            </a:r>
            <a:r>
              <a:rPr lang="ja-JP" altLang="en-US" dirty="0" smtClean="0"/>
              <a:t>がこれまで主流だったハンドメード特徴量を凌駕し人間と同程度の精度を出して話題になっているのは、教師あり学習の</a:t>
            </a:r>
            <a:r>
              <a:rPr lang="en-US" altLang="ja-JP" dirty="0" smtClean="0"/>
              <a:t>Deep Convolutional Neural Network</a:t>
            </a:r>
            <a:r>
              <a:rPr lang="ja-JP" altLang="en-US" dirty="0" smtClean="0"/>
              <a:t>（</a:t>
            </a:r>
            <a:r>
              <a:rPr lang="en-US" altLang="ja-JP" dirty="0" smtClean="0"/>
              <a:t>Deep CNN</a:t>
            </a:r>
            <a:r>
              <a:rPr lang="ja-JP" altLang="en-US" dirty="0" smtClean="0"/>
              <a:t>）であり、残念ながら教師なし学習と教師あり学習の組み合わせによるプレトレーニングとファインチューニングは使われていません。具体的には、</a:t>
            </a:r>
            <a:r>
              <a:rPr lang="en-US" altLang="ja-JP" dirty="0" smtClean="0"/>
              <a:t>ImageNet</a:t>
            </a:r>
            <a:r>
              <a:rPr lang="ja-JP" altLang="en-US" dirty="0" smtClean="0"/>
              <a:t>は、毎年開催されるコンペティションで、画像を</a:t>
            </a:r>
            <a:r>
              <a:rPr lang="en-US" altLang="ja-JP" dirty="0" smtClean="0"/>
              <a:t>1,000</a:t>
            </a:r>
            <a:r>
              <a:rPr lang="ja-JP" altLang="en-US" dirty="0" smtClean="0"/>
              <a:t>クラスに分類する分類タスクと、画像上の物体の場所を特定し</a:t>
            </a:r>
            <a:r>
              <a:rPr lang="en-US" altLang="ja-JP" dirty="0" smtClean="0"/>
              <a:t>200</a:t>
            </a:r>
            <a:r>
              <a:rPr lang="ja-JP" altLang="en-US" dirty="0" smtClean="0"/>
              <a:t>クラスに分類する検出タスクとの２つのタスクがあります。</a:t>
            </a:r>
            <a:r>
              <a:rPr lang="en-US" altLang="ja-JP" dirty="0" smtClean="0"/>
              <a:t>2012</a:t>
            </a:r>
            <a:r>
              <a:rPr lang="ja-JP" altLang="en-US" dirty="0" smtClean="0"/>
              <a:t>年の</a:t>
            </a:r>
            <a:r>
              <a:rPr lang="en-US" altLang="ja-JP" dirty="0" smtClean="0"/>
              <a:t>ImageNet</a:t>
            </a:r>
            <a:r>
              <a:rPr lang="ja-JP" altLang="en-US" dirty="0" smtClean="0"/>
              <a:t>の分類タスクにおいて、トロント大学の</a:t>
            </a:r>
            <a:r>
              <a:rPr lang="en-US" altLang="ja-JP" dirty="0" smtClean="0">
                <a:hlinkClick r:id="rId7"/>
              </a:rPr>
              <a:t>Hinton</a:t>
            </a:r>
            <a:r>
              <a:rPr lang="ja-JP" altLang="en-US" dirty="0" smtClean="0">
                <a:hlinkClick r:id="rId7"/>
              </a:rPr>
              <a:t>のグループによる</a:t>
            </a:r>
            <a:r>
              <a:rPr lang="en-US" altLang="ja-JP" dirty="0" smtClean="0">
                <a:hlinkClick r:id="rId7"/>
              </a:rPr>
              <a:t>Deep CNN</a:t>
            </a:r>
            <a:r>
              <a:rPr lang="ja-JP" altLang="en-US" dirty="0" smtClean="0"/>
              <a:t>が、それまで全盛であったハンドメード特徴量に</a:t>
            </a:r>
            <a:r>
              <a:rPr lang="en-US" altLang="ja-JP" dirty="0" smtClean="0"/>
              <a:t>10%</a:t>
            </a:r>
            <a:r>
              <a:rPr lang="ja-JP" altLang="en-US" dirty="0" smtClean="0"/>
              <a:t>以上の大差をつけて優勝しました。そして、</a:t>
            </a:r>
            <a:r>
              <a:rPr lang="en-US" altLang="ja-JP" dirty="0" smtClean="0"/>
              <a:t>2013</a:t>
            </a:r>
            <a:r>
              <a:rPr lang="ja-JP" altLang="en-US" dirty="0" smtClean="0"/>
              <a:t>年以降は、上位のほとんどが</a:t>
            </a:r>
            <a:r>
              <a:rPr lang="en-US" altLang="ja-JP" dirty="0" smtClean="0"/>
              <a:t>Deep CNN</a:t>
            </a:r>
            <a:r>
              <a:rPr lang="ja-JP" altLang="en-US" dirty="0" smtClean="0"/>
              <a:t>系の方法となる状況となっています。</a:t>
            </a:r>
            <a:endParaRPr kumimoji="1" lang="en-US" altLang="ja-JP" dirty="0" smtClean="0"/>
          </a:p>
          <a:p>
            <a:endParaRPr kumimoji="1" lang="en-US" altLang="ja-JP" dirty="0" smtClean="0"/>
          </a:p>
          <a:p>
            <a:r>
              <a:rPr kumimoji="1" lang="en-US" altLang="ja-JP" dirty="0" smtClean="0"/>
              <a:t>ImageNet</a:t>
            </a:r>
            <a:r>
              <a:rPr kumimoji="1" lang="en-US" altLang="ja-JP" baseline="0" dirty="0" smtClean="0"/>
              <a:t> Large-scale visual recognition challenge</a:t>
            </a:r>
          </a:p>
          <a:p>
            <a:r>
              <a:rPr kumimoji="1" lang="en-US" altLang="ja-JP" baseline="0" dirty="0" smtClean="0"/>
              <a:t>ILSVRC 12</a:t>
            </a:r>
          </a:p>
          <a:p>
            <a:r>
              <a:rPr kumimoji="1" lang="ja-JP" altLang="en-US" baseline="0" dirty="0" smtClean="0"/>
              <a:t>画像認識</a:t>
            </a:r>
            <a:r>
              <a:rPr kumimoji="1" lang="en-US" altLang="ja-JP" baseline="0" dirty="0" smtClean="0"/>
              <a:t>1000 </a:t>
            </a:r>
            <a:r>
              <a:rPr kumimoji="1" lang="ja-JP" altLang="en-US" baseline="0" dirty="0" smtClean="0"/>
              <a:t>クラス分類</a:t>
            </a:r>
            <a:endParaRPr kumimoji="1" lang="en-US" altLang="ja-JP" dirty="0" smtClean="0"/>
          </a:p>
          <a:p>
            <a:endParaRPr kumimoji="1" lang="en-US" altLang="ja-JP" dirty="0" smtClean="0"/>
          </a:p>
          <a:p>
            <a:endParaRPr kumimoji="1" lang="en-US" altLang="ja-JP" dirty="0" smtClean="0"/>
          </a:p>
          <a:p>
            <a:endParaRPr kumimoji="1" lang="en-US" altLang="ja-JP" dirty="0" smtClean="0"/>
          </a:p>
          <a:p>
            <a:endParaRPr kumimoji="1" lang="ja-JP" altLang="en-US" dirty="0"/>
          </a:p>
        </p:txBody>
      </p:sp>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41</a:t>
            </a:fld>
            <a:endParaRPr kumimoji="1" lang="ja-JP" altLang="en-US"/>
          </a:p>
        </p:txBody>
      </p:sp>
    </p:spTree>
    <p:extLst>
      <p:ext uri="{BB962C8B-B14F-4D97-AF65-F5344CB8AC3E}">
        <p14:creationId xmlns:p14="http://schemas.microsoft.com/office/powerpoint/2010/main" val="338023110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ノート プレースホルダー 2"/>
              <p:cNvSpPr>
                <a:spLocks noGrp="1"/>
              </p:cNvSpPr>
              <p:nvPr>
                <p:ph type="body" idx="1"/>
              </p:nvPr>
            </p:nvSpPr>
            <p:spPr/>
            <p:txBody>
              <a:bodyPr/>
              <a:lstStyle/>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r>
                      <a:rPr lang="en-US" altLang="ja-JP" sz="1300" i="1">
                        <a:latin typeface="Cambria Math" panose="02040503050406030204" pitchFamily="18" charset="0"/>
                      </a:rPr>
                      <m:t>=</m:t>
                    </m:r>
                    <m:nary>
                      <m:naryPr>
                        <m:chr m:val="∑"/>
                        <m:supHide m:val="on"/>
                        <m:ctrlPr>
                          <a:rPr lang="en-US" altLang="ja-JP" sz="1300" i="1">
                            <a:latin typeface="Cambria Math" panose="02040503050406030204" pitchFamily="18" charset="0"/>
                          </a:rPr>
                        </m:ctrlPr>
                      </m:naryPr>
                      <m:sub>
                        <m:r>
                          <m:rPr>
                            <m:brk m:alnAt="7"/>
                          </m:rPr>
                          <a:rPr lang="en-US" altLang="ja-JP" sz="1300" i="1">
                            <a:latin typeface="Cambria Math" panose="02040503050406030204" pitchFamily="18" charset="0"/>
                          </a:rPr>
                          <m:t>𝑘</m:t>
                        </m:r>
                      </m:sub>
                      <m:sup/>
                      <m:e>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𝑘</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𝑔</m:t>
                                </m:r>
                              </m:e>
                              <m:sub>
                                <m:r>
                                  <a:rPr lang="en-US" altLang="ja-JP" sz="1300" i="1">
                                    <a:latin typeface="Cambria Math" panose="02040503050406030204" pitchFamily="18" charset="0"/>
                                  </a:rPr>
                                  <m:t>𝑗</m:t>
                                </m:r>
                              </m:sub>
                            </m:sSub>
                          </m:den>
                        </m:f>
                      </m:e>
                    </m:nary>
                    <m:r>
                      <a:rPr lang="ja-JP" altLang="en-US" sz="1300" i="1">
                        <a:latin typeface="Cambria Math" panose="02040503050406030204" pitchFamily="18" charset="0"/>
                      </a:rPr>
                      <m:t>ここではシグマが</m:t>
                    </m:r>
                  </m:oMath>
                </a14:m>
                <a:r>
                  <a:rPr lang="ja-JP" altLang="en-US" sz="1300" i="1" dirty="0">
                    <a:latin typeface="Cambria Math" panose="02040503050406030204" pitchFamily="18" charset="0"/>
                  </a:rPr>
                  <a:t>　出てくるのに</a:t>
                </a:r>
                <a:endParaRPr lang="en-US" altLang="ja-JP" sz="1300" i="1" dirty="0">
                  <a:latin typeface="Cambria Math" panose="02040503050406030204" pitchFamily="18" charset="0"/>
                </a:endParaRPr>
              </a:p>
              <a:p>
                <a:endParaRPr lang="en-US" altLang="ja-JP" sz="1300" i="1" dirty="0">
                  <a:latin typeface="Cambria Math" panose="02040503050406030204" pitchFamily="18" charset="0"/>
                </a:endParaRPr>
              </a:p>
              <a:p>
                <a14:m>
                  <m:oMath xmlns:m="http://schemas.openxmlformats.org/officeDocument/2006/math">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r>
                      <a:rPr lang="en-US" altLang="ja-JP" sz="1300" i="1">
                        <a:latin typeface="Cambria Math" panose="02040503050406030204" pitchFamily="18" charset="0"/>
                      </a:rPr>
                      <m:t>=</m:t>
                    </m:r>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r>
                          <a:rPr lang="en-US" altLang="ja-JP" sz="1300" i="1">
                            <a:latin typeface="Cambria Math" panose="02040503050406030204" pitchFamily="18" charset="0"/>
                          </a:rPr>
                          <m:t>𝐽</m:t>
                        </m:r>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den>
                    </m:f>
                    <m:f>
                      <m:fPr>
                        <m:ctrlPr>
                          <a:rPr lang="en-US" altLang="ja-JP" sz="1300" i="1">
                            <a:latin typeface="Cambria Math" panose="02040503050406030204" pitchFamily="18" charset="0"/>
                          </a:rPr>
                        </m:ctrlPr>
                      </m:fPr>
                      <m:num>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num>
                      <m:den>
                        <m:r>
                          <a:rPr lang="en-US" altLang="ja-JP" sz="1300" i="1">
                            <a:latin typeface="Cambria Math" panose="02040503050406030204" pitchFamily="18" charset="0"/>
                          </a:rPr>
                          <m:t>𝜕</m:t>
                        </m:r>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𝑤</m:t>
                            </m:r>
                          </m:e>
                          <m:sub>
                            <m:r>
                              <a:rPr lang="en-US" altLang="ja-JP" sz="1300" i="1">
                                <a:latin typeface="Cambria Math" panose="02040503050406030204" pitchFamily="18" charset="0"/>
                              </a:rPr>
                              <m:t>𝑖𝑗</m:t>
                            </m:r>
                          </m:sub>
                        </m:sSub>
                      </m:den>
                    </m:f>
                  </m:oMath>
                </a14:m>
                <a:r>
                  <a:rPr kumimoji="1" lang="ja-JP" altLang="en-US" dirty="0" smtClean="0"/>
                  <a:t>　ここではシグマが出てこないのなんで？</a:t>
                </a:r>
                <a:r>
                  <a:rPr kumimoji="1" lang="ja-JP" altLang="en-US" baseline="0" dirty="0" smtClean="0"/>
                  <a:t> </a:t>
                </a:r>
                <a:r>
                  <a:rPr kumimoji="1" lang="en-US" altLang="ja-JP" baseline="0" dirty="0" smtClean="0">
                    <a:sym typeface="Wingdings" panose="05000000000000000000" pitchFamily="2" charset="2"/>
                  </a:rPr>
                  <a:t> </a:t>
                </a:r>
                <a:r>
                  <a:rPr kumimoji="1" lang="en-US" altLang="ja-JP" baseline="0" dirty="0" err="1" smtClean="0"/>
                  <a:t>wij</a:t>
                </a:r>
                <a:r>
                  <a:rPr kumimoji="1" lang="ja-JP" altLang="en-US" baseline="0" dirty="0" smtClean="0"/>
                  <a:t>と無関係なので</a:t>
                </a:r>
                <a:r>
                  <a:rPr kumimoji="1" lang="en-US" altLang="ja-JP" baseline="0" dirty="0" smtClean="0"/>
                  <a:t>(</a:t>
                </a:r>
                <a14:m>
                  <m:oMath xmlns:m="http://schemas.openxmlformats.org/officeDocument/2006/math">
                    <m:sSub>
                      <m:sSubPr>
                        <m:ctrlPr>
                          <a:rPr lang="en-US" altLang="ja-JP" sz="1300" i="1">
                            <a:latin typeface="Cambria Math" panose="02040503050406030204" pitchFamily="18" charset="0"/>
                          </a:rPr>
                        </m:ctrlPr>
                      </m:sSubPr>
                      <m:e>
                        <m:r>
                          <a:rPr lang="en-US" altLang="ja-JP" sz="1300" i="1">
                            <a:latin typeface="Cambria Math" panose="02040503050406030204" pitchFamily="18" charset="0"/>
                          </a:rPr>
                          <m:t>h</m:t>
                        </m:r>
                      </m:e>
                      <m:sub>
                        <m:r>
                          <a:rPr lang="en-US" altLang="ja-JP" sz="1300" i="1">
                            <a:latin typeface="Cambria Math" panose="02040503050406030204" pitchFamily="18" charset="0"/>
                          </a:rPr>
                          <m:t>𝑗</m:t>
                        </m:r>
                      </m:sub>
                    </m:sSub>
                  </m:oMath>
                </a14:m>
                <a:r>
                  <a:rPr kumimoji="1" lang="ja-JP" altLang="en-US" baseline="0" dirty="0" smtClean="0"/>
                  <a:t>のみが</a:t>
                </a:r>
                <a:r>
                  <a:rPr kumimoji="1" lang="en-US" altLang="ja-JP" baseline="0" dirty="0" err="1" smtClean="0"/>
                  <a:t>wij</a:t>
                </a:r>
                <a:r>
                  <a:rPr kumimoji="1" lang="ja-JP" altLang="en-US" baseline="0" dirty="0" smtClean="0"/>
                  <a:t>の関数なので</a:t>
                </a:r>
                <a:r>
                  <a:rPr kumimoji="1" lang="en-US" altLang="ja-JP" baseline="0" dirty="0" smtClean="0"/>
                  <a:t>)</a:t>
                </a:r>
              </a:p>
              <a:p>
                <a:endParaRPr kumimoji="1" lang="en-US" altLang="ja-JP" dirty="0" smtClean="0"/>
              </a:p>
              <a:p>
                <a:endParaRPr kumimoji="1" lang="ja-JP" altLang="en-US" dirty="0"/>
              </a:p>
            </p:txBody>
          </p:sp>
        </mc:Choice>
        <mc:Fallback xmlns="">
          <p:sp>
            <p:nvSpPr>
              <p:cNvPr id="3" name="ノート プレースホルダー 2"/>
              <p:cNvSpPr>
                <a:spLocks noGrp="1"/>
              </p:cNvSpPr>
              <p:nvPr>
                <p:ph type="body" idx="1"/>
              </p:nvPr>
            </p:nvSpPr>
            <p:spPr/>
            <p:txBody>
              <a:bodyPr/>
              <a:lstStyle/>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𝜕𝑔_𝑗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=∑_𝑘</a:t>
                </a:r>
                <a:r>
                  <a:rPr lang="en-US" altLang="ja-JP" sz="1200" b="0" i="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a:t>
                </a:r>
                <a:r>
                  <a:rPr lang="en-US" altLang="ja-JP" sz="1200" b="0" i="0">
                    <a:latin typeface="Cambria Math" panose="02040503050406030204" pitchFamily="18" charset="0"/>
                  </a:rPr>
                  <a:t>_</a:t>
                </a:r>
                <a:r>
                  <a:rPr lang="en-US" altLang="ja-JP" sz="1200" b="0" i="0" smtClean="0">
                    <a:latin typeface="Cambria Math" panose="02040503050406030204" pitchFamily="18" charset="0"/>
                  </a:rPr>
                  <a:t>𝑘 </a:t>
                </a:r>
                <a:r>
                  <a:rPr lang="en-US" altLang="ja-JP" sz="1200" b="0" i="0">
                    <a:latin typeface="Cambria Math" panose="02040503050406030204" pitchFamily="18" charset="0"/>
                  </a:rPr>
                  <a:t>)  (</a:t>
                </a:r>
                <a:r>
                  <a:rPr lang="en-US" altLang="ja-JP" sz="1200" i="0">
                    <a:latin typeface="Cambria Math" panose="02040503050406030204" pitchFamily="18" charset="0"/>
                  </a:rPr>
                  <a:t>𝜕ℎ_𝑘)/(𝜕𝑔_𝑗 )</a:t>
                </a:r>
                <a:r>
                  <a:rPr lang="en-US" altLang="ja-JP" sz="1200" b="0" i="0" smtClean="0">
                    <a:latin typeface="Cambria Math" panose="02040503050406030204" pitchFamily="18" charset="0"/>
                  </a:rPr>
                  <a:t>〗</a:t>
                </a:r>
                <a:r>
                  <a:rPr lang="ja-JP" altLang="en-US" sz="1200" b="0" i="0">
                    <a:latin typeface="Cambria Math" panose="02040503050406030204" pitchFamily="18" charset="0"/>
                  </a:rPr>
                  <a:t> </a:t>
                </a:r>
                <a:r>
                  <a:rPr lang="ja-JP" altLang="en-US" sz="1200" i="0">
                    <a:latin typeface="Cambria Math" panose="02040503050406030204" pitchFamily="18" charset="0"/>
                  </a:rPr>
                  <a:t>ここではシグマが</a:t>
                </a:r>
                <a:r>
                  <a:rPr lang="ja-JP" altLang="en-US" sz="1200" i="1" dirty="0" smtClean="0">
                    <a:latin typeface="Cambria Math" panose="02040503050406030204" pitchFamily="18" charset="0"/>
                  </a:rPr>
                  <a:t>　出てくるのに</a:t>
                </a:r>
                <a:endParaRPr lang="en-US" altLang="ja-JP" sz="1200" i="1" dirty="0" smtClean="0">
                  <a:latin typeface="Cambria Math" panose="02040503050406030204" pitchFamily="18" charset="0"/>
                </a:endParaRPr>
              </a:p>
              <a:p>
                <a:endParaRPr lang="en-US" altLang="ja-JP" sz="1200" i="1" dirty="0" smtClean="0">
                  <a:latin typeface="Cambria Math" panose="02040503050406030204" pitchFamily="18" charset="0"/>
                </a:endParaRPr>
              </a:p>
              <a:p>
                <a:r>
                  <a:rPr lang="en-US" altLang="ja-JP" sz="1200" i="0">
                    <a:latin typeface="Cambria Math" panose="02040503050406030204" pitchFamily="18" charset="0"/>
                  </a:rPr>
                  <a:t>𝜕𝐽</a:t>
                </a:r>
                <a:r>
                  <a:rPr lang="en-US" altLang="ja-JP" sz="1200" i="0" smtClean="0">
                    <a:latin typeface="Cambria Math" panose="02040503050406030204" pitchFamily="18" charset="0"/>
                  </a:rPr>
                  <a:t>/(</a:t>
                </a:r>
                <a:r>
                  <a:rPr lang="en-US" altLang="ja-JP" sz="1200" i="0">
                    <a:latin typeface="Cambria Math" panose="02040503050406030204" pitchFamily="18" charset="0"/>
                  </a:rPr>
                  <a:t>𝜕𝑤_𝑖𝑗 </a:t>
                </a:r>
                <a:r>
                  <a:rPr lang="en-US" altLang="ja-JP" sz="1200" i="0" smtClean="0">
                    <a:latin typeface="Cambria Math" panose="02040503050406030204" pitchFamily="18" charset="0"/>
                  </a:rPr>
                  <a:t>)</a:t>
                </a:r>
                <a:r>
                  <a:rPr lang="en-US" altLang="ja-JP" sz="1200" b="0" i="0" smtClean="0">
                    <a:latin typeface="Cambria Math" panose="02040503050406030204" pitchFamily="18" charset="0"/>
                  </a:rPr>
                  <a:t>=</a:t>
                </a:r>
                <a:r>
                  <a:rPr lang="en-US" altLang="ja-JP" sz="1200" i="0">
                    <a:latin typeface="Cambria Math" panose="02040503050406030204" pitchFamily="18" charset="0"/>
                  </a:rPr>
                  <a:t>𝜕𝐽/(𝜕</a:t>
                </a:r>
                <a:r>
                  <a:rPr lang="en-US" altLang="ja-JP" sz="1200" b="0" i="0" smtClean="0">
                    <a:latin typeface="Cambria Math" panose="02040503050406030204" pitchFamily="18" charset="0"/>
                  </a:rPr>
                  <a:t>ℎ_𝑗 </a:t>
                </a:r>
                <a:r>
                  <a:rPr lang="en-US" altLang="ja-JP" sz="1200" b="0" i="0">
                    <a:latin typeface="Cambria Math" panose="02040503050406030204" pitchFamily="18" charset="0"/>
                  </a:rPr>
                  <a:t>) </a:t>
                </a:r>
                <a:r>
                  <a:rPr lang="en-US" altLang="ja-JP" sz="1200" i="0">
                    <a:latin typeface="Cambria Math" panose="02040503050406030204" pitchFamily="18" charset="0"/>
                  </a:rPr>
                  <a:t> (𝜕ℎ_</a:t>
                </a:r>
                <a:r>
                  <a:rPr lang="en-US" altLang="ja-JP" sz="1200" b="0" i="0" smtClean="0">
                    <a:latin typeface="Cambria Math" panose="02040503050406030204" pitchFamily="18" charset="0"/>
                  </a:rPr>
                  <a:t>𝑗</a:t>
                </a:r>
                <a:r>
                  <a:rPr lang="en-US" altLang="ja-JP" sz="1200" b="0" i="0">
                    <a:latin typeface="Cambria Math" panose="02040503050406030204" pitchFamily="18" charset="0"/>
                  </a:rPr>
                  <a:t>)/(</a:t>
                </a:r>
                <a:r>
                  <a:rPr lang="en-US" altLang="ja-JP" sz="1200" i="0">
                    <a:latin typeface="Cambria Math" panose="02040503050406030204" pitchFamily="18" charset="0"/>
                  </a:rPr>
                  <a:t>𝜕𝑤_𝑖𝑗 )</a:t>
                </a:r>
                <a:r>
                  <a:rPr kumimoji="1" lang="ja-JP" altLang="en-US" dirty="0" smtClean="0"/>
                  <a:t>　ここではシグマが出てこないのなんで？（出てきてるけど、</a:t>
                </a:r>
                <a:r>
                  <a:rPr kumimoji="1" lang="en-US" altLang="ja-JP" baseline="0" dirty="0" smtClean="0"/>
                  <a:t> </a:t>
                </a:r>
                <a:r>
                  <a:rPr kumimoji="1" lang="ja-JP" altLang="en-US" baseline="0" dirty="0" smtClean="0"/>
                  <a:t>結局</a:t>
                </a:r>
                <a:r>
                  <a:rPr kumimoji="1" lang="en-US" altLang="ja-JP" baseline="0" dirty="0" err="1" smtClean="0"/>
                  <a:t>wij</a:t>
                </a:r>
                <a:r>
                  <a:rPr kumimoji="1" lang="ja-JP" altLang="en-US" baseline="0" dirty="0" smtClean="0"/>
                  <a:t>と無関係なのでゼロになってるだけか</a:t>
                </a:r>
                <a:r>
                  <a:rPr kumimoji="1" lang="ja-JP" altLang="en-US" dirty="0" smtClean="0"/>
                  <a:t>）</a:t>
                </a:r>
                <a:endParaRPr kumimoji="1" lang="en-US" altLang="ja-JP" dirty="0" smtClean="0"/>
              </a:p>
              <a:p>
                <a:endParaRPr kumimoji="1" lang="ja-JP" altLang="en-US" dirty="0"/>
              </a:p>
            </p:txBody>
          </p:sp>
        </mc:Fallback>
      </mc:AlternateContent>
      <p:sp>
        <p:nvSpPr>
          <p:cNvPr id="4" name="スライド番号プレースホルダー 3"/>
          <p:cNvSpPr>
            <a:spLocks noGrp="1"/>
          </p:cNvSpPr>
          <p:nvPr>
            <p:ph type="sldNum" sz="quarter" idx="10"/>
          </p:nvPr>
        </p:nvSpPr>
        <p:spPr/>
        <p:txBody>
          <a:bodyPr/>
          <a:lstStyle/>
          <a:p>
            <a:fld id="{315B3230-1262-4AAB-8ECE-8CE048B285BF}" type="slidenum">
              <a:rPr kumimoji="1" lang="ja-JP" altLang="en-US" smtClean="0"/>
              <a:t>47</a:t>
            </a:fld>
            <a:endParaRPr kumimoji="1" lang="ja-JP" altLang="en-US"/>
          </a:p>
        </p:txBody>
      </p:sp>
    </p:spTree>
    <p:extLst>
      <p:ext uri="{BB962C8B-B14F-4D97-AF65-F5344CB8AC3E}">
        <p14:creationId xmlns:p14="http://schemas.microsoft.com/office/powerpoint/2010/main" val="165947518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smtClean="0"/>
              <a:t>マスター タイトルの書式設定</a:t>
            </a:r>
            <a:endParaRPr kumimoji="1" lang="ja-JP" altLang="en-US"/>
          </a:p>
        </p:txBody>
      </p:sp>
      <p:sp>
        <p:nvSpPr>
          <p:cNvPr id="3" name="サブタイトル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smtClean="0"/>
              <a:t>マスター サブタイトルの書式設定</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B2CACD41-BB95-4854-B1AE-F1166D4CE950}"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7580860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10;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E9CCF342-0A6E-4C7D-A8D0-E366EDFDB169}"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3222287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smtClean="0"/>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9F673A0-9AB5-4A53-A162-BC19C19DDCD4}"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14478083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118FD6DD-60C4-49D6-8172-443327FCCAC4}"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209062" y="6492875"/>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7300858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smtClean="0"/>
              <a:t>マスター テキストの書式設定</a:t>
            </a:r>
          </a:p>
        </p:txBody>
      </p:sp>
      <p:sp>
        <p:nvSpPr>
          <p:cNvPr id="4" name="日付プレースホルダー 3"/>
          <p:cNvSpPr>
            <a:spLocks noGrp="1"/>
          </p:cNvSpPr>
          <p:nvPr>
            <p:ph type="dt" sz="half" idx="10"/>
          </p:nvPr>
        </p:nvSpPr>
        <p:spPr>
          <a:xfrm>
            <a:off x="838200" y="6356350"/>
            <a:ext cx="2743200" cy="365125"/>
          </a:xfrm>
          <a:prstGeom prst="rect">
            <a:avLst/>
          </a:prstGeom>
        </p:spPr>
        <p:txBody>
          <a:bodyPr/>
          <a:lstStyle/>
          <a:p>
            <a:fld id="{90682F65-5A62-4747-818C-A355854C9A53}" type="datetime1">
              <a:rPr kumimoji="1" lang="ja-JP" altLang="en-US" smtClean="0"/>
              <a:t>2020/2/27</a:t>
            </a:fld>
            <a:endParaRPr kumimoji="1" lang="ja-JP" altLang="en-US"/>
          </a:p>
        </p:txBody>
      </p:sp>
      <p:sp>
        <p:nvSpPr>
          <p:cNvPr id="5" name="フッター プレースホルダー 4"/>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6" name="スライド番号プレースホルダー 5"/>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5510744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83BFF950-C8F9-4D19-8226-1A21BEC6BAF0}" type="datetime1">
              <a:rPr lang="ja-JP" altLang="en-US" smtClean="0"/>
              <a:t>2020/2/27</a:t>
            </a:fld>
            <a:endParaRPr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8107099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r>
              <a:rPr kumimoji="1" lang="ja-JP" altLang="en-US" smtClean="0"/>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4" name="コンテンツ プレースホルダー 3"/>
          <p:cNvSpPr>
            <a:spLocks noGrp="1"/>
          </p:cNvSpPr>
          <p:nvPr>
            <p:ph sz="half" idx="2"/>
          </p:nvPr>
        </p:nvSpPr>
        <p:spPr>
          <a:xfrm>
            <a:off x="839788" y="2505075"/>
            <a:ext cx="5157787"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atin typeface="メイリオ" panose="020B0604030504040204" pitchFamily="50" charset="-128"/>
                <a:ea typeface="メイリオ" panose="020B0604030504040204" pitchFamily="50" charset="-128"/>
                <a:cs typeface="メイリオ" panose="020B0604030504040204" pitchFamily="50" charset="-128"/>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smtClean="0"/>
              <a:t>マスター テキストの書式設定</a:t>
            </a:r>
          </a:p>
        </p:txBody>
      </p:sp>
      <p:sp>
        <p:nvSpPr>
          <p:cNvPr id="6" name="コンテンツ プレースホルダー 5"/>
          <p:cNvSpPr>
            <a:spLocks noGrp="1"/>
          </p:cNvSpPr>
          <p:nvPr>
            <p:ph sz="quarter" idx="4"/>
          </p:nvPr>
        </p:nvSpPr>
        <p:spPr>
          <a:xfrm>
            <a:off x="6172200" y="2505075"/>
            <a:ext cx="5183188" cy="3684588"/>
          </a:xfr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vl2pPr>
              <a:defRPr>
                <a:latin typeface="メイリオ" panose="020B0604030504040204" pitchFamily="50" charset="-128"/>
                <a:ea typeface="メイリオ" panose="020B0604030504040204" pitchFamily="50" charset="-128"/>
                <a:cs typeface="メイリオ" panose="020B0604030504040204" pitchFamily="50" charset="-128"/>
              </a:defRPr>
            </a:lvl2pPr>
            <a:lvl3pPr>
              <a:defRPr>
                <a:latin typeface="メイリオ" panose="020B0604030504040204" pitchFamily="50" charset="-128"/>
                <a:ea typeface="メイリオ" panose="020B0604030504040204" pitchFamily="50" charset="-128"/>
                <a:cs typeface="メイリオ" panose="020B0604030504040204" pitchFamily="50" charset="-128"/>
              </a:defRPr>
            </a:lvl3pPr>
            <a:lvl4pPr>
              <a:defRPr>
                <a:latin typeface="メイリオ" panose="020B0604030504040204" pitchFamily="50" charset="-128"/>
                <a:ea typeface="メイリオ" panose="020B0604030504040204" pitchFamily="50" charset="-128"/>
                <a:cs typeface="メイリオ" panose="020B0604030504040204" pitchFamily="50" charset="-128"/>
              </a:defRPr>
            </a:lvl4pPr>
            <a:lvl5pPr>
              <a:defRPr>
                <a:latin typeface="メイリオ" panose="020B0604030504040204" pitchFamily="50" charset="-128"/>
                <a:ea typeface="メイリオ" panose="020B0604030504040204" pitchFamily="50" charset="-128"/>
                <a:cs typeface="メイリオ" panose="020B0604030504040204" pitchFamily="50" charset="-128"/>
              </a:defRPr>
            </a:lvl5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日付プレースホルダー 6"/>
          <p:cNvSpPr>
            <a:spLocks noGrp="1"/>
          </p:cNvSpPr>
          <p:nvPr>
            <p:ph type="dt" sz="half" idx="10"/>
          </p:nvPr>
        </p:nvSpPr>
        <p:spPr>
          <a:xfrm>
            <a:off x="8382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E82EE88B-8188-4C2F-AFA6-E371CE1BAB59}" type="datetime1">
              <a:rPr lang="ja-JP" altLang="en-US" smtClean="0"/>
              <a:t>2020/2/27</a:t>
            </a:fld>
            <a:endParaRPr lang="ja-JP" altLang="en-US"/>
          </a:p>
        </p:txBody>
      </p:sp>
      <p:sp>
        <p:nvSpPr>
          <p:cNvPr id="8" name="フッター プレースホルダー 7"/>
          <p:cNvSpPr>
            <a:spLocks noGrp="1"/>
          </p:cNvSpPr>
          <p:nvPr>
            <p:ph type="ftr" sz="quarter" idx="11"/>
          </p:nvPr>
        </p:nvSpPr>
        <p:spPr>
          <a:xfrm>
            <a:off x="4038600" y="6356350"/>
            <a:ext cx="41148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endParaRPr lang="ja-JP" altLang="en-US"/>
          </a:p>
        </p:txBody>
      </p:sp>
      <p:sp>
        <p:nvSpPr>
          <p:cNvPr id="9" name="スライド番号プレースホルダー 8"/>
          <p:cNvSpPr>
            <a:spLocks noGrp="1"/>
          </p:cNvSpPr>
          <p:nvPr>
            <p:ph type="sldNum" sz="quarter" idx="12"/>
          </p:nvPr>
        </p:nvSpPr>
        <p:spPr>
          <a:xfrm>
            <a:off x="8610600" y="6356350"/>
            <a:ext cx="2743200" cy="365125"/>
          </a:xfrm>
          <a:prstGeom prst="rect">
            <a:avLst/>
          </a:prstGeom>
        </p:spPr>
        <p:txBody>
          <a:bodyPr/>
          <a:lstStyle>
            <a:lvl1pPr>
              <a:defRPr>
                <a:latin typeface="メイリオ" panose="020B0604030504040204" pitchFamily="50" charset="-128"/>
                <a:ea typeface="メイリオ" panose="020B0604030504040204" pitchFamily="50" charset="-128"/>
                <a:cs typeface="メイリオ" panose="020B0604030504040204" pitchFamily="50" charset="-128"/>
              </a:defRPr>
            </a:lvl1pPr>
          </a:lstStyle>
          <a:p>
            <a:fld id="{F35DE295-420C-4265-BE54-AE59FA4027A6}" type="slidenum">
              <a:rPr lang="ja-JP" altLang="en-US" smtClean="0"/>
              <a:pPr/>
              <a:t>‹#›</a:t>
            </a:fld>
            <a:endParaRPr lang="ja-JP" altLang="en-US"/>
          </a:p>
        </p:txBody>
      </p:sp>
    </p:spTree>
    <p:extLst>
      <p:ext uri="{BB962C8B-B14F-4D97-AF65-F5344CB8AC3E}">
        <p14:creationId xmlns:p14="http://schemas.microsoft.com/office/powerpoint/2010/main" val="967911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smtClean="0"/>
              <a:t>マスター タイトルの書式設定</a:t>
            </a:r>
            <a:endParaRPr kumimoji="1" lang="ja-JP" altLang="en-US"/>
          </a:p>
        </p:txBody>
      </p:sp>
      <p:sp>
        <p:nvSpPr>
          <p:cNvPr id="3" name="日付プレースホルダー 2"/>
          <p:cNvSpPr>
            <a:spLocks noGrp="1"/>
          </p:cNvSpPr>
          <p:nvPr>
            <p:ph type="dt" sz="half" idx="10"/>
          </p:nvPr>
        </p:nvSpPr>
        <p:spPr>
          <a:xfrm>
            <a:off x="838200" y="6356350"/>
            <a:ext cx="2743200" cy="365125"/>
          </a:xfrm>
          <a:prstGeom prst="rect">
            <a:avLst/>
          </a:prstGeom>
        </p:spPr>
        <p:txBody>
          <a:bodyPr/>
          <a:lstStyle/>
          <a:p>
            <a:fld id="{5C13D59D-A2E2-4153-894A-F2A745A590E3}" type="datetime1">
              <a:rPr kumimoji="1" lang="ja-JP" altLang="en-US" smtClean="0"/>
              <a:t>2020/2/27</a:t>
            </a:fld>
            <a:endParaRPr kumimoji="1" lang="ja-JP" altLang="en-US"/>
          </a:p>
        </p:txBody>
      </p:sp>
      <p:sp>
        <p:nvSpPr>
          <p:cNvPr id="4" name="フッター プレースホルダー 3"/>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5" name="スライド番号プレースホルダー 4"/>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5986136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a:xfrm>
            <a:off x="838200" y="6356350"/>
            <a:ext cx="2743200" cy="365125"/>
          </a:xfrm>
          <a:prstGeom prst="rect">
            <a:avLst/>
          </a:prstGeom>
        </p:spPr>
        <p:txBody>
          <a:bodyPr/>
          <a:lstStyle/>
          <a:p>
            <a:fld id="{9D6E8C27-3452-4080-9688-A828554F169E}" type="datetime1">
              <a:rPr kumimoji="1" lang="ja-JP" altLang="en-US" smtClean="0"/>
              <a:t>2020/2/27</a:t>
            </a:fld>
            <a:endParaRPr kumimoji="1" lang="ja-JP" altLang="en-US"/>
          </a:p>
        </p:txBody>
      </p:sp>
      <p:sp>
        <p:nvSpPr>
          <p:cNvPr id="3" name="フッター プレースホルダー 2"/>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4" name="スライド番号プレースホルダー 3"/>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40994808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10;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5E5E8E28-2D67-4FE3-882F-FCA64D89155B}" type="datetime1">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32967091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smtClean="0"/>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smtClean="0"/>
              <a:t>マスター テキストの書式設定</a:t>
            </a:r>
          </a:p>
        </p:txBody>
      </p:sp>
      <p:sp>
        <p:nvSpPr>
          <p:cNvPr id="5" name="日付プレースホルダー 4"/>
          <p:cNvSpPr>
            <a:spLocks noGrp="1"/>
          </p:cNvSpPr>
          <p:nvPr>
            <p:ph type="dt" sz="half" idx="10"/>
          </p:nvPr>
        </p:nvSpPr>
        <p:spPr>
          <a:xfrm>
            <a:off x="838200" y="6356350"/>
            <a:ext cx="2743200" cy="365125"/>
          </a:xfrm>
          <a:prstGeom prst="rect">
            <a:avLst/>
          </a:prstGeom>
        </p:spPr>
        <p:txBody>
          <a:bodyPr/>
          <a:lstStyle/>
          <a:p>
            <a:fld id="{7BE2EFCC-EF85-41B5-93B5-4C1992986E87}" type="datetime1">
              <a:rPr kumimoji="1" lang="ja-JP" altLang="en-US" smtClean="0"/>
              <a:t>2020/2/27</a:t>
            </a:fld>
            <a:endParaRPr kumimoji="1" lang="ja-JP" altLang="en-US"/>
          </a:p>
        </p:txBody>
      </p:sp>
      <p:sp>
        <p:nvSpPr>
          <p:cNvPr id="6" name="フッター プレースホルダー 5"/>
          <p:cNvSpPr>
            <a:spLocks noGrp="1"/>
          </p:cNvSpPr>
          <p:nvPr>
            <p:ph type="ftr" sz="quarter" idx="11"/>
          </p:nvPr>
        </p:nvSpPr>
        <p:spPr>
          <a:xfrm>
            <a:off x="4038600" y="6356350"/>
            <a:ext cx="4114800" cy="365125"/>
          </a:xfrm>
          <a:prstGeom prst="rect">
            <a:avLst/>
          </a:prstGeom>
        </p:spPr>
        <p:txBody>
          <a:bodyPr/>
          <a:lstStyle/>
          <a:p>
            <a:endParaRPr kumimoji="1" lang="ja-JP" altLang="en-US"/>
          </a:p>
        </p:txBody>
      </p:sp>
      <p:sp>
        <p:nvSpPr>
          <p:cNvPr id="7" name="スライド番号プレースホルダー 6"/>
          <p:cNvSpPr>
            <a:spLocks noGrp="1"/>
          </p:cNvSpPr>
          <p:nvPr>
            <p:ph type="sldNum" sz="quarter" idx="12"/>
          </p:nvPr>
        </p:nvSpPr>
        <p:spPr>
          <a:xfrm>
            <a:off x="8610600" y="6356350"/>
            <a:ext cx="2743200" cy="365125"/>
          </a:xfrm>
          <a:prstGeom prst="rect">
            <a:avLst/>
          </a:prstGeom>
        </p:spPr>
        <p:txBody>
          <a:bodyPr/>
          <a:lstStyle/>
          <a:p>
            <a:fld id="{F35DE295-420C-4265-BE54-AE59FA4027A6}" type="slidenum">
              <a:rPr kumimoji="1" lang="ja-JP" altLang="en-US" smtClean="0"/>
              <a:t>‹#›</a:t>
            </a:fld>
            <a:endParaRPr kumimoji="1" lang="ja-JP" altLang="en-US"/>
          </a:p>
        </p:txBody>
      </p:sp>
    </p:spTree>
    <p:extLst>
      <p:ext uri="{BB962C8B-B14F-4D97-AF65-F5344CB8AC3E}">
        <p14:creationId xmlns:p14="http://schemas.microsoft.com/office/powerpoint/2010/main" val="281177758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278781" y="365126"/>
            <a:ext cx="11708780" cy="733270"/>
          </a:xfrm>
          <a:prstGeom prst="rect">
            <a:avLst/>
          </a:prstGeom>
        </p:spPr>
        <p:txBody>
          <a:bodyPr vert="horz" lIns="91440" tIns="45720" rIns="91440" bIns="45720" rtlCol="0" anchor="ctr">
            <a:normAutofit/>
          </a:bodyPr>
          <a:lstStyle/>
          <a:p>
            <a:r>
              <a:rPr kumimoji="1" lang="ja-JP" altLang="en-US" dirty="0" smtClean="0"/>
              <a:t>マスター タイトルの書式設定</a:t>
            </a:r>
            <a:endParaRPr kumimoji="1" lang="ja-JP" altLang="en-US" dirty="0"/>
          </a:p>
        </p:txBody>
      </p:sp>
      <p:sp>
        <p:nvSpPr>
          <p:cNvPr id="3" name="テキスト プレースホルダー 2"/>
          <p:cNvSpPr>
            <a:spLocks noGrp="1"/>
          </p:cNvSpPr>
          <p:nvPr>
            <p:ph type="body" idx="1"/>
          </p:nvPr>
        </p:nvSpPr>
        <p:spPr>
          <a:xfrm>
            <a:off x="278781" y="1343722"/>
            <a:ext cx="11708780" cy="5296829"/>
          </a:xfrm>
          <a:prstGeom prst="rect">
            <a:avLst/>
          </a:prstGeom>
        </p:spPr>
        <p:txBody>
          <a:bodyPr vert="horz" lIns="91440" tIns="45720" rIns="91440" bIns="45720" rtlCol="0">
            <a:normAutofit/>
          </a:bodyPr>
          <a:lstStyle/>
          <a:p>
            <a:pPr lvl="0"/>
            <a:r>
              <a:rPr kumimoji="1" lang="ja-JP" altLang="en-US" smtClean="0"/>
              <a:t>マスター テキストの書式設定</a:t>
            </a:r>
          </a:p>
          <a:p>
            <a:pPr lvl="1"/>
            <a:r>
              <a:rPr kumimoji="1" lang="ja-JP" altLang="en-US" smtClean="0"/>
              <a:t>第 </a:t>
            </a:r>
            <a:r>
              <a:rPr kumimoji="1" lang="en-US" altLang="ja-JP" smtClean="0"/>
              <a:t>2 </a:t>
            </a:r>
            <a:r>
              <a:rPr kumimoji="1" lang="ja-JP" altLang="en-US" smtClean="0"/>
              <a:t>レベル</a:t>
            </a:r>
          </a:p>
          <a:p>
            <a:pPr lvl="2"/>
            <a:r>
              <a:rPr kumimoji="1" lang="ja-JP" altLang="en-US" smtClean="0"/>
              <a:t>第 </a:t>
            </a:r>
            <a:r>
              <a:rPr kumimoji="1" lang="en-US" altLang="ja-JP" smtClean="0"/>
              <a:t>3 </a:t>
            </a:r>
            <a:r>
              <a:rPr kumimoji="1" lang="ja-JP" altLang="en-US" smtClean="0"/>
              <a:t>レベル</a:t>
            </a:r>
          </a:p>
          <a:p>
            <a:pPr lvl="3"/>
            <a:r>
              <a:rPr kumimoji="1" lang="ja-JP" altLang="en-US" smtClean="0"/>
              <a:t>第 </a:t>
            </a:r>
            <a:r>
              <a:rPr kumimoji="1" lang="en-US" altLang="ja-JP" smtClean="0"/>
              <a:t>4 </a:t>
            </a:r>
            <a:r>
              <a:rPr kumimoji="1" lang="ja-JP" altLang="en-US" smtClean="0"/>
              <a:t>レベル</a:t>
            </a:r>
          </a:p>
          <a:p>
            <a:pPr lvl="4"/>
            <a:r>
              <a:rPr kumimoji="1" lang="ja-JP" altLang="en-US" smtClean="0"/>
              <a:t>第 </a:t>
            </a:r>
            <a:r>
              <a:rPr kumimoji="1" lang="en-US" altLang="ja-JP" smtClean="0"/>
              <a:t>5 </a:t>
            </a:r>
            <a:r>
              <a:rPr kumimoji="1" lang="ja-JP" altLang="en-US" smtClean="0"/>
              <a:t>レベル</a:t>
            </a:r>
            <a:endParaRPr kumimoji="1" lang="ja-JP" altLang="en-US"/>
          </a:p>
        </p:txBody>
      </p:sp>
      <p:sp>
        <p:nvSpPr>
          <p:cNvPr id="7" name="正方形/長方形 6"/>
          <p:cNvSpPr/>
          <p:nvPr userDrawn="1"/>
        </p:nvSpPr>
        <p:spPr>
          <a:xfrm>
            <a:off x="-1" y="0"/>
            <a:ext cx="201781" cy="6902605"/>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Tree>
    <p:extLst>
      <p:ext uri="{BB962C8B-B14F-4D97-AF65-F5344CB8AC3E}">
        <p14:creationId xmlns:p14="http://schemas.microsoft.com/office/powerpoint/2010/main" val="9866252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kumimoji="1" sz="4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45.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3.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7.xml.rels><?xml version="1.0" encoding="UTF-8" standalone="yes"?>
<Relationships xmlns="http://schemas.openxmlformats.org/package/2006/relationships"><Relationship Id="rId8" Type="http://schemas.openxmlformats.org/officeDocument/2006/relationships/image" Target="../media/image50.png"/><Relationship Id="rId3" Type="http://schemas.openxmlformats.org/officeDocument/2006/relationships/image" Target="../media/image44.png"/><Relationship Id="rId7" Type="http://schemas.openxmlformats.org/officeDocument/2006/relationships/image" Target="../media/image49.png"/><Relationship Id="rId2"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55.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46.png"/><Relationship Id="rId9" Type="http://schemas.openxmlformats.org/officeDocument/2006/relationships/image" Target="../media/image51.png"/></Relationships>
</file>

<file path=ppt/slides/_rels/slide18.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66.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5.png"/><Relationship Id="rId5" Type="http://schemas.openxmlformats.org/officeDocument/2006/relationships/image" Target="../media/image59.png"/><Relationship Id="rId10" Type="http://schemas.openxmlformats.org/officeDocument/2006/relationships/image" Target="../media/image64.png"/><Relationship Id="rId4" Type="http://schemas.openxmlformats.org/officeDocument/2006/relationships/image" Target="../media/image58.png"/><Relationship Id="rId9" Type="http://schemas.openxmlformats.org/officeDocument/2006/relationships/image" Target="../media/image63.png"/></Relationships>
</file>

<file path=ppt/slides/_rels/slide19.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image" Target="../media/image57.png"/><Relationship Id="rId7" Type="http://schemas.openxmlformats.org/officeDocument/2006/relationships/image" Target="../media/image61.png"/><Relationship Id="rId12" Type="http://schemas.openxmlformats.org/officeDocument/2006/relationships/image" Target="../media/image70.png"/><Relationship Id="rId2" Type="http://schemas.openxmlformats.org/officeDocument/2006/relationships/image" Target="../media/image56.png"/><Relationship Id="rId1" Type="http://schemas.openxmlformats.org/officeDocument/2006/relationships/slideLayout" Target="../slideLayouts/slideLayout2.xml"/><Relationship Id="rId6" Type="http://schemas.openxmlformats.org/officeDocument/2006/relationships/image" Target="../media/image60.png"/><Relationship Id="rId11" Type="http://schemas.openxmlformats.org/officeDocument/2006/relationships/image" Target="../media/image68.png"/><Relationship Id="rId5" Type="http://schemas.openxmlformats.org/officeDocument/2006/relationships/image" Target="../media/image59.png"/><Relationship Id="rId10" Type="http://schemas.openxmlformats.org/officeDocument/2006/relationships/image" Target="../media/image67.png"/><Relationship Id="rId4" Type="http://schemas.openxmlformats.org/officeDocument/2006/relationships/image" Target="../media/image58.png"/><Relationship Id="rId9" Type="http://schemas.openxmlformats.org/officeDocument/2006/relationships/image" Target="../media/image6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7.png"/><Relationship Id="rId3" Type="http://schemas.openxmlformats.org/officeDocument/2006/relationships/image" Target="../media/image69.png"/><Relationship Id="rId7" Type="http://schemas.openxmlformats.org/officeDocument/2006/relationships/image" Target="../media/image76.png"/><Relationship Id="rId2" Type="http://schemas.openxmlformats.org/officeDocument/2006/relationships/image" Target="../media/image71.png"/><Relationship Id="rId1" Type="http://schemas.openxmlformats.org/officeDocument/2006/relationships/slideLayout" Target="../slideLayouts/slideLayout2.xml"/><Relationship Id="rId6" Type="http://schemas.openxmlformats.org/officeDocument/2006/relationships/image" Target="../media/image75.png"/><Relationship Id="rId5" Type="http://schemas.openxmlformats.org/officeDocument/2006/relationships/image" Target="../media/image74.png"/><Relationship Id="rId4" Type="http://schemas.openxmlformats.org/officeDocument/2006/relationships/image" Target="../media/image73.png"/></Relationships>
</file>

<file path=ppt/slides/_rels/slide2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2.xml"/><Relationship Id="rId5" Type="http://schemas.openxmlformats.org/officeDocument/2006/relationships/image" Target="../media/image81.png"/><Relationship Id="rId4" Type="http://schemas.openxmlformats.org/officeDocument/2006/relationships/image" Target="../media/image80.png"/></Relationships>
</file>

<file path=ppt/slides/_rels/slide22.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84.png"/><Relationship Id="rId2" Type="http://schemas.openxmlformats.org/officeDocument/2006/relationships/image" Target="../media/image83.png"/><Relationship Id="rId1" Type="http://schemas.openxmlformats.org/officeDocument/2006/relationships/slideLayout" Target="../slideLayouts/slideLayout2.xml"/><Relationship Id="rId4" Type="http://schemas.openxmlformats.org/officeDocument/2006/relationships/image" Target="../media/image85.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720.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89.png"/><Relationship Id="rId2" Type="http://schemas.openxmlformats.org/officeDocument/2006/relationships/image" Target="../media/image88.png"/><Relationship Id="rId1" Type="http://schemas.openxmlformats.org/officeDocument/2006/relationships/slideLayout" Target="../slideLayouts/slideLayout2.xml"/><Relationship Id="rId4" Type="http://schemas.openxmlformats.org/officeDocument/2006/relationships/image" Target="../media/image90.png"/></Relationships>
</file>

<file path=ppt/slides/_rels/slide27.xml.rels><?xml version="1.0" encoding="UTF-8" standalone="yes"?>
<Relationships xmlns="http://schemas.openxmlformats.org/package/2006/relationships"><Relationship Id="rId8" Type="http://schemas.openxmlformats.org/officeDocument/2006/relationships/image" Target="../media/image92.png"/><Relationship Id="rId13" Type="http://schemas.openxmlformats.org/officeDocument/2006/relationships/image" Target="../media/image97.png"/><Relationship Id="rId7" Type="http://schemas.openxmlformats.org/officeDocument/2006/relationships/image" Target="../media/image91.png"/><Relationship Id="rId12" Type="http://schemas.openxmlformats.org/officeDocument/2006/relationships/image" Target="../media/image96.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95.png"/><Relationship Id="rId5" Type="http://schemas.openxmlformats.org/officeDocument/2006/relationships/image" Target="../media/image47.png"/><Relationship Id="rId10" Type="http://schemas.openxmlformats.org/officeDocument/2006/relationships/image" Target="../media/image94.png"/><Relationship Id="rId4" Type="http://schemas.openxmlformats.org/officeDocument/2006/relationships/image" Target="../media/image46.png"/><Relationship Id="rId9" Type="http://schemas.openxmlformats.org/officeDocument/2006/relationships/image" Target="../media/image93.png"/></Relationships>
</file>

<file path=ppt/slides/_rels/slide28.xml.rels><?xml version="1.0" encoding="UTF-8" standalone="yes"?>
<Relationships xmlns="http://schemas.openxmlformats.org/package/2006/relationships"><Relationship Id="rId8" Type="http://schemas.openxmlformats.org/officeDocument/2006/relationships/image" Target="../media/image100.png"/><Relationship Id="rId13" Type="http://schemas.openxmlformats.org/officeDocument/2006/relationships/image" Target="../media/image105.png"/><Relationship Id="rId7" Type="http://schemas.openxmlformats.org/officeDocument/2006/relationships/image" Target="../media/image99.png"/><Relationship Id="rId12" Type="http://schemas.openxmlformats.org/officeDocument/2006/relationships/image" Target="../media/image104.png"/><Relationship Id="rId17" Type="http://schemas.openxmlformats.org/officeDocument/2006/relationships/image" Target="../media/image109.png"/><Relationship Id="rId2" Type="http://schemas.openxmlformats.org/officeDocument/2006/relationships/image" Target="../media/image98.png"/><Relationship Id="rId16" Type="http://schemas.openxmlformats.org/officeDocument/2006/relationships/image" Target="../media/image108.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03.png"/><Relationship Id="rId5" Type="http://schemas.openxmlformats.org/officeDocument/2006/relationships/image" Target="../media/image47.png"/><Relationship Id="rId15" Type="http://schemas.openxmlformats.org/officeDocument/2006/relationships/image" Target="../media/image107.png"/><Relationship Id="rId10" Type="http://schemas.openxmlformats.org/officeDocument/2006/relationships/image" Target="../media/image102.png"/><Relationship Id="rId4" Type="http://schemas.openxmlformats.org/officeDocument/2006/relationships/image" Target="../media/image46.png"/><Relationship Id="rId9" Type="http://schemas.openxmlformats.org/officeDocument/2006/relationships/image" Target="../media/image101.png"/><Relationship Id="rId14" Type="http://schemas.openxmlformats.org/officeDocument/2006/relationships/image" Target="../media/image106.png"/></Relationships>
</file>

<file path=ppt/slides/_rels/slide29.xml.rels><?xml version="1.0" encoding="UTF-8" standalone="yes"?>
<Relationships xmlns="http://schemas.openxmlformats.org/package/2006/relationships"><Relationship Id="rId2" Type="http://schemas.openxmlformats.org/officeDocument/2006/relationships/hyperlink" Target="https://www.slideshare.net/SeiichiUchida/ss-7147958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8" Type="http://schemas.openxmlformats.org/officeDocument/2006/relationships/image" Target="../media/image115.png"/><Relationship Id="rId3" Type="http://schemas.openxmlformats.org/officeDocument/2006/relationships/image" Target="../media/image82.png"/><Relationship Id="rId7" Type="http://schemas.openxmlformats.org/officeDocument/2006/relationships/image" Target="../media/image114.png"/><Relationship Id="rId2" Type="http://schemas.openxmlformats.org/officeDocument/2006/relationships/image" Target="../media/image110.png"/><Relationship Id="rId1" Type="http://schemas.openxmlformats.org/officeDocument/2006/relationships/slideLayout" Target="../slideLayouts/slideLayout2.xml"/><Relationship Id="rId6" Type="http://schemas.openxmlformats.org/officeDocument/2006/relationships/image" Target="../media/image113.png"/><Relationship Id="rId11" Type="http://schemas.openxmlformats.org/officeDocument/2006/relationships/image" Target="../media/image119.png"/><Relationship Id="rId5" Type="http://schemas.openxmlformats.org/officeDocument/2006/relationships/image" Target="../media/image112.png"/><Relationship Id="rId10" Type="http://schemas.openxmlformats.org/officeDocument/2006/relationships/image" Target="../media/image118.png"/><Relationship Id="rId4" Type="http://schemas.openxmlformats.org/officeDocument/2006/relationships/image" Target="../media/image111.png"/><Relationship Id="rId9" Type="http://schemas.openxmlformats.org/officeDocument/2006/relationships/image" Target="../media/image117.png"/></Relationships>
</file>

<file path=ppt/slides/_rels/slide31.xml.rels><?xml version="1.0" encoding="UTF-8" standalone="yes"?>
<Relationships xmlns="http://schemas.openxmlformats.org/package/2006/relationships"><Relationship Id="rId8" Type="http://schemas.openxmlformats.org/officeDocument/2006/relationships/image" Target="../media/image122.png"/><Relationship Id="rId7" Type="http://schemas.openxmlformats.org/officeDocument/2006/relationships/image" Target="../media/image121.png"/><Relationship Id="rId12" Type="http://schemas.openxmlformats.org/officeDocument/2006/relationships/image" Target="../media/image126.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16.png"/><Relationship Id="rId5" Type="http://schemas.openxmlformats.org/officeDocument/2006/relationships/image" Target="../media/image47.png"/><Relationship Id="rId10" Type="http://schemas.openxmlformats.org/officeDocument/2006/relationships/image" Target="../media/image124.png"/><Relationship Id="rId4" Type="http://schemas.openxmlformats.org/officeDocument/2006/relationships/image" Target="../media/image46.png"/><Relationship Id="rId9" Type="http://schemas.openxmlformats.org/officeDocument/2006/relationships/image" Target="../media/image123.png"/></Relationships>
</file>

<file path=ppt/slides/_rels/slide32.xml.rels><?xml version="1.0" encoding="UTF-8" standalone="yes"?>
<Relationships xmlns="http://schemas.openxmlformats.org/package/2006/relationships"><Relationship Id="rId8" Type="http://schemas.openxmlformats.org/officeDocument/2006/relationships/image" Target="../media/image116.png"/><Relationship Id="rId13" Type="http://schemas.openxmlformats.org/officeDocument/2006/relationships/image" Target="../media/image132.png"/><Relationship Id="rId7" Type="http://schemas.openxmlformats.org/officeDocument/2006/relationships/image" Target="../media/image127.png"/><Relationship Id="rId12" Type="http://schemas.openxmlformats.org/officeDocument/2006/relationships/image" Target="../media/image131.png"/><Relationship Id="rId1" Type="http://schemas.openxmlformats.org/officeDocument/2006/relationships/slideLayout" Target="../slideLayouts/slideLayout2.xml"/><Relationship Id="rId6" Type="http://schemas.openxmlformats.org/officeDocument/2006/relationships/image" Target="../media/image48.png"/><Relationship Id="rId11" Type="http://schemas.openxmlformats.org/officeDocument/2006/relationships/image" Target="../media/image130.png"/><Relationship Id="rId5" Type="http://schemas.openxmlformats.org/officeDocument/2006/relationships/image" Target="../media/image47.png"/><Relationship Id="rId10" Type="http://schemas.openxmlformats.org/officeDocument/2006/relationships/image" Target="../media/image129.png"/><Relationship Id="rId4" Type="http://schemas.openxmlformats.org/officeDocument/2006/relationships/image" Target="../media/image46.png"/><Relationship Id="rId9" Type="http://schemas.openxmlformats.org/officeDocument/2006/relationships/image" Target="../media/image128.png"/><Relationship Id="rId14" Type="http://schemas.openxmlformats.org/officeDocument/2006/relationships/image" Target="../media/image133.png"/></Relationships>
</file>

<file path=ppt/slides/_rels/slide33.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image" Target="../media/image134.png"/><Relationship Id="rId1" Type="http://schemas.openxmlformats.org/officeDocument/2006/relationships/slideLayout" Target="../slideLayouts/slideLayout2.xml"/><Relationship Id="rId6" Type="http://schemas.openxmlformats.org/officeDocument/2006/relationships/image" Target="../media/image138.png"/><Relationship Id="rId11" Type="http://schemas.openxmlformats.org/officeDocument/2006/relationships/image" Target="../media/image143.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34.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5.png"/></Relationships>
</file>

<file path=ppt/slides/_rels/slide35.xml.rels><?xml version="1.0" encoding="UTF-8" standalone="yes"?>
<Relationships xmlns="http://schemas.openxmlformats.org/package/2006/relationships"><Relationship Id="rId8" Type="http://schemas.openxmlformats.org/officeDocument/2006/relationships/image" Target="../media/image150.png"/><Relationship Id="rId3" Type="http://schemas.openxmlformats.org/officeDocument/2006/relationships/image" Target="../media/image145.png"/><Relationship Id="rId7" Type="http://schemas.openxmlformats.org/officeDocument/2006/relationships/image" Target="../media/image149.png"/><Relationship Id="rId2" Type="http://schemas.openxmlformats.org/officeDocument/2006/relationships/image" Target="../media/image144.png"/><Relationship Id="rId1" Type="http://schemas.openxmlformats.org/officeDocument/2006/relationships/slideLayout" Target="../slideLayouts/slideLayout2.xml"/><Relationship Id="rId6" Type="http://schemas.openxmlformats.org/officeDocument/2006/relationships/image" Target="../media/image148.png"/><Relationship Id="rId5" Type="http://schemas.openxmlformats.org/officeDocument/2006/relationships/image" Target="../media/image147.png"/><Relationship Id="rId4" Type="http://schemas.openxmlformats.org/officeDocument/2006/relationships/image" Target="../media/image146.png"/><Relationship Id="rId9" Type="http://schemas.openxmlformats.org/officeDocument/2006/relationships/image" Target="../media/image36.png"/></Relationships>
</file>

<file path=ppt/slides/_rels/slide36.xml.rels><?xml version="1.0" encoding="UTF-8" standalone="yes"?>
<Relationships xmlns="http://schemas.openxmlformats.org/package/2006/relationships"><Relationship Id="rId8" Type="http://schemas.openxmlformats.org/officeDocument/2006/relationships/image" Target="../media/image157.png"/><Relationship Id="rId3" Type="http://schemas.openxmlformats.org/officeDocument/2006/relationships/image" Target="../media/image152.png"/><Relationship Id="rId7" Type="http://schemas.openxmlformats.org/officeDocument/2006/relationships/image" Target="../media/image156.png"/><Relationship Id="rId12"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6" Type="http://schemas.openxmlformats.org/officeDocument/2006/relationships/image" Target="../media/image155.png"/><Relationship Id="rId11" Type="http://schemas.openxmlformats.org/officeDocument/2006/relationships/image" Target="../media/image160.png"/><Relationship Id="rId5" Type="http://schemas.openxmlformats.org/officeDocument/2006/relationships/image" Target="../media/image154.png"/><Relationship Id="rId10" Type="http://schemas.openxmlformats.org/officeDocument/2006/relationships/image" Target="../media/image159.png"/><Relationship Id="rId4" Type="http://schemas.openxmlformats.org/officeDocument/2006/relationships/image" Target="../media/image153.png"/><Relationship Id="rId9" Type="http://schemas.openxmlformats.org/officeDocument/2006/relationships/image" Target="../media/image158.png"/></Relationships>
</file>

<file path=ppt/slides/_rels/slide37.xml.rels><?xml version="1.0" encoding="UTF-8" standalone="yes"?>
<Relationships xmlns="http://schemas.openxmlformats.org/package/2006/relationships"><Relationship Id="rId3" Type="http://schemas.openxmlformats.org/officeDocument/2006/relationships/image" Target="../media/image162.png"/><Relationship Id="rId2" Type="http://schemas.openxmlformats.org/officeDocument/2006/relationships/image" Target="../media/image125.png"/><Relationship Id="rId1" Type="http://schemas.openxmlformats.org/officeDocument/2006/relationships/slideLayout" Target="../slideLayouts/slideLayout2.xml"/><Relationship Id="rId4" Type="http://schemas.openxmlformats.org/officeDocument/2006/relationships/image" Target="../media/image116.png"/></Relationships>
</file>

<file path=ppt/slides/_rels/slide38.xml.rels><?xml version="1.0" encoding="UTF-8" standalone="yes"?>
<Relationships xmlns="http://schemas.openxmlformats.org/package/2006/relationships"><Relationship Id="rId8" Type="http://schemas.openxmlformats.org/officeDocument/2006/relationships/image" Target="../media/image169.png"/><Relationship Id="rId13" Type="http://schemas.openxmlformats.org/officeDocument/2006/relationships/image" Target="../media/image174.png"/><Relationship Id="rId3" Type="http://schemas.openxmlformats.org/officeDocument/2006/relationships/image" Target="../media/image163.png"/><Relationship Id="rId7" Type="http://schemas.openxmlformats.org/officeDocument/2006/relationships/image" Target="../media/image168.png"/><Relationship Id="rId12" Type="http://schemas.openxmlformats.org/officeDocument/2006/relationships/image" Target="../media/image173.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67.png"/><Relationship Id="rId11" Type="http://schemas.openxmlformats.org/officeDocument/2006/relationships/image" Target="../media/image172.png"/><Relationship Id="rId5" Type="http://schemas.openxmlformats.org/officeDocument/2006/relationships/image" Target="../media/image166.png"/><Relationship Id="rId10" Type="http://schemas.openxmlformats.org/officeDocument/2006/relationships/image" Target="../media/image171.png"/><Relationship Id="rId4" Type="http://schemas.openxmlformats.org/officeDocument/2006/relationships/image" Target="../media/image164.png"/><Relationship Id="rId9" Type="http://schemas.openxmlformats.org/officeDocument/2006/relationships/image" Target="../media/image170.png"/></Relationships>
</file>

<file path=ppt/slides/_rels/slide39.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176.png"/><Relationship Id="rId7" Type="http://schemas.openxmlformats.org/officeDocument/2006/relationships/image" Target="../media/image180.png"/><Relationship Id="rId12" Type="http://schemas.openxmlformats.org/officeDocument/2006/relationships/image" Target="../media/image185.png"/><Relationship Id="rId2" Type="http://schemas.openxmlformats.org/officeDocument/2006/relationships/image" Target="../media/image175.png"/><Relationship Id="rId1" Type="http://schemas.openxmlformats.org/officeDocument/2006/relationships/slideLayout" Target="../slideLayouts/slideLayout2.xml"/><Relationship Id="rId6" Type="http://schemas.openxmlformats.org/officeDocument/2006/relationships/image" Target="../media/image179.png"/><Relationship Id="rId11" Type="http://schemas.openxmlformats.org/officeDocument/2006/relationships/image" Target="../media/image184.png"/><Relationship Id="rId5" Type="http://schemas.openxmlformats.org/officeDocument/2006/relationships/image" Target="../media/image178.png"/><Relationship Id="rId10" Type="http://schemas.openxmlformats.org/officeDocument/2006/relationships/image" Target="../media/image183.png"/><Relationship Id="rId4" Type="http://schemas.openxmlformats.org/officeDocument/2006/relationships/image" Target="../media/image177.png"/><Relationship Id="rId9" Type="http://schemas.openxmlformats.org/officeDocument/2006/relationships/image" Target="../media/image182.pn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vmlDrawing" Target="../drawings/vmlDrawing1.vml"/><Relationship Id="rId5" Type="http://schemas.openxmlformats.org/officeDocument/2006/relationships/image" Target="../media/image165.wmf"/><Relationship Id="rId4" Type="http://schemas.openxmlformats.org/officeDocument/2006/relationships/oleObject" Target="../embeddings/oleObject1.bin"/></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187.png"/><Relationship Id="rId2" Type="http://schemas.openxmlformats.org/officeDocument/2006/relationships/image" Target="../media/image186.png"/><Relationship Id="rId1" Type="http://schemas.openxmlformats.org/officeDocument/2006/relationships/slideLayout" Target="../slideLayouts/slideLayout2.xml"/><Relationship Id="rId6" Type="http://schemas.openxmlformats.org/officeDocument/2006/relationships/image" Target="../media/image190.png"/><Relationship Id="rId5" Type="http://schemas.openxmlformats.org/officeDocument/2006/relationships/image" Target="../media/image189.png"/><Relationship Id="rId4" Type="http://schemas.openxmlformats.org/officeDocument/2006/relationships/image" Target="../media/image188.png"/></Relationships>
</file>

<file path=ppt/slides/_rels/slide45.xml.rels><?xml version="1.0" encoding="UTF-8" standalone="yes"?>
<Relationships xmlns="http://schemas.openxmlformats.org/package/2006/relationships"><Relationship Id="rId2" Type="http://schemas.openxmlformats.org/officeDocument/2006/relationships/image" Target="../media/image19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212.png"/><Relationship Id="rId7" Type="http://schemas.openxmlformats.org/officeDocument/2006/relationships/image" Target="../media/image216.png"/><Relationship Id="rId2" Type="http://schemas.openxmlformats.org/officeDocument/2006/relationships/image" Target="../media/image192.png"/><Relationship Id="rId1" Type="http://schemas.openxmlformats.org/officeDocument/2006/relationships/slideLayout" Target="../slideLayouts/slideLayout2.xml"/><Relationship Id="rId6" Type="http://schemas.openxmlformats.org/officeDocument/2006/relationships/image" Target="../media/image215.png"/><Relationship Id="rId5" Type="http://schemas.openxmlformats.org/officeDocument/2006/relationships/image" Target="../media/image214.png"/><Relationship Id="rId4" Type="http://schemas.openxmlformats.org/officeDocument/2006/relationships/image" Target="../media/image213.png"/></Relationships>
</file>

<file path=ppt/slides/_rels/slide47.xml.rels><?xml version="1.0" encoding="UTF-8" standalone="yes"?>
<Relationships xmlns="http://schemas.openxmlformats.org/package/2006/relationships"><Relationship Id="rId8" Type="http://schemas.openxmlformats.org/officeDocument/2006/relationships/image" Target="../media/image222.png"/><Relationship Id="rId3" Type="http://schemas.openxmlformats.org/officeDocument/2006/relationships/image" Target="../media/image193.png"/><Relationship Id="rId7" Type="http://schemas.openxmlformats.org/officeDocument/2006/relationships/image" Target="../media/image194.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20.png"/><Relationship Id="rId5" Type="http://schemas.openxmlformats.org/officeDocument/2006/relationships/image" Target="../media/image219.png"/><Relationship Id="rId10" Type="http://schemas.openxmlformats.org/officeDocument/2006/relationships/image" Target="../media/image224.png"/><Relationship Id="rId4" Type="http://schemas.openxmlformats.org/officeDocument/2006/relationships/image" Target="../media/image218.png"/><Relationship Id="rId9" Type="http://schemas.openxmlformats.org/officeDocument/2006/relationships/image" Target="../media/image223.png"/></Relationships>
</file>

<file path=ppt/slides/_rels/slide48.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2.png"/><Relationship Id="rId18" Type="http://schemas.openxmlformats.org/officeDocument/2006/relationships/image" Target="../media/image207.png"/><Relationship Id="rId3" Type="http://schemas.openxmlformats.org/officeDocument/2006/relationships/image" Target="../media/image1920.png"/><Relationship Id="rId7" Type="http://schemas.openxmlformats.org/officeDocument/2006/relationships/image" Target="../media/image196.png"/><Relationship Id="rId12" Type="http://schemas.openxmlformats.org/officeDocument/2006/relationships/image" Target="../media/image201.png"/><Relationship Id="rId17" Type="http://schemas.openxmlformats.org/officeDocument/2006/relationships/image" Target="../media/image206.png"/><Relationship Id="rId2" Type="http://schemas.openxmlformats.org/officeDocument/2006/relationships/image" Target="../media/image195.png"/><Relationship Id="rId16" Type="http://schemas.openxmlformats.org/officeDocument/2006/relationships/image" Target="../media/image205.png"/><Relationship Id="rId20" Type="http://schemas.openxmlformats.org/officeDocument/2006/relationships/image" Target="../media/image209.png"/><Relationship Id="rId1" Type="http://schemas.openxmlformats.org/officeDocument/2006/relationships/slideLayout" Target="../slideLayouts/slideLayout2.xml"/><Relationship Id="rId6" Type="http://schemas.openxmlformats.org/officeDocument/2006/relationships/image" Target="../media/image1950.png"/><Relationship Id="rId11" Type="http://schemas.openxmlformats.org/officeDocument/2006/relationships/image" Target="../media/image200.png"/><Relationship Id="rId5" Type="http://schemas.openxmlformats.org/officeDocument/2006/relationships/image" Target="../media/image1940.png"/><Relationship Id="rId15" Type="http://schemas.openxmlformats.org/officeDocument/2006/relationships/image" Target="../media/image204.png"/><Relationship Id="rId10" Type="http://schemas.openxmlformats.org/officeDocument/2006/relationships/image" Target="../media/image199.png"/><Relationship Id="rId19" Type="http://schemas.openxmlformats.org/officeDocument/2006/relationships/image" Target="../media/image208.png"/><Relationship Id="rId4" Type="http://schemas.openxmlformats.org/officeDocument/2006/relationships/image" Target="../media/image1930.png"/><Relationship Id="rId9" Type="http://schemas.openxmlformats.org/officeDocument/2006/relationships/image" Target="../media/image198.png"/><Relationship Id="rId14" Type="http://schemas.openxmlformats.org/officeDocument/2006/relationships/image" Target="../media/image203.png"/></Relationships>
</file>

<file path=ppt/slides/_rels/slide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6.xml.rels><?xml version="1.0" encoding="UTF-8" standalone="yes"?>
<Relationships xmlns="http://schemas.openxmlformats.org/package/2006/relationships"><Relationship Id="rId8" Type="http://schemas.openxmlformats.org/officeDocument/2006/relationships/image" Target="../media/image21.png"/><Relationship Id="rId13" Type="http://schemas.openxmlformats.org/officeDocument/2006/relationships/image" Target="../media/image15.png"/><Relationship Id="rId3" Type="http://schemas.openxmlformats.org/officeDocument/2006/relationships/image" Target="../media/image16.png"/><Relationship Id="rId7" Type="http://schemas.openxmlformats.org/officeDocument/2006/relationships/image" Target="../media/image20.png"/><Relationship Id="rId12" Type="http://schemas.openxmlformats.org/officeDocument/2006/relationships/image" Target="../media/image14.png"/><Relationship Id="rId2" Type="http://schemas.openxmlformats.org/officeDocument/2006/relationships/notesSlide" Target="../notesSlides/notesSlide3.xml"/><Relationship Id="rId16" Type="http://schemas.openxmlformats.org/officeDocument/2006/relationships/image" Target="../media/image26.png"/><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image" Target="../media/image23.png"/><Relationship Id="rId5" Type="http://schemas.openxmlformats.org/officeDocument/2006/relationships/image" Target="../media/image18.png"/><Relationship Id="rId15" Type="http://schemas.openxmlformats.org/officeDocument/2006/relationships/image" Target="../media/image25.png"/><Relationship Id="rId10" Type="http://schemas.openxmlformats.org/officeDocument/2006/relationships/image" Target="../media/image22.png"/><Relationship Id="rId4" Type="http://schemas.openxmlformats.org/officeDocument/2006/relationships/image" Target="../media/image17.png"/><Relationship Id="rId9" Type="http://schemas.openxmlformats.org/officeDocument/2006/relationships/image" Target="../media/image13.png"/><Relationship Id="rId14"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8.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_rels/slide9.xml.rels><?xml version="1.0" encoding="UTF-8" standalone="yes"?>
<Relationships xmlns="http://schemas.openxmlformats.org/package/2006/relationships"><Relationship Id="rId8" Type="http://schemas.openxmlformats.org/officeDocument/2006/relationships/image" Target="../media/image33.png"/><Relationship Id="rId13" Type="http://schemas.openxmlformats.org/officeDocument/2006/relationships/image" Target="../media/image38.png"/><Relationship Id="rId3" Type="http://schemas.openxmlformats.org/officeDocument/2006/relationships/image" Target="../media/image28.png"/><Relationship Id="rId7" Type="http://schemas.openxmlformats.org/officeDocument/2006/relationships/image" Target="../media/image32.png"/><Relationship Id="rId12" Type="http://schemas.openxmlformats.org/officeDocument/2006/relationships/image" Target="../media/image37.png"/><Relationship Id="rId2" Type="http://schemas.openxmlformats.org/officeDocument/2006/relationships/image" Target="../media/image27.png"/><Relationship Id="rId1" Type="http://schemas.openxmlformats.org/officeDocument/2006/relationships/slideLayout" Target="../slideLayouts/slideLayout2.xml"/><Relationship Id="rId6" Type="http://schemas.openxmlformats.org/officeDocument/2006/relationships/image" Target="../media/image31.png"/><Relationship Id="rId11" Type="http://schemas.openxmlformats.org/officeDocument/2006/relationships/image" Target="../media/image36.png"/><Relationship Id="rId5" Type="http://schemas.openxmlformats.org/officeDocument/2006/relationships/image" Target="../media/image30.png"/><Relationship Id="rId10" Type="http://schemas.openxmlformats.org/officeDocument/2006/relationships/image" Target="../media/image35.png"/><Relationship Id="rId4" Type="http://schemas.openxmlformats.org/officeDocument/2006/relationships/image" Target="../media/image29.png"/><Relationship Id="rId9" Type="http://schemas.openxmlformats.org/officeDocument/2006/relationships/image" Target="../media/image34.png"/><Relationship Id="rId14" Type="http://schemas.openxmlformats.org/officeDocument/2006/relationships/image" Target="../media/image3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ctrTitle"/>
          </p:nvPr>
        </p:nvSpPr>
        <p:spPr/>
        <p:txBody>
          <a:bodyPr>
            <a:normAutofit/>
          </a:bodyPr>
          <a:lstStyle/>
          <a:p>
            <a:pPr algn="r"/>
            <a:r>
              <a:rPr lang="ja-JP" altLang="en-US" sz="5400" dirty="0" smtClean="0"/>
              <a:t>コンピュータビジョン</a:t>
            </a:r>
            <a:endParaRPr kumimoji="1" lang="ja-JP" altLang="en-US" sz="5400" dirty="0"/>
          </a:p>
        </p:txBody>
      </p:sp>
      <p:sp>
        <p:nvSpPr>
          <p:cNvPr id="3" name="サブタイトル 2"/>
          <p:cNvSpPr>
            <a:spLocks noGrp="1"/>
          </p:cNvSpPr>
          <p:nvPr>
            <p:ph type="subTitle" idx="1"/>
          </p:nvPr>
        </p:nvSpPr>
        <p:spPr>
          <a:xfrm>
            <a:off x="1524000" y="3956265"/>
            <a:ext cx="9144000" cy="1655762"/>
          </a:xfrm>
        </p:spPr>
        <p:txBody>
          <a:bodyPr>
            <a:normAutofit/>
          </a:bodyPr>
          <a:lstStyle/>
          <a:p>
            <a:pPr algn="r"/>
            <a:r>
              <a:rPr kumimoji="1" lang="ja-JP" altLang="en-US" sz="2800" dirty="0" smtClean="0"/>
              <a:t>担当</a:t>
            </a:r>
            <a:r>
              <a:rPr kumimoji="1" lang="en-US" altLang="ja-JP" sz="2800" dirty="0" smtClean="0"/>
              <a:t>: </a:t>
            </a:r>
            <a:r>
              <a:rPr kumimoji="1" lang="ja-JP" altLang="en-US" sz="2800" dirty="0" smtClean="0"/>
              <a:t>井尻 敬 </a:t>
            </a:r>
            <a:endParaRPr kumimoji="1" lang="ja-JP" altLang="en-US" sz="2800" dirty="0"/>
          </a:p>
        </p:txBody>
      </p:sp>
    </p:spTree>
    <p:extLst>
      <p:ext uri="{BB962C8B-B14F-4D97-AF65-F5344CB8AC3E}">
        <p14:creationId xmlns:p14="http://schemas.microsoft.com/office/powerpoint/2010/main" val="2383317911"/>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ラベル</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787401" y="4002569"/>
            <a:ext cx="10248900" cy="2508379"/>
          </a:xfrm>
          <a:prstGeom prst="rect">
            <a:avLst/>
          </a:prstGeom>
          <a:noFill/>
        </p:spPr>
        <p:txBody>
          <a:bodyPr wrap="square" rtlCol="0">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正解データ群を利用して特徴</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空間を分割</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する（訓練）</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識別対象を特徴空間に射影し，上記の分割結果を用いてラベルを割り振る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分類の手法</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K-Nearest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ベイズ決定則</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決定木（</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random forests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サポートベクタマシン</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ニューラルネットワーク</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etc…</a:t>
            </a:r>
          </a:p>
        </p:txBody>
      </p:sp>
      <p:sp>
        <p:nvSpPr>
          <p:cNvPr id="61" name="右矢印 60"/>
          <p:cNvSpPr/>
          <p:nvPr/>
        </p:nvSpPr>
        <p:spPr>
          <a:xfrm rot="17542382">
            <a:off x="7464284" y="3177661"/>
            <a:ext cx="64039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10</a:t>
            </a:fld>
            <a:endParaRPr kumimoji="1" lang="ja-JP" altLang="en-US"/>
          </a:p>
        </p:txBody>
      </p:sp>
    </p:spTree>
    <p:extLst>
      <p:ext uri="{BB962C8B-B14F-4D97-AF65-F5344CB8AC3E}">
        <p14:creationId xmlns:p14="http://schemas.microsoft.com/office/powerpoint/2010/main" val="37822343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りんご</a:t>
                </a:r>
                <a:r>
                  <a:rPr lang="en-US" altLang="ja-JP" sz="2400" dirty="0" smtClean="0"/>
                  <a:t>/</a:t>
                </a:r>
                <a:r>
                  <a:rPr lang="ja-JP" altLang="en-US" sz="2400" dirty="0" smtClean="0"/>
                  <a:t>バナナ</a:t>
                </a:r>
                <a:r>
                  <a:rPr lang="en-US" altLang="ja-JP" sz="2400" dirty="0"/>
                  <a:t>/</a:t>
                </a:r>
                <a:r>
                  <a:rPr lang="ja-JP" altLang="en-US" sz="2400" dirty="0" smtClean="0"/>
                  <a:t>みかんの写真分類問題を考える</a:t>
                </a:r>
                <a:endParaRPr kumimoji="1" lang="en-US" altLang="ja-JP" sz="2400" dirty="0" smtClean="0"/>
              </a:p>
              <a:p>
                <a:pPr lvl="6">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2</m:t>
                        </m:r>
                      </m:sup>
                    </m:sSup>
                  </m:oMath>
                </a14:m>
                <a:r>
                  <a:rPr kumimoji="1" lang="ja-JP" altLang="en-US" sz="2000" dirty="0" smtClean="0"/>
                  <a:t> は</a:t>
                </a:r>
                <a:r>
                  <a:rPr lang="en-US" altLang="ja-JP" sz="2000" dirty="0"/>
                  <a:t>2</a:t>
                </a:r>
                <a:r>
                  <a:rPr kumimoji="1" lang="ja-JP" altLang="en-US" sz="2000" dirty="0" smtClean="0"/>
                  <a:t>次元の特徴ベクトル（</a:t>
                </a:r>
                <a:r>
                  <a:rPr lang="ja-JP" altLang="en-US" sz="2000" dirty="0" smtClean="0"/>
                  <a:t>色相，</a:t>
                </a:r>
                <a:r>
                  <a:rPr kumimoji="1" lang="ja-JP" altLang="en-US" sz="2000" dirty="0" smtClean="0"/>
                  <a:t>円形度）</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3</m:t>
                        </m:r>
                      </m:sup>
                    </m:sSup>
                  </m:oMath>
                </a14:m>
                <a:r>
                  <a:rPr kumimoji="1" lang="ja-JP" altLang="en-US" sz="2000" dirty="0" smtClean="0"/>
                  <a:t> は</a:t>
                </a:r>
                <a:r>
                  <a:rPr lang="en-US" altLang="ja-JP" sz="2000" dirty="0"/>
                  <a:t>3</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err="1" smtClean="0"/>
                  <a:t>がりん</a:t>
                </a:r>
                <a:r>
                  <a:rPr kumimoji="1" lang="ja-JP" altLang="en-US" sz="1600" dirty="0" smtClean="0"/>
                  <a:t>ごクラス </a:t>
                </a:r>
                <a:r>
                  <a:rPr kumimoji="1" lang="en-US" altLang="ja-JP" sz="1600" dirty="0" smtClean="0">
                    <a:sym typeface="Wingdings" panose="05000000000000000000" pitchFamily="2" charset="2"/>
                  </a:rPr>
                  <a:t></a:t>
                </a:r>
                <a:r>
                  <a:rPr kumimoji="1" lang="ja-JP" altLang="en-US" sz="1600" dirty="0" smtClean="0"/>
                  <a:t> </a:t>
                </a: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1,0,0</m:t>
                        </m:r>
                      </m:e>
                    </m:d>
                  </m:oMath>
                </a14:m>
                <a:r>
                  <a:rPr kumimoji="1" lang="en-US" altLang="ja-JP" sz="1600" dirty="0" smtClean="0"/>
                  <a:t>, </a:t>
                </a:r>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a:t>
                </a:r>
                <a:r>
                  <a:rPr kumimoji="1" lang="ja-JP" altLang="en-US" sz="1600" dirty="0" smtClean="0"/>
                  <a:t>バナナクラス </a:t>
                </a:r>
                <a:r>
                  <a:rPr kumimoji="1" lang="en-US" altLang="ja-JP" sz="1600" dirty="0" smtClean="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r>
                          <a:rPr lang="en-US" altLang="ja-JP" sz="1600" i="1">
                            <a:latin typeface="Cambria Math" panose="02040503050406030204" pitchFamily="18" charset="0"/>
                          </a:rPr>
                          <m:t>,0</m:t>
                        </m:r>
                      </m:e>
                    </m:d>
                  </m:oMath>
                </a14:m>
                <a:r>
                  <a:rPr lang="en-US" altLang="ja-JP" sz="1600" dirty="0"/>
                  <a:t>,</a:t>
                </a:r>
                <a:endParaRPr kumimoji="1"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がみか</a:t>
                </a:r>
                <a:r>
                  <a:rPr lang="ja-JP" altLang="en-US" sz="1600" dirty="0"/>
                  <a:t>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a:latin typeface="Cambria Math" panose="02040503050406030204" pitchFamily="18" charset="0"/>
                      </a:rPr>
                      <m:t>=</m:t>
                    </m:r>
                    <m:d>
                      <m:dPr>
                        <m:ctrlPr>
                          <a:rPr lang="en-US" altLang="ja-JP" sz="1600" b="1" i="1">
                            <a:latin typeface="Cambria Math" panose="02040503050406030204" pitchFamily="18" charset="0"/>
                          </a:rPr>
                        </m:ctrlPr>
                      </m:dPr>
                      <m:e>
                        <m:r>
                          <a:rPr lang="en-US" altLang="ja-JP" sz="1600" i="1">
                            <a:latin typeface="Cambria Math" panose="02040503050406030204" pitchFamily="18" charset="0"/>
                          </a:rPr>
                          <m:t>0,</m:t>
                        </m:r>
                        <m:r>
                          <a:rPr lang="en-US" altLang="ja-JP" sz="1600" b="0" i="1" smtClean="0">
                            <a:latin typeface="Cambria Math" panose="02040503050406030204" pitchFamily="18" charset="0"/>
                          </a:rPr>
                          <m:t>0</m:t>
                        </m:r>
                        <m:r>
                          <a:rPr lang="en-US" altLang="ja-JP" sz="1600" i="1">
                            <a:latin typeface="Cambria Math" panose="02040503050406030204" pitchFamily="18" charset="0"/>
                          </a:rPr>
                          <m:t>,</m:t>
                        </m:r>
                        <m:r>
                          <a:rPr lang="en-US" altLang="ja-JP" sz="1600" b="0" i="1" smtClean="0">
                            <a:latin typeface="Cambria Math" panose="02040503050406030204" pitchFamily="18" charset="0"/>
                          </a:rPr>
                          <m:t>1</m:t>
                        </m:r>
                      </m:e>
                    </m:d>
                  </m:oMath>
                </a14:m>
                <a:r>
                  <a:rPr lang="en-US" altLang="ja-JP" sz="1600" dirty="0" smtClean="0"/>
                  <a:t>,</a:t>
                </a:r>
              </a:p>
              <a:p>
                <a:pPr lvl="8">
                  <a:lnSpc>
                    <a:spcPct val="100000"/>
                  </a:lnSpc>
                  <a:spcBef>
                    <a:spcPts val="600"/>
                  </a:spcBef>
                </a:pP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i="1" dirty="0">
                        <a:latin typeface="Cambria Math" panose="02040503050406030204" pitchFamily="18" charset="0"/>
                      </a:rPr>
                      <m:t>𝑔</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r>
                  <a:rPr kumimoji="1" lang="en-US" altLang="ja-JP" sz="2400" dirty="0" smtClean="0"/>
                  <a:t>	</a:t>
                </a:r>
              </a:p>
              <a:p>
                <a:pPr lvl="1">
                  <a:lnSpc>
                    <a:spcPct val="100000"/>
                  </a:lnSpc>
                  <a:spcBef>
                    <a:spcPts val="600"/>
                  </a:spcBef>
                </a:pPr>
                <a:r>
                  <a:rPr lang="en-US" altLang="ja-JP" sz="2000" dirty="0" smtClean="0"/>
                  <a:t>2</a:t>
                </a:r>
                <a:r>
                  <a:rPr lang="ja-JP" altLang="en-US" sz="2000" dirty="0" smtClean="0"/>
                  <a:t>次元の特徴ベクトル，</a:t>
                </a:r>
                <a:r>
                  <a:rPr lang="en-US" altLang="ja-JP" sz="2000" dirty="0"/>
                  <a:t>3</a:t>
                </a:r>
                <a:r>
                  <a:rPr lang="ja-JP" altLang="en-US" sz="2000" dirty="0" smtClean="0"/>
                  <a:t>次元のベクトルを返す</a:t>
                </a:r>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r>
                  <a:rPr kumimoji="1" lang="ja-JP" altLang="en-US" sz="2000" dirty="0" smtClean="0"/>
                  <a:t> </a:t>
                </a: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3</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err="1"/>
                  <a:t>がりん</a:t>
                </a:r>
                <a:r>
                  <a:rPr lang="ja-JP" altLang="en-US" sz="1600" dirty="0"/>
                  <a:t>ごクラス </a:t>
                </a: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kumimoji="1" lang="en-US" altLang="ja-JP" sz="1600" dirty="0" smtClean="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1</m:t>
                        </m:r>
                      </m:sub>
                    </m:sSub>
                    <m:r>
                      <a:rPr lang="en-US" altLang="ja-JP" sz="1600" b="0" i="1" smtClean="0">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ja-JP" altLang="en-US" sz="1600" dirty="0" smtClean="0"/>
                  <a:t>　</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バナナ</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3</m:t>
                        </m:r>
                      </m:sub>
                    </m:sSub>
                  </m:oMath>
                </a14:m>
                <a:endParaRPr lang="en-US" altLang="ja-JP" sz="16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smtClean="0"/>
                  <a:t>が</a:t>
                </a:r>
                <a:r>
                  <a:rPr lang="ja-JP" altLang="en-US" sz="1600" dirty="0"/>
                  <a:t>みかん</a:t>
                </a:r>
                <a:r>
                  <a:rPr lang="ja-JP" altLang="en-US" sz="1600" dirty="0" smtClean="0"/>
                  <a:t>クラス </a:t>
                </a: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1</m:t>
                        </m:r>
                      </m:sub>
                    </m:sSub>
                  </m:oMath>
                </a14:m>
                <a:r>
                  <a:rPr lang="en-US" altLang="ja-JP" sz="1600" dirty="0"/>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3</m:t>
                        </m:r>
                      </m:sub>
                    </m:sSub>
                    <m:r>
                      <a:rPr lang="en-US" altLang="ja-JP" sz="1600" i="1">
                        <a:latin typeface="Cambria Math" panose="02040503050406030204" pitchFamily="18" charset="0"/>
                      </a:rPr>
                      <m:t>&gt;</m:t>
                    </m:r>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2</m:t>
                        </m:r>
                      </m:sub>
                    </m:sSub>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b="-1294"/>
                </a:stretch>
              </a:blipFill>
            </p:spPr>
            <p:txBody>
              <a:bodyPr/>
              <a:lstStyle/>
              <a:p>
                <a:r>
                  <a:rPr lang="ja-JP" altLang="en-US">
                    <a:noFill/>
                  </a:rPr>
                  <a:t> </a:t>
                </a:r>
              </a:p>
            </p:txBody>
          </p:sp>
        </mc:Fallback>
      </mc:AlternateContent>
      <p:pic>
        <p:nvPicPr>
          <p:cNvPr id="20" name="図 19"/>
          <p:cNvPicPr>
            <a:picLocks noChangeAspect="1"/>
          </p:cNvPicPr>
          <p:nvPr/>
        </p:nvPicPr>
        <p:blipFill>
          <a:blip r:embed="rId3"/>
          <a:stretch>
            <a:fillRect/>
          </a:stretch>
        </p:blipFill>
        <p:spPr>
          <a:xfrm>
            <a:off x="7451390" y="3060637"/>
            <a:ext cx="4378660" cy="3660286"/>
          </a:xfrm>
          <a:prstGeom prst="rect">
            <a:avLst/>
          </a:prstGeom>
        </p:spPr>
      </p:pic>
      <p:sp>
        <p:nvSpPr>
          <p:cNvPr id="4" name="正方形/長方形 3"/>
          <p:cNvSpPr/>
          <p:nvPr/>
        </p:nvSpPr>
        <p:spPr>
          <a:xfrm>
            <a:off x="8027233" y="2253734"/>
            <a:ext cx="2749471" cy="707886"/>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特徴ベクトルは２次元</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ja-JP" altLang="en-US" sz="2000" i="1" dirty="0">
                <a:latin typeface="メイリオ" panose="020B0604030504040204" pitchFamily="50" charset="-128"/>
                <a:ea typeface="メイリオ" panose="020B0604030504040204" pitchFamily="50" charset="-128"/>
                <a:cs typeface="メイリオ" panose="020B0604030504040204" pitchFamily="50" charset="-128"/>
              </a:rPr>
              <a:t>数</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3</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11</a:t>
            </a:fld>
            <a:endParaRPr kumimoji="1" lang="ja-JP" altLang="en-US"/>
          </a:p>
        </p:txBody>
      </p:sp>
    </p:spTree>
    <p:extLst>
      <p:ext uri="{BB962C8B-B14F-4D97-AF65-F5344CB8AC3E}">
        <p14:creationId xmlns:p14="http://schemas.microsoft.com/office/powerpoint/2010/main" val="3859168552"/>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7005" y="149368"/>
            <a:ext cx="11094711" cy="733270"/>
          </a:xfrm>
        </p:spPr>
        <p:txBody>
          <a:bodyPr>
            <a:normAutofit/>
          </a:bodyPr>
          <a:lstStyle/>
          <a:p>
            <a:r>
              <a:rPr kumimoji="1" lang="ja-JP" altLang="en-US" sz="3600" dirty="0" smtClean="0"/>
              <a:t>準備 </a:t>
            </a:r>
            <a:r>
              <a:rPr kumimoji="1" lang="en-US" altLang="ja-JP" sz="3600" dirty="0" smtClean="0"/>
              <a:t>: </a:t>
            </a:r>
            <a:r>
              <a:rPr kumimoji="1" lang="ja-JP" altLang="en-US" sz="3600" dirty="0" smtClean="0"/>
              <a:t>クラス識別でやりたいこと</a:t>
            </a:r>
            <a:r>
              <a:rPr kumimoji="1" lang="en-US" altLang="ja-JP" sz="3600" dirty="0" smtClean="0"/>
              <a:t> </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963578"/>
                <a:ext cx="7062024" cy="5652979"/>
              </a:xfrm>
            </p:spPr>
            <p:txBody>
              <a:bodyPr>
                <a:normAutofit/>
              </a:bodyPr>
              <a:lstStyle/>
              <a:p>
                <a:pPr>
                  <a:lnSpc>
                    <a:spcPct val="100000"/>
                  </a:lnSpc>
                  <a:spcBef>
                    <a:spcPts val="600"/>
                  </a:spcBef>
                </a:pPr>
                <a:r>
                  <a:rPr lang="ja-JP" altLang="en-US" sz="2400" dirty="0" smtClean="0"/>
                  <a:t>一般化すると</a:t>
                </a:r>
                <a:r>
                  <a:rPr lang="en-US" altLang="ja-JP" sz="2400" dirty="0" smtClean="0"/>
                  <a:t>…</a:t>
                </a:r>
              </a:p>
              <a:p>
                <a:pPr>
                  <a:lnSpc>
                    <a:spcPct val="100000"/>
                  </a:lnSpc>
                  <a:spcBef>
                    <a:spcPts val="600"/>
                  </a:spcBef>
                </a:pPr>
                <a:endParaRPr lang="en-US" altLang="ja-JP" sz="1400" dirty="0"/>
              </a:p>
              <a:p>
                <a:pPr>
                  <a:lnSpc>
                    <a:spcPct val="100000"/>
                  </a:lnSpc>
                  <a:spcBef>
                    <a:spcPts val="600"/>
                  </a:spcBef>
                </a:pPr>
                <a:r>
                  <a:rPr kumimoji="1" lang="ja-JP" altLang="en-US" sz="2400" dirty="0" smtClean="0"/>
                  <a:t>入力 </a:t>
                </a:r>
                <a:r>
                  <a:rPr kumimoji="1" lang="en-US" altLang="ja-JP" sz="2400" dirty="0" smtClean="0"/>
                  <a:t>: </a:t>
                </a:r>
                <a:r>
                  <a:rPr kumimoji="1" lang="en-US" altLang="ja-JP" sz="2400" i="1" dirty="0" smtClean="0"/>
                  <a:t>N</a:t>
                </a:r>
                <a:r>
                  <a:rPr kumimoji="1" lang="ja-JP" altLang="en-US" sz="2400" dirty="0" smtClean="0"/>
                  <a:t>個の教師データ </a:t>
                </a:r>
                <a14:m>
                  <m:oMath xmlns:m="http://schemas.openxmlformats.org/officeDocument/2006/math">
                    <m:d>
                      <m:dPr>
                        <m:ctrlPr>
                          <a:rPr kumimoji="1" lang="en-US" altLang="ja-JP" sz="2400" b="0" i="1" smtClean="0">
                            <a:latin typeface="Cambria Math" panose="02040503050406030204" pitchFamily="18" charset="0"/>
                          </a:rPr>
                        </m:ctrlPr>
                      </m:dPr>
                      <m:e>
                        <m:sSub>
                          <m:sSubPr>
                            <m:ctrlPr>
                              <a:rPr lang="en-US" altLang="ja-JP" sz="2400" b="1" i="1" smtClean="0">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b="0" i="1" smtClean="0">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smtClean="0">
                                <a:latin typeface="Cambria Math" panose="02040503050406030204" pitchFamily="18" charset="0"/>
                              </a:rPr>
                            </m:ctrlPr>
                          </m:sSubPr>
                          <m:e>
                            <m:r>
                              <a:rPr lang="en-US" altLang="ja-JP" sz="2400" b="1" i="0" smtClean="0">
                                <a:latin typeface="Cambria Math" panose="02040503050406030204" pitchFamily="18" charset="0"/>
                              </a:rPr>
                              <m:t>𝐛</m:t>
                            </m:r>
                          </m:e>
                          <m:sub>
                            <m:r>
                              <a:rPr lang="en-US" altLang="ja-JP" sz="2400" b="0" i="1" smtClean="0">
                                <a:latin typeface="Cambria Math" panose="02040503050406030204" pitchFamily="18" charset="0"/>
                              </a:rPr>
                              <m:t>𝑖</m:t>
                            </m:r>
                          </m:sub>
                        </m:sSub>
                      </m:e>
                    </m:d>
                    <m:r>
                      <a:rPr kumimoji="1" lang="en-US" altLang="ja-JP" sz="2400" b="0" i="1" smtClean="0">
                        <a:latin typeface="Cambria Math" panose="02040503050406030204" pitchFamily="18" charset="0"/>
                      </a:rPr>
                      <m:t>,  </m:t>
                    </m:r>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=1,2,…,</m:t>
                    </m:r>
                    <m:r>
                      <a:rPr kumimoji="1" lang="en-US" altLang="ja-JP" sz="2400" b="0" i="1" smtClean="0">
                        <a:latin typeface="Cambria Math" panose="02040503050406030204" pitchFamily="18" charset="0"/>
                      </a:rPr>
                      <m:t>𝑁</m:t>
                    </m:r>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smtClean="0">
                        <a:latin typeface="Cambria Math" panose="02040503050406030204" pitchFamily="18" charset="0"/>
                      </a:rPr>
                      <m:t>∈</m:t>
                    </m:r>
                    <m:sSup>
                      <m:sSupPr>
                        <m:ctrlPr>
                          <a:rPr lang="en-US" altLang="ja-JP" sz="2000" b="1"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1" i="1" smtClean="0">
                            <a:latin typeface="Cambria Math" panose="02040503050406030204" pitchFamily="18" charset="0"/>
                          </a:rPr>
                          <m:t>𝒅</m:t>
                        </m:r>
                      </m:sup>
                    </m:sSup>
                  </m:oMath>
                </a14:m>
                <a:r>
                  <a:rPr kumimoji="1" lang="ja-JP" altLang="en-US" sz="2000" dirty="0" smtClean="0"/>
                  <a:t> は</a:t>
                </a:r>
                <a:r>
                  <a:rPr lang="en-US" altLang="ja-JP" sz="2000" dirty="0" smtClean="0"/>
                  <a:t>d</a:t>
                </a:r>
                <a:r>
                  <a:rPr kumimoji="1" lang="ja-JP" altLang="en-US" sz="2000" dirty="0" smtClean="0"/>
                  <a:t>次元の特徴ベクトル</a:t>
                </a:r>
                <a:r>
                  <a:rPr kumimoji="1" lang="ja-JP" altLang="en-US" sz="1600" dirty="0" smtClean="0"/>
                  <a:t>（</a:t>
                </a:r>
                <a:r>
                  <a:rPr lang="ja-JP" altLang="en-US" sz="1600" dirty="0" smtClean="0"/>
                  <a:t>特徴</a:t>
                </a:r>
                <a:r>
                  <a:rPr lang="en-US" altLang="ja-JP" sz="1600" dirty="0" smtClean="0"/>
                  <a:t>1, </a:t>
                </a:r>
                <a:r>
                  <a:rPr kumimoji="1" lang="ja-JP" altLang="en-US" sz="1600" dirty="0" smtClean="0"/>
                  <a:t>特徴</a:t>
                </a:r>
                <a:r>
                  <a:rPr kumimoji="1" lang="en-US" altLang="ja-JP" sz="1600" dirty="0" smtClean="0"/>
                  <a:t>2,…</a:t>
                </a:r>
                <a:r>
                  <a:rPr kumimoji="1" lang="ja-JP" altLang="en-US" sz="1600" dirty="0" smtClean="0"/>
                  <a:t>）</a:t>
                </a:r>
                <a:endParaRPr kumimoji="1" lang="en-US" altLang="ja-JP" sz="1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r>
                  <a:rPr kumimoji="1" lang="ja-JP" altLang="en-US" sz="2000" dirty="0" smtClean="0"/>
                  <a:t> は</a:t>
                </a:r>
                <a:r>
                  <a:rPr lang="en-US" altLang="ja-JP" sz="2000" i="1" dirty="0" smtClean="0"/>
                  <a:t>c</a:t>
                </a:r>
                <a:r>
                  <a:rPr lang="ja-JP" altLang="en-US" sz="2000" dirty="0" smtClean="0"/>
                  <a:t>次元の教師信号</a:t>
                </a:r>
                <a:endParaRPr lang="en-US" altLang="ja-JP" sz="1600" dirty="0" smtClean="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kumimoji="1" lang="ja-JP" altLang="en-US" sz="1600" dirty="0" smtClean="0"/>
                  <a:t>が</a:t>
                </a:r>
                <a:r>
                  <a:rPr kumimoji="1" lang="en-US" altLang="ja-JP" sz="1600" dirty="0" smtClean="0"/>
                  <a:t>k</a:t>
                </a:r>
                <a:r>
                  <a:rPr kumimoji="1" lang="ja-JP" altLang="en-US" sz="1600" dirty="0" smtClean="0"/>
                  <a:t>番目のクラス </a:t>
                </a:r>
                <a:endParaRPr kumimoji="1" lang="en-US" altLang="ja-JP" sz="1600" dirty="0" smtClean="0"/>
              </a:p>
              <a:p>
                <a:pPr lvl="2">
                  <a:lnSpc>
                    <a:spcPct val="100000"/>
                  </a:lnSpc>
                  <a:spcBef>
                    <a:spcPts val="600"/>
                  </a:spcBef>
                  <a:buFont typeface="Wingdings" panose="05000000000000000000" pitchFamily="2" charset="2"/>
                  <a:buChar char="à"/>
                </a:pPr>
                <a14:m>
                  <m:oMath xmlns:m="http://schemas.openxmlformats.org/officeDocument/2006/math">
                    <m:sSub>
                      <m:sSubPr>
                        <m:ctrlPr>
                          <a:rPr lang="en-US" altLang="ja-JP" sz="1600" b="1" i="1" smtClean="0">
                            <a:latin typeface="Cambria Math" panose="02040503050406030204" pitchFamily="18" charset="0"/>
                          </a:rPr>
                        </m:ctrlPr>
                      </m:sSubPr>
                      <m:e>
                        <m:r>
                          <a:rPr lang="en-US" altLang="ja-JP" sz="1600" b="1">
                            <a:latin typeface="Cambria Math" panose="02040503050406030204" pitchFamily="18" charset="0"/>
                          </a:rPr>
                          <m:t>𝐛</m:t>
                        </m:r>
                      </m:e>
                      <m:sub>
                        <m:r>
                          <a:rPr lang="en-US" altLang="ja-JP" sz="1600" i="1">
                            <a:latin typeface="Cambria Math" panose="02040503050406030204" pitchFamily="18" charset="0"/>
                          </a:rPr>
                          <m:t>𝑖</m:t>
                        </m:r>
                      </m:sub>
                    </m:sSub>
                    <m:r>
                      <a:rPr lang="en-US" altLang="ja-JP" sz="1600" b="1" i="1" smtClean="0">
                        <a:latin typeface="Cambria Math" panose="02040503050406030204" pitchFamily="18" charset="0"/>
                      </a:rPr>
                      <m:t>=</m:t>
                    </m:r>
                    <m:d>
                      <m:dPr>
                        <m:ctrlPr>
                          <a:rPr lang="en-US" altLang="ja-JP" sz="1600" b="1" i="1" smtClean="0">
                            <a:latin typeface="Cambria Math" panose="02040503050406030204" pitchFamily="18" charset="0"/>
                          </a:rPr>
                        </m:ctrlPr>
                      </m:dPr>
                      <m:e>
                        <m:r>
                          <a:rPr lang="en-US" altLang="ja-JP" sz="1600" b="0" i="1" smtClean="0">
                            <a:latin typeface="Cambria Math" panose="02040503050406030204" pitchFamily="18" charset="0"/>
                          </a:rPr>
                          <m:t>0,0,…,1,…,0</m:t>
                        </m:r>
                      </m:e>
                    </m:d>
                  </m:oMath>
                </a14:m>
                <a:r>
                  <a:rPr kumimoji="1" lang="en-US" altLang="ja-JP" sz="1600" dirty="0" smtClean="0"/>
                  <a:t>, k</a:t>
                </a:r>
                <a:r>
                  <a:rPr kumimoji="1" lang="ja-JP" altLang="en-US" sz="1600" dirty="0" smtClean="0"/>
                  <a:t>次元成分だけ１</a:t>
                </a:r>
                <a:endParaRPr kumimoji="1" lang="en-US" altLang="ja-JP" sz="1600" dirty="0" smtClean="0"/>
              </a:p>
              <a:p>
                <a:pPr marL="914400" lvl="2" indent="0">
                  <a:lnSpc>
                    <a:spcPct val="100000"/>
                  </a:lnSpc>
                  <a:spcBef>
                    <a:spcPts val="600"/>
                  </a:spcBef>
                  <a:buNone/>
                </a:pPr>
                <a:r>
                  <a:rPr kumimoji="1" lang="en-US" altLang="ja-JP" sz="1600" dirty="0" smtClean="0"/>
                  <a:t> </a:t>
                </a:r>
                <a:endParaRPr kumimoji="1" lang="en-US" altLang="ja-JP" sz="7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関数 </a:t>
                </a:r>
                <a14:m>
                  <m:oMath xmlns:m="http://schemas.openxmlformats.org/officeDocument/2006/math">
                    <m:r>
                      <a:rPr lang="en-US" altLang="ja-JP" sz="2400" b="1" i="1" dirty="0">
                        <a:latin typeface="Cambria Math" panose="02040503050406030204" pitchFamily="18" charset="0"/>
                      </a:rPr>
                      <m:t>𝒈</m:t>
                    </m:r>
                    <m:d>
                      <m:dPr>
                        <m:ctrlPr>
                          <a:rPr lang="en-US" altLang="ja-JP" sz="2400" b="0" i="1" dirty="0" smtClean="0">
                            <a:latin typeface="Cambria Math" panose="02040503050406030204" pitchFamily="18" charset="0"/>
                          </a:rPr>
                        </m:ctrlPr>
                      </m:dPr>
                      <m:e>
                        <m:r>
                          <a:rPr lang="en-US" altLang="ja-JP" sz="2400" b="1">
                            <a:latin typeface="Cambria Math" panose="02040503050406030204" pitchFamily="18" charset="0"/>
                          </a:rPr>
                          <m:t>𝐱</m:t>
                        </m:r>
                      </m:e>
                    </m:d>
                  </m:oMath>
                </a14:m>
                <a:endParaRPr kumimoji="1" lang="en-US" altLang="ja-JP" sz="2400"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smtClean="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b="0" i="1" smtClean="0">
                        <a:latin typeface="Cambria Math" panose="02040503050406030204" pitchFamily="18" charset="0"/>
                      </a:rPr>
                      <m:t>∈</m:t>
                    </m:r>
                    <m:sSup>
                      <m:sSupPr>
                        <m:ctrlPr>
                          <a:rPr lang="en-US" altLang="ja-JP" sz="2000" b="0" i="1" smtClean="0">
                            <a:latin typeface="Cambria Math" panose="02040503050406030204" pitchFamily="18" charset="0"/>
                          </a:rPr>
                        </m:ctrlPr>
                      </m:sSupPr>
                      <m:e>
                        <m:r>
                          <a:rPr lang="en-US" altLang="ja-JP" sz="2000" b="1" i="1" smtClean="0">
                            <a:latin typeface="Cambria Math" panose="02040503050406030204" pitchFamily="18" charset="0"/>
                          </a:rPr>
                          <m:t>𝑹</m:t>
                        </m:r>
                      </m:e>
                      <m:sup>
                        <m:r>
                          <a:rPr lang="en-US" altLang="ja-JP" sz="2000" b="0" i="1" smtClean="0">
                            <a:latin typeface="Cambria Math" panose="02040503050406030204" pitchFamily="18" charset="0"/>
                          </a:rPr>
                          <m:t>𝑐</m:t>
                        </m:r>
                      </m:sup>
                    </m:sSup>
                  </m:oMath>
                </a14:m>
                <a:endParaRPr lang="en-US" altLang="ja-JP" sz="2000" dirty="0" smtClean="0"/>
              </a:p>
              <a:p>
                <a:pPr lvl="1">
                  <a:lnSpc>
                    <a:spcPct val="100000"/>
                  </a:lnSpc>
                  <a:spcBef>
                    <a:spcPts val="600"/>
                  </a:spcBef>
                </a:pPr>
                <a:r>
                  <a:rPr kumimoji="1" lang="ja-JP" altLang="en-US" sz="2000" dirty="0" smtClean="0"/>
                  <a:t>教師データを正しく分類できる</a:t>
                </a:r>
                <a:endParaRPr kumimoji="1" lang="en-US" altLang="ja-JP" sz="2000" dirty="0" smtClean="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b="0" i="1" smtClean="0">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a:t>
                </a:r>
                <a:r>
                  <a:rPr lang="ja-JP" altLang="en-US" sz="1600" dirty="0" smtClean="0"/>
                  <a:t>クラス</a:t>
                </a:r>
                <a:endParaRPr lang="en-US" altLang="ja-JP" sz="1600" dirty="0" smtClean="0"/>
              </a:p>
              <a:p>
                <a:pPr marL="914400" lvl="2" indent="0">
                  <a:lnSpc>
                    <a:spcPct val="100000"/>
                  </a:lnSpc>
                  <a:spcBef>
                    <a:spcPts val="600"/>
                  </a:spcBef>
                  <a:buNone/>
                </a:pPr>
                <a:r>
                  <a:rPr lang="en-US" altLang="ja-JP" sz="1600" dirty="0" smtClean="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𝑘</m:t>
                        </m:r>
                      </m:sub>
                    </m:sSub>
                  </m:oMath>
                </a14:m>
                <a:r>
                  <a:rPr kumimoji="1" lang="en-US" altLang="ja-JP" sz="1600" dirty="0" smtClean="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b="0" i="1" smtClean="0">
                            <a:latin typeface="Cambria Math" panose="02040503050406030204" pitchFamily="18" charset="0"/>
                          </a:rPr>
                          <m:t>𝑖</m:t>
                        </m:r>
                      </m:sub>
                    </m:sSub>
                    <m:r>
                      <a:rPr lang="en-US" altLang="ja-JP" sz="1600" b="0" i="1" smtClean="0">
                        <a:latin typeface="Cambria Math" panose="02040503050406030204" pitchFamily="18" charset="0"/>
                      </a:rPr>
                      <m:t>      </m:t>
                    </m:r>
                    <m:r>
                      <a:rPr lang="en-US" altLang="ja-JP" sz="1600" b="0" i="1" smtClean="0">
                        <a:latin typeface="Cambria Math" panose="02040503050406030204" pitchFamily="18" charset="0"/>
                      </a:rPr>
                      <m:t>𝑖</m:t>
                    </m:r>
                    <m:r>
                      <a:rPr lang="en-US" altLang="ja-JP" sz="1600" b="0" i="1" smtClean="0">
                        <a:latin typeface="Cambria Math" panose="02040503050406030204" pitchFamily="18" charset="0"/>
                      </a:rPr>
                      <m:t>≠</m:t>
                    </m:r>
                    <m:r>
                      <a:rPr lang="en-US" altLang="ja-JP" sz="1600" b="0" i="1" smtClean="0">
                        <a:latin typeface="Cambria Math" panose="02040503050406030204" pitchFamily="18" charset="0"/>
                      </a:rPr>
                      <m:t>𝑘</m:t>
                    </m:r>
                    <m:r>
                      <a:rPr lang="en-US" altLang="ja-JP" sz="1600" b="0" i="1" smtClean="0">
                        <a:latin typeface="Cambria Math" panose="02040503050406030204" pitchFamily="18" charset="0"/>
                      </a:rPr>
                      <m:t> </m:t>
                    </m:r>
                  </m:oMath>
                </a14:m>
                <a:r>
                  <a:rPr lang="ja-JP" altLang="en-US" sz="1600" dirty="0" smtClean="0"/>
                  <a:t>　</a:t>
                </a:r>
                <a:endParaRPr lang="en-US" altLang="ja-JP" sz="1600" dirty="0" smtClean="0"/>
              </a:p>
              <a:p>
                <a:pPr lvl="2">
                  <a:lnSpc>
                    <a:spcPct val="100000"/>
                  </a:lnSpc>
                  <a:spcBef>
                    <a:spcPts val="600"/>
                  </a:spcBef>
                </a:pPr>
                <a:endParaRPr lang="en-US" altLang="ja-JP" sz="1600"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963578"/>
                <a:ext cx="7062024" cy="5652979"/>
              </a:xfrm>
              <a:blipFill rotWithShape="0">
                <a:blip r:embed="rId2"/>
                <a:stretch>
                  <a:fillRect l="-1122" t="-1079"/>
                </a:stretch>
              </a:blipFill>
            </p:spPr>
            <p:txBody>
              <a:bodyPr/>
              <a:lstStyle/>
              <a:p>
                <a:r>
                  <a:rPr lang="ja-JP" altLang="en-US">
                    <a:noFill/>
                  </a:rPr>
                  <a:t> </a:t>
                </a:r>
              </a:p>
            </p:txBody>
          </p:sp>
        </mc:Fallback>
      </mc:AlternateContent>
      <p:sp>
        <p:nvSpPr>
          <p:cNvPr id="4" name="正方形/長方形 3"/>
          <p:cNvSpPr/>
          <p:nvPr/>
        </p:nvSpPr>
        <p:spPr>
          <a:xfrm>
            <a:off x="8511830" y="2440060"/>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8023620" y="5696008"/>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8024082" y="2481233"/>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 name="正方形/長方形 9"/>
          <p:cNvSpPr/>
          <p:nvPr/>
        </p:nvSpPr>
        <p:spPr>
          <a:xfrm>
            <a:off x="8653956" y="6003802"/>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 name="二等辺三角形 8"/>
          <p:cNvSpPr/>
          <p:nvPr/>
        </p:nvSpPr>
        <p:spPr>
          <a:xfrm>
            <a:off x="8549640" y="32785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8404860" y="35985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8793480" y="35833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8488680" y="400240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8945880" y="309562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8945880" y="337248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二等辺三角形 16"/>
          <p:cNvSpPr/>
          <p:nvPr/>
        </p:nvSpPr>
        <p:spPr>
          <a:xfrm>
            <a:off x="9044940" y="36823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二等辺三角形 17"/>
          <p:cNvSpPr/>
          <p:nvPr/>
        </p:nvSpPr>
        <p:spPr>
          <a:xfrm>
            <a:off x="8915400" y="386524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二等辺三角形 18"/>
          <p:cNvSpPr/>
          <p:nvPr/>
        </p:nvSpPr>
        <p:spPr>
          <a:xfrm>
            <a:off x="8869680" y="42538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519160" y="4406265"/>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10"/>
          <p:cNvSpPr/>
          <p:nvPr/>
        </p:nvSpPr>
        <p:spPr>
          <a:xfrm>
            <a:off x="9723120" y="4513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1"/>
          <p:cNvSpPr/>
          <p:nvPr/>
        </p:nvSpPr>
        <p:spPr>
          <a:xfrm>
            <a:off x="9951720" y="43738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2"/>
          <p:cNvSpPr/>
          <p:nvPr/>
        </p:nvSpPr>
        <p:spPr>
          <a:xfrm>
            <a:off x="8995410" y="49733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3"/>
          <p:cNvSpPr/>
          <p:nvPr/>
        </p:nvSpPr>
        <p:spPr>
          <a:xfrm>
            <a:off x="9951720" y="46405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4"/>
          <p:cNvSpPr/>
          <p:nvPr/>
        </p:nvSpPr>
        <p:spPr>
          <a:xfrm>
            <a:off x="9852660" y="48691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25"/>
          <p:cNvSpPr/>
          <p:nvPr/>
        </p:nvSpPr>
        <p:spPr>
          <a:xfrm>
            <a:off x="10043160" y="49758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26"/>
          <p:cNvSpPr/>
          <p:nvPr/>
        </p:nvSpPr>
        <p:spPr>
          <a:xfrm>
            <a:off x="9919970" y="510794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27"/>
          <p:cNvSpPr/>
          <p:nvPr/>
        </p:nvSpPr>
        <p:spPr>
          <a:xfrm>
            <a:off x="10187940" y="48006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28"/>
          <p:cNvSpPr/>
          <p:nvPr/>
        </p:nvSpPr>
        <p:spPr>
          <a:xfrm>
            <a:off x="10363200" y="47701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627870" y="30122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289858" y="285035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9975533" y="3112296"/>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32658" y="34028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923146" y="3615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10066020" y="36520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9685021" y="37361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9429433" y="3923508"/>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正方形/長方形 37"/>
          <p:cNvSpPr/>
          <p:nvPr/>
        </p:nvSpPr>
        <p:spPr>
          <a:xfrm>
            <a:off x="9794558" y="39520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9980296" y="41235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正方形/長方形 39"/>
          <p:cNvSpPr/>
          <p:nvPr/>
        </p:nvSpPr>
        <p:spPr>
          <a:xfrm>
            <a:off x="10167620" y="397113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円/楕円 41"/>
          <p:cNvSpPr/>
          <p:nvPr/>
        </p:nvSpPr>
        <p:spPr>
          <a:xfrm>
            <a:off x="8427720" y="47167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円/楕円 42"/>
          <p:cNvSpPr/>
          <p:nvPr/>
        </p:nvSpPr>
        <p:spPr>
          <a:xfrm>
            <a:off x="8732520" y="49326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円/楕円 43"/>
          <p:cNvSpPr/>
          <p:nvPr/>
        </p:nvSpPr>
        <p:spPr>
          <a:xfrm>
            <a:off x="8258810" y="50177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44"/>
          <p:cNvSpPr/>
          <p:nvPr/>
        </p:nvSpPr>
        <p:spPr>
          <a:xfrm>
            <a:off x="8529320" y="50215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45"/>
          <p:cNvSpPr/>
          <p:nvPr/>
        </p:nvSpPr>
        <p:spPr>
          <a:xfrm>
            <a:off x="8601710" y="52692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円/楕円 46"/>
          <p:cNvSpPr/>
          <p:nvPr/>
        </p:nvSpPr>
        <p:spPr>
          <a:xfrm>
            <a:off x="8792210" y="537591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47"/>
          <p:cNvSpPr/>
          <p:nvPr/>
        </p:nvSpPr>
        <p:spPr>
          <a:xfrm>
            <a:off x="8395970" y="522859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48"/>
          <p:cNvSpPr/>
          <p:nvPr/>
        </p:nvSpPr>
        <p:spPr>
          <a:xfrm>
            <a:off x="8936990" y="520065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49"/>
          <p:cNvSpPr/>
          <p:nvPr/>
        </p:nvSpPr>
        <p:spPr>
          <a:xfrm>
            <a:off x="9112250" y="51701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50"/>
          <p:cNvSpPr/>
          <p:nvPr/>
        </p:nvSpPr>
        <p:spPr>
          <a:xfrm>
            <a:off x="10212070" y="49453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円/楕円 51"/>
          <p:cNvSpPr/>
          <p:nvPr/>
        </p:nvSpPr>
        <p:spPr>
          <a:xfrm>
            <a:off x="10113010" y="517398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52"/>
          <p:cNvSpPr/>
          <p:nvPr/>
        </p:nvSpPr>
        <p:spPr>
          <a:xfrm>
            <a:off x="10303510" y="528066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53"/>
          <p:cNvSpPr/>
          <p:nvPr/>
        </p:nvSpPr>
        <p:spPr>
          <a:xfrm>
            <a:off x="10448290" y="510540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54"/>
          <p:cNvSpPr/>
          <p:nvPr/>
        </p:nvSpPr>
        <p:spPr>
          <a:xfrm>
            <a:off x="10623550" y="5074920"/>
            <a:ext cx="114300" cy="114300"/>
          </a:xfrm>
          <a:prstGeom prst="ellipse">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55"/>
          <p:cNvSpPr/>
          <p:nvPr/>
        </p:nvSpPr>
        <p:spPr>
          <a:xfrm>
            <a:off x="9338310" y="500507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56"/>
          <p:cNvSpPr/>
          <p:nvPr/>
        </p:nvSpPr>
        <p:spPr>
          <a:xfrm>
            <a:off x="9075420" y="49644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円/楕円 57"/>
          <p:cNvSpPr/>
          <p:nvPr/>
        </p:nvSpPr>
        <p:spPr>
          <a:xfrm>
            <a:off x="8872220" y="505333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円/楕円 58"/>
          <p:cNvSpPr/>
          <p:nvPr/>
        </p:nvSpPr>
        <p:spPr>
          <a:xfrm>
            <a:off x="8944610" y="530098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9135110" y="540766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8738870" y="526034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9279890" y="523240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2"/>
          <p:cNvSpPr/>
          <p:nvPr/>
        </p:nvSpPr>
        <p:spPr>
          <a:xfrm>
            <a:off x="9455150" y="5201920"/>
            <a:ext cx="114300" cy="114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スライド番号プレースホルダー 7"/>
          <p:cNvSpPr>
            <a:spLocks noGrp="1"/>
          </p:cNvSpPr>
          <p:nvPr>
            <p:ph type="sldNum" sz="quarter" idx="12"/>
          </p:nvPr>
        </p:nvSpPr>
        <p:spPr/>
        <p:txBody>
          <a:bodyPr/>
          <a:lstStyle/>
          <a:p>
            <a:fld id="{F35DE295-420C-4265-BE54-AE59FA4027A6}" type="slidenum">
              <a:rPr kumimoji="1" lang="ja-JP" altLang="en-US" smtClean="0"/>
              <a:t>12</a:t>
            </a:fld>
            <a:endParaRPr kumimoji="1" lang="ja-JP" altLang="en-US"/>
          </a:p>
        </p:txBody>
      </p:sp>
    </p:spTree>
    <p:extLst>
      <p:ext uri="{BB962C8B-B14F-4D97-AF65-F5344CB8AC3E}">
        <p14:creationId xmlns:p14="http://schemas.microsoft.com/office/powerpoint/2010/main" val="233168101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5563849"/>
            <a:ext cx="11708780" cy="733270"/>
          </a:xfrm>
        </p:spPr>
        <p:txBody>
          <a:bodyPr/>
          <a:lstStyle/>
          <a:p>
            <a:pPr algn="r"/>
            <a:r>
              <a:rPr kumimoji="1" lang="ja-JP" altLang="en-US" b="1" dirty="0" smtClean="0"/>
              <a:t>パーセプトロン</a:t>
            </a:r>
            <a:endParaRPr kumimoji="1" lang="ja-JP" altLang="en-US" b="1" dirty="0"/>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13</a:t>
            </a:fld>
            <a:endParaRPr kumimoji="1" lang="ja-JP" altLang="en-US"/>
          </a:p>
        </p:txBody>
      </p:sp>
    </p:spTree>
    <p:extLst>
      <p:ext uri="{BB962C8B-B14F-4D97-AF65-F5344CB8AC3E}">
        <p14:creationId xmlns:p14="http://schemas.microsoft.com/office/powerpoint/2010/main" val="37592933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パーセプトロン </a:t>
            </a:r>
            <a:r>
              <a:rPr kumimoji="1" lang="en-US" altLang="ja-JP" sz="4000" b="1" dirty="0" smtClean="0"/>
              <a:t>: </a:t>
            </a:r>
            <a:r>
              <a:rPr lang="ja-JP" altLang="en-US" sz="4000" b="1" dirty="0" smtClean="0"/>
              <a:t>問題　</a:t>
            </a:r>
            <a:endParaRPr kumimoji="1" lang="ja-JP" altLang="en-US" sz="4000" b="1"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66458" y="1292351"/>
                <a:ext cx="6226228" cy="4861706"/>
              </a:xfrm>
            </p:spPr>
            <p:txBody>
              <a:bodyPr>
                <a:normAutofit/>
              </a:bodyPr>
              <a:lstStyle/>
              <a:p>
                <a:r>
                  <a:rPr kumimoji="1" lang="ja-JP" altLang="en-US" dirty="0" smtClean="0"/>
                  <a:t>以下の簡単な問題を考える</a:t>
                </a:r>
                <a:endParaRPr kumimoji="1" lang="en-US" altLang="ja-JP" dirty="0" smtClean="0"/>
              </a:p>
              <a:p>
                <a:pPr lvl="1"/>
                <a:r>
                  <a:rPr lang="ja-JP" altLang="en-US" dirty="0" smtClean="0"/>
                  <a:t>クラス数は２</a:t>
                </a:r>
                <a:endParaRPr lang="en-US" altLang="ja-JP" dirty="0" smtClean="0"/>
              </a:p>
              <a:p>
                <a:pPr lvl="1"/>
                <a:r>
                  <a:rPr kumimoji="1" lang="ja-JP" altLang="en-US" dirty="0" smtClean="0"/>
                  <a:t>線形分離可能（超平面で分割可能）</a:t>
                </a:r>
                <a:endParaRPr kumimoji="1" lang="en-US" altLang="ja-JP" dirty="0" smtClean="0"/>
              </a:p>
              <a:p>
                <a:endParaRPr lang="en-US" altLang="ja-JP" dirty="0"/>
              </a:p>
              <a:p>
                <a:r>
                  <a:rPr lang="ja-JP" altLang="en-US" dirty="0" smtClean="0"/>
                  <a:t>教師データ </a:t>
                </a:r>
                <a:r>
                  <a:rPr lang="en-US" altLang="ja-JP" dirty="0" smtClean="0"/>
                  <a:t>: </a:t>
                </a:r>
                <a14:m>
                  <m:oMath xmlns:m="http://schemas.openxmlformats.org/officeDocument/2006/math">
                    <m:d>
                      <m:dPr>
                        <m:ctrlPr>
                          <a:rPr lang="en-US" altLang="ja-JP" i="1">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a:latin typeface="Cambria Math" panose="02040503050406030204" pitchFamily="18" charset="0"/>
                              </a:rPr>
                              <m:t>𝑏</m:t>
                            </m:r>
                          </m:e>
                          <m:sub>
                            <m:r>
                              <a:rPr lang="en-US" altLang="ja-JP" i="1">
                                <a:latin typeface="Cambria Math" panose="02040503050406030204" pitchFamily="18" charset="0"/>
                              </a:rPr>
                              <m:t>𝑖</m:t>
                            </m:r>
                          </m:sub>
                        </m:sSub>
                      </m:e>
                    </m:d>
                  </m:oMath>
                </a14:m>
                <a:endParaRPr kumimoji="1"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oMath>
                </a14:m>
                <a:r>
                  <a:rPr lang="en-US" altLang="ja-JP" dirty="0" smtClean="0"/>
                  <a:t> d</a:t>
                </a:r>
                <a:r>
                  <a:rPr lang="ja-JP" altLang="en-US" dirty="0" smtClean="0"/>
                  <a:t>次元ベクトル</a:t>
                </a:r>
                <a:endParaRPr lang="en-US" altLang="ja-JP" dirty="0" smtClean="0"/>
              </a:p>
              <a:p>
                <a:pPr lvl="1"/>
                <a14:m>
                  <m:oMath xmlns:m="http://schemas.openxmlformats.org/officeDocument/2006/math">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m>
                          <m:mPr>
                            <m:mcs>
                              <m:mc>
                                <m:mcPr>
                                  <m:count m:val="1"/>
                                  <m:mcJc m:val="center"/>
                                </m:mcPr>
                              </m:mc>
                            </m:mcs>
                            <m:ctrlPr>
                              <a:rPr lang="en-US" altLang="ja-JP" b="1" i="1">
                                <a:latin typeface="Cambria Math" panose="02040503050406030204" pitchFamily="18" charset="0"/>
                              </a:rPr>
                            </m:ctrlPr>
                          </m:mPr>
                          <m:mr>
                            <m:e>
                              <m:r>
                                <m:rPr>
                                  <m:brk m:alnAt="7"/>
                                </m:rPr>
                                <a:rPr lang="en-US" altLang="ja-JP" b="0" i="1" smtClean="0">
                                  <a:latin typeface="Cambria Math" panose="02040503050406030204" pitchFamily="18" charset="0"/>
                                </a:rPr>
                                <m:t>1</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r>
                                <m:rPr>
                                  <m:sty m:val="p"/>
                                  <m:brk m:alnAt="7"/>
                                </m:rPr>
                                <a:rPr lang="en-US" altLang="ja-JP" b="0" i="0" smtClean="0">
                                  <a:latin typeface="Cambria Math" panose="02040503050406030204" pitchFamily="18" charset="0"/>
                                </a:rPr>
                                <m:t>i</m:t>
                              </m:r>
                              <m:r>
                                <m:rPr>
                                  <m:sty m:val="p"/>
                                </m:rPr>
                                <a:rPr lang="en-US" altLang="ja-JP" b="0" i="0" smtClean="0">
                                  <a:latin typeface="Cambria Math" panose="02040503050406030204" pitchFamily="18" charset="0"/>
                                </a:rPr>
                                <m:t>f</m:t>
                              </m:r>
                              <m:r>
                                <m:rPr>
                                  <m:brk m:alnAt="7"/>
                                </m:rPr>
                                <a:rPr lang="en-US" altLang="ja-JP" b="1" i="1" smtClean="0">
                                  <a:latin typeface="Cambria Math" panose="02040503050406030204" pitchFamily="18" charset="0"/>
                                </a:rPr>
                                <m:t> </m:t>
                              </m:r>
                              <m:r>
                                <a:rPr lang="en-US" altLang="ja-JP" b="1" i="1" smtClean="0">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b="0" i="1">
                                  <a:latin typeface="Cambria Math" panose="02040503050406030204" pitchFamily="18" charset="0"/>
                                </a:rPr>
                                <m:t>がクラス</m:t>
                              </m:r>
                              <m:r>
                                <a:rPr lang="en-US" altLang="ja-JP" b="0" i="1" smtClean="0">
                                  <a:latin typeface="Cambria Math" panose="02040503050406030204" pitchFamily="18" charset="0"/>
                                </a:rPr>
                                <m:t>1</m:t>
                              </m:r>
                              <m:r>
                                <a:rPr lang="ja-JP" altLang="en-US" i="1">
                                  <a:latin typeface="Cambria Math" panose="02040503050406030204" pitchFamily="18" charset="0"/>
                                </a:rPr>
                                <m:t>に属する</m:t>
                              </m:r>
                            </m:e>
                          </m:mr>
                          <m:mr>
                            <m:e>
                              <m:r>
                                <a:rPr lang="en-US" altLang="ja-JP" b="0" i="1" smtClean="0">
                                  <a:latin typeface="Cambria Math" panose="02040503050406030204" pitchFamily="18" charset="0"/>
                                </a:rPr>
                                <m:t>0</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r>
                                <m:rPr>
                                  <m:sty m:val="p"/>
                                  <m:brk m:alnAt="7"/>
                                </m:rPr>
                                <a:rPr lang="en-US" altLang="ja-JP">
                                  <a:latin typeface="Cambria Math" panose="02040503050406030204" pitchFamily="18" charset="0"/>
                                </a:rPr>
                                <m:t>i</m:t>
                              </m:r>
                              <m:r>
                                <m:rPr>
                                  <m:sty m:val="p"/>
                                </m:rPr>
                                <a:rPr lang="en-US" altLang="ja-JP">
                                  <a:latin typeface="Cambria Math" panose="02040503050406030204" pitchFamily="18" charset="0"/>
                                </a:rPr>
                                <m:t>f</m:t>
                              </m:r>
                              <m:r>
                                <m:rPr>
                                  <m:brk m:alnAt="7"/>
                                </m:rPr>
                                <a:rPr lang="en-US" altLang="ja-JP" b="1" i="1">
                                  <a:latin typeface="Cambria Math" panose="02040503050406030204" pitchFamily="18" charset="0"/>
                                </a:rPr>
                                <m:t> </m:t>
                              </m:r>
                              <m:r>
                                <a:rPr lang="en-US" altLang="ja-JP" b="1" i="1">
                                  <a:latin typeface="Cambria Math" panose="02040503050406030204" pitchFamily="18" charset="0"/>
                                </a:rPr>
                                <m:t> </m:t>
                              </m:r>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ja-JP" altLang="en-US" i="1">
                                  <a:latin typeface="Cambria Math" panose="02040503050406030204" pitchFamily="18" charset="0"/>
                                </a:rPr>
                                <m:t>がクラス</m:t>
                              </m:r>
                              <m:r>
                                <a:rPr lang="en-US" altLang="ja-JP" b="0" i="1" smtClean="0">
                                  <a:latin typeface="Cambria Math" panose="02040503050406030204" pitchFamily="18" charset="0"/>
                                </a:rPr>
                                <m:t>2</m:t>
                              </m:r>
                              <m:r>
                                <a:rPr lang="ja-JP" altLang="en-US" i="1">
                                  <a:latin typeface="Cambria Math" panose="02040503050406030204" pitchFamily="18" charset="0"/>
                                </a:rPr>
                                <m:t>に属する</m:t>
                              </m:r>
                            </m:e>
                          </m:mr>
                        </m:m>
                      </m:e>
                    </m:d>
                  </m:oMath>
                </a14:m>
                <a:endParaRPr lang="en-US" altLang="ja-JP" dirty="0"/>
              </a:p>
              <a:p>
                <a:endParaRPr kumimoji="1" lang="en-US" altLang="ja-JP" dirty="0" smtClean="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66458" y="1292351"/>
                <a:ext cx="6226228" cy="4861706"/>
              </a:xfrm>
              <a:blipFill rotWithShape="0">
                <a:blip r:embed="rId2"/>
                <a:stretch>
                  <a:fillRect l="-1763" t="-2256"/>
                </a:stretch>
              </a:blipFill>
            </p:spPr>
            <p:txBody>
              <a:bodyPr/>
              <a:lstStyle/>
              <a:p>
                <a:r>
                  <a:rPr lang="ja-JP" altLang="en-US">
                    <a:noFill/>
                  </a:rPr>
                  <a:t> </a:t>
                </a:r>
              </a:p>
            </p:txBody>
          </p:sp>
        </mc:Fallback>
      </mc:AlternateContent>
      <p:sp>
        <p:nvSpPr>
          <p:cNvPr id="4" name="正方形/長方形 3"/>
          <p:cNvSpPr/>
          <p:nvPr/>
        </p:nvSpPr>
        <p:spPr>
          <a:xfrm>
            <a:off x="8047373" y="1903032"/>
            <a:ext cx="1596912" cy="400110"/>
          </a:xfrm>
          <a:prstGeom prst="rect">
            <a:avLst/>
          </a:prstGeom>
        </p:spPr>
        <p:txBody>
          <a:bodyPr wrap="none">
            <a:spAutoFit/>
          </a:bodyPr>
          <a:lstStyle/>
          <a:p>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クラス数は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c</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 name="直線矢印コネクタ 4"/>
          <p:cNvCxnSpPr/>
          <p:nvPr/>
        </p:nvCxnSpPr>
        <p:spPr>
          <a:xfrm>
            <a:off x="7559163" y="5158980"/>
            <a:ext cx="3401242"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7559625" y="1944205"/>
            <a:ext cx="0" cy="324219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7" name="正方形/長方形 6"/>
          <p:cNvSpPr/>
          <p:nvPr/>
        </p:nvSpPr>
        <p:spPr>
          <a:xfrm>
            <a:off x="8189499" y="5466774"/>
            <a:ext cx="1879041" cy="400110"/>
          </a:xfrm>
          <a:prstGeom prst="rect">
            <a:avLst/>
          </a:prstGeom>
        </p:spPr>
        <p:txBody>
          <a:bodyPr wrap="none">
            <a:spAutoFit/>
          </a:bodyPr>
          <a:lstStyle/>
          <a:p>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d</a:t>
            </a:r>
            <a:r>
              <a:rPr lang="ja-JP" altLang="en-US" sz="2000" i="1" dirty="0" smtClean="0">
                <a:latin typeface="メイリオ" panose="020B0604030504040204" pitchFamily="50" charset="-128"/>
                <a:ea typeface="メイリオ" panose="020B0604030504040204" pitchFamily="50" charset="-128"/>
                <a:cs typeface="メイリオ" panose="020B0604030504040204" pitchFamily="50" charset="-128"/>
              </a:rPr>
              <a:t>次元特徴空間</a:t>
            </a:r>
            <a:endPar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60" name="グループ化 59"/>
          <p:cNvGrpSpPr/>
          <p:nvPr/>
        </p:nvGrpSpPr>
        <p:grpSpPr>
          <a:xfrm>
            <a:off x="7795261" y="2443958"/>
            <a:ext cx="3094858" cy="2360269"/>
            <a:chOff x="8564517" y="1819845"/>
            <a:chExt cx="1996441" cy="1522570"/>
          </a:xfrm>
        </p:grpSpPr>
        <p:sp>
          <p:nvSpPr>
            <p:cNvPr id="8" name="二等辺三角形 7"/>
            <p:cNvSpPr/>
            <p:nvPr/>
          </p:nvSpPr>
          <p:spPr>
            <a:xfrm>
              <a:off x="8709297" y="22479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二等辺三角形 8"/>
            <p:cNvSpPr/>
            <p:nvPr/>
          </p:nvSpPr>
          <p:spPr>
            <a:xfrm>
              <a:off x="8564517" y="25680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二等辺三角形 9"/>
            <p:cNvSpPr/>
            <p:nvPr/>
          </p:nvSpPr>
          <p:spPr>
            <a:xfrm>
              <a:off x="8953137" y="25527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648337" y="297189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二等辺三角形 11"/>
            <p:cNvSpPr/>
            <p:nvPr/>
          </p:nvSpPr>
          <p:spPr>
            <a:xfrm>
              <a:off x="9105537" y="206511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二等辺三角形 12"/>
            <p:cNvSpPr/>
            <p:nvPr/>
          </p:nvSpPr>
          <p:spPr>
            <a:xfrm>
              <a:off x="9105537" y="234197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二等辺三角形 13"/>
            <p:cNvSpPr/>
            <p:nvPr/>
          </p:nvSpPr>
          <p:spPr>
            <a:xfrm>
              <a:off x="9204597" y="26518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二等辺三角形 14"/>
            <p:cNvSpPr/>
            <p:nvPr/>
          </p:nvSpPr>
          <p:spPr>
            <a:xfrm>
              <a:off x="9075057" y="283473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二等辺三角形 15"/>
            <p:cNvSpPr/>
            <p:nvPr/>
          </p:nvSpPr>
          <p:spPr>
            <a:xfrm>
              <a:off x="9029337" y="3223352"/>
              <a:ext cx="138113" cy="119063"/>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正方形/長方形 26"/>
            <p:cNvSpPr/>
            <p:nvPr/>
          </p:nvSpPr>
          <p:spPr>
            <a:xfrm>
              <a:off x="9787527" y="19817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正方形/長方形 27"/>
            <p:cNvSpPr/>
            <p:nvPr/>
          </p:nvSpPr>
          <p:spPr>
            <a:xfrm>
              <a:off x="10449515" y="181984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135190" y="2081783"/>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9992315" y="23722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正方形/長方形 30"/>
            <p:cNvSpPr/>
            <p:nvPr/>
          </p:nvSpPr>
          <p:spPr>
            <a:xfrm>
              <a:off x="10082803" y="2585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正方形/長方形 31"/>
            <p:cNvSpPr/>
            <p:nvPr/>
          </p:nvSpPr>
          <p:spPr>
            <a:xfrm>
              <a:off x="10225677" y="2621532"/>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正方形/長方形 32"/>
            <p:cNvSpPr/>
            <p:nvPr/>
          </p:nvSpPr>
          <p:spPr>
            <a:xfrm>
              <a:off x="9844678" y="27056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正方形/長方形 33"/>
            <p:cNvSpPr/>
            <p:nvPr/>
          </p:nvSpPr>
          <p:spPr>
            <a:xfrm>
              <a:off x="9589090" y="2892995"/>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正方形/長方形 34"/>
            <p:cNvSpPr/>
            <p:nvPr/>
          </p:nvSpPr>
          <p:spPr>
            <a:xfrm>
              <a:off x="9954215" y="292157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正方形/長方形 35"/>
            <p:cNvSpPr/>
            <p:nvPr/>
          </p:nvSpPr>
          <p:spPr>
            <a:xfrm>
              <a:off x="10139953" y="30930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正方形/長方形 36"/>
            <p:cNvSpPr/>
            <p:nvPr/>
          </p:nvSpPr>
          <p:spPr>
            <a:xfrm>
              <a:off x="10327277" y="2940620"/>
              <a:ext cx="111443" cy="11144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14</a:t>
            </a:fld>
            <a:endParaRPr kumimoji="1" lang="ja-JP" altLang="en-US"/>
          </a:p>
        </p:txBody>
      </p:sp>
    </p:spTree>
    <p:extLst>
      <p:ext uri="{BB962C8B-B14F-4D97-AF65-F5344CB8AC3E}">
        <p14:creationId xmlns:p14="http://schemas.microsoft.com/office/powerpoint/2010/main" val="315626932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6458" y="313755"/>
            <a:ext cx="10909776" cy="733270"/>
          </a:xfrm>
        </p:spPr>
        <p:txBody>
          <a:bodyPr>
            <a:normAutofit/>
          </a:bodyPr>
          <a:lstStyle/>
          <a:p>
            <a:r>
              <a:rPr kumimoji="1" lang="ja-JP" altLang="en-US" sz="4000" b="1" dirty="0" smtClean="0"/>
              <a:t>神経細胞（ニューロン）</a:t>
            </a:r>
            <a:endParaRPr kumimoji="1" lang="ja-JP" altLang="en-US" sz="4000" b="1" dirty="0"/>
          </a:p>
        </p:txBody>
      </p:sp>
      <p:sp>
        <p:nvSpPr>
          <p:cNvPr id="61" name="コンテンツ プレースホルダー 60"/>
          <p:cNvSpPr>
            <a:spLocks noGrp="1"/>
          </p:cNvSpPr>
          <p:nvPr>
            <p:ph idx="1"/>
          </p:nvPr>
        </p:nvSpPr>
        <p:spPr>
          <a:xfrm>
            <a:off x="493486" y="4688114"/>
            <a:ext cx="11437257" cy="2278743"/>
          </a:xfrm>
        </p:spPr>
        <p:txBody>
          <a:bodyPr>
            <a:normAutofit/>
          </a:bodyPr>
          <a:lstStyle/>
          <a:p>
            <a:r>
              <a:rPr kumimoji="1" lang="ja-JP" altLang="en-US" sz="2000" dirty="0" smtClean="0"/>
              <a:t>神経細胞 </a:t>
            </a:r>
            <a:r>
              <a:rPr kumimoji="1" lang="en-US" altLang="ja-JP" sz="2000" dirty="0" smtClean="0"/>
              <a:t>: </a:t>
            </a:r>
            <a:r>
              <a:rPr kumimoji="1" lang="ja-JP" altLang="en-US" sz="2000" dirty="0" smtClean="0"/>
              <a:t>神経系を構成する単位</a:t>
            </a:r>
            <a:endParaRPr kumimoji="1" lang="en-US" altLang="ja-JP" sz="2000" dirty="0" smtClean="0"/>
          </a:p>
          <a:p>
            <a:r>
              <a:rPr lang="ja-JP" altLang="en-US" sz="2000" dirty="0" smtClean="0"/>
              <a:t>樹状突起 </a:t>
            </a:r>
            <a:r>
              <a:rPr lang="en-US" altLang="ja-JP" sz="2000" dirty="0" smtClean="0"/>
              <a:t>: </a:t>
            </a:r>
            <a:r>
              <a:rPr lang="ja-JP" altLang="en-US" sz="2000" dirty="0" smtClean="0"/>
              <a:t>他の細胞から信号を受け取る（複数ある）</a:t>
            </a:r>
            <a:endParaRPr lang="en-US" altLang="ja-JP" sz="2000" dirty="0" smtClean="0"/>
          </a:p>
          <a:p>
            <a:r>
              <a:rPr lang="ja-JP" altLang="en-US" sz="2000" dirty="0" smtClean="0"/>
              <a:t>軸索末端 </a:t>
            </a:r>
            <a:r>
              <a:rPr lang="en-US" altLang="ja-JP" sz="2000" dirty="0" smtClean="0"/>
              <a:t>: </a:t>
            </a:r>
            <a:r>
              <a:rPr lang="ja-JP" altLang="en-US" sz="2000" dirty="0" smtClean="0"/>
              <a:t>他の細胞へ信号を伝達する</a:t>
            </a:r>
            <a:r>
              <a:rPr lang="en-US" altLang="ja-JP" sz="2000" dirty="0" smtClean="0"/>
              <a:t> </a:t>
            </a:r>
          </a:p>
          <a:p>
            <a:r>
              <a:rPr kumimoji="1" lang="ja-JP" altLang="en-US" sz="2000" dirty="0" smtClean="0"/>
              <a:t>入力される電気信号の総和がある閾値を超えると，軸索を通じて次の細胞へ信号を送る（発火）</a:t>
            </a:r>
            <a:endParaRPr kumimoji="1" lang="en-US" altLang="ja-JP" sz="2000" dirty="0" smtClean="0"/>
          </a:p>
          <a:p>
            <a:pPr marL="0" indent="0">
              <a:buNone/>
            </a:pPr>
            <a:r>
              <a:rPr lang="en-US" altLang="ja-JP" sz="2000" dirty="0" smtClean="0"/>
              <a:t>※</a:t>
            </a:r>
            <a:r>
              <a:rPr lang="ja-JP" altLang="en-US" sz="2000" dirty="0"/>
              <a:t> </a:t>
            </a:r>
            <a:r>
              <a:rPr lang="ja-JP" altLang="en-US" sz="2000" dirty="0" smtClean="0"/>
              <a:t>これはニューラルネットの説明のときによくある解説で，だいぶ簡略化した説明です。</a:t>
            </a:r>
            <a:endParaRPr kumimoji="1" lang="ja-JP" altLang="en-US" sz="2000" dirty="0"/>
          </a:p>
        </p:txBody>
      </p:sp>
      <p:sp>
        <p:nvSpPr>
          <p:cNvPr id="70" name="正方形/長方形 69"/>
          <p:cNvSpPr/>
          <p:nvPr/>
        </p:nvSpPr>
        <p:spPr>
          <a:xfrm>
            <a:off x="9083910" y="4057135"/>
            <a:ext cx="1800493" cy="646331"/>
          </a:xfrm>
          <a:prstGeom prst="rect">
            <a:avLst/>
          </a:prstGeom>
        </p:spPr>
        <p:txBody>
          <a:bodyPr wrap="none">
            <a:spAutoFit/>
          </a:bodyPr>
          <a:lstStyle/>
          <a:p>
            <a:r>
              <a:rPr lang="en-US" altLang="ja-JP" dirty="0"/>
              <a:t>By Quasar </a:t>
            </a:r>
            <a:r>
              <a:rPr lang="en-US" altLang="ja-JP" dirty="0" err="1"/>
              <a:t>Jarosz</a:t>
            </a:r>
            <a:r>
              <a:rPr lang="en-US" altLang="ja-JP" dirty="0"/>
              <a:t> </a:t>
            </a:r>
            <a:endParaRPr lang="en-US" altLang="ja-JP" dirty="0" smtClean="0"/>
          </a:p>
          <a:p>
            <a:r>
              <a:rPr lang="en-US" altLang="ja-JP" dirty="0" smtClean="0"/>
              <a:t>[</a:t>
            </a:r>
            <a:r>
              <a:rPr lang="en-US" altLang="ja-JP" dirty="0"/>
              <a:t>CC-BY-SA-3.0</a:t>
            </a:r>
            <a:r>
              <a:rPr lang="en-US" altLang="ja-JP" dirty="0" smtClean="0"/>
              <a:t>]</a:t>
            </a:r>
            <a:endParaRPr lang="ja-JP" altLang="en-US" dirty="0"/>
          </a:p>
        </p:txBody>
      </p:sp>
      <p:pic>
        <p:nvPicPr>
          <p:cNvPr id="71" name="図 7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04572" y="1043177"/>
            <a:ext cx="6778206" cy="3644938"/>
          </a:xfrm>
          <a:prstGeom prst="rect">
            <a:avLst/>
          </a:prstGeom>
        </p:spPr>
      </p:pic>
      <p:sp>
        <p:nvSpPr>
          <p:cNvPr id="72" name="正方形/長方形 71"/>
          <p:cNvSpPr/>
          <p:nvPr/>
        </p:nvSpPr>
        <p:spPr>
          <a:xfrm>
            <a:off x="2799225" y="1052679"/>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樹状突起</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3" name="正方形/長方形 72"/>
          <p:cNvSpPr/>
          <p:nvPr/>
        </p:nvSpPr>
        <p:spPr>
          <a:xfrm>
            <a:off x="7516368" y="1342965"/>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軸索末端</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4" name="正方形/長方形 73"/>
          <p:cNvSpPr/>
          <p:nvPr/>
        </p:nvSpPr>
        <p:spPr>
          <a:xfrm>
            <a:off x="5223112" y="3012107"/>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軸索</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15</a:t>
            </a:fld>
            <a:endParaRPr kumimoji="1" lang="ja-JP" altLang="en-US"/>
          </a:p>
        </p:txBody>
      </p:sp>
    </p:spTree>
    <p:extLst>
      <p:ext uri="{BB962C8B-B14F-4D97-AF65-F5344CB8AC3E}">
        <p14:creationId xmlns:p14="http://schemas.microsoft.com/office/powerpoint/2010/main" val="429077942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11245562"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r>
                          <a:rPr lang="en-US" altLang="ja-JP" sz="240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m:t>
                            </m:r>
                            <m:r>
                              <a:rPr lang="en-US" altLang="ja-JP" sz="2400" i="1">
                                <a:latin typeface="Cambria Math" panose="02040503050406030204" pitchFamily="18" charset="0"/>
                              </a:rPr>
                              <m:t>𝑥</m:t>
                            </m:r>
                          </m:e>
                          <m:sub>
                            <m:r>
                              <a:rPr lang="en-US" altLang="ja-JP" sz="2400" b="0" i="1" smtClean="0">
                                <a:latin typeface="Cambria Math" panose="02040503050406030204" pitchFamily="18" charset="0"/>
                              </a:rPr>
                              <m:t>𝑑</m:t>
                            </m:r>
                          </m:sub>
                        </m:sSub>
                      </m:e>
                    </m:d>
                  </m:oMath>
                </a14:m>
                <a:r>
                  <a:rPr lang="ja-JP" altLang="en-US" sz="2400" dirty="0" smtClean="0"/>
                  <a:t> の重付け和を計算 </a:t>
                </a:r>
                <a:r>
                  <a:rPr lang="en-US" altLang="ja-JP" sz="2400" dirty="0" smtClean="0"/>
                  <a:t>: </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i="1">
                                  <a:latin typeface="Cambria Math" panose="02040503050406030204" pitchFamily="18" charset="0"/>
                                </a:rPr>
                                <m:t> </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11245562" cy="2054036"/>
              </a:xfrm>
              <a:blipFill rotWithShape="0">
                <a:blip r:embed="rId2"/>
                <a:stretch>
                  <a:fillRect l="-1247" t="-30267"/>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mc:Choice xmlns:a14="http://schemas.microsoft.com/office/drawing/2010/main" Requires="a14">
          <p:sp>
            <p:nvSpPr>
              <p:cNvPr id="50" name="正方形/長方形 49"/>
              <p:cNvSpPr/>
              <p:nvPr/>
            </p:nvSpPr>
            <p:spPr>
              <a:xfrm>
                <a:off x="6358855" y="6334780"/>
                <a:ext cx="5833146" cy="523220"/>
              </a:xfrm>
              <a:prstGeom prst="rect">
                <a:avLst/>
              </a:prstGeom>
            </p:spPr>
            <p:txBody>
              <a:bodyPr wrap="square">
                <a:spAutoFit/>
              </a:bodyPr>
              <a:lstStyle/>
              <a:p>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教科書にはバイアス項</a:t>
                </a:r>
                <a14:m>
                  <m:oMath xmlns:m="http://schemas.openxmlformats.org/officeDocument/2006/math">
                    <m:sSub>
                      <m:sSubPr>
                        <m:ctrlPr>
                          <a:rPr lang="en-US" altLang="ja-JP" sz="1400" i="1">
                            <a:latin typeface="Cambria Math" panose="02040503050406030204" pitchFamily="18" charset="0"/>
                          </a:rPr>
                        </m:ctrlPr>
                      </m:sSubPr>
                      <m:e>
                        <m:r>
                          <a:rPr lang="en-US" altLang="ja-JP" sz="1400" b="0" i="1">
                            <a:latin typeface="Cambria Math" panose="02040503050406030204" pitchFamily="18" charset="0"/>
                          </a:rPr>
                          <m:t>𝑤</m:t>
                        </m:r>
                      </m:e>
                      <m:sub>
                        <m:r>
                          <a:rPr lang="en-US" altLang="ja-JP" sz="1400" b="0" i="1">
                            <a:latin typeface="Cambria Math" panose="02040503050406030204" pitchFamily="18" charset="0"/>
                          </a:rPr>
                          <m:t>0</m:t>
                        </m:r>
                      </m:sub>
                    </m:sSub>
                  </m:oMath>
                </a14:m>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についての記載がないのですが</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、ここ</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では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わか</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りやすい</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パターン認識</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に順じてバイアス項を記載しています</a:t>
                </a:r>
                <a:endPar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p:sp>
            <p:nvSpPr>
              <p:cNvPr id="50" name="正方形/長方形 49"/>
              <p:cNvSpPr>
                <a:spLocks noRot="1" noChangeAspect="1" noMove="1" noResize="1" noEditPoints="1" noAdjustHandles="1" noChangeArrowheads="1" noChangeShapeType="1" noTextEdit="1"/>
              </p:cNvSpPr>
              <p:nvPr/>
            </p:nvSpPr>
            <p:spPr>
              <a:xfrm>
                <a:off x="6358855" y="6334780"/>
                <a:ext cx="5833146" cy="523220"/>
              </a:xfrm>
              <a:prstGeom prst="rect">
                <a:avLst/>
              </a:prstGeom>
              <a:blipFill rotWithShape="0">
                <a:blip r:embed="rId11"/>
                <a:stretch>
                  <a:fillRect l="-313" t="-1163" b="-11628"/>
                </a:stretch>
              </a:blipFill>
            </p:spPr>
            <p:txBody>
              <a:bodyPr/>
              <a:lstStyle/>
              <a:p>
                <a:r>
                  <a:rPr lang="ja-JP" altLang="en-US">
                    <a:noFill/>
                  </a:rPr>
                  <a:t> </a:t>
                </a:r>
              </a:p>
            </p:txBody>
          </p:sp>
        </mc:Fallback>
      </mc:AlternateContent>
      <p:sp>
        <p:nvSpPr>
          <p:cNvPr id="25" name="フリーフォーム 24"/>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16</a:t>
            </a:fld>
            <a:endParaRPr kumimoji="1" lang="ja-JP" altLang="en-US"/>
          </a:p>
        </p:txBody>
      </p:sp>
    </p:spTree>
    <p:extLst>
      <p:ext uri="{BB962C8B-B14F-4D97-AF65-F5344CB8AC3E}">
        <p14:creationId xmlns:p14="http://schemas.microsoft.com/office/powerpoint/2010/main" val="326146286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69066" y="223485"/>
            <a:ext cx="11245562" cy="733270"/>
          </a:xfrm>
        </p:spPr>
        <p:txBody>
          <a:bodyPr>
            <a:normAutofit/>
          </a:bodyPr>
          <a:lstStyle/>
          <a:p>
            <a:pPr algn="ctr"/>
            <a:r>
              <a:rPr kumimoji="1" lang="ja-JP" altLang="en-US" sz="3600" dirty="0" smtClean="0"/>
              <a:t>パーセプトロン </a:t>
            </a:r>
            <a:r>
              <a:rPr lang="en-US" altLang="ja-JP" sz="3600" dirty="0" smtClean="0"/>
              <a:t>: </a:t>
            </a:r>
            <a:r>
              <a:rPr lang="ja-JP" altLang="en-US" sz="3600" dirty="0" smtClean="0"/>
              <a:t>ニューロン</a:t>
            </a:r>
            <a:r>
              <a:rPr lang="ja-JP" altLang="en-US" sz="3600" dirty="0"/>
              <a:t>の振る舞いを</a:t>
            </a:r>
            <a:r>
              <a:rPr lang="ja-JP" altLang="en-US" sz="3600" dirty="0" smtClean="0"/>
              <a:t>モデル</a:t>
            </a:r>
            <a:r>
              <a:rPr lang="ja-JP" altLang="en-US" sz="3600" dirty="0"/>
              <a:t>化</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43443" y="4550980"/>
                <a:ext cx="7394271" cy="2054036"/>
              </a:xfrm>
            </p:spPr>
            <p:txBody>
              <a:bodyPr>
                <a:noAutofit/>
              </a:bodyPr>
              <a:lstStyle/>
              <a:p>
                <a:pPr marL="514350" indent="-514350">
                  <a:lnSpc>
                    <a:spcPct val="100000"/>
                  </a:lnSpc>
                  <a:spcBef>
                    <a:spcPts val="600"/>
                  </a:spcBef>
                  <a:spcAft>
                    <a:spcPts val="600"/>
                  </a:spcAft>
                  <a:buAutoNum type="arabicPeriod"/>
                </a:pPr>
                <a:r>
                  <a:rPr lang="ja-JP" altLang="en-US" sz="2400" dirty="0" smtClean="0"/>
                  <a:t>入力</a:t>
                </a:r>
                <a:r>
                  <a:rPr lang="ja-JP" altLang="en-US" sz="2400" dirty="0"/>
                  <a:t>信号</a:t>
                </a:r>
                <a:r>
                  <a:rPr lang="ja-JP" altLang="en-US" sz="2400" dirty="0" smtClean="0"/>
                  <a:t>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の重付け和を計算 </a:t>
                </a:r>
                <a:r>
                  <a:rPr lang="en-US" altLang="ja-JP" sz="2400" dirty="0" smtClean="0"/>
                  <a:t>: </a:t>
                </a:r>
                <a14:m>
                  <m:oMath xmlns:m="http://schemas.openxmlformats.org/officeDocument/2006/math">
                    <m:sSup>
                      <m:sSupPr>
                        <m:ctrlPr>
                          <a:rPr lang="en-US" altLang="ja-JP" sz="2400" b="0" i="1" smtClean="0">
                            <a:latin typeface="Cambria Math" panose="02040503050406030204" pitchFamily="18" charset="0"/>
                          </a:rPr>
                        </m:ctrlPr>
                      </m:sSupPr>
                      <m:e>
                        <m:r>
                          <a:rPr lang="en-US" altLang="ja-JP" sz="2400" b="1" i="0" smtClean="0">
                            <a:latin typeface="Cambria Math" panose="02040503050406030204" pitchFamily="18" charset="0"/>
                          </a:rPr>
                          <m:t>𝐰</m:t>
                        </m:r>
                      </m:e>
                      <m:sup>
                        <m:r>
                          <a:rPr lang="en-US" altLang="ja-JP" sz="2400" b="0" i="1" smtClean="0">
                            <a:latin typeface="Cambria Math" panose="02040503050406030204" pitchFamily="18" charset="0"/>
                          </a:rPr>
                          <m:t>𝑇</m:t>
                        </m:r>
                      </m:sup>
                    </m:sSup>
                    <m:r>
                      <a:rPr lang="en-US" altLang="ja-JP" sz="2400" b="1" i="0" smtClean="0">
                        <a:latin typeface="Cambria Math" panose="02040503050406030204" pitchFamily="18" charset="0"/>
                      </a:rPr>
                      <m:t>𝐱</m:t>
                    </m:r>
                    <m:r>
                      <a:rPr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𝑖</m:t>
                        </m:r>
                      </m:sub>
                      <m:sup/>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𝑥</m:t>
                            </m:r>
                          </m:e>
                          <m:sub>
                            <m:r>
                              <a:rPr lang="en-US" altLang="ja-JP" sz="2400" i="1">
                                <a:latin typeface="Cambria Math" panose="02040503050406030204" pitchFamily="18" charset="0"/>
                              </a:rPr>
                              <m:t>𝑖</m:t>
                            </m:r>
                          </m:sub>
                        </m:sSub>
                      </m:e>
                    </m:nary>
                  </m:oMath>
                </a14:m>
                <a:r>
                  <a:rPr lang="ja-JP" altLang="en-US" sz="2400" dirty="0"/>
                  <a:t> </a:t>
                </a:r>
                <a:endParaRPr lang="en-US" altLang="ja-JP" sz="2400" dirty="0" smtClean="0"/>
              </a:p>
              <a:p>
                <a:pPr marL="514350" indent="-514350">
                  <a:lnSpc>
                    <a:spcPct val="100000"/>
                  </a:lnSpc>
                  <a:spcBef>
                    <a:spcPts val="600"/>
                  </a:spcBef>
                  <a:spcAft>
                    <a:spcPts val="600"/>
                  </a:spcAft>
                  <a:buAutoNum type="arabicPeriod"/>
                </a:pPr>
                <a:r>
                  <a:rPr lang="ja-JP" altLang="en-US" sz="2400" dirty="0" smtClean="0"/>
                  <a:t>総和を用いて閾値処理 </a:t>
                </a:r>
                <a:endParaRPr lang="en-US" altLang="ja-JP" sz="2400" dirty="0" smtClean="0"/>
              </a:p>
              <a:p>
                <a:pPr marL="0" indent="0">
                  <a:lnSpc>
                    <a:spcPct val="100000"/>
                  </a:lnSpc>
                  <a:spcBef>
                    <a:spcPts val="600"/>
                  </a:spcBef>
                  <a:spcAft>
                    <a:spcPts val="600"/>
                  </a:spcAft>
                  <a:buNone/>
                </a:pPr>
                <a:r>
                  <a:rPr lang="en-US" altLang="ja-JP" sz="2400" b="1" i="1"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r>
                                <a:rPr lang="en-US" altLang="ja-JP" sz="2400" b="0" i="1" smtClean="0">
                                  <a:latin typeface="Cambria Math" panose="02040503050406030204" pitchFamily="18" charset="0"/>
                                </a:rPr>
                                <m:t>  </m:t>
                              </m:r>
                              <m:sSup>
                                <m:sSupPr>
                                  <m:ctrlPr>
                                    <a:rPr lang="en-US" altLang="ja-JP" sz="2400"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ja-JP" altLang="en-US"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43443" y="4550980"/>
                <a:ext cx="7394271" cy="2054036"/>
              </a:xfrm>
              <a:blipFill rotWithShape="0">
                <a:blip r:embed="rId2"/>
                <a:stretch>
                  <a:fillRect l="-1896" t="-29970"/>
                </a:stretch>
              </a:blipFill>
            </p:spPr>
            <p:txBody>
              <a:bodyPr/>
              <a:lstStyle/>
              <a:p>
                <a:r>
                  <a:rPr lang="ja-JP" altLang="en-US">
                    <a:noFill/>
                  </a:rPr>
                  <a:t> </a:t>
                </a:r>
              </a:p>
            </p:txBody>
          </p:sp>
        </mc:Fallback>
      </mc:AlternateContent>
      <p:pic>
        <p:nvPicPr>
          <p:cNvPr id="4" name="図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3367658" y="491633"/>
            <a:ext cx="4861838" cy="2614423"/>
          </a:xfrm>
          <a:prstGeom prst="rect">
            <a:avLst/>
          </a:prstGeom>
        </p:spPr>
      </p:pic>
      <p:grpSp>
        <p:nvGrpSpPr>
          <p:cNvPr id="12" name="グループ化 11"/>
          <p:cNvGrpSpPr/>
          <p:nvPr/>
        </p:nvGrpSpPr>
        <p:grpSpPr>
          <a:xfrm>
            <a:off x="3331781" y="1043027"/>
            <a:ext cx="551543" cy="3135087"/>
            <a:chOff x="914401" y="1494971"/>
            <a:chExt cx="580571" cy="3300089"/>
          </a:xfrm>
        </p:grpSpPr>
        <p:sp>
          <p:nvSpPr>
            <p:cNvPr id="6" name="円/楕円 5"/>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17" name="円/楕円 16"/>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円/楕円 17"/>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円/楕円 18"/>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0" name="円/楕円 19"/>
          <p:cNvSpPr/>
          <p:nvPr/>
        </p:nvSpPr>
        <p:spPr>
          <a:xfrm>
            <a:off x="5857267"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23" name="直線矢印コネクタ 22"/>
          <p:cNvCxnSpPr>
            <a:stCxn id="6" idx="6"/>
            <a:endCxn id="20" idx="2"/>
          </p:cNvCxnSpPr>
          <p:nvPr/>
        </p:nvCxnSpPr>
        <p:spPr>
          <a:xfrm>
            <a:off x="3883324" y="1318799"/>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a:stCxn id="17" idx="6"/>
            <a:endCxn id="20" idx="2"/>
          </p:cNvCxnSpPr>
          <p:nvPr/>
        </p:nvCxnSpPr>
        <p:spPr>
          <a:xfrm>
            <a:off x="3883324" y="1986457"/>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18" idx="6"/>
            <a:endCxn id="20" idx="2"/>
          </p:cNvCxnSpPr>
          <p:nvPr/>
        </p:nvCxnSpPr>
        <p:spPr>
          <a:xfrm flipV="1">
            <a:off x="3883324" y="2639599"/>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19" idx="6"/>
            <a:endCxn id="20" idx="2"/>
          </p:cNvCxnSpPr>
          <p:nvPr/>
        </p:nvCxnSpPr>
        <p:spPr>
          <a:xfrm flipV="1">
            <a:off x="3883324" y="2639599"/>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正方形/長方形 32"/>
              <p:cNvSpPr/>
              <p:nvPr/>
            </p:nvSpPr>
            <p:spPr>
              <a:xfrm>
                <a:off x="4289796" y="142841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3" name="正方形/長方形 32"/>
              <p:cNvSpPr>
                <a:spLocks noRot="1" noChangeAspect="1" noMove="1" noResize="1" noEditPoints="1" noAdjustHandles="1" noChangeArrowheads="1" noChangeShapeType="1" noTextEdit="1"/>
              </p:cNvSpPr>
              <p:nvPr/>
            </p:nvSpPr>
            <p:spPr>
              <a:xfrm>
                <a:off x="4289796" y="1428410"/>
                <a:ext cx="507127" cy="369332"/>
              </a:xfrm>
              <a:prstGeom prst="rect">
                <a:avLst/>
              </a:prstGeom>
              <a:blipFill rotWithShape="0">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正方形/長方形 33"/>
              <p:cNvSpPr/>
              <p:nvPr/>
            </p:nvSpPr>
            <p:spPr>
              <a:xfrm>
                <a:off x="4289796" y="19084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4289796" y="1908470"/>
                <a:ext cx="507127"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4289796" y="232757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4289796" y="2327570"/>
                <a:ext cx="507127" cy="369332"/>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4289796" y="3089570"/>
                <a:ext cx="52206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𝑑</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4289796" y="3089570"/>
                <a:ext cx="522066" cy="369332"/>
              </a:xfrm>
              <a:prstGeom prst="rect">
                <a:avLst/>
              </a:prstGeom>
              <a:blipFill rotWithShape="0">
                <a:blip r:embed="rId10"/>
                <a:stretch>
                  <a:fillRect/>
                </a:stretch>
              </a:blipFill>
            </p:spPr>
            <p:txBody>
              <a:bodyPr/>
              <a:lstStyle/>
              <a:p>
                <a:r>
                  <a:rPr lang="ja-JP" altLang="en-US">
                    <a:noFill/>
                  </a:rPr>
                  <a:t> </a:t>
                </a:r>
              </a:p>
            </p:txBody>
          </p:sp>
        </mc:Fallback>
      </mc:AlternateContent>
      <p:sp>
        <p:nvSpPr>
          <p:cNvPr id="37" name="正方形/長方形 36"/>
          <p:cNvSpPr/>
          <p:nvPr/>
        </p:nvSpPr>
        <p:spPr>
          <a:xfrm>
            <a:off x="1000058" y="2143640"/>
            <a:ext cx="1569660" cy="646331"/>
          </a:xfrm>
          <a:prstGeom prst="rect">
            <a:avLst/>
          </a:prstGeom>
        </p:spPr>
        <p:txBody>
          <a:bodyPr wrap="none">
            <a:spAutoFit/>
          </a:bodyPr>
          <a:lstStyle/>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入力</a:t>
            </a:r>
          </a:p>
        </p:txBody>
      </p:sp>
      <p:cxnSp>
        <p:nvCxnSpPr>
          <p:cNvPr id="38" name="直線矢印コネクタ 37"/>
          <p:cNvCxnSpPr>
            <a:stCxn id="44" idx="2"/>
            <a:endCxn id="20" idx="6"/>
          </p:cNvCxnSpPr>
          <p:nvPr/>
        </p:nvCxnSpPr>
        <p:spPr>
          <a:xfrm flipH="1">
            <a:off x="6597494" y="2639599"/>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4" name="円/楕円 43"/>
          <p:cNvSpPr/>
          <p:nvPr/>
        </p:nvSpPr>
        <p:spPr>
          <a:xfrm>
            <a:off x="6876770" y="2269485"/>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6" name="直線矢印コネクタ 45"/>
          <p:cNvCxnSpPr>
            <a:endCxn id="44" idx="6"/>
          </p:cNvCxnSpPr>
          <p:nvPr/>
        </p:nvCxnSpPr>
        <p:spPr>
          <a:xfrm flipH="1">
            <a:off x="7616997" y="2639599"/>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9" name="正方形/長方形 48"/>
          <p:cNvSpPr/>
          <p:nvPr/>
        </p:nvSpPr>
        <p:spPr>
          <a:xfrm>
            <a:off x="8207746" y="2333920"/>
            <a:ext cx="1239442" cy="584775"/>
          </a:xfrm>
          <a:prstGeom prst="rect">
            <a:avLst/>
          </a:prstGeom>
        </p:spPr>
        <p:txBody>
          <a:bodyPr wrap="none">
            <a:spAutoFit/>
          </a:bodyPr>
          <a:lstStyle/>
          <a:p>
            <a:r>
              <a:rPr lang="en-US" altLang="ja-JP" sz="3200" dirty="0" smtClean="0"/>
              <a:t>0 or 1 </a:t>
            </a:r>
            <a:endParaRPr lang="ja-JP" altLang="en-US" sz="3200" dirty="0"/>
          </a:p>
        </p:txBody>
      </p:sp>
      <mc:AlternateContent xmlns:mc="http://schemas.openxmlformats.org/markup-compatibility/2006" xmlns:a14="http://schemas.microsoft.com/office/drawing/2010/main">
        <mc:Choice Requires="a14">
          <p:sp>
            <p:nvSpPr>
              <p:cNvPr id="5" name="正方形/長方形 4"/>
              <p:cNvSpPr/>
              <p:nvPr/>
            </p:nvSpPr>
            <p:spPr>
              <a:xfrm>
                <a:off x="7634513" y="3679762"/>
                <a:ext cx="4702629" cy="3416320"/>
              </a:xfrm>
              <a:prstGeom prst="rect">
                <a:avLst/>
              </a:prstGeom>
            </p:spPr>
            <p:txBody>
              <a:bodyPr wrap="square">
                <a:spAutoFit/>
              </a:bodyPr>
              <a:lstStyle/>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記述をすっきりさせました</a:t>
                </a:r>
                <a:endParaRPr lang="en-US" altLang="ja-JP"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信号</a:t>
                </a:r>
                <a:r>
                  <a:rPr lang="ja-JP" altLang="en-US" sz="24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a:t>
                </a:r>
                <a14:m>
                  <m:oMath xmlns:m="http://schemas.openxmlformats.org/officeDocument/2006/math">
                    <m:r>
                      <a:rPr lang="en-US" altLang="ja-JP" sz="2400" b="1">
                        <a:solidFill>
                          <a:schemeClr val="tx1"/>
                        </a:solidFill>
                        <a:latin typeface="Cambria Math" panose="02040503050406030204" pitchFamily="18" charset="0"/>
                      </a:rPr>
                      <m:t>𝐱</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r>
                          <a:rPr lang="en-US" altLang="ja-JP" sz="2400" i="1">
                            <a:solidFill>
                              <a:schemeClr val="tx1"/>
                            </a:solidFill>
                            <a:latin typeface="Cambria Math" panose="02040503050406030204" pitchFamily="18" charset="0"/>
                          </a:rPr>
                          <m:t>1, 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i="1">
                                <a:solidFill>
                                  <a:schemeClr val="tx1"/>
                                </a:solidFill>
                                <a:latin typeface="Cambria Math" panose="02040503050406030204" pitchFamily="18" charset="0"/>
                              </a:rPr>
                              <m:t>𝑥</m:t>
                            </m:r>
                          </m:e>
                          <m:sub>
                            <m:r>
                              <a:rPr lang="en-US" altLang="ja-JP" sz="2400" i="1">
                                <a:solidFill>
                                  <a:schemeClr val="tx1"/>
                                </a:solidFill>
                                <a:latin typeface="Cambria Math" panose="02040503050406030204" pitchFamily="18" charset="0"/>
                              </a:rPr>
                              <m:t>𝑑</m:t>
                            </m:r>
                          </m:sub>
                        </m:sSub>
                      </m:e>
                    </m:d>
                  </m:oMath>
                </a14:m>
                <a:endParaRPr lang="en-US" altLang="ja-JP" sz="2400"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　　重み </a:t>
                </a:r>
                <a14:m>
                  <m:oMath xmlns:m="http://schemas.openxmlformats.org/officeDocument/2006/math">
                    <m:r>
                      <a:rPr lang="en-US" altLang="ja-JP" sz="2400" b="1" i="0" smtClean="0">
                        <a:solidFill>
                          <a:schemeClr val="tx1"/>
                        </a:solidFill>
                        <a:latin typeface="Cambria Math" panose="02040503050406030204" pitchFamily="18" charset="0"/>
                      </a:rPr>
                      <m:t>𝐰</m:t>
                    </m:r>
                    <m:r>
                      <a:rPr lang="en-US" altLang="ja-JP" sz="2400" b="1">
                        <a:solidFill>
                          <a:schemeClr val="tx1"/>
                        </a:solidFill>
                        <a:latin typeface="Cambria Math" panose="02040503050406030204" pitchFamily="18" charset="0"/>
                      </a:rPr>
                      <m:t>=</m:t>
                    </m:r>
                    <m:d>
                      <m:dPr>
                        <m:ctrlPr>
                          <a:rPr lang="en-US" altLang="ja-JP" sz="2400" b="1" i="1">
                            <a:solidFill>
                              <a:schemeClr val="tx1"/>
                            </a:solidFill>
                            <a:latin typeface="Cambria Math" panose="02040503050406030204" pitchFamily="18" charset="0"/>
                          </a:rPr>
                        </m:ctrlPr>
                      </m:dPr>
                      <m:e>
                        <m:sSub>
                          <m:sSubPr>
                            <m:ctrlPr>
                              <a:rPr lang="en-US" altLang="ja-JP" sz="2400" b="0" i="1" smtClean="0">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b="0" i="1" smtClean="0">
                                <a:solidFill>
                                  <a:schemeClr val="tx1"/>
                                </a:solidFill>
                                <a:latin typeface="Cambria Math" panose="02040503050406030204" pitchFamily="18" charset="0"/>
                              </a:rPr>
                              <m:t>0</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1</m:t>
                            </m:r>
                          </m:sub>
                        </m:sSub>
                        <m:r>
                          <a:rPr lang="en-US" altLang="ja-JP" sz="2400" i="1">
                            <a:solidFill>
                              <a:schemeClr val="tx1"/>
                            </a:solidFill>
                            <a:latin typeface="Cambria Math" panose="02040503050406030204" pitchFamily="18" charset="0"/>
                          </a:rPr>
                          <m:t>, </m:t>
                        </m:r>
                        <m:sSub>
                          <m:sSubPr>
                            <m:ctrlPr>
                              <a:rPr lang="en-US" altLang="ja-JP" sz="2400" i="1">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m:t>
                            </m:r>
                            <m:r>
                              <a:rPr lang="en-US" altLang="ja-JP" sz="2400" b="0" i="1" smtClean="0">
                                <a:solidFill>
                                  <a:schemeClr val="tx1"/>
                                </a:solidFill>
                                <a:latin typeface="Cambria Math" panose="02040503050406030204" pitchFamily="18" charset="0"/>
                              </a:rPr>
                              <m:t>𝑤</m:t>
                            </m:r>
                          </m:e>
                          <m:sub>
                            <m:r>
                              <a:rPr lang="en-US" altLang="ja-JP" sz="2400" i="1">
                                <a:solidFill>
                                  <a:schemeClr val="tx1"/>
                                </a:solidFill>
                                <a:latin typeface="Cambria Math" panose="02040503050406030204" pitchFamily="18" charset="0"/>
                              </a:rPr>
                              <m:t>𝑑</m:t>
                            </m:r>
                          </m:sub>
                        </m:sSub>
                      </m:e>
                    </m:d>
                  </m:oMath>
                </a14:m>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400" b="1" dirty="0" smtClean="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smtClean="0">
                    <a:solidFill>
                      <a:srgbClr val="C00000"/>
                    </a:solidFill>
                    <a:latin typeface="メイリオ" panose="020B0604030504040204" pitchFamily="50" charset="-128"/>
                    <a:ea typeface="メイリオ" panose="020B0604030504040204" pitchFamily="50" charset="-128"/>
                    <a:cs typeface="メイリオ" panose="020B0604030504040204" pitchFamily="50" charset="-128"/>
                  </a:rPr>
                  <a:t>確認</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重み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 </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が未知です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大量の教師データを使ってよい </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w</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 を発見します</a:t>
                </a:r>
                <a:endParaRPr lang="en-US" altLang="ja-JP" sz="2400" b="1"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400" b="1"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5" name="正方形/長方形 4"/>
              <p:cNvSpPr>
                <a:spLocks noRot="1" noChangeAspect="1" noMove="1" noResize="1" noEditPoints="1" noAdjustHandles="1" noChangeArrowheads="1" noChangeShapeType="1" noTextEdit="1"/>
              </p:cNvSpPr>
              <p:nvPr/>
            </p:nvSpPr>
            <p:spPr>
              <a:xfrm>
                <a:off x="7634513" y="3679762"/>
                <a:ext cx="4702629" cy="3416320"/>
              </a:xfrm>
              <a:prstGeom prst="rect">
                <a:avLst/>
              </a:prstGeom>
              <a:blipFill rotWithShape="0">
                <a:blip r:embed="rId11"/>
                <a:stretch>
                  <a:fillRect l="-1943" t="-1429"/>
                </a:stretch>
              </a:blipFill>
            </p:spPr>
            <p:txBody>
              <a:bodyPr/>
              <a:lstStyle/>
              <a:p>
                <a:r>
                  <a:rPr lang="ja-JP" altLang="en-US">
                    <a:noFill/>
                  </a:rPr>
                  <a:t> </a:t>
                </a:r>
              </a:p>
            </p:txBody>
          </p:sp>
        </mc:Fallback>
      </mc:AlternateContent>
      <p:sp>
        <p:nvSpPr>
          <p:cNvPr id="7" name="フリーフォーム 6"/>
          <p:cNvSpPr/>
          <p:nvPr/>
        </p:nvSpPr>
        <p:spPr>
          <a:xfrm>
            <a:off x="6970329" y="2437602"/>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スライド番号プレースホルダー 8"/>
          <p:cNvSpPr>
            <a:spLocks noGrp="1"/>
          </p:cNvSpPr>
          <p:nvPr>
            <p:ph type="sldNum" sz="quarter" idx="12"/>
          </p:nvPr>
        </p:nvSpPr>
        <p:spPr/>
        <p:txBody>
          <a:bodyPr/>
          <a:lstStyle/>
          <a:p>
            <a:fld id="{F35DE295-420C-4265-BE54-AE59FA4027A6}" type="slidenum">
              <a:rPr kumimoji="1" lang="ja-JP" altLang="en-US" smtClean="0"/>
              <a:t>17</a:t>
            </a:fld>
            <a:endParaRPr kumimoji="1" lang="ja-JP" altLang="en-US"/>
          </a:p>
        </p:txBody>
      </p:sp>
    </p:spTree>
    <p:extLst>
      <p:ext uri="{BB962C8B-B14F-4D97-AF65-F5344CB8AC3E}">
        <p14:creationId xmlns:p14="http://schemas.microsoft.com/office/powerpoint/2010/main" val="3493177547"/>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305800" y="1727200"/>
            <a:ext cx="3543300" cy="396506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780779" y="653534"/>
                <a:ext cx="3257367"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=(1,−1,1)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m:t>
                    </m:r>
                    <m:r>
                      <a:rPr lang="en-US" altLang="ja-JP" i="1">
                        <a:latin typeface="Cambria Math" panose="02040503050406030204" pitchFamily="18" charset="0"/>
                      </a:rPr>
                      <m:t>𝑥</m:t>
                    </m:r>
                    <m:r>
                      <a:rPr lang="en-US" altLang="ja-JP" b="0" i="1" smtClean="0">
                        <a:latin typeface="Cambria Math" panose="02040503050406030204" pitchFamily="18" charset="0"/>
                      </a:rPr>
                      <m:t>−1</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780779" y="653534"/>
                <a:ext cx="3257367" cy="923330"/>
              </a:xfrm>
              <a:prstGeom prst="rect">
                <a:avLst/>
              </a:prstGeom>
              <a:blipFill rotWithShape="0">
                <a:blip r:embed="rId10"/>
                <a:stretch>
                  <a:fillRect b="-9868"/>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8745379">
                <a:off x="10178737" y="2571234"/>
                <a:ext cx="1767856"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𝑦</m:t>
                      </m:r>
                      <m:r>
                        <a:rPr lang="en-US" altLang="ja-JP" sz="2800" b="0" i="1" smtClean="0">
                          <a:latin typeface="Cambria Math" panose="02040503050406030204" pitchFamily="18" charset="0"/>
                        </a:rPr>
                        <m:t>=</m:t>
                      </m:r>
                      <m:r>
                        <a:rPr lang="en-US" altLang="ja-JP" sz="2800" i="1">
                          <a:latin typeface="Cambria Math" panose="02040503050406030204" pitchFamily="18" charset="0"/>
                        </a:rPr>
                        <m:t>𝑥</m:t>
                      </m:r>
                      <m:r>
                        <a:rPr lang="en-US" altLang="ja-JP" sz="2800" i="1">
                          <a:latin typeface="Cambria Math" panose="02040503050406030204" pitchFamily="18" charset="0"/>
                        </a:rPr>
                        <m:t>−1</m:t>
                      </m:r>
                    </m:oMath>
                  </m:oMathPara>
                </a14:m>
                <a:endParaRPr lang="ja-JP" altLang="en-US" sz="28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8745379">
                <a:off x="10178737" y="2571234"/>
                <a:ext cx="1767856" cy="52322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8102383">
            <a:off x="10669735" y="20931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8683033">
            <a:off x="10773113" y="17965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413128" y="6067980"/>
                <a:ext cx="4778872" cy="646331"/>
              </a:xfrm>
              <a:prstGeom prst="rect">
                <a:avLst/>
              </a:prstGeom>
            </p:spPr>
            <p:txBody>
              <a:bodyPr wrap="none">
                <a:spAutoFit/>
              </a:bodyPr>
              <a:lstStyle/>
              <a:p>
                <a:r>
                  <a:rPr lang="ja-JP" altLang="en-US" dirty="0" smtClean="0"/>
                  <a:t>教師データ　　　　を正しく分類できていないので</a:t>
                </a:r>
                <a:endParaRPr lang="en-US" altLang="ja-JP" dirty="0" smtClean="0"/>
              </a:p>
              <a:p>
                <a:r>
                  <a:rPr lang="ja-JP" altLang="en-US" dirty="0" smtClean="0"/>
                  <a:t>この</a:t>
                </a:r>
                <a14:m>
                  <m:oMath xmlns:m="http://schemas.openxmlformats.org/officeDocument/2006/math">
                    <m:d>
                      <m:dPr>
                        <m:ctrlPr>
                          <a:rPr lang="en-US" altLang="ja-JP" i="1">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oMath>
                </a14:m>
                <a:r>
                  <a:rPr lang="ja-JP" altLang="en-US" dirty="0" smtClean="0"/>
                  <a:t>はだめ</a:t>
                </a:r>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7413128" y="6067980"/>
                <a:ext cx="4778872" cy="646331"/>
              </a:xfrm>
              <a:prstGeom prst="rect">
                <a:avLst/>
              </a:prstGeom>
              <a:blipFill rotWithShape="0">
                <a:blip r:embed="rId12"/>
                <a:stretch>
                  <a:fillRect l="-1020" t="-7547" r="-510" b="-11321"/>
                </a:stretch>
              </a:blipFill>
            </p:spPr>
            <p:txBody>
              <a:bodyPr/>
              <a:lstStyle/>
              <a:p>
                <a:r>
                  <a:rPr lang="ja-JP" altLang="en-US">
                    <a:noFill/>
                  </a:rPr>
                  <a:t> </a:t>
                </a:r>
              </a:p>
            </p:txBody>
          </p:sp>
        </mc:Fallback>
      </mc:AlternateContent>
      <p:sp>
        <p:nvSpPr>
          <p:cNvPr id="79" name="二等辺三角形 78"/>
          <p:cNvSpPr/>
          <p:nvPr/>
        </p:nvSpPr>
        <p:spPr>
          <a:xfrm>
            <a:off x="8594314" y="6122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0" name="正方形/長方形 79"/>
          <p:cNvSpPr/>
          <p:nvPr/>
        </p:nvSpPr>
        <p:spPr>
          <a:xfrm>
            <a:off x="8923408" y="61394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18</a:t>
            </a:fld>
            <a:endParaRPr kumimoji="1" lang="ja-JP" altLang="en-US"/>
          </a:p>
        </p:txBody>
      </p:sp>
    </p:spTree>
    <p:extLst>
      <p:ext uri="{BB962C8B-B14F-4D97-AF65-F5344CB8AC3E}">
        <p14:creationId xmlns:p14="http://schemas.microsoft.com/office/powerpoint/2010/main" val="289627954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1093350"/>
                <a:ext cx="6048209" cy="3881421"/>
              </a:xfrm>
            </p:spPr>
            <p:txBody>
              <a:bodyPr>
                <a:normAutofit/>
              </a:bodyPr>
              <a:lstStyle/>
              <a:p>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r>
                  <a:rPr lang="ja-JP" altLang="en-US" dirty="0" smtClean="0"/>
                  <a:t>教師データ </a:t>
                </a:r>
                <a14:m>
                  <m:oMath xmlns:m="http://schemas.openxmlformats.org/officeDocument/2006/math">
                    <m:d>
                      <m:dPr>
                        <m:ctrlPr>
                          <a:rPr lang="en-US" altLang="ja-JP" b="0" i="1" smtClean="0">
                            <a:latin typeface="Cambria Math" panose="02040503050406030204" pitchFamily="18" charset="0"/>
                          </a:rPr>
                        </m:ctrlPr>
                      </m:dPr>
                      <m:e>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e>
                    </m:d>
                  </m:oMath>
                </a14:m>
                <a:endParaRPr lang="en-US" altLang="ja-JP" b="0" i="1" dirty="0" smtClean="0">
                  <a:latin typeface="Cambria Math" panose="02040503050406030204" pitchFamily="18" charset="0"/>
                </a:endParaRPr>
              </a:p>
              <a:p>
                <a:pPr lvl="1"/>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0" smtClean="0">
                        <a:latin typeface="Cambria Math" panose="02040503050406030204" pitchFamily="18" charset="0"/>
                      </a:rPr>
                      <m:t>=</m:t>
                    </m:r>
                    <m:d>
                      <m:dPr>
                        <m:ctrlPr>
                          <a:rPr lang="en-US" altLang="ja-JP" b="1" i="1" smtClean="0">
                            <a:latin typeface="Cambria Math" panose="02040503050406030204" pitchFamily="18" charset="0"/>
                          </a:rPr>
                        </m:ctrlPr>
                      </m:dPr>
                      <m:e>
                        <m:sSub>
                          <m:sSubPr>
                            <m:ctrlPr>
                              <a:rPr lang="en-US" altLang="ja-JP" i="1" smtClean="0">
                                <a:latin typeface="Cambria Math" panose="02040503050406030204" pitchFamily="18" charset="0"/>
                              </a:rPr>
                            </m:ctrlPr>
                          </m:sSubPr>
                          <m:e>
                            <m:r>
                              <a:rPr lang="en-US" altLang="ja-JP" b="0" i="1" smtClean="0">
                                <a:latin typeface="Cambria Math" panose="02040503050406030204" pitchFamily="18" charset="0"/>
                              </a:rPr>
                              <m:t>𝑥</m:t>
                            </m:r>
                          </m:e>
                          <m:sub>
                            <m:r>
                              <a:rPr lang="en-US" altLang="ja-JP" b="0" i="1" smtClean="0">
                                <a:latin typeface="Cambria Math" panose="02040503050406030204" pitchFamily="18" charset="0"/>
                              </a:rPr>
                              <m:t>𝑖</m:t>
                            </m:r>
                          </m:sub>
                        </m:sSub>
                        <m:r>
                          <a:rPr lang="en-US" altLang="ja-JP" b="0" i="1" smtClean="0">
                            <a:latin typeface="Cambria Math" panose="02040503050406030204" pitchFamily="18" charset="0"/>
                          </a:rPr>
                          <m:t>,</m:t>
                        </m:r>
                        <m:sSub>
                          <m:sSubPr>
                            <m:ctrlPr>
                              <a:rPr lang="en-US" altLang="ja-JP" b="0" i="1" smtClean="0">
                                <a:latin typeface="Cambria Math" panose="02040503050406030204" pitchFamily="18" charset="0"/>
                              </a:rPr>
                            </m:ctrlPr>
                          </m:sSubPr>
                          <m:e>
                            <m:r>
                              <a:rPr lang="en-US" altLang="ja-JP" b="0" i="1" smtClean="0">
                                <a:latin typeface="Cambria Math" panose="02040503050406030204" pitchFamily="18" charset="0"/>
                              </a:rPr>
                              <m:t>𝑦</m:t>
                            </m:r>
                          </m:e>
                          <m:sub>
                            <m:r>
                              <a:rPr lang="en-US" altLang="ja-JP" b="0" i="1" smtClean="0">
                                <a:latin typeface="Cambria Math" panose="02040503050406030204" pitchFamily="18" charset="0"/>
                              </a:rPr>
                              <m:t>𝑖</m:t>
                            </m:r>
                          </m:sub>
                        </m:sSub>
                      </m:e>
                    </m:d>
                    <m:r>
                      <a:rPr lang="en-US" altLang="ja-JP" b="1" i="1" smtClean="0">
                        <a:latin typeface="Cambria Math" panose="02040503050406030204" pitchFamily="18" charset="0"/>
                      </a:rPr>
                      <m:t>,</m:t>
                    </m:r>
                    <m:sSub>
                      <m:sSubPr>
                        <m:ctrlPr>
                          <a:rPr lang="en-US" altLang="ja-JP" b="1" i="1">
                            <a:latin typeface="Cambria Math" panose="02040503050406030204" pitchFamily="18" charset="0"/>
                          </a:rPr>
                        </m:ctrlPr>
                      </m:sSubPr>
                      <m:e>
                        <m:r>
                          <a:rPr lang="en-US" altLang="ja-JP" b="0" i="1" smtClean="0">
                            <a:latin typeface="Cambria Math" panose="02040503050406030204" pitchFamily="18" charset="0"/>
                          </a:rPr>
                          <m:t>𝑏</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d>
                      <m:dPr>
                        <m:begChr m:val="{"/>
                        <m:endChr m:val="}"/>
                        <m:ctrlPr>
                          <a:rPr lang="en-US" altLang="ja-JP" b="1" i="1" smtClean="0">
                            <a:latin typeface="Cambria Math" panose="02040503050406030204" pitchFamily="18" charset="0"/>
                          </a:rPr>
                        </m:ctrlPr>
                      </m:dPr>
                      <m:e>
                        <m:r>
                          <a:rPr lang="en-US" altLang="ja-JP" b="0" i="1" smtClean="0">
                            <a:latin typeface="Cambria Math" panose="02040503050406030204" pitchFamily="18" charset="0"/>
                          </a:rPr>
                          <m:t>0,1</m:t>
                        </m:r>
                      </m:e>
                    </m:d>
                    <m:r>
                      <a:rPr lang="en-US" altLang="ja-JP" b="1" i="1" smtClean="0">
                        <a:latin typeface="Cambria Math" panose="02040503050406030204" pitchFamily="18" charset="0"/>
                      </a:rPr>
                      <m:t>, </m:t>
                    </m:r>
                    <m:r>
                      <a:rPr lang="en-US" altLang="ja-JP" b="0" i="1" smtClean="0">
                        <a:latin typeface="Cambria Math" panose="02040503050406030204" pitchFamily="18" charset="0"/>
                      </a:rPr>
                      <m:t>𝑖</m:t>
                    </m:r>
                    <m:r>
                      <a:rPr lang="en-US" altLang="ja-JP" b="0" i="1" smtClean="0">
                        <a:latin typeface="Cambria Math" panose="02040503050406030204" pitchFamily="18" charset="0"/>
                      </a:rPr>
                      <m:t>=1,…</m:t>
                    </m:r>
                    <m:r>
                      <a:rPr lang="en-US" altLang="ja-JP" b="0" i="1" smtClean="0">
                        <a:latin typeface="Cambria Math" panose="02040503050406030204" pitchFamily="18" charset="0"/>
                      </a:rPr>
                      <m:t>𝑁</m:t>
                    </m:r>
                  </m:oMath>
                </a14:m>
                <a:r>
                  <a:rPr kumimoji="1" lang="ja-JP" altLang="en-US" dirty="0" smtClean="0"/>
                  <a:t> </a:t>
                </a:r>
                <a:endParaRPr kumimoji="1" lang="en-US" altLang="ja-JP" dirty="0" smtClean="0"/>
              </a:p>
              <a:p>
                <a:pPr lvl="8"/>
                <a:endParaRPr kumimoji="1" lang="en-US" altLang="ja-JP" sz="1400" dirty="0" smtClean="0"/>
              </a:p>
              <a:p>
                <a:r>
                  <a:rPr lang="ja-JP" altLang="en-US" sz="2400" dirty="0" smtClean="0"/>
                  <a:t>教師データから重み</a:t>
                </a:r>
                <a14:m>
                  <m:oMath xmlns:m="http://schemas.openxmlformats.org/officeDocument/2006/math">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r>
                  <a:rPr lang="ja-JP" altLang="en-US" sz="2400" dirty="0"/>
                  <a:t>重</a:t>
                </a:r>
                <a:r>
                  <a:rPr lang="ja-JP" altLang="en-US" sz="2400" dirty="0" smtClean="0"/>
                  <a:t>みを使ってクラスわけ</a:t>
                </a:r>
                <a:endParaRPr lang="en-US" altLang="ja-JP" sz="2400" dirty="0" smtClean="0"/>
              </a:p>
              <a:p>
                <a:pPr marL="457200" lvl="1" indent="0">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r>
                                <a:rPr lang="en-US" altLang="ja-JP" b="0" i="1" smtClean="0">
                                  <a:latin typeface="Cambria Math" panose="02040503050406030204" pitchFamily="18" charset="0"/>
                                </a:rPr>
                                <m:t>𝑥</m:t>
                              </m:r>
                              <m:r>
                                <a:rPr lang="en-US" altLang="ja-JP" b="0" i="1" smtClean="0">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r>
                                <a:rPr lang="en-US" altLang="ja-JP" b="0" i="1" smtClean="0">
                                  <a:latin typeface="Cambria Math" panose="02040503050406030204" pitchFamily="18" charset="0"/>
                                </a:rPr>
                                <m:t>𝑦</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𝑥</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r>
                                <a:rPr lang="en-US" altLang="ja-JP" i="1">
                                  <a:latin typeface="Cambria Math" panose="02040503050406030204" pitchFamily="18" charset="0"/>
                                </a:rPr>
                                <m:t>𝑦</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1093350"/>
                <a:ext cx="6048209" cy="3881421"/>
              </a:xfrm>
              <a:blipFill rotWithShape="0">
                <a:blip r:embed="rId2"/>
                <a:stretch>
                  <a:fillRect l="-1310" t="-2198" r="-403"/>
                </a:stretch>
              </a:blipFill>
            </p:spPr>
            <p:txBody>
              <a:bodyPr/>
              <a:lstStyle/>
              <a:p>
                <a:r>
                  <a:rPr lang="ja-JP" altLang="en-US">
                    <a:noFill/>
                  </a:rPr>
                  <a:t> </a:t>
                </a:r>
              </a:p>
            </p:txBody>
          </p:sp>
        </mc:Fallback>
      </mc:AlternateContent>
      <p:grpSp>
        <p:nvGrpSpPr>
          <p:cNvPr id="4" name="グループ化 3"/>
          <p:cNvGrpSpPr/>
          <p:nvPr/>
        </p:nvGrpSpPr>
        <p:grpSpPr>
          <a:xfrm>
            <a:off x="579056" y="4605377"/>
            <a:ext cx="551543" cy="1886858"/>
            <a:chOff x="914401" y="1494971"/>
            <a:chExt cx="580571" cy="1986165"/>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6" name="円/楕円 5"/>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𝑦</m:t>
                        </m:r>
                      </m:oMath>
                    </m:oMathPara>
                  </a14:m>
                  <a:endParaRPr kumimoji="1" lang="ja-JP" altLang="en-US" sz="2400"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p:grpSp>
      <p:sp>
        <p:nvSpPr>
          <p:cNvPr id="9" name="円/楕円 8"/>
          <p:cNvSpPr/>
          <p:nvPr/>
        </p:nvSpPr>
        <p:spPr>
          <a:xfrm>
            <a:off x="3104542"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1130599" y="4881149"/>
            <a:ext cx="1973943" cy="7195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1130599" y="5548807"/>
            <a:ext cx="1973943" cy="5189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1130599" y="5600700"/>
            <a:ext cx="1973943" cy="6157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1537071" y="49907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1537071" y="4990760"/>
                <a:ext cx="507127" cy="369332"/>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1537071" y="54708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1537071" y="5470820"/>
                <a:ext cx="507127" cy="369332"/>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1537071" y="5889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2</m:t>
                          </m:r>
                        </m:sub>
                      </m:sSub>
                    </m:oMath>
                  </m:oMathPara>
                </a14:m>
                <a:endParaRPr lang="ja-JP" altLang="en-US"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1537071" y="5889920"/>
                <a:ext cx="507127" cy="369332"/>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3844769" y="5600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4124045" y="5230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4864272" y="5600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5455021" y="5295021"/>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4217604" y="5403451"/>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3" name="グループ化 32"/>
          <p:cNvGrpSpPr/>
          <p:nvPr/>
        </p:nvGrpSpPr>
        <p:grpSpPr>
          <a:xfrm>
            <a:off x="7740756" y="2163733"/>
            <a:ext cx="3326390" cy="3242194"/>
            <a:chOff x="4822723" y="3428344"/>
            <a:chExt cx="2770130" cy="2700014"/>
          </a:xfrm>
        </p:grpSpPr>
        <p:cxnSp>
          <p:nvCxnSpPr>
            <p:cNvPr id="34" name="直線矢印コネクタ 33"/>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5" name="直線矢印コネクタ 34"/>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テキスト ボックス 35"/>
              <p:cNvSpPr txBox="1"/>
              <p:nvPr/>
            </p:nvSpPr>
            <p:spPr>
              <a:xfrm>
                <a:off x="7299872" y="1977081"/>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6" name="テキスト ボックス 35"/>
              <p:cNvSpPr txBox="1">
                <a:spLocks noRot="1" noChangeAspect="1" noMove="1" noResize="1" noEditPoints="1" noAdjustHandles="1" noChangeArrowheads="1" noChangeShapeType="1" noTextEdit="1"/>
              </p:cNvSpPr>
              <p:nvPr/>
            </p:nvSpPr>
            <p:spPr>
              <a:xfrm>
                <a:off x="7299872" y="1977081"/>
                <a:ext cx="513026" cy="523220"/>
              </a:xfrm>
              <a:prstGeom prst="rect">
                <a:avLst/>
              </a:prstGeom>
              <a:blipFill rotWithShape="0">
                <a:blip r:embed="rId8"/>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テキスト ボックス 36"/>
              <p:cNvSpPr txBox="1"/>
              <p:nvPr/>
            </p:nvSpPr>
            <p:spPr>
              <a:xfrm>
                <a:off x="10789878" y="5324658"/>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10789878" y="5324658"/>
                <a:ext cx="508151" cy="523220"/>
              </a:xfrm>
              <a:prstGeom prst="rect">
                <a:avLst/>
              </a:prstGeom>
              <a:blipFill rotWithShape="0">
                <a:blip r:embed="rId9"/>
                <a:stretch>
                  <a:fillRect/>
                </a:stretch>
              </a:blipFill>
            </p:spPr>
            <p:txBody>
              <a:bodyPr/>
              <a:lstStyle/>
              <a:p>
                <a:r>
                  <a:rPr lang="ja-JP" altLang="en-US">
                    <a:noFill/>
                  </a:rPr>
                  <a:t> </a:t>
                </a:r>
              </a:p>
            </p:txBody>
          </p:sp>
        </mc:Fallback>
      </mc:AlternateContent>
      <p:sp>
        <p:nvSpPr>
          <p:cNvPr id="42" name="二等辺三角形 41"/>
          <p:cNvSpPr/>
          <p:nvPr/>
        </p:nvSpPr>
        <p:spPr>
          <a:xfrm>
            <a:off x="7837545" y="326890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3" name="二等辺三角形 42"/>
          <p:cNvSpPr/>
          <p:nvPr/>
        </p:nvSpPr>
        <p:spPr>
          <a:xfrm>
            <a:off x="8231094" y="420772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正方形/長方形 43"/>
          <p:cNvSpPr/>
          <p:nvPr/>
        </p:nvSpPr>
        <p:spPr>
          <a:xfrm>
            <a:off x="10026494" y="376635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正方形/長方形 44"/>
          <p:cNvSpPr/>
          <p:nvPr/>
        </p:nvSpPr>
        <p:spPr>
          <a:xfrm>
            <a:off x="10305198" y="470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9961180" y="32935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162565" y="33363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10076205" y="4099819"/>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9961179" y="435599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9685408" y="480593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9351579" y="426891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614650" y="39350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二等辺三角形 52"/>
          <p:cNvSpPr/>
          <p:nvPr/>
        </p:nvSpPr>
        <p:spPr>
          <a:xfrm>
            <a:off x="8199676" y="33291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二等辺三角形 53"/>
          <p:cNvSpPr/>
          <p:nvPr/>
        </p:nvSpPr>
        <p:spPr>
          <a:xfrm>
            <a:off x="8882785" y="314781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8000105" y="383967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530814" y="396315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8519565" y="2636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8388362" y="32710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8545691" y="3508860"/>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7955322" y="295949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正方形/長方形 61"/>
          <p:cNvSpPr/>
          <p:nvPr/>
        </p:nvSpPr>
        <p:spPr>
          <a:xfrm>
            <a:off x="10431080" y="357295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187965" y="284106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5" name="直線コネクタ 64"/>
          <p:cNvCxnSpPr/>
          <p:nvPr/>
        </p:nvCxnSpPr>
        <p:spPr>
          <a:xfrm flipV="1">
            <a:off x="8534400" y="1591744"/>
            <a:ext cx="1485900" cy="3989975"/>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7" name="正方形/長方形 66"/>
              <p:cNvSpPr/>
              <p:nvPr/>
            </p:nvSpPr>
            <p:spPr>
              <a:xfrm>
                <a:off x="7824866" y="297934"/>
                <a:ext cx="3194592" cy="923330"/>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d>
                        <m:dPr>
                          <m:ctrlPr>
                            <a:rPr lang="en-US" altLang="ja-JP" i="1" smtClean="0">
                              <a:latin typeface="Cambria Math" panose="02040503050406030204" pitchFamily="18" charset="0"/>
                            </a:rPr>
                          </m:ctrlPr>
                        </m:dPr>
                        <m:e>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1</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2</m:t>
                              </m:r>
                            </m:sub>
                          </m:sSub>
                        </m:e>
                      </m:d>
                      <m:r>
                        <a:rPr lang="en-US" altLang="ja-JP" b="0" i="1" smtClean="0">
                          <a:latin typeface="Cambria Math" panose="02040503050406030204" pitchFamily="18" charset="0"/>
                        </a:rPr>
                        <m:t>=(2,−2,1)</m:t>
                      </m:r>
                      <m:r>
                        <a:rPr lang="ja-JP" altLang="en-US" i="1">
                          <a:latin typeface="Cambria Math" panose="02040503050406030204" pitchFamily="18" charset="0"/>
                        </a:rPr>
                        <m:t>の</m:t>
                      </m:r>
                      <m:r>
                        <a:rPr lang="ja-JP" altLang="en-US" i="1" dirty="0">
                          <a:latin typeface="Cambria Math" panose="02040503050406030204" pitchFamily="18" charset="0"/>
                        </a:rPr>
                        <m:t>とき</m:t>
                      </m:r>
                    </m:oMath>
                  </m:oMathPara>
                </a14:m>
                <a:endParaRPr lang="en-US" altLang="ja-JP" dirty="0" smtClean="0"/>
              </a:p>
              <a:p>
                <a:pPr algn="ctr"/>
                <a:endParaRPr lang="en-US" altLang="ja-JP" dirty="0" smtClean="0"/>
              </a:p>
              <a:p>
                <a:pPr algn="ctr"/>
                <a14:m>
                  <m:oMath xmlns:m="http://schemas.openxmlformats.org/officeDocument/2006/math">
                    <m:r>
                      <a:rPr lang="en-US" altLang="ja-JP" i="1">
                        <a:latin typeface="Cambria Math" panose="02040503050406030204" pitchFamily="18" charset="0"/>
                      </a:rPr>
                      <m:t>𝑦</m:t>
                    </m:r>
                    <m:r>
                      <a:rPr lang="en-US" altLang="ja-JP" i="1">
                        <a:latin typeface="Cambria Math" panose="02040503050406030204" pitchFamily="18" charset="0"/>
                      </a:rPr>
                      <m:t>≥2</m:t>
                    </m:r>
                    <m:r>
                      <a:rPr lang="en-US" altLang="ja-JP" i="1">
                        <a:latin typeface="Cambria Math" panose="02040503050406030204" pitchFamily="18" charset="0"/>
                      </a:rPr>
                      <m:t>𝑥</m:t>
                    </m:r>
                    <m:r>
                      <a:rPr lang="en-US" altLang="ja-JP" b="0" i="1" smtClean="0">
                        <a:latin typeface="Cambria Math" panose="02040503050406030204" pitchFamily="18" charset="0"/>
                      </a:rPr>
                      <m:t>−2</m:t>
                    </m:r>
                  </m:oMath>
                </a14:m>
                <a:r>
                  <a:rPr lang="ja-JP" altLang="en-US" dirty="0" smtClean="0"/>
                  <a:t>ならばクラス</a:t>
                </a:r>
                <a:r>
                  <a:rPr lang="en-US" altLang="ja-JP" dirty="0" smtClean="0"/>
                  <a:t>1</a:t>
                </a:r>
                <a:endParaRPr lang="ja-JP" altLang="en-US"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7824866" y="297934"/>
                <a:ext cx="3194592" cy="923330"/>
              </a:xfrm>
              <a:prstGeom prst="rect">
                <a:avLst/>
              </a:prstGeom>
              <a:blipFill rotWithShape="0">
                <a:blip r:embed="rId10"/>
                <a:stretch>
                  <a:fillRect b="-10596"/>
                </a:stretch>
              </a:blipFill>
            </p:spPr>
            <p:txBody>
              <a:bodyPr/>
              <a:lstStyle/>
              <a:p>
                <a:r>
                  <a:rPr lang="ja-JP" altLang="en-US">
                    <a:noFill/>
                  </a:rPr>
                  <a:t> </a:t>
                </a:r>
              </a:p>
            </p:txBody>
          </p:sp>
        </mc:Fallback>
      </mc:AlternateContent>
      <p:sp>
        <p:nvSpPr>
          <p:cNvPr id="72" name="正方形/長方形 71"/>
          <p:cNvSpPr/>
          <p:nvPr/>
        </p:nvSpPr>
        <p:spPr>
          <a:xfrm>
            <a:off x="7864813" y="4438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73" name="正方形/長方形 72"/>
          <p:cNvSpPr/>
          <p:nvPr/>
        </p:nvSpPr>
        <p:spPr>
          <a:xfrm>
            <a:off x="10404813" y="3904734"/>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mc:AlternateContent xmlns:mc="http://schemas.openxmlformats.org/markup-compatibility/2006" xmlns:a14="http://schemas.microsoft.com/office/drawing/2010/main">
        <mc:Choice Requires="a14">
          <p:sp>
            <p:nvSpPr>
              <p:cNvPr id="74" name="正方形/長方形 73"/>
              <p:cNvSpPr/>
              <p:nvPr/>
            </p:nvSpPr>
            <p:spPr>
              <a:xfrm rot="17399651">
                <a:off x="9214288" y="2048588"/>
                <a:ext cx="1461554" cy="4001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smtClean="0">
                          <a:latin typeface="Cambria Math" panose="02040503050406030204" pitchFamily="18" charset="0"/>
                        </a:rPr>
                        <m:t>𝑦</m:t>
                      </m:r>
                      <m:r>
                        <a:rPr lang="en-US" altLang="ja-JP" sz="2000" b="0" i="1" smtClean="0">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−2</m:t>
                      </m:r>
                    </m:oMath>
                  </m:oMathPara>
                </a14:m>
                <a:endParaRPr lang="ja-JP" altLang="en-US" sz="2000" dirty="0"/>
              </a:p>
            </p:txBody>
          </p:sp>
        </mc:Choice>
        <mc:Fallback xmlns="">
          <p:sp>
            <p:nvSpPr>
              <p:cNvPr id="74" name="正方形/長方形 73"/>
              <p:cNvSpPr>
                <a:spLocks noRot="1" noChangeAspect="1" noMove="1" noResize="1" noEditPoints="1" noAdjustHandles="1" noChangeArrowheads="1" noChangeShapeType="1" noTextEdit="1"/>
              </p:cNvSpPr>
              <p:nvPr/>
            </p:nvSpPr>
            <p:spPr>
              <a:xfrm rot="17399651">
                <a:off x="9214288" y="2048588"/>
                <a:ext cx="1461554" cy="400110"/>
              </a:xfrm>
              <a:prstGeom prst="rect">
                <a:avLst/>
              </a:prstGeom>
              <a:blipFill rotWithShape="0">
                <a:blip r:embed="rId11"/>
                <a:stretch>
                  <a:fillRect/>
                </a:stretch>
              </a:blipFill>
            </p:spPr>
            <p:txBody>
              <a:bodyPr/>
              <a:lstStyle/>
              <a:p>
                <a:r>
                  <a:rPr lang="ja-JP" altLang="en-US">
                    <a:noFill/>
                  </a:rPr>
                  <a:t> </a:t>
                </a:r>
              </a:p>
            </p:txBody>
          </p:sp>
        </mc:Fallback>
      </mc:AlternateContent>
      <p:sp>
        <p:nvSpPr>
          <p:cNvPr id="75" name="下矢印 74"/>
          <p:cNvSpPr/>
          <p:nvPr/>
        </p:nvSpPr>
        <p:spPr>
          <a:xfrm rot="6839001">
            <a:off x="9247335" y="2143910"/>
            <a:ext cx="336958" cy="50360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rot="17419651">
            <a:off x="8639514" y="2025134"/>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mc:AlternateContent xmlns:mc="http://schemas.openxmlformats.org/markup-compatibility/2006" xmlns:a14="http://schemas.microsoft.com/office/drawing/2010/main">
        <mc:Choice Requires="a14">
          <p:sp>
            <p:nvSpPr>
              <p:cNvPr id="78" name="正方形/長方形 77"/>
              <p:cNvSpPr/>
              <p:nvPr/>
            </p:nvSpPr>
            <p:spPr>
              <a:xfrm>
                <a:off x="7505701" y="5842337"/>
                <a:ext cx="4584700" cy="1015663"/>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この</a:t>
                </a:r>
                <a14:m>
                  <m:oMath xmlns:m="http://schemas.openxmlformats.org/officeDocument/2006/math">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0</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1</m:t>
                            </m:r>
                          </m:sub>
                        </m:sSub>
                        <m:r>
                          <a:rPr lang="en-US" altLang="ja-JP" sz="2000" b="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a:latin typeface="Cambria Math" panose="02040503050406030204" pitchFamily="18" charset="0"/>
                              </a:rPr>
                              <m:t>𝑤</m:t>
                            </m:r>
                          </m:e>
                          <m:sub>
                            <m:r>
                              <a:rPr lang="en-US" altLang="ja-JP" sz="2000" b="0" i="1">
                                <a:latin typeface="Cambria Math" panose="02040503050406030204" pitchFamily="18" charset="0"/>
                              </a:rPr>
                              <m:t>2</m:t>
                            </m:r>
                          </m:sub>
                        </m:sSub>
                      </m:e>
                    </m:d>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はよさそう</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パーセプトロンは特徴空間を超平面で分割する手法</a:t>
                </a:r>
                <a:endParaRPr lang="ja-JP" altLang="en-US" sz="2000" b="1"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8" name="正方形/長方形 77"/>
              <p:cNvSpPr>
                <a:spLocks noRot="1" noChangeAspect="1" noMove="1" noResize="1" noEditPoints="1" noAdjustHandles="1" noChangeArrowheads="1" noChangeShapeType="1" noTextEdit="1"/>
              </p:cNvSpPr>
              <p:nvPr/>
            </p:nvSpPr>
            <p:spPr>
              <a:xfrm>
                <a:off x="7505701" y="5842337"/>
                <a:ext cx="4584700" cy="1015663"/>
              </a:xfrm>
              <a:prstGeom prst="rect">
                <a:avLst/>
              </a:prstGeom>
              <a:blipFill rotWithShape="0">
                <a:blip r:embed="rId12"/>
                <a:stretch>
                  <a:fillRect l="-1330" t="-2994" b="-8982"/>
                </a:stretch>
              </a:blipFill>
            </p:spPr>
            <p:txBody>
              <a:bodyPr/>
              <a:lstStyle/>
              <a:p>
                <a:r>
                  <a:rPr lang="ja-JP" altLang="en-US">
                    <a:noFill/>
                  </a:rPr>
                  <a:t> </a:t>
                </a:r>
              </a:p>
            </p:txBody>
          </p:sp>
        </mc:Fallback>
      </mc:AlternateContent>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19</a:t>
            </a:fld>
            <a:endParaRPr kumimoji="1" lang="ja-JP" altLang="en-US"/>
          </a:p>
        </p:txBody>
      </p:sp>
    </p:spTree>
    <p:extLst>
      <p:ext uri="{BB962C8B-B14F-4D97-AF65-F5344CB8AC3E}">
        <p14:creationId xmlns:p14="http://schemas.microsoft.com/office/powerpoint/2010/main" val="2324130409"/>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42950" y="124494"/>
            <a:ext cx="9715500" cy="733270"/>
          </a:xfrm>
        </p:spPr>
        <p:txBody>
          <a:bodyPr>
            <a:normAutofit/>
          </a:bodyPr>
          <a:lstStyle/>
          <a:p>
            <a:r>
              <a:rPr lang="ja-JP" altLang="en-US" sz="3600" b="1" dirty="0" smtClean="0"/>
              <a:t>コンピュータビジョン、</a:t>
            </a:r>
            <a:r>
              <a:rPr lang="en-US" altLang="ja-JP" sz="3600" b="1" dirty="0" smtClean="0"/>
              <a:t>2020</a:t>
            </a:r>
            <a:endParaRPr kumimoji="1" lang="ja-JP" altLang="en-US" sz="3600" b="1" dirty="0"/>
          </a:p>
        </p:txBody>
      </p:sp>
      <p:sp>
        <p:nvSpPr>
          <p:cNvPr id="3" name="コンテンツ プレースホルダー 2"/>
          <p:cNvSpPr>
            <a:spLocks noGrp="1"/>
          </p:cNvSpPr>
          <p:nvPr>
            <p:ph idx="1"/>
          </p:nvPr>
        </p:nvSpPr>
        <p:spPr>
          <a:xfrm>
            <a:off x="742950" y="848026"/>
            <a:ext cx="11329076" cy="6009974"/>
          </a:xfrm>
        </p:spPr>
        <p:txBody>
          <a:bodyPr>
            <a:normAutofit/>
          </a:bodyPr>
          <a:lstStyle/>
          <a:p>
            <a:pPr marL="0" indent="0">
              <a:lnSpc>
                <a:spcPct val="100000"/>
              </a:lnSpc>
              <a:spcBef>
                <a:spcPts val="600"/>
              </a:spcBef>
              <a:spcAft>
                <a:spcPts val="600"/>
              </a:spcAft>
              <a:buNone/>
            </a:pPr>
            <a:r>
              <a:rPr lang="en-US" altLang="ja-JP" sz="1800" dirty="0" smtClean="0"/>
              <a:t>4/09   </a:t>
            </a:r>
            <a:r>
              <a:rPr lang="ja-JP" altLang="en-US" sz="1800" dirty="0" smtClean="0"/>
              <a:t>序論</a:t>
            </a:r>
            <a:r>
              <a:rPr lang="en-US" altLang="ja-JP" sz="1800" dirty="0" smtClean="0"/>
              <a:t>		: </a:t>
            </a:r>
            <a:r>
              <a:rPr lang="ja-JP" altLang="en-US" sz="1800" dirty="0" smtClean="0"/>
              <a:t>イントロダクション，テクスチャ合成 </a:t>
            </a:r>
            <a:endParaRPr lang="en-US" altLang="ja-JP" sz="1800" dirty="0" smtClean="0"/>
          </a:p>
          <a:p>
            <a:pPr marL="0" indent="0">
              <a:lnSpc>
                <a:spcPct val="100000"/>
              </a:lnSpc>
              <a:spcBef>
                <a:spcPts val="600"/>
              </a:spcBef>
              <a:spcAft>
                <a:spcPts val="600"/>
              </a:spcAft>
              <a:buNone/>
            </a:pPr>
            <a:r>
              <a:rPr lang="en-US" altLang="ja-JP" sz="1800" dirty="0" smtClean="0"/>
              <a:t>4/16</a:t>
            </a:r>
            <a:r>
              <a:rPr lang="ja-JP" altLang="en-US" sz="1800" dirty="0" smtClean="0"/>
              <a:t>　特徴</a:t>
            </a:r>
            <a:r>
              <a:rPr lang="ja-JP" altLang="en-US" sz="1800" dirty="0"/>
              <a:t>検出</a:t>
            </a:r>
            <a:r>
              <a:rPr lang="en-US" altLang="ja-JP" sz="1800" dirty="0"/>
              <a:t>1 	: </a:t>
            </a:r>
            <a:r>
              <a:rPr lang="ja-JP" altLang="en-US" sz="1800" dirty="0"/>
              <a:t>テンプレートマッチング、コーナー・エッジ検出</a:t>
            </a:r>
            <a:r>
              <a:rPr lang="en-US" altLang="ja-JP" sz="1800" dirty="0" smtClean="0"/>
              <a:t>	</a:t>
            </a:r>
          </a:p>
          <a:p>
            <a:pPr marL="0" indent="0">
              <a:lnSpc>
                <a:spcPct val="100000"/>
              </a:lnSpc>
              <a:spcBef>
                <a:spcPts val="600"/>
              </a:spcBef>
              <a:spcAft>
                <a:spcPts val="600"/>
              </a:spcAft>
              <a:buNone/>
            </a:pPr>
            <a:r>
              <a:rPr lang="en-US" altLang="ja-JP" sz="1800" dirty="0" smtClean="0"/>
              <a:t>4/23   </a:t>
            </a:r>
            <a:r>
              <a:rPr lang="ja-JP" altLang="en-US" sz="1800" dirty="0" smtClean="0"/>
              <a:t>特徴</a:t>
            </a:r>
            <a:r>
              <a:rPr lang="ja-JP" altLang="en-US" sz="1800" dirty="0"/>
              <a:t>検出</a:t>
            </a:r>
            <a:r>
              <a:rPr lang="en-US" altLang="ja-JP" sz="1800" dirty="0"/>
              <a:t>2 	: </a:t>
            </a:r>
            <a:r>
              <a:rPr lang="en-US" altLang="ja-JP" sz="1800" dirty="0" err="1"/>
              <a:t>DoG</a:t>
            </a:r>
            <a:r>
              <a:rPr lang="ja-JP" altLang="en-US" sz="1800" dirty="0" smtClean="0"/>
              <a:t>特徴量</a:t>
            </a:r>
            <a:r>
              <a:rPr lang="ja-JP" altLang="en-US" sz="1800" dirty="0"/>
              <a:t>，</a:t>
            </a:r>
            <a:r>
              <a:rPr lang="en-US" altLang="ja-JP" sz="1800" dirty="0" smtClean="0"/>
              <a:t>SIFT</a:t>
            </a:r>
            <a:r>
              <a:rPr lang="ja-JP" altLang="en-US" sz="1800" dirty="0" smtClean="0"/>
              <a:t>特徴量，ハフ</a:t>
            </a:r>
            <a:r>
              <a:rPr lang="ja-JP" altLang="en-US" sz="1800" dirty="0"/>
              <a:t>変換</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dirty="0" smtClean="0"/>
              <a:t>4/30</a:t>
            </a:r>
            <a:r>
              <a:rPr lang="ja-JP" altLang="en-US" sz="1800" dirty="0" smtClean="0"/>
              <a:t>　領域分割</a:t>
            </a:r>
            <a:r>
              <a:rPr lang="en-US" altLang="ja-JP" sz="1800" dirty="0" smtClean="0"/>
              <a:t>	</a:t>
            </a:r>
            <a:r>
              <a:rPr lang="en-US" altLang="ja-JP" sz="1800" dirty="0"/>
              <a:t>	: </a:t>
            </a:r>
            <a:r>
              <a:rPr lang="ja-JP" altLang="en-US" sz="1800" dirty="0" smtClean="0"/>
              <a:t>領域分割とは，閾値法，領域</a:t>
            </a:r>
            <a:r>
              <a:rPr lang="ja-JP" altLang="en-US" sz="1800" dirty="0"/>
              <a:t>拡張法，動的輪郭</a:t>
            </a:r>
            <a:r>
              <a:rPr lang="ja-JP" altLang="en-US" sz="1800" dirty="0" smtClean="0"/>
              <a:t>モデル</a:t>
            </a:r>
            <a:r>
              <a:rPr lang="en-US" altLang="ja-JP" sz="1800" dirty="0"/>
              <a:t>		</a:t>
            </a:r>
            <a:endParaRPr kumimoji="1" lang="en-US" altLang="ja-JP" sz="1800" dirty="0" smtClean="0"/>
          </a:p>
          <a:p>
            <a:pPr marL="0" indent="0">
              <a:lnSpc>
                <a:spcPct val="100000"/>
              </a:lnSpc>
              <a:spcBef>
                <a:spcPts val="600"/>
              </a:spcBef>
              <a:spcAft>
                <a:spcPts val="600"/>
              </a:spcAft>
              <a:buNone/>
            </a:pPr>
            <a:r>
              <a:rPr lang="en-US" altLang="ja-JP" sz="1800" dirty="0" smtClean="0"/>
              <a:t>5/14</a:t>
            </a:r>
            <a:r>
              <a:rPr lang="ja-JP" altLang="en-US" sz="1800" dirty="0"/>
              <a:t>　領域分割</a:t>
            </a:r>
            <a:r>
              <a:rPr lang="en-US" altLang="ja-JP" sz="1800" dirty="0"/>
              <a:t>		</a:t>
            </a:r>
            <a:r>
              <a:rPr lang="en-US" altLang="ja-JP" sz="1800" dirty="0" smtClean="0"/>
              <a:t>:</a:t>
            </a:r>
            <a:r>
              <a:rPr lang="ja-JP" altLang="en-US" sz="1800" dirty="0"/>
              <a:t> </a:t>
            </a:r>
            <a:r>
              <a:rPr lang="ja-JP" altLang="en-US" sz="1800" dirty="0" smtClean="0"/>
              <a:t>グラフカット，モーフォロジー処理，</a:t>
            </a:r>
            <a:r>
              <a:rPr lang="en-US" altLang="ja-JP" sz="1800" dirty="0" smtClean="0"/>
              <a:t>Marching </a:t>
            </a:r>
            <a:r>
              <a:rPr lang="en-US" altLang="ja-JP" sz="1800" dirty="0" smtClean="0"/>
              <a:t>cubes</a:t>
            </a:r>
            <a:r>
              <a:rPr lang="ja-JP" altLang="en-US" sz="1800" dirty="0"/>
              <a:t> </a:t>
            </a:r>
            <a:r>
              <a:rPr lang="en-US" altLang="ja-JP" sz="1800" dirty="0" smtClean="0"/>
              <a:t>※</a:t>
            </a:r>
            <a:r>
              <a:rPr lang="ja-JP" altLang="en-US" sz="1800" dirty="0" smtClean="0"/>
              <a:t>変更可能性あり</a:t>
            </a:r>
            <a:r>
              <a:rPr lang="en-US" altLang="ja-JP" sz="1800" dirty="0"/>
              <a:t>	</a:t>
            </a:r>
            <a:endParaRPr lang="en-US" altLang="ja-JP" sz="1800" dirty="0" smtClean="0"/>
          </a:p>
          <a:p>
            <a:pPr marL="0" indent="0">
              <a:lnSpc>
                <a:spcPct val="100000"/>
              </a:lnSpc>
              <a:spcBef>
                <a:spcPts val="600"/>
              </a:spcBef>
              <a:spcAft>
                <a:spcPts val="600"/>
              </a:spcAft>
              <a:buNone/>
            </a:pPr>
            <a:r>
              <a:rPr kumimoji="1" lang="en-US" altLang="ja-JP" sz="1800" dirty="0" smtClean="0"/>
              <a:t>5/21</a:t>
            </a:r>
            <a:r>
              <a:rPr kumimoji="1" lang="ja-JP" altLang="en-US" sz="1800" dirty="0" smtClean="0"/>
              <a:t>　</a:t>
            </a:r>
            <a:r>
              <a:rPr lang="ja-JP" altLang="en-US" sz="1800" dirty="0"/>
              <a:t>パターン認識基礎</a:t>
            </a:r>
            <a:r>
              <a:rPr lang="en-US" altLang="ja-JP" sz="1800" dirty="0"/>
              <a:t>1	: </a:t>
            </a:r>
            <a:r>
              <a:rPr lang="ja-JP" altLang="en-US" sz="1800" dirty="0"/>
              <a:t>パターン認識概論，</a:t>
            </a:r>
            <a:r>
              <a:rPr lang="ja-JP" altLang="en-US" sz="1800" dirty="0" smtClean="0"/>
              <a:t>サポートベクタマシン</a:t>
            </a:r>
            <a:r>
              <a:rPr kumimoji="1" lang="en-US" altLang="ja-JP" sz="1800" dirty="0" smtClean="0"/>
              <a:t>	</a:t>
            </a:r>
          </a:p>
          <a:p>
            <a:pPr marL="0" indent="0">
              <a:lnSpc>
                <a:spcPct val="100000"/>
              </a:lnSpc>
              <a:spcBef>
                <a:spcPts val="600"/>
              </a:spcBef>
              <a:spcAft>
                <a:spcPts val="600"/>
              </a:spcAft>
              <a:buNone/>
            </a:pPr>
            <a:r>
              <a:rPr lang="en-US" altLang="ja-JP" sz="1800" dirty="0" smtClean="0"/>
              <a:t>5/28</a:t>
            </a:r>
            <a:r>
              <a:rPr lang="ja-JP" altLang="en-US" sz="1800" dirty="0" smtClean="0"/>
              <a:t>　</a:t>
            </a:r>
            <a:r>
              <a:rPr lang="ja-JP" altLang="en-US" sz="1800" dirty="0"/>
              <a:t>パターン認識基礎</a:t>
            </a:r>
            <a:r>
              <a:rPr lang="en-US" altLang="ja-JP" sz="1800" dirty="0"/>
              <a:t>2	: </a:t>
            </a:r>
            <a:r>
              <a:rPr lang="ja-JP" altLang="en-US" sz="1800" dirty="0"/>
              <a:t>ニューラルネットワーク、深層</a:t>
            </a:r>
            <a:r>
              <a:rPr lang="ja-JP" altLang="en-US" sz="1800" dirty="0" smtClean="0"/>
              <a:t>学習</a:t>
            </a:r>
            <a:endParaRPr lang="en-US" altLang="ja-JP" sz="1800" dirty="0" smtClean="0"/>
          </a:p>
          <a:p>
            <a:pPr marL="0" indent="0">
              <a:lnSpc>
                <a:spcPct val="100000"/>
              </a:lnSpc>
              <a:spcBef>
                <a:spcPts val="600"/>
              </a:spcBef>
              <a:spcAft>
                <a:spcPts val="600"/>
              </a:spcAft>
              <a:buNone/>
            </a:pPr>
            <a:r>
              <a:rPr lang="en-US" altLang="ja-JP" sz="1800" dirty="0" smtClean="0"/>
              <a:t>6/04</a:t>
            </a:r>
            <a:r>
              <a:rPr lang="ja-JP" altLang="en-US" sz="1800" dirty="0" smtClean="0"/>
              <a:t>　</a:t>
            </a:r>
            <a:r>
              <a:rPr lang="ja-JP" altLang="en-US" sz="1800" dirty="0"/>
              <a:t>パターン認識基礎</a:t>
            </a:r>
            <a:r>
              <a:rPr lang="en-US" altLang="ja-JP" sz="1800" dirty="0"/>
              <a:t>3: </a:t>
            </a:r>
            <a:r>
              <a:rPr lang="ja-JP" altLang="en-US" sz="1800" dirty="0" smtClean="0"/>
              <a:t>主成分分析</a:t>
            </a:r>
            <a:r>
              <a:rPr lang="en-US" altLang="ja-JP" sz="1800" dirty="0" smtClean="0"/>
              <a:t>, </a:t>
            </a:r>
            <a:r>
              <a:rPr lang="ja-JP" altLang="en-US" sz="1800" dirty="0" smtClean="0"/>
              <a:t>オートエンコーダ</a:t>
            </a:r>
            <a:r>
              <a:rPr lang="en-US" altLang="ja-JP" sz="1800" dirty="0"/>
              <a:t>	</a:t>
            </a:r>
            <a:r>
              <a:rPr lang="en-US" altLang="ja-JP" sz="1800" dirty="0" smtClean="0"/>
              <a:t>		</a:t>
            </a:r>
          </a:p>
          <a:p>
            <a:pPr marL="0" indent="0">
              <a:lnSpc>
                <a:spcPct val="100000"/>
              </a:lnSpc>
              <a:spcBef>
                <a:spcPts val="600"/>
              </a:spcBef>
              <a:spcAft>
                <a:spcPts val="600"/>
              </a:spcAft>
              <a:buNone/>
            </a:pPr>
            <a:r>
              <a:rPr lang="en-US" altLang="ja-JP" sz="1800" b="1" dirty="0" smtClean="0">
                <a:solidFill>
                  <a:srgbClr val="FF0000"/>
                </a:solidFill>
              </a:rPr>
              <a:t>6/11</a:t>
            </a:r>
            <a:r>
              <a:rPr lang="ja-JP" altLang="en-US" sz="1800" b="1" dirty="0" smtClean="0">
                <a:solidFill>
                  <a:srgbClr val="FF0000"/>
                </a:solidFill>
              </a:rPr>
              <a:t>　</a:t>
            </a:r>
            <a:r>
              <a:rPr lang="ja-JP" altLang="en-US" sz="1800" b="1" dirty="0">
                <a:solidFill>
                  <a:srgbClr val="FF0000"/>
                </a:solidFill>
              </a:rPr>
              <a:t>筆記</a:t>
            </a:r>
            <a:r>
              <a:rPr lang="ja-JP" altLang="en-US" sz="1800" b="1" dirty="0" smtClean="0">
                <a:solidFill>
                  <a:srgbClr val="FF0000"/>
                </a:solidFill>
              </a:rPr>
              <a:t>試験（</a:t>
            </a:r>
            <a:r>
              <a:rPr lang="en-US" altLang="ja-JP" sz="1800" b="1" dirty="0" smtClean="0">
                <a:solidFill>
                  <a:srgbClr val="FF0000"/>
                </a:solidFill>
              </a:rPr>
              <a:t>50</a:t>
            </a:r>
            <a:r>
              <a:rPr lang="ja-JP" altLang="en-US" sz="1800" b="1" dirty="0" smtClean="0">
                <a:solidFill>
                  <a:srgbClr val="FF0000"/>
                </a:solidFill>
              </a:rPr>
              <a:t>点満点</a:t>
            </a:r>
            <a:r>
              <a:rPr lang="en-US" altLang="ja-JP" sz="1800" b="1" dirty="0" smtClean="0">
                <a:solidFill>
                  <a:srgbClr val="FF0000"/>
                </a:solidFill>
              </a:rPr>
              <a:t>)</a:t>
            </a:r>
            <a:r>
              <a:rPr lang="en-US" altLang="ja-JP" sz="1800" dirty="0" smtClean="0"/>
              <a:t> </a:t>
            </a:r>
            <a:r>
              <a:rPr lang="en-US" altLang="ja-JP" sz="1800" b="1" dirty="0"/>
              <a:t>	</a:t>
            </a:r>
            <a:endParaRPr lang="en-US" altLang="ja-JP" sz="1800" b="1" dirty="0" smtClean="0"/>
          </a:p>
          <a:p>
            <a:pPr marL="0" indent="0">
              <a:lnSpc>
                <a:spcPct val="100000"/>
              </a:lnSpc>
              <a:spcBef>
                <a:spcPts val="600"/>
              </a:spcBef>
              <a:spcAft>
                <a:spcPts val="600"/>
              </a:spcAft>
              <a:buNone/>
            </a:pPr>
            <a:r>
              <a:rPr lang="en-US" altLang="ja-JP" sz="1800" dirty="0" smtClean="0"/>
              <a:t>6/18</a:t>
            </a:r>
            <a:r>
              <a:rPr lang="ja-JP" altLang="en-US" sz="1800" dirty="0" smtClean="0"/>
              <a:t>　</a:t>
            </a:r>
            <a:r>
              <a:rPr lang="ja-JP" altLang="en-US" sz="1800" dirty="0"/>
              <a:t>プログラミング</a:t>
            </a:r>
            <a:r>
              <a:rPr lang="ja-JP" altLang="en-US" sz="1800" dirty="0" smtClean="0"/>
              <a:t>演習  </a:t>
            </a:r>
            <a:r>
              <a:rPr lang="en-US" altLang="ja-JP" sz="1800" dirty="0" smtClean="0"/>
              <a:t>1</a:t>
            </a:r>
            <a:r>
              <a:rPr lang="en-US" altLang="ja-JP" sz="1800" dirty="0"/>
              <a:t> </a:t>
            </a:r>
            <a:endParaRPr lang="en-US" altLang="ja-JP" sz="1800" dirty="0" smtClean="0"/>
          </a:p>
          <a:p>
            <a:pPr marL="0" indent="0">
              <a:lnSpc>
                <a:spcPct val="100000"/>
              </a:lnSpc>
              <a:spcBef>
                <a:spcPts val="600"/>
              </a:spcBef>
              <a:spcAft>
                <a:spcPts val="600"/>
              </a:spcAft>
              <a:buNone/>
            </a:pPr>
            <a:r>
              <a:rPr lang="en-US" altLang="ja-JP" sz="1800" dirty="0" smtClean="0"/>
              <a:t>6/25</a:t>
            </a:r>
            <a:r>
              <a:rPr lang="ja-JP" altLang="en-US" sz="1800" dirty="0" smtClean="0"/>
              <a:t>　</a:t>
            </a:r>
            <a:r>
              <a:rPr lang="ja-JP" altLang="en-US" sz="1800" dirty="0"/>
              <a:t>プログラミング</a:t>
            </a:r>
            <a:r>
              <a:rPr lang="ja-JP" altLang="en-US" sz="1800" dirty="0" smtClean="0"/>
              <a:t>演習</a:t>
            </a:r>
            <a:r>
              <a:rPr lang="en-US" altLang="ja-JP" sz="1800" dirty="0" smtClean="0"/>
              <a:t>  2	</a:t>
            </a:r>
          </a:p>
          <a:p>
            <a:pPr marL="0" indent="0">
              <a:lnSpc>
                <a:spcPct val="100000"/>
              </a:lnSpc>
              <a:spcBef>
                <a:spcPts val="600"/>
              </a:spcBef>
              <a:spcAft>
                <a:spcPts val="600"/>
              </a:spcAft>
              <a:buNone/>
            </a:pPr>
            <a:r>
              <a:rPr lang="en-US" altLang="ja-JP" sz="1800" dirty="0" smtClean="0"/>
              <a:t>7/02   </a:t>
            </a:r>
            <a:r>
              <a:rPr lang="ja-JP" altLang="en-US" sz="1800" dirty="0" smtClean="0"/>
              <a:t>プログラミング演習  </a:t>
            </a:r>
            <a:r>
              <a:rPr lang="en-US" altLang="ja-JP" sz="1800" dirty="0" smtClean="0"/>
              <a:t>3	</a:t>
            </a:r>
          </a:p>
          <a:p>
            <a:pPr marL="0" indent="0">
              <a:lnSpc>
                <a:spcPct val="100000"/>
              </a:lnSpc>
              <a:spcBef>
                <a:spcPts val="600"/>
              </a:spcBef>
              <a:spcAft>
                <a:spcPts val="600"/>
              </a:spcAft>
              <a:buNone/>
            </a:pPr>
            <a:r>
              <a:rPr lang="en-US" altLang="ja-JP" sz="1800" dirty="0" smtClean="0"/>
              <a:t>7/09</a:t>
            </a:r>
            <a:r>
              <a:rPr lang="ja-JP" altLang="en-US" sz="1800" dirty="0" smtClean="0"/>
              <a:t>　プログラミング演習  </a:t>
            </a:r>
            <a:r>
              <a:rPr lang="en-US" altLang="ja-JP" sz="1800" dirty="0" smtClean="0"/>
              <a:t>4			</a:t>
            </a:r>
          </a:p>
          <a:p>
            <a:pPr marL="0" indent="0">
              <a:lnSpc>
                <a:spcPct val="100000"/>
              </a:lnSpc>
              <a:spcBef>
                <a:spcPts val="600"/>
              </a:spcBef>
              <a:spcAft>
                <a:spcPts val="600"/>
              </a:spcAft>
              <a:buNone/>
            </a:pPr>
            <a:r>
              <a:rPr lang="en-US" altLang="ja-JP" sz="1800" dirty="0" smtClean="0"/>
              <a:t>7/16</a:t>
            </a:r>
            <a:r>
              <a:rPr lang="ja-JP" altLang="en-US" sz="1800" dirty="0" smtClean="0"/>
              <a:t>　</a:t>
            </a:r>
            <a:r>
              <a:rPr lang="ja-JP" altLang="en-US" sz="1800" dirty="0"/>
              <a:t>プログラミング</a:t>
            </a:r>
            <a:r>
              <a:rPr lang="ja-JP" altLang="en-US" sz="1800" dirty="0" smtClean="0"/>
              <a:t>演習  </a:t>
            </a:r>
            <a:r>
              <a:rPr lang="en-US" altLang="ja-JP" sz="1800" dirty="0" smtClean="0"/>
              <a:t>5</a:t>
            </a:r>
          </a:p>
        </p:txBody>
      </p:sp>
    </p:spTree>
    <p:extLst>
      <p:ext uri="{BB962C8B-B14F-4D97-AF65-F5344CB8AC3E}">
        <p14:creationId xmlns:p14="http://schemas.microsoft.com/office/powerpoint/2010/main" val="193409983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 name="直線コネクタ 121"/>
          <p:cNvCxnSpPr/>
          <p:nvPr/>
        </p:nvCxnSpPr>
        <p:spPr>
          <a:xfrm>
            <a:off x="7610748" y="3893383"/>
            <a:ext cx="2390502" cy="583049"/>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6" name="直線コネクタ 145"/>
          <p:cNvCxnSpPr/>
          <p:nvPr/>
        </p:nvCxnSpPr>
        <p:spPr>
          <a:xfrm flipH="1" flipV="1">
            <a:off x="7329488" y="3152775"/>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7042400" y="3902201"/>
            <a:ext cx="3216025"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flipH="1">
            <a:off x="6733110" y="3670493"/>
            <a:ext cx="1035597" cy="175875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flipV="1">
            <a:off x="7626600" y="1631750"/>
            <a:ext cx="0" cy="2760738"/>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8" name="フリーフォーム 137"/>
          <p:cNvSpPr/>
          <p:nvPr/>
        </p:nvSpPr>
        <p:spPr>
          <a:xfrm>
            <a:off x="6667499" y="2714625"/>
            <a:ext cx="3590925" cy="1428750"/>
          </a:xfrm>
          <a:custGeom>
            <a:avLst/>
            <a:gdLst>
              <a:gd name="connsiteX0" fmla="*/ 809625 w 3086100"/>
              <a:gd name="connsiteY0" fmla="*/ 0 h 1428750"/>
              <a:gd name="connsiteX1" fmla="*/ 0 w 3086100"/>
              <a:gd name="connsiteY1" fmla="*/ 1428750 h 1428750"/>
              <a:gd name="connsiteX2" fmla="*/ 2419350 w 3086100"/>
              <a:gd name="connsiteY2" fmla="*/ 1428750 h 1428750"/>
              <a:gd name="connsiteX3" fmla="*/ 3086100 w 3086100"/>
              <a:gd name="connsiteY3" fmla="*/ 38100 h 1428750"/>
              <a:gd name="connsiteX4" fmla="*/ 809625 w 3086100"/>
              <a:gd name="connsiteY4" fmla="*/ 0 h 142875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86100" h="1428750">
                <a:moveTo>
                  <a:pt x="809625" y="0"/>
                </a:moveTo>
                <a:lnTo>
                  <a:pt x="0" y="1428750"/>
                </a:lnTo>
                <a:lnTo>
                  <a:pt x="2419350" y="1428750"/>
                </a:lnTo>
                <a:lnTo>
                  <a:pt x="3086100" y="38100"/>
                </a:lnTo>
                <a:lnTo>
                  <a:pt x="809625" y="0"/>
                </a:lnTo>
                <a:close/>
              </a:path>
            </a:pathLst>
          </a:custGeom>
          <a:solidFill>
            <a:schemeClr val="accent1">
              <a:alpha val="2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483220" y="161926"/>
            <a:ext cx="11708780" cy="733270"/>
          </a:xfrm>
        </p:spPr>
        <p:txBody>
          <a:bodyPr>
            <a:normAutofit/>
          </a:bodyPr>
          <a:lstStyle/>
          <a:p>
            <a:r>
              <a:rPr kumimoji="1" lang="ja-JP" altLang="en-US" sz="3200" dirty="0" smtClean="0"/>
              <a:t>パーセプトロンの直感的な説明（内積表現）</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19720" y="1252100"/>
                <a:ext cx="6019180" cy="3361941"/>
              </a:xfrm>
            </p:spPr>
            <p:txBody>
              <a:bodyPr>
                <a:normAutofit/>
              </a:bodyPr>
              <a:lstStyle/>
              <a:p>
                <a:pPr>
                  <a:lnSpc>
                    <a:spcPct val="100000"/>
                  </a:lnSpc>
                  <a:spcBef>
                    <a:spcPts val="600"/>
                  </a:spcBef>
                </a:pPr>
                <a:r>
                  <a:rPr lang="ja-JP" altLang="en-US" sz="2400" dirty="0" smtClean="0"/>
                  <a:t>特徴空間が</a:t>
                </a:r>
                <a:r>
                  <a:rPr lang="en-US" altLang="ja-JP" sz="2400" dirty="0" smtClean="0"/>
                  <a:t>2</a:t>
                </a:r>
                <a:r>
                  <a:rPr lang="ja-JP" altLang="en-US" sz="2400" dirty="0" smtClean="0"/>
                  <a:t>次元の</a:t>
                </a:r>
                <a:r>
                  <a:rPr lang="en-US" altLang="ja-JP" sz="2400" dirty="0" smtClean="0"/>
                  <a:t>2</a:t>
                </a:r>
                <a:r>
                  <a:rPr lang="ja-JP" altLang="en-US" sz="2400" dirty="0" smtClean="0"/>
                  <a:t>クラス分類を考える</a:t>
                </a:r>
                <a:endParaRPr lang="en-US" altLang="ja-JP" sz="2400" dirty="0" smtClean="0"/>
              </a:p>
              <a:p>
                <a:pPr lvl="1">
                  <a:lnSpc>
                    <a:spcPct val="100000"/>
                  </a:lnSpc>
                  <a:spcBef>
                    <a:spcPts val="600"/>
                  </a:spcBef>
                </a:pPr>
                <a:r>
                  <a:rPr lang="ja-JP" altLang="en-US" sz="2000" dirty="0" smtClean="0"/>
                  <a:t>教師データ </a:t>
                </a:r>
                <a14:m>
                  <m:oMath xmlns:m="http://schemas.openxmlformats.org/officeDocument/2006/math">
                    <m:d>
                      <m:dPr>
                        <m:ctrlPr>
                          <a:rPr lang="en-US" altLang="ja-JP" sz="2000" b="0" i="1" smtClean="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1" i="1">
                                <a:latin typeface="Cambria Math" panose="02040503050406030204" pitchFamily="18" charset="0"/>
                              </a:rPr>
                            </m:ctrlPr>
                          </m:sSubPr>
                          <m:e>
                            <m:r>
                              <a:rPr lang="en-US" altLang="ja-JP" sz="2000" b="0" i="1" smtClean="0">
                                <a:latin typeface="Cambria Math" panose="02040503050406030204" pitchFamily="18" charset="0"/>
                              </a:rPr>
                              <m:t>𝑏</m:t>
                            </m:r>
                          </m:e>
                          <m:sub>
                            <m:r>
                              <a:rPr lang="en-US" altLang="ja-JP" sz="2000" i="1">
                                <a:latin typeface="Cambria Math" panose="02040503050406030204" pitchFamily="18" charset="0"/>
                              </a:rPr>
                              <m:t>𝑖</m:t>
                            </m:r>
                          </m:sub>
                        </m:sSub>
                      </m:e>
                    </m:d>
                  </m:oMath>
                </a14:m>
                <a:endParaRPr lang="en-US" altLang="ja-JP" sz="2000" b="0" i="1" dirty="0" smtClean="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0" smtClean="0">
                        <a:latin typeface="Cambria Math" panose="02040503050406030204" pitchFamily="18" charset="0"/>
                      </a:rPr>
                      <m:t>=</m:t>
                    </m:r>
                    <m:d>
                      <m:dPr>
                        <m:ctrlPr>
                          <a:rPr lang="en-US" altLang="ja-JP" sz="2000" b="1" i="1" smtClean="0">
                            <a:latin typeface="Cambria Math" panose="02040503050406030204" pitchFamily="18" charset="0"/>
                          </a:rPr>
                        </m:ctrlPr>
                      </m:dPr>
                      <m:e>
                        <m:r>
                          <a:rPr lang="en-US" altLang="ja-JP" sz="2000" b="0" i="1" smtClean="0">
                            <a:latin typeface="Cambria Math" panose="02040503050406030204" pitchFamily="18" charset="0"/>
                          </a:rPr>
                          <m:t>1, </m:t>
                        </m:r>
                        <m:sSub>
                          <m:sSubPr>
                            <m:ctrlPr>
                              <a:rPr lang="en-US" altLang="ja-JP" sz="2000" i="1" smtClean="0">
                                <a:latin typeface="Cambria Math" panose="02040503050406030204" pitchFamily="18" charset="0"/>
                              </a:rPr>
                            </m:ctrlPr>
                          </m:sSubPr>
                          <m:e>
                            <m:r>
                              <a:rPr lang="en-US" altLang="ja-JP" sz="2000" b="0" i="1" smtClean="0">
                                <a:latin typeface="Cambria Math" panose="02040503050406030204" pitchFamily="18" charset="0"/>
                              </a:rPr>
                              <m:t>𝑥</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𝑦</m:t>
                            </m:r>
                          </m:e>
                          <m:sub>
                            <m:r>
                              <a:rPr lang="en-US" altLang="ja-JP" sz="2000" b="0" i="1" smtClean="0">
                                <a:latin typeface="Cambria Math" panose="02040503050406030204" pitchFamily="18" charset="0"/>
                              </a:rPr>
                              <m:t>𝑖</m:t>
                            </m:r>
                          </m:sub>
                        </m:sSub>
                      </m:e>
                    </m:d>
                    <m:r>
                      <a:rPr lang="en-US" altLang="ja-JP" sz="2000" b="0" i="0" smtClean="0">
                        <a:latin typeface="Cambria Math" panose="02040503050406030204" pitchFamily="18" charset="0"/>
                      </a:rPr>
                      <m:t> </m:t>
                    </m:r>
                  </m:oMath>
                </a14:m>
                <a:r>
                  <a:rPr kumimoji="1" lang="en-US" altLang="ja-JP" sz="2000" dirty="0" smtClean="0"/>
                  <a:t>          </a:t>
                </a:r>
                <a:r>
                  <a:rPr kumimoji="1" lang="en-US" altLang="ja-JP" sz="1600" b="1" dirty="0" smtClean="0">
                    <a:solidFill>
                      <a:srgbClr val="C00000"/>
                    </a:solidFill>
                  </a:rPr>
                  <a:t>※</a:t>
                </a:r>
                <a:r>
                  <a:rPr lang="ja-JP" altLang="en-US" sz="1600" b="1" dirty="0">
                    <a:solidFill>
                      <a:srgbClr val="C00000"/>
                    </a:solidFill>
                  </a:rPr>
                  <a:t>ここ</a:t>
                </a:r>
                <a:r>
                  <a:rPr kumimoji="1" lang="en-US" altLang="ja-JP" sz="1600" b="1" dirty="0" smtClean="0">
                    <a:solidFill>
                      <a:srgbClr val="C00000"/>
                    </a:solidFill>
                  </a:rPr>
                  <a:t>3</a:t>
                </a:r>
                <a:r>
                  <a:rPr kumimoji="1" lang="ja-JP" altLang="en-US" sz="1600" b="1" dirty="0" smtClean="0">
                    <a:solidFill>
                      <a:srgbClr val="C00000"/>
                    </a:solidFill>
                  </a:rPr>
                  <a:t>次元で表現</a:t>
                </a:r>
                <a:r>
                  <a:rPr kumimoji="1" lang="ja-JP" altLang="en-US" dirty="0" smtClean="0"/>
                  <a:t>　</a:t>
                </a:r>
                <a:endParaRPr kumimoji="1" lang="en-US" altLang="ja-JP" dirty="0" smtClean="0"/>
              </a:p>
              <a:p>
                <a:pPr>
                  <a:lnSpc>
                    <a:spcPct val="100000"/>
                  </a:lnSpc>
                  <a:spcBef>
                    <a:spcPts val="600"/>
                  </a:spcBef>
                </a:pPr>
                <a:r>
                  <a:rPr lang="ja-JP" altLang="en-US" sz="2400" dirty="0" smtClean="0"/>
                  <a:t>重みベクトル</a:t>
                </a:r>
                <a14:m>
                  <m:oMath xmlns:m="http://schemas.openxmlformats.org/officeDocument/2006/math">
                    <m:r>
                      <a:rPr lang="ja-JP" altLang="en-US" sz="2400" i="1" dirty="0" smtClean="0">
                        <a:latin typeface="Cambria Math" panose="02040503050406030204" pitchFamily="18" charset="0"/>
                      </a:rPr>
                      <m:t> </m:t>
                    </m:r>
                    <m:r>
                      <a:rPr lang="en-US" altLang="ja-JP" sz="2400" b="1" i="0">
                        <a:latin typeface="Cambria Math" panose="02040503050406030204" pitchFamily="18" charset="0"/>
                      </a:rPr>
                      <m:t>𝐰</m:t>
                    </m:r>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e>
                    </m:d>
                  </m:oMath>
                </a14:m>
                <a:r>
                  <a:rPr lang="ja-JP" altLang="en-US" sz="2400" dirty="0" smtClean="0"/>
                  <a:t>を学習</a:t>
                </a:r>
                <a:endParaRPr lang="en-US" altLang="ja-JP" sz="2400" dirty="0" smtClean="0"/>
              </a:p>
              <a:p>
                <a:pPr>
                  <a:lnSpc>
                    <a:spcPct val="100000"/>
                  </a:lnSpc>
                  <a:spcBef>
                    <a:spcPts val="600"/>
                  </a:spcBef>
                </a:pPr>
                <a:r>
                  <a:rPr lang="ja-JP" altLang="en-US" sz="2400" dirty="0" smtClean="0"/>
                  <a:t>クラス分類</a:t>
                </a:r>
                <a:endParaRPr lang="en-US" altLang="ja-JP" sz="2400" dirty="0" smtClean="0"/>
              </a:p>
              <a:p>
                <a:pPr marL="457200" lvl="1" indent="0">
                  <a:lnSpc>
                    <a:spcPct val="100000"/>
                  </a:lnSpc>
                  <a:spcBef>
                    <a:spcPts val="600"/>
                  </a:spcBef>
                  <a:buNone/>
                </a:pPr>
                <a14:m>
                  <m:oMath xmlns:m="http://schemas.openxmlformats.org/officeDocument/2006/math">
                    <m:r>
                      <a:rPr lang="en-US" altLang="ja-JP" b="0" i="1">
                        <a:latin typeface="Cambria Math" panose="02040503050406030204" pitchFamily="18" charset="0"/>
                      </a:rPr>
                      <m:t>𝑓</m:t>
                    </m:r>
                    <m:d>
                      <m:dPr>
                        <m:ctrlPr>
                          <a:rPr lang="en-US" altLang="ja-JP" i="1">
                            <a:latin typeface="Cambria Math" panose="02040503050406030204" pitchFamily="18" charset="0"/>
                          </a:rPr>
                        </m:ctrlPr>
                      </m:dPr>
                      <m:e>
                        <m:r>
                          <a:rPr lang="en-US" altLang="ja-JP" b="0" i="1" smtClean="0">
                            <a:latin typeface="Cambria Math" panose="02040503050406030204" pitchFamily="18" charset="0"/>
                          </a:rPr>
                          <m:t>𝑥</m:t>
                        </m:r>
                        <m:r>
                          <a:rPr lang="en-US" altLang="ja-JP" b="0" i="1" smtClean="0">
                            <a:latin typeface="Cambria Math" panose="02040503050406030204" pitchFamily="18" charset="0"/>
                          </a:rPr>
                          <m:t>,</m:t>
                        </m:r>
                        <m:r>
                          <a:rPr lang="en-US" altLang="ja-JP" b="0" i="1" smtClean="0">
                            <a:latin typeface="Cambria Math" panose="02040503050406030204" pitchFamily="18" charset="0"/>
                          </a:rPr>
                          <m:t>𝑦</m:t>
                        </m:r>
                      </m:e>
                    </m:d>
                    <m:r>
                      <a:rPr lang="en-US" altLang="ja-JP" i="1">
                        <a:latin typeface="Cambria Math" panose="02040503050406030204" pitchFamily="18" charset="0"/>
                      </a:rPr>
                      <m:t>=</m:t>
                    </m:r>
                    <m:d>
                      <m:dPr>
                        <m:begChr m:val="{"/>
                        <m:endChr m:val=""/>
                        <m:ctrlPr>
                          <a:rPr lang="en-US" altLang="ja-JP" i="1">
                            <a:latin typeface="Cambria Math" panose="02040503050406030204" pitchFamily="18" charset="0"/>
                          </a:rPr>
                        </m:ctrlPr>
                      </m:dPr>
                      <m:e>
                        <m:m>
                          <m:mPr>
                            <m:mcs>
                              <m:mc>
                                <m:mcPr>
                                  <m:count m:val="1"/>
                                  <m:mcJc m:val="center"/>
                                </m:mcPr>
                              </m:mc>
                            </m:mcs>
                            <m:ctrlPr>
                              <a:rPr lang="en-US" altLang="ja-JP" i="1">
                                <a:latin typeface="Cambria Math" panose="02040503050406030204" pitchFamily="18" charset="0"/>
                              </a:rPr>
                            </m:ctrlPr>
                          </m:mPr>
                          <m:mr>
                            <m:e>
                              <m:r>
                                <m:rPr>
                                  <m:brk m:alnAt="7"/>
                                </m:rPr>
                                <a:rPr lang="en-US" altLang="ja-JP" i="1">
                                  <a:latin typeface="Cambria Math" panose="02040503050406030204" pitchFamily="18" charset="0"/>
                                </a:rPr>
                                <m:t>1</m:t>
                              </m:r>
                              <m:r>
                                <a:rPr lang="en-US" altLang="ja-JP" i="1">
                                  <a:latin typeface="Cambria Math" panose="02040503050406030204" pitchFamily="18" charset="0"/>
                                </a:rPr>
                                <m:t>      </m:t>
                              </m:r>
                              <m:r>
                                <a:rPr lang="en-US" altLang="ja-JP" b="0" i="1" smtClean="0">
                                  <a:latin typeface="Cambria Math" panose="02040503050406030204" pitchFamily="18" charset="0"/>
                                </a:rPr>
                                <m:t> </m:t>
                              </m:r>
                              <m:r>
                                <a:rPr lang="en-US" altLang="ja-JP" i="1">
                                  <a:latin typeface="Cambria Math" panose="02040503050406030204" pitchFamily="18" charset="0"/>
                                </a:rPr>
                                <m:t>𝑖𝑓</m:t>
                              </m:r>
                              <m:r>
                                <a:rPr lang="en-US" altLang="ja-JP" i="1">
                                  <a:latin typeface="Cambria Math" panose="02040503050406030204" pitchFamily="18" charset="0"/>
                                </a:rPr>
                                <m:t> </m:t>
                              </m:r>
                              <m:sSup>
                                <m:sSupPr>
                                  <m:ctrlPr>
                                    <a:rPr lang="en-US" altLang="ja-JP" b="1" i="1" smtClean="0">
                                      <a:latin typeface="Cambria Math" panose="02040503050406030204" pitchFamily="18" charset="0"/>
                                    </a:rPr>
                                  </m:ctrlPr>
                                </m:sSupPr>
                                <m:e>
                                  <m:r>
                                    <a:rPr lang="en-US" altLang="ja-JP" b="1" i="0" smtClean="0">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i="0" smtClean="0">
                                  <a:latin typeface="Cambria Math" panose="02040503050406030204" pitchFamily="18" charset="0"/>
                                </a:rPr>
                                <m:t>𝐱</m:t>
                              </m:r>
                              <m:r>
                                <a:rPr lang="en-US" altLang="ja-JP" i="1">
                                  <a:latin typeface="Cambria Math" panose="02040503050406030204" pitchFamily="18" charset="0"/>
                                </a:rPr>
                                <m:t>≥0</m:t>
                              </m:r>
                            </m:e>
                          </m:mr>
                          <m:mr>
                            <m:e>
                              <m:r>
                                <a:rPr lang="en-US" altLang="ja-JP" i="1">
                                  <a:latin typeface="Cambria Math" panose="02040503050406030204" pitchFamily="18" charset="0"/>
                                </a:rPr>
                                <m:t>0    </m:t>
                              </m:r>
                              <m:r>
                                <a:rPr lang="en-US" altLang="ja-JP" b="0" i="1" smtClean="0">
                                  <a:latin typeface="Cambria Math" panose="02040503050406030204" pitchFamily="18" charset="0"/>
                                </a:rPr>
                                <m:t>   </m:t>
                              </m:r>
                              <m:r>
                                <m:rPr>
                                  <m:brk m:alnAt="7"/>
                                </m:rPr>
                                <a:rPr lang="en-US" altLang="ja-JP" i="1">
                                  <a:latin typeface="Cambria Math" panose="02040503050406030204" pitchFamily="18" charset="0"/>
                                </a:rPr>
                                <m:t>𝑖</m:t>
                              </m:r>
                              <m:r>
                                <a:rPr lang="en-US" altLang="ja-JP" i="1">
                                  <a:latin typeface="Cambria Math" panose="02040503050406030204" pitchFamily="18" charset="0"/>
                                </a:rPr>
                                <m:t>𝑓</m:t>
                              </m:r>
                              <m:sSup>
                                <m:sSupPr>
                                  <m:ctrlPr>
                                    <a:rPr lang="en-US" altLang="ja-JP" b="1"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a:latin typeface="Cambria Math" panose="02040503050406030204" pitchFamily="18" charset="0"/>
                                </a:rPr>
                                <m:t>&lt;0</m:t>
                              </m:r>
                            </m:e>
                          </m:mr>
                        </m:m>
                      </m:e>
                    </m:d>
                  </m:oMath>
                </a14:m>
                <a:r>
                  <a:rPr kumimoji="1" lang="ja-JP" altLang="en-US" dirty="0" smtClean="0"/>
                  <a:t>　</a:t>
                </a:r>
                <a:endParaRPr kumimoji="1" lang="en-US" altLang="ja-JP" dirty="0" smtClean="0"/>
              </a:p>
              <a:p>
                <a:pPr lvl="1">
                  <a:lnSpc>
                    <a:spcPct val="100000"/>
                  </a:lnSpc>
                  <a:spcBef>
                    <a:spcPts val="600"/>
                  </a:spcBef>
                </a:pPr>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19720" y="1252100"/>
                <a:ext cx="6019180" cy="3361941"/>
              </a:xfrm>
              <a:blipFill rotWithShape="0">
                <a:blip r:embed="rId2"/>
                <a:stretch>
                  <a:fillRect l="-1418" t="-1812" r="-811"/>
                </a:stretch>
              </a:blipFill>
            </p:spPr>
            <p:txBody>
              <a:bodyPr/>
              <a:lstStyle/>
              <a:p>
                <a:r>
                  <a:rPr lang="ja-JP" altLang="en-US">
                    <a:noFill/>
                  </a:rPr>
                  <a:t> </a:t>
                </a:r>
              </a:p>
            </p:txBody>
          </p:sp>
        </mc:Fallback>
      </mc:AlternateContent>
      <p:sp>
        <p:nvSpPr>
          <p:cNvPr id="8" name="正方形/長方形 7"/>
          <p:cNvSpPr/>
          <p:nvPr/>
        </p:nvSpPr>
        <p:spPr>
          <a:xfrm>
            <a:off x="8783681" y="132834"/>
            <a:ext cx="2954655" cy="723275"/>
          </a:xfrm>
          <a:prstGeom prst="rect">
            <a:avLst/>
          </a:prstGeom>
        </p:spPr>
        <p:txBody>
          <a:bodyPr wrap="none">
            <a:spAutoFit/>
          </a:bodyPr>
          <a:lstStyle/>
          <a:p>
            <a:pPr>
              <a:lnSpc>
                <a:spcPct val="100000"/>
              </a:lnSpc>
              <a:spcBef>
                <a:spcPts val="600"/>
              </a:spcBef>
            </a:pP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内積で説明される</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nSpc>
                <a:spcPct val="100000"/>
              </a:lnSpc>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も</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多いので少し</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解説します</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7" name="図 16"/>
          <p:cNvPicPr>
            <a:picLocks noChangeAspect="1"/>
          </p:cNvPicPr>
          <p:nvPr/>
        </p:nvPicPr>
        <p:blipFill>
          <a:blip r:embed="rId3"/>
          <a:stretch>
            <a:fillRect/>
          </a:stretch>
        </p:blipFill>
        <p:spPr>
          <a:xfrm>
            <a:off x="-7102365" y="1327829"/>
            <a:ext cx="5203716" cy="1594524"/>
          </a:xfrm>
          <a:prstGeom prst="rect">
            <a:avLst/>
          </a:prstGeom>
        </p:spPr>
      </p:pic>
      <mc:AlternateContent xmlns:mc="http://schemas.openxmlformats.org/markup-compatibility/2006" xmlns:a14="http://schemas.microsoft.com/office/drawing/2010/main">
        <mc:Choice Requires="a14">
          <p:sp>
            <p:nvSpPr>
              <p:cNvPr id="30" name="正方形/長方形 29"/>
              <p:cNvSpPr/>
              <p:nvPr/>
            </p:nvSpPr>
            <p:spPr>
              <a:xfrm>
                <a:off x="6314518" y="4865903"/>
                <a:ext cx="548099"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i="1">
                          <a:latin typeface="Cambria Math" panose="02040503050406030204" pitchFamily="18" charset="0"/>
                        </a:rPr>
                        <m:t>𝑥</m:t>
                      </m:r>
                    </m:oMath>
                  </m:oMathPara>
                </a14:m>
                <a:endParaRPr lang="ja-JP" altLang="en-US" sz="3600" dirty="0"/>
              </a:p>
            </p:txBody>
          </p:sp>
        </mc:Choice>
        <mc:Fallback xmlns="">
          <p:sp>
            <p:nvSpPr>
              <p:cNvPr id="30" name="正方形/長方形 29"/>
              <p:cNvSpPr>
                <a:spLocks noRot="1" noChangeAspect="1" noMove="1" noResize="1" noEditPoints="1" noAdjustHandles="1" noChangeArrowheads="1" noChangeShapeType="1" noTextEdit="1"/>
              </p:cNvSpPr>
              <p:nvPr/>
            </p:nvSpPr>
            <p:spPr>
              <a:xfrm>
                <a:off x="6314518" y="4865903"/>
                <a:ext cx="548099" cy="646331"/>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3" name="正方形/長方形 92"/>
              <p:cNvSpPr/>
              <p:nvPr/>
            </p:nvSpPr>
            <p:spPr>
              <a:xfrm>
                <a:off x="10142452" y="3418013"/>
                <a:ext cx="55483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𝑦</m:t>
                      </m:r>
                    </m:oMath>
                  </m:oMathPara>
                </a14:m>
                <a:endParaRPr lang="ja-JP" altLang="en-US" sz="3600" dirty="0"/>
              </a:p>
            </p:txBody>
          </p:sp>
        </mc:Choice>
        <mc:Fallback xmlns="">
          <p:sp>
            <p:nvSpPr>
              <p:cNvPr id="93" name="正方形/長方形 92"/>
              <p:cNvSpPr>
                <a:spLocks noRot="1" noChangeAspect="1" noMove="1" noResize="1" noEditPoints="1" noAdjustHandles="1" noChangeArrowheads="1" noChangeShapeType="1" noTextEdit="1"/>
              </p:cNvSpPr>
              <p:nvPr/>
            </p:nvSpPr>
            <p:spPr>
              <a:xfrm>
                <a:off x="10142452" y="3418013"/>
                <a:ext cx="554831" cy="646331"/>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4" name="正方形/長方形 93"/>
              <p:cNvSpPr/>
              <p:nvPr/>
            </p:nvSpPr>
            <p:spPr>
              <a:xfrm>
                <a:off x="7417207" y="1096322"/>
                <a:ext cx="519566"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0" i="1" smtClean="0">
                          <a:latin typeface="Cambria Math" panose="02040503050406030204" pitchFamily="18" charset="0"/>
                        </a:rPr>
                        <m:t>𝑧</m:t>
                      </m:r>
                    </m:oMath>
                  </m:oMathPara>
                </a14:m>
                <a:endParaRPr lang="ja-JP" altLang="en-US" sz="3600" dirty="0"/>
              </a:p>
            </p:txBody>
          </p:sp>
        </mc:Choice>
        <mc:Fallback xmlns="">
          <p:sp>
            <p:nvSpPr>
              <p:cNvPr id="94" name="正方形/長方形 93"/>
              <p:cNvSpPr>
                <a:spLocks noRot="1" noChangeAspect="1" noMove="1" noResize="1" noEditPoints="1" noAdjustHandles="1" noChangeArrowheads="1" noChangeShapeType="1" noTextEdit="1"/>
              </p:cNvSpPr>
              <p:nvPr/>
            </p:nvSpPr>
            <p:spPr>
              <a:xfrm>
                <a:off x="7417207" y="1096322"/>
                <a:ext cx="519566" cy="646331"/>
              </a:xfrm>
              <a:prstGeom prst="rect">
                <a:avLst/>
              </a:prstGeom>
              <a:blipFill rotWithShape="0">
                <a:blip r:embed="rId6"/>
                <a:stretch>
                  <a:fillRect/>
                </a:stretch>
              </a:blipFill>
            </p:spPr>
            <p:txBody>
              <a:bodyPr/>
              <a:lstStyle/>
              <a:p>
                <a:r>
                  <a:rPr lang="ja-JP" altLang="en-US">
                    <a:noFill/>
                  </a:rPr>
                  <a:t> </a:t>
                </a:r>
              </a:p>
            </p:txBody>
          </p:sp>
        </mc:Fallback>
      </mc:AlternateContent>
      <p:sp>
        <p:nvSpPr>
          <p:cNvPr id="95" name="正方形/長方形 94"/>
          <p:cNvSpPr/>
          <p:nvPr/>
        </p:nvSpPr>
        <p:spPr>
          <a:xfrm>
            <a:off x="8042789" y="1248057"/>
            <a:ext cx="3807453" cy="707886"/>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解説</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のため</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次元目を</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軸とした</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全</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ての特徴ベクトルの</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z</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値は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1</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96" name="二等辺三角形 95"/>
          <p:cNvSpPr/>
          <p:nvPr/>
        </p:nvSpPr>
        <p:spPr>
          <a:xfrm>
            <a:off x="7651106" y="2895083"/>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二等辺三角形 96"/>
          <p:cNvSpPr/>
          <p:nvPr/>
        </p:nvSpPr>
        <p:spPr>
          <a:xfrm>
            <a:off x="8296115" y="3125241"/>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二等辺三角形 97"/>
          <p:cNvSpPr/>
          <p:nvPr/>
        </p:nvSpPr>
        <p:spPr>
          <a:xfrm>
            <a:off x="8691417" y="319153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二等辺三角形 98"/>
          <p:cNvSpPr/>
          <p:nvPr/>
        </p:nvSpPr>
        <p:spPr>
          <a:xfrm>
            <a:off x="8734446" y="295687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0" name="二等辺三角形 99"/>
          <p:cNvSpPr/>
          <p:nvPr/>
        </p:nvSpPr>
        <p:spPr>
          <a:xfrm>
            <a:off x="8141326" y="2841017"/>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二等辺三角形 100"/>
          <p:cNvSpPr/>
          <p:nvPr/>
        </p:nvSpPr>
        <p:spPr>
          <a:xfrm>
            <a:off x="9030175" y="2903535"/>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二等辺三角形 101"/>
          <p:cNvSpPr/>
          <p:nvPr/>
        </p:nvSpPr>
        <p:spPr>
          <a:xfrm>
            <a:off x="7906406" y="2780889"/>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8504032" y="2754038"/>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7850798" y="3030490"/>
            <a:ext cx="159728" cy="137697"/>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1" name="グループ化 140"/>
          <p:cNvGrpSpPr/>
          <p:nvPr/>
        </p:nvGrpSpPr>
        <p:grpSpPr>
          <a:xfrm>
            <a:off x="7482258" y="3419521"/>
            <a:ext cx="1556638" cy="651048"/>
            <a:chOff x="7387665" y="3398500"/>
            <a:chExt cx="2205484" cy="922421"/>
          </a:xfrm>
        </p:grpSpPr>
        <p:sp>
          <p:nvSpPr>
            <p:cNvPr id="107" name="正方形/長方形 106"/>
            <p:cNvSpPr/>
            <p:nvPr/>
          </p:nvSpPr>
          <p:spPr>
            <a:xfrm>
              <a:off x="7864460" y="3624197"/>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7792644" y="392982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378266" y="35171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0" name="正方形/長方形 109"/>
            <p:cNvSpPr/>
            <p:nvPr/>
          </p:nvSpPr>
          <p:spPr>
            <a:xfrm>
              <a:off x="8846351" y="3788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1" name="正方形/長方形 110"/>
            <p:cNvSpPr/>
            <p:nvPr/>
          </p:nvSpPr>
          <p:spPr>
            <a:xfrm>
              <a:off x="8805711" y="4148163"/>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2" name="正方形/長方形 111"/>
            <p:cNvSpPr/>
            <p:nvPr/>
          </p:nvSpPr>
          <p:spPr>
            <a:xfrm>
              <a:off x="7387665" y="339850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3" name="正方形/長方形 112"/>
            <p:cNvSpPr/>
            <p:nvPr/>
          </p:nvSpPr>
          <p:spPr>
            <a:xfrm>
              <a:off x="8102494" y="41380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4" name="正方形/長方形 113"/>
            <p:cNvSpPr/>
            <p:nvPr/>
          </p:nvSpPr>
          <p:spPr>
            <a:xfrm>
              <a:off x="7387665" y="38219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正方形/長方形 114"/>
            <p:cNvSpPr/>
            <p:nvPr/>
          </p:nvSpPr>
          <p:spPr>
            <a:xfrm>
              <a:off x="8321296" y="3960566"/>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6" name="正方形/長方形 115"/>
            <p:cNvSpPr/>
            <p:nvPr/>
          </p:nvSpPr>
          <p:spPr>
            <a:xfrm>
              <a:off x="8299526" y="374321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正方形/長方形 116"/>
            <p:cNvSpPr/>
            <p:nvPr/>
          </p:nvSpPr>
          <p:spPr>
            <a:xfrm>
              <a:off x="9420391" y="397145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8" name="正方形/長方形 117"/>
              <p:cNvSpPr/>
              <p:nvPr/>
            </p:nvSpPr>
            <p:spPr>
              <a:xfrm>
                <a:off x="7306937" y="5028613"/>
                <a:ext cx="5052473" cy="1376467"/>
              </a:xfrm>
              <a:prstGeom prst="rect">
                <a:avLst/>
              </a:prstGeom>
            </p:spPr>
            <p:txBody>
              <a:bodyPr wrap="non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a:latin typeface="Cambria Math" panose="02040503050406030204" pitchFamily="18" charset="0"/>
                          </a:rPr>
                          <m:t>𝐰</m:t>
                        </m:r>
                      </m:e>
                      <m:sup>
                        <m:r>
                          <a:rPr lang="en-US" altLang="ja-JP" sz="2000" i="1">
                            <a:latin typeface="Cambria Math" panose="02040503050406030204" pitchFamily="18" charset="0"/>
                          </a:rPr>
                          <m:t>𝑇</m:t>
                        </m:r>
                      </m:sup>
                    </m:sSup>
                    <m:r>
                      <a:rPr lang="en-US" altLang="ja-JP" sz="2000" b="1">
                        <a:latin typeface="Cambria Math" panose="02040503050406030204" pitchFamily="18" charset="0"/>
                      </a:rPr>
                      <m:t>𝐱</m:t>
                    </m:r>
                    <m:r>
                      <a:rPr lang="en-US" altLang="ja-JP" sz="2000" b="1" i="0" smtClean="0">
                        <a:latin typeface="Cambria Math" panose="02040503050406030204" pitchFamily="18" charset="0"/>
                      </a:rPr>
                      <m:t>=</m:t>
                    </m:r>
                    <m:r>
                      <a:rPr lang="en-US" altLang="ja-JP" sz="2000" b="1" i="0" smtClean="0">
                        <a:latin typeface="Cambria Math" panose="02040503050406030204" pitchFamily="18" charset="0"/>
                      </a:rPr>
                      <m:t>𝟎</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は原点を通る超平面となる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図は</a:t>
                </a:r>
                <a14:m>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i="1">
                            <a:latin typeface="Cambria Math" panose="02040503050406030204" pitchFamily="18" charset="0"/>
                          </a:rPr>
                        </m:ctrlPr>
                      </m:dPr>
                      <m:e>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1</m:t>
                            </m:r>
                          </m:sub>
                        </m:sSub>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2</m:t>
                            </m:r>
                          </m:sub>
                        </m:sSub>
                      </m:e>
                    </m:d>
                    <m:r>
                      <a:rPr lang="en-US" altLang="ja-JP" sz="2400" b="0" i="1" smtClean="0">
                        <a:latin typeface="Cambria Math" panose="02040503050406030204" pitchFamily="18" charset="0"/>
                      </a:rPr>
                      <m:t>=</m:t>
                    </m:r>
                    <m:r>
                      <a:rPr lang="en-US" altLang="ja-JP" sz="2000" i="1">
                        <a:latin typeface="Cambria Math" panose="02040503050406030204" pitchFamily="18" charset="0"/>
                      </a:rPr>
                      <m:t>(2,−2,1)</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のとき</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14:m>
                  <m:oMath xmlns:m="http://schemas.openxmlformats.org/officeDocument/2006/math">
                    <m:r>
                      <a:rPr lang="en-US" altLang="ja-JP" sz="2000" i="1">
                        <a:latin typeface="Cambria Math" panose="02040503050406030204" pitchFamily="18" charset="0"/>
                      </a:rPr>
                      <m:t>2</m:t>
                    </m:r>
                    <m:r>
                      <a:rPr lang="en-US" altLang="ja-JP" sz="2000" b="0" i="1" smtClean="0">
                        <a:latin typeface="Cambria Math" panose="02040503050406030204" pitchFamily="18" charset="0"/>
                      </a:rPr>
                      <m:t>𝑧</m:t>
                    </m:r>
                    <m:r>
                      <a:rPr lang="en-US" altLang="ja-JP" sz="2000" i="1">
                        <a:latin typeface="Cambria Math" panose="02040503050406030204" pitchFamily="18" charset="0"/>
                      </a:rPr>
                      <m:t>−2</m:t>
                    </m:r>
                    <m:r>
                      <a:rPr lang="en-US" altLang="ja-JP" sz="2000" i="1">
                        <a:latin typeface="Cambria Math" panose="02040503050406030204" pitchFamily="18" charset="0"/>
                      </a:rPr>
                      <m:t>𝑥</m:t>
                    </m:r>
                    <m:r>
                      <a:rPr lang="en-US" altLang="ja-JP" sz="2000" i="1">
                        <a:latin typeface="Cambria Math" panose="02040503050406030204" pitchFamily="18" charset="0"/>
                      </a:rPr>
                      <m:t>+</m:t>
                    </m:r>
                    <m:r>
                      <a:rPr lang="en-US" altLang="ja-JP" sz="2000" i="1">
                        <a:latin typeface="Cambria Math" panose="02040503050406030204" pitchFamily="18" charset="0"/>
                      </a:rPr>
                      <m:t>𝑦</m:t>
                    </m:r>
                    <m:r>
                      <a:rPr lang="en-US" altLang="ja-JP" sz="2000" i="1">
                        <a:latin typeface="Cambria Math" panose="02040503050406030204" pitchFamily="18" charset="0"/>
                      </a:rPr>
                      <m:t>=0</m:t>
                    </m:r>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の平面</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18" name="正方形/長方形 117"/>
              <p:cNvSpPr>
                <a:spLocks noRot="1" noChangeAspect="1" noMove="1" noResize="1" noEditPoints="1" noAdjustHandles="1" noChangeArrowheads="1" noChangeShapeType="1" noTextEdit="1"/>
              </p:cNvSpPr>
              <p:nvPr/>
            </p:nvSpPr>
            <p:spPr>
              <a:xfrm>
                <a:off x="7306937" y="5028613"/>
                <a:ext cx="5052473" cy="1376467"/>
              </a:xfrm>
              <a:prstGeom prst="rect">
                <a:avLst/>
              </a:prstGeom>
              <a:blipFill rotWithShape="0">
                <a:blip r:embed="rId7"/>
                <a:stretch>
                  <a:fillRect l="-1329" t="-2212" r="-483"/>
                </a:stretch>
              </a:blipFill>
            </p:spPr>
            <p:txBody>
              <a:bodyPr/>
              <a:lstStyle/>
              <a:p>
                <a:r>
                  <a:rPr lang="ja-JP" altLang="en-US">
                    <a:noFill/>
                  </a:rPr>
                  <a:t> </a:t>
                </a:r>
              </a:p>
            </p:txBody>
          </p:sp>
        </mc:Fallback>
      </mc:AlternateContent>
      <p:cxnSp>
        <p:nvCxnSpPr>
          <p:cNvPr id="143" name="直線コネクタ 142"/>
          <p:cNvCxnSpPr/>
          <p:nvPr/>
        </p:nvCxnSpPr>
        <p:spPr>
          <a:xfrm>
            <a:off x="7320233" y="3150432"/>
            <a:ext cx="2409555" cy="587696"/>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9" name="直線コネクタ 148"/>
          <p:cNvCxnSpPr/>
          <p:nvPr/>
        </p:nvCxnSpPr>
        <p:spPr>
          <a:xfrm flipH="1" flipV="1">
            <a:off x="9705975" y="3719513"/>
            <a:ext cx="285750" cy="757238"/>
          </a:xfrm>
          <a:prstGeom prst="line">
            <a:avLst/>
          </a:prstGeom>
          <a:ln w="22225">
            <a:solidFill>
              <a:srgbClr val="FF000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4" name="正方形/長方形 153"/>
              <p:cNvSpPr/>
              <p:nvPr/>
            </p:nvSpPr>
            <p:spPr>
              <a:xfrm>
                <a:off x="749271" y="5028840"/>
                <a:ext cx="5432454" cy="1277273"/>
              </a:xfrm>
              <a:prstGeom prst="rect">
                <a:avLst/>
              </a:prstGeom>
            </p:spPr>
            <p:txBody>
              <a:bodyPr wrap="square">
                <a:spAutoFit/>
              </a:bodyPr>
              <a:lstStyle/>
              <a:p>
                <a:pPr>
                  <a:spcBef>
                    <a:spcPts val="600"/>
                  </a:spcBef>
                </a:pPr>
                <a14:m>
                  <m:oMath xmlns:m="http://schemas.openxmlformats.org/officeDocument/2006/math">
                    <m:r>
                      <a:rPr lang="en-US" altLang="ja-JP" b="1">
                        <a:latin typeface="Cambria Math" panose="02040503050406030204" pitchFamily="18" charset="0"/>
                      </a:rPr>
                      <m:t>𝐰</m:t>
                    </m:r>
                  </m:oMath>
                </a14:m>
                <a:r>
                  <a:rPr lang="ja-JP" altLang="en-US" dirty="0">
                    <a:latin typeface="メイリオ" panose="020B0604030504040204" pitchFamily="50" charset="-128"/>
                    <a:ea typeface="メイリオ" panose="020B0604030504040204" pitchFamily="50" charset="-128"/>
                    <a:cs typeface="メイリオ" panose="020B0604030504040204" pitchFamily="50" charset="-128"/>
                  </a:rPr>
                  <a:t>との内積が正と</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は、右図の特徴空間において</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の方向に位置する（</a:t>
                </a:r>
                <a:r>
                  <a:rPr lang="en-US" altLang="ja-JP" b="1" dirty="0"/>
                  <a:t> </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との成す角が</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90</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度以下ということ）</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つまり</a:t>
                </a:r>
                <a14:m>
                  <m:oMath xmlns:m="http://schemas.openxmlformats.org/officeDocument/2006/math">
                    <m:r>
                      <a:rPr lang="en-US" altLang="ja-JP" b="1">
                        <a:latin typeface="Cambria Math" panose="02040503050406030204" pitchFamily="18" charset="0"/>
                      </a:rPr>
                      <m:t>𝐰</m:t>
                    </m:r>
                  </m:oMath>
                </a14:m>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dirty="0" err="1" smtClean="0">
                    <a:latin typeface="メイリオ" panose="020B0604030504040204" pitchFamily="50" charset="-128"/>
                    <a:ea typeface="メイリオ" panose="020B0604030504040204" pitchFamily="50" charset="-128"/>
                    <a:cs typeface="メイリオ" panose="020B0604030504040204" pitchFamily="50" charset="-128"/>
                  </a:rPr>
                  <a:t>らしさを</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表現する方向ベクトル</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154" name="正方形/長方形 153"/>
              <p:cNvSpPr>
                <a:spLocks noRot="1" noChangeAspect="1" noMove="1" noResize="1" noEditPoints="1" noAdjustHandles="1" noChangeArrowheads="1" noChangeShapeType="1" noTextEdit="1"/>
              </p:cNvSpPr>
              <p:nvPr/>
            </p:nvSpPr>
            <p:spPr>
              <a:xfrm>
                <a:off x="749271" y="5028840"/>
                <a:ext cx="5432454" cy="1277273"/>
              </a:xfrm>
              <a:prstGeom prst="rect">
                <a:avLst/>
              </a:prstGeom>
              <a:blipFill rotWithShape="0">
                <a:blip r:embed="rId8"/>
                <a:stretch>
                  <a:fillRect l="-1010" t="-1914" b="-7656"/>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20</a:t>
            </a:fld>
            <a:endParaRPr kumimoji="1" lang="ja-JP" altLang="en-US"/>
          </a:p>
        </p:txBody>
      </p:sp>
    </p:spTree>
    <p:extLst>
      <p:ext uri="{BB962C8B-B14F-4D97-AF65-F5344CB8AC3E}">
        <p14:creationId xmlns:p14="http://schemas.microsoft.com/office/powerpoint/2010/main" val="1715325009"/>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365126"/>
            <a:ext cx="11708780" cy="733270"/>
          </a:xfrm>
        </p:spPr>
        <p:txBody>
          <a:bodyPr/>
          <a:lstStyle/>
          <a:p>
            <a:r>
              <a:rPr kumimoji="1" lang="ja-JP" altLang="en-US" dirty="0" smtClean="0"/>
              <a:t>パーセプトロン</a:t>
            </a:r>
            <a:endParaRPr kumimoji="1" lang="ja-JP" altLang="en-US" dirty="0"/>
          </a:p>
        </p:txBody>
      </p:sp>
      <p:sp>
        <p:nvSpPr>
          <p:cNvPr id="3" name="コンテンツ プレースホルダー 2"/>
          <p:cNvSpPr>
            <a:spLocks noGrp="1"/>
          </p:cNvSpPr>
          <p:nvPr>
            <p:ph idx="1"/>
          </p:nvPr>
        </p:nvSpPr>
        <p:spPr>
          <a:xfrm>
            <a:off x="735981" y="1699321"/>
            <a:ext cx="5169519" cy="2123377"/>
          </a:xfrm>
        </p:spPr>
        <p:txBody>
          <a:bodyPr>
            <a:normAutofit/>
          </a:bodyPr>
          <a:lstStyle/>
          <a:p>
            <a:r>
              <a:rPr kumimoji="1" lang="ja-JP" altLang="en-US" dirty="0" smtClean="0"/>
              <a:t>超平面で分割できないデータ群はどうするの？</a:t>
            </a:r>
            <a:endParaRPr kumimoji="1" lang="en-US" altLang="ja-JP" dirty="0" smtClean="0"/>
          </a:p>
          <a:p>
            <a:pPr marL="0" indent="0">
              <a:buNone/>
            </a:pPr>
            <a:r>
              <a:rPr lang="en-US" altLang="ja-JP"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パーセプトロンで扱えるのは</a:t>
            </a:r>
            <a:r>
              <a:rPr lang="ja-JP" altLang="en-US" sz="2400" dirty="0">
                <a:sym typeface="Wingdings" panose="05000000000000000000" pitchFamily="2" charset="2"/>
              </a:rPr>
              <a:t>線形分離</a:t>
            </a:r>
            <a:r>
              <a:rPr lang="ja-JP" altLang="en-US" sz="2400" dirty="0" smtClean="0">
                <a:sym typeface="Wingdings" panose="05000000000000000000" pitchFamily="2" charset="2"/>
              </a:rPr>
              <a:t>可能な問題のみ</a:t>
            </a:r>
            <a:endParaRPr kumimoji="1" lang="en-US" altLang="ja-JP" dirty="0" smtClean="0"/>
          </a:p>
        </p:txBody>
      </p:sp>
      <p:sp>
        <p:nvSpPr>
          <p:cNvPr id="4" name="コンテンツ プレースホルダー 2"/>
          <p:cNvSpPr txBox="1">
            <a:spLocks/>
          </p:cNvSpPr>
          <p:nvPr/>
        </p:nvSpPr>
        <p:spPr>
          <a:xfrm>
            <a:off x="735981" y="4340922"/>
            <a:ext cx="5715619" cy="251707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r>
              <a:rPr lang="ja-JP" altLang="en-US" dirty="0" smtClean="0"/>
              <a:t>どうやって重みを学習するの？</a:t>
            </a:r>
            <a:endParaRPr lang="en-US" altLang="ja-JP" dirty="0" smtClean="0"/>
          </a:p>
        </p:txBody>
      </p:sp>
      <p:grpSp>
        <p:nvGrpSpPr>
          <p:cNvPr id="5" name="グループ化 4"/>
          <p:cNvGrpSpPr/>
          <p:nvPr/>
        </p:nvGrpSpPr>
        <p:grpSpPr>
          <a:xfrm>
            <a:off x="7766156" y="279400"/>
            <a:ext cx="3326390" cy="2642419"/>
            <a:chOff x="4822723" y="3927821"/>
            <a:chExt cx="2770130" cy="2200537"/>
          </a:xfrm>
        </p:grpSpPr>
        <p:cxnSp>
          <p:nvCxnSpPr>
            <p:cNvPr id="6" name="直線矢印コネクタ 5"/>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 name="直線矢印コネクタ 6"/>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 name="テキスト ボックス 7"/>
              <p:cNvSpPr txBox="1"/>
              <p:nvPr/>
            </p:nvSpPr>
            <p:spPr>
              <a:xfrm>
                <a:off x="7210972" y="11527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 name="テキスト ボックス 7"/>
              <p:cNvSpPr txBox="1">
                <a:spLocks noRot="1" noChangeAspect="1" noMove="1" noResize="1" noEditPoints="1" noAdjustHandles="1" noChangeArrowheads="1" noChangeShapeType="1" noTextEdit="1"/>
              </p:cNvSpPr>
              <p:nvPr/>
            </p:nvSpPr>
            <p:spPr>
              <a:xfrm>
                <a:off x="7210972" y="115273"/>
                <a:ext cx="513026" cy="523220"/>
              </a:xfrm>
              <a:prstGeom prst="rect">
                <a:avLst/>
              </a:prstGeom>
              <a:blipFill rotWithShape="0">
                <a:blip r:embed="rId2"/>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p:cNvSpPr txBox="1"/>
              <p:nvPr/>
            </p:nvSpPr>
            <p:spPr>
              <a:xfrm>
                <a:off x="10815278" y="284055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9" name="テキスト ボックス 8"/>
              <p:cNvSpPr txBox="1">
                <a:spLocks noRot="1" noChangeAspect="1" noMove="1" noResize="1" noEditPoints="1" noAdjustHandles="1" noChangeArrowheads="1" noChangeShapeType="1" noTextEdit="1"/>
              </p:cNvSpPr>
              <p:nvPr/>
            </p:nvSpPr>
            <p:spPr>
              <a:xfrm>
                <a:off x="10815278" y="2840550"/>
                <a:ext cx="508151"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0" name="二等辺三角形 9"/>
          <p:cNvSpPr/>
          <p:nvPr/>
        </p:nvSpPr>
        <p:spPr>
          <a:xfrm>
            <a:off x="7862945" y="114039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二等辺三角形 10"/>
          <p:cNvSpPr/>
          <p:nvPr/>
        </p:nvSpPr>
        <p:spPr>
          <a:xfrm>
            <a:off x="8256494" y="207921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051894" y="163784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330598" y="257593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正方形/長方形 13"/>
          <p:cNvSpPr/>
          <p:nvPr/>
        </p:nvSpPr>
        <p:spPr>
          <a:xfrm>
            <a:off x="9986580" y="11650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正方形/長方形 14"/>
          <p:cNvSpPr/>
          <p:nvPr/>
        </p:nvSpPr>
        <p:spPr>
          <a:xfrm>
            <a:off x="10187965" y="12078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10101605" y="197131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正方形/長方形 16"/>
          <p:cNvSpPr/>
          <p:nvPr/>
        </p:nvSpPr>
        <p:spPr>
          <a:xfrm>
            <a:off x="9986579" y="222748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正方形/長方形 17"/>
          <p:cNvSpPr/>
          <p:nvPr/>
        </p:nvSpPr>
        <p:spPr>
          <a:xfrm>
            <a:off x="9710808" y="26774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正方形/長方形 18"/>
          <p:cNvSpPr/>
          <p:nvPr/>
        </p:nvSpPr>
        <p:spPr>
          <a:xfrm>
            <a:off x="9376979" y="214040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正方形/長方形 19"/>
          <p:cNvSpPr/>
          <p:nvPr/>
        </p:nvSpPr>
        <p:spPr>
          <a:xfrm>
            <a:off x="9640050" y="180657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二等辺三角形 20"/>
          <p:cNvSpPr/>
          <p:nvPr/>
        </p:nvSpPr>
        <p:spPr>
          <a:xfrm>
            <a:off x="8225076" y="120063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二等辺三角形 21"/>
          <p:cNvSpPr/>
          <p:nvPr/>
        </p:nvSpPr>
        <p:spPr>
          <a:xfrm>
            <a:off x="8908185" y="101930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二等辺三角形 22"/>
          <p:cNvSpPr/>
          <p:nvPr/>
        </p:nvSpPr>
        <p:spPr>
          <a:xfrm>
            <a:off x="8025505" y="171117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二等辺三角形 23"/>
          <p:cNvSpPr/>
          <p:nvPr/>
        </p:nvSpPr>
        <p:spPr>
          <a:xfrm>
            <a:off x="8556214" y="183464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二等辺三角形 24"/>
          <p:cNvSpPr/>
          <p:nvPr/>
        </p:nvSpPr>
        <p:spPr>
          <a:xfrm>
            <a:off x="8544965" y="50804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二等辺三角形 25"/>
          <p:cNvSpPr/>
          <p:nvPr/>
        </p:nvSpPr>
        <p:spPr>
          <a:xfrm>
            <a:off x="8413762" y="114257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二等辺三角形 26"/>
          <p:cNvSpPr/>
          <p:nvPr/>
        </p:nvSpPr>
        <p:spPr>
          <a:xfrm>
            <a:off x="8571091" y="138035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二等辺三角形 27"/>
          <p:cNvSpPr/>
          <p:nvPr/>
        </p:nvSpPr>
        <p:spPr>
          <a:xfrm>
            <a:off x="7980722" y="83098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正方形/長方形 28"/>
          <p:cNvSpPr/>
          <p:nvPr/>
        </p:nvSpPr>
        <p:spPr>
          <a:xfrm>
            <a:off x="10456480" y="144444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正方形/長方形 29"/>
          <p:cNvSpPr/>
          <p:nvPr/>
        </p:nvSpPr>
        <p:spPr>
          <a:xfrm>
            <a:off x="10213365" y="7125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1" name="直線コネクタ 30"/>
          <p:cNvCxnSpPr/>
          <p:nvPr/>
        </p:nvCxnSpPr>
        <p:spPr>
          <a:xfrm flipV="1">
            <a:off x="8559800" y="419100"/>
            <a:ext cx="1320800" cy="2678512"/>
          </a:xfrm>
          <a:prstGeom prst="line">
            <a:avLst/>
          </a:prstGeom>
        </p:spPr>
        <p:style>
          <a:lnRef idx="1">
            <a:schemeClr val="accent1"/>
          </a:lnRef>
          <a:fillRef idx="0">
            <a:schemeClr val="accent1"/>
          </a:fillRef>
          <a:effectRef idx="0">
            <a:schemeClr val="accent1"/>
          </a:effectRef>
          <a:fontRef idx="minor">
            <a:schemeClr val="tx1"/>
          </a:fontRef>
        </p:style>
      </p:cxnSp>
      <p:sp>
        <p:nvSpPr>
          <p:cNvPr id="32" name="正方形/長方形 31"/>
          <p:cNvSpPr/>
          <p:nvPr/>
        </p:nvSpPr>
        <p:spPr>
          <a:xfrm>
            <a:off x="7890213" y="230962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33" name="正方形/長方形 32"/>
          <p:cNvSpPr/>
          <p:nvPr/>
        </p:nvSpPr>
        <p:spPr>
          <a:xfrm>
            <a:off x="10430213" y="177622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grpSp>
        <p:nvGrpSpPr>
          <p:cNvPr id="39" name="グループ化 38"/>
          <p:cNvGrpSpPr/>
          <p:nvPr/>
        </p:nvGrpSpPr>
        <p:grpSpPr>
          <a:xfrm>
            <a:off x="7766156" y="3494230"/>
            <a:ext cx="3326390" cy="2642419"/>
            <a:chOff x="4822723" y="3927821"/>
            <a:chExt cx="2770130" cy="2200537"/>
          </a:xfrm>
        </p:grpSpPr>
        <p:cxnSp>
          <p:nvCxnSpPr>
            <p:cNvPr id="40" name="直線矢印コネクタ 39"/>
            <p:cNvCxnSpPr/>
            <p:nvPr/>
          </p:nvCxnSpPr>
          <p:spPr>
            <a:xfrm>
              <a:off x="4822723" y="6105524"/>
              <a:ext cx="2770130"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p:nvPr/>
          </p:nvCxnSpPr>
          <p:spPr>
            <a:xfrm flipV="1">
              <a:off x="4823108" y="3927821"/>
              <a:ext cx="0" cy="2200537"/>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2" name="テキスト ボックス 41"/>
              <p:cNvSpPr txBox="1"/>
              <p:nvPr/>
            </p:nvSpPr>
            <p:spPr>
              <a:xfrm>
                <a:off x="7210972" y="3330103"/>
                <a:ext cx="51302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𝑦</m:t>
                      </m:r>
                    </m:oMath>
                  </m:oMathPara>
                </a14:m>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2" name="テキスト ボックス 41"/>
              <p:cNvSpPr txBox="1">
                <a:spLocks noRot="1" noChangeAspect="1" noMove="1" noResize="1" noEditPoints="1" noAdjustHandles="1" noChangeArrowheads="1" noChangeShapeType="1" noTextEdit="1"/>
              </p:cNvSpPr>
              <p:nvPr/>
            </p:nvSpPr>
            <p:spPr>
              <a:xfrm>
                <a:off x="7210972" y="3330103"/>
                <a:ext cx="513026" cy="523220"/>
              </a:xfrm>
              <a:prstGeom prst="rect">
                <a:avLst/>
              </a:prstGeom>
              <a:blipFill rotWithShape="0">
                <a:blip r:embed="rId4"/>
                <a:stretch>
                  <a:fillRect b="-581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3" name="テキスト ボックス 42"/>
              <p:cNvSpPr txBox="1"/>
              <p:nvPr/>
            </p:nvSpPr>
            <p:spPr>
              <a:xfrm>
                <a:off x="10815278" y="6055380"/>
                <a:ext cx="5081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𝑥</m:t>
                      </m:r>
                    </m:oMath>
                  </m:oMathPara>
                </a14:m>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43" name="テキスト ボックス 42"/>
              <p:cNvSpPr txBox="1">
                <a:spLocks noRot="1" noChangeAspect="1" noMove="1" noResize="1" noEditPoints="1" noAdjustHandles="1" noChangeArrowheads="1" noChangeShapeType="1" noTextEdit="1"/>
              </p:cNvSpPr>
              <p:nvPr/>
            </p:nvSpPr>
            <p:spPr>
              <a:xfrm>
                <a:off x="10815278" y="6055380"/>
                <a:ext cx="508151" cy="523220"/>
              </a:xfrm>
              <a:prstGeom prst="rect">
                <a:avLst/>
              </a:prstGeom>
              <a:blipFill rotWithShape="0">
                <a:blip r:embed="rId5"/>
                <a:stretch>
                  <a:fillRect/>
                </a:stretch>
              </a:blipFill>
            </p:spPr>
            <p:txBody>
              <a:bodyPr/>
              <a:lstStyle/>
              <a:p>
                <a:r>
                  <a:rPr lang="ja-JP" altLang="en-US">
                    <a:noFill/>
                  </a:rPr>
                  <a:t> </a:t>
                </a:r>
              </a:p>
            </p:txBody>
          </p:sp>
        </mc:Fallback>
      </mc:AlternateContent>
      <p:sp>
        <p:nvSpPr>
          <p:cNvPr id="44" name="二等辺三角形 43"/>
          <p:cNvSpPr/>
          <p:nvPr/>
        </p:nvSpPr>
        <p:spPr>
          <a:xfrm>
            <a:off x="8586845" y="4183777"/>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二等辺三角形 44"/>
          <p:cNvSpPr/>
          <p:nvPr/>
        </p:nvSpPr>
        <p:spPr>
          <a:xfrm>
            <a:off x="8980394" y="5122595"/>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正方形/長方形 45"/>
          <p:cNvSpPr/>
          <p:nvPr/>
        </p:nvSpPr>
        <p:spPr>
          <a:xfrm>
            <a:off x="10705944" y="41795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正方形/長方形 46"/>
          <p:cNvSpPr/>
          <p:nvPr/>
        </p:nvSpPr>
        <p:spPr>
          <a:xfrm>
            <a:off x="10330598" y="57907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正方形/長方形 47"/>
          <p:cNvSpPr/>
          <p:nvPr/>
        </p:nvSpPr>
        <p:spPr>
          <a:xfrm>
            <a:off x="8576880" y="36686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正方形/長方形 48"/>
          <p:cNvSpPr/>
          <p:nvPr/>
        </p:nvSpPr>
        <p:spPr>
          <a:xfrm>
            <a:off x="10289565" y="41242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正方形/長方形 49"/>
          <p:cNvSpPr/>
          <p:nvPr/>
        </p:nvSpPr>
        <p:spPr>
          <a:xfrm>
            <a:off x="10742955" y="53956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正方形/長方形 50"/>
          <p:cNvSpPr/>
          <p:nvPr/>
        </p:nvSpPr>
        <p:spPr>
          <a:xfrm>
            <a:off x="10399329" y="54677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2" name="正方形/長方形 51"/>
          <p:cNvSpPr/>
          <p:nvPr/>
        </p:nvSpPr>
        <p:spPr>
          <a:xfrm>
            <a:off x="9710808" y="589226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正方形/長方形 52"/>
          <p:cNvSpPr/>
          <p:nvPr/>
        </p:nvSpPr>
        <p:spPr>
          <a:xfrm>
            <a:off x="9383329" y="579338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正方形/長方形 53"/>
          <p:cNvSpPr/>
          <p:nvPr/>
        </p:nvSpPr>
        <p:spPr>
          <a:xfrm>
            <a:off x="10103600" y="57643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二等辺三角形 54"/>
          <p:cNvSpPr/>
          <p:nvPr/>
        </p:nvSpPr>
        <p:spPr>
          <a:xfrm>
            <a:off x="9310926" y="440276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二等辺三角形 55"/>
          <p:cNvSpPr/>
          <p:nvPr/>
        </p:nvSpPr>
        <p:spPr>
          <a:xfrm>
            <a:off x="9759085" y="483103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二等辺三角形 56"/>
          <p:cNvSpPr/>
          <p:nvPr/>
        </p:nvSpPr>
        <p:spPr>
          <a:xfrm>
            <a:off x="8749405" y="4754551"/>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8" name="二等辺三角形 57"/>
          <p:cNvSpPr/>
          <p:nvPr/>
        </p:nvSpPr>
        <p:spPr>
          <a:xfrm>
            <a:off x="9280114" y="4878029"/>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9" name="二等辺三角形 58"/>
          <p:cNvSpPr/>
          <p:nvPr/>
        </p:nvSpPr>
        <p:spPr>
          <a:xfrm>
            <a:off x="9535565" y="4497573"/>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二等辺三角形 59"/>
          <p:cNvSpPr/>
          <p:nvPr/>
        </p:nvSpPr>
        <p:spPr>
          <a:xfrm>
            <a:off x="9188462" y="4674904"/>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二等辺三角形 60"/>
          <p:cNvSpPr/>
          <p:nvPr/>
        </p:nvSpPr>
        <p:spPr>
          <a:xfrm>
            <a:off x="9536291" y="4798382"/>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二等辺三角形 61"/>
          <p:cNvSpPr/>
          <p:nvPr/>
        </p:nvSpPr>
        <p:spPr>
          <a:xfrm>
            <a:off x="8964972" y="4064866"/>
            <a:ext cx="214101" cy="184570"/>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正方形/長方形 62"/>
          <p:cNvSpPr/>
          <p:nvPr/>
        </p:nvSpPr>
        <p:spPr>
          <a:xfrm>
            <a:off x="10354880" y="36305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正方形/長方形 63"/>
          <p:cNvSpPr/>
          <p:nvPr/>
        </p:nvSpPr>
        <p:spPr>
          <a:xfrm>
            <a:off x="9838715" y="386389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正方形/長方形 65"/>
          <p:cNvSpPr/>
          <p:nvPr/>
        </p:nvSpPr>
        <p:spPr>
          <a:xfrm>
            <a:off x="8614113" y="5353006"/>
            <a:ext cx="881973" cy="369332"/>
          </a:xfrm>
          <a:prstGeom prst="rect">
            <a:avLst/>
          </a:prstGeom>
        </p:spPr>
        <p:txBody>
          <a:bodyPr wrap="none">
            <a:spAutoFit/>
          </a:bodyPr>
          <a:lstStyle/>
          <a:p>
            <a:r>
              <a:rPr lang="ja-JP" altLang="en-US" dirty="0"/>
              <a:t>クラス</a:t>
            </a:r>
            <a:r>
              <a:rPr lang="en-US" altLang="ja-JP" dirty="0"/>
              <a:t>1</a:t>
            </a:r>
            <a:endParaRPr lang="ja-JP" altLang="en-US" dirty="0"/>
          </a:p>
        </p:txBody>
      </p:sp>
      <p:sp>
        <p:nvSpPr>
          <p:cNvPr id="67" name="正方形/長方形 66"/>
          <p:cNvSpPr/>
          <p:nvPr/>
        </p:nvSpPr>
        <p:spPr>
          <a:xfrm>
            <a:off x="10620713" y="3848056"/>
            <a:ext cx="881973" cy="369332"/>
          </a:xfrm>
          <a:prstGeom prst="rect">
            <a:avLst/>
          </a:prstGeom>
        </p:spPr>
        <p:txBody>
          <a:bodyPr wrap="none">
            <a:spAutoFit/>
          </a:bodyPr>
          <a:lstStyle/>
          <a:p>
            <a:r>
              <a:rPr lang="ja-JP" altLang="en-US" dirty="0" smtClean="0"/>
              <a:t>クラス</a:t>
            </a:r>
            <a:r>
              <a:rPr lang="en-US" altLang="ja-JP" dirty="0" smtClean="0"/>
              <a:t>2</a:t>
            </a:r>
            <a:endParaRPr lang="ja-JP" altLang="en-US" dirty="0"/>
          </a:p>
        </p:txBody>
      </p:sp>
      <p:sp>
        <p:nvSpPr>
          <p:cNvPr id="68" name="正方形/長方形 67"/>
          <p:cNvSpPr/>
          <p:nvPr/>
        </p:nvSpPr>
        <p:spPr>
          <a:xfrm>
            <a:off x="8714770" y="3041134"/>
            <a:ext cx="1569660"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線形分離可能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9" name="正方形/長方形 68"/>
          <p:cNvSpPr/>
          <p:nvPr/>
        </p:nvSpPr>
        <p:spPr>
          <a:xfrm>
            <a:off x="8714770" y="6209268"/>
            <a:ext cx="180049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線形</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分離不可能</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8820900" y="35926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正方形/長方形 70"/>
          <p:cNvSpPr/>
          <p:nvPr/>
        </p:nvSpPr>
        <p:spPr>
          <a:xfrm>
            <a:off x="9330715" y="365434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正方形/長方形 71"/>
          <p:cNvSpPr/>
          <p:nvPr/>
        </p:nvSpPr>
        <p:spPr>
          <a:xfrm>
            <a:off x="10140794" y="402717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正方形/長方形 72"/>
          <p:cNvSpPr/>
          <p:nvPr/>
        </p:nvSpPr>
        <p:spPr>
          <a:xfrm>
            <a:off x="9789730" y="3478172"/>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正方形/長方形 73"/>
          <p:cNvSpPr/>
          <p:nvPr/>
        </p:nvSpPr>
        <p:spPr>
          <a:xfrm>
            <a:off x="10432198" y="504146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正方形/長方形 74"/>
          <p:cNvSpPr/>
          <p:nvPr/>
        </p:nvSpPr>
        <p:spPr>
          <a:xfrm>
            <a:off x="10844555" y="4646391"/>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正方形/長方形 75"/>
          <p:cNvSpPr/>
          <p:nvPr/>
        </p:nvSpPr>
        <p:spPr>
          <a:xfrm>
            <a:off x="10500929" y="471841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正方形/長方形 76"/>
          <p:cNvSpPr/>
          <p:nvPr/>
        </p:nvSpPr>
        <p:spPr>
          <a:xfrm>
            <a:off x="10205200" y="5015054"/>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スライド番号プレースホルダー 34"/>
          <p:cNvSpPr>
            <a:spLocks noGrp="1"/>
          </p:cNvSpPr>
          <p:nvPr>
            <p:ph type="sldNum" sz="quarter" idx="12"/>
          </p:nvPr>
        </p:nvSpPr>
        <p:spPr/>
        <p:txBody>
          <a:bodyPr/>
          <a:lstStyle/>
          <a:p>
            <a:fld id="{F35DE295-420C-4265-BE54-AE59FA4027A6}" type="slidenum">
              <a:rPr kumimoji="1" lang="ja-JP" altLang="en-US" smtClean="0"/>
              <a:t>21</a:t>
            </a:fld>
            <a:endParaRPr kumimoji="1" lang="ja-JP" altLang="en-US"/>
          </a:p>
        </p:txBody>
      </p:sp>
    </p:spTree>
    <p:extLst>
      <p:ext uri="{BB962C8B-B14F-4D97-AF65-F5344CB8AC3E}">
        <p14:creationId xmlns:p14="http://schemas.microsoft.com/office/powerpoint/2010/main" val="279102146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17828" y="97998"/>
            <a:ext cx="10858406" cy="733270"/>
          </a:xfrm>
        </p:spPr>
        <p:txBody>
          <a:bodyPr>
            <a:normAutofit/>
          </a:bodyPr>
          <a:lstStyle/>
          <a:p>
            <a:r>
              <a:rPr kumimoji="1" lang="ja-JP" altLang="en-US" sz="3200" dirty="0" smtClean="0"/>
              <a:t>パーセプトロン：重みの学習</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87006" y="1154190"/>
                <a:ext cx="7088026" cy="5703810"/>
              </a:xfrm>
            </p:spPr>
            <p:txBody>
              <a:bodyPr>
                <a:normAutofit/>
              </a:bodyPr>
              <a:lstStyle/>
              <a:p>
                <a:pPr>
                  <a:lnSpc>
                    <a:spcPct val="100000"/>
                  </a:lnSpc>
                  <a:spcBef>
                    <a:spcPts val="600"/>
                  </a:spcBef>
                </a:pPr>
                <a:r>
                  <a:rPr kumimoji="1" lang="ja-JP" altLang="en-US" sz="2400" dirty="0" smtClean="0"/>
                  <a:t>入力 </a:t>
                </a:r>
                <a:r>
                  <a:rPr kumimoji="1" lang="en-US" altLang="ja-JP" sz="2400" dirty="0" smtClean="0"/>
                  <a:t>:</a:t>
                </a:r>
                <a:r>
                  <a:rPr lang="ja-JP" altLang="en-US" sz="2400" dirty="0"/>
                  <a:t>教師データ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i="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endParaRPr lang="en-US" altLang="ja-JP" sz="2400" i="1" dirty="0">
                  <a:latin typeface="Cambria Math" panose="02040503050406030204" pitchFamily="18" charset="0"/>
                </a:endParaRPr>
              </a:p>
              <a:p>
                <a:pPr lvl="1">
                  <a:lnSpc>
                    <a:spcPct val="100000"/>
                  </a:lnSpc>
                  <a:spcBef>
                    <a:spcPts val="600"/>
                  </a:spcBef>
                </a:pPr>
                <a14:m>
                  <m:oMath xmlns:m="http://schemas.openxmlformats.org/officeDocument/2006/math">
                    <m:sSub>
                      <m:sSubPr>
                        <m:ctrlPr>
                          <a:rPr lang="en-US" altLang="ja-JP" b="1" i="1">
                            <a:latin typeface="Cambria Math" panose="02040503050406030204" pitchFamily="18" charset="0"/>
                          </a:rPr>
                        </m:ctrlPr>
                      </m:sSubPr>
                      <m:e>
                        <m:r>
                          <a:rPr lang="en-US" altLang="ja-JP" b="1">
                            <a:latin typeface="Cambria Math" panose="02040503050406030204" pitchFamily="18" charset="0"/>
                          </a:rPr>
                          <m:t>𝐱</m:t>
                        </m:r>
                      </m:e>
                      <m:sub>
                        <m:r>
                          <a:rPr lang="en-US" altLang="ja-JP" i="1">
                            <a:latin typeface="Cambria Math" panose="02040503050406030204" pitchFamily="18" charset="0"/>
                          </a:rPr>
                          <m:t>𝑖</m:t>
                        </m:r>
                      </m:sub>
                    </m:sSub>
                    <m:r>
                      <a:rPr lang="en-US" altLang="ja-JP" b="1" i="1" smtClean="0">
                        <a:latin typeface="Cambria Math" panose="02040503050406030204" pitchFamily="18" charset="0"/>
                      </a:rPr>
                      <m:t>∈</m:t>
                    </m:r>
                    <m:sSup>
                      <m:sSupPr>
                        <m:ctrlPr>
                          <a:rPr lang="en-US" altLang="ja-JP" i="1" smtClean="0">
                            <a:latin typeface="Cambria Math" panose="02040503050406030204" pitchFamily="18" charset="0"/>
                          </a:rPr>
                        </m:ctrlPr>
                      </m:sSupPr>
                      <m:e>
                        <m:r>
                          <a:rPr lang="en-US" altLang="ja-JP" b="0" i="1" smtClean="0">
                            <a:latin typeface="Cambria Math" panose="02040503050406030204" pitchFamily="18" charset="0"/>
                          </a:rPr>
                          <m:t>𝑅</m:t>
                        </m:r>
                      </m:e>
                      <m:sup>
                        <m:r>
                          <a:rPr lang="en-US" altLang="ja-JP" b="0" i="1" smtClean="0">
                            <a:latin typeface="Cambria Math" panose="02040503050406030204" pitchFamily="18" charset="0"/>
                          </a:rPr>
                          <m:t>𝑑</m:t>
                        </m:r>
                      </m:sup>
                    </m:sSup>
                    <m:r>
                      <a:rPr lang="en-US" altLang="ja-JP" b="1" i="1" smtClean="0">
                        <a:latin typeface="Cambria Math" panose="02040503050406030204" pitchFamily="18" charset="0"/>
                      </a:rPr>
                      <m:t> </m:t>
                    </m:r>
                    <m:r>
                      <a:rPr lang="en-US" altLang="ja-JP" b="1" i="1">
                        <a:latin typeface="Cambria Math" panose="02040503050406030204" pitchFamily="18" charset="0"/>
                      </a:rPr>
                      <m:t>,</m:t>
                    </m:r>
                    <m:sSub>
                      <m:sSubPr>
                        <m:ctrlPr>
                          <a:rPr lang="en-US" altLang="ja-JP" b="1" i="1">
                            <a:latin typeface="Cambria Math" panose="02040503050406030204" pitchFamily="18" charset="0"/>
                          </a:rPr>
                        </m:ctrlPr>
                      </m:sSubPr>
                      <m:e>
                        <m:r>
                          <a:rPr lang="en-US" altLang="ja-JP" i="1">
                            <a:latin typeface="Cambria Math" panose="02040503050406030204" pitchFamily="18" charset="0"/>
                          </a:rPr>
                          <m:t>𝑏</m:t>
                        </m:r>
                      </m:e>
                      <m:sub>
                        <m:r>
                          <a:rPr lang="en-US" altLang="ja-JP" i="1">
                            <a:latin typeface="Cambria Math" panose="02040503050406030204" pitchFamily="18" charset="0"/>
                          </a:rPr>
                          <m:t>𝑖</m:t>
                        </m:r>
                      </m:sub>
                    </m:sSub>
                    <m:r>
                      <a:rPr lang="en-US" altLang="ja-JP" b="1" i="1">
                        <a:latin typeface="Cambria Math" panose="02040503050406030204" pitchFamily="18" charset="0"/>
                      </a:rPr>
                      <m:t>∈</m:t>
                    </m:r>
                    <m:d>
                      <m:dPr>
                        <m:begChr m:val="{"/>
                        <m:endChr m:val="}"/>
                        <m:ctrlPr>
                          <a:rPr lang="en-US" altLang="ja-JP" b="1" i="1">
                            <a:latin typeface="Cambria Math" panose="02040503050406030204" pitchFamily="18" charset="0"/>
                          </a:rPr>
                        </m:ctrlPr>
                      </m:dPr>
                      <m:e>
                        <m:r>
                          <a:rPr lang="en-US" altLang="ja-JP" i="1">
                            <a:latin typeface="Cambria Math" panose="02040503050406030204" pitchFamily="18" charset="0"/>
                          </a:rPr>
                          <m:t>0,1</m:t>
                        </m:r>
                      </m:e>
                    </m:d>
                    <m:r>
                      <a:rPr lang="en-US" altLang="ja-JP" b="1" i="1">
                        <a:latin typeface="Cambria Math" panose="02040503050406030204" pitchFamily="18" charset="0"/>
                      </a:rPr>
                      <m:t>, </m:t>
                    </m:r>
                    <m:r>
                      <a:rPr lang="en-US" altLang="ja-JP" i="1">
                        <a:latin typeface="Cambria Math" panose="02040503050406030204" pitchFamily="18" charset="0"/>
                      </a:rPr>
                      <m:t>𝑖</m:t>
                    </m:r>
                    <m:r>
                      <a:rPr lang="en-US" altLang="ja-JP" i="1">
                        <a:latin typeface="Cambria Math" panose="02040503050406030204" pitchFamily="18" charset="0"/>
                      </a:rPr>
                      <m:t>=1,…</m:t>
                    </m:r>
                    <m:r>
                      <a:rPr lang="en-US" altLang="ja-JP" i="1">
                        <a:latin typeface="Cambria Math" panose="02040503050406030204" pitchFamily="18" charset="0"/>
                      </a:rPr>
                      <m:t>𝑁</m:t>
                    </m:r>
                  </m:oMath>
                </a14:m>
                <a:r>
                  <a:rPr lang="ja-JP" altLang="en-US" dirty="0"/>
                  <a:t> </a:t>
                </a:r>
                <a:endParaRPr lang="en-US" altLang="ja-JP" sz="2400" dirty="0" smtClean="0"/>
              </a:p>
              <a:p>
                <a:pPr>
                  <a:lnSpc>
                    <a:spcPct val="100000"/>
                  </a:lnSpc>
                  <a:spcBef>
                    <a:spcPts val="600"/>
                  </a:spcBef>
                </a:pPr>
                <a:r>
                  <a:rPr lang="ja-JP" altLang="en-US" sz="2400" dirty="0" smtClean="0"/>
                  <a:t>出力 </a:t>
                </a:r>
                <a:r>
                  <a:rPr lang="en-US" altLang="ja-JP" sz="2400" dirty="0" smtClean="0"/>
                  <a:t>: </a:t>
                </a:r>
                <a:r>
                  <a:rPr lang="ja-JP" altLang="en-US" sz="2400" dirty="0" smtClean="0"/>
                  <a:t>教師データを正しく分割する重み</a:t>
                </a:r>
                <a14:m>
                  <m:oMath xmlns:m="http://schemas.openxmlformats.org/officeDocument/2006/math">
                    <m:r>
                      <a:rPr lang="en-US" altLang="ja-JP" sz="2400" b="1">
                        <a:latin typeface="Cambria Math" panose="02040503050406030204" pitchFamily="18" charset="0"/>
                      </a:rPr>
                      <m:t>𝐰</m:t>
                    </m:r>
                  </m:oMath>
                </a14:m>
                <a:endParaRPr lang="en-US" altLang="ja-JP" sz="2400" dirty="0" smtClean="0"/>
              </a:p>
              <a:p>
                <a:pPr lvl="8">
                  <a:lnSpc>
                    <a:spcPct val="100000"/>
                  </a:lnSpc>
                  <a:spcBef>
                    <a:spcPts val="600"/>
                  </a:spcBef>
                </a:pPr>
                <a:endParaRPr kumimoji="1" lang="en-US" altLang="ja-JP" dirty="0" smtClean="0"/>
              </a:p>
              <a:p>
                <a:pPr>
                  <a:lnSpc>
                    <a:spcPct val="100000"/>
                  </a:lnSpc>
                  <a:spcBef>
                    <a:spcPts val="600"/>
                  </a:spcBef>
                </a:pPr>
                <a:r>
                  <a:rPr lang="ja-JP" altLang="en-US" sz="2400" dirty="0" smtClean="0"/>
                  <a:t>学習アルゴリズム</a:t>
                </a:r>
                <a:endParaRPr lang="en-US" altLang="ja-JP" sz="2400" dirty="0" smtClean="0"/>
              </a:p>
              <a:p>
                <a:pPr marL="914400" lvl="1" indent="-457200">
                  <a:lnSpc>
                    <a:spcPct val="100000"/>
                  </a:lnSpc>
                  <a:spcBef>
                    <a:spcPts val="600"/>
                  </a:spcBef>
                  <a:spcAft>
                    <a:spcPts val="600"/>
                  </a:spcAft>
                  <a:buFont typeface="+mj-lt"/>
                  <a:buAutoNum type="arabicPeriod"/>
                </a:pPr>
                <a:r>
                  <a:rPr lang="ja-JP" altLang="en-US" sz="2000" dirty="0" smtClean="0"/>
                  <a:t>重みベクトル適当（乱数など）に初期化 </a:t>
                </a:r>
                <a14:m>
                  <m:oMath xmlns:m="http://schemas.openxmlformats.org/officeDocument/2006/math">
                    <m:r>
                      <a:rPr lang="en-US" altLang="ja-JP" sz="2000" b="1">
                        <a:latin typeface="Cambria Math" panose="02040503050406030204" pitchFamily="18" charset="0"/>
                      </a:rPr>
                      <m:t>𝐰</m:t>
                    </m:r>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教師データ群からデータをひとつ選ぶ </a:t>
                </a:r>
                <a14:m>
                  <m:oMath xmlns:m="http://schemas.openxmlformats.org/officeDocument/2006/math">
                    <m:d>
                      <m:dPr>
                        <m:ctrlPr>
                          <a:rPr lang="en-US" altLang="ja-JP" sz="2000" i="1">
                            <a:latin typeface="Cambria Math" panose="02040503050406030204" pitchFamily="18" charset="0"/>
                          </a:rPr>
                        </m:ctrlPr>
                      </m:dPr>
                      <m:e>
                        <m:r>
                          <a:rPr lang="en-US" altLang="ja-JP" sz="2000" b="1" i="0" smtClean="0">
                            <a:latin typeface="Cambria Math" panose="02040503050406030204" pitchFamily="18" charset="0"/>
                          </a:rPr>
                          <m:t>𝐱</m:t>
                        </m:r>
                        <m:r>
                          <a:rPr lang="en-US" altLang="ja-JP" sz="2000" i="1">
                            <a:latin typeface="Cambria Math" panose="02040503050406030204" pitchFamily="18" charset="0"/>
                          </a:rPr>
                          <m:t>,</m:t>
                        </m:r>
                        <m:r>
                          <a:rPr lang="en-US" altLang="ja-JP" sz="2000" b="0" i="1" smtClean="0">
                            <a:latin typeface="Cambria Math" panose="02040503050406030204" pitchFamily="18" charset="0"/>
                          </a:rPr>
                          <m:t>𝑏</m:t>
                        </m:r>
                      </m:e>
                    </m:d>
                  </m:oMath>
                </a14:m>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sz="1800" i="1"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全教師データに対して</a:t>
                </a:r>
                <a:r>
                  <a:rPr lang="en-US" altLang="ja-JP" sz="2000" dirty="0" smtClean="0"/>
                  <a:t>2,3</a:t>
                </a:r>
                <a:r>
                  <a:rPr lang="ja-JP" altLang="en-US" sz="2000" dirty="0" smtClean="0"/>
                  <a:t>を繰り返す．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全教師データを正しく識別で来たら終了</a:t>
                </a:r>
                <a:endParaRPr lang="en-US" altLang="ja-JP" sz="2000" dirty="0"/>
              </a:p>
              <a:p>
                <a:pPr marL="457200" lvl="1" indent="0">
                  <a:lnSpc>
                    <a:spcPct val="100000"/>
                  </a:lnSpc>
                  <a:spcBef>
                    <a:spcPts val="600"/>
                  </a:spcBef>
                  <a:buNone/>
                </a:pP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87006" y="1154190"/>
                <a:ext cx="7088026" cy="5703810"/>
              </a:xfrm>
              <a:blipFill rotWithShape="0">
                <a:blip r:embed="rId2"/>
                <a:stretch>
                  <a:fillRect l="-1118" t="-855" r="-172"/>
                </a:stretch>
              </a:blipFill>
            </p:spPr>
            <p:txBody>
              <a:bodyPr/>
              <a:lstStyle/>
              <a:p>
                <a:r>
                  <a:rPr lang="ja-JP" altLang="en-US">
                    <a:noFill/>
                  </a:rPr>
                  <a:t> </a:t>
                </a:r>
              </a:p>
            </p:txBody>
          </p:sp>
        </mc:Fallback>
      </mc:AlternateContent>
      <p:sp>
        <p:nvSpPr>
          <p:cNvPr id="4" name="正方形/長方形 3"/>
          <p:cNvSpPr/>
          <p:nvPr/>
        </p:nvSpPr>
        <p:spPr>
          <a:xfrm>
            <a:off x="7645080" y="892694"/>
            <a:ext cx="4288353" cy="1938992"/>
          </a:xfrm>
          <a:prstGeom prst="rect">
            <a:avLst/>
          </a:prstGeom>
        </p:spPr>
        <p:txBody>
          <a:bodyPr wrap="non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下</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例を使ってこのアルゴリズムの</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動作を見ていきます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err="1" smtClean="0">
                <a:latin typeface="メイリオ" panose="020B0604030504040204" pitchFamily="50" charset="-128"/>
                <a:ea typeface="メイリオ" panose="020B0604030504040204" pitchFamily="50" charset="-128"/>
                <a:cs typeface="メイリオ" panose="020B0604030504040204" pitchFamily="50" charset="-128"/>
              </a:rPr>
              <a:t>わかぱたも</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参照</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6" name="直線矢印コネクタ 5"/>
          <p:cNvCxnSpPr/>
          <p:nvPr/>
        </p:nvCxnSpPr>
        <p:spPr>
          <a:xfrm>
            <a:off x="7794172" y="255320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円/楕円 6"/>
          <p:cNvSpPr/>
          <p:nvPr/>
        </p:nvSpPr>
        <p:spPr>
          <a:xfrm>
            <a:off x="7985579"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8" name="テキスト ボックス 7"/>
          <p:cNvSpPr txBox="1"/>
          <p:nvPr/>
        </p:nvSpPr>
        <p:spPr>
          <a:xfrm>
            <a:off x="790194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 name="円/楕円 8"/>
          <p:cNvSpPr/>
          <p:nvPr/>
        </p:nvSpPr>
        <p:spPr>
          <a:xfrm>
            <a:off x="8957985"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 name="テキスト ボックス 9"/>
          <p:cNvSpPr txBox="1"/>
          <p:nvPr/>
        </p:nvSpPr>
        <p:spPr>
          <a:xfrm>
            <a:off x="8874346"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1" name="円/楕円 10"/>
          <p:cNvSpPr/>
          <p:nvPr/>
        </p:nvSpPr>
        <p:spPr>
          <a:xfrm>
            <a:off x="9366704" y="248245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 name="テキスト ボックス 11"/>
          <p:cNvSpPr txBox="1"/>
          <p:nvPr/>
        </p:nvSpPr>
        <p:spPr>
          <a:xfrm>
            <a:off x="9283065"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3" name="円/楕円 12"/>
          <p:cNvSpPr/>
          <p:nvPr/>
        </p:nvSpPr>
        <p:spPr>
          <a:xfrm>
            <a:off x="1000409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4" name="テキスト ボックス 13"/>
          <p:cNvSpPr txBox="1"/>
          <p:nvPr/>
        </p:nvSpPr>
        <p:spPr>
          <a:xfrm>
            <a:off x="992045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 name="円/楕円 14"/>
          <p:cNvSpPr/>
          <p:nvPr/>
        </p:nvSpPr>
        <p:spPr>
          <a:xfrm>
            <a:off x="10413607"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6" name="テキスト ボックス 15"/>
          <p:cNvSpPr txBox="1"/>
          <p:nvPr/>
        </p:nvSpPr>
        <p:spPr>
          <a:xfrm>
            <a:off x="10329968"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7" name="円/楕円 16"/>
          <p:cNvSpPr/>
          <p:nvPr/>
        </p:nvSpPr>
        <p:spPr>
          <a:xfrm>
            <a:off x="11088189" y="248245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8" name="テキスト ボックス 17"/>
          <p:cNvSpPr txBox="1"/>
          <p:nvPr/>
        </p:nvSpPr>
        <p:spPr>
          <a:xfrm>
            <a:off x="11004550" y="246793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9" name="テキスト ボックス 18"/>
          <p:cNvSpPr txBox="1"/>
          <p:nvPr/>
        </p:nvSpPr>
        <p:spPr>
          <a:xfrm>
            <a:off x="7871460" y="282607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20" name="テキスト ボックス 19"/>
          <p:cNvSpPr txBox="1"/>
          <p:nvPr/>
        </p:nvSpPr>
        <p:spPr>
          <a:xfrm>
            <a:off x="8763856"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21" name="テキスト ボックス 20"/>
          <p:cNvSpPr txBox="1"/>
          <p:nvPr/>
        </p:nvSpPr>
        <p:spPr>
          <a:xfrm>
            <a:off x="9235440" y="282607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22" name="テキスト ボックス 21"/>
          <p:cNvSpPr txBox="1"/>
          <p:nvPr/>
        </p:nvSpPr>
        <p:spPr>
          <a:xfrm>
            <a:off x="988108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3" name="テキスト ボックス 22"/>
          <p:cNvSpPr txBox="1"/>
          <p:nvPr/>
        </p:nvSpPr>
        <p:spPr>
          <a:xfrm>
            <a:off x="10282978" y="282607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24" name="テキスト ボックス 23"/>
          <p:cNvSpPr txBox="1"/>
          <p:nvPr/>
        </p:nvSpPr>
        <p:spPr>
          <a:xfrm>
            <a:off x="10965180" y="282607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25" name="テキスト ボックス 24"/>
          <p:cNvSpPr txBox="1"/>
          <p:nvPr/>
        </p:nvSpPr>
        <p:spPr>
          <a:xfrm>
            <a:off x="7952198" y="3586364"/>
            <a:ext cx="2092239" cy="2062103"/>
          </a:xfrm>
          <a:prstGeom prst="rect">
            <a:avLst/>
          </a:prstGeom>
          <a:noFill/>
        </p:spPr>
        <p:txBody>
          <a:bodyPr wrap="none" rtlCol="0">
            <a:spAutoFit/>
          </a:bodyPr>
          <a:lstStyle/>
          <a:p>
            <a:r>
              <a:rPr kumimoji="1"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1</a:t>
            </a:r>
            <a:r>
              <a:rPr lang="ja-JP" altLang="en-US" i="1" baseline="-25000" dirty="0" smtClean="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2</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0.2</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3</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0.5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4</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1.5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5</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 2.0</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i="1" dirty="0" smtClean="0">
                <a:latin typeface="Times New Roman" panose="02020603050405020304" pitchFamily="18" charset="0"/>
                <a:cs typeface="Times New Roman" panose="02020603050405020304" pitchFamily="18" charset="0"/>
              </a:rPr>
              <a:t>x</a:t>
            </a:r>
            <a:r>
              <a:rPr lang="en-US" altLang="ja-JP" i="1" baseline="-25000" dirty="0" smtClean="0">
                <a:latin typeface="Times New Roman" panose="02020603050405020304" pitchFamily="18" charset="0"/>
                <a:cs typeface="Times New Roman" panose="02020603050405020304" pitchFamily="18" charset="0"/>
              </a:rPr>
              <a:t>6</a:t>
            </a:r>
            <a:r>
              <a:rPr lang="ja-JP" altLang="en-US" i="1" baseline="-25000" dirty="0">
                <a:latin typeface="Times New Roman" panose="02020603050405020304" pitchFamily="18" charset="0"/>
                <a:cs typeface="Times New Roman" panose="02020603050405020304" pitchFamily="18" charset="0"/>
              </a:rPr>
              <a:t>　</a:t>
            </a:r>
            <a:r>
              <a:rPr lang="en-US" altLang="ja-JP" dirty="0">
                <a:latin typeface="Times New Roman" panose="02020603050405020304" pitchFamily="18" charset="0"/>
                <a:cs typeface="Times New Roman" panose="02020603050405020304" pitchFamily="18" charset="0"/>
              </a:rPr>
              <a:t>=  </a:t>
            </a:r>
            <a:r>
              <a:rPr lang="en-US" altLang="ja-JP" dirty="0" smtClean="0">
                <a:latin typeface="Times New Roman" panose="02020603050405020304" pitchFamily="18" charset="0"/>
                <a:cs typeface="Times New Roman" panose="02020603050405020304" pitchFamily="18" charset="0"/>
              </a:rPr>
              <a:t>3.5</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6" name="スライド番号プレースホルダー 25"/>
          <p:cNvSpPr>
            <a:spLocks noGrp="1"/>
          </p:cNvSpPr>
          <p:nvPr>
            <p:ph type="sldNum" sz="quarter" idx="12"/>
          </p:nvPr>
        </p:nvSpPr>
        <p:spPr/>
        <p:txBody>
          <a:bodyPr/>
          <a:lstStyle/>
          <a:p>
            <a:fld id="{F35DE295-420C-4265-BE54-AE59FA4027A6}" type="slidenum">
              <a:rPr kumimoji="1" lang="ja-JP" altLang="en-US" smtClean="0"/>
              <a:t>22</a:t>
            </a:fld>
            <a:endParaRPr kumimoji="1" lang="ja-JP" altLang="en-US"/>
          </a:p>
        </p:txBody>
      </p:sp>
    </p:spTree>
    <p:extLst>
      <p:ext uri="{BB962C8B-B14F-4D97-AF65-F5344CB8AC3E}">
        <p14:creationId xmlns:p14="http://schemas.microsoft.com/office/powerpoint/2010/main" val="14707525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9" name="グループ化 148"/>
          <p:cNvGrpSpPr/>
          <p:nvPr/>
        </p:nvGrpSpPr>
        <p:grpSpPr>
          <a:xfrm>
            <a:off x="6696529" y="967922"/>
            <a:ext cx="4343400" cy="4343400"/>
            <a:chOff x="10020300" y="967922"/>
            <a:chExt cx="4343400" cy="4343400"/>
          </a:xfrm>
        </p:grpSpPr>
        <p:grpSp>
          <p:nvGrpSpPr>
            <p:cNvPr id="136" name="グループ化 135"/>
            <p:cNvGrpSpPr/>
            <p:nvPr/>
          </p:nvGrpSpPr>
          <p:grpSpPr>
            <a:xfrm>
              <a:off x="10020300" y="1223736"/>
              <a:ext cx="4343400" cy="3788228"/>
              <a:chOff x="10020300" y="1223736"/>
              <a:chExt cx="4343400" cy="3788228"/>
            </a:xfrm>
          </p:grpSpPr>
          <p:cxnSp>
            <p:nvCxnSpPr>
              <p:cNvPr id="120" name="直線矢印コネクタ 119"/>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0" name="直線矢印コネクタ 12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2" name="直線矢印コネクタ 13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137" name="グループ化 136"/>
            <p:cNvGrpSpPr/>
            <p:nvPr/>
          </p:nvGrpSpPr>
          <p:grpSpPr>
            <a:xfrm rot="16200000">
              <a:off x="10020300" y="1245508"/>
              <a:ext cx="4343400" cy="3788228"/>
              <a:chOff x="10020300" y="1223736"/>
              <a:chExt cx="4343400" cy="3788228"/>
            </a:xfrm>
          </p:grpSpPr>
          <p:cxnSp>
            <p:nvCxnSpPr>
              <p:cNvPr id="138" name="直線矢印コネクタ 13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9" name="直線矢印コネクタ 13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0" name="直線矢印コネクタ 13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1" name="直線矢印コネクタ 14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2" name="直線矢印コネクタ 14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4" name="直線矢印コネクタ 14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5" name="直線矢印コネクタ 14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6" name="直線矢印コネクタ 14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7" name="直線矢印コネクタ 14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8" name="直線矢印コネクタ 14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sp>
        <p:nvSpPr>
          <p:cNvPr id="2" name="タイトル 1"/>
          <p:cNvSpPr>
            <a:spLocks noGrp="1"/>
          </p:cNvSpPr>
          <p:nvPr>
            <p:ph type="title"/>
          </p:nvPr>
        </p:nvSpPr>
        <p:spPr>
          <a:xfrm>
            <a:off x="617828" y="339298"/>
            <a:ext cx="10858406" cy="733270"/>
          </a:xfrm>
        </p:spPr>
        <p:txBody>
          <a:bodyPr>
            <a:normAutofit/>
          </a:bodyPr>
          <a:lstStyle/>
          <a:p>
            <a:r>
              <a:rPr kumimoji="1" lang="ja-JP" altLang="en-US" sz="3200" dirty="0" smtClean="0"/>
              <a:t>パーセプトロン：重みの学習</a:t>
            </a:r>
            <a:endParaRPr kumimoji="1" lang="ja-JP" altLang="en-US" sz="3200" dirty="0"/>
          </a:p>
        </p:txBody>
      </p:sp>
      <p:sp>
        <p:nvSpPr>
          <p:cNvPr id="25" name="テキスト ボックス 24"/>
          <p:cNvSpPr txBox="1"/>
          <p:nvPr/>
        </p:nvSpPr>
        <p:spPr>
          <a:xfrm>
            <a:off x="673244" y="2504724"/>
            <a:ext cx="2345514"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0.2</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6" name="グループ化 25"/>
          <p:cNvGrpSpPr/>
          <p:nvPr/>
        </p:nvGrpSpPr>
        <p:grpSpPr>
          <a:xfrm>
            <a:off x="579056" y="5202277"/>
            <a:ext cx="551543" cy="1219200"/>
            <a:chOff x="914401" y="1494971"/>
            <a:chExt cx="580571" cy="1283368"/>
          </a:xfrm>
        </p:grpSpPr>
        <p:sp>
          <p:nvSpPr>
            <p:cNvPr id="27" name="円/楕円 26"/>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8" name="円/楕円 27"/>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r>
                          <a:rPr lang="en-US" altLang="ja-JP" sz="2400" i="1" smtClean="0">
                            <a:solidFill>
                              <a:schemeClr val="tx1"/>
                            </a:solidFill>
                            <a:latin typeface="Cambria Math" panose="02040503050406030204" pitchFamily="18" charset="0"/>
                          </a:rPr>
                          <m:t>𝑥</m:t>
                        </m:r>
                      </m:oMath>
                    </m:oMathPara>
                  </a14:m>
                  <a:endParaRPr kumimoji="1" lang="ja-JP" altLang="en-US" sz="2400" dirty="0">
                    <a:solidFill>
                      <a:schemeClr val="tx1"/>
                    </a:solidFill>
                  </a:endParaRPr>
                </a:p>
              </p:txBody>
            </p:sp>
          </mc:Choice>
          <mc:Fallback xmlns="">
            <p:sp>
              <p:nvSpPr>
                <p:cNvPr id="28" name="円/楕円 27"/>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2"/>
                  <a:stretch>
                    <a:fillRect/>
                  </a:stretch>
                </a:blipFill>
                <a:ln w="31750"/>
              </p:spPr>
              <p:txBody>
                <a:bodyPr/>
                <a:lstStyle/>
                <a:p>
                  <a:r>
                    <a:rPr lang="ja-JP" altLang="en-US">
                      <a:noFill/>
                    </a:rPr>
                    <a:t> </a:t>
                  </a:r>
                </a:p>
              </p:txBody>
            </p:sp>
          </mc:Fallback>
        </mc:AlternateContent>
      </p:grpSp>
      <p:sp>
        <p:nvSpPr>
          <p:cNvPr id="30" name="円/楕円 29"/>
          <p:cNvSpPr/>
          <p:nvPr/>
        </p:nvSpPr>
        <p:spPr>
          <a:xfrm>
            <a:off x="2228242"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31" name="直線矢印コネクタ 30"/>
          <p:cNvCxnSpPr>
            <a:stCxn id="27" idx="6"/>
            <a:endCxn id="30" idx="2"/>
          </p:cNvCxnSpPr>
          <p:nvPr/>
        </p:nvCxnSpPr>
        <p:spPr>
          <a:xfrm>
            <a:off x="1130599" y="5478049"/>
            <a:ext cx="1097643" cy="376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a:stCxn id="28" idx="6"/>
            <a:endCxn id="30" idx="2"/>
          </p:cNvCxnSpPr>
          <p:nvPr/>
        </p:nvCxnSpPr>
        <p:spPr>
          <a:xfrm flipV="1">
            <a:off x="1130599" y="5854700"/>
            <a:ext cx="1097643" cy="2910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1257671" y="528286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rPr>
                          </m:ctrlPr>
                        </m:sSubPr>
                        <m:e>
                          <m:r>
                            <a:rPr lang="en-US" altLang="ja-JP" i="1">
                              <a:latin typeface="Cambria Math" panose="02040503050406030204" pitchFamily="18" charset="0"/>
                            </a:rPr>
                            <m:t>𝑤</m:t>
                          </m:r>
                        </m:e>
                        <m:sub>
                          <m:r>
                            <a:rPr lang="en-US" altLang="ja-JP" i="1">
                              <a:latin typeface="Cambria Math" panose="02040503050406030204" pitchFamily="18" charset="0"/>
                            </a:rPr>
                            <m:t>0</m:t>
                          </m:r>
                        </m:sub>
                      </m:sSub>
                    </m:oMath>
                  </m:oMathPara>
                </a14:m>
                <a:endParaRPr lang="ja-JP" altLang="en-US" dirty="0"/>
              </a:p>
            </p:txBody>
          </p:sp>
        </mc:Choice>
        <mc:Fallback xmlns="">
          <p:sp>
            <p:nvSpPr>
              <p:cNvPr id="34" name="正方形/長方形 33"/>
              <p:cNvSpPr>
                <a:spLocks noRot="1" noChangeAspect="1" noMove="1" noResize="1" noEditPoints="1" noAdjustHandles="1" noChangeArrowheads="1" noChangeShapeType="1" noTextEdit="1"/>
              </p:cNvSpPr>
              <p:nvPr/>
            </p:nvSpPr>
            <p:spPr>
              <a:xfrm>
                <a:off x="1257671" y="5282860"/>
                <a:ext cx="507127" cy="369332"/>
              </a:xfrm>
              <a:prstGeom prst="rect">
                <a:avLst/>
              </a:prstGeom>
              <a:blipFill rotWithShape="0">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1257671" y="5762920"/>
                <a:ext cx="50712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rPr>
                          </m:ctrlPr>
                        </m:sSubPr>
                        <m:e>
                          <m:r>
                            <a:rPr lang="en-US" altLang="ja-JP" i="1">
                              <a:latin typeface="Cambria Math" panose="02040503050406030204" pitchFamily="18" charset="0"/>
                            </a:rPr>
                            <m:t>𝑤</m:t>
                          </m:r>
                        </m:e>
                        <m:sub>
                          <m:r>
                            <a:rPr lang="en-US" altLang="ja-JP" b="0" i="1" smtClean="0">
                              <a:latin typeface="Cambria Math" panose="02040503050406030204" pitchFamily="18" charset="0"/>
                            </a:rPr>
                            <m:t>1</m:t>
                          </m:r>
                        </m:sub>
                      </m:sSub>
                    </m:oMath>
                  </m:oMathPara>
                </a14:m>
                <a:endParaRPr lang="ja-JP" altLang="en-US" dirty="0"/>
              </a:p>
            </p:txBody>
          </p:sp>
        </mc:Choice>
        <mc:Fallback xmlns="">
          <p:sp>
            <p:nvSpPr>
              <p:cNvPr id="35" name="正方形/長方形 34"/>
              <p:cNvSpPr>
                <a:spLocks noRot="1" noChangeAspect="1" noMove="1" noResize="1" noEditPoints="1" noAdjustHandles="1" noChangeArrowheads="1" noChangeShapeType="1" noTextEdit="1"/>
              </p:cNvSpPr>
              <p:nvPr/>
            </p:nvSpPr>
            <p:spPr>
              <a:xfrm>
                <a:off x="1257671" y="5762920"/>
                <a:ext cx="507127" cy="369332"/>
              </a:xfrm>
              <a:prstGeom prst="rect">
                <a:avLst/>
              </a:prstGeom>
              <a:blipFill rotWithShape="0">
                <a:blip r:embed="rId4"/>
                <a:stretch>
                  <a:fillRect/>
                </a:stretch>
              </a:blipFill>
            </p:spPr>
            <p:txBody>
              <a:bodyPr/>
              <a:lstStyle/>
              <a:p>
                <a:r>
                  <a:rPr lang="ja-JP" altLang="en-US">
                    <a:noFill/>
                  </a:rPr>
                  <a:t> </a:t>
                </a:r>
              </a:p>
            </p:txBody>
          </p:sp>
        </mc:Fallback>
      </mc:AlternateContent>
      <p:cxnSp>
        <p:nvCxnSpPr>
          <p:cNvPr id="37" name="直線矢印コネクタ 36"/>
          <p:cNvCxnSpPr>
            <a:stCxn id="38" idx="2"/>
            <a:endCxn id="30" idx="6"/>
          </p:cNvCxnSpPr>
          <p:nvPr/>
        </p:nvCxnSpPr>
        <p:spPr>
          <a:xfrm flipH="1">
            <a:off x="2968469" y="5854700"/>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38" name="円/楕円 37"/>
          <p:cNvSpPr/>
          <p:nvPr/>
        </p:nvSpPr>
        <p:spPr>
          <a:xfrm>
            <a:off x="3247745" y="5484586"/>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39" name="直線矢印コネクタ 38"/>
          <p:cNvCxnSpPr>
            <a:endCxn id="38" idx="6"/>
          </p:cNvCxnSpPr>
          <p:nvPr/>
        </p:nvCxnSpPr>
        <p:spPr>
          <a:xfrm flipH="1">
            <a:off x="3987972" y="5854700"/>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40" name="正方形/長方形 39"/>
          <p:cNvSpPr/>
          <p:nvPr/>
        </p:nvSpPr>
        <p:spPr>
          <a:xfrm>
            <a:off x="4439021" y="5599821"/>
            <a:ext cx="971741" cy="461665"/>
          </a:xfrm>
          <a:prstGeom prst="rect">
            <a:avLst/>
          </a:prstGeom>
        </p:spPr>
        <p:txBody>
          <a:bodyPr wrap="none">
            <a:spAutoFit/>
          </a:bodyPr>
          <a:lstStyle/>
          <a:p>
            <a:r>
              <a:rPr lang="en-US" altLang="ja-JP" sz="2400" dirty="0" smtClean="0"/>
              <a:t>0 or 1 </a:t>
            </a:r>
            <a:endParaRPr lang="ja-JP" altLang="en-US" sz="2400" dirty="0"/>
          </a:p>
        </p:txBody>
      </p:sp>
      <p:sp>
        <p:nvSpPr>
          <p:cNvPr id="41" name="フリーフォーム 40"/>
          <p:cNvSpPr/>
          <p:nvPr/>
        </p:nvSpPr>
        <p:spPr>
          <a:xfrm>
            <a:off x="3417504" y="5706571"/>
            <a:ext cx="443296" cy="319977"/>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p:cNvSpPr txBox="1"/>
          <p:nvPr/>
        </p:nvSpPr>
        <p:spPr>
          <a:xfrm>
            <a:off x="3708544" y="2834924"/>
            <a:ext cx="1960793" cy="1938992"/>
          </a:xfrm>
          <a:prstGeom prst="rect">
            <a:avLst/>
          </a:prstGeom>
          <a:noFill/>
        </p:spPr>
        <p:txBody>
          <a:bodyPr wrap="none" rtlCol="0">
            <a:spAutoFit/>
          </a:bodyPr>
          <a:lstStyle/>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&lt;  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+ 0.2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p>
          <a:p>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+ 0.5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&lt; </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+ 1.5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0</a:t>
            </a: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smtClean="0">
                <a:latin typeface="Times New Roman" panose="02020603050405020304" pitchFamily="18" charset="0"/>
                <a:cs typeface="Times New Roman" panose="02020603050405020304" pitchFamily="18" charset="0"/>
              </a:rPr>
              <a:t>+ 2.0 </a:t>
            </a:r>
            <a:r>
              <a:rPr lang="en-US" altLang="ja-JP" sz="2000" i="1" dirty="0" smtClean="0">
                <a:latin typeface="Times New Roman" panose="02020603050405020304" pitchFamily="18" charset="0"/>
                <a:cs typeface="Times New Roman" panose="02020603050405020304" pitchFamily="18" charset="0"/>
              </a:rPr>
              <a:t>w</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dirty="0" smtClean="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0</a:t>
            </a:r>
            <a:endParaRPr lang="en-US" altLang="ja-JP" sz="2000" dirty="0">
              <a:latin typeface="Times New Roman" panose="02020603050405020304" pitchFamily="18" charset="0"/>
              <a:cs typeface="Times New Roman" panose="02020603050405020304" pitchFamily="18" charset="0"/>
            </a:endParaRPr>
          </a:p>
          <a:p>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0 </a:t>
            </a:r>
            <a:r>
              <a:rPr lang="en-US" altLang="ja-JP" sz="2000" dirty="0">
                <a:latin typeface="Times New Roman" panose="02020603050405020304" pitchFamily="18" charset="0"/>
                <a:cs typeface="Times New Roman" panose="02020603050405020304" pitchFamily="18" charset="0"/>
              </a:rPr>
              <a:t> + </a:t>
            </a:r>
            <a:r>
              <a:rPr lang="en-US" altLang="ja-JP" sz="2000" dirty="0" smtClean="0">
                <a:latin typeface="Times New Roman" panose="02020603050405020304" pitchFamily="18" charset="0"/>
                <a:cs typeface="Times New Roman" panose="02020603050405020304" pitchFamily="18" charset="0"/>
              </a:rPr>
              <a:t>3.5 </a:t>
            </a:r>
            <a:r>
              <a:rPr lang="en-US" altLang="ja-JP" sz="2000" i="1" dirty="0">
                <a:latin typeface="Times New Roman" panose="02020603050405020304" pitchFamily="18" charset="0"/>
                <a:cs typeface="Times New Roman" panose="02020603050405020304" pitchFamily="18" charset="0"/>
              </a:rPr>
              <a:t>w</a:t>
            </a:r>
            <a:r>
              <a:rPr lang="en-US" altLang="ja-JP" sz="2000" i="1" baseline="-25000" dirty="0">
                <a:latin typeface="Times New Roman" panose="02020603050405020304" pitchFamily="18" charset="0"/>
                <a:cs typeface="Times New Roman" panose="02020603050405020304" pitchFamily="18" charset="0"/>
              </a:rPr>
              <a:t>1</a:t>
            </a:r>
            <a:r>
              <a:rPr lang="ja-JP" altLang="en-US" sz="2000" i="1" baseline="-25000" dirty="0">
                <a:latin typeface="Times New Roman" panose="02020603050405020304" pitchFamily="18" charset="0"/>
                <a:cs typeface="Times New Roman" panose="02020603050405020304" pitchFamily="18" charset="0"/>
              </a:rPr>
              <a:t>　</a:t>
            </a:r>
            <a:r>
              <a:rPr lang="ja-JP" altLang="en-US" sz="2000" dirty="0" smtClean="0">
                <a:latin typeface="Times New Roman" panose="02020603050405020304" pitchFamily="18" charset="0"/>
                <a:cs typeface="Times New Roman" panose="02020603050405020304" pitchFamily="18" charset="0"/>
              </a:rPr>
              <a:t>≧</a:t>
            </a:r>
            <a:r>
              <a:rPr lang="en-US" altLang="ja-JP" sz="2000" dirty="0" smtClean="0">
                <a:latin typeface="Times New Roman" panose="02020603050405020304" pitchFamily="18" charset="0"/>
                <a:cs typeface="Times New Roman" panose="02020603050405020304" pitchFamily="18" charset="0"/>
              </a:rPr>
              <a:t> 0</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8" name="右矢印 47"/>
          <p:cNvSpPr/>
          <p:nvPr/>
        </p:nvSpPr>
        <p:spPr>
          <a:xfrm>
            <a:off x="2971800" y="3454400"/>
            <a:ext cx="609600" cy="6477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p:cNvCxnSpPr/>
          <p:nvPr/>
        </p:nvCxnSpPr>
        <p:spPr>
          <a:xfrm>
            <a:off x="6692900" y="3117850"/>
            <a:ext cx="4343400"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p:nvPr/>
        </p:nvCxnSpPr>
        <p:spPr>
          <a:xfrm flipV="1">
            <a:off x="8864600" y="996950"/>
            <a:ext cx="0" cy="424180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12" name="グループ化 111"/>
          <p:cNvGrpSpPr/>
          <p:nvPr/>
        </p:nvGrpSpPr>
        <p:grpSpPr>
          <a:xfrm rot="658000">
            <a:off x="8267700" y="1104900"/>
            <a:ext cx="1292942" cy="4219247"/>
            <a:chOff x="8267700" y="1104900"/>
            <a:chExt cx="1292942" cy="4219247"/>
          </a:xfrm>
        </p:grpSpPr>
        <p:cxnSp>
          <p:nvCxnSpPr>
            <p:cNvPr id="56" name="直線コネクタ 55"/>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7" name="右矢印 66"/>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右矢印 80"/>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3" name="グループ化 112"/>
          <p:cNvGrpSpPr/>
          <p:nvPr/>
        </p:nvGrpSpPr>
        <p:grpSpPr>
          <a:xfrm rot="4093207">
            <a:off x="7604760" y="1075719"/>
            <a:ext cx="2470231" cy="4153169"/>
            <a:chOff x="7604760" y="1142401"/>
            <a:chExt cx="2470231" cy="4153169"/>
          </a:xfrm>
        </p:grpSpPr>
        <p:cxnSp>
          <p:nvCxnSpPr>
            <p:cNvPr id="59" name="直線コネクタ 58"/>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8" name="右矢印 6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2" name="右矢印 81"/>
            <p:cNvSpPr/>
            <p:nvPr/>
          </p:nvSpPr>
          <p:spPr>
            <a:xfrm rot="1796586">
              <a:off x="7660966" y="5098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4" name="グループ化 113"/>
          <p:cNvGrpSpPr/>
          <p:nvPr/>
        </p:nvGrpSpPr>
        <p:grpSpPr>
          <a:xfrm rot="286777">
            <a:off x="6702681" y="2257425"/>
            <a:ext cx="4292498" cy="1889358"/>
            <a:chOff x="6702681" y="2257425"/>
            <a:chExt cx="4292498" cy="1889358"/>
          </a:xfrm>
        </p:grpSpPr>
        <p:cxnSp>
          <p:nvCxnSpPr>
            <p:cNvPr id="63" name="直線コネクタ 62"/>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69" name="右矢印 68"/>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右矢印 8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5" name="グループ化 114"/>
          <p:cNvGrpSpPr/>
          <p:nvPr/>
        </p:nvGrpSpPr>
        <p:grpSpPr>
          <a:xfrm rot="413303">
            <a:off x="7195300" y="1120546"/>
            <a:ext cx="3578194" cy="4061413"/>
            <a:chOff x="7195300" y="1120546"/>
            <a:chExt cx="3578194" cy="4061413"/>
          </a:xfrm>
        </p:grpSpPr>
        <p:cxnSp>
          <p:nvCxnSpPr>
            <p:cNvPr id="80" name="直線コネクタ 79"/>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4" name="右矢印 93"/>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7" name="右矢印 9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p:cNvGrpSpPr/>
          <p:nvPr/>
        </p:nvGrpSpPr>
        <p:grpSpPr>
          <a:xfrm>
            <a:off x="8286750" y="1018946"/>
            <a:ext cx="1365968" cy="4238854"/>
            <a:chOff x="8286750" y="1018946"/>
            <a:chExt cx="1365968" cy="4238854"/>
          </a:xfrm>
        </p:grpSpPr>
        <p:cxnSp>
          <p:nvCxnSpPr>
            <p:cNvPr id="70" name="直線コネクタ 69"/>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5" name="右矢印 94"/>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8" name="右矢印 97"/>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p:cNvGrpSpPr/>
          <p:nvPr/>
        </p:nvGrpSpPr>
        <p:grpSpPr>
          <a:xfrm>
            <a:off x="7924800" y="1066569"/>
            <a:ext cx="2099393" cy="4143606"/>
            <a:chOff x="7924800" y="1066569"/>
            <a:chExt cx="2099393" cy="4143606"/>
          </a:xfrm>
        </p:grpSpPr>
        <p:grpSp>
          <p:nvGrpSpPr>
            <p:cNvPr id="116" name="グループ化 115"/>
            <p:cNvGrpSpPr/>
            <p:nvPr/>
          </p:nvGrpSpPr>
          <p:grpSpPr>
            <a:xfrm>
              <a:off x="7924800" y="1143000"/>
              <a:ext cx="2099393" cy="4067175"/>
              <a:chOff x="7924800" y="1143000"/>
              <a:chExt cx="2099393" cy="4067175"/>
            </a:xfrm>
          </p:grpSpPr>
          <p:cxnSp>
            <p:nvCxnSpPr>
              <p:cNvPr id="77" name="直線コネクタ 76"/>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96" name="右矢印 9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99" name="右矢印 98"/>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00" name="正方形/長方形 99"/>
          <p:cNvSpPr/>
          <p:nvPr/>
        </p:nvSpPr>
        <p:spPr>
          <a:xfrm>
            <a:off x="8621740" y="510659"/>
            <a:ext cx="663964" cy="584775"/>
          </a:xfrm>
          <a:prstGeom prst="rect">
            <a:avLst/>
          </a:prstGeom>
        </p:spPr>
        <p:txBody>
          <a:bodyPr wrap="none">
            <a:spAutoFit/>
          </a:bodyPr>
          <a:lstStyle/>
          <a:p>
            <a:r>
              <a:rPr lang="en-US" altLang="ja-JP" sz="3200" i="1" dirty="0">
                <a:latin typeface="Times New Roman" panose="02020603050405020304" pitchFamily="18" charset="0"/>
                <a:cs typeface="Times New Roman" panose="02020603050405020304" pitchFamily="18" charset="0"/>
              </a:rPr>
              <a:t>w</a:t>
            </a:r>
            <a:r>
              <a:rPr lang="en-US" altLang="ja-JP" sz="3200" i="1" baseline="-25000" dirty="0">
                <a:latin typeface="Times New Roman" panose="02020603050405020304" pitchFamily="18" charset="0"/>
                <a:cs typeface="Times New Roman" panose="02020603050405020304" pitchFamily="18" charset="0"/>
              </a:rPr>
              <a:t>0 </a:t>
            </a:r>
            <a:endParaRPr lang="ja-JP" altLang="en-US" sz="3200" dirty="0"/>
          </a:p>
        </p:txBody>
      </p:sp>
      <p:sp>
        <p:nvSpPr>
          <p:cNvPr id="101" name="正方形/長方形 100"/>
          <p:cNvSpPr/>
          <p:nvPr/>
        </p:nvSpPr>
        <p:spPr>
          <a:xfrm>
            <a:off x="11041090" y="2806184"/>
            <a:ext cx="663964" cy="584775"/>
          </a:xfrm>
          <a:prstGeom prst="rect">
            <a:avLst/>
          </a:prstGeom>
        </p:spPr>
        <p:txBody>
          <a:bodyPr wrap="none">
            <a:spAutoFit/>
          </a:bodyPr>
          <a:lstStyle/>
          <a:p>
            <a:r>
              <a:rPr lang="en-US" altLang="ja-JP" sz="3200" i="1" dirty="0" smtClean="0">
                <a:latin typeface="Times New Roman" panose="02020603050405020304" pitchFamily="18" charset="0"/>
                <a:cs typeface="Times New Roman" panose="02020603050405020304" pitchFamily="18" charset="0"/>
              </a:rPr>
              <a:t>w</a:t>
            </a:r>
            <a:r>
              <a:rPr lang="en-US" altLang="ja-JP" sz="3200" i="1" baseline="-25000" dirty="0" smtClean="0">
                <a:latin typeface="Times New Roman" panose="02020603050405020304" pitchFamily="18" charset="0"/>
                <a:cs typeface="Times New Roman" panose="02020603050405020304" pitchFamily="18" charset="0"/>
              </a:rPr>
              <a:t>1 </a:t>
            </a:r>
            <a:endParaRPr lang="ja-JP" altLang="en-US" sz="3200" dirty="0"/>
          </a:p>
        </p:txBody>
      </p:sp>
      <p:sp>
        <p:nvSpPr>
          <p:cNvPr id="102" name="正方形/長方形 101"/>
          <p:cNvSpPr/>
          <p:nvPr/>
        </p:nvSpPr>
        <p:spPr>
          <a:xfrm>
            <a:off x="6611965" y="5654159"/>
            <a:ext cx="4322017" cy="830997"/>
          </a:xfrm>
          <a:prstGeom prst="rect">
            <a:avLst/>
          </a:prstGeom>
        </p:spPr>
        <p:txBody>
          <a:bodyPr wrap="none">
            <a:spAutoFit/>
          </a:bodyPr>
          <a:lstStyle/>
          <a:p>
            <a:r>
              <a:rPr lang="en-US" altLang="ja-JP" sz="2400" dirty="0" smtClean="0">
                <a:latin typeface="Times New Roman" panose="02020603050405020304" pitchFamily="18" charset="0"/>
                <a:cs typeface="Times New Roman" panose="02020603050405020304" pitchFamily="18" charset="0"/>
              </a:rPr>
              <a:t>(</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0</a:t>
            </a:r>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a:t>
            </a:r>
            <a:r>
              <a:rPr lang="en-US" altLang="ja-JP" sz="2400" dirty="0" smtClean="0">
                <a:latin typeface="Times New Roman" panose="02020603050405020304" pitchFamily="18" charset="0"/>
                <a:cs typeface="Times New Roman" panose="02020603050405020304" pitchFamily="18" charset="0"/>
              </a:rPr>
              <a:t>) = (-1, 1)</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Times New Roman" panose="02020603050405020304" pitchFamily="18" charset="0"/>
                <a:cs typeface="Times New Roman" panose="02020603050405020304" pitchFamily="18" charset="0"/>
              </a:rPr>
              <a:t>(-2, 2)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a:latin typeface="Times New Roman" panose="02020603050405020304" pitchFamily="18" charset="0"/>
                <a:cs typeface="Times New Roman" panose="02020603050405020304" pitchFamily="18" charset="0"/>
              </a:rPr>
              <a:t>(-4, 3</a:t>
            </a:r>
            <a:r>
              <a:rPr lang="en-US" altLang="ja-JP" sz="2400" dirty="0" smtClean="0">
                <a:latin typeface="Times New Roman" panose="02020603050405020304" pitchFamily="18" charset="0"/>
                <a:cs typeface="Times New Roman" panose="02020603050405020304" pitchFamily="18" charset="0"/>
              </a:rPr>
              <a:t>)</a:t>
            </a:r>
          </a:p>
          <a:p>
            <a:r>
              <a:rPr lang="ja-JP" altLang="en-US" sz="2400" dirty="0" smtClean="0">
                <a:latin typeface="Times New Roman" panose="02020603050405020304" pitchFamily="18" charset="0"/>
                <a:ea typeface="メイリオ" panose="020B0604030504040204" pitchFamily="50" charset="-128"/>
                <a:cs typeface="Times New Roman" panose="02020603050405020304" pitchFamily="18" charset="0"/>
              </a:rPr>
              <a:t>などは条件を満たす重み</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9" name="グループ化 118"/>
          <p:cNvGrpSpPr/>
          <p:nvPr/>
        </p:nvGrpSpPr>
        <p:grpSpPr>
          <a:xfrm>
            <a:off x="8982932" y="3160514"/>
            <a:ext cx="1743265" cy="1538538"/>
            <a:chOff x="8982932" y="3160514"/>
            <a:chExt cx="1743265" cy="1538538"/>
          </a:xfrm>
        </p:grpSpPr>
        <p:sp>
          <p:nvSpPr>
            <p:cNvPr id="104" name="円/楕円 103"/>
            <p:cNvSpPr/>
            <p:nvPr/>
          </p:nvSpPr>
          <p:spPr>
            <a:xfrm>
              <a:off x="9196857" y="3429279"/>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円/楕円 105"/>
            <p:cNvSpPr/>
            <p:nvPr/>
          </p:nvSpPr>
          <p:spPr>
            <a:xfrm>
              <a:off x="9573095" y="381504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7" name="円/楕円 106"/>
            <p:cNvSpPr/>
            <p:nvPr/>
          </p:nvSpPr>
          <p:spPr>
            <a:xfrm>
              <a:off x="9963620" y="4567516"/>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9" name="正方形/長方形 108"/>
            <p:cNvSpPr/>
            <p:nvPr/>
          </p:nvSpPr>
          <p:spPr>
            <a:xfrm>
              <a:off x="8982932" y="3160514"/>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(-1, 1)</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sp>
          <p:nvSpPr>
            <p:cNvPr id="110" name="正方形/長方形 109"/>
            <p:cNvSpPr/>
            <p:nvPr/>
          </p:nvSpPr>
          <p:spPr>
            <a:xfrm>
              <a:off x="9309582" y="3524369"/>
              <a:ext cx="81945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(-2, 2) </a:t>
              </a:r>
              <a:endParaRPr lang="ja-JP" altLang="en-US" dirty="0"/>
            </a:p>
          </p:txBody>
        </p:sp>
        <p:sp>
          <p:nvSpPr>
            <p:cNvPr id="111" name="正方形/長方形 110"/>
            <p:cNvSpPr/>
            <p:nvPr/>
          </p:nvSpPr>
          <p:spPr>
            <a:xfrm>
              <a:off x="9885902" y="4301609"/>
              <a:ext cx="840295" cy="369332"/>
            </a:xfrm>
            <a:prstGeom prst="rect">
              <a:avLst/>
            </a:prstGeom>
          </p:spPr>
          <p:txBody>
            <a:bodyPr wrap="none">
              <a:spAutoFit/>
            </a:bodyPr>
            <a:lstStyle/>
            <a:p>
              <a:r>
                <a:rPr lang="en-US" altLang="ja-JP" dirty="0">
                  <a:latin typeface="Times New Roman" panose="02020603050405020304" pitchFamily="18" charset="0"/>
                  <a:cs typeface="Times New Roman" panose="02020603050405020304" pitchFamily="18" charset="0"/>
                </a:rPr>
                <a:t>(-4, 3)</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dirty="0"/>
            </a:p>
          </p:txBody>
        </p:sp>
      </p:grpSp>
      <p:sp>
        <p:nvSpPr>
          <p:cNvPr id="150" name="正方形/長方形 149"/>
          <p:cNvSpPr/>
          <p:nvPr/>
        </p:nvSpPr>
        <p:spPr>
          <a:xfrm>
            <a:off x="9186978" y="168625"/>
            <a:ext cx="2300630" cy="369332"/>
          </a:xfrm>
          <a:prstGeom prst="rect">
            <a:avLst/>
          </a:prstGeom>
        </p:spPr>
        <p:txBody>
          <a:bodyPr wrap="none">
            <a:spAutoFit/>
          </a:bodyPr>
          <a:lstStyle/>
          <a:p>
            <a:r>
              <a:rPr lang="en-US" altLang="ja-JP" i="1" dirty="0">
                <a:latin typeface="Times New Roman" panose="02020603050405020304" pitchFamily="18" charset="0"/>
                <a:cs typeface="Times New Roman" panose="02020603050405020304" pitchFamily="18" charset="0"/>
              </a:rPr>
              <a:t>w</a:t>
            </a:r>
            <a:r>
              <a:rPr lang="en-US" altLang="ja-JP" i="1" baseline="-25000" dirty="0">
                <a:latin typeface="Times New Roman" panose="02020603050405020304" pitchFamily="18" charset="0"/>
                <a:cs typeface="Times New Roman" panose="02020603050405020304" pitchFamily="18" charset="0"/>
              </a:rPr>
              <a:t>0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が縦軸なので注意</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3" name="直線矢印コネクタ 102"/>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5" name="円/楕円 104"/>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8" name="テキスト ボックス 107"/>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5" name="円/楕円 12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6" name="テキスト ボックス 12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7" name="円/楕円 12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28" name="テキスト ボックス 12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29" name="円/楕円 12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1" name="テキスト ボックス 150"/>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2" name="円/楕円 151"/>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3" name="テキスト ボックス 152"/>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4" name="円/楕円 15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55" name="テキスト ボックス 154"/>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56" name="テキスト ボックス 155"/>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7" name="テキスト ボックス 156"/>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58" name="テキスト ボックス 157"/>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テキスト ボックス 158"/>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60" name="テキスト ボックス 159"/>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61" name="テキスト ボックス 160"/>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23</a:t>
            </a:fld>
            <a:endParaRPr kumimoji="1" lang="ja-JP" altLang="en-US"/>
          </a:p>
        </p:txBody>
      </p:sp>
    </p:spTree>
    <p:extLst>
      <p:ext uri="{BB962C8B-B14F-4D97-AF65-F5344CB8AC3E}">
        <p14:creationId xmlns:p14="http://schemas.microsoft.com/office/powerpoint/2010/main" val="33903428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2"/>
                                        </p:tgtEl>
                                        <p:attrNameLst>
                                          <p:attrName>style.visibility</p:attrName>
                                        </p:attrNameLst>
                                      </p:cBhvr>
                                      <p:to>
                                        <p:strVal val="visible"/>
                                      </p:to>
                                    </p:set>
                                    <p:animEffect transition="in" filter="fade">
                                      <p:cBhvr>
                                        <p:cTn id="7" dur="500"/>
                                        <p:tgtEl>
                                          <p:spTgt spid="11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13"/>
                                        </p:tgtEl>
                                        <p:attrNameLst>
                                          <p:attrName>style.visibility</p:attrName>
                                        </p:attrNameLst>
                                      </p:cBhvr>
                                      <p:to>
                                        <p:strVal val="visible"/>
                                      </p:to>
                                    </p:set>
                                    <p:animEffect transition="in" filter="fade">
                                      <p:cBhvr>
                                        <p:cTn id="12" dur="500"/>
                                        <p:tgtEl>
                                          <p:spTgt spid="113"/>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14"/>
                                        </p:tgtEl>
                                        <p:attrNameLst>
                                          <p:attrName>style.visibility</p:attrName>
                                        </p:attrNameLst>
                                      </p:cBhvr>
                                      <p:to>
                                        <p:strVal val="visible"/>
                                      </p:to>
                                    </p:set>
                                    <p:animEffect transition="in" filter="fade">
                                      <p:cBhvr>
                                        <p:cTn id="17" dur="500"/>
                                        <p:tgtEl>
                                          <p:spTgt spid="114"/>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15"/>
                                        </p:tgtEl>
                                        <p:attrNameLst>
                                          <p:attrName>style.visibility</p:attrName>
                                        </p:attrNameLst>
                                      </p:cBhvr>
                                      <p:to>
                                        <p:strVal val="visible"/>
                                      </p:to>
                                    </p:set>
                                    <p:animEffect transition="in" filter="fade">
                                      <p:cBhvr>
                                        <p:cTn id="22" dur="500"/>
                                        <p:tgtEl>
                                          <p:spTgt spid="11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17"/>
                                        </p:tgtEl>
                                        <p:attrNameLst>
                                          <p:attrName>style.visibility</p:attrName>
                                        </p:attrNameLst>
                                      </p:cBhvr>
                                      <p:to>
                                        <p:strVal val="visible"/>
                                      </p:to>
                                    </p:set>
                                    <p:animEffect transition="in" filter="fade">
                                      <p:cBhvr>
                                        <p:cTn id="27" dur="500"/>
                                        <p:tgtEl>
                                          <p:spTgt spid="117"/>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8"/>
                                        </p:tgtEl>
                                        <p:attrNameLst>
                                          <p:attrName>style.visibility</p:attrName>
                                        </p:attrNameLst>
                                      </p:cBhvr>
                                      <p:to>
                                        <p:strVal val="visible"/>
                                      </p:to>
                                    </p:set>
                                    <p:animEffect transition="in" filter="fade">
                                      <p:cBhvr>
                                        <p:cTn id="32" dur="500"/>
                                        <p:tgtEl>
                                          <p:spTgt spid="118"/>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02"/>
                                        </p:tgtEl>
                                        <p:attrNameLst>
                                          <p:attrName>style.visibility</p:attrName>
                                        </p:attrNameLst>
                                      </p:cBhvr>
                                      <p:to>
                                        <p:strVal val="visible"/>
                                      </p:to>
                                    </p:set>
                                    <p:animEffect transition="in" filter="fade">
                                      <p:cBhvr>
                                        <p:cTn id="37" dur="500"/>
                                        <p:tgtEl>
                                          <p:spTgt spid="102"/>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119"/>
                                        </p:tgtEl>
                                        <p:attrNameLst>
                                          <p:attrName>style.visibility</p:attrName>
                                        </p:attrNameLst>
                                      </p:cBhvr>
                                      <p:to>
                                        <p:strVal val="visible"/>
                                      </p:to>
                                    </p:set>
                                    <p:animEffect transition="in" filter="fade">
                                      <p:cBhvr>
                                        <p:cTn id="42" dur="500"/>
                                        <p:tgtEl>
                                          <p:spTgt spid="1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テキスト ボックス 24"/>
          <p:cNvSpPr txBox="1"/>
          <p:nvPr/>
        </p:nvSpPr>
        <p:spPr>
          <a:xfrm>
            <a:off x="-2438256" y="1818924"/>
            <a:ext cx="2302233" cy="2308324"/>
          </a:xfrm>
          <a:prstGeom prst="rect">
            <a:avLst/>
          </a:prstGeom>
          <a:noFill/>
        </p:spPr>
        <p:txBody>
          <a:bodyPr wrap="none" rtlCol="0">
            <a:spAutoFit/>
          </a:bodyPr>
          <a:lstStyle/>
          <a:p>
            <a:r>
              <a:rPr kumimoji="1"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教師データ</a:t>
            </a:r>
            <a:endParaRPr kumimoji="1"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1</a:t>
            </a:r>
            <a:r>
              <a:rPr lang="ja-JP" altLang="en-US" sz="2000" i="1" baseline="-25000" dirty="0" smtClean="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2</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kumimoji="1"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3</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0.5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2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4</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1.5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5</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 2.0</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i="1" dirty="0" smtClean="0">
                <a:latin typeface="Times New Roman" panose="02020603050405020304" pitchFamily="18" charset="0"/>
                <a:cs typeface="Times New Roman" panose="02020603050405020304" pitchFamily="18" charset="0"/>
              </a:rPr>
              <a:t>x</a:t>
            </a:r>
            <a:r>
              <a:rPr lang="en-US" altLang="ja-JP" sz="2000" i="1" baseline="-25000" dirty="0" smtClean="0">
                <a:latin typeface="Times New Roman" panose="02020603050405020304" pitchFamily="18" charset="0"/>
                <a:cs typeface="Times New Roman" panose="02020603050405020304" pitchFamily="18" charset="0"/>
              </a:rPr>
              <a:t>6</a:t>
            </a:r>
            <a:r>
              <a:rPr lang="ja-JP" altLang="en-US" sz="2000" i="1" baseline="-25000" dirty="0">
                <a:latin typeface="Times New Roman" panose="02020603050405020304" pitchFamily="18" charset="0"/>
                <a:cs typeface="Times New Roman" panose="02020603050405020304" pitchFamily="18" charset="0"/>
              </a:rPr>
              <a:t>　</a:t>
            </a:r>
            <a:r>
              <a:rPr lang="en-US" altLang="ja-JP" sz="2000" dirty="0">
                <a:latin typeface="Times New Roman" panose="02020603050405020304" pitchFamily="18" charset="0"/>
                <a:cs typeface="Times New Roman" panose="02020603050405020304" pitchFamily="18" charset="0"/>
              </a:rPr>
              <a:t>=  </a:t>
            </a:r>
            <a:r>
              <a:rPr lang="en-US" altLang="ja-JP" sz="2000" dirty="0" smtClean="0">
                <a:latin typeface="Times New Roman" panose="02020603050405020304" pitchFamily="18" charset="0"/>
                <a:cs typeface="Times New Roman" panose="02020603050405020304" pitchFamily="18" charset="0"/>
              </a:rPr>
              <a:t>3.5</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000" dirty="0">
                <a:latin typeface="メイリオ" panose="020B0604030504040204" pitchFamily="50" charset="-128"/>
                <a:ea typeface="メイリオ" panose="020B0604030504040204" pitchFamily="50" charset="-128"/>
                <a:cs typeface="メイリオ" panose="020B0604030504040204" pitchFamily="50" charset="-128"/>
              </a:rPr>
              <a:t>1</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15758" y="3051424"/>
                <a:ext cx="7427033" cy="3046988"/>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2.0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確認</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*(-2.0) &gt; 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2*(1,-2.0)=( 1, 5  )</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=( 1,5.0) – 2</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 0.2)=(-1, 4.6)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=(-1,4.6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 2*(1, 0.5)=(-3, 3.6)</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3,3.6</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15758" y="3051424"/>
                <a:ext cx="7427033" cy="3046988"/>
              </a:xfrm>
              <a:prstGeom prst="rect">
                <a:avLst/>
              </a:prstGeom>
              <a:blipFill rotWithShape="0">
                <a:blip r:embed="rId3"/>
                <a:stretch>
                  <a:fillRect l="-820" t="-601"/>
                </a:stretch>
              </a:blipFill>
            </p:spPr>
            <p:txBody>
              <a:bodyPr/>
              <a:lstStyle/>
              <a:p>
                <a:r>
                  <a:rPr lang="ja-JP" altLang="en-US">
                    <a:noFill/>
                  </a:rPr>
                  <a:t> </a:t>
                </a:r>
              </a:p>
            </p:txBody>
          </p:sp>
        </mc:Fallback>
      </mc:AlternateContent>
      <p:grpSp>
        <p:nvGrpSpPr>
          <p:cNvPr id="27" name="グループ化 26"/>
          <p:cNvGrpSpPr/>
          <p:nvPr/>
        </p:nvGrpSpPr>
        <p:grpSpPr>
          <a:xfrm>
            <a:off x="7629786" y="515848"/>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a:endCxn id="163"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24</a:t>
            </a:fld>
            <a:endParaRPr kumimoji="1" lang="ja-JP" altLang="en-US"/>
          </a:p>
        </p:txBody>
      </p:sp>
    </p:spTree>
    <p:extLst>
      <p:ext uri="{BB962C8B-B14F-4D97-AF65-F5344CB8AC3E}">
        <p14:creationId xmlns:p14="http://schemas.microsoft.com/office/powerpoint/2010/main" val="107451677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6" name="コンテンツ プレースホルダー 2"/>
              <p:cNvSpPr>
                <a:spLocks noGrp="1"/>
              </p:cNvSpPr>
              <p:nvPr>
                <p:ph idx="1"/>
              </p:nvPr>
            </p:nvSpPr>
            <p:spPr>
              <a:xfrm>
                <a:off x="0" y="183139"/>
                <a:ext cx="6813486" cy="2782810"/>
              </a:xfrm>
            </p:spPr>
            <p:txBody>
              <a:bodyPr>
                <a:normAutofit/>
              </a:bodyPr>
              <a:lstStyle/>
              <a:p>
                <a:pPr marL="914400" lvl="1" indent="-457200">
                  <a:lnSpc>
                    <a:spcPct val="100000"/>
                  </a:lnSpc>
                  <a:spcBef>
                    <a:spcPts val="60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60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60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i="0"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b="0" i="1" smtClean="0">
                        <a:latin typeface="Cambria Math" panose="02040503050406030204" pitchFamily="18" charset="0"/>
                      </a:rPr>
                      <m:t>𝜌</m:t>
                    </m:r>
                    <m:r>
                      <a:rPr lang="en-US" altLang="ja-JP" b="1" i="0"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b="0"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b="0" i="1" smtClean="0">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600"/>
                  </a:spcBef>
                  <a:spcAft>
                    <a:spcPts val="600"/>
                  </a:spcAft>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i="0"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b="0"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600"/>
                  </a:spcBef>
                  <a:buNone/>
                </a:pPr>
                <a:endParaRPr kumimoji="1" lang="ja-JP" altLang="en-US" sz="2000" dirty="0"/>
              </a:p>
            </p:txBody>
          </p:sp>
        </mc:Choice>
        <mc:Fallback xmlns="">
          <p:sp>
            <p:nvSpPr>
              <p:cNvPr id="76" name="コンテンツ プレースホルダー 2"/>
              <p:cNvSpPr>
                <a:spLocks noGrp="1" noRot="1" noChangeAspect="1" noMove="1" noResize="1" noEditPoints="1" noAdjustHandles="1" noChangeArrowheads="1" noChangeShapeType="1" noTextEdit="1"/>
              </p:cNvSpPr>
              <p:nvPr>
                <p:ph idx="1"/>
              </p:nvPr>
            </p:nvSpPr>
            <p:spPr>
              <a:xfrm>
                <a:off x="0" y="183139"/>
                <a:ext cx="6813486" cy="2782810"/>
              </a:xfrm>
              <a:blipFill rotWithShape="0">
                <a:blip r:embed="rId2"/>
                <a:stretch>
                  <a:fillRect t="-4158"/>
                </a:stretch>
              </a:blipFill>
            </p:spPr>
            <p:txBody>
              <a:bodyPr/>
              <a:lstStyle/>
              <a:p>
                <a:r>
                  <a:rPr lang="ja-JP" altLang="en-US">
                    <a:noFill/>
                  </a:rPr>
                  <a:t> </a:t>
                </a:r>
              </a:p>
            </p:txBody>
          </p:sp>
        </mc:Fallback>
      </mc:AlternateContent>
      <p:grpSp>
        <p:nvGrpSpPr>
          <p:cNvPr id="78" name="グループ化 77"/>
          <p:cNvGrpSpPr/>
          <p:nvPr/>
        </p:nvGrpSpPr>
        <p:grpSpPr>
          <a:xfrm>
            <a:off x="7917885" y="2026902"/>
            <a:ext cx="3861303" cy="3861304"/>
            <a:chOff x="10020300" y="967922"/>
            <a:chExt cx="4343400" cy="4343400"/>
          </a:xfrm>
        </p:grpSpPr>
        <p:grpSp>
          <p:nvGrpSpPr>
            <p:cNvPr id="79" name="グループ化 78"/>
            <p:cNvGrpSpPr/>
            <p:nvPr/>
          </p:nvGrpSpPr>
          <p:grpSpPr>
            <a:xfrm>
              <a:off x="10020300" y="1223736"/>
              <a:ext cx="4343400" cy="3788228"/>
              <a:chOff x="10020300" y="1223736"/>
              <a:chExt cx="4343400" cy="3788228"/>
            </a:xfrm>
          </p:grpSpPr>
          <p:cxnSp>
            <p:nvCxnSpPr>
              <p:cNvPr id="108" name="直線矢印コネクタ 10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0" name="直線矢印コネクタ 1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1" name="直線矢印コネクタ 1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5" name="直線矢印コネクタ 1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6" name="直線矢印コネクタ 1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7" name="直線矢印コネクタ 1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84" name="グループ化 83"/>
            <p:cNvGrpSpPr/>
            <p:nvPr/>
          </p:nvGrpSpPr>
          <p:grpSpPr>
            <a:xfrm rot="16200000">
              <a:off x="10020300" y="1245508"/>
              <a:ext cx="4343400" cy="3788228"/>
              <a:chOff x="10020300" y="1223736"/>
              <a:chExt cx="4343400" cy="3788228"/>
            </a:xfrm>
          </p:grpSpPr>
          <p:cxnSp>
            <p:nvCxnSpPr>
              <p:cNvPr id="85" name="直線矢印コネクタ 84"/>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130" name="直線矢印コネクタ 1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132" name="グループ化 131"/>
          <p:cNvGrpSpPr/>
          <p:nvPr/>
        </p:nvGrpSpPr>
        <p:grpSpPr>
          <a:xfrm rot="658000">
            <a:off x="9314665" y="2148676"/>
            <a:ext cx="1149432" cy="3750932"/>
            <a:chOff x="8267700" y="1104900"/>
            <a:chExt cx="1292942" cy="4219247"/>
          </a:xfrm>
        </p:grpSpPr>
        <p:cxnSp>
          <p:nvCxnSpPr>
            <p:cNvPr id="133" name="直線コネクタ 1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4" name="右矢印 1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右矢印 1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36" name="グループ化 135"/>
          <p:cNvGrpSpPr/>
          <p:nvPr/>
        </p:nvGrpSpPr>
        <p:grpSpPr>
          <a:xfrm rot="4291363">
            <a:off x="8677679" y="2086766"/>
            <a:ext cx="2196046" cy="3692186"/>
            <a:chOff x="7604760" y="1142401"/>
            <a:chExt cx="2470231" cy="4153165"/>
          </a:xfrm>
        </p:grpSpPr>
        <p:cxnSp>
          <p:nvCxnSpPr>
            <p:cNvPr id="137" name="直線コネクタ 1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右矢印 1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9" name="右矢印 1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0" name="グループ化 139"/>
          <p:cNvGrpSpPr/>
          <p:nvPr/>
        </p:nvGrpSpPr>
        <p:grpSpPr>
          <a:xfrm rot="286777">
            <a:off x="7923354" y="3173277"/>
            <a:ext cx="3816051" cy="1679648"/>
            <a:chOff x="6702681" y="2257425"/>
            <a:chExt cx="4292498" cy="1889358"/>
          </a:xfrm>
        </p:grpSpPr>
        <p:cxnSp>
          <p:nvCxnSpPr>
            <p:cNvPr id="141" name="直線コネクタ 1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42" name="右矢印 1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3" name="右矢印 1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4" name="グループ化 143"/>
          <p:cNvGrpSpPr/>
          <p:nvPr/>
        </p:nvGrpSpPr>
        <p:grpSpPr>
          <a:xfrm rot="413303">
            <a:off x="8361296" y="2162585"/>
            <a:ext cx="3181032" cy="3610616"/>
            <a:chOff x="7195300" y="1120546"/>
            <a:chExt cx="3578194" cy="4061413"/>
          </a:xfrm>
        </p:grpSpPr>
        <p:cxnSp>
          <p:nvCxnSpPr>
            <p:cNvPr id="145" name="直線コネクタ 1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46" name="右矢印 1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47" name="右矢印 1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48" name="グループ化 147"/>
          <p:cNvGrpSpPr/>
          <p:nvPr/>
        </p:nvGrpSpPr>
        <p:grpSpPr>
          <a:xfrm>
            <a:off x="9331600" y="2072263"/>
            <a:ext cx="1214353" cy="3768362"/>
            <a:chOff x="8286750" y="1018946"/>
            <a:chExt cx="1365968" cy="4238854"/>
          </a:xfrm>
        </p:grpSpPr>
        <p:cxnSp>
          <p:nvCxnSpPr>
            <p:cNvPr id="149" name="直線コネクタ 1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0" name="右矢印 1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51" name="右矢印 1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52" name="グループ化 151"/>
          <p:cNvGrpSpPr/>
          <p:nvPr/>
        </p:nvGrpSpPr>
        <p:grpSpPr>
          <a:xfrm>
            <a:off x="9009826" y="2114600"/>
            <a:ext cx="1866371" cy="3683686"/>
            <a:chOff x="7924800" y="1066569"/>
            <a:chExt cx="2099393" cy="4143606"/>
          </a:xfrm>
        </p:grpSpPr>
        <p:grpSp>
          <p:nvGrpSpPr>
            <p:cNvPr id="153" name="グループ化 152"/>
            <p:cNvGrpSpPr/>
            <p:nvPr/>
          </p:nvGrpSpPr>
          <p:grpSpPr>
            <a:xfrm>
              <a:off x="7924800" y="1143000"/>
              <a:ext cx="2099393" cy="4067175"/>
              <a:chOff x="7924800" y="1143000"/>
              <a:chExt cx="2099393" cy="4067175"/>
            </a:xfrm>
          </p:grpSpPr>
          <p:cxnSp>
            <p:nvCxnSpPr>
              <p:cNvPr id="155" name="直線コネクタ 1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56" name="右矢印 1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4" name="右矢印 1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57" name="正方形/長方形 1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58" name="正方形/長方形 1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mc:AlternateContent xmlns:mc="http://schemas.openxmlformats.org/markup-compatibility/2006" xmlns:a14="http://schemas.microsoft.com/office/drawing/2010/main">
        <mc:Choice Requires="a14">
          <p:sp>
            <p:nvSpPr>
              <p:cNvPr id="26" name="テキスト ボックス 25"/>
              <p:cNvSpPr txBox="1"/>
              <p:nvPr/>
            </p:nvSpPr>
            <p:spPr>
              <a:xfrm>
                <a:off x="234808" y="3003799"/>
                <a:ext cx="7428637" cy="3785652"/>
              </a:xfrm>
              <a:prstGeom prst="rect">
                <a:avLst/>
              </a:prstGeom>
              <a:noFill/>
            </p:spPr>
            <p:txBody>
              <a:bodyPr wrap="none" rtlCol="0">
                <a:spAutoFit/>
              </a:bodyPr>
              <a:lstStyle/>
              <a:p>
                <a:r>
                  <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rPr>
                  <a:t>ρ = 1.0</a:t>
                </a:r>
                <a:r>
                  <a:rPr lang="ja-JP" altLang="en-US" sz="1600" i="1" dirty="0" smtClean="0">
                    <a:latin typeface="メイリオ" panose="020B0604030504040204" pitchFamily="50" charset="-128"/>
                    <a:ea typeface="メイリオ" panose="020B0604030504040204" pitchFamily="50" charset="-128"/>
                    <a:cs typeface="メイリオ" panose="020B0604030504040204" pitchFamily="50" charset="-128"/>
                  </a:rPr>
                  <a:t>として</a:t>
                </a:r>
                <a:endParaRPr lang="en-US" altLang="ja-JP" sz="1600" i="1"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初期値決定</a:t>
                </a:r>
                <a14:m>
                  <m:oMath xmlns:m="http://schemas.openxmlformats.org/officeDocument/2006/math">
                    <m:r>
                      <a:rPr lang="en-US" altLang="ja-JP" sz="1600" b="1">
                        <a:latin typeface="Cambria Math" panose="02040503050406030204" pitchFamily="18" charset="0"/>
                      </a:rPr>
                      <m:t>𝐰</m:t>
                    </m:r>
                  </m:oMath>
                </a14:m>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=(3,1)</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3+1.0*(-2.0)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=( 3,1.0) – 1*(1,-2.0)=( 2, 3  )</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2+3.0*( 0.2) &gt;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=( 2,3.0) – 1*(1, 0.2)=( 1, 2.8)</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1+2.8*( 0.5) &gt; 0 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=( 1,2.8) – 1*(1, 0.5)=( 0, 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4</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1.5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0+2.3*( 1.5) &gt; 0 OK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5</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a:t>
                </a:r>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rPr>
                  <a:t>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0+2.3*( 2.0)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6</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3.5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0+2.3*( 3.5)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1</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=-2.0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0+2.3*(-2.0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&lt;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OK</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a:t>
                </a:r>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0.2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0+2.3*( 0.2)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0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=( 0,2.3)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0.2</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2.1)</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en-US" altLang="ja-JP" sz="1600" i="1" dirty="0" smtClean="0">
                    <a:latin typeface="HGｺﾞｼｯｸM" panose="020B0609000000000000" pitchFamily="49" charset="-128"/>
                    <a:ea typeface="HGｺﾞｼｯｸM" panose="020B0609000000000000" pitchFamily="49" charset="-128"/>
                    <a:cs typeface="Shruti" panose="020B0502040204020203" pitchFamily="34" charset="0"/>
                  </a:rPr>
                  <a:t>x</a:t>
                </a:r>
                <a:r>
                  <a:rPr lang="en-US" altLang="ja-JP" sz="1600" i="1" baseline="-25000" dirty="0" smtClean="0">
                    <a:latin typeface="HGｺﾞｼｯｸM" panose="020B0609000000000000" pitchFamily="49" charset="-128"/>
                    <a:ea typeface="HGｺﾞｼｯｸM" panose="020B0609000000000000" pitchFamily="49" charset="-128"/>
                    <a:cs typeface="Shruti" panose="020B0502040204020203" pitchFamily="34" charset="0"/>
                  </a:rPr>
                  <a:t>3</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rPr>
                  <a:t>= 0.5 </a:t>
                </a:r>
                <a:r>
                  <a:rPr lang="ja-JP" altLang="en-US" sz="1600" dirty="0">
                    <a:latin typeface="HGｺﾞｼｯｸM" panose="020B0609000000000000" pitchFamily="49" charset="-128"/>
                    <a:ea typeface="HGｺﾞｼｯｸM" panose="020B0609000000000000" pitchFamily="49" charset="-128"/>
                    <a:cs typeface="Shruti" panose="020B0502040204020203" pitchFamily="34" charset="0"/>
                  </a:rPr>
                  <a:t>を確認</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rPr>
                  <a: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-1+2.1*( 0.5)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&gt; </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0</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a:t>
                </a:r>
                <a:r>
                  <a:rPr lang="en-US" altLang="ja-JP" sz="1600" b="1"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w</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=(-1,2.1) </a:t>
                </a:r>
                <a:r>
                  <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a:t>
                </a:r>
                <a:r>
                  <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 1*(1, 0.5)=(-2, 1.6)</a:t>
                </a:r>
              </a:p>
              <a:p>
                <a:endParaRPr lang="en-US" altLang="ja-JP"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r>
                  <a:rPr lang="ja-JP" altLang="en-US" sz="1600" dirty="0" smtClean="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rPr>
                  <a:t>以降、全てを満たすので更新無し</a:t>
                </a:r>
                <a:endParaRPr lang="en-US" altLang="ja-JP" sz="1600" dirty="0">
                  <a:latin typeface="HGｺﾞｼｯｸM" panose="020B0609000000000000" pitchFamily="49" charset="-128"/>
                  <a:ea typeface="HGｺﾞｼｯｸM" panose="020B0609000000000000" pitchFamily="49" charset="-128"/>
                  <a:cs typeface="Shruti" panose="020B0502040204020203" pitchFamily="34" charset="0"/>
                  <a:sym typeface="Wingdings" panose="05000000000000000000" pitchFamily="2" charset="2"/>
                </a:endParaRPr>
              </a:p>
              <a:p>
                <a:endParaRPr kumimoji="1"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buAutoNum type="arabicPeriod"/>
                </a:pPr>
                <a:endParaRPr kumimoji="1" lang="ja-JP" altLang="en-US" sz="16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6" name="テキスト ボックス 25"/>
              <p:cNvSpPr txBox="1">
                <a:spLocks noRot="1" noChangeAspect="1" noMove="1" noResize="1" noEditPoints="1" noAdjustHandles="1" noChangeArrowheads="1" noChangeShapeType="1" noTextEdit="1"/>
              </p:cNvSpPr>
              <p:nvPr/>
            </p:nvSpPr>
            <p:spPr>
              <a:xfrm>
                <a:off x="234808" y="3003799"/>
                <a:ext cx="7428637" cy="3785652"/>
              </a:xfrm>
              <a:prstGeom prst="rect">
                <a:avLst/>
              </a:prstGeom>
              <a:blipFill rotWithShape="0">
                <a:blip r:embed="rId3"/>
                <a:stretch>
                  <a:fillRect l="-493" t="-483"/>
                </a:stretch>
              </a:blipFill>
            </p:spPr>
            <p:txBody>
              <a:bodyPr/>
              <a:lstStyle/>
              <a:p>
                <a:r>
                  <a:rPr lang="ja-JP" altLang="en-US">
                    <a:noFill/>
                  </a:rPr>
                  <a:t> </a:t>
                </a:r>
              </a:p>
            </p:txBody>
          </p:sp>
        </mc:Fallback>
      </mc:AlternateContent>
      <p:grpSp>
        <p:nvGrpSpPr>
          <p:cNvPr id="27" name="グループ化 26"/>
          <p:cNvGrpSpPr/>
          <p:nvPr/>
        </p:nvGrpSpPr>
        <p:grpSpPr>
          <a:xfrm>
            <a:off x="7722254" y="854895"/>
            <a:ext cx="3860800" cy="727472"/>
            <a:chOff x="1064599" y="1502167"/>
            <a:chExt cx="3860800" cy="727472"/>
          </a:xfrm>
        </p:grpSpPr>
        <p:cxnSp>
          <p:nvCxnSpPr>
            <p:cNvPr id="82" name="直線矢印コネクタ 81"/>
            <p:cNvCxnSpPr/>
            <p:nvPr/>
          </p:nvCxnSpPr>
          <p:spPr>
            <a:xfrm>
              <a:off x="1064599" y="1587439"/>
              <a:ext cx="3860800" cy="0"/>
            </a:xfrm>
            <a:prstGeom prst="straightConnector1">
              <a:avLst/>
            </a:prstGeom>
            <a:ln w="2222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3" name="円/楕円 82"/>
            <p:cNvSpPr/>
            <p:nvPr/>
          </p:nvSpPr>
          <p:spPr>
            <a:xfrm>
              <a:off x="1256006"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4" name="テキスト ボックス 93"/>
            <p:cNvSpPr txBox="1"/>
            <p:nvPr/>
          </p:nvSpPr>
          <p:spPr>
            <a:xfrm>
              <a:off x="117236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1</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5" name="円/楕円 94"/>
            <p:cNvSpPr/>
            <p:nvPr/>
          </p:nvSpPr>
          <p:spPr>
            <a:xfrm>
              <a:off x="2228412"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6" name="テキスト ボックス 95"/>
            <p:cNvSpPr txBox="1"/>
            <p:nvPr/>
          </p:nvSpPr>
          <p:spPr>
            <a:xfrm>
              <a:off x="2144773"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2</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7" name="円/楕円 96"/>
            <p:cNvSpPr/>
            <p:nvPr/>
          </p:nvSpPr>
          <p:spPr>
            <a:xfrm>
              <a:off x="2637131" y="1516681"/>
              <a:ext cx="131536" cy="131536"/>
            </a:xfrm>
            <a:prstGeom prst="ellipse">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98" name="テキスト ボックス 97"/>
            <p:cNvSpPr txBox="1"/>
            <p:nvPr/>
          </p:nvSpPr>
          <p:spPr>
            <a:xfrm>
              <a:off x="2553492"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3</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99" name="円/楕円 98"/>
            <p:cNvSpPr/>
            <p:nvPr/>
          </p:nvSpPr>
          <p:spPr>
            <a:xfrm>
              <a:off x="327452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0" name="テキスト ボックス 99"/>
            <p:cNvSpPr txBox="1"/>
            <p:nvPr/>
          </p:nvSpPr>
          <p:spPr>
            <a:xfrm>
              <a:off x="319088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4</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1" name="円/楕円 100"/>
            <p:cNvSpPr/>
            <p:nvPr/>
          </p:nvSpPr>
          <p:spPr>
            <a:xfrm>
              <a:off x="3684034"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2" name="テキスト ボックス 101"/>
            <p:cNvSpPr txBox="1"/>
            <p:nvPr/>
          </p:nvSpPr>
          <p:spPr>
            <a:xfrm>
              <a:off x="3600395"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5</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4" name="円/楕円 103"/>
            <p:cNvSpPr/>
            <p:nvPr/>
          </p:nvSpPr>
          <p:spPr>
            <a:xfrm>
              <a:off x="4358616" y="1516681"/>
              <a:ext cx="131536" cy="131536"/>
            </a:xfrm>
            <a:prstGeom prst="ellipse">
              <a:avLst/>
            </a:prstGeom>
            <a:solidFill>
              <a:srgbClr val="00B0F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2400"/>
            </a:p>
          </p:txBody>
        </p:sp>
        <p:sp>
          <p:nvSpPr>
            <p:cNvPr id="106" name="テキスト ボックス 105"/>
            <p:cNvSpPr txBox="1"/>
            <p:nvPr/>
          </p:nvSpPr>
          <p:spPr>
            <a:xfrm>
              <a:off x="4274977" y="1502167"/>
              <a:ext cx="423514" cy="461665"/>
            </a:xfrm>
            <a:prstGeom prst="rect">
              <a:avLst/>
            </a:prstGeom>
            <a:noFill/>
          </p:spPr>
          <p:txBody>
            <a:bodyPr wrap="none" rtlCol="0">
              <a:spAutoFit/>
            </a:bodyPr>
            <a:lstStyle/>
            <a:p>
              <a:r>
                <a:rPr kumimoji="1" lang="en-US" altLang="ja-JP" sz="2400" i="1" dirty="0" smtClean="0">
                  <a:latin typeface="Times New Roman" panose="02020603050405020304" pitchFamily="18" charset="0"/>
                  <a:cs typeface="Times New Roman" panose="02020603050405020304" pitchFamily="18" charset="0"/>
                </a:rPr>
                <a:t>x</a:t>
              </a:r>
              <a:r>
                <a:rPr kumimoji="1" lang="en-US" altLang="ja-JP" sz="2400" i="1" baseline="-25000" dirty="0" smtClean="0">
                  <a:latin typeface="Times New Roman" panose="02020603050405020304" pitchFamily="18" charset="0"/>
                  <a:cs typeface="Times New Roman" panose="02020603050405020304" pitchFamily="18" charset="0"/>
                </a:rPr>
                <a:t>6</a:t>
              </a:r>
              <a:endParaRPr kumimoji="1" lang="ja-JP" altLang="en-US" sz="2400" i="1" baseline="-25000" dirty="0">
                <a:latin typeface="Times New Roman" panose="02020603050405020304" pitchFamily="18" charset="0"/>
                <a:cs typeface="Times New Roman" panose="02020603050405020304" pitchFamily="18" charset="0"/>
              </a:endParaRPr>
            </a:p>
          </p:txBody>
        </p:sp>
        <p:sp>
          <p:nvSpPr>
            <p:cNvPr id="107" name="テキスト ボックス 106"/>
            <p:cNvSpPr txBox="1"/>
            <p:nvPr/>
          </p:nvSpPr>
          <p:spPr>
            <a:xfrm>
              <a:off x="1141887" y="1860307"/>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-2</a:t>
              </a:r>
              <a:endParaRPr kumimoji="1" lang="ja-JP" altLang="en-US" baseline="-25000" dirty="0">
                <a:latin typeface="Times New Roman" panose="02020603050405020304" pitchFamily="18" charset="0"/>
                <a:cs typeface="Times New Roman" panose="02020603050405020304" pitchFamily="18" charset="0"/>
              </a:endParaRPr>
            </a:p>
          </p:txBody>
        </p:sp>
        <p:sp>
          <p:nvSpPr>
            <p:cNvPr id="109" name="テキスト ボックス 108"/>
            <p:cNvSpPr txBox="1"/>
            <p:nvPr/>
          </p:nvSpPr>
          <p:spPr>
            <a:xfrm>
              <a:off x="2034283"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0.2</a:t>
              </a:r>
              <a:endParaRPr kumimoji="1" lang="ja-JP" altLang="en-US" baseline="-25000" dirty="0">
                <a:latin typeface="Times New Roman" panose="02020603050405020304" pitchFamily="18" charset="0"/>
                <a:cs typeface="Times New Roman" panose="02020603050405020304" pitchFamily="18" charset="0"/>
              </a:endParaRPr>
            </a:p>
          </p:txBody>
        </p:sp>
        <p:sp>
          <p:nvSpPr>
            <p:cNvPr id="110" name="テキスト ボックス 109"/>
            <p:cNvSpPr txBox="1"/>
            <p:nvPr/>
          </p:nvSpPr>
          <p:spPr>
            <a:xfrm>
              <a:off x="2505867" y="1860307"/>
              <a:ext cx="47320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1" name="テキスト ボックス 110"/>
            <p:cNvSpPr txBox="1"/>
            <p:nvPr/>
          </p:nvSpPr>
          <p:spPr>
            <a:xfrm>
              <a:off x="315151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1</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sp>
          <p:nvSpPr>
            <p:cNvPr id="112" name="テキスト ボックス 111"/>
            <p:cNvSpPr txBox="1"/>
            <p:nvPr/>
          </p:nvSpPr>
          <p:spPr>
            <a:xfrm>
              <a:off x="3553405" y="1860307"/>
              <a:ext cx="473206" cy="369332"/>
            </a:xfrm>
            <a:prstGeom prst="rect">
              <a:avLst/>
            </a:prstGeom>
            <a:noFill/>
          </p:spPr>
          <p:txBody>
            <a:bodyPr wrap="none" rtlCol="0">
              <a:spAutoFit/>
            </a:bodyPr>
            <a:lstStyle/>
            <a:p>
              <a:r>
                <a:rPr lang="en-US" altLang="ja-JP" dirty="0" smtClean="0">
                  <a:latin typeface="Times New Roman" panose="02020603050405020304" pitchFamily="18" charset="0"/>
                  <a:cs typeface="Times New Roman" panose="02020603050405020304" pitchFamily="18" charset="0"/>
                </a:rPr>
                <a:t>2</a:t>
              </a:r>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13" name="テキスト ボックス 112"/>
            <p:cNvSpPr txBox="1"/>
            <p:nvPr/>
          </p:nvSpPr>
          <p:spPr>
            <a:xfrm>
              <a:off x="4235607" y="1860307"/>
              <a:ext cx="473206" cy="369332"/>
            </a:xfrm>
            <a:prstGeom prst="rect">
              <a:avLst/>
            </a:prstGeom>
            <a:noFill/>
          </p:spPr>
          <p:txBody>
            <a:bodyPr wrap="none" rtlCol="0">
              <a:spAutoFit/>
            </a:bodyPr>
            <a:lstStyle/>
            <a:p>
              <a:r>
                <a:rPr lang="en-US" altLang="ja-JP" dirty="0">
                  <a:latin typeface="Times New Roman" panose="02020603050405020304" pitchFamily="18" charset="0"/>
                  <a:cs typeface="Times New Roman" panose="02020603050405020304" pitchFamily="18" charset="0"/>
                </a:rPr>
                <a:t>3</a:t>
              </a:r>
              <a:r>
                <a:rPr kumimoji="1" lang="en-US" altLang="ja-JP" dirty="0" smtClean="0">
                  <a:latin typeface="Times New Roman" panose="02020603050405020304" pitchFamily="18" charset="0"/>
                  <a:cs typeface="Times New Roman" panose="02020603050405020304" pitchFamily="18" charset="0"/>
                </a:rPr>
                <a:t>.5</a:t>
              </a:r>
              <a:endParaRPr kumimoji="1" lang="ja-JP" altLang="en-US" baseline="-25000" dirty="0">
                <a:latin typeface="Times New Roman" panose="02020603050405020304" pitchFamily="18" charset="0"/>
                <a:cs typeface="Times New Roman" panose="02020603050405020304" pitchFamily="18" charset="0"/>
              </a:endParaRPr>
            </a:p>
          </p:txBody>
        </p:sp>
      </p:grpSp>
      <p:sp>
        <p:nvSpPr>
          <p:cNvPr id="28" name="円/楕円 27"/>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1" name="円/楕円 160"/>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2" name="円/楕円 161"/>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3" name="円/楕円 162"/>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 name="直線矢印コネクタ 29"/>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4" name="直線矢印コネクタ 163"/>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65" name="直線矢印コネクタ 164"/>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4" name="円/楕円 113"/>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5" name="円/楕円 114"/>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7" name="直線矢印コネクタ 116"/>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18" name="右矢印 117"/>
          <p:cNvSpPr/>
          <p:nvPr/>
        </p:nvSpPr>
        <p:spPr>
          <a:xfrm rot="5400000">
            <a:off x="7394630" y="578126"/>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9" name="テキスト ボックス 118"/>
          <p:cNvSpPr txBox="1"/>
          <p:nvPr/>
        </p:nvSpPr>
        <p:spPr>
          <a:xfrm>
            <a:off x="7403302" y="130995"/>
            <a:ext cx="377026"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-3</a:t>
            </a:r>
            <a:endParaRPr kumimoji="1" lang="ja-JP" altLang="en-US" baseline="-25000" dirty="0">
              <a:latin typeface="Times New Roman" panose="02020603050405020304" pitchFamily="18" charset="0"/>
              <a:cs typeface="Times New Roman" panose="02020603050405020304" pitchFamily="18" charset="0"/>
            </a:endParaRPr>
          </a:p>
        </p:txBody>
      </p:sp>
      <p:sp>
        <p:nvSpPr>
          <p:cNvPr id="159" name="右矢印 158"/>
          <p:cNvSpPr/>
          <p:nvPr/>
        </p:nvSpPr>
        <p:spPr>
          <a:xfrm rot="5400000">
            <a:off x="7966130" y="578129"/>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0" name="テキスト ボックス 159"/>
          <p:cNvSpPr txBox="1"/>
          <p:nvPr/>
        </p:nvSpPr>
        <p:spPr>
          <a:xfrm>
            <a:off x="7890029" y="190529"/>
            <a:ext cx="473206"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-2/3</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6" name="右矢印 165"/>
          <p:cNvSpPr/>
          <p:nvPr/>
        </p:nvSpPr>
        <p:spPr>
          <a:xfrm rot="5400000">
            <a:off x="8400470" y="578130"/>
            <a:ext cx="42249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7" name="テキスト ボックス 166"/>
          <p:cNvSpPr txBox="1"/>
          <p:nvPr/>
        </p:nvSpPr>
        <p:spPr>
          <a:xfrm>
            <a:off x="8271029" y="190530"/>
            <a:ext cx="607859" cy="307777"/>
          </a:xfrm>
          <a:prstGeom prst="rect">
            <a:avLst/>
          </a:prstGeom>
          <a:noFill/>
        </p:spPr>
        <p:txBody>
          <a:bodyPr wrap="none" rtlCol="0">
            <a:spAutoFit/>
          </a:bodyPr>
          <a:lstStyle/>
          <a:p>
            <a:r>
              <a:rPr kumimoji="1" lang="en-US" altLang="ja-JP" sz="1400" dirty="0" smtClean="0">
                <a:latin typeface="Times New Roman" panose="02020603050405020304" pitchFamily="18" charset="0"/>
                <a:cs typeface="Times New Roman" panose="02020603050405020304" pitchFamily="18" charset="0"/>
              </a:rPr>
              <a:t>-1/2.8</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68" name="右矢印 167"/>
          <p:cNvSpPr/>
          <p:nvPr/>
        </p:nvSpPr>
        <p:spPr>
          <a:xfrm rot="5400000">
            <a:off x="8523735"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69" name="テキスト ボックス 168"/>
          <p:cNvSpPr txBox="1"/>
          <p:nvPr/>
        </p:nvSpPr>
        <p:spPr>
          <a:xfrm>
            <a:off x="8687749" y="-86648"/>
            <a:ext cx="300082" cy="369332"/>
          </a:xfrm>
          <a:prstGeom prst="rect">
            <a:avLst/>
          </a:prstGeom>
          <a:noFill/>
        </p:spPr>
        <p:txBody>
          <a:bodyPr wrap="none" rtlCol="0">
            <a:spAutoFit/>
          </a:bodyPr>
          <a:lstStyle/>
          <a:p>
            <a:r>
              <a:rPr kumimoji="1" lang="en-US" altLang="ja-JP" dirty="0" smtClean="0">
                <a:latin typeface="Times New Roman" panose="02020603050405020304" pitchFamily="18" charset="0"/>
                <a:cs typeface="Times New Roman" panose="02020603050405020304" pitchFamily="18" charset="0"/>
              </a:rPr>
              <a:t>0</a:t>
            </a:r>
            <a:endParaRPr kumimoji="1" lang="ja-JP" altLang="en-US" baseline="-25000" dirty="0">
              <a:latin typeface="Times New Roman" panose="02020603050405020304" pitchFamily="18" charset="0"/>
              <a:cs typeface="Times New Roman" panose="02020603050405020304" pitchFamily="18" charset="0"/>
            </a:endParaRPr>
          </a:p>
        </p:txBody>
      </p:sp>
      <p:sp>
        <p:nvSpPr>
          <p:cNvPr id="170" name="右矢印 169"/>
          <p:cNvSpPr/>
          <p:nvPr/>
        </p:nvSpPr>
        <p:spPr>
          <a:xfrm rot="5400000">
            <a:off x="8895210" y="472795"/>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1" name="テキスト ボックス 170"/>
          <p:cNvSpPr txBox="1"/>
          <p:nvPr/>
        </p:nvSpPr>
        <p:spPr>
          <a:xfrm>
            <a:off x="8954449" y="-38100"/>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1/2.1</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172" name="右矢印 171"/>
          <p:cNvSpPr/>
          <p:nvPr/>
        </p:nvSpPr>
        <p:spPr>
          <a:xfrm rot="5400000">
            <a:off x="9304785" y="472796"/>
            <a:ext cx="633163" cy="140010"/>
          </a:xfrm>
          <a:prstGeom prst="rightArrow">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73" name="テキスト ボックス 172"/>
          <p:cNvSpPr txBox="1"/>
          <p:nvPr/>
        </p:nvSpPr>
        <p:spPr>
          <a:xfrm>
            <a:off x="9364024" y="-38099"/>
            <a:ext cx="548548" cy="307777"/>
          </a:xfrm>
          <a:prstGeom prst="rect">
            <a:avLst/>
          </a:prstGeom>
          <a:noFill/>
        </p:spPr>
        <p:txBody>
          <a:bodyPr wrap="none" rtlCol="0">
            <a:spAutoFit/>
          </a:bodyPr>
          <a:lstStyle/>
          <a:p>
            <a:r>
              <a:rPr lang="en-US" altLang="ja-JP" sz="1400" dirty="0" smtClean="0">
                <a:latin typeface="Times New Roman" panose="02020603050405020304" pitchFamily="18" charset="0"/>
                <a:cs typeface="Times New Roman" panose="02020603050405020304" pitchFamily="18" charset="0"/>
              </a:rPr>
              <a:t>2/1.6</a:t>
            </a:r>
            <a:endParaRPr kumimoji="1" lang="ja-JP" altLang="en-US" sz="1400" baseline="-25000" dirty="0">
              <a:latin typeface="Times New Roman" panose="02020603050405020304" pitchFamily="18" charset="0"/>
              <a:cs typeface="Times New Roman" panose="02020603050405020304" pitchFamily="18" charset="0"/>
            </a:endParaRP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25</a:t>
            </a:fld>
            <a:endParaRPr kumimoji="1" lang="ja-JP" altLang="en-US"/>
          </a:p>
        </p:txBody>
      </p:sp>
    </p:spTree>
    <p:extLst>
      <p:ext uri="{BB962C8B-B14F-4D97-AF65-F5344CB8AC3E}">
        <p14:creationId xmlns:p14="http://schemas.microsoft.com/office/powerpoint/2010/main" val="24586350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483220" y="203200"/>
            <a:ext cx="11708780" cy="733270"/>
          </a:xfrm>
        </p:spPr>
        <p:txBody>
          <a:bodyPr>
            <a:normAutofit/>
          </a:bodyPr>
          <a:lstStyle/>
          <a:p>
            <a:r>
              <a:rPr lang="ja-JP" altLang="en-US" sz="3600" dirty="0"/>
              <a:t>パーセプトロン：重みの学習</a:t>
            </a:r>
            <a:endParaRPr kumimoji="1" lang="ja-JP" altLang="en-US" sz="3600" dirty="0"/>
          </a:p>
        </p:txBody>
      </p:sp>
      <mc:AlternateContent xmlns:mc="http://schemas.openxmlformats.org/markup-compatibility/2006" xmlns:a14="http://schemas.microsoft.com/office/drawing/2010/main">
        <mc:Choice Requires="a14">
          <p:sp>
            <p:nvSpPr>
              <p:cNvPr id="4" name="コンテンツ プレースホルダー 2"/>
              <p:cNvSpPr txBox="1">
                <a:spLocks/>
              </p:cNvSpPr>
              <p:nvPr/>
            </p:nvSpPr>
            <p:spPr>
              <a:xfrm>
                <a:off x="0" y="879825"/>
                <a:ext cx="6813486" cy="278281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914400" lvl="1" indent="-457200">
                  <a:lnSpc>
                    <a:spcPct val="100000"/>
                  </a:lnSpc>
                  <a:spcBef>
                    <a:spcPts val="0"/>
                  </a:spcBef>
                  <a:buFont typeface="+mj-lt"/>
                  <a:buAutoNum type="arabicPeriod"/>
                </a:pPr>
                <a:r>
                  <a:rPr lang="ja-JP" altLang="en-US" sz="2000" dirty="0" smtClean="0"/>
                  <a:t>ランダムに重みの初期値を決定</a:t>
                </a:r>
                <a:endParaRPr lang="en-US" altLang="ja-JP" sz="2000" dirty="0" smtClean="0"/>
              </a:p>
              <a:p>
                <a:pPr marL="914400" lvl="1" indent="-457200">
                  <a:lnSpc>
                    <a:spcPct val="100000"/>
                  </a:lnSpc>
                  <a:spcBef>
                    <a:spcPts val="0"/>
                  </a:spcBef>
                  <a:buFont typeface="+mj-lt"/>
                  <a:buAutoNum type="arabicPeriod"/>
                </a:pPr>
                <a:r>
                  <a:rPr lang="ja-JP" altLang="en-US" sz="2000" dirty="0" smtClean="0"/>
                  <a:t>以下を全教師データが識別できるまで繰り返す</a:t>
                </a:r>
                <a:endParaRPr lang="en-US" altLang="ja-JP" sz="2000" dirty="0" smtClean="0"/>
              </a:p>
              <a:p>
                <a:pPr marL="914400" lvl="1" indent="-457200">
                  <a:lnSpc>
                    <a:spcPct val="100000"/>
                  </a:lnSpc>
                  <a:spcBef>
                    <a:spcPts val="0"/>
                  </a:spcBef>
                  <a:spcAft>
                    <a:spcPts val="600"/>
                  </a:spcAft>
                  <a:buFont typeface="+mj-lt"/>
                  <a:buAutoNum type="arabicPeriod"/>
                </a:pPr>
                <a:r>
                  <a:rPr lang="ja-JP" altLang="en-US" sz="2000" dirty="0" smtClean="0"/>
                  <a:t>現在の重み</a:t>
                </a:r>
                <a14:m>
                  <m:oMath xmlns:m="http://schemas.openxmlformats.org/officeDocument/2006/math">
                    <m:r>
                      <a:rPr lang="en-US" altLang="ja-JP" sz="2000" b="1">
                        <a:latin typeface="Cambria Math" panose="02040503050406030204" pitchFamily="18" charset="0"/>
                      </a:rPr>
                      <m:t>𝐰</m:t>
                    </m:r>
                  </m:oMath>
                </a14:m>
                <a:r>
                  <a:rPr lang="ja-JP" altLang="en-US" sz="2000" dirty="0" smtClean="0"/>
                  <a:t>で </a:t>
                </a:r>
                <a14:m>
                  <m:oMath xmlns:m="http://schemas.openxmlformats.org/officeDocument/2006/math">
                    <m:r>
                      <a:rPr lang="en-US" altLang="ja-JP" sz="2000" b="1" smtClean="0">
                        <a:latin typeface="Cambria Math" panose="02040503050406030204" pitchFamily="18" charset="0"/>
                      </a:rPr>
                      <m:t>𝐱</m:t>
                    </m:r>
                    <m:r>
                      <a:rPr lang="ja-JP" altLang="en-US" sz="2000" b="1" i="1">
                        <a:latin typeface="Cambria Math" panose="02040503050406030204" pitchFamily="18" charset="0"/>
                      </a:rPr>
                      <m:t>を</m:t>
                    </m:r>
                    <m:r>
                      <a:rPr lang="ja-JP" altLang="en-US" sz="2000" b="1" i="1" dirty="0">
                        <a:latin typeface="Cambria Math" panose="02040503050406030204" pitchFamily="18" charset="0"/>
                      </a:rPr>
                      <m:t>識別</m:t>
                    </m:r>
                  </m:oMath>
                </a14:m>
                <a:r>
                  <a:rPr lang="ja-JP" altLang="en-US" sz="2000" dirty="0" smtClean="0"/>
                  <a:t>し結果が誤っているとき</a:t>
                </a:r>
                <a:endParaRPr lang="en-US" altLang="ja-JP" sz="2000" dirty="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smtClean="0"/>
                  <a:t> </a:t>
                </a:r>
                <a:r>
                  <a:rPr lang="ja-JP" altLang="en-US" dirty="0" smtClean="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smtClean="0">
                        <a:latin typeface="Cambria Math" panose="02040503050406030204" pitchFamily="18" charset="0"/>
                      </a:rPr>
                      <m:t>𝜌</m:t>
                    </m:r>
                    <m:r>
                      <a:rPr lang="en-US" altLang="ja-JP" b="1" smtClean="0">
                        <a:latin typeface="Cambria Math" panose="02040503050406030204" pitchFamily="18" charset="0"/>
                      </a:rPr>
                      <m:t>𝐱</m:t>
                    </m:r>
                  </m:oMath>
                </a14:m>
                <a:r>
                  <a:rPr lang="en-US" altLang="ja-JP" i="1" dirty="0" smtClean="0"/>
                  <a:t>  </a:t>
                </a:r>
                <a:r>
                  <a:rPr lang="ja-JP" altLang="en-US" i="1" dirty="0" smtClean="0"/>
                  <a:t>クラス１に対して </a:t>
                </a:r>
                <a14:m>
                  <m:oMath xmlns:m="http://schemas.openxmlformats.org/officeDocument/2006/math">
                    <m:sSup>
                      <m:sSupPr>
                        <m:ctrlPr>
                          <a:rPr lang="en-US" altLang="ja-JP" i="1" smtClean="0">
                            <a:latin typeface="Cambria Math" panose="02040503050406030204" pitchFamily="18" charset="0"/>
                          </a:rPr>
                        </m:ctrlPr>
                      </m:sSupPr>
                      <m:e>
                        <m:r>
                          <a:rPr lang="en-US" altLang="ja-JP" b="1">
                            <a:latin typeface="Cambria Math" panose="02040503050406030204" pitchFamily="18" charset="0"/>
                          </a:rPr>
                          <m:t>𝐰</m:t>
                        </m:r>
                      </m:e>
                      <m:sup>
                        <m:r>
                          <a:rPr lang="en-US" altLang="ja-JP" i="1" smtClean="0">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&lt;0</m:t>
                    </m:r>
                  </m:oMath>
                </a14:m>
                <a:r>
                  <a:rPr lang="ja-JP" altLang="en-US" i="1" dirty="0" smtClean="0"/>
                  <a:t>とした</a:t>
                </a:r>
                <a:endParaRPr lang="en-US" altLang="ja-JP" i="1" dirty="0" smtClean="0"/>
              </a:p>
              <a:p>
                <a:pPr marL="914400" lvl="2" indent="0">
                  <a:lnSpc>
                    <a:spcPct val="100000"/>
                  </a:lnSpc>
                  <a:spcBef>
                    <a:spcPts val="0"/>
                  </a:spcBef>
                  <a:spcAft>
                    <a:spcPts val="600"/>
                  </a:spcAft>
                  <a:buFont typeface="Arial" panose="020B0604020202020204" pitchFamily="34" charset="0"/>
                  <a:buNone/>
                </a:pPr>
                <a14:m>
                  <m:oMath xmlns:m="http://schemas.openxmlformats.org/officeDocument/2006/math">
                    <m:r>
                      <a:rPr lang="en-US" altLang="ja-JP" b="1">
                        <a:latin typeface="Cambria Math" panose="02040503050406030204" pitchFamily="18" charset="0"/>
                      </a:rPr>
                      <m:t>𝐰</m:t>
                    </m:r>
                  </m:oMath>
                </a14:m>
                <a:r>
                  <a:rPr lang="en-US" altLang="ja-JP" dirty="0"/>
                  <a:t> </a:t>
                </a:r>
                <a:r>
                  <a:rPr lang="ja-JP" altLang="en-US" dirty="0"/>
                  <a:t>← </a:t>
                </a:r>
                <a14:m>
                  <m:oMath xmlns:m="http://schemas.openxmlformats.org/officeDocument/2006/math">
                    <m:r>
                      <a:rPr lang="en-US" altLang="ja-JP" b="1">
                        <a:latin typeface="Cambria Math" panose="02040503050406030204" pitchFamily="18" charset="0"/>
                      </a:rPr>
                      <m:t>𝐰</m:t>
                    </m:r>
                    <m:r>
                      <a:rPr lang="en-US" altLang="ja-JP" b="1" smtClean="0">
                        <a:latin typeface="Cambria Math" panose="02040503050406030204" pitchFamily="18" charset="0"/>
                      </a:rPr>
                      <m:t>−</m:t>
                    </m:r>
                    <m:r>
                      <a:rPr lang="en-US" altLang="ja-JP" i="1">
                        <a:latin typeface="Cambria Math" panose="02040503050406030204" pitchFamily="18" charset="0"/>
                      </a:rPr>
                      <m:t>𝜌</m:t>
                    </m:r>
                    <m:r>
                      <a:rPr lang="en-US" altLang="ja-JP" b="1">
                        <a:latin typeface="Cambria Math" panose="02040503050406030204" pitchFamily="18" charset="0"/>
                      </a:rPr>
                      <m:t>𝐱</m:t>
                    </m:r>
                  </m:oMath>
                </a14:m>
                <a:r>
                  <a:rPr lang="en-US" altLang="ja-JP" i="1" dirty="0"/>
                  <a:t>  </a:t>
                </a:r>
                <a:r>
                  <a:rPr lang="ja-JP" altLang="en-US" i="1" dirty="0" smtClean="0"/>
                  <a:t>クラス</a:t>
                </a:r>
                <a:r>
                  <a:rPr lang="en-US" altLang="ja-JP" i="1" dirty="0" smtClean="0"/>
                  <a:t>2</a:t>
                </a:r>
                <a:r>
                  <a:rPr lang="ja-JP" altLang="en-US" i="1" dirty="0" smtClean="0"/>
                  <a:t>に</a:t>
                </a:r>
                <a:r>
                  <a:rPr lang="ja-JP" altLang="en-US" i="1" dirty="0"/>
                  <a:t>対して </a:t>
                </a:r>
                <a14:m>
                  <m:oMath xmlns:m="http://schemas.openxmlformats.org/officeDocument/2006/math">
                    <m:sSup>
                      <m:sSupPr>
                        <m:ctrlPr>
                          <a:rPr lang="en-US" altLang="ja-JP" i="1">
                            <a:latin typeface="Cambria Math" panose="02040503050406030204" pitchFamily="18" charset="0"/>
                          </a:rPr>
                        </m:ctrlPr>
                      </m:sSupPr>
                      <m:e>
                        <m:r>
                          <a:rPr lang="en-US" altLang="ja-JP" b="1">
                            <a:latin typeface="Cambria Math" panose="02040503050406030204" pitchFamily="18" charset="0"/>
                          </a:rPr>
                          <m:t>𝐰</m:t>
                        </m:r>
                      </m:e>
                      <m:sup>
                        <m:r>
                          <a:rPr lang="en-US" altLang="ja-JP" i="1">
                            <a:latin typeface="Cambria Math" panose="02040503050406030204" pitchFamily="18" charset="0"/>
                          </a:rPr>
                          <m:t>𝑇</m:t>
                        </m:r>
                      </m:sup>
                    </m:sSup>
                    <m:r>
                      <a:rPr lang="en-US" altLang="ja-JP" b="1">
                        <a:latin typeface="Cambria Math" panose="02040503050406030204" pitchFamily="18" charset="0"/>
                      </a:rPr>
                      <m:t>𝐱</m:t>
                    </m:r>
                    <m:r>
                      <a:rPr lang="en-US" altLang="ja-JP" i="1" smtClean="0">
                        <a:latin typeface="Cambria Math" panose="02040503050406030204" pitchFamily="18" charset="0"/>
                      </a:rPr>
                      <m:t>≥</m:t>
                    </m:r>
                    <m:r>
                      <a:rPr lang="en-US" altLang="ja-JP" i="1">
                        <a:latin typeface="Cambria Math" panose="02040503050406030204" pitchFamily="18" charset="0"/>
                      </a:rPr>
                      <m:t>0</m:t>
                    </m:r>
                  </m:oMath>
                </a14:m>
                <a:r>
                  <a:rPr lang="ja-JP" altLang="en-US" i="1" dirty="0"/>
                  <a:t>と</a:t>
                </a:r>
                <a:r>
                  <a:rPr lang="ja-JP" altLang="en-US" i="1" dirty="0" smtClean="0"/>
                  <a:t>した</a:t>
                </a:r>
                <a:endParaRPr lang="en-US" altLang="ja-JP" dirty="0" smtClean="0"/>
              </a:p>
              <a:p>
                <a:pPr marL="457200" lvl="1" indent="0">
                  <a:lnSpc>
                    <a:spcPct val="100000"/>
                  </a:lnSpc>
                  <a:spcBef>
                    <a:spcPts val="0"/>
                  </a:spcBef>
                  <a:buFont typeface="Arial" panose="020B0604020202020204" pitchFamily="34" charset="0"/>
                  <a:buNone/>
                </a:pPr>
                <a:endParaRPr lang="ja-JP" altLang="en-US" sz="2000" dirty="0"/>
              </a:p>
            </p:txBody>
          </p:sp>
        </mc:Choice>
        <mc:Fallback xmlns="">
          <p:sp>
            <p:nvSpPr>
              <p:cNvPr id="4" name="コンテンツ プレースホルダー 2"/>
              <p:cNvSpPr txBox="1">
                <a:spLocks noRot="1" noChangeAspect="1" noMove="1" noResize="1" noEditPoints="1" noAdjustHandles="1" noChangeArrowheads="1" noChangeShapeType="1" noTextEdit="1"/>
              </p:cNvSpPr>
              <p:nvPr/>
            </p:nvSpPr>
            <p:spPr>
              <a:xfrm>
                <a:off x="0" y="879825"/>
                <a:ext cx="6813486" cy="2782810"/>
              </a:xfrm>
              <a:prstGeom prst="rect">
                <a:avLst/>
              </a:prstGeom>
              <a:blipFill rotWithShape="0">
                <a:blip r:embed="rId2"/>
                <a:stretch>
                  <a:fillRect t="-3939"/>
                </a:stretch>
              </a:blipFill>
            </p:spPr>
            <p:txBody>
              <a:bodyPr/>
              <a:lstStyle/>
              <a:p>
                <a:r>
                  <a:rPr lang="ja-JP" altLang="en-US">
                    <a:noFill/>
                  </a:rPr>
                  <a:t> </a:t>
                </a:r>
              </a:p>
            </p:txBody>
          </p:sp>
        </mc:Fallback>
      </mc:AlternateContent>
      <p:grpSp>
        <p:nvGrpSpPr>
          <p:cNvPr id="66" name="グループ化 65"/>
          <p:cNvGrpSpPr/>
          <p:nvPr/>
        </p:nvGrpSpPr>
        <p:grpSpPr>
          <a:xfrm>
            <a:off x="2007344" y="2888792"/>
            <a:ext cx="3820667" cy="3707951"/>
            <a:chOff x="7914660" y="1620393"/>
            <a:chExt cx="4409296" cy="4279215"/>
          </a:xfrm>
        </p:grpSpPr>
        <p:grpSp>
          <p:nvGrpSpPr>
            <p:cNvPr id="5" name="グループ化 4"/>
            <p:cNvGrpSpPr/>
            <p:nvPr/>
          </p:nvGrpSpPr>
          <p:grpSpPr>
            <a:xfrm>
              <a:off x="7917885" y="2026902"/>
              <a:ext cx="3861303" cy="3861304"/>
              <a:chOff x="10020300" y="967922"/>
              <a:chExt cx="4343400" cy="4343400"/>
            </a:xfrm>
          </p:grpSpPr>
          <p:grpSp>
            <p:nvGrpSpPr>
              <p:cNvPr id="6" name="グループ化 5"/>
              <p:cNvGrpSpPr/>
              <p:nvPr/>
            </p:nvGrpSpPr>
            <p:grpSpPr>
              <a:xfrm>
                <a:off x="10020300" y="1223736"/>
                <a:ext cx="4343400" cy="3788228"/>
                <a:chOff x="10020300" y="1223736"/>
                <a:chExt cx="4343400" cy="3788228"/>
              </a:xfrm>
            </p:grpSpPr>
            <p:cxnSp>
              <p:nvCxnSpPr>
                <p:cNvPr id="19" name="直線矢印コネクタ 18"/>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0" name="直線矢印コネクタ 19"/>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1" name="直線矢印コネクタ 20"/>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3" name="直線矢印コネクタ 22"/>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4" name="直線矢印コネクタ 23"/>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6" name="直線矢印コネクタ 25"/>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29" name="直線矢印コネクタ 28"/>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 name="グループ化 6"/>
              <p:cNvGrpSpPr/>
              <p:nvPr/>
            </p:nvGrpSpPr>
            <p:grpSpPr>
              <a:xfrm rot="16200000">
                <a:off x="10020300" y="1245508"/>
                <a:ext cx="4343400" cy="3788228"/>
                <a:chOff x="10020300" y="1223736"/>
                <a:chExt cx="4343400" cy="3788228"/>
              </a:xfrm>
            </p:grpSpPr>
            <p:cxnSp>
              <p:nvCxnSpPr>
                <p:cNvPr id="8" name="直線矢印コネクタ 7"/>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4" name="直線矢印コネクタ 13"/>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5" name="直線矢印コネクタ 14"/>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6" name="直線矢印コネクタ 15"/>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30" name="直線矢印コネクタ 29"/>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32" name="グループ化 31"/>
            <p:cNvGrpSpPr/>
            <p:nvPr/>
          </p:nvGrpSpPr>
          <p:grpSpPr>
            <a:xfrm rot="658000">
              <a:off x="9314665" y="2148676"/>
              <a:ext cx="1149432" cy="3750932"/>
              <a:chOff x="8267700" y="1104900"/>
              <a:chExt cx="1292942" cy="4219247"/>
            </a:xfrm>
          </p:grpSpPr>
          <p:cxnSp>
            <p:nvCxnSpPr>
              <p:cNvPr id="33" name="直線コネクタ 32"/>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4" name="右矢印 33"/>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5" name="右矢印 34"/>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36" name="グループ化 35"/>
            <p:cNvGrpSpPr/>
            <p:nvPr/>
          </p:nvGrpSpPr>
          <p:grpSpPr>
            <a:xfrm rot="4291363">
              <a:off x="8677679" y="2086766"/>
              <a:ext cx="2196046" cy="3692186"/>
              <a:chOff x="7604760" y="1142401"/>
              <a:chExt cx="2470231" cy="4153165"/>
            </a:xfrm>
          </p:grpSpPr>
          <p:cxnSp>
            <p:nvCxnSpPr>
              <p:cNvPr id="37" name="直線コネクタ 36"/>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38" name="右矢印 37"/>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39" name="右矢印 38"/>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0" name="グループ化 39"/>
            <p:cNvGrpSpPr/>
            <p:nvPr/>
          </p:nvGrpSpPr>
          <p:grpSpPr>
            <a:xfrm rot="286777">
              <a:off x="7923354" y="3173277"/>
              <a:ext cx="3816051" cy="1679648"/>
              <a:chOff x="6702681" y="2257425"/>
              <a:chExt cx="4292498" cy="1889358"/>
            </a:xfrm>
          </p:grpSpPr>
          <p:cxnSp>
            <p:nvCxnSpPr>
              <p:cNvPr id="41" name="直線コネクタ 40"/>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42" name="右矢印 41"/>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3" name="右矢印 42"/>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4" name="グループ化 43"/>
            <p:cNvGrpSpPr/>
            <p:nvPr/>
          </p:nvGrpSpPr>
          <p:grpSpPr>
            <a:xfrm rot="413303">
              <a:off x="8361296" y="2162585"/>
              <a:ext cx="3181032" cy="3610616"/>
              <a:chOff x="7195300" y="1120546"/>
              <a:chExt cx="3578194" cy="4061413"/>
            </a:xfrm>
          </p:grpSpPr>
          <p:cxnSp>
            <p:nvCxnSpPr>
              <p:cNvPr id="45" name="直線コネクタ 44"/>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46" name="右矢印 45"/>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47" name="右矢印 46"/>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48" name="グループ化 47"/>
            <p:cNvGrpSpPr/>
            <p:nvPr/>
          </p:nvGrpSpPr>
          <p:grpSpPr>
            <a:xfrm>
              <a:off x="9331600" y="2072263"/>
              <a:ext cx="1214353" cy="3768362"/>
              <a:chOff x="8286750" y="1018946"/>
              <a:chExt cx="1365968" cy="4238854"/>
            </a:xfrm>
          </p:grpSpPr>
          <p:cxnSp>
            <p:nvCxnSpPr>
              <p:cNvPr id="49" name="直線コネクタ 48"/>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0" name="右矢印 49"/>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51" name="右矢印 50"/>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52" name="グループ化 51"/>
            <p:cNvGrpSpPr/>
            <p:nvPr/>
          </p:nvGrpSpPr>
          <p:grpSpPr>
            <a:xfrm>
              <a:off x="9009826" y="2114600"/>
              <a:ext cx="1866371" cy="3683686"/>
              <a:chOff x="7924800" y="1066569"/>
              <a:chExt cx="2099393" cy="4143606"/>
            </a:xfrm>
          </p:grpSpPr>
          <p:grpSp>
            <p:nvGrpSpPr>
              <p:cNvPr id="53" name="グループ化 52"/>
              <p:cNvGrpSpPr/>
              <p:nvPr/>
            </p:nvGrpSpPr>
            <p:grpSpPr>
              <a:xfrm>
                <a:off x="7924800" y="1143000"/>
                <a:ext cx="2099393" cy="4067175"/>
                <a:chOff x="7924800" y="1143000"/>
                <a:chExt cx="2099393" cy="4067175"/>
              </a:xfrm>
            </p:grpSpPr>
            <p:cxnSp>
              <p:nvCxnSpPr>
                <p:cNvPr id="55" name="直線コネクタ 54"/>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56" name="右矢印 55"/>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4" name="右矢印 53"/>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57" name="正方形/長方形 56"/>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58" name="正方形/長方形 57"/>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59" name="円/楕円 58"/>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0" name="円/楕円 59"/>
            <p:cNvSpPr/>
            <p:nvPr/>
          </p:nvSpPr>
          <p:spPr>
            <a:xfrm>
              <a:off x="11496675" y="3565525"/>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0"/>
            <p:cNvSpPr/>
            <p:nvPr/>
          </p:nvSpPr>
          <p:spPr>
            <a:xfrm>
              <a:off x="1135062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1"/>
            <p:cNvSpPr/>
            <p:nvPr/>
          </p:nvSpPr>
          <p:spPr>
            <a:xfrm>
              <a:off x="11017250" y="49085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直線矢印コネクタ 62"/>
            <p:cNvCxnSpPr/>
            <p:nvPr/>
          </p:nvCxnSpPr>
          <p:spPr>
            <a:xfrm>
              <a:off x="10177939" y="2931794"/>
              <a:ext cx="1309211" cy="64960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p:nvPr/>
          </p:nvCxnSpPr>
          <p:spPr>
            <a:xfrm flipH="1">
              <a:off x="11399045" y="3604993"/>
              <a:ext cx="138111" cy="640776"/>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5" name="直線矢印コネクタ 64"/>
            <p:cNvCxnSpPr>
              <a:endCxn id="62" idx="7"/>
            </p:cNvCxnSpPr>
            <p:nvPr/>
          </p:nvCxnSpPr>
          <p:spPr>
            <a:xfrm flipH="1">
              <a:off x="11082291" y="4289426"/>
              <a:ext cx="295324" cy="630283"/>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67" name="正方形/長方形 66"/>
              <p:cNvSpPr/>
              <p:nvPr/>
            </p:nvSpPr>
            <p:spPr>
              <a:xfrm>
                <a:off x="4561055"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=2</a:t>
                </a:r>
                <a:endParaRPr lang="ja-JP" altLang="en-US" sz="4000" dirty="0"/>
              </a:p>
            </p:txBody>
          </p:sp>
        </mc:Choice>
        <mc:Fallback xmlns="">
          <p:sp>
            <p:nvSpPr>
              <p:cNvPr id="67" name="正方形/長方形 66"/>
              <p:cNvSpPr>
                <a:spLocks noRot="1" noChangeAspect="1" noMove="1" noResize="1" noEditPoints="1" noAdjustHandles="1" noChangeArrowheads="1" noChangeShapeType="1" noTextEdit="1"/>
              </p:cNvSpPr>
              <p:nvPr/>
            </p:nvSpPr>
            <p:spPr>
              <a:xfrm>
                <a:off x="4561055" y="2866963"/>
                <a:ext cx="995657" cy="707886"/>
              </a:xfrm>
              <a:prstGeom prst="rect">
                <a:avLst/>
              </a:prstGeom>
              <a:blipFill rotWithShape="0">
                <a:blip r:embed="rId3"/>
                <a:stretch>
                  <a:fillRect t="-15517" r="-20122" b="-362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8" name="正方形/長方形 67"/>
              <p:cNvSpPr/>
              <p:nvPr/>
            </p:nvSpPr>
            <p:spPr>
              <a:xfrm>
                <a:off x="9292712" y="2866963"/>
                <a:ext cx="995657" cy="707886"/>
              </a:xfrm>
              <a:prstGeom prst="rect">
                <a:avLst/>
              </a:prstGeom>
            </p:spPr>
            <p:txBody>
              <a:bodyPr wrap="none">
                <a:spAutoFit/>
              </a:bodyPr>
              <a:lstStyle/>
              <a:p>
                <a14:m>
                  <m:oMath xmlns:m="http://schemas.openxmlformats.org/officeDocument/2006/math">
                    <m:r>
                      <a:rPr lang="en-US" altLang="ja-JP" sz="4000" i="1">
                        <a:latin typeface="Cambria Math" panose="02040503050406030204" pitchFamily="18" charset="0"/>
                      </a:rPr>
                      <m:t>𝜌</m:t>
                    </m:r>
                  </m:oMath>
                </a14:m>
                <a:r>
                  <a:rPr lang="en-US" altLang="ja-JP" sz="4000" dirty="0" smtClean="0"/>
                  <a:t>=1</a:t>
                </a:r>
                <a:endParaRPr lang="ja-JP" altLang="en-US" sz="4000" dirty="0"/>
              </a:p>
            </p:txBody>
          </p:sp>
        </mc:Choice>
        <mc:Fallback xmlns="">
          <p:sp>
            <p:nvSpPr>
              <p:cNvPr id="68" name="正方形/長方形 67"/>
              <p:cNvSpPr>
                <a:spLocks noRot="1" noChangeAspect="1" noMove="1" noResize="1" noEditPoints="1" noAdjustHandles="1" noChangeArrowheads="1" noChangeShapeType="1" noTextEdit="1"/>
              </p:cNvSpPr>
              <p:nvPr/>
            </p:nvSpPr>
            <p:spPr>
              <a:xfrm>
                <a:off x="9292712" y="2866963"/>
                <a:ext cx="995657" cy="707886"/>
              </a:xfrm>
              <a:prstGeom prst="rect">
                <a:avLst/>
              </a:prstGeom>
              <a:blipFill rotWithShape="0">
                <a:blip r:embed="rId4"/>
                <a:stretch>
                  <a:fillRect t="-15517" r="-20122" b="-36207"/>
                </a:stretch>
              </a:blipFill>
            </p:spPr>
            <p:txBody>
              <a:bodyPr/>
              <a:lstStyle/>
              <a:p>
                <a:r>
                  <a:rPr lang="ja-JP" altLang="en-US">
                    <a:noFill/>
                  </a:rPr>
                  <a:t> </a:t>
                </a:r>
              </a:p>
            </p:txBody>
          </p:sp>
        </mc:Fallback>
      </mc:AlternateContent>
      <p:grpSp>
        <p:nvGrpSpPr>
          <p:cNvPr id="134" name="グループ化 133"/>
          <p:cNvGrpSpPr/>
          <p:nvPr/>
        </p:nvGrpSpPr>
        <p:grpSpPr>
          <a:xfrm>
            <a:off x="6271109" y="2786743"/>
            <a:ext cx="3980740" cy="3863300"/>
            <a:chOff x="7914660" y="1620393"/>
            <a:chExt cx="4409296" cy="4279215"/>
          </a:xfrm>
        </p:grpSpPr>
        <p:grpSp>
          <p:nvGrpSpPr>
            <p:cNvPr id="69" name="グループ化 68"/>
            <p:cNvGrpSpPr/>
            <p:nvPr/>
          </p:nvGrpSpPr>
          <p:grpSpPr>
            <a:xfrm>
              <a:off x="7917885" y="2026902"/>
              <a:ext cx="3861303" cy="3861304"/>
              <a:chOff x="10020300" y="967922"/>
              <a:chExt cx="4343400" cy="4343400"/>
            </a:xfrm>
          </p:grpSpPr>
          <p:grpSp>
            <p:nvGrpSpPr>
              <p:cNvPr id="70" name="グループ化 69"/>
              <p:cNvGrpSpPr/>
              <p:nvPr/>
            </p:nvGrpSpPr>
            <p:grpSpPr>
              <a:xfrm>
                <a:off x="10020300" y="1223736"/>
                <a:ext cx="4343400" cy="3788228"/>
                <a:chOff x="10020300" y="1223736"/>
                <a:chExt cx="4343400" cy="3788228"/>
              </a:xfrm>
            </p:grpSpPr>
            <p:cxnSp>
              <p:nvCxnSpPr>
                <p:cNvPr id="83" name="直線矢印コネクタ 82"/>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0" name="直線矢印コネクタ 89"/>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1" name="直線矢印コネクタ 90"/>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2" name="直線矢印コネクタ 91"/>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nvGrpSpPr>
              <p:cNvPr id="71" name="グループ化 70"/>
              <p:cNvGrpSpPr/>
              <p:nvPr/>
            </p:nvGrpSpPr>
            <p:grpSpPr>
              <a:xfrm rot="16200000">
                <a:off x="10020300" y="1245508"/>
                <a:ext cx="4343400" cy="3788228"/>
                <a:chOff x="10020300" y="1223736"/>
                <a:chExt cx="4343400" cy="3788228"/>
              </a:xfrm>
            </p:grpSpPr>
            <p:cxnSp>
              <p:nvCxnSpPr>
                <p:cNvPr id="72" name="直線矢印コネクタ 71"/>
                <p:cNvCxnSpPr/>
                <p:nvPr/>
              </p:nvCxnSpPr>
              <p:spPr>
                <a:xfrm>
                  <a:off x="10020300" y="349667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p:nvPr/>
              </p:nvCxnSpPr>
              <p:spPr>
                <a:xfrm>
                  <a:off x="10020300" y="3875497"/>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4" name="直線矢印コネクタ 73"/>
                <p:cNvCxnSpPr/>
                <p:nvPr/>
              </p:nvCxnSpPr>
              <p:spPr>
                <a:xfrm>
                  <a:off x="10020300" y="4254320"/>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5" name="直線矢印コネクタ 74"/>
                <p:cNvCxnSpPr/>
                <p:nvPr/>
              </p:nvCxnSpPr>
              <p:spPr>
                <a:xfrm>
                  <a:off x="10020300" y="4633143"/>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p:nvPr/>
              </p:nvCxnSpPr>
              <p:spPr>
                <a:xfrm>
                  <a:off x="10020300" y="5011964"/>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p:nvPr/>
              </p:nvCxnSpPr>
              <p:spPr>
                <a:xfrm>
                  <a:off x="10020300" y="1223736"/>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p:nvPr/>
              </p:nvCxnSpPr>
              <p:spPr>
                <a:xfrm>
                  <a:off x="10020300" y="1602559"/>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p:nvPr/>
              </p:nvCxnSpPr>
              <p:spPr>
                <a:xfrm>
                  <a:off x="10020300" y="1981382"/>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0" name="直線矢印コネクタ 79"/>
                <p:cNvCxnSpPr/>
                <p:nvPr/>
              </p:nvCxnSpPr>
              <p:spPr>
                <a:xfrm>
                  <a:off x="10020300" y="2360205"/>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1" name="直線矢印コネクタ 80"/>
                <p:cNvCxnSpPr/>
                <p:nvPr/>
              </p:nvCxnSpPr>
              <p:spPr>
                <a:xfrm>
                  <a:off x="10020300" y="2739028"/>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p:nvPr/>
              </p:nvCxnSpPr>
              <p:spPr>
                <a:xfrm>
                  <a:off x="10020300" y="3117851"/>
                  <a:ext cx="4343400" cy="0"/>
                </a:xfrm>
                <a:prstGeom prst="straightConnector1">
                  <a:avLst/>
                </a:prstGeom>
                <a:ln w="12700">
                  <a:solidFill>
                    <a:schemeClr val="bg1">
                      <a:lumMod val="85000"/>
                    </a:schemeClr>
                  </a:solidFill>
                  <a:prstDash val="sysDot"/>
                  <a:tailEnd type="none" w="lg" len="lg"/>
                </a:ln>
              </p:spPr>
              <p:style>
                <a:lnRef idx="1">
                  <a:schemeClr val="accent1"/>
                </a:lnRef>
                <a:fillRef idx="0">
                  <a:schemeClr val="accent1"/>
                </a:fillRef>
                <a:effectRef idx="0">
                  <a:schemeClr val="accent1"/>
                </a:effectRef>
                <a:fontRef idx="minor">
                  <a:schemeClr val="tx1"/>
                </a:fontRef>
              </p:style>
            </p:cxnSp>
          </p:grpSp>
        </p:grpSp>
        <p:cxnSp>
          <p:nvCxnSpPr>
            <p:cNvPr id="94" name="直線矢印コネクタ 93"/>
            <p:cNvCxnSpPr/>
            <p:nvPr/>
          </p:nvCxnSpPr>
          <p:spPr>
            <a:xfrm>
              <a:off x="7914660" y="3938198"/>
              <a:ext cx="386130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p:nvPr/>
          </p:nvCxnSpPr>
          <p:spPr>
            <a:xfrm flipV="1">
              <a:off x="9845312" y="2052708"/>
              <a:ext cx="0" cy="3770981"/>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nvGrpSpPr>
            <p:cNvPr id="96" name="グループ化 95"/>
            <p:cNvGrpSpPr/>
            <p:nvPr/>
          </p:nvGrpSpPr>
          <p:grpSpPr>
            <a:xfrm rot="658000">
              <a:off x="9314665" y="2148676"/>
              <a:ext cx="1149432" cy="3750932"/>
              <a:chOff x="8267700" y="1104900"/>
              <a:chExt cx="1292942" cy="4219247"/>
            </a:xfrm>
          </p:grpSpPr>
          <p:cxnSp>
            <p:nvCxnSpPr>
              <p:cNvPr id="97" name="直線コネクタ 96"/>
              <p:cNvCxnSpPr/>
              <p:nvPr/>
            </p:nvCxnSpPr>
            <p:spPr>
              <a:xfrm flipV="1">
                <a:off x="8267700" y="1104900"/>
                <a:ext cx="1136650" cy="414147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98" name="右矢印 97"/>
              <p:cNvSpPr/>
              <p:nvPr/>
            </p:nvSpPr>
            <p:spPr>
              <a:xfrm rot="988238">
                <a:off x="9375467" y="12030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99" name="右矢印 98"/>
              <p:cNvSpPr/>
              <p:nvPr/>
            </p:nvSpPr>
            <p:spPr>
              <a:xfrm rot="988238">
                <a:off x="8318192" y="5127399"/>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0" name="グループ化 99"/>
            <p:cNvGrpSpPr/>
            <p:nvPr/>
          </p:nvGrpSpPr>
          <p:grpSpPr>
            <a:xfrm rot="4291363">
              <a:off x="8677679" y="2086766"/>
              <a:ext cx="2196046" cy="3692186"/>
              <a:chOff x="7604760" y="1142401"/>
              <a:chExt cx="2470231" cy="4153165"/>
            </a:xfrm>
          </p:grpSpPr>
          <p:cxnSp>
            <p:nvCxnSpPr>
              <p:cNvPr id="101" name="直線コネクタ 100"/>
              <p:cNvCxnSpPr/>
              <p:nvPr/>
            </p:nvCxnSpPr>
            <p:spPr>
              <a:xfrm flipV="1">
                <a:off x="7604760" y="1142401"/>
                <a:ext cx="2430780" cy="4081109"/>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2" name="右矢印 101"/>
              <p:cNvSpPr/>
              <p:nvPr/>
            </p:nvSpPr>
            <p:spPr>
              <a:xfrm rot="1796586">
                <a:off x="9889816" y="1355497"/>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3" name="右矢印 102"/>
              <p:cNvSpPr/>
              <p:nvPr/>
            </p:nvSpPr>
            <p:spPr>
              <a:xfrm rot="1796586">
                <a:off x="7660969" y="509881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4" name="グループ化 103"/>
            <p:cNvGrpSpPr/>
            <p:nvPr/>
          </p:nvGrpSpPr>
          <p:grpSpPr>
            <a:xfrm rot="286777">
              <a:off x="7923354" y="3173277"/>
              <a:ext cx="3816051" cy="1679648"/>
              <a:chOff x="6702681" y="2257425"/>
              <a:chExt cx="4292498" cy="1889358"/>
            </a:xfrm>
          </p:grpSpPr>
          <p:cxnSp>
            <p:nvCxnSpPr>
              <p:cNvPr id="105" name="直線コネクタ 104"/>
              <p:cNvCxnSpPr/>
              <p:nvPr/>
            </p:nvCxnSpPr>
            <p:spPr>
              <a:xfrm>
                <a:off x="6734175" y="2257425"/>
                <a:ext cx="4257675" cy="171450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06" name="右矢印 105"/>
              <p:cNvSpPr/>
              <p:nvPr/>
            </p:nvSpPr>
            <p:spPr>
              <a:xfrm rot="6653616">
                <a:off x="10804217" y="3955822"/>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07" name="右矢印 106"/>
              <p:cNvSpPr/>
              <p:nvPr/>
            </p:nvSpPr>
            <p:spPr>
              <a:xfrm rot="6653616">
                <a:off x="6708467" y="2327048"/>
                <a:ext cx="185175" cy="196748"/>
              </a:xfrm>
              <a:prstGeom prst="rightArrow">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08" name="グループ化 107"/>
            <p:cNvGrpSpPr/>
            <p:nvPr/>
          </p:nvGrpSpPr>
          <p:grpSpPr>
            <a:xfrm rot="413303">
              <a:off x="8361296" y="2162585"/>
              <a:ext cx="3181032" cy="3610616"/>
              <a:chOff x="7195300" y="1120546"/>
              <a:chExt cx="3578194" cy="4061413"/>
            </a:xfrm>
          </p:grpSpPr>
          <p:cxnSp>
            <p:nvCxnSpPr>
              <p:cNvPr id="109" name="直線コネクタ 108"/>
              <p:cNvCxnSpPr/>
              <p:nvPr/>
            </p:nvCxnSpPr>
            <p:spPr>
              <a:xfrm>
                <a:off x="7195300" y="1228725"/>
                <a:ext cx="3453650" cy="3953234"/>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0" name="右矢印 109"/>
              <p:cNvSpPr/>
              <p:nvPr/>
            </p:nvSpPr>
            <p:spPr>
              <a:xfrm rot="19005585">
                <a:off x="10588319" y="49591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1" name="右矢印 110"/>
              <p:cNvSpPr/>
              <p:nvPr/>
            </p:nvSpPr>
            <p:spPr>
              <a:xfrm rot="19005585">
                <a:off x="7235519" y="11205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2" name="グループ化 111"/>
            <p:cNvGrpSpPr/>
            <p:nvPr/>
          </p:nvGrpSpPr>
          <p:grpSpPr>
            <a:xfrm>
              <a:off x="9331600" y="2072263"/>
              <a:ext cx="1214353" cy="3768362"/>
              <a:chOff x="8286750" y="1018946"/>
              <a:chExt cx="1365968" cy="4238854"/>
            </a:xfrm>
          </p:grpSpPr>
          <p:cxnSp>
            <p:nvCxnSpPr>
              <p:cNvPr id="113" name="直線コネクタ 112"/>
              <p:cNvCxnSpPr/>
              <p:nvPr/>
            </p:nvCxnSpPr>
            <p:spPr>
              <a:xfrm>
                <a:off x="8286750" y="1066800"/>
                <a:ext cx="1190625" cy="4191000"/>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14" name="右矢印 113"/>
              <p:cNvSpPr/>
              <p:nvPr/>
            </p:nvSpPr>
            <p:spPr>
              <a:xfrm rot="20553981">
                <a:off x="9467543" y="5048021"/>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15" name="右矢印 114"/>
              <p:cNvSpPr/>
              <p:nvPr/>
            </p:nvSpPr>
            <p:spPr>
              <a:xfrm rot="20553981">
                <a:off x="8334068" y="1018946"/>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grpSp>
          <p:nvGrpSpPr>
            <p:cNvPr id="116" name="グループ化 115"/>
            <p:cNvGrpSpPr/>
            <p:nvPr/>
          </p:nvGrpSpPr>
          <p:grpSpPr>
            <a:xfrm>
              <a:off x="9009826" y="2114600"/>
              <a:ext cx="1866371" cy="3683686"/>
              <a:chOff x="7924800" y="1066569"/>
              <a:chExt cx="2099393" cy="4143606"/>
            </a:xfrm>
          </p:grpSpPr>
          <p:grpSp>
            <p:nvGrpSpPr>
              <p:cNvPr id="117" name="グループ化 116"/>
              <p:cNvGrpSpPr/>
              <p:nvPr/>
            </p:nvGrpSpPr>
            <p:grpSpPr>
              <a:xfrm>
                <a:off x="7924800" y="1143000"/>
                <a:ext cx="2099393" cy="4067175"/>
                <a:chOff x="7924800" y="1143000"/>
                <a:chExt cx="2099393" cy="4067175"/>
              </a:xfrm>
            </p:grpSpPr>
            <p:cxnSp>
              <p:nvCxnSpPr>
                <p:cNvPr id="119" name="直線コネクタ 118"/>
                <p:cNvCxnSpPr/>
                <p:nvPr/>
              </p:nvCxnSpPr>
              <p:spPr>
                <a:xfrm>
                  <a:off x="7924800" y="1143000"/>
                  <a:ext cx="1943100" cy="4067175"/>
                </a:xfrm>
                <a:prstGeom prst="line">
                  <a:avLst/>
                </a:prstGeom>
                <a:ln w="12700">
                  <a:solidFill>
                    <a:srgbClr val="00B0F0"/>
                  </a:solidFill>
                </a:ln>
              </p:spPr>
              <p:style>
                <a:lnRef idx="1">
                  <a:schemeClr val="accent1"/>
                </a:lnRef>
                <a:fillRef idx="0">
                  <a:schemeClr val="accent1"/>
                </a:fillRef>
                <a:effectRef idx="0">
                  <a:schemeClr val="accent1"/>
                </a:effectRef>
                <a:fontRef idx="minor">
                  <a:schemeClr val="tx1"/>
                </a:fontRef>
              </p:style>
            </p:cxnSp>
            <p:sp>
              <p:nvSpPr>
                <p:cNvPr id="120" name="右矢印 119"/>
                <p:cNvSpPr/>
                <p:nvPr/>
              </p:nvSpPr>
              <p:spPr>
                <a:xfrm rot="20051663">
                  <a:off x="9839018" y="5000395"/>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18" name="右矢印 117"/>
              <p:cNvSpPr/>
              <p:nvPr/>
            </p:nvSpPr>
            <p:spPr>
              <a:xfrm rot="20051663">
                <a:off x="7962592" y="1066569"/>
                <a:ext cx="185175" cy="196748"/>
              </a:xfrm>
              <a:prstGeom prst="rightArrow">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grpSp>
        <p:sp>
          <p:nvSpPr>
            <p:cNvPr id="121" name="正方形/長方形 120"/>
            <p:cNvSpPr/>
            <p:nvPr/>
          </p:nvSpPr>
          <p:spPr>
            <a:xfrm>
              <a:off x="9629408" y="1620393"/>
              <a:ext cx="543739" cy="461665"/>
            </a:xfrm>
            <a:prstGeom prst="rect">
              <a:avLst/>
            </a:prstGeom>
          </p:spPr>
          <p:txBody>
            <a:bodyPr wrap="none">
              <a:spAutoFit/>
            </a:bodyPr>
            <a:lstStyle/>
            <a:p>
              <a:r>
                <a:rPr lang="en-US" altLang="ja-JP" sz="2400" i="1" dirty="0">
                  <a:latin typeface="Times New Roman" panose="02020603050405020304" pitchFamily="18" charset="0"/>
                  <a:cs typeface="Times New Roman" panose="02020603050405020304" pitchFamily="18" charset="0"/>
                </a:rPr>
                <a:t>w</a:t>
              </a:r>
              <a:r>
                <a:rPr lang="en-US" altLang="ja-JP" sz="2400" i="1" baseline="-25000" dirty="0">
                  <a:latin typeface="Times New Roman" panose="02020603050405020304" pitchFamily="18" charset="0"/>
                  <a:cs typeface="Times New Roman" panose="02020603050405020304" pitchFamily="18" charset="0"/>
                </a:rPr>
                <a:t>0 </a:t>
              </a:r>
              <a:endParaRPr lang="ja-JP" altLang="en-US" sz="2400" dirty="0"/>
            </a:p>
          </p:txBody>
        </p:sp>
        <p:sp>
          <p:nvSpPr>
            <p:cNvPr id="122" name="正方形/長方形 121"/>
            <p:cNvSpPr/>
            <p:nvPr/>
          </p:nvSpPr>
          <p:spPr>
            <a:xfrm>
              <a:off x="11780217" y="3661128"/>
              <a:ext cx="543739" cy="461665"/>
            </a:xfrm>
            <a:prstGeom prst="rect">
              <a:avLst/>
            </a:prstGeom>
          </p:spPr>
          <p:txBody>
            <a:bodyPr wrap="none">
              <a:spAutoFit/>
            </a:bodyPr>
            <a:lstStyle/>
            <a:p>
              <a:r>
                <a:rPr lang="en-US" altLang="ja-JP" sz="2400" i="1" dirty="0" smtClean="0">
                  <a:latin typeface="Times New Roman" panose="02020603050405020304" pitchFamily="18" charset="0"/>
                  <a:cs typeface="Times New Roman" panose="02020603050405020304" pitchFamily="18" charset="0"/>
                </a:rPr>
                <a:t>w</a:t>
              </a:r>
              <a:r>
                <a:rPr lang="en-US" altLang="ja-JP" sz="2400" i="1" baseline="-25000" dirty="0" smtClean="0">
                  <a:latin typeface="Times New Roman" panose="02020603050405020304" pitchFamily="18" charset="0"/>
                  <a:cs typeface="Times New Roman" panose="02020603050405020304" pitchFamily="18" charset="0"/>
                </a:rPr>
                <a:t>1 </a:t>
              </a:r>
              <a:endParaRPr lang="ja-JP" altLang="en-US" sz="2400" dirty="0"/>
            </a:p>
          </p:txBody>
        </p:sp>
        <p:sp>
          <p:nvSpPr>
            <p:cNvPr id="123" name="円/楕円 122"/>
            <p:cNvSpPr/>
            <p:nvPr/>
          </p:nvSpPr>
          <p:spPr>
            <a:xfrm>
              <a:off x="10144125" y="28892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円/楕円 123"/>
            <p:cNvSpPr/>
            <p:nvPr/>
          </p:nvSpPr>
          <p:spPr>
            <a:xfrm>
              <a:off x="10814843" y="321786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円/楕円 124"/>
            <p:cNvSpPr/>
            <p:nvPr/>
          </p:nvSpPr>
          <p:spPr>
            <a:xfrm>
              <a:off x="10527665" y="4235450"/>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円/楕円 125"/>
            <p:cNvSpPr/>
            <p:nvPr/>
          </p:nvSpPr>
          <p:spPr>
            <a:xfrm>
              <a:off x="10383837" y="4570412"/>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7" name="直線矢印コネクタ 126"/>
            <p:cNvCxnSpPr/>
            <p:nvPr/>
          </p:nvCxnSpPr>
          <p:spPr>
            <a:xfrm>
              <a:off x="10177939" y="2931794"/>
              <a:ext cx="649605" cy="304325"/>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8" name="直線矢印コネクタ 127"/>
            <p:cNvCxnSpPr/>
            <p:nvPr/>
          </p:nvCxnSpPr>
          <p:spPr>
            <a:xfrm flipH="1">
              <a:off x="10789719" y="32692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29" name="直線矢印コネクタ 128"/>
            <p:cNvCxnSpPr/>
            <p:nvPr/>
          </p:nvCxnSpPr>
          <p:spPr>
            <a:xfrm flipH="1">
              <a:off x="10629662" y="35972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30" name="円/楕円 129"/>
            <p:cNvSpPr/>
            <p:nvPr/>
          </p:nvSpPr>
          <p:spPr>
            <a:xfrm>
              <a:off x="10732293" y="35544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円/楕円 130"/>
            <p:cNvSpPr/>
            <p:nvPr/>
          </p:nvSpPr>
          <p:spPr>
            <a:xfrm>
              <a:off x="10589419" y="3897313"/>
              <a:ext cx="76200" cy="762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p:cNvCxnSpPr/>
            <p:nvPr/>
          </p:nvCxnSpPr>
          <p:spPr>
            <a:xfrm flipH="1">
              <a:off x="10556356" y="3955037"/>
              <a:ext cx="61638" cy="285970"/>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33" name="直線矢印コネクタ 132"/>
            <p:cNvCxnSpPr/>
            <p:nvPr/>
          </p:nvCxnSpPr>
          <p:spPr>
            <a:xfrm flipH="1">
              <a:off x="10429637" y="4283076"/>
              <a:ext cx="138353" cy="295274"/>
            </a:xfrm>
            <a:prstGeom prst="straightConnector1">
              <a:avLst/>
            </a:prstGeom>
            <a:ln>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35" name="正方形/長方形 134"/>
          <p:cNvSpPr/>
          <p:nvPr/>
        </p:nvSpPr>
        <p:spPr>
          <a:xfrm>
            <a:off x="6868172" y="1328448"/>
            <a:ext cx="4801314" cy="1277273"/>
          </a:xfrm>
          <a:prstGeom prst="rect">
            <a:avLst/>
          </a:prstGeom>
        </p:spPr>
        <p:txBody>
          <a:bodyPr wrap="square">
            <a:spAutoFit/>
          </a:bodyPr>
          <a:lstStyle/>
          <a:p>
            <a:pPr marL="342900" indent="-342900">
              <a:spcBef>
                <a:spcPts val="600"/>
              </a:spcBef>
              <a:buFont typeface="Arial" panose="020B0604020202020204" pitchFamily="34" charset="0"/>
              <a:buChar char="•"/>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ひとつずつデータをチェックし、誤識別していたら重みを更新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Bef>
                <a:spcPts val="600"/>
              </a:spcBef>
              <a:buFont typeface="Arial" panose="020B0604020202020204" pitchFamily="34" charset="0"/>
              <a:buChar char="•"/>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ρ</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は更新の際の幅を示す</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36" name="スライド番号プレースホルダー 135"/>
          <p:cNvSpPr>
            <a:spLocks noGrp="1"/>
          </p:cNvSpPr>
          <p:nvPr>
            <p:ph type="sldNum" sz="quarter" idx="12"/>
          </p:nvPr>
        </p:nvSpPr>
        <p:spPr/>
        <p:txBody>
          <a:bodyPr/>
          <a:lstStyle/>
          <a:p>
            <a:fld id="{F35DE295-420C-4265-BE54-AE59FA4027A6}" type="slidenum">
              <a:rPr kumimoji="1" lang="ja-JP" altLang="en-US" smtClean="0"/>
              <a:t>26</a:t>
            </a:fld>
            <a:endParaRPr kumimoji="1" lang="ja-JP" altLang="en-US"/>
          </a:p>
        </p:txBody>
      </p:sp>
    </p:spTree>
    <p:extLst>
      <p:ext uri="{BB962C8B-B14F-4D97-AF65-F5344CB8AC3E}">
        <p14:creationId xmlns:p14="http://schemas.microsoft.com/office/powerpoint/2010/main" val="2861852840"/>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278781" y="149369"/>
            <a:ext cx="11708780" cy="733270"/>
          </a:xfrm>
        </p:spPr>
        <p:txBody>
          <a:bodyPr>
            <a:normAutofit/>
          </a:bodyPr>
          <a:lstStyle/>
          <a:p>
            <a:pPr algn="ctr"/>
            <a:r>
              <a:rPr kumimoji="1" lang="ja-JP" altLang="en-US" sz="3600" dirty="0" smtClean="0"/>
              <a:t>パーセプトロン </a:t>
            </a:r>
            <a:r>
              <a:rPr kumimoji="1" lang="en-US" altLang="ja-JP" sz="3600" dirty="0" smtClean="0"/>
              <a:t>: </a:t>
            </a:r>
            <a:r>
              <a:rPr kumimoji="1" lang="ja-JP" altLang="en-US" sz="3600" dirty="0" smtClean="0"/>
              <a:t>まとめ</a:t>
            </a:r>
            <a:endParaRPr kumimoji="1" lang="ja-JP" altLang="en-US" sz="3600" dirty="0"/>
          </a:p>
        </p:txBody>
      </p:sp>
      <p:grpSp>
        <p:nvGrpSpPr>
          <p:cNvPr id="25" name="グループ化 24"/>
          <p:cNvGrpSpPr/>
          <p:nvPr/>
        </p:nvGrpSpPr>
        <p:grpSpPr>
          <a:xfrm>
            <a:off x="1759999" y="438156"/>
            <a:ext cx="5666316" cy="2904859"/>
            <a:chOff x="2939895" y="926912"/>
            <a:chExt cx="6115407" cy="3135087"/>
          </a:xfrm>
        </p:grpSpPr>
        <p:grpSp>
          <p:nvGrpSpPr>
            <p:cNvPr id="4" name="グループ化 3"/>
            <p:cNvGrpSpPr/>
            <p:nvPr/>
          </p:nvGrpSpPr>
          <p:grpSpPr>
            <a:xfrm>
              <a:off x="2939895" y="926912"/>
              <a:ext cx="551543" cy="3135087"/>
              <a:chOff x="914401" y="1494971"/>
              <a:chExt cx="580571" cy="3300089"/>
            </a:xfrm>
          </p:grpSpPr>
          <p:sp>
            <p:nvSpPr>
              <p:cNvPr id="5" name="円/楕円 4"/>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6" name="円/楕円 5"/>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 name="円/楕円 6"/>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9" name="円/楕円 8"/>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0" name="直線矢印コネクタ 9"/>
            <p:cNvCxnSpPr>
              <a:stCxn id="5" idx="6"/>
              <a:endCxn id="9"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6" idx="6"/>
              <a:endCxn id="9"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a:stCxn id="7" idx="6"/>
              <a:endCxn id="9"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 name="直線矢印コネクタ 12"/>
            <p:cNvCxnSpPr>
              <a:stCxn id="8" idx="6"/>
              <a:endCxn id="9"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正方形/長方形 14"/>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5" name="正方形/長方形 14"/>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正方形/長方形 15"/>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6" name="正方形/長方形 15"/>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7" name="正方形/長方形 16"/>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7" name="正方形/長方形 16"/>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1316"/>
                  </a:stretch>
                </a:blipFill>
              </p:spPr>
              <p:txBody>
                <a:bodyPr/>
                <a:lstStyle/>
                <a:p>
                  <a:r>
                    <a:rPr lang="ja-JP" altLang="en-US">
                      <a:noFill/>
                    </a:rPr>
                    <a:t> </a:t>
                  </a:r>
                </a:p>
              </p:txBody>
            </p:sp>
          </mc:Fallback>
        </mc:AlternateContent>
        <p:cxnSp>
          <p:nvCxnSpPr>
            <p:cNvPr id="19" name="直線矢印コネクタ 18"/>
            <p:cNvCxnSpPr>
              <a:stCxn id="20" idx="2"/>
              <a:endCxn id="9"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20" name="円/楕円 19"/>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21" name="直線矢印コネクタ 20"/>
            <p:cNvCxnSpPr>
              <a:endCxn id="20"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23" name="フリーフォーム 22"/>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コンテンツ プレースホルダー 2"/>
              <p:cNvSpPr>
                <a:spLocks noGrp="1"/>
              </p:cNvSpPr>
              <p:nvPr>
                <p:ph idx="1"/>
              </p:nvPr>
            </p:nvSpPr>
            <p:spPr>
              <a:xfrm>
                <a:off x="607830" y="3477231"/>
                <a:ext cx="11245562" cy="2692400"/>
              </a:xfrm>
            </p:spPr>
            <p:txBody>
              <a:bodyPr>
                <a:noAutofit/>
              </a:bodyPr>
              <a:lstStyle/>
              <a:p>
                <a:pPr marL="0" indent="0">
                  <a:lnSpc>
                    <a:spcPct val="100000"/>
                  </a:lnSpc>
                  <a:spcBef>
                    <a:spcPts val="600"/>
                  </a:spcBef>
                  <a:spcAft>
                    <a:spcPts val="600"/>
                  </a:spcAft>
                  <a:buNone/>
                </a:pPr>
                <a:r>
                  <a:rPr lang="ja-JP" altLang="en-US" sz="2400" dirty="0" smtClean="0"/>
                  <a:t>パーセプトロンとはニューロンの振る舞いをモデル化した識別器</a:t>
                </a:r>
                <a:endParaRPr lang="en-US" altLang="ja-JP" sz="2400" dirty="0" smtClean="0"/>
              </a:p>
              <a:p>
                <a:pPr marL="0" indent="0">
                  <a:lnSpc>
                    <a:spcPct val="100000"/>
                  </a:lnSpc>
                  <a:spcBef>
                    <a:spcPts val="600"/>
                  </a:spcBef>
                  <a:spcAft>
                    <a:spcPts val="600"/>
                  </a:spcAft>
                  <a:buNone/>
                </a:pPr>
                <a:r>
                  <a:rPr lang="ja-JP" altLang="en-US" sz="2400" b="1" dirty="0" smtClean="0"/>
                  <a:t>識別</a:t>
                </a:r>
                <a:r>
                  <a:rPr lang="en-US" altLang="ja-JP" sz="2400" b="1" dirty="0" smtClean="0"/>
                  <a:t>:</a:t>
                </a:r>
                <a:r>
                  <a:rPr lang="en-US" altLang="ja-JP" sz="2400" dirty="0" smtClean="0"/>
                  <a:t> </a:t>
                </a:r>
                <a:r>
                  <a:rPr lang="ja-JP" altLang="en-US" sz="2400" dirty="0" smtClean="0"/>
                  <a:t>入力信号 </a:t>
                </a:r>
                <a14:m>
                  <m:oMath xmlns:m="http://schemas.openxmlformats.org/officeDocument/2006/math">
                    <m:r>
                      <a:rPr lang="en-US" altLang="ja-JP" sz="2400" b="1" i="0" smtClean="0">
                        <a:latin typeface="Cambria Math" panose="02040503050406030204" pitchFamily="18" charset="0"/>
                      </a:rPr>
                      <m:t>𝐱</m:t>
                    </m:r>
                  </m:oMath>
                </a14:m>
                <a:r>
                  <a:rPr lang="ja-JP" altLang="en-US" sz="2400" dirty="0" smtClean="0"/>
                  <a:t> の重付け和</a:t>
                </a:r>
                <a:r>
                  <a:rPr lang="en-US" altLang="ja-JP" sz="2400" dirty="0"/>
                  <a:t>(</a:t>
                </a:r>
                <a:r>
                  <a:rPr lang="ja-JP" altLang="en-US" sz="2400" dirty="0"/>
                  <a:t>内積</a:t>
                </a:r>
                <a:r>
                  <a:rPr lang="en-US" altLang="ja-JP" sz="2400" dirty="0"/>
                  <a:t>)</a:t>
                </a:r>
                <a:r>
                  <a:rPr lang="ja-JP" altLang="en-US" sz="2400" dirty="0" smtClean="0"/>
                  <a:t>を計算し閾値処 </a:t>
                </a:r>
                <a14:m>
                  <m:oMath xmlns:m="http://schemas.openxmlformats.org/officeDocument/2006/math">
                    <m:r>
                      <a:rPr lang="en-US" altLang="ja-JP" sz="2400" b="1" i="1" smtClean="0">
                        <a:latin typeface="Cambria Math" panose="02040503050406030204" pitchFamily="18" charset="0"/>
                      </a:rPr>
                      <m:t>𝒇</m:t>
                    </m:r>
                    <m:d>
                      <m:dPr>
                        <m:ctrlPr>
                          <a:rPr lang="en-US" altLang="ja-JP" sz="2400" b="0" i="1" smtClean="0">
                            <a:latin typeface="Cambria Math" panose="02040503050406030204" pitchFamily="18" charset="0"/>
                          </a:rPr>
                        </m:ctrlPr>
                      </m:dPr>
                      <m:e>
                        <m:r>
                          <a:rPr lang="en-US" altLang="ja-JP" sz="2400" b="1" i="0" smtClean="0">
                            <a:latin typeface="Cambria Math" panose="02040503050406030204" pitchFamily="18" charset="0"/>
                          </a:rPr>
                          <m:t>𝐱</m:t>
                        </m:r>
                      </m:e>
                    </m:d>
                    <m:r>
                      <a:rPr lang="en-US" altLang="ja-JP" sz="2400" b="0" i="1" smtClean="0">
                        <a:latin typeface="Cambria Math" panose="02040503050406030204" pitchFamily="18" charset="0"/>
                      </a:rPr>
                      <m:t>=</m:t>
                    </m:r>
                    <m:d>
                      <m:dPr>
                        <m:begChr m:val="{"/>
                        <m:endChr m:val=""/>
                        <m:ctrlPr>
                          <a:rPr lang="en-US" altLang="ja-JP" sz="2400" b="0" i="1" smtClean="0">
                            <a:latin typeface="Cambria Math" panose="02040503050406030204" pitchFamily="18" charset="0"/>
                          </a:rPr>
                        </m:ctrlPr>
                      </m:dPr>
                      <m:e>
                        <m:m>
                          <m:mPr>
                            <m:mcs>
                              <m:mc>
                                <m:mcPr>
                                  <m:count m:val="1"/>
                                  <m:mcJc m:val="center"/>
                                </m:mcPr>
                              </m:mc>
                            </m:mcs>
                            <m:ctrlPr>
                              <a:rPr lang="en-US" altLang="ja-JP" sz="2400" b="0" i="1" smtClean="0">
                                <a:latin typeface="Cambria Math" panose="02040503050406030204" pitchFamily="18" charset="0"/>
                              </a:rPr>
                            </m:ctrlPr>
                          </m:mPr>
                          <m:mr>
                            <m:e>
                              <m:r>
                                <m:rPr>
                                  <m:brk m:alnAt="7"/>
                                </m:rPr>
                                <a:rPr lang="en-US" altLang="ja-JP" sz="2400" b="0" i="1" smtClean="0">
                                  <a:latin typeface="Cambria Math" panose="02040503050406030204" pitchFamily="18" charset="0"/>
                                </a:rPr>
                                <m:t>1</m:t>
                              </m:r>
                              <m:r>
                                <a:rPr lang="en-US" altLang="ja-JP" sz="2400" b="0" i="1" smtClean="0">
                                  <a:latin typeface="Cambria Math" panose="02040503050406030204" pitchFamily="18" charset="0"/>
                                </a:rPr>
                                <m:t>        </m:t>
                              </m:r>
                              <m:r>
                                <a:rPr lang="en-US" altLang="ja-JP" sz="2400" b="0" i="1" smtClean="0">
                                  <a:latin typeface="Cambria Math" panose="02040503050406030204" pitchFamily="18" charset="0"/>
                                </a:rPr>
                                <m:t>𝑖𝑓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≥0 </m:t>
                              </m:r>
                            </m:e>
                          </m:mr>
                          <m:mr>
                            <m:e>
                              <m:r>
                                <a:rPr lang="en-US" altLang="ja-JP" sz="2400" b="0" i="1" smtClean="0">
                                  <a:latin typeface="Cambria Math" panose="02040503050406030204" pitchFamily="18" charset="0"/>
                                </a:rPr>
                                <m:t>0        </m:t>
                              </m:r>
                              <m:r>
                                <m:rPr>
                                  <m:brk m:alnAt="7"/>
                                </m:rPr>
                                <a:rPr lang="en-US" altLang="ja-JP" sz="2400" i="1">
                                  <a:latin typeface="Cambria Math" panose="02040503050406030204" pitchFamily="18" charset="0"/>
                                </a:rPr>
                                <m:t>𝑖</m:t>
                              </m:r>
                              <m:r>
                                <a:rPr lang="en-US" altLang="ja-JP" sz="2400" i="1">
                                  <a:latin typeface="Cambria Math" panose="02040503050406030204" pitchFamily="18" charset="0"/>
                                </a:rPr>
                                <m:t>𝑓</m:t>
                              </m:r>
                              <m:sSup>
                                <m:sSupPr>
                                  <m:ctrlPr>
                                    <a:rPr lang="en-US" altLang="ja-JP" sz="2400" b="1" i="1">
                                      <a:latin typeface="Cambria Math" panose="02040503050406030204" pitchFamily="18" charset="0"/>
                                    </a:rPr>
                                  </m:ctrlPr>
                                </m:sSupPr>
                                <m:e>
                                  <m:r>
                                    <a:rPr lang="en-US" altLang="ja-JP" sz="2400" b="1">
                                      <a:latin typeface="Cambria Math" panose="02040503050406030204" pitchFamily="18" charset="0"/>
                                    </a:rPr>
                                    <m:t>𝐰</m:t>
                                  </m:r>
                                </m:e>
                                <m:sup>
                                  <m:r>
                                    <a:rPr lang="en-US" altLang="ja-JP" sz="2400" i="1">
                                      <a:latin typeface="Cambria Math" panose="02040503050406030204" pitchFamily="18" charset="0"/>
                                    </a:rPr>
                                    <m:t>𝑇</m:t>
                                  </m:r>
                                </m:sup>
                              </m:sSup>
                              <m:r>
                                <a:rPr lang="en-US" altLang="ja-JP" sz="2400" b="1">
                                  <a:latin typeface="Cambria Math" panose="02040503050406030204" pitchFamily="18" charset="0"/>
                                </a:rPr>
                                <m:t>𝐱</m:t>
                              </m:r>
                              <m:r>
                                <a:rPr lang="en-US" altLang="ja-JP" sz="2400" b="0" i="1" smtClean="0">
                                  <a:latin typeface="Cambria Math" panose="02040503050406030204" pitchFamily="18" charset="0"/>
                                </a:rPr>
                                <m:t>&lt;</m:t>
                              </m:r>
                              <m:r>
                                <a:rPr lang="en-US" altLang="ja-JP" sz="2400" i="1">
                                  <a:latin typeface="Cambria Math" panose="02040503050406030204" pitchFamily="18" charset="0"/>
                                </a:rPr>
                                <m:t>0</m:t>
                              </m:r>
                            </m:e>
                          </m:mr>
                        </m:m>
                      </m:e>
                    </m:d>
                  </m:oMath>
                </a14:m>
                <a:endParaRPr lang="en-US" altLang="ja-JP" sz="2400" dirty="0" smtClean="0"/>
              </a:p>
              <a:p>
                <a:pPr marL="0" indent="0">
                  <a:lnSpc>
                    <a:spcPct val="100000"/>
                  </a:lnSpc>
                  <a:spcBef>
                    <a:spcPts val="600"/>
                  </a:spcBef>
                  <a:spcAft>
                    <a:spcPts val="600"/>
                  </a:spcAft>
                  <a:buNone/>
                </a:pPr>
                <a:r>
                  <a:rPr lang="ja-JP" altLang="en-US" sz="2400" b="1" dirty="0" smtClean="0"/>
                  <a:t>学習</a:t>
                </a:r>
                <a:r>
                  <a:rPr lang="en-US" altLang="ja-JP" sz="2400" dirty="0" smtClean="0"/>
                  <a:t>: </a:t>
                </a:r>
                <a:r>
                  <a:rPr lang="ja-JP" altLang="en-US" sz="2400" dirty="0" smtClean="0"/>
                  <a:t>教師データ</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m:t>
                            </m:r>
                          </m:sub>
                        </m:sSub>
                      </m:e>
                    </m:d>
                  </m:oMath>
                </a14:m>
                <a:r>
                  <a:rPr lang="ja-JP" altLang="en-US" sz="2400" dirty="0" smtClean="0"/>
                  <a:t>を順番に利用し，重みベクトル</a:t>
                </a:r>
                <a14:m>
                  <m:oMath xmlns:m="http://schemas.openxmlformats.org/officeDocument/2006/math">
                    <m:r>
                      <a:rPr lang="en-US" altLang="ja-JP" sz="2400" b="1">
                        <a:latin typeface="Cambria Math" panose="02040503050406030204" pitchFamily="18" charset="0"/>
                      </a:rPr>
                      <m:t>𝐰</m:t>
                    </m:r>
                  </m:oMath>
                </a14:m>
                <a:r>
                  <a:rPr lang="ja-JP" altLang="en-US" sz="2400" dirty="0" smtClean="0"/>
                  <a:t>を更新する</a:t>
                </a:r>
                <a:endParaRPr lang="en-US" altLang="ja-JP" sz="2400" dirty="0" smtClean="0"/>
              </a:p>
              <a:p>
                <a:pPr marL="0" indent="0">
                  <a:lnSpc>
                    <a:spcPct val="100000"/>
                  </a:lnSpc>
                  <a:spcBef>
                    <a:spcPts val="600"/>
                  </a:spcBef>
                  <a:spcAft>
                    <a:spcPts val="600"/>
                  </a:spcAft>
                  <a:buNone/>
                </a:pPr>
                <a:r>
                  <a:rPr lang="ja-JP" altLang="en-US" sz="2400" b="1" dirty="0" smtClean="0"/>
                  <a:t>限界</a:t>
                </a:r>
                <a:r>
                  <a:rPr lang="en-US" altLang="ja-JP" sz="2400" dirty="0" smtClean="0"/>
                  <a:t>: </a:t>
                </a:r>
                <a:r>
                  <a:rPr lang="ja-JP" altLang="en-US" sz="2400" dirty="0" smtClean="0"/>
                  <a:t>上記のモデルは</a:t>
                </a:r>
                <a:r>
                  <a:rPr lang="en-US" altLang="ja-JP" sz="2400" dirty="0" smtClean="0"/>
                  <a:t>2</a:t>
                </a:r>
                <a:r>
                  <a:rPr lang="ja-JP" altLang="en-US" sz="2400" dirty="0" smtClean="0"/>
                  <a:t>クラス分類 </a:t>
                </a:r>
                <a:r>
                  <a:rPr lang="en-US" altLang="ja-JP" sz="2400" dirty="0" smtClean="0"/>
                  <a:t>&amp; </a:t>
                </a:r>
                <a:r>
                  <a:rPr lang="ja-JP" altLang="en-US" sz="2400" dirty="0" smtClean="0"/>
                  <a:t>線形分離可能なときのみ有効</a:t>
                </a:r>
                <a:endParaRPr lang="en-US" altLang="ja-JP" sz="2400" dirty="0" smtClean="0"/>
              </a:p>
              <a:p>
                <a:pPr marL="0" indent="0">
                  <a:lnSpc>
                    <a:spcPct val="100000"/>
                  </a:lnSpc>
                  <a:spcBef>
                    <a:spcPts val="600"/>
                  </a:spcBef>
                  <a:spcAft>
                    <a:spcPts val="600"/>
                  </a:spcAft>
                  <a:buNone/>
                </a:pPr>
                <a:r>
                  <a:rPr lang="en-US" altLang="ja-JP" sz="2000" dirty="0" smtClean="0"/>
                  <a:t>※</a:t>
                </a:r>
                <a:r>
                  <a:rPr lang="ja-JP" altLang="en-US" sz="2000" dirty="0" smtClean="0"/>
                  <a:t>学習過程を１</a:t>
                </a:r>
                <a:r>
                  <a:rPr lang="en-US" altLang="ja-JP" sz="2000" dirty="0" smtClean="0"/>
                  <a:t>D</a:t>
                </a:r>
                <a:r>
                  <a:rPr lang="ja-JP" altLang="en-US" sz="2000" dirty="0" smtClean="0"/>
                  <a:t>の例を用いて解説しました．是非</a:t>
                </a:r>
                <a:r>
                  <a:rPr lang="en-US" altLang="ja-JP" sz="2000" dirty="0" smtClean="0"/>
                  <a:t>2D</a:t>
                </a:r>
                <a:r>
                  <a:rPr lang="ja-JP" altLang="en-US" sz="2000" dirty="0" smtClean="0"/>
                  <a:t>や</a:t>
                </a:r>
                <a:r>
                  <a:rPr lang="en-US" altLang="ja-JP" sz="2000" dirty="0" smtClean="0"/>
                  <a:t>3D</a:t>
                </a:r>
                <a:r>
                  <a:rPr lang="ja-JP" altLang="en-US" sz="2000" dirty="0" smtClean="0"/>
                  <a:t>の例についても考えてみてください</a:t>
                </a:r>
                <a:endParaRPr lang="ja-JP" altLang="en-US" sz="2000" dirty="0"/>
              </a:p>
            </p:txBody>
          </p:sp>
        </mc:Choice>
        <mc:Fallback xmlns="">
          <p:sp>
            <p:nvSpPr>
              <p:cNvPr id="24" name="コンテンツ プレースホルダー 2"/>
              <p:cNvSpPr>
                <a:spLocks noGrp="1" noRot="1" noChangeAspect="1" noMove="1" noResize="1" noEditPoints="1" noAdjustHandles="1" noChangeArrowheads="1" noChangeShapeType="1" noTextEdit="1"/>
              </p:cNvSpPr>
              <p:nvPr>
                <p:ph idx="1"/>
              </p:nvPr>
            </p:nvSpPr>
            <p:spPr>
              <a:xfrm>
                <a:off x="607830" y="3477231"/>
                <a:ext cx="11245562" cy="2692400"/>
              </a:xfrm>
              <a:blipFill rotWithShape="0">
                <a:blip r:embed="rId11"/>
                <a:stretch>
                  <a:fillRect l="-868" t="-1810" b="-17195"/>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正方形/長方形 25"/>
              <p:cNvSpPr/>
              <p:nvPr/>
            </p:nvSpPr>
            <p:spPr>
              <a:xfrm>
                <a:off x="8132350" y="18620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6" name="正方形/長方形 25"/>
              <p:cNvSpPr>
                <a:spLocks noRot="1" noChangeAspect="1" noMove="1" noResize="1" noEditPoints="1" noAdjustHandles="1" noChangeArrowheads="1" noChangeShapeType="1" noTextEdit="1"/>
              </p:cNvSpPr>
              <p:nvPr/>
            </p:nvSpPr>
            <p:spPr>
              <a:xfrm>
                <a:off x="8132350" y="1862038"/>
                <a:ext cx="2875787" cy="461665"/>
              </a:xfrm>
              <a:prstGeom prst="rect">
                <a:avLst/>
              </a:prstGeom>
              <a:blipFill rotWithShape="0">
                <a:blip r:embed="rId12"/>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7" name="正方形/長方形 26"/>
              <p:cNvSpPr/>
              <p:nvPr/>
            </p:nvSpPr>
            <p:spPr>
              <a:xfrm>
                <a:off x="8132350" y="13997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𝐱</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7" name="正方形/長方形 26"/>
              <p:cNvSpPr>
                <a:spLocks noRot="1" noChangeAspect="1" noMove="1" noResize="1" noEditPoints="1" noAdjustHandles="1" noChangeArrowheads="1" noChangeShapeType="1" noTextEdit="1"/>
              </p:cNvSpPr>
              <p:nvPr/>
            </p:nvSpPr>
            <p:spPr>
              <a:xfrm>
                <a:off x="8132350" y="1399701"/>
                <a:ext cx="2485231" cy="461665"/>
              </a:xfrm>
              <a:prstGeom prst="rect">
                <a:avLst/>
              </a:prstGeom>
              <a:blipFill rotWithShape="0">
                <a:blip r:embed="rId13"/>
                <a:stretch>
                  <a:fillRect b="-2667"/>
                </a:stretch>
              </a:blipFill>
            </p:spPr>
            <p:txBody>
              <a:bodyPr/>
              <a:lstStyle/>
              <a:p>
                <a:r>
                  <a:rPr lang="ja-JP" altLang="en-US">
                    <a:noFill/>
                  </a:rPr>
                  <a:t> </a:t>
                </a:r>
              </a:p>
            </p:txBody>
          </p:sp>
        </mc:Fallback>
      </mc:AlternateContent>
      <p:sp>
        <p:nvSpPr>
          <p:cNvPr id="18" name="スライド番号プレースホルダー 17"/>
          <p:cNvSpPr>
            <a:spLocks noGrp="1"/>
          </p:cNvSpPr>
          <p:nvPr>
            <p:ph type="sldNum" sz="quarter" idx="12"/>
          </p:nvPr>
        </p:nvSpPr>
        <p:spPr/>
        <p:txBody>
          <a:bodyPr/>
          <a:lstStyle/>
          <a:p>
            <a:fld id="{F35DE295-420C-4265-BE54-AE59FA4027A6}" type="slidenum">
              <a:rPr kumimoji="1" lang="ja-JP" altLang="en-US" smtClean="0"/>
              <a:t>27</a:t>
            </a:fld>
            <a:endParaRPr kumimoji="1" lang="ja-JP" altLang="en-US"/>
          </a:p>
        </p:txBody>
      </p:sp>
    </p:spTree>
    <p:extLst>
      <p:ext uri="{BB962C8B-B14F-4D97-AF65-F5344CB8AC3E}">
        <p14:creationId xmlns:p14="http://schemas.microsoft.com/office/powerpoint/2010/main" val="103638151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5481" y="238126"/>
            <a:ext cx="10998819" cy="733270"/>
          </a:xfrm>
        </p:spPr>
        <p:txBody>
          <a:bodyPr>
            <a:normAutofit/>
          </a:bodyPr>
          <a:lstStyle/>
          <a:p>
            <a:r>
              <a:rPr lang="ja-JP" altLang="en-US" sz="3600" dirty="0" smtClean="0"/>
              <a:t>パーセプトロンの性質</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83220" y="5321301"/>
                <a:ext cx="11708780" cy="1206500"/>
              </a:xfrm>
            </p:spPr>
            <p:txBody>
              <a:bodyPr/>
              <a:lstStyle/>
              <a:p>
                <a:r>
                  <a:rPr lang="ja-JP" altLang="en-US" dirty="0" smtClean="0"/>
                  <a:t>特徴ベクトル</a:t>
                </a:r>
                <a14:m>
                  <m:oMath xmlns:m="http://schemas.openxmlformats.org/officeDocument/2006/math">
                    <m:r>
                      <a:rPr lang="en-US" altLang="ja-JP" b="1">
                        <a:latin typeface="Cambria Math" panose="02040503050406030204" pitchFamily="18" charset="0"/>
                      </a:rPr>
                      <m:t>𝐱</m:t>
                    </m:r>
                  </m:oMath>
                </a14:m>
                <a:r>
                  <a:rPr lang="ja-JP" altLang="en-US" dirty="0" smtClean="0"/>
                  <a:t>と重みベクトル</a:t>
                </a:r>
                <a14:m>
                  <m:oMath xmlns:m="http://schemas.openxmlformats.org/officeDocument/2006/math">
                    <m:r>
                      <a:rPr lang="en-US" altLang="ja-JP" b="1">
                        <a:latin typeface="Cambria Math" panose="02040503050406030204" pitchFamily="18" charset="0"/>
                      </a:rPr>
                      <m:t>𝐰</m:t>
                    </m:r>
                  </m:oMath>
                </a14:m>
                <a:r>
                  <a:rPr lang="ja-JP" altLang="en-US" dirty="0" smtClean="0"/>
                  <a:t>の内積が</a:t>
                </a:r>
                <a:r>
                  <a:rPr lang="en-US" altLang="ja-JP" dirty="0" smtClean="0"/>
                  <a:t>0</a:t>
                </a:r>
                <a:r>
                  <a:rPr lang="ja-JP" altLang="en-US" dirty="0" smtClean="0"/>
                  <a:t>以上なら</a:t>
                </a:r>
                <a:r>
                  <a:rPr lang="en-US" altLang="ja-JP" dirty="0" smtClean="0"/>
                  <a:t>1</a:t>
                </a:r>
                <a:r>
                  <a:rPr lang="ja-JP" altLang="en-US" dirty="0" smtClean="0"/>
                  <a:t>を出力</a:t>
                </a:r>
                <a:endParaRPr lang="en-US" altLang="ja-JP" dirty="0" smtClean="0"/>
              </a:p>
              <a:p>
                <a:r>
                  <a:rPr lang="ja-JP" altLang="en-US" dirty="0"/>
                  <a:t>特徴ベクトル</a:t>
                </a:r>
                <a14:m>
                  <m:oMath xmlns:m="http://schemas.openxmlformats.org/officeDocument/2006/math">
                    <m:r>
                      <a:rPr lang="en-US" altLang="ja-JP" b="1">
                        <a:latin typeface="Cambria Math" panose="02040503050406030204" pitchFamily="18" charset="0"/>
                      </a:rPr>
                      <m:t>𝐱</m:t>
                    </m:r>
                  </m:oMath>
                </a14:m>
                <a:r>
                  <a:rPr lang="ja-JP" altLang="en-US" dirty="0"/>
                  <a:t>と重みベクトル</a:t>
                </a:r>
                <a14:m>
                  <m:oMath xmlns:m="http://schemas.openxmlformats.org/officeDocument/2006/math">
                    <m:r>
                      <a:rPr lang="en-US" altLang="ja-JP" b="1">
                        <a:latin typeface="Cambria Math" panose="02040503050406030204" pitchFamily="18" charset="0"/>
                      </a:rPr>
                      <m:t>𝐰</m:t>
                    </m:r>
                    <m:r>
                      <a:rPr lang="ja-JP" altLang="en-US" b="1" i="1">
                        <a:latin typeface="Cambria Math" panose="02040503050406030204" pitchFamily="18" charset="0"/>
                      </a:rPr>
                      <m:t>が</m:t>
                    </m:r>
                  </m:oMath>
                </a14:m>
                <a:r>
                  <a:rPr lang="ja-JP" altLang="en-US" b="1" dirty="0" smtClean="0">
                    <a:solidFill>
                      <a:srgbClr val="FF0000"/>
                    </a:solidFill>
                  </a:rPr>
                  <a:t>似ていたら</a:t>
                </a:r>
                <a:r>
                  <a:rPr lang="en-US" altLang="ja-JP" dirty="0" smtClean="0"/>
                  <a:t>1</a:t>
                </a:r>
                <a:r>
                  <a:rPr lang="ja-JP" altLang="en-US" dirty="0"/>
                  <a:t>を</a:t>
                </a:r>
                <a:r>
                  <a:rPr lang="ja-JP" altLang="en-US" dirty="0" smtClean="0"/>
                  <a:t>出力</a:t>
                </a:r>
                <a:endParaRPr lang="en-US" altLang="ja-JP"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83220" y="5321301"/>
                <a:ext cx="11708780" cy="1206500"/>
              </a:xfrm>
              <a:blipFill rotWithShape="0">
                <a:blip r:embed="rId2"/>
                <a:stretch>
                  <a:fillRect l="-937" t="-8081"/>
                </a:stretch>
              </a:blipFill>
            </p:spPr>
            <p:txBody>
              <a:bodyPr/>
              <a:lstStyle/>
              <a:p>
                <a:r>
                  <a:rPr lang="ja-JP" altLang="en-US">
                    <a:noFill/>
                  </a:rPr>
                  <a:t> </a:t>
                </a:r>
              </a:p>
            </p:txBody>
          </p:sp>
        </mc:Fallback>
      </mc:AlternateContent>
      <p:grpSp>
        <p:nvGrpSpPr>
          <p:cNvPr id="4" name="グループ化 3"/>
          <p:cNvGrpSpPr/>
          <p:nvPr/>
        </p:nvGrpSpPr>
        <p:grpSpPr>
          <a:xfrm>
            <a:off x="743999" y="1708156"/>
            <a:ext cx="5666316" cy="2904859"/>
            <a:chOff x="2939895" y="926912"/>
            <a:chExt cx="6115407"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0" y="2217805"/>
              <a:ext cx="1239442" cy="584775"/>
            </a:xfrm>
            <a:prstGeom prst="rect">
              <a:avLst/>
            </a:prstGeom>
          </p:spPr>
          <p:txBody>
            <a:bodyPr wrap="none">
              <a:spAutoFit/>
            </a:bodyPr>
            <a:lstStyle/>
            <a:p>
              <a:r>
                <a:rPr lang="en-US" altLang="ja-JP" sz="3200" dirty="0" smtClean="0"/>
                <a:t>0 or 1 </a:t>
              </a:r>
              <a:endParaRPr lang="ja-JP" altLang="en-US" sz="3200" dirty="0"/>
            </a:p>
          </p:txBody>
        </p:sp>
        <p:sp>
          <p:nvSpPr>
            <p:cNvPr id="19" name="フリーフォーム 18"/>
            <p:cNvSpPr/>
            <p:nvPr/>
          </p:nvSpPr>
          <p:spPr>
            <a:xfrm>
              <a:off x="6578443" y="2321487"/>
              <a:ext cx="546538" cy="394498"/>
            </a:xfrm>
            <a:custGeom>
              <a:avLst/>
              <a:gdLst>
                <a:gd name="connsiteX0" fmla="*/ 0 w 2301766"/>
                <a:gd name="connsiteY0" fmla="*/ 1366345 h 1366345"/>
                <a:gd name="connsiteX1" fmla="*/ 1177159 w 2301766"/>
                <a:gd name="connsiteY1" fmla="*/ 1366345 h 1366345"/>
                <a:gd name="connsiteX2" fmla="*/ 1177159 w 2301766"/>
                <a:gd name="connsiteY2" fmla="*/ 0 h 1366345"/>
                <a:gd name="connsiteX3" fmla="*/ 2301766 w 2301766"/>
                <a:gd name="connsiteY3" fmla="*/ 0 h 1366345"/>
              </a:gdLst>
              <a:ahLst/>
              <a:cxnLst>
                <a:cxn ang="0">
                  <a:pos x="connsiteX0" y="connsiteY0"/>
                </a:cxn>
                <a:cxn ang="0">
                  <a:pos x="connsiteX1" y="connsiteY1"/>
                </a:cxn>
                <a:cxn ang="0">
                  <a:pos x="connsiteX2" y="connsiteY2"/>
                </a:cxn>
                <a:cxn ang="0">
                  <a:pos x="connsiteX3" y="connsiteY3"/>
                </a:cxn>
              </a:cxnLst>
              <a:rect l="l" t="t" r="r" b="b"/>
              <a:pathLst>
                <a:path w="2301766" h="1366345">
                  <a:moveTo>
                    <a:pt x="0" y="1366345"/>
                  </a:moveTo>
                  <a:lnTo>
                    <a:pt x="1177159" y="1366345"/>
                  </a:lnTo>
                  <a:lnTo>
                    <a:pt x="1177159" y="0"/>
                  </a:lnTo>
                  <a:lnTo>
                    <a:pt x="2301766" y="0"/>
                  </a:lnTo>
                </a:path>
              </a:pathLst>
            </a:custGeom>
            <a:noFill/>
            <a:ln w="508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4" name="正方形/長方形 23"/>
              <p:cNvSpPr/>
              <p:nvPr/>
            </p:nvSpPr>
            <p:spPr>
              <a:xfrm>
                <a:off x="3103150" y="4249638"/>
                <a:ext cx="2875787"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i="0" smtClean="0">
                          <a:latin typeface="Cambria Math" panose="02040503050406030204" pitchFamily="18" charset="0"/>
                        </a:rPr>
                        <m:t>𝐰</m:t>
                      </m:r>
                      <m:r>
                        <a:rPr lang="en-US" altLang="ja-JP" sz="2400" b="1" i="0" smtClean="0">
                          <a:latin typeface="Cambria Math" panose="02040503050406030204" pitchFamily="18" charset="0"/>
                        </a:rPr>
                        <m:t>=</m:t>
                      </m:r>
                      <m:d>
                        <m:dPr>
                          <m:ctrlPr>
                            <a:rPr lang="en-US" altLang="ja-JP" sz="2400" b="1" i="1" smtClean="0">
                              <a:latin typeface="Cambria Math" panose="02040503050406030204" pitchFamily="18" charset="0"/>
                            </a:rPr>
                          </m:ctrlPr>
                        </m:dPr>
                        <m:e>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4" name="正方形/長方形 23"/>
              <p:cNvSpPr>
                <a:spLocks noRot="1" noChangeAspect="1" noMove="1" noResize="1" noEditPoints="1" noAdjustHandles="1" noChangeArrowheads="1" noChangeShapeType="1" noTextEdit="1"/>
              </p:cNvSpPr>
              <p:nvPr/>
            </p:nvSpPr>
            <p:spPr>
              <a:xfrm>
                <a:off x="3103150" y="4249638"/>
                <a:ext cx="2875787" cy="461665"/>
              </a:xfrm>
              <a:prstGeom prst="rect">
                <a:avLst/>
              </a:prstGeom>
              <a:blipFill rotWithShape="0">
                <a:blip r:embed="rId11"/>
                <a:stretch>
                  <a:fillRect b="-263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正方形/長方形 24"/>
              <p:cNvSpPr/>
              <p:nvPr/>
            </p:nvSpPr>
            <p:spPr>
              <a:xfrm>
                <a:off x="3103150" y="3787301"/>
                <a:ext cx="2485231" cy="46166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400" b="1">
                          <a:latin typeface="Cambria Math" panose="02040503050406030204" pitchFamily="18" charset="0"/>
                        </a:rPr>
                        <m:t>𝐱</m:t>
                      </m:r>
                      <m:r>
                        <a:rPr lang="en-US" altLang="ja-JP" sz="2400" b="1">
                          <a:latin typeface="Cambria Math" panose="02040503050406030204" pitchFamily="18" charset="0"/>
                        </a:rPr>
                        <m:t>=</m:t>
                      </m:r>
                      <m:d>
                        <m:dPr>
                          <m:ctrlPr>
                            <a:rPr lang="en-US" altLang="ja-JP" sz="2400" b="1" i="1" smtClean="0">
                              <a:latin typeface="Cambria Math" panose="02040503050406030204" pitchFamily="18" charset="0"/>
                            </a:rPr>
                          </m:ctrlPr>
                        </m:dPr>
                        <m:e>
                          <m:r>
                            <a:rPr lang="en-US" altLang="ja-JP" sz="2400" b="0" i="1" smtClean="0">
                              <a:latin typeface="Cambria Math" panose="02040503050406030204" pitchFamily="18" charset="0"/>
                            </a:rPr>
                            <m:t>1</m:t>
                          </m:r>
                          <m:r>
                            <a:rPr lang="en-US" altLang="ja-JP" sz="2400" b="1"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1</m:t>
                              </m:r>
                            </m:sub>
                          </m:sSub>
                          <m:r>
                            <a:rPr lang="en-US" altLang="ja-JP" sz="2400" b="1" i="1" smtClean="0">
                              <a:latin typeface="Cambria Math" panose="02040503050406030204" pitchFamily="18" charset="0"/>
                            </a:rPr>
                            <m:t>,</m:t>
                          </m:r>
                          <m:r>
                            <a:rPr lang="en-US" altLang="ja-JP" sz="2400" b="0" i="1" smtClean="0">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b="0" i="1" smtClean="0">
                                  <a:latin typeface="Cambria Math" panose="02040503050406030204" pitchFamily="18" charset="0"/>
                                </a:rPr>
                                <m:t>𝑥</m:t>
                              </m:r>
                            </m:e>
                            <m:sub>
                              <m:r>
                                <a:rPr lang="en-US" altLang="ja-JP" sz="2400" b="0" i="1" smtClean="0">
                                  <a:latin typeface="Cambria Math" panose="02040503050406030204" pitchFamily="18" charset="0"/>
                                </a:rPr>
                                <m:t>𝑑</m:t>
                              </m:r>
                            </m:sub>
                          </m:sSub>
                        </m:e>
                      </m:d>
                    </m:oMath>
                  </m:oMathPara>
                </a14:m>
                <a:endParaRPr lang="ja-JP" altLang="en-US" sz="2400" dirty="0"/>
              </a:p>
            </p:txBody>
          </p:sp>
        </mc:Choice>
        <mc:Fallback xmlns="">
          <p:sp>
            <p:nvSpPr>
              <p:cNvPr id="25" name="正方形/長方形 24"/>
              <p:cNvSpPr>
                <a:spLocks noRot="1" noChangeAspect="1" noMove="1" noResize="1" noEditPoints="1" noAdjustHandles="1" noChangeArrowheads="1" noChangeShapeType="1" noTextEdit="1"/>
              </p:cNvSpPr>
              <p:nvPr/>
            </p:nvSpPr>
            <p:spPr>
              <a:xfrm>
                <a:off x="3103150" y="3787301"/>
                <a:ext cx="2485231" cy="461665"/>
              </a:xfrm>
              <a:prstGeom prst="rect">
                <a:avLst/>
              </a:prstGeom>
              <a:blipFill rotWithShape="0">
                <a:blip r:embed="rId12"/>
                <a:stretch>
                  <a:fillRect b="-2632"/>
                </a:stretch>
              </a:blipFill>
            </p:spPr>
            <p:txBody>
              <a:bodyPr/>
              <a:lstStyle/>
              <a:p>
                <a:r>
                  <a:rPr lang="ja-JP" altLang="en-US">
                    <a:noFill/>
                  </a:rPr>
                  <a:t> </a:t>
                </a:r>
              </a:p>
            </p:txBody>
          </p:sp>
        </mc:Fallback>
      </mc:AlternateContent>
      <p:grpSp>
        <p:nvGrpSpPr>
          <p:cNvPr id="37" name="グループ化 36"/>
          <p:cNvGrpSpPr/>
          <p:nvPr/>
        </p:nvGrpSpPr>
        <p:grpSpPr>
          <a:xfrm>
            <a:off x="7578852" y="1739900"/>
            <a:ext cx="4101387" cy="2949184"/>
            <a:chOff x="682752" y="2140803"/>
            <a:chExt cx="5089214" cy="3659501"/>
          </a:xfrm>
        </p:grpSpPr>
        <p:cxnSp>
          <p:nvCxnSpPr>
            <p:cNvPr id="26" name="直線矢印コネクタ 25"/>
            <p:cNvCxnSpPr/>
            <p:nvPr/>
          </p:nvCxnSpPr>
          <p:spPr>
            <a:xfrm flipV="1">
              <a:off x="682752" y="2568547"/>
              <a:ext cx="2133600" cy="2133600"/>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p:nvPr/>
          </p:nvCxnSpPr>
          <p:spPr>
            <a:xfrm flipV="1">
              <a:off x="688848" y="2922115"/>
              <a:ext cx="4931664" cy="1773937"/>
            </a:xfrm>
            <a:prstGeom prst="straightConnector1">
              <a:avLst/>
            </a:prstGeom>
            <a:ln w="25400">
              <a:solidFill>
                <a:srgbClr val="FF0000"/>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コネクタ 27"/>
            <p:cNvCxnSpPr/>
            <p:nvPr/>
          </p:nvCxnSpPr>
          <p:spPr>
            <a:xfrm>
              <a:off x="2811780" y="2606139"/>
              <a:ext cx="382270" cy="1173480"/>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29" name="直線コネクタ 28"/>
            <p:cNvCxnSpPr/>
            <p:nvPr/>
          </p:nvCxnSpPr>
          <p:spPr>
            <a:xfrm>
              <a:off x="3022600" y="3697364"/>
              <a:ext cx="41275" cy="12670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p:cxnSp>
          <p:nvCxnSpPr>
            <p:cNvPr id="30" name="直線コネクタ 29"/>
            <p:cNvCxnSpPr/>
            <p:nvPr/>
          </p:nvCxnSpPr>
          <p:spPr>
            <a:xfrm flipH="1">
              <a:off x="3013075" y="3630394"/>
              <a:ext cx="133350" cy="47625"/>
            </a:xfrm>
            <a:prstGeom prst="line">
              <a:avLst/>
            </a:prstGeom>
            <a:ln w="22225">
              <a:solidFill>
                <a:schemeClr val="tx1"/>
              </a:solidFill>
              <a:prstDash val="sysDot"/>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正方形/長方形 30"/>
                <p:cNvSpPr/>
                <p:nvPr/>
              </p:nvSpPr>
              <p:spPr>
                <a:xfrm>
                  <a:off x="2088670" y="2140803"/>
                  <a:ext cx="623889"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oMath>
                    </m:oMathPara>
                  </a14:m>
                  <a:endParaRPr lang="ja-JP" altLang="en-US" sz="4400" dirty="0">
                    <a:solidFill>
                      <a:srgbClr val="0000FF"/>
                    </a:solidFill>
                  </a:endParaRPr>
                </a:p>
              </p:txBody>
            </p:sp>
          </mc:Choice>
          <mc:Fallback xmlns="">
            <p:sp>
              <p:nvSpPr>
                <p:cNvPr id="31" name="正方形/長方形 30"/>
                <p:cNvSpPr>
                  <a:spLocks noRot="1" noChangeAspect="1" noMove="1" noResize="1" noEditPoints="1" noAdjustHandles="1" noChangeArrowheads="1" noChangeShapeType="1" noTextEdit="1"/>
                </p:cNvSpPr>
                <p:nvPr/>
              </p:nvSpPr>
              <p:spPr>
                <a:xfrm>
                  <a:off x="2088670" y="2140803"/>
                  <a:ext cx="623889" cy="769441"/>
                </a:xfrm>
                <a:prstGeom prst="rect">
                  <a:avLst/>
                </a:prstGeom>
                <a:blipFill rotWithShape="0">
                  <a:blip r:embed="rId1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正方形/長方形 31"/>
                <p:cNvSpPr/>
                <p:nvPr/>
              </p:nvSpPr>
              <p:spPr>
                <a:xfrm>
                  <a:off x="5117620" y="2988528"/>
                  <a:ext cx="654346"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FF0000"/>
                            </a:solidFill>
                            <a:latin typeface="Cambria Math" panose="02040503050406030204" pitchFamily="18" charset="0"/>
                          </a:rPr>
                          <m:t>𝐛</m:t>
                        </m:r>
                      </m:oMath>
                    </m:oMathPara>
                  </a14:m>
                  <a:endParaRPr lang="ja-JP" altLang="en-US" sz="4400" dirty="0">
                    <a:solidFill>
                      <a:srgbClr val="FF0000"/>
                    </a:solidFill>
                  </a:endParaRPr>
                </a:p>
              </p:txBody>
            </p:sp>
          </mc:Choice>
          <mc:Fallback xmlns="">
            <p:sp>
              <p:nvSpPr>
                <p:cNvPr id="32" name="正方形/長方形 31"/>
                <p:cNvSpPr>
                  <a:spLocks noRot="1" noChangeAspect="1" noMove="1" noResize="1" noEditPoints="1" noAdjustHandles="1" noChangeArrowheads="1" noChangeShapeType="1" noTextEdit="1"/>
                </p:cNvSpPr>
                <p:nvPr/>
              </p:nvSpPr>
              <p:spPr>
                <a:xfrm>
                  <a:off x="5117620" y="2988528"/>
                  <a:ext cx="654346" cy="769441"/>
                </a:xfrm>
                <a:prstGeom prst="rect">
                  <a:avLst/>
                </a:prstGeom>
                <a:blipFill rotWithShape="0">
                  <a:blip r:embed="rId14"/>
                  <a:stretch>
                    <a:fillRect/>
                  </a:stretch>
                </a:blipFill>
              </p:spPr>
              <p:txBody>
                <a:bodyPr/>
                <a:lstStyle/>
                <a:p>
                  <a:r>
                    <a:rPr lang="ja-JP" altLang="en-US">
                      <a:noFill/>
                    </a:rPr>
                    <a:t> </a:t>
                  </a:r>
                </a:p>
              </p:txBody>
            </p:sp>
          </mc:Fallback>
        </mc:AlternateContent>
        <p:cxnSp>
          <p:nvCxnSpPr>
            <p:cNvPr id="33" name="直線矢印コネクタ 32"/>
            <p:cNvCxnSpPr/>
            <p:nvPr/>
          </p:nvCxnSpPr>
          <p:spPr>
            <a:xfrm flipV="1">
              <a:off x="692277" y="3868519"/>
              <a:ext cx="2565273" cy="919353"/>
            </a:xfrm>
            <a:prstGeom prst="straightConnector1">
              <a:avLst/>
            </a:prstGeom>
            <a:ln w="25400">
              <a:solidFill>
                <a:srgbClr val="0000FF"/>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正方形/長方形 33"/>
                <p:cNvSpPr/>
                <p:nvPr/>
              </p:nvSpPr>
              <p:spPr>
                <a:xfrm>
                  <a:off x="2898295" y="3798153"/>
                  <a:ext cx="769763" cy="76944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4400" b="1" i="0" smtClean="0">
                            <a:solidFill>
                              <a:srgbClr val="0000FF"/>
                            </a:solidFill>
                            <a:latin typeface="Cambria Math" panose="02040503050406030204" pitchFamily="18" charset="0"/>
                          </a:rPr>
                          <m:t>𝐚</m:t>
                        </m:r>
                        <m:r>
                          <a:rPr lang="en-US" altLang="ja-JP" sz="4400" b="1" i="0" smtClean="0">
                            <a:solidFill>
                              <a:srgbClr val="0000FF"/>
                            </a:solidFill>
                            <a:latin typeface="Cambria Math" panose="02040503050406030204" pitchFamily="18" charset="0"/>
                          </a:rPr>
                          <m:t>′</m:t>
                        </m:r>
                      </m:oMath>
                    </m:oMathPara>
                  </a14:m>
                  <a:endParaRPr lang="ja-JP" altLang="en-US" sz="4400" dirty="0">
                    <a:solidFill>
                      <a:srgbClr val="0000FF"/>
                    </a:solidFill>
                  </a:endParaRPr>
                </a:p>
              </p:txBody>
            </p:sp>
          </mc:Choice>
          <mc:Fallback xmlns="">
            <p:sp>
              <p:nvSpPr>
                <p:cNvPr id="34" name="正方形/長方形 33"/>
                <p:cNvSpPr>
                  <a:spLocks noRot="1" noChangeAspect="1" noMove="1" noResize="1" noEditPoints="1" noAdjustHandles="1" noChangeArrowheads="1" noChangeShapeType="1" noTextEdit="1"/>
                </p:cNvSpPr>
                <p:nvPr/>
              </p:nvSpPr>
              <p:spPr>
                <a:xfrm>
                  <a:off x="2898295" y="3798153"/>
                  <a:ext cx="769763" cy="769441"/>
                </a:xfrm>
                <a:prstGeom prst="rect">
                  <a:avLst/>
                </a:prstGeom>
                <a:blipFill rotWithShape="0">
                  <a:blip r:embed="rId1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正方形/長方形 34"/>
                <p:cNvSpPr/>
                <p:nvPr/>
              </p:nvSpPr>
              <p:spPr>
                <a:xfrm>
                  <a:off x="780570" y="4998303"/>
                  <a:ext cx="4837704" cy="80200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3600" b="1" i="0" smtClean="0">
                            <a:solidFill>
                              <a:srgbClr val="0000FF"/>
                            </a:solidFill>
                            <a:latin typeface="Cambria Math" panose="02040503050406030204" pitchFamily="18" charset="0"/>
                          </a:rPr>
                          <m:t>𝐚</m:t>
                        </m:r>
                        <m:r>
                          <a:rPr lang="en-US" altLang="ja-JP" sz="3600" b="1" i="1" smtClean="0">
                            <a:solidFill>
                              <a:schemeClr val="tx1"/>
                            </a:solidFill>
                            <a:latin typeface="Cambria Math" panose="02040503050406030204" pitchFamily="18" charset="0"/>
                            <a:ea typeface="Cambria Math" panose="02040503050406030204" pitchFamily="18" charset="0"/>
                          </a:rPr>
                          <m:t>∙</m:t>
                        </m:r>
                        <m:r>
                          <a:rPr lang="en-US" altLang="ja-JP" sz="3600" b="1">
                            <a:solidFill>
                              <a:srgbClr val="FF0000"/>
                            </a:solidFill>
                            <a:latin typeface="Cambria Math" panose="02040503050406030204" pitchFamily="18" charset="0"/>
                          </a:rPr>
                          <m:t>𝐛</m:t>
                        </m:r>
                        <m:r>
                          <a:rPr lang="en-US" altLang="ja-JP" sz="3600" b="1" i="0" smtClean="0">
                            <a:solidFill>
                              <a:schemeClr val="tx1"/>
                            </a:solidFill>
                            <a:latin typeface="Cambria Math" panose="02040503050406030204" pitchFamily="18" charset="0"/>
                          </a:rPr>
                          <m:t>=</m:t>
                        </m:r>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𝐚</m:t>
                            </m:r>
                          </m:e>
                        </m:d>
                        <m:d>
                          <m:dPr>
                            <m:begChr m:val="|"/>
                            <m:endChr m:val="|"/>
                            <m:ctrlPr>
                              <a:rPr lang="en-US" altLang="ja-JP" sz="3600" b="1" i="1" smtClean="0">
                                <a:solidFill>
                                  <a:schemeClr val="tx1"/>
                                </a:solidFill>
                                <a:latin typeface="Cambria Math" panose="02040503050406030204" pitchFamily="18" charset="0"/>
                              </a:rPr>
                            </m:ctrlPr>
                          </m:dPr>
                          <m:e>
                            <m:r>
                              <a:rPr lang="en-US" altLang="ja-JP" sz="3600" b="1" i="0" smtClean="0">
                                <a:solidFill>
                                  <a:schemeClr val="tx1"/>
                                </a:solidFill>
                                <a:latin typeface="Cambria Math" panose="02040503050406030204" pitchFamily="18" charset="0"/>
                              </a:rPr>
                              <m:t>𝐛</m:t>
                            </m:r>
                          </m:e>
                        </m:d>
                        <m:r>
                          <m:rPr>
                            <m:sty m:val="p"/>
                          </m:rPr>
                          <a:rPr lang="en-US" altLang="ja-JP" sz="3600" b="0" i="0" smtClean="0">
                            <a:solidFill>
                              <a:schemeClr val="tx1"/>
                            </a:solidFill>
                            <a:latin typeface="Cambria Math" panose="02040503050406030204" pitchFamily="18" charset="0"/>
                          </a:rPr>
                          <m:t>cos</m:t>
                        </m:r>
                        <m:r>
                          <a:rPr lang="en-US" altLang="ja-JP" sz="3600" b="0" i="0" smtClean="0">
                            <a:solidFill>
                              <a:schemeClr val="tx1"/>
                            </a:solidFill>
                            <a:latin typeface="Cambria Math" panose="02040503050406030204" pitchFamily="18" charset="0"/>
                          </a:rPr>
                          <m:t> </m:t>
                        </m:r>
                        <m:r>
                          <a:rPr lang="en-US" altLang="ja-JP" sz="3600" b="0" i="1" smtClean="0">
                            <a:solidFill>
                              <a:schemeClr val="tx1"/>
                            </a:solidFill>
                            <a:latin typeface="Cambria Math" panose="02040503050406030204" pitchFamily="18" charset="0"/>
                          </a:rPr>
                          <m:t>𝜃</m:t>
                        </m:r>
                      </m:oMath>
                    </m:oMathPara>
                  </a14:m>
                  <a:endParaRPr lang="ja-JP" altLang="en-US" sz="3600" dirty="0">
                    <a:solidFill>
                      <a:srgbClr val="0000FF"/>
                    </a:solidFill>
                  </a:endParaRPr>
                </a:p>
              </p:txBody>
            </p:sp>
          </mc:Choice>
          <mc:Fallback xmlns="">
            <p:sp>
              <p:nvSpPr>
                <p:cNvPr id="35" name="正方形/長方形 34"/>
                <p:cNvSpPr>
                  <a:spLocks noRot="1" noChangeAspect="1" noMove="1" noResize="1" noEditPoints="1" noAdjustHandles="1" noChangeArrowheads="1" noChangeShapeType="1" noTextEdit="1"/>
                </p:cNvSpPr>
                <p:nvPr/>
              </p:nvSpPr>
              <p:spPr>
                <a:xfrm>
                  <a:off x="780570" y="4998303"/>
                  <a:ext cx="4837704" cy="802001"/>
                </a:xfrm>
                <a:prstGeom prst="rect">
                  <a:avLst/>
                </a:prstGeom>
                <a:blipFill rotWithShape="0">
                  <a:blip r:embed="rId1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6" name="正方形/長方形 35"/>
                <p:cNvSpPr/>
                <p:nvPr/>
              </p:nvSpPr>
              <p:spPr>
                <a:xfrm>
                  <a:off x="1451230" y="3798153"/>
                  <a:ext cx="478914"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800" i="1">
                            <a:latin typeface="Cambria Math" panose="02040503050406030204" pitchFamily="18" charset="0"/>
                          </a:rPr>
                          <m:t>𝜃</m:t>
                        </m:r>
                      </m:oMath>
                    </m:oMathPara>
                  </a14:m>
                  <a:endParaRPr lang="ja-JP" altLang="en-US" sz="2800"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1451230" y="3798153"/>
                  <a:ext cx="478914" cy="523220"/>
                </a:xfrm>
                <a:prstGeom prst="rect">
                  <a:avLst/>
                </a:prstGeom>
                <a:blipFill rotWithShape="0">
                  <a:blip r:embed="rId17"/>
                  <a:stretch>
                    <a:fillRect/>
                  </a:stretch>
                </a:blipFill>
              </p:spPr>
              <p:txBody>
                <a:bodyPr/>
                <a:lstStyle/>
                <a:p>
                  <a:r>
                    <a:rPr lang="ja-JP" altLang="en-US">
                      <a:noFill/>
                    </a:rPr>
                    <a:t> </a:t>
                  </a:r>
                </a:p>
              </p:txBody>
            </p:sp>
          </mc:Fallback>
        </mc:AlternateContent>
      </p:grpSp>
      <p:sp>
        <p:nvSpPr>
          <p:cNvPr id="38" name="正方形/長方形 37"/>
          <p:cNvSpPr/>
          <p:nvPr/>
        </p:nvSpPr>
        <p:spPr>
          <a:xfrm>
            <a:off x="7073900" y="1206500"/>
            <a:ext cx="4953000" cy="3606800"/>
          </a:xfrm>
          <a:prstGeom prst="rect">
            <a:avLst/>
          </a:prstGeom>
          <a:noFill/>
          <a:ln w="254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正方形/長方形 38"/>
          <p:cNvSpPr/>
          <p:nvPr/>
        </p:nvSpPr>
        <p:spPr>
          <a:xfrm>
            <a:off x="7131734" y="136473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1" name="スライド番号プレースホルダー 40"/>
          <p:cNvSpPr>
            <a:spLocks noGrp="1"/>
          </p:cNvSpPr>
          <p:nvPr>
            <p:ph type="sldNum" sz="quarter" idx="12"/>
          </p:nvPr>
        </p:nvSpPr>
        <p:spPr/>
        <p:txBody>
          <a:bodyPr/>
          <a:lstStyle/>
          <a:p>
            <a:fld id="{F35DE295-420C-4265-BE54-AE59FA4027A6}" type="slidenum">
              <a:rPr kumimoji="1" lang="ja-JP" altLang="en-US" smtClean="0"/>
              <a:t>28</a:t>
            </a:fld>
            <a:endParaRPr kumimoji="1" lang="ja-JP" altLang="en-US"/>
          </a:p>
        </p:txBody>
      </p:sp>
    </p:spTree>
    <p:extLst>
      <p:ext uri="{BB962C8B-B14F-4D97-AF65-F5344CB8AC3E}">
        <p14:creationId xmlns:p14="http://schemas.microsoft.com/office/powerpoint/2010/main" val="366090640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40038" y="263526"/>
            <a:ext cx="10781105" cy="733270"/>
          </a:xfrm>
        </p:spPr>
        <p:txBody>
          <a:bodyPr>
            <a:normAutofit/>
          </a:bodyPr>
          <a:lstStyle/>
          <a:p>
            <a:r>
              <a:rPr kumimoji="1" lang="ja-JP" altLang="en-US" sz="4000" dirty="0" smtClean="0"/>
              <a:t>ニューラルネットワークへ</a:t>
            </a:r>
            <a:endParaRPr kumimoji="1" lang="ja-JP" altLang="en-US" sz="4000" dirty="0"/>
          </a:p>
        </p:txBody>
      </p:sp>
      <p:sp>
        <p:nvSpPr>
          <p:cNvPr id="3" name="コンテンツ プレースホルダー 2"/>
          <p:cNvSpPr>
            <a:spLocks noGrp="1"/>
          </p:cNvSpPr>
          <p:nvPr>
            <p:ph idx="1"/>
          </p:nvPr>
        </p:nvSpPr>
        <p:spPr>
          <a:xfrm>
            <a:off x="540038" y="2232723"/>
            <a:ext cx="10941809" cy="4079178"/>
          </a:xfrm>
        </p:spPr>
        <p:txBody>
          <a:bodyPr>
            <a:normAutofit/>
          </a:bodyPr>
          <a:lstStyle/>
          <a:p>
            <a:r>
              <a:rPr kumimoji="1" lang="ja-JP" altLang="en-US" sz="2400" dirty="0" smtClean="0"/>
              <a:t>ここでは，どのような仕組みで動作するかを中心に解説します．</a:t>
            </a:r>
            <a:endParaRPr kumimoji="1" lang="en-US" altLang="ja-JP" sz="2400" dirty="0" smtClean="0"/>
          </a:p>
          <a:p>
            <a:r>
              <a:rPr kumimoji="1" lang="ja-JP" altLang="en-US" sz="2400" dirty="0" smtClean="0"/>
              <a:t>学習法の詳細は</a:t>
            </a:r>
            <a:r>
              <a:rPr kumimoji="1" lang="en-US" altLang="ja-JP" sz="2400" dirty="0" smtClean="0"/>
              <a:t>『</a:t>
            </a:r>
            <a:r>
              <a:rPr kumimoji="1" lang="ja-JP" altLang="en-US" sz="2400" dirty="0" smtClean="0"/>
              <a:t>パターン認識の講義</a:t>
            </a:r>
            <a:r>
              <a:rPr kumimoji="1" lang="en-US" altLang="ja-JP" sz="2400" dirty="0" smtClean="0"/>
              <a:t>』</a:t>
            </a:r>
            <a:r>
              <a:rPr kumimoji="1" lang="ja-JP" altLang="en-US" sz="2400" dirty="0" smtClean="0"/>
              <a:t>を取るか，</a:t>
            </a:r>
            <a:r>
              <a:rPr lang="en-US" altLang="ja-JP" sz="2400" dirty="0" smtClean="0"/>
              <a:t>『</a:t>
            </a:r>
            <a:r>
              <a:rPr lang="ja-JP" altLang="en-US" sz="2400" dirty="0" smtClean="0"/>
              <a:t>分かりやすいパターン認識</a:t>
            </a:r>
            <a:r>
              <a:rPr lang="en-US" altLang="ja-JP" sz="2400" dirty="0" smtClean="0"/>
              <a:t>』</a:t>
            </a:r>
            <a:r>
              <a:rPr lang="ja-JP" altLang="en-US" sz="2400" dirty="0" smtClean="0"/>
              <a:t>を読むか，</a:t>
            </a:r>
            <a:r>
              <a:rPr lang="en-US" altLang="ja-JP" sz="2400" dirty="0"/>
              <a:t>『</a:t>
            </a:r>
            <a:r>
              <a:rPr lang="en-US" altLang="ja-JP" sz="2400" dirty="0" smtClean="0"/>
              <a:t>Back propagation』</a:t>
            </a:r>
            <a:r>
              <a:rPr lang="ja-JP" altLang="en-US" sz="2400" dirty="0" smtClean="0"/>
              <a:t>で検索してください</a:t>
            </a:r>
            <a:endParaRPr lang="en-US" altLang="ja-JP" sz="2400" dirty="0" smtClean="0"/>
          </a:p>
          <a:p>
            <a:endParaRPr lang="en-US" altLang="ja-JP" sz="2400" dirty="0" smtClean="0"/>
          </a:p>
          <a:p>
            <a:r>
              <a:rPr lang="ja-JP" altLang="en-US" sz="2000" dirty="0"/>
              <a:t>井尻</a:t>
            </a:r>
            <a:r>
              <a:rPr lang="ja-JP" altLang="en-US" sz="2000" dirty="0" smtClean="0"/>
              <a:t>も試行錯誤してみたのですが、九州大学内田誠一先生の講義資料がとても分かりやすく，これよりうまい説明ができそうになかったのでそちらに習って解説します</a:t>
            </a:r>
            <a:endParaRPr lang="en-US" altLang="ja-JP" sz="2000" dirty="0" smtClean="0"/>
          </a:p>
          <a:p>
            <a:r>
              <a:rPr lang="ja-JP" altLang="en-US" sz="2000" dirty="0" smtClean="0"/>
              <a:t>↓内田先生の講義資料</a:t>
            </a:r>
            <a:endParaRPr lang="en-US" altLang="ja-JP" sz="2000" dirty="0" smtClean="0"/>
          </a:p>
          <a:p>
            <a:r>
              <a:rPr lang="en-US" altLang="ja-JP" sz="2400" dirty="0">
                <a:hlinkClick r:id="rId2"/>
              </a:rPr>
              <a:t>https://</a:t>
            </a:r>
            <a:r>
              <a:rPr lang="en-US" altLang="ja-JP" sz="2400" dirty="0" smtClean="0">
                <a:hlinkClick r:id="rId2"/>
              </a:rPr>
              <a:t>www.slideshare.net/SeiichiUchida/ss-71479583</a:t>
            </a:r>
            <a:endParaRPr lang="en-US" altLang="ja-JP" sz="2400" dirty="0" smtClean="0"/>
          </a:p>
          <a:p>
            <a:endParaRPr lang="en-US" altLang="ja-JP" sz="2400" dirty="0"/>
          </a:p>
          <a:p>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29</a:t>
            </a:fld>
            <a:endParaRPr kumimoji="1" lang="ja-JP" altLang="en-US"/>
          </a:p>
        </p:txBody>
      </p:sp>
    </p:spTree>
    <p:extLst>
      <p:ext uri="{BB962C8B-B14F-4D97-AF65-F5344CB8AC3E}">
        <p14:creationId xmlns:p14="http://schemas.microsoft.com/office/powerpoint/2010/main" val="354601089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697881" y="365126"/>
            <a:ext cx="11049619" cy="733270"/>
          </a:xfrm>
        </p:spPr>
        <p:txBody>
          <a:bodyPr>
            <a:normAutofit/>
          </a:bodyPr>
          <a:lstStyle/>
          <a:p>
            <a:r>
              <a:rPr kumimoji="1" lang="ja-JP" altLang="en-US" sz="3600" dirty="0" smtClean="0"/>
              <a:t>特徴点検出</a:t>
            </a:r>
            <a:endParaRPr kumimoji="1" lang="ja-JP" altLang="en-US" sz="3600" dirty="0"/>
          </a:p>
        </p:txBody>
      </p:sp>
      <p:sp>
        <p:nvSpPr>
          <p:cNvPr id="3" name="コンテンツ プレースホルダー 2"/>
          <p:cNvSpPr>
            <a:spLocks noGrp="1"/>
          </p:cNvSpPr>
          <p:nvPr>
            <p:ph idx="1"/>
          </p:nvPr>
        </p:nvSpPr>
        <p:spPr>
          <a:xfrm>
            <a:off x="697881" y="1343722"/>
            <a:ext cx="11049619" cy="5296829"/>
          </a:xfrm>
        </p:spPr>
        <p:txBody>
          <a:bodyPr>
            <a:normAutofit/>
          </a:bodyPr>
          <a:lstStyle/>
          <a:p>
            <a:r>
              <a:rPr lang="ja-JP" altLang="en-US" dirty="0" smtClean="0"/>
              <a:t>パターン認識概論（復習）</a:t>
            </a:r>
            <a:endParaRPr lang="en-US" altLang="ja-JP" dirty="0" smtClean="0"/>
          </a:p>
          <a:p>
            <a:r>
              <a:rPr lang="ja-JP" altLang="en-US" dirty="0" smtClean="0"/>
              <a:t>パーセプトロン</a:t>
            </a:r>
            <a:endParaRPr lang="en-US" altLang="ja-JP" dirty="0" smtClean="0"/>
          </a:p>
          <a:p>
            <a:r>
              <a:rPr lang="ja-JP" altLang="en-US" dirty="0" smtClean="0"/>
              <a:t>ニューラルネットワーク</a:t>
            </a:r>
            <a:endParaRPr lang="en-US" altLang="ja-JP" dirty="0" smtClean="0"/>
          </a:p>
          <a:p>
            <a:r>
              <a:rPr lang="ja-JP" altLang="en-US" dirty="0" smtClean="0"/>
              <a:t>深層学習</a:t>
            </a:r>
            <a:endParaRPr lang="en-US" altLang="ja-JP" dirty="0" smtClean="0"/>
          </a:p>
          <a:p>
            <a:endParaRPr lang="en-US" altLang="ja-JP" dirty="0"/>
          </a:p>
          <a:p>
            <a:endParaRPr lang="en-US" altLang="ja-JP" dirty="0" smtClean="0"/>
          </a:p>
          <a:p>
            <a:endParaRPr lang="en-US" altLang="ja-JP" dirty="0"/>
          </a:p>
          <a:p>
            <a:endParaRPr lang="en-US" altLang="ja-JP"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a:t>
            </a:fld>
            <a:endParaRPr kumimoji="1" lang="ja-JP" altLang="en-US"/>
          </a:p>
        </p:txBody>
      </p:sp>
    </p:spTree>
    <p:extLst>
      <p:ext uri="{BB962C8B-B14F-4D97-AF65-F5344CB8AC3E}">
        <p14:creationId xmlns:p14="http://schemas.microsoft.com/office/powerpoint/2010/main" val="223848177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342281" y="288926"/>
            <a:ext cx="11708780" cy="733270"/>
          </a:xfrm>
        </p:spPr>
        <p:txBody>
          <a:bodyPr>
            <a:normAutofit/>
          </a:bodyPr>
          <a:lstStyle/>
          <a:p>
            <a:r>
              <a:rPr lang="ja-JP" altLang="en-US" sz="3600" dirty="0" smtClean="0"/>
              <a:t>解きたい問題</a:t>
            </a:r>
            <a:endParaRPr kumimoji="1" lang="ja-JP" altLang="en-US" sz="36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343722"/>
                <a:ext cx="6477619" cy="5296829"/>
              </a:xfrm>
            </p:spPr>
            <p:txBody>
              <a:bodyPr/>
              <a:lstStyle/>
              <a:p>
                <a:pPr>
                  <a:lnSpc>
                    <a:spcPct val="100000"/>
                  </a:lnSpc>
                  <a:spcBef>
                    <a:spcPts val="600"/>
                  </a:spcBef>
                </a:pPr>
                <a:r>
                  <a:rPr lang="ja-JP" altLang="en-US" sz="2400" dirty="0"/>
                  <a:t>入力 </a:t>
                </a:r>
                <a:r>
                  <a:rPr lang="en-US" altLang="ja-JP" sz="2400" dirty="0"/>
                  <a:t>: </a:t>
                </a:r>
                <a:r>
                  <a:rPr lang="en-US" altLang="ja-JP" sz="2400" i="1" dirty="0" smtClean="0"/>
                  <a:t>N</a:t>
                </a:r>
                <a:r>
                  <a:rPr lang="ja-JP" altLang="en-US" sz="2400" dirty="0" smtClean="0"/>
                  <a:t>個の教師</a:t>
                </a:r>
                <a:r>
                  <a:rPr lang="ja-JP" altLang="en-US" sz="2400" dirty="0"/>
                  <a:t>データ </a:t>
                </a:r>
                <a14:m>
                  <m:oMath xmlns:m="http://schemas.openxmlformats.org/officeDocument/2006/math">
                    <m:d>
                      <m:dPr>
                        <m:ctrlPr>
                          <a:rPr lang="en-US" altLang="ja-JP" sz="2400" i="1">
                            <a:latin typeface="Cambria Math" panose="02040503050406030204" pitchFamily="18" charset="0"/>
                          </a:rPr>
                        </m:ctrlPr>
                      </m:dPr>
                      <m:e>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𝐱</m:t>
                            </m:r>
                          </m:e>
                          <m:sub>
                            <m:r>
                              <a:rPr lang="en-US" altLang="ja-JP" sz="2400" i="1">
                                <a:latin typeface="Cambria Math" panose="02040503050406030204" pitchFamily="18" charset="0"/>
                              </a:rPr>
                              <m:t>𝑖</m:t>
                            </m:r>
                          </m:sub>
                        </m:sSub>
                        <m:r>
                          <a:rPr lang="en-US" altLang="ja-JP" sz="2400" b="1">
                            <a:latin typeface="Cambria Math" panose="02040503050406030204" pitchFamily="18" charset="0"/>
                          </a:rPr>
                          <m:t>,</m:t>
                        </m:r>
                        <m:sSub>
                          <m:sSubPr>
                            <m:ctrlPr>
                              <a:rPr lang="en-US" altLang="ja-JP" sz="2400" b="1" i="1">
                                <a:latin typeface="Cambria Math" panose="02040503050406030204" pitchFamily="18" charset="0"/>
                              </a:rPr>
                            </m:ctrlPr>
                          </m:sSubPr>
                          <m:e>
                            <m:r>
                              <a:rPr lang="en-US" altLang="ja-JP" sz="2400" b="1">
                                <a:latin typeface="Cambria Math" panose="02040503050406030204" pitchFamily="18" charset="0"/>
                              </a:rPr>
                              <m:t>𝐛</m:t>
                            </m:r>
                          </m:e>
                          <m:sub>
                            <m:r>
                              <a:rPr lang="en-US" altLang="ja-JP" sz="2400" i="1">
                                <a:latin typeface="Cambria Math" panose="02040503050406030204" pitchFamily="18" charset="0"/>
                              </a:rPr>
                              <m:t>𝑖</m:t>
                            </m:r>
                          </m:sub>
                        </m:sSub>
                      </m:e>
                    </m:d>
                    <m:r>
                      <a:rPr lang="en-US" altLang="ja-JP" sz="2400" i="1">
                        <a:latin typeface="Cambria Math" panose="02040503050406030204" pitchFamily="18" charset="0"/>
                      </a:rPr>
                      <m:t>,  </m:t>
                    </m:r>
                    <m:r>
                      <a:rPr lang="en-US" altLang="ja-JP" sz="2400" i="1">
                        <a:latin typeface="Cambria Math" panose="02040503050406030204" pitchFamily="18" charset="0"/>
                      </a:rPr>
                      <m:t>𝑖</m:t>
                    </m:r>
                    <m:r>
                      <a:rPr lang="en-US" altLang="ja-JP" sz="2400" i="1">
                        <a:latin typeface="Cambria Math" panose="02040503050406030204" pitchFamily="18" charset="0"/>
                      </a:rPr>
                      <m:t>=1, …,</m:t>
                    </m:r>
                    <m:r>
                      <a:rPr lang="en-US" altLang="ja-JP" sz="2400" i="1">
                        <a:latin typeface="Cambria Math" panose="02040503050406030204" pitchFamily="18" charset="0"/>
                      </a:rPr>
                      <m:t>𝑁</m:t>
                    </m:r>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ja-JP" altLang="en-US" sz="2000" dirty="0"/>
                  <a:t> は</a:t>
                </a:r>
                <a:r>
                  <a:rPr lang="en-US" altLang="ja-JP" sz="2000" dirty="0"/>
                  <a:t>d</a:t>
                </a:r>
                <a:r>
                  <a:rPr lang="ja-JP" altLang="en-US" sz="2000" dirty="0"/>
                  <a:t>次元の特徴</a:t>
                </a:r>
                <a:r>
                  <a:rPr lang="ja-JP" altLang="en-US" sz="2000" dirty="0" smtClean="0"/>
                  <a:t>ベクトル</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r>
                  <a:rPr lang="ja-JP" altLang="en-US" sz="2000" dirty="0"/>
                  <a:t> は</a:t>
                </a:r>
                <a:r>
                  <a:rPr lang="en-US" altLang="ja-JP" sz="2000" i="1" dirty="0"/>
                  <a:t>c</a:t>
                </a:r>
                <a:r>
                  <a:rPr lang="ja-JP" altLang="en-US" sz="2000" dirty="0"/>
                  <a:t>次元の教師信号</a:t>
                </a:r>
                <a:endParaRPr lang="en-US" altLang="ja-JP" sz="20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oMath>
                </a14:m>
                <a:r>
                  <a:rPr lang="ja-JP" altLang="en-US" sz="2000" dirty="0" smtClean="0"/>
                  <a:t>がクラス</a:t>
                </a:r>
                <a:r>
                  <a:rPr lang="en-US" altLang="ja-JP" sz="2000" dirty="0"/>
                  <a:t>k </a:t>
                </a:r>
                <a:r>
                  <a:rPr lang="en-US" altLang="ja-JP" sz="2000" dirty="0" smtClean="0">
                    <a:sym typeface="Wingdings" panose="05000000000000000000" pitchFamily="2" charset="2"/>
                  </a:rPr>
                  <a:t> </a:t>
                </a:r>
                <a:r>
                  <a:rPr lang="ja-JP" altLang="en-US" sz="2000" dirty="0" smtClean="0"/>
                  <a:t> </a:t>
                </a: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𝐛</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d>
                      <m:dPr>
                        <m:ctrlPr>
                          <a:rPr lang="en-US" altLang="ja-JP" sz="2000" b="1" i="1">
                            <a:latin typeface="Cambria Math" panose="02040503050406030204" pitchFamily="18" charset="0"/>
                          </a:rPr>
                        </m:ctrlPr>
                      </m:dPr>
                      <m:e>
                        <m:r>
                          <a:rPr lang="en-US" altLang="ja-JP" sz="2000" i="1">
                            <a:latin typeface="Cambria Math" panose="02040503050406030204" pitchFamily="18" charset="0"/>
                          </a:rPr>
                          <m:t>0,…,1,…,0</m:t>
                        </m:r>
                      </m:e>
                    </m:d>
                  </m:oMath>
                </a14:m>
                <a:r>
                  <a:rPr lang="en-US" altLang="ja-JP" sz="2000" dirty="0"/>
                  <a:t> </a:t>
                </a:r>
                <a:r>
                  <a:rPr lang="en-US" altLang="ja-JP" sz="2000" dirty="0" smtClean="0"/>
                  <a:t>k</a:t>
                </a:r>
                <a:r>
                  <a:rPr lang="ja-JP" altLang="en-US" sz="2000" dirty="0" smtClean="0"/>
                  <a:t>成分</a:t>
                </a:r>
                <a:r>
                  <a:rPr lang="ja-JP" altLang="en-US" sz="2000" dirty="0"/>
                  <a:t>だけ</a:t>
                </a:r>
                <a:r>
                  <a:rPr lang="ja-JP" altLang="en-US" sz="2000" dirty="0" smtClean="0"/>
                  <a:t>１</a:t>
                </a:r>
                <a:endParaRPr lang="en-US" altLang="ja-JP" sz="2000" dirty="0" smtClean="0"/>
              </a:p>
              <a:p>
                <a:pPr lvl="1">
                  <a:lnSpc>
                    <a:spcPct val="100000"/>
                  </a:lnSpc>
                  <a:spcBef>
                    <a:spcPts val="600"/>
                  </a:spcBef>
                </a:pPr>
                <a:endParaRPr lang="en-US" altLang="ja-JP" sz="2000" dirty="0" smtClean="0"/>
              </a:p>
              <a:p>
                <a:pPr>
                  <a:lnSpc>
                    <a:spcPct val="100000"/>
                  </a:lnSpc>
                  <a:spcBef>
                    <a:spcPts val="600"/>
                  </a:spcBef>
                </a:pPr>
                <a:r>
                  <a:rPr lang="ja-JP" altLang="en-US" sz="2400" dirty="0" smtClean="0"/>
                  <a:t>出力 </a:t>
                </a:r>
                <a:r>
                  <a:rPr lang="en-US" altLang="ja-JP" sz="2400" dirty="0"/>
                  <a:t>: </a:t>
                </a:r>
                <a:r>
                  <a:rPr lang="ja-JP" altLang="en-US" sz="2400" dirty="0"/>
                  <a:t>関数 </a:t>
                </a:r>
                <a14:m>
                  <m:oMath xmlns:m="http://schemas.openxmlformats.org/officeDocument/2006/math">
                    <m:r>
                      <a:rPr lang="en-US" altLang="ja-JP" sz="2400" b="1" i="1" dirty="0">
                        <a:latin typeface="Cambria Math" panose="02040503050406030204" pitchFamily="18" charset="0"/>
                      </a:rPr>
                      <m:t>𝒈</m:t>
                    </m:r>
                    <m:d>
                      <m:dPr>
                        <m:ctrlPr>
                          <a:rPr lang="en-US" altLang="ja-JP" sz="2400" i="1" dirty="0">
                            <a:latin typeface="Cambria Math" panose="02040503050406030204" pitchFamily="18" charset="0"/>
                          </a:rPr>
                        </m:ctrlPr>
                      </m:dPr>
                      <m:e>
                        <m:r>
                          <a:rPr lang="en-US" altLang="ja-JP" sz="2400" b="1">
                            <a:latin typeface="Cambria Math" panose="02040503050406030204" pitchFamily="18" charset="0"/>
                          </a:rPr>
                          <m:t>𝐱</m:t>
                        </m:r>
                      </m:e>
                    </m:d>
                  </m:oMath>
                </a14:m>
                <a:endParaRPr lang="en-US" altLang="ja-JP" sz="2400" dirty="0"/>
              </a:p>
              <a:p>
                <a:pPr lvl="1">
                  <a:lnSpc>
                    <a:spcPct val="100000"/>
                  </a:lnSpc>
                  <a:spcBef>
                    <a:spcPts val="600"/>
                  </a:spcBef>
                </a:pPr>
                <a14:m>
                  <m:oMath xmlns:m="http://schemas.openxmlformats.org/officeDocument/2006/math">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r>
                      <a:rPr lang="en-US" altLang="ja-JP" sz="2000" b="1" i="1">
                        <a:latin typeface="Cambria Math" panose="02040503050406030204" pitchFamily="18" charset="0"/>
                      </a:rPr>
                      <m:t>∈</m:t>
                    </m:r>
                    <m:sSup>
                      <m:sSupPr>
                        <m:ctrlPr>
                          <a:rPr lang="en-US" altLang="ja-JP" sz="2000" b="1"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b="1" i="1">
                            <a:latin typeface="Cambria Math" panose="02040503050406030204" pitchFamily="18" charset="0"/>
                          </a:rPr>
                          <m:t>𝒅</m:t>
                        </m:r>
                      </m:sup>
                    </m:sSup>
                  </m:oMath>
                </a14:m>
                <a:r>
                  <a:rPr lang="en-US" altLang="ja-JP" sz="2000" dirty="0"/>
                  <a:t>, </a:t>
                </a:r>
                <a14:m>
                  <m:oMath xmlns:m="http://schemas.openxmlformats.org/officeDocument/2006/math">
                    <m:r>
                      <a:rPr lang="en-US" altLang="ja-JP" sz="2000" b="1" i="1" dirty="0">
                        <a:latin typeface="Cambria Math" panose="02040503050406030204" pitchFamily="18" charset="0"/>
                      </a:rPr>
                      <m:t>𝒈</m:t>
                    </m:r>
                    <m:d>
                      <m:dPr>
                        <m:ctrlPr>
                          <a:rPr lang="en-US" altLang="ja-JP" sz="2000" i="1" dirty="0">
                            <a:latin typeface="Cambria Math" panose="02040503050406030204" pitchFamily="18" charset="0"/>
                          </a:rPr>
                        </m:ctrlPr>
                      </m:dPr>
                      <m:e>
                        <m:r>
                          <a:rPr lang="en-US" altLang="ja-JP" sz="2000" b="1">
                            <a:latin typeface="Cambria Math" panose="02040503050406030204" pitchFamily="18" charset="0"/>
                          </a:rPr>
                          <m:t>𝐱</m:t>
                        </m:r>
                      </m:e>
                    </m:d>
                    <m:r>
                      <a:rPr lang="en-US" altLang="ja-JP" sz="2000" i="1">
                        <a:latin typeface="Cambria Math" panose="02040503050406030204" pitchFamily="18" charset="0"/>
                      </a:rPr>
                      <m:t>∈</m:t>
                    </m:r>
                    <m:sSup>
                      <m:sSupPr>
                        <m:ctrlPr>
                          <a:rPr lang="en-US" altLang="ja-JP" sz="2000" i="1">
                            <a:latin typeface="Cambria Math" panose="02040503050406030204" pitchFamily="18" charset="0"/>
                          </a:rPr>
                        </m:ctrlPr>
                      </m:sSupPr>
                      <m:e>
                        <m:r>
                          <a:rPr lang="en-US" altLang="ja-JP" sz="2000" b="1" i="1">
                            <a:latin typeface="Cambria Math" panose="02040503050406030204" pitchFamily="18" charset="0"/>
                          </a:rPr>
                          <m:t>𝑹</m:t>
                        </m:r>
                      </m:e>
                      <m:sup>
                        <m:r>
                          <a:rPr lang="en-US" altLang="ja-JP" sz="2000" i="1">
                            <a:latin typeface="Cambria Math" panose="02040503050406030204" pitchFamily="18" charset="0"/>
                          </a:rPr>
                          <m:t>𝑐</m:t>
                        </m:r>
                      </m:sup>
                    </m:sSup>
                  </m:oMath>
                </a14:m>
                <a:endParaRPr lang="en-US" altLang="ja-JP" sz="2000" dirty="0"/>
              </a:p>
              <a:p>
                <a:pPr lvl="1">
                  <a:lnSpc>
                    <a:spcPct val="100000"/>
                  </a:lnSpc>
                  <a:spcBef>
                    <a:spcPts val="600"/>
                  </a:spcBef>
                </a:pPr>
                <a:r>
                  <a:rPr lang="ja-JP" altLang="en-US" sz="2000" dirty="0"/>
                  <a:t>教師データを正しく</a:t>
                </a:r>
                <a:r>
                  <a:rPr lang="ja-JP" altLang="en-US" sz="2000" dirty="0" smtClean="0"/>
                  <a:t>分類できる</a:t>
                </a:r>
                <a:endParaRPr lang="en-US" altLang="ja-JP" sz="2000" dirty="0"/>
              </a:p>
              <a:p>
                <a:pPr lvl="1">
                  <a:lnSpc>
                    <a:spcPct val="100000"/>
                  </a:lnSpc>
                  <a:spcBef>
                    <a:spcPts val="600"/>
                  </a:spcBef>
                </a:pPr>
                <a14:m>
                  <m:oMath xmlns:m="http://schemas.openxmlformats.org/officeDocument/2006/math">
                    <m:r>
                      <a:rPr lang="en-US" altLang="ja-JP" sz="2000" i="1" dirty="0">
                        <a:latin typeface="Cambria Math" panose="02040503050406030204" pitchFamily="18" charset="0"/>
                      </a:rPr>
                      <m:t>𝑔</m:t>
                    </m:r>
                    <m:d>
                      <m:dPr>
                        <m:ctrlPr>
                          <a:rPr lang="en-US" altLang="ja-JP" sz="2000" i="1" dirty="0">
                            <a:latin typeface="Cambria Math" panose="02040503050406030204" pitchFamily="18" charset="0"/>
                          </a:rPr>
                        </m:ctrlPr>
                      </m:dPr>
                      <m:e>
                        <m:sSub>
                          <m:sSubPr>
                            <m:ctrlPr>
                              <a:rPr lang="en-US" altLang="ja-JP" sz="2000" b="1" i="1">
                                <a:latin typeface="Cambria Math" panose="02040503050406030204" pitchFamily="18" charset="0"/>
                              </a:rPr>
                            </m:ctrlPr>
                          </m:sSubPr>
                          <m:e>
                            <m:r>
                              <a:rPr lang="en-US" altLang="ja-JP" sz="2000" b="1">
                                <a:latin typeface="Cambria Math" panose="02040503050406030204" pitchFamily="18" charset="0"/>
                              </a:rPr>
                              <m:t>𝐱</m:t>
                            </m:r>
                          </m:e>
                          <m:sub>
                            <m:r>
                              <a:rPr lang="en-US" altLang="ja-JP" sz="2000" i="1">
                                <a:latin typeface="Cambria Math" panose="02040503050406030204" pitchFamily="18" charset="0"/>
                              </a:rPr>
                              <m:t>𝑖</m:t>
                            </m:r>
                          </m:sub>
                        </m:sSub>
                      </m:e>
                    </m:d>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1</m:t>
                            </m:r>
                          </m:sub>
                        </m:sSub>
                        <m:r>
                          <a:rPr lang="en-US" altLang="ja-JP" sz="2000" i="1">
                            <a:latin typeface="Cambria Math" panose="02040503050406030204" pitchFamily="18" charset="0"/>
                          </a:rPr>
                          <m:t>, </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2</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𝑏</m:t>
                            </m:r>
                          </m:e>
                          <m:sub>
                            <m:r>
                              <a:rPr lang="en-US" altLang="ja-JP" sz="2000" i="1">
                                <a:latin typeface="Cambria Math" panose="02040503050406030204" pitchFamily="18" charset="0"/>
                              </a:rPr>
                              <m:t>𝑐</m:t>
                            </m:r>
                          </m:sub>
                        </m:sSub>
                      </m:e>
                    </m:d>
                  </m:oMath>
                </a14:m>
                <a:r>
                  <a:rPr lang="ja-JP" altLang="en-US" sz="2000" dirty="0"/>
                  <a:t> </a:t>
                </a:r>
                <a:endParaRPr lang="en-US" altLang="ja-JP" sz="2000" dirty="0"/>
              </a:p>
              <a:p>
                <a:pPr lvl="2">
                  <a:lnSpc>
                    <a:spcPct val="100000"/>
                  </a:lnSpc>
                  <a:spcBef>
                    <a:spcPts val="600"/>
                  </a:spcBef>
                </a:pPr>
                <a14:m>
                  <m:oMath xmlns:m="http://schemas.openxmlformats.org/officeDocument/2006/math">
                    <m:sSub>
                      <m:sSubPr>
                        <m:ctrlPr>
                          <a:rPr lang="en-US" altLang="ja-JP" sz="1600" b="1" i="1">
                            <a:latin typeface="Cambria Math" panose="02040503050406030204" pitchFamily="18" charset="0"/>
                          </a:rPr>
                        </m:ctrlPr>
                      </m:sSubPr>
                      <m:e>
                        <m:r>
                          <a:rPr lang="en-US" altLang="ja-JP" sz="1600" b="1">
                            <a:latin typeface="Cambria Math" panose="02040503050406030204" pitchFamily="18" charset="0"/>
                          </a:rPr>
                          <m:t>𝐱</m:t>
                        </m:r>
                      </m:e>
                      <m:sub>
                        <m:r>
                          <a:rPr lang="en-US" altLang="ja-JP" sz="1600" i="1">
                            <a:latin typeface="Cambria Math" panose="02040503050406030204" pitchFamily="18" charset="0"/>
                          </a:rPr>
                          <m:t>𝑖</m:t>
                        </m:r>
                      </m:sub>
                    </m:sSub>
                  </m:oMath>
                </a14:m>
                <a:r>
                  <a:rPr lang="ja-JP" altLang="en-US" sz="1600" dirty="0"/>
                  <a:t>が</a:t>
                </a:r>
                <a:r>
                  <a:rPr lang="en-US" altLang="ja-JP" sz="1600" dirty="0"/>
                  <a:t>k</a:t>
                </a:r>
                <a:r>
                  <a:rPr lang="ja-JP" altLang="en-US" sz="1600" dirty="0"/>
                  <a:t>番目のクラス</a:t>
                </a:r>
                <a:endParaRPr lang="en-US" altLang="ja-JP" sz="1600" dirty="0"/>
              </a:p>
              <a:p>
                <a:pPr marL="914400" lvl="2" indent="0">
                  <a:lnSpc>
                    <a:spcPct val="100000"/>
                  </a:lnSpc>
                  <a:spcBef>
                    <a:spcPts val="600"/>
                  </a:spcBef>
                  <a:buNone/>
                </a:pPr>
                <a:r>
                  <a:rPr lang="en-US" altLang="ja-JP" sz="1600" dirty="0">
                    <a:sym typeface="Wingdings" panose="05000000000000000000" pitchFamily="2" charset="2"/>
                  </a:rPr>
                  <a:t> </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𝑘</m:t>
                        </m:r>
                      </m:sub>
                    </m:sSub>
                  </m:oMath>
                </a14:m>
                <a:r>
                  <a:rPr lang="en-US" altLang="ja-JP" sz="1600" dirty="0"/>
                  <a:t>&gt;</a:t>
                </a:r>
                <a14:m>
                  <m:oMath xmlns:m="http://schemas.openxmlformats.org/officeDocument/2006/math">
                    <m:sSub>
                      <m:sSubPr>
                        <m:ctrlPr>
                          <a:rPr lang="en-US" altLang="ja-JP" sz="1600" i="1">
                            <a:latin typeface="Cambria Math" panose="02040503050406030204" pitchFamily="18" charset="0"/>
                          </a:rPr>
                        </m:ctrlPr>
                      </m:sSubPr>
                      <m:e>
                        <m:r>
                          <a:rPr lang="en-US" altLang="ja-JP" sz="1600" i="1">
                            <a:latin typeface="Cambria Math" panose="02040503050406030204" pitchFamily="18" charset="0"/>
                          </a:rPr>
                          <m:t>𝑏</m:t>
                        </m:r>
                      </m:e>
                      <m:sub>
                        <m:r>
                          <a:rPr lang="en-US" altLang="ja-JP" sz="1600" i="1">
                            <a:latin typeface="Cambria Math" panose="02040503050406030204" pitchFamily="18" charset="0"/>
                          </a:rPr>
                          <m:t>𝑖</m:t>
                        </m:r>
                      </m:sub>
                    </m:sSub>
                    <m:r>
                      <a:rPr lang="en-US" altLang="ja-JP" sz="1600" i="1">
                        <a:latin typeface="Cambria Math" panose="02040503050406030204" pitchFamily="18" charset="0"/>
                      </a:rPr>
                      <m:t>      </m:t>
                    </m:r>
                    <m:r>
                      <a:rPr lang="en-US" altLang="ja-JP" sz="1600" i="1">
                        <a:latin typeface="Cambria Math" panose="02040503050406030204" pitchFamily="18" charset="0"/>
                      </a:rPr>
                      <m:t>𝑖</m:t>
                    </m:r>
                    <m:r>
                      <a:rPr lang="en-US" altLang="ja-JP" sz="1600" i="1">
                        <a:latin typeface="Cambria Math" panose="02040503050406030204" pitchFamily="18" charset="0"/>
                      </a:rPr>
                      <m:t>≠</m:t>
                    </m:r>
                    <m:r>
                      <a:rPr lang="en-US" altLang="ja-JP" sz="1600" i="1">
                        <a:latin typeface="Cambria Math" panose="02040503050406030204" pitchFamily="18" charset="0"/>
                      </a:rPr>
                      <m:t>𝑘</m:t>
                    </m:r>
                    <m:r>
                      <a:rPr lang="en-US" altLang="ja-JP" sz="1600" i="1">
                        <a:latin typeface="Cambria Math" panose="02040503050406030204" pitchFamily="18" charset="0"/>
                      </a:rPr>
                      <m:t> </m:t>
                    </m:r>
                  </m:oMath>
                </a14:m>
                <a:r>
                  <a:rPr lang="ja-JP" altLang="en-US" sz="1600" dirty="0"/>
                  <a:t>　</a:t>
                </a:r>
                <a:endParaRPr lang="en-US" altLang="ja-JP" sz="1600" dirty="0"/>
              </a:p>
              <a:p>
                <a:endParaRPr kumimoji="1" lang="ja-JP" altLang="en-US"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343722"/>
                <a:ext cx="6477619" cy="5296829"/>
              </a:xfrm>
              <a:blipFill rotWithShape="0">
                <a:blip r:embed="rId2"/>
                <a:stretch>
                  <a:fillRect l="-1318" t="-921"/>
                </a:stretch>
              </a:blipFill>
            </p:spPr>
            <p:txBody>
              <a:bodyPr/>
              <a:lstStyle/>
              <a:p>
                <a:r>
                  <a:rPr lang="ja-JP" altLang="en-US">
                    <a:noFill/>
                  </a:rPr>
                  <a:t> </a:t>
                </a:r>
              </a:p>
            </p:txBody>
          </p:sp>
        </mc:Fallback>
      </mc:AlternateContent>
      <p:cxnSp>
        <p:nvCxnSpPr>
          <p:cNvPr id="5" name="直線コネクタ 4"/>
          <p:cNvCxnSpPr/>
          <p:nvPr/>
        </p:nvCxnSpPr>
        <p:spPr>
          <a:xfrm>
            <a:off x="6756400" y="1231900"/>
            <a:ext cx="0" cy="5207000"/>
          </a:xfrm>
          <a:prstGeom prst="line">
            <a:avLst/>
          </a:prstGeom>
          <a:ln w="31750">
            <a:solidFill>
              <a:schemeClr val="tx1"/>
            </a:solidFill>
          </a:ln>
        </p:spPr>
        <p:style>
          <a:lnRef idx="1">
            <a:schemeClr val="accent1"/>
          </a:lnRef>
          <a:fillRef idx="0">
            <a:schemeClr val="accent1"/>
          </a:fillRef>
          <a:effectRef idx="0">
            <a:schemeClr val="accent1"/>
          </a:effectRef>
          <a:fontRef idx="minor">
            <a:schemeClr val="tx1"/>
          </a:fontRef>
        </p:style>
      </p:cxnSp>
      <p:sp>
        <p:nvSpPr>
          <p:cNvPr id="7" name="コンテンツ プレースホルダー 2"/>
          <p:cNvSpPr txBox="1">
            <a:spLocks/>
          </p:cNvSpPr>
          <p:nvPr/>
        </p:nvSpPr>
        <p:spPr>
          <a:xfrm>
            <a:off x="6920881" y="1140522"/>
            <a:ext cx="5156819" cy="529682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None/>
            </a:pPr>
            <a:r>
              <a:rPr lang="ja-JP" altLang="en-US" sz="2400" dirty="0" smtClean="0"/>
              <a:t>例</a:t>
            </a:r>
            <a:endParaRPr lang="en-US" altLang="ja-JP" sz="2400" dirty="0" smtClean="0"/>
          </a:p>
          <a:p>
            <a:pPr>
              <a:lnSpc>
                <a:spcPct val="100000"/>
              </a:lnSpc>
              <a:spcBef>
                <a:spcPts val="600"/>
              </a:spcBef>
            </a:pPr>
            <a:r>
              <a:rPr lang="ja-JP" altLang="en-US" sz="2400" dirty="0" smtClean="0"/>
              <a:t>果物写真の分類</a:t>
            </a:r>
            <a:endParaRPr lang="en-US" altLang="ja-JP" sz="2400" dirty="0" smtClean="0"/>
          </a:p>
          <a:p>
            <a:pPr lvl="1">
              <a:lnSpc>
                <a:spcPct val="100000"/>
              </a:lnSpc>
              <a:spcBef>
                <a:spcPts val="600"/>
              </a:spcBef>
            </a:pPr>
            <a:r>
              <a:rPr lang="ja-JP" altLang="en-US" sz="2000" dirty="0" smtClean="0"/>
              <a:t>特徴ベクトルは</a:t>
            </a:r>
            <a:r>
              <a:rPr lang="en-US" altLang="ja-JP" sz="2000" dirty="0" smtClean="0"/>
              <a:t>4D</a:t>
            </a:r>
            <a:r>
              <a:rPr lang="ja-JP" altLang="en-US" sz="2000" dirty="0" smtClean="0"/>
              <a:t> </a:t>
            </a:r>
            <a:endParaRPr lang="en-US" altLang="ja-JP" sz="2000" dirty="0" smtClean="0"/>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円形度，彩度，色相，ざらつき</a:t>
            </a:r>
            <a:r>
              <a:rPr lang="en-US" altLang="ja-JP" sz="2000" dirty="0" smtClean="0">
                <a:sym typeface="Wingdings" panose="05000000000000000000" pitchFamily="2" charset="2"/>
              </a:rPr>
              <a:t>) </a:t>
            </a:r>
            <a:endParaRPr lang="en-US" altLang="ja-JP" sz="2000" dirty="0" smtClean="0"/>
          </a:p>
          <a:p>
            <a:pPr lvl="1">
              <a:lnSpc>
                <a:spcPct val="100000"/>
              </a:lnSpc>
              <a:spcBef>
                <a:spcPts val="600"/>
              </a:spcBef>
            </a:pPr>
            <a:r>
              <a:rPr lang="ja-JP" altLang="en-US" sz="2000" dirty="0" smtClean="0"/>
              <a:t>クラス数は</a:t>
            </a:r>
            <a:r>
              <a:rPr lang="en-US" altLang="ja-JP" sz="2000" dirty="0" smtClean="0"/>
              <a:t>3</a:t>
            </a:r>
          </a:p>
          <a:p>
            <a:pPr marL="457200" lvl="1" indent="0">
              <a:lnSpc>
                <a:spcPct val="100000"/>
              </a:lnSpc>
              <a:spcBef>
                <a:spcPts val="600"/>
              </a:spcBef>
              <a:buNone/>
            </a:pPr>
            <a:r>
              <a:rPr lang="en-US" altLang="ja-JP" sz="2000" dirty="0" smtClean="0">
                <a:sym typeface="Wingdings" panose="05000000000000000000" pitchFamily="2" charset="2"/>
              </a:rPr>
              <a:t>(</a:t>
            </a:r>
            <a:r>
              <a:rPr lang="ja-JP" altLang="en-US" sz="2000" dirty="0" smtClean="0">
                <a:sym typeface="Wingdings" panose="05000000000000000000" pitchFamily="2" charset="2"/>
              </a:rPr>
              <a:t>りんご，バナナ，みかん</a:t>
            </a:r>
            <a:r>
              <a:rPr lang="en-US" altLang="ja-JP" sz="2000" dirty="0" smtClean="0">
                <a:sym typeface="Wingdings" panose="05000000000000000000" pitchFamily="2" charset="2"/>
              </a:rPr>
              <a:t>) </a:t>
            </a:r>
            <a:endParaRPr lang="en-US" altLang="ja-JP" sz="2000" dirty="0"/>
          </a:p>
          <a:p>
            <a:endParaRPr lang="ja-JP" altLang="en-US" dirty="0"/>
          </a:p>
        </p:txBody>
      </p:sp>
      <p:grpSp>
        <p:nvGrpSpPr>
          <p:cNvPr id="24" name="グループ化 23"/>
          <p:cNvGrpSpPr/>
          <p:nvPr/>
        </p:nvGrpSpPr>
        <p:grpSpPr>
          <a:xfrm>
            <a:off x="7447802" y="3820722"/>
            <a:ext cx="2771394" cy="3047762"/>
            <a:chOff x="6810097" y="3415410"/>
            <a:chExt cx="3760764" cy="4135793"/>
          </a:xfrm>
        </p:grpSpPr>
        <p:grpSp>
          <p:nvGrpSpPr>
            <p:cNvPr id="8" name="グループ化 7"/>
            <p:cNvGrpSpPr/>
            <p:nvPr/>
          </p:nvGrpSpPr>
          <p:grpSpPr>
            <a:xfrm>
              <a:off x="7447181" y="3459546"/>
              <a:ext cx="2147193" cy="3242194"/>
              <a:chOff x="4822723" y="3428344"/>
              <a:chExt cx="1788126" cy="2700014"/>
            </a:xfrm>
          </p:grpSpPr>
          <p:cxnSp>
            <p:nvCxnSpPr>
              <p:cNvPr id="9" name="直線矢印コネクタ 8"/>
              <p:cNvCxnSpPr/>
              <p:nvPr/>
            </p:nvCxnSpPr>
            <p:spPr>
              <a:xfrm flipV="1">
                <a:off x="4822723" y="5072993"/>
                <a:ext cx="1788126" cy="103253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1" name="テキスト ボックス 10"/>
            <p:cNvSpPr txBox="1"/>
            <p:nvPr/>
          </p:nvSpPr>
          <p:spPr>
            <a:xfrm>
              <a:off x="6810097" y="3415410"/>
              <a:ext cx="563828" cy="1252953"/>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12" name="テキスト ボックス 11"/>
            <p:cNvSpPr txBox="1"/>
            <p:nvPr/>
          </p:nvSpPr>
          <p:spPr>
            <a:xfrm rot="579495">
              <a:off x="8689554" y="7050022"/>
              <a:ext cx="877067" cy="501181"/>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彩度</a:t>
              </a:r>
            </a:p>
          </p:txBody>
        </p:sp>
        <p:grpSp>
          <p:nvGrpSpPr>
            <p:cNvPr id="13" name="グループ化 12"/>
            <p:cNvGrpSpPr/>
            <p:nvPr/>
          </p:nvGrpSpPr>
          <p:grpSpPr>
            <a:xfrm>
              <a:off x="7769331" y="3871566"/>
              <a:ext cx="817871" cy="623465"/>
              <a:chOff x="5122287" y="3293111"/>
              <a:chExt cx="817871" cy="623465"/>
            </a:xfrm>
          </p:grpSpPr>
          <p:pic>
            <p:nvPicPr>
              <p:cNvPr id="14"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5"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6" name="グループ化 15"/>
            <p:cNvGrpSpPr/>
            <p:nvPr/>
          </p:nvGrpSpPr>
          <p:grpSpPr>
            <a:xfrm>
              <a:off x="9719182" y="3757266"/>
              <a:ext cx="851679" cy="849037"/>
              <a:chOff x="7072138" y="3178811"/>
              <a:chExt cx="851679" cy="849037"/>
            </a:xfrm>
          </p:grpSpPr>
          <p:pic>
            <p:nvPicPr>
              <p:cNvPr id="17"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18"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19" name="グループ化 18"/>
            <p:cNvGrpSpPr/>
            <p:nvPr/>
          </p:nvGrpSpPr>
          <p:grpSpPr>
            <a:xfrm>
              <a:off x="9566356" y="5547966"/>
              <a:ext cx="969382" cy="585469"/>
              <a:chOff x="6919313" y="4969511"/>
              <a:chExt cx="969382" cy="585469"/>
            </a:xfrm>
          </p:grpSpPr>
          <p:pic>
            <p:nvPicPr>
              <p:cNvPr id="20"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21"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32" name="テキスト ボックス 31"/>
            <p:cNvSpPr txBox="1"/>
            <p:nvPr/>
          </p:nvSpPr>
          <p:spPr>
            <a:xfrm>
              <a:off x="9304702" y="6478295"/>
              <a:ext cx="877067" cy="501181"/>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3" name="テキスト ボックス 32"/>
            <p:cNvSpPr txBox="1"/>
            <p:nvPr/>
          </p:nvSpPr>
          <p:spPr>
            <a:xfrm rot="19904667">
              <a:off x="8409891" y="5399862"/>
              <a:ext cx="1225109" cy="417651"/>
            </a:xfrm>
            <a:prstGeom prst="rect">
              <a:avLst/>
            </a:prstGeom>
            <a:noFill/>
          </p:spPr>
          <p:txBody>
            <a:bodyPr wrap="none" rtlCol="0">
              <a:spAutoFit/>
            </a:bodyPr>
            <a:lstStyle/>
            <a:p>
              <a:r>
                <a:rPr lang="ja-JP" altLang="en-US" sz="1400" dirty="0" smtClean="0">
                  <a:latin typeface="メイリオ" panose="020B0604030504040204" pitchFamily="50" charset="-128"/>
                  <a:ea typeface="メイリオ" panose="020B0604030504040204" pitchFamily="50" charset="-128"/>
                  <a:cs typeface="メイリオ" panose="020B0604030504040204" pitchFamily="50" charset="-128"/>
                </a:rPr>
                <a:t>ざらつ</a:t>
              </a:r>
              <a:r>
                <a:rPr lang="ja-JP" altLang="en-US" sz="1400" dirty="0">
                  <a:latin typeface="メイリオ" panose="020B0604030504040204" pitchFamily="50" charset="-128"/>
                  <a:ea typeface="メイリオ" panose="020B0604030504040204" pitchFamily="50" charset="-128"/>
                  <a:cs typeface="メイリオ" panose="020B0604030504040204" pitchFamily="50" charset="-128"/>
                </a:rPr>
                <a:t>き</a:t>
              </a:r>
            </a:p>
          </p:txBody>
        </p:sp>
      </p:grpSp>
      <p:cxnSp>
        <p:nvCxnSpPr>
          <p:cNvPr id="26" name="直線矢印コネクタ 25"/>
          <p:cNvCxnSpPr/>
          <p:nvPr/>
        </p:nvCxnSpPr>
        <p:spPr>
          <a:xfrm flipV="1">
            <a:off x="7917284" y="5946679"/>
            <a:ext cx="2814216" cy="275611"/>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p:nvPr/>
        </p:nvCxnSpPr>
        <p:spPr>
          <a:xfrm>
            <a:off x="7904584" y="6222290"/>
            <a:ext cx="2255416" cy="525033"/>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7" name="テキスト ボックス 36"/>
              <p:cNvSpPr txBox="1"/>
              <p:nvPr/>
            </p:nvSpPr>
            <p:spPr>
              <a:xfrm>
                <a:off x="8042527" y="3784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=(1,0,0)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7" name="テキスト ボックス 36"/>
              <p:cNvSpPr txBox="1">
                <a:spLocks noRot="1" noChangeAspect="1" noMove="1" noResize="1" noEditPoints="1" noAdjustHandles="1" noChangeArrowheads="1" noChangeShapeType="1" noTextEdit="1"/>
              </p:cNvSpPr>
              <p:nvPr/>
            </p:nvSpPr>
            <p:spPr>
              <a:xfrm>
                <a:off x="8042527" y="3784511"/>
                <a:ext cx="1300356" cy="369332"/>
              </a:xfrm>
              <a:prstGeom prst="rect">
                <a:avLst/>
              </a:prstGeom>
              <a:blipFill rotWithShape="0">
                <a:blip r:embed="rId9"/>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8" name="テキスト ボックス 37"/>
              <p:cNvSpPr txBox="1"/>
              <p:nvPr/>
            </p:nvSpPr>
            <p:spPr>
              <a:xfrm>
                <a:off x="10011027" y="40766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=(0,0,1)</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8" name="テキスト ボックス 37"/>
              <p:cNvSpPr txBox="1">
                <a:spLocks noRot="1" noChangeAspect="1" noMove="1" noResize="1" noEditPoints="1" noAdjustHandles="1" noChangeArrowheads="1" noChangeShapeType="1" noTextEdit="1"/>
              </p:cNvSpPr>
              <p:nvPr/>
            </p:nvSpPr>
            <p:spPr>
              <a:xfrm>
                <a:off x="10011027" y="4076611"/>
                <a:ext cx="1300356" cy="369332"/>
              </a:xfrm>
              <a:prstGeom prst="rect">
                <a:avLst/>
              </a:prstGeom>
              <a:blipFill rotWithShape="0">
                <a:blip r:embed="rId10"/>
                <a:stretch>
                  <a:fillRect t="-6667" r="-4673" b="-30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9" name="テキスト ボックス 38"/>
              <p:cNvSpPr txBox="1"/>
              <p:nvPr/>
            </p:nvSpPr>
            <p:spPr>
              <a:xfrm>
                <a:off x="10239627" y="5435511"/>
                <a:ext cx="1300356" cy="369332"/>
              </a:xfrm>
              <a:prstGeom prst="rect">
                <a:avLst/>
              </a:prstGeom>
              <a:noFill/>
            </p:spPr>
            <p:txBody>
              <a:bodyPr wrap="none" rtlCol="0">
                <a:spAutoFit/>
              </a:bodyPr>
              <a:lstStyle/>
              <a:p>
                <a14:m>
                  <m:oMath xmlns:m="http://schemas.openxmlformats.org/officeDocument/2006/math">
                    <m:r>
                      <a:rPr lang="en-US" altLang="ja-JP" b="1">
                        <a:latin typeface="Cambria Math" panose="02040503050406030204" pitchFamily="18" charset="0"/>
                      </a:rPr>
                      <m:t>𝐛</m:t>
                    </m:r>
                  </m:oMath>
                </a14:m>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=(0,1,0)</a:t>
                </a:r>
                <a:endParaRPr lang="ja-JP" altLang="en-US" sz="12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39" name="テキスト ボックス 38"/>
              <p:cNvSpPr txBox="1">
                <a:spLocks noRot="1" noChangeAspect="1" noMove="1" noResize="1" noEditPoints="1" noAdjustHandles="1" noChangeArrowheads="1" noChangeShapeType="1" noTextEdit="1"/>
              </p:cNvSpPr>
              <p:nvPr/>
            </p:nvSpPr>
            <p:spPr>
              <a:xfrm>
                <a:off x="10239627" y="5435511"/>
                <a:ext cx="1300356" cy="369332"/>
              </a:xfrm>
              <a:prstGeom prst="rect">
                <a:avLst/>
              </a:prstGeom>
              <a:blipFill rotWithShape="0">
                <a:blip r:embed="rId11"/>
                <a:stretch>
                  <a:fillRect t="-6667" r="-4695" b="-30000"/>
                </a:stretch>
              </a:blipFill>
            </p:spPr>
            <p:txBody>
              <a:bodyPr/>
              <a:lstStyle/>
              <a:p>
                <a:r>
                  <a:rPr lang="ja-JP" altLang="en-US">
                    <a:noFill/>
                  </a:rPr>
                  <a:t> </a:t>
                </a:r>
              </a:p>
            </p:txBody>
          </p:sp>
        </mc:Fallback>
      </mc:AlternateContent>
      <p:sp>
        <p:nvSpPr>
          <p:cNvPr id="6" name="スライド番号プレースホルダー 5"/>
          <p:cNvSpPr>
            <a:spLocks noGrp="1"/>
          </p:cNvSpPr>
          <p:nvPr>
            <p:ph type="sldNum" sz="quarter" idx="12"/>
          </p:nvPr>
        </p:nvSpPr>
        <p:spPr/>
        <p:txBody>
          <a:bodyPr/>
          <a:lstStyle/>
          <a:p>
            <a:fld id="{F35DE295-420C-4265-BE54-AE59FA4027A6}" type="slidenum">
              <a:rPr kumimoji="1" lang="ja-JP" altLang="en-US" smtClean="0"/>
              <a:t>30</a:t>
            </a:fld>
            <a:endParaRPr kumimoji="1" lang="ja-JP" altLang="en-US"/>
          </a:p>
        </p:txBody>
      </p:sp>
    </p:spTree>
    <p:extLst>
      <p:ext uri="{BB962C8B-B14F-4D97-AF65-F5344CB8AC3E}">
        <p14:creationId xmlns:p14="http://schemas.microsoft.com/office/powerpoint/2010/main" val="1473831542"/>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a:t>
            </a:r>
            <a:endParaRPr kumimoji="1" lang="ja-JP" altLang="en-US" sz="3200" dirty="0"/>
          </a:p>
        </p:txBody>
      </p:sp>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596281" y="1191322"/>
                <a:ext cx="6210919" cy="2732978"/>
              </a:xfrm>
            </p:spPr>
            <p:txBody>
              <a:bodyPr>
                <a:normAutofit/>
              </a:bodyPr>
              <a:lstStyle/>
              <a:p>
                <a:pPr>
                  <a:lnSpc>
                    <a:spcPct val="120000"/>
                  </a:lnSpc>
                  <a:spcBef>
                    <a:spcPts val="0"/>
                  </a:spcBef>
                  <a:spcAft>
                    <a:spcPts val="600"/>
                  </a:spcAft>
                </a:pPr>
                <a:r>
                  <a:rPr kumimoji="1" lang="ja-JP" altLang="en-US" sz="2000" dirty="0" smtClean="0"/>
                  <a:t>ニューラルネットワークを構成する最小単位をユニット（又はニューロン）と呼ぶ</a:t>
                </a:r>
                <a:endParaRPr kumimoji="1" lang="en-US" altLang="ja-JP" sz="2000" dirty="0" smtClean="0"/>
              </a:p>
              <a:p>
                <a:pPr>
                  <a:lnSpc>
                    <a:spcPct val="120000"/>
                  </a:lnSpc>
                  <a:spcBef>
                    <a:spcPts val="0"/>
                  </a:spcBef>
                  <a:spcAft>
                    <a:spcPts val="600"/>
                  </a:spcAft>
                </a:pPr>
                <a:r>
                  <a:rPr kumimoji="1" lang="ja-JP" altLang="en-US" sz="2000" dirty="0" smtClean="0"/>
                  <a:t>ユニットは，重み係数</a:t>
                </a:r>
                <a14:m>
                  <m:oMath xmlns:m="http://schemas.openxmlformats.org/officeDocument/2006/math">
                    <m:r>
                      <a:rPr lang="en-US" altLang="ja-JP" sz="2000" b="1" i="0">
                        <a:latin typeface="Cambria Math" panose="02040503050406030204" pitchFamily="18" charset="0"/>
                      </a:rPr>
                      <m:t>𝐰</m:t>
                    </m:r>
                    <m:r>
                      <a:rPr lang="ja-JP" altLang="en-US" sz="2000" b="1" i="1" smtClean="0">
                        <a:latin typeface="Cambria Math" panose="02040503050406030204" pitchFamily="18" charset="0"/>
                      </a:rPr>
                      <m:t>と</m:t>
                    </m:r>
                  </m:oMath>
                </a14:m>
                <a:r>
                  <a:rPr kumimoji="1" lang="ja-JP" altLang="en-US" sz="2000" dirty="0" smtClean="0"/>
                  <a:t>非線形関数</a:t>
                </a:r>
                <a14:m>
                  <m:oMath xmlns:m="http://schemas.openxmlformats.org/officeDocument/2006/math">
                    <m:r>
                      <a:rPr lang="en-US" altLang="ja-JP" sz="2000" i="1" dirty="0">
                        <a:latin typeface="Cambria Math" panose="02040503050406030204" pitchFamily="18" charset="0"/>
                      </a:rPr>
                      <m:t>𝑓</m:t>
                    </m:r>
                  </m:oMath>
                </a14:m>
                <a:r>
                  <a:rPr kumimoji="1" lang="ja-JP" altLang="en-US" sz="2000" dirty="0" smtClean="0"/>
                  <a:t>を持つ</a:t>
                </a:r>
                <a:endParaRPr lang="en-US" altLang="ja-JP" sz="1600" dirty="0"/>
              </a:p>
              <a:p>
                <a:pPr>
                  <a:lnSpc>
                    <a:spcPct val="120000"/>
                  </a:lnSpc>
                  <a:spcBef>
                    <a:spcPts val="0"/>
                  </a:spcBef>
                  <a:spcAft>
                    <a:spcPts val="600"/>
                  </a:spcAft>
                </a:pPr>
                <a:r>
                  <a:rPr lang="ja-JP" altLang="en-US" sz="2000" dirty="0" smtClean="0"/>
                  <a:t>入力</a:t>
                </a:r>
                <a:r>
                  <a:rPr lang="ja-JP" altLang="en-US" sz="2000" dirty="0"/>
                  <a:t>信号</a:t>
                </a:r>
                <a14:m>
                  <m:oMath xmlns:m="http://schemas.openxmlformats.org/officeDocument/2006/math">
                    <m:r>
                      <a:rPr lang="en-US" altLang="ja-JP" sz="2000" b="1" smtClean="0">
                        <a:latin typeface="Cambria Math" panose="02040503050406030204" pitchFamily="18" charset="0"/>
                      </a:rPr>
                      <m:t>𝐱</m:t>
                    </m:r>
                  </m:oMath>
                </a14:m>
                <a:r>
                  <a:rPr lang="ja-JP" altLang="en-US" sz="2000" dirty="0" smtClean="0"/>
                  <a:t>を受け取り，係数との内積</a:t>
                </a:r>
                <a14:m>
                  <m:oMath xmlns:m="http://schemas.openxmlformats.org/officeDocument/2006/math">
                    <m:sSup>
                      <m:sSupPr>
                        <m:ctrlPr>
                          <a:rPr lang="en-US" altLang="ja-JP" sz="2000" i="1" smtClean="0">
                            <a:latin typeface="Cambria Math" panose="02040503050406030204" pitchFamily="18" charset="0"/>
                          </a:rPr>
                        </m:ctrlPr>
                      </m:sSupPr>
                      <m:e>
                        <m:r>
                          <a:rPr lang="en-US" altLang="ja-JP" sz="2000" b="1" i="0">
                            <a:latin typeface="Cambria Math" panose="02040503050406030204" pitchFamily="18" charset="0"/>
                          </a:rPr>
                          <m:t>𝐰</m:t>
                        </m:r>
                      </m:e>
                      <m:sup>
                        <m:r>
                          <a:rPr lang="en-US" altLang="ja-JP" sz="2000" b="0" i="1" smtClean="0">
                            <a:latin typeface="Cambria Math" panose="02040503050406030204" pitchFamily="18" charset="0"/>
                          </a:rPr>
                          <m:t>𝑇</m:t>
                        </m:r>
                      </m:sup>
                    </m:sSup>
                    <m:r>
                      <a:rPr lang="en-US" altLang="ja-JP" sz="2000" b="1" i="0" smtClean="0">
                        <a:latin typeface="Cambria Math" panose="02040503050406030204" pitchFamily="18" charset="0"/>
                      </a:rPr>
                      <m:t>𝐱</m:t>
                    </m:r>
                  </m:oMath>
                </a14:m>
                <a:r>
                  <a:rPr lang="ja-JP" altLang="en-US" sz="2000" dirty="0" smtClean="0"/>
                  <a:t>を計算し，非線形関数にかけて，</a:t>
                </a:r>
                <a:r>
                  <a:rPr lang="en-US" altLang="ja-JP" sz="2000" dirty="0" smtClean="0"/>
                  <a:t>[</a:t>
                </a:r>
                <a:r>
                  <a:rPr lang="en-US" altLang="ja-JP" sz="2000" dirty="0"/>
                  <a:t>0,1]</a:t>
                </a:r>
                <a:r>
                  <a:rPr lang="ja-JP" altLang="en-US" sz="2000" dirty="0"/>
                  <a:t>の実数値を</a:t>
                </a:r>
                <a:r>
                  <a:rPr lang="ja-JP" altLang="en-US" sz="2000" dirty="0" smtClean="0"/>
                  <a:t>返す</a:t>
                </a:r>
                <a:endParaRPr lang="en-US" altLang="ja-JP" sz="2000" dirty="0" smtClean="0"/>
              </a:p>
              <a:p>
                <a:pPr>
                  <a:lnSpc>
                    <a:spcPct val="120000"/>
                  </a:lnSpc>
                  <a:spcBef>
                    <a:spcPts val="0"/>
                  </a:spcBef>
                  <a:spcAft>
                    <a:spcPts val="600"/>
                  </a:spcAft>
                </a:pPr>
                <a:r>
                  <a:rPr lang="ja-JP" altLang="en-US" sz="2000" b="1" dirty="0" smtClean="0"/>
                  <a:t>入力信号</a:t>
                </a:r>
                <a14:m>
                  <m:oMath xmlns:m="http://schemas.openxmlformats.org/officeDocument/2006/math">
                    <m:r>
                      <a:rPr lang="en-US" altLang="ja-JP" sz="2000" b="1">
                        <a:latin typeface="Cambria Math" panose="02040503050406030204" pitchFamily="18" charset="0"/>
                      </a:rPr>
                      <m:t>𝐱</m:t>
                    </m:r>
                  </m:oMath>
                </a14:m>
                <a:r>
                  <a:rPr lang="ja-JP" altLang="en-US" sz="2000" b="1" dirty="0" smtClean="0"/>
                  <a:t>が</a:t>
                </a:r>
                <a:r>
                  <a:rPr lang="ja-JP" altLang="en-US" sz="2000" b="1" dirty="0"/>
                  <a:t>係数</a:t>
                </a:r>
                <a14:m>
                  <m:oMath xmlns:m="http://schemas.openxmlformats.org/officeDocument/2006/math">
                    <m:r>
                      <a:rPr lang="en-US" altLang="ja-JP" sz="2000" b="1">
                        <a:latin typeface="Cambria Math" panose="02040503050406030204" pitchFamily="18" charset="0"/>
                      </a:rPr>
                      <m:t>𝐰</m:t>
                    </m:r>
                  </m:oMath>
                </a14:m>
                <a:r>
                  <a:rPr kumimoji="1" lang="ja-JP" altLang="en-US" sz="2000" b="1" dirty="0" err="1" smtClean="0"/>
                  <a:t>と</a:t>
                </a:r>
                <a:r>
                  <a:rPr kumimoji="1" lang="ja-JP" altLang="en-US" sz="2000" b="1" dirty="0" smtClean="0"/>
                  <a:t>似ていると大きな値を返す</a:t>
                </a:r>
                <a:endParaRPr kumimoji="1" lang="ja-JP" altLang="en-US" sz="2000" b="1"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596281" y="1191322"/>
                <a:ext cx="6210919" cy="2732978"/>
              </a:xfrm>
              <a:blipFill rotWithShape="0">
                <a:blip r:embed="rId2"/>
                <a:stretch>
                  <a:fillRect l="-883" r="-5005"/>
                </a:stretch>
              </a:blipFill>
            </p:spPr>
            <p:txBody>
              <a:bodyPr/>
              <a:lstStyle/>
              <a:p>
                <a:r>
                  <a:rPr lang="ja-JP" altLang="en-US">
                    <a:noFill/>
                  </a:rPr>
                  <a:t> </a:t>
                </a:r>
              </a:p>
            </p:txBody>
          </p:sp>
        </mc:Fallback>
      </mc:AlternateContent>
      <p:grpSp>
        <p:nvGrpSpPr>
          <p:cNvPr id="4" name="グループ化 3"/>
          <p:cNvGrpSpPr/>
          <p:nvPr/>
        </p:nvGrpSpPr>
        <p:grpSpPr>
          <a:xfrm>
            <a:off x="820199" y="3841756"/>
            <a:ext cx="5568183" cy="2904859"/>
            <a:chOff x="2939895" y="926912"/>
            <a:chExt cx="6009496" cy="3135087"/>
          </a:xfrm>
        </p:grpSpPr>
        <p:grpSp>
          <p:nvGrpSpPr>
            <p:cNvPr id="5" name="グループ化 4"/>
            <p:cNvGrpSpPr/>
            <p:nvPr/>
          </p:nvGrpSpPr>
          <p:grpSpPr>
            <a:xfrm>
              <a:off x="2939895" y="926912"/>
              <a:ext cx="551543" cy="3135087"/>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6" name="円/楕円 5"/>
            <p:cNvSpPr/>
            <p:nvPr/>
          </p:nvSpPr>
          <p:spPr>
            <a:xfrm>
              <a:off x="5465381"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a:off x="3491438" y="1202684"/>
              <a:ext cx="1973943" cy="13208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a:off x="3491438" y="1870342"/>
              <a:ext cx="1973943" cy="65314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491438" y="2523484"/>
              <a:ext cx="1973943" cy="1451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491438" y="2523484"/>
              <a:ext cx="1973943" cy="126274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931175" y="124576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0</m:t>
                            </m:r>
                          </m:sub>
                        </m:sSub>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931175" y="1245764"/>
                  <a:ext cx="662264" cy="498255"/>
                </a:xfrm>
                <a:prstGeom prst="rect">
                  <a:avLst/>
                </a:prstGeom>
                <a:blipFill rotWithShape="0">
                  <a:blip r:embed="rId7"/>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正方形/長方形 11"/>
                <p:cNvSpPr/>
                <p:nvPr/>
              </p:nvSpPr>
              <p:spPr>
                <a:xfrm>
                  <a:off x="3931175" y="1725824"/>
                  <a:ext cx="654582"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1</m:t>
                            </m:r>
                          </m:sub>
                        </m:sSub>
                      </m:oMath>
                    </m:oMathPara>
                  </a14:m>
                  <a:endParaRPr lang="ja-JP" altLang="en-US" sz="2400" dirty="0"/>
                </a:p>
              </p:txBody>
            </p:sp>
          </mc:Choice>
          <mc:Fallback xmlns="">
            <p:sp>
              <p:nvSpPr>
                <p:cNvPr id="12" name="正方形/長方形 11"/>
                <p:cNvSpPr>
                  <a:spLocks noRot="1" noChangeAspect="1" noMove="1" noResize="1" noEditPoints="1" noAdjustHandles="1" noChangeArrowheads="1" noChangeShapeType="1" noTextEdit="1"/>
                </p:cNvSpPr>
                <p:nvPr/>
              </p:nvSpPr>
              <p:spPr>
                <a:xfrm>
                  <a:off x="3931175" y="1725824"/>
                  <a:ext cx="654582" cy="498255"/>
                </a:xfrm>
                <a:prstGeom prst="rect">
                  <a:avLst/>
                </a:prstGeom>
                <a:blipFill rotWithShape="0">
                  <a:blip r:embed="rId8"/>
                  <a:stretch>
                    <a:fillRect b="-1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正方形/長方形 12"/>
                <p:cNvSpPr/>
                <p:nvPr/>
              </p:nvSpPr>
              <p:spPr>
                <a:xfrm>
                  <a:off x="3931175" y="2144924"/>
                  <a:ext cx="662264"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2</m:t>
                            </m:r>
                          </m:sub>
                        </m:sSub>
                      </m:oMath>
                    </m:oMathPara>
                  </a14:m>
                  <a:endParaRPr lang="ja-JP" altLang="en-US" sz="2400" dirty="0"/>
                </a:p>
              </p:txBody>
            </p:sp>
          </mc:Choice>
          <mc:Fallback xmlns="">
            <p:sp>
              <p:nvSpPr>
                <p:cNvPr id="13" name="正方形/長方形 12"/>
                <p:cNvSpPr>
                  <a:spLocks noRot="1" noChangeAspect="1" noMove="1" noResize="1" noEditPoints="1" noAdjustHandles="1" noChangeArrowheads="1" noChangeShapeType="1" noTextEdit="1"/>
                </p:cNvSpPr>
                <p:nvPr/>
              </p:nvSpPr>
              <p:spPr>
                <a:xfrm>
                  <a:off x="3931175" y="2144924"/>
                  <a:ext cx="662264" cy="498255"/>
                </a:xfrm>
                <a:prstGeom prst="rect">
                  <a:avLst/>
                </a:prstGeom>
                <a:blipFill rotWithShape="0">
                  <a:blip r:embed="rId9"/>
                  <a:stretch>
                    <a:fillRect b="-131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正方形/長方形 13"/>
                <p:cNvSpPr/>
                <p:nvPr/>
              </p:nvSpPr>
              <p:spPr>
                <a:xfrm>
                  <a:off x="3931175" y="2906924"/>
                  <a:ext cx="685516" cy="49825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𝑑</m:t>
                            </m:r>
                          </m:sub>
                        </m:sSub>
                      </m:oMath>
                    </m:oMathPara>
                  </a14:m>
                  <a:endParaRPr lang="ja-JP" altLang="en-US" sz="24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3931175" y="2906924"/>
                  <a:ext cx="685516" cy="498255"/>
                </a:xfrm>
                <a:prstGeom prst="rect">
                  <a:avLst/>
                </a:prstGeom>
                <a:blipFill rotWithShape="0">
                  <a:blip r:embed="rId10"/>
                  <a:stretch>
                    <a:fillRect b="-2632"/>
                  </a:stretch>
                </a:blipFill>
              </p:spPr>
              <p:txBody>
                <a:bodyPr/>
                <a:lstStyle/>
                <a:p>
                  <a:r>
                    <a:rPr lang="ja-JP" altLang="en-US">
                      <a:noFill/>
                    </a:rPr>
                    <a:t> </a:t>
                  </a:r>
                </a:p>
              </p:txBody>
            </p:sp>
          </mc:Fallback>
        </mc:AlternateContent>
        <p:cxnSp>
          <p:nvCxnSpPr>
            <p:cNvPr id="15" name="直線矢印コネクタ 14"/>
            <p:cNvCxnSpPr>
              <a:stCxn id="16" idx="2"/>
              <a:endCxn id="6" idx="6"/>
            </p:cNvCxnSpPr>
            <p:nvPr/>
          </p:nvCxnSpPr>
          <p:spPr>
            <a:xfrm flipH="1">
              <a:off x="6205608" y="2523484"/>
              <a:ext cx="27927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 name="円/楕円 15"/>
            <p:cNvSpPr/>
            <p:nvPr/>
          </p:nvSpPr>
          <p:spPr>
            <a:xfrm>
              <a:off x="6484884" y="2153370"/>
              <a:ext cx="740227" cy="74022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7225111" y="2523484"/>
              <a:ext cx="447503"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7815861" y="2217805"/>
              <a:ext cx="1133530" cy="631122"/>
            </a:xfrm>
            <a:prstGeom prst="rect">
              <a:avLst/>
            </a:prstGeom>
          </p:spPr>
          <p:txBody>
            <a:bodyPr wrap="none">
              <a:spAutoFit/>
            </a:bodyPr>
            <a:lstStyle/>
            <a:p>
              <a:r>
                <a:rPr lang="en-US" altLang="ja-JP" sz="3200" dirty="0" smtClean="0"/>
                <a:t>[0,1] </a:t>
              </a:r>
              <a:endParaRPr lang="ja-JP" altLang="en-US" sz="3200" dirty="0"/>
            </a:p>
          </p:txBody>
        </p:sp>
      </p:grpSp>
      <p:sp>
        <p:nvSpPr>
          <p:cNvPr id="25" name="正方形/長方形 24"/>
          <p:cNvSpPr/>
          <p:nvPr/>
        </p:nvSpPr>
        <p:spPr>
          <a:xfrm>
            <a:off x="6913150" y="60270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28" name="図 27"/>
          <p:cNvPicPr>
            <a:picLocks noChangeAspect="1"/>
          </p:cNvPicPr>
          <p:nvPr/>
        </p:nvPicPr>
        <p:blipFill>
          <a:blip r:embed="rId11"/>
          <a:stretch>
            <a:fillRect/>
          </a:stretch>
        </p:blipFill>
        <p:spPr>
          <a:xfrm>
            <a:off x="7670381" y="2486025"/>
            <a:ext cx="3848519" cy="2454275"/>
          </a:xfrm>
          <a:prstGeom prst="rect">
            <a:avLst/>
          </a:prstGeom>
        </p:spPr>
      </p:pic>
      <p:sp>
        <p:nvSpPr>
          <p:cNvPr id="29" name="正方形/長方形 28"/>
          <p:cNvSpPr/>
          <p:nvPr/>
        </p:nvSpPr>
        <p:spPr>
          <a:xfrm>
            <a:off x="3068049" y="5720834"/>
            <a:ext cx="800219"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内積</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正方形/長方形 29"/>
          <p:cNvSpPr/>
          <p:nvPr/>
        </p:nvSpPr>
        <p:spPr>
          <a:xfrm>
            <a:off x="3931649" y="5708134"/>
            <a:ext cx="1107996" cy="830997"/>
          </a:xfrm>
          <a:prstGeom prst="rect">
            <a:avLst/>
          </a:prstGeom>
        </p:spPr>
        <p:txBody>
          <a:bodyPr wrap="none">
            <a:spAutoFit/>
          </a:bodyPr>
          <a:lstStyle/>
          <a:p>
            <a:pPr algn="ctr"/>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非線形</a:t>
            </a:r>
            <a:endPar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変換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1" name="正方形/長方形 30"/>
          <p:cNvSpPr/>
          <p:nvPr/>
        </p:nvSpPr>
        <p:spPr>
          <a:xfrm>
            <a:off x="8726353" y="49588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7786553" y="26855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7786553" y="2685534"/>
                <a:ext cx="1934632" cy="675698"/>
              </a:xfrm>
              <a:prstGeom prst="rect">
                <a:avLst/>
              </a:prstGeom>
              <a:blipFill rotWithShape="0">
                <a:blip r:embed="rId12"/>
                <a:stretch>
                  <a:fillRect/>
                </a:stretch>
              </a:blipFill>
            </p:spPr>
            <p:txBody>
              <a:bodyPr/>
              <a:lstStyle/>
              <a:p>
                <a:r>
                  <a:rPr lang="ja-JP" altLang="en-US">
                    <a:noFill/>
                  </a:rPr>
                  <a:t> </a:t>
                </a:r>
              </a:p>
            </p:txBody>
          </p:sp>
        </mc:Fallback>
      </mc:AlternateContent>
      <p:sp>
        <p:nvSpPr>
          <p:cNvPr id="33" name="正方形/長方形 32"/>
          <p:cNvSpPr/>
          <p:nvPr/>
        </p:nvSpPr>
        <p:spPr>
          <a:xfrm>
            <a:off x="7398748" y="18219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4" name="スライド番号プレースホルダー 23"/>
          <p:cNvSpPr>
            <a:spLocks noGrp="1"/>
          </p:cNvSpPr>
          <p:nvPr>
            <p:ph type="sldNum" sz="quarter" idx="12"/>
          </p:nvPr>
        </p:nvSpPr>
        <p:spPr/>
        <p:txBody>
          <a:bodyPr/>
          <a:lstStyle/>
          <a:p>
            <a:fld id="{F35DE295-420C-4265-BE54-AE59FA4027A6}" type="slidenum">
              <a:rPr kumimoji="1" lang="ja-JP" altLang="en-US" smtClean="0"/>
              <a:t>31</a:t>
            </a:fld>
            <a:endParaRPr kumimoji="1" lang="ja-JP" altLang="en-US"/>
          </a:p>
        </p:txBody>
      </p:sp>
    </p:spTree>
    <p:extLst>
      <p:ext uri="{BB962C8B-B14F-4D97-AF65-F5344CB8AC3E}">
        <p14:creationId xmlns:p14="http://schemas.microsoft.com/office/powerpoint/2010/main" val="3579994094"/>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20000"/>
              </a:lnSpc>
              <a:spcBef>
                <a:spcPts val="0"/>
              </a:spcBef>
              <a:spcAft>
                <a:spcPts val="600"/>
              </a:spcAft>
            </a:pPr>
            <a:r>
              <a:rPr kumimoji="1" lang="ja-JP" altLang="en-US" sz="2400" dirty="0" smtClean="0"/>
              <a:t>ユニットは入力信号が重みと似ているときに大きな値をかえすので</a:t>
            </a:r>
            <a:r>
              <a:rPr kumimoji="1" lang="en-US" altLang="ja-JP" sz="2400" dirty="0" smtClean="0"/>
              <a:t>…</a:t>
            </a:r>
          </a:p>
          <a:p>
            <a:pPr>
              <a:lnSpc>
                <a:spcPct val="120000"/>
              </a:lnSpc>
              <a:spcBef>
                <a:spcPts val="0"/>
              </a:spcBef>
              <a:spcAft>
                <a:spcPts val="600"/>
              </a:spcAft>
            </a:pPr>
            <a:r>
              <a:rPr lang="ja-JP" altLang="en-US" sz="2400" dirty="0"/>
              <a:t>複数</a:t>
            </a:r>
            <a:r>
              <a:rPr lang="ja-JP" altLang="en-US" sz="2400" dirty="0" smtClean="0"/>
              <a:t>の</a:t>
            </a:r>
            <a:r>
              <a:rPr lang="ja-JP" altLang="en-US" sz="2400" dirty="0"/>
              <a:t>ユニット</a:t>
            </a:r>
            <a:r>
              <a:rPr lang="ja-JP" altLang="en-US" sz="2400" dirty="0" smtClean="0"/>
              <a:t>を</a:t>
            </a:r>
            <a:r>
              <a:rPr lang="ja-JP" altLang="en-US" sz="2400" dirty="0"/>
              <a:t>並列</a:t>
            </a:r>
            <a:r>
              <a:rPr lang="ja-JP" altLang="en-US" sz="2400" dirty="0" smtClean="0"/>
              <a:t>に並べたら，複数クラスを扱えるのでは？</a:t>
            </a:r>
            <a:endParaRPr kumimoji="1" lang="en-US" altLang="ja-JP" sz="2400" dirty="0" smtClean="0"/>
          </a:p>
          <a:p>
            <a:pPr>
              <a:lnSpc>
                <a:spcPct val="120000"/>
              </a:lnSpc>
              <a:spcBef>
                <a:spcPts val="0"/>
              </a:spcBef>
              <a:spcAft>
                <a:spcPts val="600"/>
              </a:spcAft>
            </a:pPr>
            <a:endParaRPr kumimoji="1" lang="ja-JP" altLang="en-US" sz="2400" b="1" dirty="0"/>
          </a:p>
        </p:txBody>
      </p:sp>
      <p:grpSp>
        <p:nvGrpSpPr>
          <p:cNvPr id="5" name="グループ化 4"/>
          <p:cNvGrpSpPr/>
          <p:nvPr/>
        </p:nvGrpSpPr>
        <p:grpSpPr>
          <a:xfrm>
            <a:off x="820199" y="3409956"/>
            <a:ext cx="511040" cy="2904859"/>
            <a:chOff x="914401" y="1494971"/>
            <a:chExt cx="580571" cy="3300089"/>
          </a:xfrm>
        </p:grpSpPr>
        <p:sp>
          <p:nvSpPr>
            <p:cNvPr id="20" name="円/楕円 19"/>
            <p:cNvSpPr/>
            <p:nvPr/>
          </p:nvSpPr>
          <p:spPr>
            <a:xfrm>
              <a:off x="914401" y="1494971"/>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14401" y="2197768"/>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7" name="円/楕円 16"/>
                <p:cNvSpPr>
                  <a:spLocks noRot="1" noChangeAspect="1" noMove="1" noResize="1" noEditPoints="1" noAdjustHandles="1" noChangeArrowheads="1" noChangeShapeType="1" noTextEdit="1"/>
                </p:cNvSpPr>
                <p:nvPr/>
              </p:nvSpPr>
              <p:spPr>
                <a:xfrm>
                  <a:off x="914401" y="2197768"/>
                  <a:ext cx="580571" cy="580571"/>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14401" y="2900565"/>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8" name="円/楕円 17"/>
                <p:cNvSpPr>
                  <a:spLocks noRot="1" noChangeAspect="1" noMove="1" noResize="1" noEditPoints="1" noAdjustHandles="1" noChangeArrowheads="1" noChangeShapeType="1" noTextEdit="1"/>
                </p:cNvSpPr>
                <p:nvPr/>
              </p:nvSpPr>
              <p:spPr>
                <a:xfrm>
                  <a:off x="914401" y="2900565"/>
                  <a:ext cx="580571" cy="580571"/>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14401" y="4214489"/>
                  <a:ext cx="580571" cy="580571"/>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𝑑</m:t>
                            </m:r>
                          </m:sub>
                        </m:sSub>
                      </m:oMath>
                    </m:oMathPara>
                  </a14:m>
                  <a:endParaRPr kumimoji="1" lang="ja-JP" altLang="en-US" sz="2400" dirty="0">
                    <a:solidFill>
                      <a:schemeClr val="tx1"/>
                    </a:solidFill>
                  </a:endParaRPr>
                </a:p>
              </p:txBody>
            </p:sp>
          </mc:Choice>
          <mc:Fallback xmlns="">
            <p:sp>
              <p:nvSpPr>
                <p:cNvPr id="19" name="円/楕円 18"/>
                <p:cNvSpPr>
                  <a:spLocks noRot="1" noChangeAspect="1" noMove="1" noResize="1" noEditPoints="1" noAdjustHandles="1" noChangeArrowheads="1" noChangeShapeType="1" noTextEdit="1"/>
                </p:cNvSpPr>
                <p:nvPr/>
              </p:nvSpPr>
              <p:spPr>
                <a:xfrm>
                  <a:off x="914401" y="4214489"/>
                  <a:ext cx="580571" cy="580571"/>
                </a:xfrm>
                <a:prstGeom prst="ellipse">
                  <a:avLst/>
                </a:prstGeom>
                <a:blipFill rotWithShape="0">
                  <a:blip r:embed="rId6"/>
                  <a:stretch>
                    <a:fillRect/>
                  </a:stretch>
                </a:blipFill>
                <a:ln w="31750"/>
              </p:spPr>
              <p:txBody>
                <a:bodyPr/>
                <a:lstStyle/>
                <a:p>
                  <a:r>
                    <a:rPr lang="ja-JP" altLang="en-US">
                      <a:noFill/>
                    </a:rPr>
                    <a:t> </a:t>
                  </a:r>
                </a:p>
              </p:txBody>
            </p:sp>
          </mc:Fallback>
        </mc:AlternateContent>
      </p:grpSp>
      <p:sp>
        <p:nvSpPr>
          <p:cNvPr id="25" name="正方形/長方形 24"/>
          <p:cNvSpPr/>
          <p:nvPr/>
        </p:nvSpPr>
        <p:spPr>
          <a:xfrm>
            <a:off x="11878850" y="9786203"/>
            <a:ext cx="5278850" cy="830997"/>
          </a:xfrm>
          <a:prstGeom prst="rect">
            <a:avLst/>
          </a:prstGeom>
        </p:spPr>
        <p:txBody>
          <a:bodyPr wrap="square">
            <a:spAutoFit/>
          </a:bodyPr>
          <a:lstStyle/>
          <a:p>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1600" dirty="0" smtClean="0">
                <a:latin typeface="メイリオ" panose="020B0604030504040204" pitchFamily="50" charset="-128"/>
                <a:ea typeface="メイリオ" panose="020B0604030504040204" pitchFamily="50" charset="-128"/>
                <a:cs typeface="メイリオ" panose="020B0604030504040204" pitchFamily="50" charset="-128"/>
              </a:rPr>
              <a:t>非線形変換がないとこのユニットを直列につなぐうまみがあまりないです．さらに深く理解するとこの意味はわかるかと</a:t>
            </a:r>
            <a:r>
              <a:rPr lang="en-US" altLang="ja-JP" sz="1600" dirty="0" smtClean="0">
                <a:latin typeface="メイリオ" panose="020B0604030504040204" pitchFamily="50" charset="-128"/>
                <a:ea typeface="メイリオ" panose="020B0604030504040204" pitchFamily="50" charset="-128"/>
                <a:cs typeface="メイリオ" panose="020B0604030504040204" pitchFamily="50" charset="-128"/>
              </a:rPr>
              <a:t>…</a:t>
            </a:r>
          </a:p>
        </p:txBody>
      </p:sp>
      <p:grpSp>
        <p:nvGrpSpPr>
          <p:cNvPr id="37" name="グループ化 36"/>
          <p:cNvGrpSpPr/>
          <p:nvPr/>
        </p:nvGrpSpPr>
        <p:grpSpPr>
          <a:xfrm>
            <a:off x="1331239" y="3060448"/>
            <a:ext cx="4879343" cy="2998847"/>
            <a:chOff x="1331239" y="3060448"/>
            <a:chExt cx="4879343" cy="2998847"/>
          </a:xfrm>
        </p:grpSpPr>
        <p:sp>
          <p:nvSpPr>
            <p:cNvPr id="6" name="円/楕円 5"/>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7" name="直線矢印コネクタ 6"/>
            <p:cNvCxnSpPr>
              <a:stCxn id="20" idx="6"/>
              <a:endCxn id="6" idx="2"/>
            </p:cNvCxnSpPr>
            <p:nvPr/>
          </p:nvCxnSpPr>
          <p:spPr>
            <a:xfrm flipV="1">
              <a:off x="1331239" y="3403382"/>
              <a:ext cx="1828985" cy="26209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331239" y="3403382"/>
              <a:ext cx="1828985" cy="880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331239" y="3403382"/>
              <a:ext cx="1828985" cy="14993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331239" y="3403382"/>
              <a:ext cx="1828985" cy="26559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297483" y="3095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297483" y="3095793"/>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15" name="直線矢印コネクタ 1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36" name="グループ化 35"/>
            <p:cNvGrpSpPr/>
            <p:nvPr/>
          </p:nvGrpSpPr>
          <p:grpSpPr>
            <a:xfrm>
              <a:off x="41048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pic>
        <p:nvPicPr>
          <p:cNvPr id="28" name="図 27"/>
          <p:cNvPicPr>
            <a:picLocks noChangeAspect="1"/>
          </p:cNvPicPr>
          <p:nvPr/>
        </p:nvPicPr>
        <p:blipFill>
          <a:blip r:embed="rId8"/>
          <a:stretch>
            <a:fillRect/>
          </a:stretch>
        </p:blipFill>
        <p:spPr>
          <a:xfrm>
            <a:off x="12636081" y="6245225"/>
            <a:ext cx="3848519" cy="2454275"/>
          </a:xfrm>
          <a:prstGeom prst="rect">
            <a:avLst/>
          </a:prstGeom>
        </p:spPr>
      </p:pic>
      <p:sp>
        <p:nvSpPr>
          <p:cNvPr id="31" name="正方形/長方形 30"/>
          <p:cNvSpPr/>
          <p:nvPr/>
        </p:nvSpPr>
        <p:spPr>
          <a:xfrm>
            <a:off x="13692053" y="8718034"/>
            <a:ext cx="1980029" cy="400110"/>
          </a:xfrm>
          <a:prstGeom prst="rect">
            <a:avLst/>
          </a:prstGeom>
        </p:spPr>
        <p:txBody>
          <a:bodyPr wrap="none">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シグモイド関数</a:t>
            </a:r>
            <a:endParaRPr lang="ja-JP" altLang="en-US" sz="2000" dirty="0"/>
          </a:p>
        </p:txBody>
      </p:sp>
      <mc:AlternateContent xmlns:mc="http://schemas.openxmlformats.org/markup-compatibility/2006" xmlns:a14="http://schemas.microsoft.com/office/drawing/2010/main">
        <mc:Choice Requires="a14">
          <p:sp>
            <p:nvSpPr>
              <p:cNvPr id="32" name="正方形/長方形 31"/>
              <p:cNvSpPr/>
              <p:nvPr/>
            </p:nvSpPr>
            <p:spPr>
              <a:xfrm>
                <a:off x="12752253" y="6444734"/>
                <a:ext cx="1934632" cy="67569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altLang="ja-JP" sz="2000" i="1" dirty="0" smtClean="0">
                          <a:latin typeface="Cambria Math" panose="02040503050406030204" pitchFamily="18" charset="0"/>
                          <a:ea typeface="メイリオ" panose="020B0604030504040204" pitchFamily="50" charset="-128"/>
                          <a:cs typeface="メイリオ" panose="020B0604030504040204" pitchFamily="50" charset="-128"/>
                        </a:rPr>
                        <m:t>𝑓</m:t>
                      </m:r>
                      <m:d>
                        <m:d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d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e>
                      </m:d>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f>
                        <m:f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fPr>
                        <m:num>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num>
                        <m:den>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1+</m:t>
                          </m:r>
                          <m:sSup>
                            <m:sSupPr>
                              <m:ctrlP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ctrlPr>
                            </m:sSupPr>
                            <m:e>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𝑒</m:t>
                              </m:r>
                            </m:e>
                            <m:sup>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m:t>
                              </m:r>
                              <m:r>
                                <a:rPr lang="en-US" altLang="ja-JP" sz="2000" b="0" i="1" dirty="0" smtClean="0">
                                  <a:latin typeface="Cambria Math" panose="02040503050406030204" pitchFamily="18" charset="0"/>
                                  <a:ea typeface="メイリオ" panose="020B0604030504040204" pitchFamily="50" charset="-128"/>
                                  <a:cs typeface="メイリオ" panose="020B0604030504040204" pitchFamily="50" charset="-128"/>
                                </a:rPr>
                                <m:t>𝑥</m:t>
                              </m:r>
                            </m:sup>
                          </m:sSup>
                        </m:den>
                      </m:f>
                    </m:oMath>
                  </m:oMathPara>
                </a14:m>
                <a:endParaRPr lang="ja-JP" altLang="en-US" sz="2000" dirty="0"/>
              </a:p>
            </p:txBody>
          </p:sp>
        </mc:Choice>
        <mc:Fallback xmlns="">
          <p:sp>
            <p:nvSpPr>
              <p:cNvPr id="32" name="正方形/長方形 31"/>
              <p:cNvSpPr>
                <a:spLocks noRot="1" noChangeAspect="1" noMove="1" noResize="1" noEditPoints="1" noAdjustHandles="1" noChangeArrowheads="1" noChangeShapeType="1" noTextEdit="1"/>
              </p:cNvSpPr>
              <p:nvPr/>
            </p:nvSpPr>
            <p:spPr>
              <a:xfrm>
                <a:off x="12752253" y="6444734"/>
                <a:ext cx="1934632" cy="675698"/>
              </a:xfrm>
              <a:prstGeom prst="rect">
                <a:avLst/>
              </a:prstGeom>
              <a:blipFill rotWithShape="0">
                <a:blip r:embed="rId9"/>
                <a:stretch>
                  <a:fillRect/>
                </a:stretch>
              </a:blipFill>
            </p:spPr>
            <p:txBody>
              <a:bodyPr/>
              <a:lstStyle/>
              <a:p>
                <a:r>
                  <a:rPr lang="ja-JP" altLang="en-US">
                    <a:noFill/>
                  </a:rPr>
                  <a:t> </a:t>
                </a:r>
              </a:p>
            </p:txBody>
          </p:sp>
        </mc:Fallback>
      </mc:AlternateContent>
      <p:sp>
        <p:nvSpPr>
          <p:cNvPr id="33" name="正方形/長方形 32"/>
          <p:cNvSpPr/>
          <p:nvPr/>
        </p:nvSpPr>
        <p:spPr>
          <a:xfrm>
            <a:off x="12364448" y="5581134"/>
            <a:ext cx="4323352" cy="707886"/>
          </a:xfrm>
          <a:prstGeom prst="rect">
            <a:avLst/>
          </a:prstGeom>
        </p:spPr>
        <p:txBody>
          <a:bodyPr wrap="square">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非線形変換部分には</a:t>
            </a:r>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シグモイド関数などが利用される</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8" name="グループ化 37"/>
          <p:cNvGrpSpPr/>
          <p:nvPr/>
        </p:nvGrpSpPr>
        <p:grpSpPr>
          <a:xfrm>
            <a:off x="1331239" y="3665476"/>
            <a:ext cx="4917443" cy="2393819"/>
            <a:chOff x="1293139" y="2217676"/>
            <a:chExt cx="4917443" cy="2393819"/>
          </a:xfrm>
        </p:grpSpPr>
        <p:sp>
          <p:nvSpPr>
            <p:cNvPr id="39" name="円/楕円 38"/>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0" name="直線矢印コネクタ 39"/>
            <p:cNvCxnSpPr>
              <a:stCxn id="20" idx="6"/>
              <a:endCxn id="39" idx="2"/>
            </p:cNvCxnSpPr>
            <p:nvPr/>
          </p:nvCxnSpPr>
          <p:spPr>
            <a:xfrm>
              <a:off x="1293139" y="2217676"/>
              <a:ext cx="1867085" cy="11857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293139" y="2836304"/>
              <a:ext cx="1867085" cy="5670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1293139" y="3403382"/>
              <a:ext cx="1867085" cy="515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293139" y="3403382"/>
              <a:ext cx="1867085" cy="12081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564183" y="29052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564183" y="2905293"/>
                  <a:ext cx="663002" cy="470000"/>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45" name="直線矢印コネクタ 44"/>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47" name="グループ化 46"/>
            <p:cNvGrpSpPr/>
            <p:nvPr/>
          </p:nvGrpSpPr>
          <p:grpSpPr>
            <a:xfrm>
              <a:off x="4104858" y="30604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56" name="グループ化 55"/>
          <p:cNvGrpSpPr/>
          <p:nvPr/>
        </p:nvGrpSpPr>
        <p:grpSpPr>
          <a:xfrm>
            <a:off x="1331239" y="3665476"/>
            <a:ext cx="4917443" cy="3047289"/>
            <a:chOff x="1293139" y="772504"/>
            <a:chExt cx="4917443" cy="3047289"/>
          </a:xfrm>
        </p:grpSpPr>
        <p:sp>
          <p:nvSpPr>
            <p:cNvPr id="57" name="円/楕円 56"/>
            <p:cNvSpPr/>
            <p:nvPr/>
          </p:nvSpPr>
          <p:spPr>
            <a:xfrm>
              <a:off x="31602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58" name="直線矢印コネクタ 57"/>
            <p:cNvCxnSpPr>
              <a:stCxn id="20" idx="6"/>
              <a:endCxn id="57" idx="2"/>
            </p:cNvCxnSpPr>
            <p:nvPr/>
          </p:nvCxnSpPr>
          <p:spPr>
            <a:xfrm>
              <a:off x="1293139" y="772504"/>
              <a:ext cx="1867085" cy="26308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293139" y="1391132"/>
              <a:ext cx="1867085" cy="20122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293139" y="2009759"/>
              <a:ext cx="1867085" cy="139362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1293139" y="3166323"/>
              <a:ext cx="1867085" cy="2370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513383" y="3349793"/>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513383" y="3349793"/>
                  <a:ext cx="663002" cy="470000"/>
                </a:xfrm>
                <a:prstGeom prst="rect">
                  <a:avLst/>
                </a:prstGeom>
                <a:blipFill rotWithShape="0">
                  <a:blip r:embed="rId11"/>
                  <a:stretch>
                    <a:fillRect/>
                  </a:stretch>
                </a:blipFill>
              </p:spPr>
              <p:txBody>
                <a:bodyPr/>
                <a:lstStyle/>
                <a:p>
                  <a:r>
                    <a:rPr lang="ja-JP" altLang="en-US">
                      <a:noFill/>
                    </a:rPr>
                    <a:t> </a:t>
                  </a:r>
                </a:p>
              </p:txBody>
            </p:sp>
          </mc:Fallback>
        </mc:AlternateContent>
        <p:cxnSp>
          <p:nvCxnSpPr>
            <p:cNvPr id="63" name="直線矢印コネクタ 62"/>
            <p:cNvCxnSpPr/>
            <p:nvPr/>
          </p:nvCxnSpPr>
          <p:spPr>
            <a:xfrm flipH="1">
              <a:off x="38460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5160294" y="3094751"/>
              <a:ext cx="1050288" cy="584775"/>
            </a:xfrm>
            <a:prstGeom prst="rect">
              <a:avLst/>
            </a:prstGeom>
          </p:spPr>
          <p:txBody>
            <a:bodyPr wrap="none">
              <a:spAutoFit/>
            </a:bodyPr>
            <a:lstStyle/>
            <a:p>
              <a:r>
                <a:rPr lang="en-US" altLang="ja-JP" sz="3200" dirty="0" smtClean="0"/>
                <a:t>[0,1] </a:t>
              </a:r>
              <a:endParaRPr lang="ja-JP" altLang="en-US" sz="3200" dirty="0"/>
            </a:p>
          </p:txBody>
        </p:sp>
        <p:grpSp>
          <p:nvGrpSpPr>
            <p:cNvPr id="65" name="グループ化 64"/>
            <p:cNvGrpSpPr/>
            <p:nvPr/>
          </p:nvGrpSpPr>
          <p:grpSpPr>
            <a:xfrm>
              <a:off x="4104858" y="3060448"/>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8" name="グループ化 77"/>
          <p:cNvGrpSpPr/>
          <p:nvPr/>
        </p:nvGrpSpPr>
        <p:grpSpPr>
          <a:xfrm>
            <a:off x="6361483" y="3222793"/>
            <a:ext cx="5518498" cy="3340200"/>
            <a:chOff x="6361483" y="3222793"/>
            <a:chExt cx="5518498" cy="3340200"/>
          </a:xfrm>
        </p:grpSpPr>
        <mc:AlternateContent xmlns:mc="http://schemas.openxmlformats.org/markup-compatibility/2006" xmlns:a14="http://schemas.microsoft.com/office/drawing/2010/main">
          <mc:Choice Requires="a14">
            <p:sp>
              <p:nvSpPr>
                <p:cNvPr id="75" name="正方形/長方形 74"/>
                <p:cNvSpPr/>
                <p:nvPr/>
              </p:nvSpPr>
              <p:spPr>
                <a:xfrm>
                  <a:off x="6361483" y="3222793"/>
                  <a:ext cx="5507085" cy="461665"/>
                </a:xfrm>
                <a:prstGeom prst="rect">
                  <a:avLst/>
                </a:prstGeom>
              </p:spPr>
              <p:txBody>
                <a:bodyPr wrap="none">
                  <a:spAutoFit/>
                </a:bodyPr>
                <a:lstStyle/>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5" name="正方形/長方形 74"/>
                <p:cNvSpPr>
                  <a:spLocks noRot="1" noChangeAspect="1" noMove="1" noResize="1" noEditPoints="1" noAdjustHandles="1" noChangeArrowheads="1" noChangeShapeType="1" noTextEdit="1"/>
                </p:cNvSpPr>
                <p:nvPr/>
              </p:nvSpPr>
              <p:spPr>
                <a:xfrm>
                  <a:off x="6361483" y="3222793"/>
                  <a:ext cx="5507085" cy="461665"/>
                </a:xfrm>
                <a:prstGeom prst="rect">
                  <a:avLst/>
                </a:prstGeom>
                <a:blipFill rotWithShape="0">
                  <a:blip r:embed="rId12"/>
                  <a:stretch>
                    <a:fillRect l="-1772" t="-8000" r="-775" b="-3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361483" y="46705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𝟐</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6" name="正方形/長方形 75"/>
                <p:cNvSpPr>
                  <a:spLocks noRot="1" noChangeAspect="1" noMove="1" noResize="1" noEditPoints="1" noAdjustHandles="1" noChangeArrowheads="1" noChangeShapeType="1" noTextEdit="1"/>
                </p:cNvSpPr>
                <p:nvPr/>
              </p:nvSpPr>
              <p:spPr>
                <a:xfrm>
                  <a:off x="6361483" y="4670593"/>
                  <a:ext cx="5518498" cy="470000"/>
                </a:xfrm>
                <a:prstGeom prst="rect">
                  <a:avLst/>
                </a:prstGeom>
                <a:blipFill rotWithShape="0">
                  <a:blip r:embed="rId13"/>
                  <a:stretch>
                    <a:fillRect l="-1768" t="-6494" r="-773" b="-31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6361483" y="6092993"/>
                  <a:ext cx="5518498" cy="470000"/>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入力信号が</a:t>
                  </a:r>
                  <a14:m>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1" i="0" smtClean="0">
                              <a:latin typeface="Cambria Math" panose="02040503050406030204" pitchFamily="18" charset="0"/>
                            </a:rPr>
                            <m:t>𝟑</m:t>
                          </m:r>
                        </m:sup>
                      </m:sSup>
                    </m:oMath>
                  </a14:m>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に似てるとき大きい値に</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77" name="正方形/長方形 76"/>
                <p:cNvSpPr>
                  <a:spLocks noRot="1" noChangeAspect="1" noMove="1" noResize="1" noEditPoints="1" noAdjustHandles="1" noChangeArrowheads="1" noChangeShapeType="1" noTextEdit="1"/>
                </p:cNvSpPr>
                <p:nvPr/>
              </p:nvSpPr>
              <p:spPr>
                <a:xfrm>
                  <a:off x="6361483" y="6092993"/>
                  <a:ext cx="5518498" cy="470000"/>
                </a:xfrm>
                <a:prstGeom prst="rect">
                  <a:avLst/>
                </a:prstGeom>
                <a:blipFill rotWithShape="0">
                  <a:blip r:embed="rId14"/>
                  <a:stretch>
                    <a:fillRect l="-1768" t="-6494" r="-773" b="-31169"/>
                  </a:stretch>
                </a:blipFill>
              </p:spPr>
              <p:txBody>
                <a:bodyPr/>
                <a:lstStyle/>
                <a:p>
                  <a:r>
                    <a:rPr lang="ja-JP" altLang="en-US">
                      <a:noFill/>
                    </a:rPr>
                    <a:t> </a:t>
                  </a:r>
                </a:p>
              </p:txBody>
            </p:sp>
          </mc:Fallback>
        </mc:AlternateContent>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32</a:t>
            </a:fld>
            <a:endParaRPr kumimoji="1" lang="ja-JP" altLang="en-US"/>
          </a:p>
        </p:txBody>
      </p:sp>
    </p:spTree>
    <p:extLst>
      <p:ext uri="{BB962C8B-B14F-4D97-AF65-F5344CB8AC3E}">
        <p14:creationId xmlns:p14="http://schemas.microsoft.com/office/powerpoint/2010/main" val="2348655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fade">
                                      <p:cBhvr>
                                        <p:cTn id="7" dur="500"/>
                                        <p:tgtEl>
                                          <p:spTgt spid="3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8"/>
                                        </p:tgtEl>
                                        <p:attrNameLst>
                                          <p:attrName>style.visibility</p:attrName>
                                        </p:attrNameLst>
                                      </p:cBhvr>
                                      <p:to>
                                        <p:strVal val="visible"/>
                                      </p:to>
                                    </p:set>
                                    <p:animEffect transition="in" filter="fade">
                                      <p:cBhvr>
                                        <p:cTn id="12" dur="500"/>
                                        <p:tgtEl>
                                          <p:spTgt spid="3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6"/>
                                        </p:tgtEl>
                                        <p:attrNameLst>
                                          <p:attrName>style.visibility</p:attrName>
                                        </p:attrNameLst>
                                      </p:cBhvr>
                                      <p:to>
                                        <p:strVal val="visible"/>
                                      </p:to>
                                    </p:set>
                                    <p:animEffect transition="in" filter="fade">
                                      <p:cBhvr>
                                        <p:cTn id="17" dur="500"/>
                                        <p:tgtEl>
                                          <p:spTgt spid="5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8"/>
                                        </p:tgtEl>
                                        <p:attrNameLst>
                                          <p:attrName>style.visibility</p:attrName>
                                        </p:attrNameLst>
                                      </p:cBhvr>
                                      <p:to>
                                        <p:strVal val="visible"/>
                                      </p:to>
                                    </p:set>
                                    <p:animEffect transition="in" filter="fade">
                                      <p:cBhvr>
                                        <p:cTn id="2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596281" y="1191322"/>
            <a:ext cx="11329019" cy="1208978"/>
          </a:xfrm>
        </p:spPr>
        <p:txBody>
          <a:bodyPr>
            <a:noAutofit/>
          </a:bodyPr>
          <a:lstStyle/>
          <a:p>
            <a:pPr>
              <a:lnSpc>
                <a:spcPct val="100000"/>
              </a:lnSpc>
              <a:spcBef>
                <a:spcPts val="600"/>
              </a:spcBef>
            </a:pPr>
            <a:r>
              <a:rPr lang="ja-JP" altLang="en-US" sz="2400" dirty="0"/>
              <a:t>果物写真の</a:t>
            </a:r>
            <a:r>
              <a:rPr lang="ja-JP" altLang="en-US" sz="2400" dirty="0" smtClean="0"/>
              <a:t>分類を考える</a:t>
            </a:r>
            <a:endParaRPr lang="en-US" altLang="ja-JP" sz="2400" dirty="0"/>
          </a:p>
          <a:p>
            <a:pPr lvl="1">
              <a:lnSpc>
                <a:spcPct val="100000"/>
              </a:lnSpc>
              <a:spcBef>
                <a:spcPts val="600"/>
              </a:spcBef>
            </a:pPr>
            <a:r>
              <a:rPr lang="ja-JP" altLang="en-US" sz="2000" dirty="0"/>
              <a:t>特徴ベクトルは</a:t>
            </a:r>
            <a:r>
              <a:rPr lang="en-US" altLang="ja-JP" sz="2000" dirty="0"/>
              <a:t>4D</a:t>
            </a:r>
            <a:r>
              <a:rPr lang="ja-JP" altLang="en-US" sz="2000" dirty="0"/>
              <a:t> </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円形度</a:t>
            </a:r>
            <a:r>
              <a:rPr lang="ja-JP" altLang="en-US" sz="2000" dirty="0" smtClean="0">
                <a:sym typeface="Wingdings" panose="05000000000000000000" pitchFamily="2" charset="2"/>
              </a:rPr>
              <a:t>，</a:t>
            </a:r>
            <a:r>
              <a:rPr lang="ja-JP" altLang="en-US" sz="2000" dirty="0">
                <a:sym typeface="Wingdings" panose="05000000000000000000" pitchFamily="2" charset="2"/>
              </a:rPr>
              <a:t>彩度</a:t>
            </a:r>
            <a:r>
              <a:rPr lang="ja-JP" altLang="en-US" sz="2000" dirty="0" smtClean="0">
                <a:sym typeface="Wingdings" panose="05000000000000000000" pitchFamily="2" charset="2"/>
              </a:rPr>
              <a:t>，</a:t>
            </a:r>
            <a:r>
              <a:rPr lang="ja-JP" altLang="en-US" sz="2000" dirty="0">
                <a:sym typeface="Wingdings" panose="05000000000000000000" pitchFamily="2" charset="2"/>
              </a:rPr>
              <a:t>色相，ざらつき</a:t>
            </a:r>
            <a:r>
              <a:rPr lang="en-US" altLang="ja-JP" sz="2000" dirty="0">
                <a:sym typeface="Wingdings" panose="05000000000000000000" pitchFamily="2" charset="2"/>
              </a:rPr>
              <a:t>) </a:t>
            </a:r>
            <a:endParaRPr lang="en-US" altLang="ja-JP" sz="20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1912399"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1912399"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1912399"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1912399"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1912399"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1912399"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1912399"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1912399"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1912399"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2423439"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2423439"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2423439"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2423439"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275383"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275383"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2423439"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2423439"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2423439"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2423439"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3656383"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3656383"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2423439"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2423439"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2423439"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2423439"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3605583"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3605583"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090502" y="3184978"/>
            <a:ext cx="2604581" cy="3181713"/>
            <a:chOff x="5027124" y="3060448"/>
            <a:chExt cx="2929672"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8" name="正方形/長方形 17"/>
            <p:cNvSpPr/>
            <p:nvPr/>
          </p:nvSpPr>
          <p:spPr>
            <a:xfrm>
              <a:off x="6984339" y="3109037"/>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934358" cy="519288"/>
            </a:xfrm>
            <a:prstGeom prst="rect">
              <a:avLst/>
            </a:prstGeom>
          </p:spPr>
          <p:txBody>
            <a:bodyPr wrap="none">
              <a:spAutoFit/>
            </a:bodyPr>
            <a:lstStyle/>
            <a:p>
              <a:r>
                <a:rPr lang="en-US" altLang="ja-JP" sz="2400" dirty="0" smtClean="0"/>
                <a:t>[0,1] </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070628" y="4022663"/>
            <a:ext cx="877163" cy="369332"/>
          </a:xfrm>
          <a:prstGeom prst="rect">
            <a:avLst/>
          </a:prstGeom>
        </p:spPr>
        <p:txBody>
          <a:bodyPr wrap="none">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301460" y="46449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彩度</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301460" y="5203763"/>
            <a:ext cx="646331"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869518" y="5787963"/>
            <a:ext cx="11079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81" name="正方形/長方形 80"/>
              <p:cNvSpPr/>
              <p:nvPr/>
            </p:nvSpPr>
            <p:spPr>
              <a:xfrm>
                <a:off x="7275883" y="31311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1</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りんごの写真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1" name="正方形/長方形 80"/>
              <p:cNvSpPr>
                <a:spLocks noRot="1" noChangeAspect="1" noMove="1" noResize="1" noEditPoints="1" noAdjustHandles="1" noChangeArrowheads="1" noChangeShapeType="1" noTextEdit="1"/>
              </p:cNvSpPr>
              <p:nvPr/>
            </p:nvSpPr>
            <p:spPr>
              <a:xfrm>
                <a:off x="7275883" y="3131171"/>
                <a:ext cx="3747717" cy="707886"/>
              </a:xfrm>
              <a:prstGeom prst="rect">
                <a:avLst/>
              </a:prstGeom>
              <a:blipFill rotWithShape="0">
                <a:blip r:embed="rId9"/>
                <a:stretch>
                  <a:fillRect l="-1792" t="-4310" b="-1379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2" name="正方形/長方形 81"/>
              <p:cNvSpPr/>
              <p:nvPr/>
            </p:nvSpPr>
            <p:spPr>
              <a:xfrm>
                <a:off x="7275883" y="4401171"/>
                <a:ext cx="3747717" cy="734240"/>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1" i="0" smtClean="0">
                            <a:latin typeface="Cambria Math" panose="02040503050406030204" pitchFamily="18" charset="0"/>
                          </a:rPr>
                          <m:t>𝟐</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バナナの写真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2" name="正方形/長方形 81"/>
              <p:cNvSpPr>
                <a:spLocks noRot="1" noChangeAspect="1" noMove="1" noResize="1" noEditPoints="1" noAdjustHandles="1" noChangeArrowheads="1" noChangeShapeType="1" noTextEdit="1"/>
              </p:cNvSpPr>
              <p:nvPr/>
            </p:nvSpPr>
            <p:spPr>
              <a:xfrm>
                <a:off x="7275883" y="4401171"/>
                <a:ext cx="3747717" cy="734240"/>
              </a:xfrm>
              <a:prstGeom prst="rect">
                <a:avLst/>
              </a:prstGeom>
              <a:blipFill rotWithShape="0">
                <a:blip r:embed="rId10"/>
                <a:stretch>
                  <a:fillRect l="-1792" t="-3333" b="-108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3" name="正方形/長方形 82"/>
              <p:cNvSpPr/>
              <p:nvPr/>
            </p:nvSpPr>
            <p:spPr>
              <a:xfrm>
                <a:off x="7275883" y="5696571"/>
                <a:ext cx="3747717" cy="707886"/>
              </a:xfrm>
              <a:prstGeom prst="rect">
                <a:avLst/>
              </a:prstGeom>
            </p:spPr>
            <p:txBody>
              <a:bodyPr wrap="square">
                <a:spAutoFit/>
              </a:bodyPr>
              <a:lstStyle/>
              <a:p>
                <a14:m>
                  <m:oMath xmlns:m="http://schemas.openxmlformats.org/officeDocument/2006/math">
                    <m:sSup>
                      <m:sSupPr>
                        <m:ctrlPr>
                          <a:rPr lang="en-US" altLang="ja-JP" sz="2000" b="1" i="1" smtClean="0">
                            <a:latin typeface="Cambria Math" panose="02040503050406030204" pitchFamily="18" charset="0"/>
                          </a:rPr>
                        </m:ctrlPr>
                      </m:sSupPr>
                      <m:e>
                        <m:r>
                          <a:rPr lang="en-US" altLang="ja-JP" sz="2000" b="1" smtClean="0">
                            <a:latin typeface="Cambria Math" panose="02040503050406030204" pitchFamily="18" charset="0"/>
                          </a:rPr>
                          <m:t>𝐰</m:t>
                        </m:r>
                      </m:e>
                      <m:sup>
                        <m:r>
                          <a:rPr lang="en-US" altLang="ja-JP" sz="2000" b="0" i="1" smtClean="0">
                            <a:latin typeface="Cambria Math" panose="02040503050406030204" pitchFamily="18" charset="0"/>
                          </a:rPr>
                          <m:t>3</m:t>
                        </m:r>
                      </m:sup>
                    </m:sSup>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みか</a:t>
                </a:r>
                <a:r>
                  <a:rPr lang="ja-JP" altLang="en-US" sz="2000" b="1" dirty="0">
                    <a:latin typeface="メイリオ" panose="020B0604030504040204" pitchFamily="50" charset="-128"/>
                    <a:ea typeface="メイリオ" panose="020B0604030504040204" pitchFamily="50" charset="-128"/>
                    <a:cs typeface="メイリオ" panose="020B0604030504040204" pitchFamily="50" charset="-128"/>
                  </a:rPr>
                  <a:t>ん</a:t>
                </a:r>
                <a:r>
                  <a:rPr lang="ja-JP" altLang="en-US" sz="2000" b="1" dirty="0" smtClean="0">
                    <a:latin typeface="メイリオ" panose="020B0604030504040204" pitchFamily="50" charset="-128"/>
                    <a:ea typeface="メイリオ" panose="020B0604030504040204" pitchFamily="50" charset="-128"/>
                    <a:cs typeface="メイリオ" panose="020B0604030504040204" pitchFamily="50" charset="-128"/>
                  </a:rPr>
                  <a:t>の写真</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が持つ特徴ベクトルに似せておく</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83" name="正方形/長方形 82"/>
              <p:cNvSpPr>
                <a:spLocks noRot="1" noChangeAspect="1" noMove="1" noResize="1" noEditPoints="1" noAdjustHandles="1" noChangeArrowheads="1" noChangeShapeType="1" noTextEdit="1"/>
              </p:cNvSpPr>
              <p:nvPr/>
            </p:nvSpPr>
            <p:spPr>
              <a:xfrm>
                <a:off x="7275883" y="5696571"/>
                <a:ext cx="3747717" cy="707886"/>
              </a:xfrm>
              <a:prstGeom prst="rect">
                <a:avLst/>
              </a:prstGeom>
              <a:blipFill rotWithShape="0">
                <a:blip r:embed="rId11"/>
                <a:stretch>
                  <a:fillRect l="-1792" t="-3419" b="-12821"/>
                </a:stretch>
              </a:blipFill>
            </p:spPr>
            <p:txBody>
              <a:bodyPr/>
              <a:lstStyle/>
              <a:p>
                <a:r>
                  <a:rPr lang="ja-JP" altLang="en-US">
                    <a:noFill/>
                  </a:rPr>
                  <a:t> </a:t>
                </a:r>
              </a:p>
            </p:txBody>
          </p:sp>
        </mc:Fallback>
      </mc:AlternateContent>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33</a:t>
            </a:fld>
            <a:endParaRPr kumimoji="1" lang="ja-JP" altLang="en-US"/>
          </a:p>
        </p:txBody>
      </p:sp>
    </p:spTree>
    <p:extLst>
      <p:ext uri="{BB962C8B-B14F-4D97-AF65-F5344CB8AC3E}">
        <p14:creationId xmlns:p14="http://schemas.microsoft.com/office/powerpoint/2010/main" val="375488331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左のバナナの写真が入力されたとき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(0.2, 0.9, 0.3, 0.1)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0.8</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0.2</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0.3</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0.1</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3" name="Picture 9" descr="C:\Users\takashi\Desktop\banana2.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1038665" y="1217800"/>
            <a:ext cx="1452634" cy="1278658"/>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0.2</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(0.2, 0.8, 0.3)</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クラス２に分類しよう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34</a:t>
            </a:fld>
            <a:endParaRPr kumimoji="1" lang="ja-JP" altLang="en-US"/>
          </a:p>
        </p:txBody>
      </p:sp>
    </p:spTree>
    <p:extLst>
      <p:ext uri="{BB962C8B-B14F-4D97-AF65-F5344CB8AC3E}">
        <p14:creationId xmlns:p14="http://schemas.microsoft.com/office/powerpoint/2010/main" val="368164175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ユニットを並列につなぐ</a:t>
            </a:r>
            <a:endParaRPr kumimoji="1" lang="ja-JP" altLang="en-US" sz="3200" dirty="0"/>
          </a:p>
        </p:txBody>
      </p:sp>
      <p:sp>
        <p:nvSpPr>
          <p:cNvPr id="3" name="コンテンツ プレースホルダー 2"/>
          <p:cNvSpPr>
            <a:spLocks noGrp="1"/>
          </p:cNvSpPr>
          <p:nvPr>
            <p:ph idx="1"/>
          </p:nvPr>
        </p:nvSpPr>
        <p:spPr>
          <a:xfrm>
            <a:off x="2584738" y="1220350"/>
            <a:ext cx="11329019" cy="1208978"/>
          </a:xfrm>
        </p:spPr>
        <p:txBody>
          <a:bodyPr>
            <a:noAutofit/>
          </a:bodyPr>
          <a:lstStyle/>
          <a:p>
            <a:pPr>
              <a:lnSpc>
                <a:spcPct val="100000"/>
              </a:lnSpc>
              <a:spcBef>
                <a:spcPts val="600"/>
              </a:spcBef>
            </a:pPr>
            <a:r>
              <a:rPr lang="ja-JP" altLang="en-US" sz="2400" dirty="0" smtClean="0"/>
              <a:t>左のりん</a:t>
            </a:r>
            <a:r>
              <a:rPr lang="ja-JP" altLang="en-US" sz="2400" dirty="0"/>
              <a:t>ご</a:t>
            </a:r>
            <a:r>
              <a:rPr lang="ja-JP" altLang="en-US" sz="2400" dirty="0" smtClean="0"/>
              <a:t>の写真が入力されたとき</a:t>
            </a:r>
            <a:r>
              <a:rPr lang="en-US" altLang="ja-JP" sz="2400" dirty="0" smtClean="0"/>
              <a:t>…</a:t>
            </a:r>
            <a:endParaRPr lang="en-US" altLang="ja-JP" sz="2400" dirty="0"/>
          </a:p>
          <a:p>
            <a:pPr>
              <a:lnSpc>
                <a:spcPct val="100000"/>
              </a:lnSpc>
              <a:spcBef>
                <a:spcPts val="600"/>
              </a:spcBef>
            </a:pPr>
            <a:r>
              <a:rPr lang="en-US" altLang="ja-JP" sz="2400" dirty="0" smtClean="0">
                <a:sym typeface="Wingdings" panose="05000000000000000000" pitchFamily="2" charset="2"/>
              </a:rPr>
              <a:t>(</a:t>
            </a:r>
            <a:r>
              <a:rPr lang="ja-JP" altLang="en-US" sz="2400" dirty="0">
                <a:sym typeface="Wingdings" panose="05000000000000000000" pitchFamily="2" charset="2"/>
              </a:rPr>
              <a:t>円形度，彩度，色相，ざらつき</a:t>
            </a:r>
            <a:r>
              <a:rPr lang="en-US" altLang="ja-JP" sz="2400" dirty="0">
                <a:sym typeface="Wingdings" panose="05000000000000000000" pitchFamily="2" charset="2"/>
              </a:rPr>
              <a:t>) </a:t>
            </a:r>
            <a:r>
              <a:rPr lang="en-US" altLang="ja-JP" sz="2400" dirty="0" smtClean="0">
                <a:sym typeface="Wingdings" panose="05000000000000000000" pitchFamily="2" charset="2"/>
              </a:rPr>
              <a:t>= (0.9, 0.4, 0.0, 0.4) </a:t>
            </a:r>
            <a:endParaRPr lang="en-US" altLang="ja-JP" sz="2400" dirty="0"/>
          </a:p>
          <a:p>
            <a:pPr lvl="1">
              <a:lnSpc>
                <a:spcPct val="100000"/>
              </a:lnSpc>
              <a:spcBef>
                <a:spcPts val="600"/>
              </a:spcBef>
            </a:pPr>
            <a:r>
              <a:rPr lang="ja-JP" altLang="en-US" sz="2000" dirty="0"/>
              <a:t>クラス数は</a:t>
            </a:r>
            <a:r>
              <a:rPr lang="en-US" altLang="ja-JP" sz="2000" dirty="0" smtClean="0"/>
              <a:t>3</a:t>
            </a:r>
            <a:r>
              <a:rPr lang="en-US" altLang="ja-JP" sz="2000" dirty="0" smtClean="0">
                <a:sym typeface="Wingdings" panose="05000000000000000000" pitchFamily="2" charset="2"/>
              </a:rPr>
              <a:t></a:t>
            </a:r>
            <a:r>
              <a:rPr lang="en-US" altLang="ja-JP" sz="2000" dirty="0">
                <a:sym typeface="Wingdings" panose="05000000000000000000" pitchFamily="2" charset="2"/>
              </a:rPr>
              <a:t>(</a:t>
            </a:r>
            <a:r>
              <a:rPr lang="ja-JP" altLang="en-US" sz="2000" dirty="0">
                <a:sym typeface="Wingdings" panose="05000000000000000000" pitchFamily="2" charset="2"/>
              </a:rPr>
              <a:t>りんご，バナナ，みかん</a:t>
            </a:r>
            <a:r>
              <a:rPr lang="en-US" altLang="ja-JP" sz="2000" dirty="0">
                <a:sym typeface="Wingdings" panose="05000000000000000000" pitchFamily="2" charset="2"/>
              </a:rPr>
              <a:t>) </a:t>
            </a:r>
            <a:endParaRPr lang="en-US" altLang="ja-JP" sz="2000" dirty="0"/>
          </a:p>
          <a:p>
            <a:pPr>
              <a:lnSpc>
                <a:spcPct val="120000"/>
              </a:lnSpc>
              <a:spcBef>
                <a:spcPts val="0"/>
              </a:spcBef>
              <a:spcAft>
                <a:spcPts val="600"/>
              </a:spcAft>
            </a:pPr>
            <a:endParaRPr kumimoji="1" lang="ja-JP" altLang="en-US" sz="2400" b="1" dirty="0"/>
          </a:p>
        </p:txBody>
      </p:sp>
      <p:sp>
        <p:nvSpPr>
          <p:cNvPr id="20" name="円/楕円 19"/>
          <p:cNvSpPr/>
          <p:nvPr/>
        </p:nvSpPr>
        <p:spPr>
          <a:xfrm>
            <a:off x="2536514" y="333738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2536514" y="395601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2536514" y="3956013"/>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2536514" y="45746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2536514" y="457464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2536514" y="5731204"/>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2536514" y="5731204"/>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9" name="円/楕円 68"/>
              <p:cNvSpPr/>
              <p:nvPr/>
            </p:nvSpPr>
            <p:spPr>
              <a:xfrm>
                <a:off x="2536514" y="514614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69" name="円/楕円 68"/>
              <p:cNvSpPr>
                <a:spLocks noRot="1" noChangeAspect="1" noMove="1" noResize="1" noEditPoints="1" noAdjustHandles="1" noChangeArrowheads="1" noChangeShapeType="1" noTextEdit="1"/>
              </p:cNvSpPr>
              <p:nvPr/>
            </p:nvSpPr>
            <p:spPr>
              <a:xfrm>
                <a:off x="2536514" y="5146140"/>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p:cxnSp>
        <p:nvCxnSpPr>
          <p:cNvPr id="7" name="直線矢印コネクタ 6"/>
          <p:cNvCxnSpPr>
            <a:stCxn id="20" idx="6"/>
            <a:endCxn id="6" idx="2"/>
          </p:cNvCxnSpPr>
          <p:nvPr/>
        </p:nvCxnSpPr>
        <p:spPr>
          <a:xfrm flipV="1">
            <a:off x="3047554" y="3489858"/>
            <a:ext cx="1667060" cy="1030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3047554" y="3489858"/>
            <a:ext cx="1667060" cy="72167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3047554" y="3489858"/>
            <a:ext cx="1667060" cy="13403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3047554" y="3489858"/>
            <a:ext cx="1667060" cy="249686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3899498" y="308037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1</m:t>
                          </m:r>
                        </m:sup>
                      </m:sSup>
                    </m:oMath>
                  </m:oMathPara>
                </a14:m>
                <a:endParaRPr lang="ja-JP" altLang="en-US" sz="24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3899498" y="3080372"/>
                <a:ext cx="663002" cy="470000"/>
              </a:xfrm>
              <a:prstGeom prst="rect">
                <a:avLst/>
              </a:prstGeom>
              <a:blipFill rotWithShape="0">
                <a:blip r:embed="rId6"/>
                <a:stretch>
                  <a:fillRect/>
                </a:stretch>
              </a:blipFill>
            </p:spPr>
            <p:txBody>
              <a:bodyPr/>
              <a:lstStyle/>
              <a:p>
                <a:r>
                  <a:rPr lang="ja-JP" altLang="en-US">
                    <a:noFill/>
                  </a:rPr>
                  <a:t> </a:t>
                </a:r>
              </a:p>
            </p:txBody>
          </p:sp>
        </mc:Fallback>
      </mc:AlternateContent>
      <p:cxnSp>
        <p:nvCxnSpPr>
          <p:cNvPr id="40" name="直線矢印コネクタ 39"/>
          <p:cNvCxnSpPr>
            <a:stCxn id="20" idx="6"/>
            <a:endCxn id="39" idx="2"/>
          </p:cNvCxnSpPr>
          <p:nvPr/>
        </p:nvCxnSpPr>
        <p:spPr>
          <a:xfrm>
            <a:off x="3047554" y="3592905"/>
            <a:ext cx="1700932" cy="118409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3047554" y="4211533"/>
            <a:ext cx="1700932" cy="5654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flipV="1">
            <a:off x="3047554" y="4777002"/>
            <a:ext cx="1700932" cy="531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3047554" y="4777002"/>
            <a:ext cx="1700932" cy="12097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4280498" y="4280522"/>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2</m:t>
                          </m:r>
                        </m:sup>
                      </m:sSup>
                    </m:oMath>
                  </m:oMathPara>
                </a14:m>
                <a:endParaRPr lang="ja-JP" altLang="en-US" sz="24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4280498" y="4280522"/>
                <a:ext cx="663002" cy="470000"/>
              </a:xfrm>
              <a:prstGeom prst="rect">
                <a:avLst/>
              </a:prstGeom>
              <a:blipFill rotWithShape="0">
                <a:blip r:embed="rId7"/>
                <a:stretch>
                  <a:fillRect/>
                </a:stretch>
              </a:blipFill>
            </p:spPr>
            <p:txBody>
              <a:bodyPr/>
              <a:lstStyle/>
              <a:p>
                <a:r>
                  <a:rPr lang="ja-JP" altLang="en-US">
                    <a:noFill/>
                  </a:rPr>
                  <a:t> </a:t>
                </a:r>
              </a:p>
            </p:txBody>
          </p:sp>
        </mc:Fallback>
      </mc:AlternateContent>
      <p:cxnSp>
        <p:nvCxnSpPr>
          <p:cNvPr id="58" name="直線矢印コネクタ 57"/>
          <p:cNvCxnSpPr>
            <a:stCxn id="20" idx="6"/>
            <a:endCxn id="57" idx="2"/>
          </p:cNvCxnSpPr>
          <p:nvPr/>
        </p:nvCxnSpPr>
        <p:spPr>
          <a:xfrm>
            <a:off x="3047554" y="3592905"/>
            <a:ext cx="1700932" cy="246890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3047554" y="4211533"/>
            <a:ext cx="1700932" cy="185027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3047554" y="4830160"/>
            <a:ext cx="1700932" cy="1231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a:off x="3047554" y="5986724"/>
            <a:ext cx="1700932" cy="7508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4229698" y="6170194"/>
                <a:ext cx="663002" cy="47000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altLang="ja-JP" sz="2400" b="1" i="1" smtClean="0">
                              <a:latin typeface="Cambria Math" panose="02040503050406030204" pitchFamily="18" charset="0"/>
                            </a:rPr>
                          </m:ctrlPr>
                        </m:sSupPr>
                        <m:e>
                          <m:r>
                            <a:rPr lang="en-US" altLang="ja-JP" sz="2400" b="1" smtClean="0">
                              <a:latin typeface="Cambria Math" panose="02040503050406030204" pitchFamily="18" charset="0"/>
                            </a:rPr>
                            <m:t>𝐰</m:t>
                          </m:r>
                        </m:e>
                        <m:sup>
                          <m:r>
                            <a:rPr lang="en-US" altLang="ja-JP" sz="2400" b="0" i="1" smtClean="0">
                              <a:latin typeface="Cambria Math" panose="02040503050406030204" pitchFamily="18" charset="0"/>
                            </a:rPr>
                            <m:t>3</m:t>
                          </m:r>
                        </m:sup>
                      </m:sSup>
                    </m:oMath>
                  </m:oMathPara>
                </a14:m>
                <a:endParaRPr lang="ja-JP" altLang="en-US" sz="24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4229698" y="6170194"/>
                <a:ext cx="663002" cy="470000"/>
              </a:xfrm>
              <a:prstGeom prst="rect">
                <a:avLst/>
              </a:prstGeom>
              <a:blipFill rotWithShape="0">
                <a:blip r:embed="rId8"/>
                <a:stretch>
                  <a:fillRect/>
                </a:stretch>
              </a:blipFill>
            </p:spPr>
            <p:txBody>
              <a:bodyPr/>
              <a:lstStyle/>
              <a:p>
                <a:r>
                  <a:rPr lang="ja-JP" altLang="en-US">
                    <a:noFill/>
                  </a:rPr>
                  <a:t> </a:t>
                </a:r>
              </a:p>
            </p:txBody>
          </p:sp>
        </mc:Fallback>
      </mc:AlternateContent>
      <p:grpSp>
        <p:nvGrpSpPr>
          <p:cNvPr id="80" name="グループ化 79"/>
          <p:cNvGrpSpPr/>
          <p:nvPr/>
        </p:nvGrpSpPr>
        <p:grpSpPr>
          <a:xfrm>
            <a:off x="4714617" y="3184978"/>
            <a:ext cx="2346497" cy="3181713"/>
            <a:chOff x="5027124" y="3060448"/>
            <a:chExt cx="2639375" cy="3578840"/>
          </a:xfrm>
        </p:grpSpPr>
        <p:sp>
          <p:nvSpPr>
            <p:cNvPr id="6" name="円/楕円 5"/>
            <p:cNvSpPr/>
            <p:nvPr/>
          </p:nvSpPr>
          <p:spPr>
            <a:xfrm>
              <a:off x="5027124" y="30604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15" name="直線矢印コネクタ 14"/>
            <p:cNvCxnSpPr/>
            <p:nvPr/>
          </p:nvCxnSpPr>
          <p:spPr>
            <a:xfrm flipH="1">
              <a:off x="5712992" y="34033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nvGrpSpPr>
            <p:cNvPr id="36" name="グループ化 35"/>
            <p:cNvGrpSpPr/>
            <p:nvPr/>
          </p:nvGrpSpPr>
          <p:grpSpPr>
            <a:xfrm>
              <a:off x="5971758" y="3060448"/>
              <a:ext cx="1100508" cy="685868"/>
              <a:chOff x="4104858" y="4978148"/>
              <a:chExt cx="1100508" cy="685868"/>
            </a:xfrm>
          </p:grpSpPr>
          <p:sp>
            <p:nvSpPr>
              <p:cNvPr id="16" name="円/楕円 1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17" name="直線矢印コネクタ 16"/>
              <p:cNvCxnSpPr>
                <a:endCxn id="1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27" name="フリーフォーム 26"/>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 name="円/楕円 38"/>
            <p:cNvSpPr/>
            <p:nvPr/>
          </p:nvSpPr>
          <p:spPr>
            <a:xfrm>
              <a:off x="5065224" y="45082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45" name="直線矢印コネクタ 44"/>
            <p:cNvCxnSpPr/>
            <p:nvPr/>
          </p:nvCxnSpPr>
          <p:spPr>
            <a:xfrm flipH="1">
              <a:off x="5751092" y="4851182"/>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46" name="正方形/長方形 45"/>
            <p:cNvSpPr/>
            <p:nvPr/>
          </p:nvSpPr>
          <p:spPr>
            <a:xfrm>
              <a:off x="7022438" y="4556836"/>
              <a:ext cx="644061" cy="519288"/>
            </a:xfrm>
            <a:prstGeom prst="rect">
              <a:avLst/>
            </a:prstGeom>
          </p:spPr>
          <p:txBody>
            <a:bodyPr wrap="none">
              <a:spAutoFit/>
            </a:bodyPr>
            <a:lstStyle/>
            <a:p>
              <a:r>
                <a:rPr lang="en-US" altLang="ja-JP" sz="2400" dirty="0" smtClean="0"/>
                <a:t>0.3</a:t>
              </a:r>
              <a:endParaRPr lang="ja-JP" altLang="en-US" sz="2400" dirty="0"/>
            </a:p>
          </p:txBody>
        </p:sp>
        <p:grpSp>
          <p:nvGrpSpPr>
            <p:cNvPr id="47" name="グループ化 46"/>
            <p:cNvGrpSpPr/>
            <p:nvPr/>
          </p:nvGrpSpPr>
          <p:grpSpPr>
            <a:xfrm>
              <a:off x="6009858" y="4508248"/>
              <a:ext cx="1100508" cy="685868"/>
              <a:chOff x="4104858" y="4978148"/>
              <a:chExt cx="1100508" cy="685868"/>
            </a:xfrm>
          </p:grpSpPr>
          <p:sp>
            <p:nvSpPr>
              <p:cNvPr id="48" name="円/楕円 47"/>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49" name="直線矢印コネクタ 48"/>
              <p:cNvCxnSpPr>
                <a:endCxn id="48"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50" name="フリーフォーム 49"/>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7" name="円/楕円 56"/>
            <p:cNvSpPr/>
            <p:nvPr/>
          </p:nvSpPr>
          <p:spPr>
            <a:xfrm>
              <a:off x="5065224" y="5953420"/>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rPr>
                <a:t>∑</a:t>
              </a:r>
            </a:p>
          </p:txBody>
        </p:sp>
        <p:cxnSp>
          <p:nvCxnSpPr>
            <p:cNvPr id="63" name="直線矢印コネクタ 62"/>
            <p:cNvCxnSpPr/>
            <p:nvPr/>
          </p:nvCxnSpPr>
          <p:spPr>
            <a:xfrm flipH="1">
              <a:off x="5751092" y="6296354"/>
              <a:ext cx="258766" cy="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64" name="正方形/長方形 63"/>
            <p:cNvSpPr/>
            <p:nvPr/>
          </p:nvSpPr>
          <p:spPr>
            <a:xfrm>
              <a:off x="7022438" y="6002008"/>
              <a:ext cx="644061" cy="519288"/>
            </a:xfrm>
            <a:prstGeom prst="rect">
              <a:avLst/>
            </a:prstGeom>
          </p:spPr>
          <p:txBody>
            <a:bodyPr wrap="none">
              <a:spAutoFit/>
            </a:bodyPr>
            <a:lstStyle/>
            <a:p>
              <a:r>
                <a:rPr lang="en-US" altLang="ja-JP" sz="2400" dirty="0" smtClean="0"/>
                <a:t>0.4</a:t>
              </a:r>
              <a:endParaRPr lang="ja-JP" altLang="en-US" sz="2400" dirty="0"/>
            </a:p>
          </p:txBody>
        </p:sp>
        <p:grpSp>
          <p:nvGrpSpPr>
            <p:cNvPr id="65" name="グループ化 64"/>
            <p:cNvGrpSpPr/>
            <p:nvPr/>
          </p:nvGrpSpPr>
          <p:grpSpPr>
            <a:xfrm>
              <a:off x="6009858" y="5953420"/>
              <a:ext cx="1100508" cy="685868"/>
              <a:chOff x="4104858" y="4978148"/>
              <a:chExt cx="1100508" cy="685868"/>
            </a:xfrm>
          </p:grpSpPr>
          <p:sp>
            <p:nvSpPr>
              <p:cNvPr id="66" name="円/楕円 65"/>
              <p:cNvSpPr/>
              <p:nvPr/>
            </p:nvSpPr>
            <p:spPr>
              <a:xfrm>
                <a:off x="4104858" y="4978148"/>
                <a:ext cx="685868" cy="685868"/>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3200" b="1" i="1" dirty="0">
                  <a:solidFill>
                    <a:schemeClr val="tx1"/>
                  </a:solidFill>
                  <a:latin typeface="Times New Roman" panose="02020603050405020304" pitchFamily="18" charset="0"/>
                  <a:ea typeface="メイリオ" panose="020B0604030504040204" pitchFamily="50" charset="-128"/>
                  <a:cs typeface="Times New Roman" panose="02020603050405020304" pitchFamily="18" charset="0"/>
                </a:endParaRPr>
              </a:p>
            </p:txBody>
          </p:sp>
          <p:cxnSp>
            <p:nvCxnSpPr>
              <p:cNvPr id="67" name="直線矢印コネクタ 66"/>
              <p:cNvCxnSpPr>
                <a:endCxn id="66" idx="6"/>
              </p:cNvCxnSpPr>
              <p:nvPr/>
            </p:nvCxnSpPr>
            <p:spPr>
              <a:xfrm flipH="1">
                <a:off x="4790726" y="5321082"/>
                <a:ext cx="414640" cy="0"/>
              </a:xfrm>
              <a:prstGeom prst="straightConnector1">
                <a:avLst/>
              </a:prstGeom>
              <a:ln w="19050">
                <a:solidFill>
                  <a:schemeClr val="tx1"/>
                </a:solidFill>
                <a:headEnd type="stealth" w="lg" len="lg"/>
                <a:tailEnd type="none"/>
              </a:ln>
            </p:spPr>
            <p:style>
              <a:lnRef idx="1">
                <a:schemeClr val="accent1"/>
              </a:lnRef>
              <a:fillRef idx="0">
                <a:schemeClr val="accent1"/>
              </a:fillRef>
              <a:effectRef idx="0">
                <a:schemeClr val="accent1"/>
              </a:effectRef>
              <a:fontRef idx="minor">
                <a:schemeClr val="tx1"/>
              </a:fontRef>
            </p:style>
          </p:cxnSp>
          <p:sp>
            <p:nvSpPr>
              <p:cNvPr id="68" name="フリーフォーム 67"/>
              <p:cNvSpPr/>
              <p:nvPr/>
            </p:nvSpPr>
            <p:spPr>
              <a:xfrm>
                <a:off x="4143375" y="5088250"/>
                <a:ext cx="625475" cy="452373"/>
              </a:xfrm>
              <a:custGeom>
                <a:avLst/>
                <a:gdLst>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225"/>
                  <a:gd name="connsiteX1" fmla="*/ 1819275 w 3543300"/>
                  <a:gd name="connsiteY1" fmla="*/ 1247775 h 2562225"/>
                  <a:gd name="connsiteX2" fmla="*/ 3543300 w 3543300"/>
                  <a:gd name="connsiteY2" fmla="*/ 0 h 2562225"/>
                  <a:gd name="connsiteX0" fmla="*/ 0 w 3543300"/>
                  <a:gd name="connsiteY0" fmla="*/ 2562225 h 2562483"/>
                  <a:gd name="connsiteX1" fmla="*/ 1819275 w 3543300"/>
                  <a:gd name="connsiteY1" fmla="*/ 1247775 h 2562483"/>
                  <a:gd name="connsiteX2" fmla="*/ 3543300 w 3543300"/>
                  <a:gd name="connsiteY2" fmla="*/ 0 h 2562483"/>
                  <a:gd name="connsiteX0" fmla="*/ 0 w 3543300"/>
                  <a:gd name="connsiteY0" fmla="*/ 2562413 h 2562671"/>
                  <a:gd name="connsiteX1" fmla="*/ 1819275 w 3543300"/>
                  <a:gd name="connsiteY1" fmla="*/ 1247963 h 2562671"/>
                  <a:gd name="connsiteX2" fmla="*/ 3543300 w 3543300"/>
                  <a:gd name="connsiteY2" fmla="*/ 188 h 2562671"/>
                  <a:gd name="connsiteX0" fmla="*/ 0 w 3543300"/>
                  <a:gd name="connsiteY0" fmla="*/ 2562432 h 2562681"/>
                  <a:gd name="connsiteX1" fmla="*/ 1819275 w 3543300"/>
                  <a:gd name="connsiteY1" fmla="*/ 1247982 h 2562681"/>
                  <a:gd name="connsiteX2" fmla="*/ 3543300 w 3543300"/>
                  <a:gd name="connsiteY2" fmla="*/ 207 h 2562681"/>
                </a:gdLst>
                <a:ahLst/>
                <a:cxnLst>
                  <a:cxn ang="0">
                    <a:pos x="connsiteX0" y="connsiteY0"/>
                  </a:cxn>
                  <a:cxn ang="0">
                    <a:pos x="connsiteX1" y="connsiteY1"/>
                  </a:cxn>
                  <a:cxn ang="0">
                    <a:pos x="connsiteX2" y="connsiteY2"/>
                  </a:cxn>
                </a:cxnLst>
                <a:rect l="l" t="t" r="r" b="b"/>
                <a:pathLst>
                  <a:path w="3543300" h="2562681">
                    <a:moveTo>
                      <a:pt x="0" y="2562432"/>
                    </a:moveTo>
                    <a:cubicBezTo>
                      <a:pt x="1544638" y="2576720"/>
                      <a:pt x="1649326" y="1976572"/>
                      <a:pt x="1819275" y="1247982"/>
                    </a:cubicBezTo>
                    <a:cubicBezTo>
                      <a:pt x="1979613" y="560595"/>
                      <a:pt x="2039938" y="-12492"/>
                      <a:pt x="3543300" y="207"/>
                    </a:cubicBezTo>
                  </a:path>
                </a:pathLst>
              </a:cu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sp>
        <p:nvSpPr>
          <p:cNvPr id="14" name="正方形/長方形 13"/>
          <p:cNvSpPr/>
          <p:nvPr/>
        </p:nvSpPr>
        <p:spPr>
          <a:xfrm>
            <a:off x="1230287" y="4022663"/>
            <a:ext cx="1321196"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円形度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0.9</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0" name="正方形/長方形 69"/>
          <p:cNvSpPr/>
          <p:nvPr/>
        </p:nvSpPr>
        <p:spPr>
          <a:xfrm>
            <a:off x="1461119" y="46449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彩度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1" name="正方形/長方形 70"/>
          <p:cNvSpPr/>
          <p:nvPr/>
        </p:nvSpPr>
        <p:spPr>
          <a:xfrm>
            <a:off x="1461119" y="5203763"/>
            <a:ext cx="1090363"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色相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0.0</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2" name="正方形/長方形 71"/>
          <p:cNvSpPr/>
          <p:nvPr/>
        </p:nvSpPr>
        <p:spPr>
          <a:xfrm>
            <a:off x="1029177" y="5787963"/>
            <a:ext cx="1552028" cy="369332"/>
          </a:xfrm>
          <a:prstGeom prst="rect">
            <a:avLst/>
          </a:prstGeom>
        </p:spPr>
        <p:txBody>
          <a:bodyPr wrap="none">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ざらつき </a:t>
            </a:r>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0.4</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4" name="正方形/長方形 53"/>
          <p:cNvSpPr/>
          <p:nvPr/>
        </p:nvSpPr>
        <p:spPr>
          <a:xfrm>
            <a:off x="6454650" y="3228175"/>
            <a:ext cx="572593" cy="461665"/>
          </a:xfrm>
          <a:prstGeom prst="rect">
            <a:avLst/>
          </a:prstGeom>
        </p:spPr>
        <p:txBody>
          <a:bodyPr wrap="none">
            <a:spAutoFit/>
          </a:bodyPr>
          <a:lstStyle/>
          <a:p>
            <a:r>
              <a:rPr lang="en-US" altLang="ja-JP" sz="2400" dirty="0" smtClean="0"/>
              <a:t>0.8</a:t>
            </a:r>
            <a:endParaRPr lang="ja-JP" altLang="en-US" sz="2400" dirty="0"/>
          </a:p>
        </p:txBody>
      </p:sp>
      <p:sp>
        <p:nvSpPr>
          <p:cNvPr id="55" name="正方形/長方形 54"/>
          <p:cNvSpPr/>
          <p:nvPr/>
        </p:nvSpPr>
        <p:spPr>
          <a:xfrm>
            <a:off x="7485164" y="3852290"/>
            <a:ext cx="4288353" cy="830997"/>
          </a:xfrm>
          <a:prstGeom prst="rect">
            <a:avLst/>
          </a:prstGeom>
        </p:spPr>
        <p:txBody>
          <a:bodyPr wrap="none">
            <a:spAutoFit/>
          </a:bodyPr>
          <a:lstStyle/>
          <a:p>
            <a:r>
              <a:rPr lang="en-US" altLang="ja-JP" sz="2400" dirty="0" smtClean="0"/>
              <a:t>(0.8, 0.3, 0.4)</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が出力されたので</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に分類しよう</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2" name="Picture 3" descr="C:\Users\takashi\Desktop\apple2.bmp"/>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r="7642"/>
          <a:stretch/>
        </p:blipFill>
        <p:spPr bwMode="auto">
          <a:xfrm>
            <a:off x="969654" y="1212791"/>
            <a:ext cx="1322607" cy="1283665"/>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35</a:t>
            </a:fld>
            <a:endParaRPr kumimoji="1" lang="ja-JP" altLang="en-US"/>
          </a:p>
        </p:txBody>
      </p:sp>
    </p:spTree>
    <p:extLst>
      <p:ext uri="{BB962C8B-B14F-4D97-AF65-F5344CB8AC3E}">
        <p14:creationId xmlns:p14="http://schemas.microsoft.com/office/powerpoint/2010/main" val="213459957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ユニットを</a:t>
            </a:r>
            <a:r>
              <a:rPr lang="ja-JP" altLang="en-US" sz="3200" dirty="0"/>
              <a:t>直列</a:t>
            </a:r>
            <a:r>
              <a:rPr lang="ja-JP" altLang="en-US" sz="3200" dirty="0" smtClean="0"/>
              <a:t>につなぐ</a:t>
            </a:r>
            <a:endParaRPr kumimoji="1" lang="ja-JP" altLang="en-US" sz="3200" dirty="0"/>
          </a:p>
        </p:txBody>
      </p:sp>
      <p:sp>
        <p:nvSpPr>
          <p:cNvPr id="3" name="コンテンツ プレースホルダー 2"/>
          <p:cNvSpPr>
            <a:spLocks noGrp="1"/>
          </p:cNvSpPr>
          <p:nvPr>
            <p:ph idx="1"/>
          </p:nvPr>
        </p:nvSpPr>
        <p:spPr>
          <a:xfrm>
            <a:off x="596281" y="796626"/>
            <a:ext cx="11329019" cy="1208978"/>
          </a:xfrm>
        </p:spPr>
        <p:txBody>
          <a:bodyPr>
            <a:noAutofit/>
          </a:bodyPr>
          <a:lstStyle/>
          <a:p>
            <a:pPr>
              <a:lnSpc>
                <a:spcPct val="120000"/>
              </a:lnSpc>
              <a:spcBef>
                <a:spcPts val="0"/>
              </a:spcBef>
              <a:spcAft>
                <a:spcPts val="600"/>
              </a:spcAft>
            </a:pPr>
            <a:r>
              <a:rPr lang="ja-JP" altLang="en-US" sz="2400" dirty="0" smtClean="0"/>
              <a:t>入力層と出力層の間に中間層をはさみこむ</a:t>
            </a:r>
            <a:endParaRPr lang="en-US" altLang="ja-JP" sz="2400" dirty="0" smtClean="0"/>
          </a:p>
          <a:p>
            <a:pPr>
              <a:lnSpc>
                <a:spcPct val="120000"/>
              </a:lnSpc>
              <a:spcBef>
                <a:spcPts val="0"/>
              </a:spcBef>
              <a:spcAft>
                <a:spcPts val="600"/>
              </a:spcAft>
            </a:pPr>
            <a:r>
              <a:rPr lang="ja-JP" altLang="en-US" sz="2400" dirty="0" smtClean="0"/>
              <a:t>入力信号</a:t>
            </a:r>
            <a:r>
              <a:rPr lang="en-US" altLang="ja-JP" sz="2400" dirty="0" smtClean="0"/>
              <a:t>(</a:t>
            </a:r>
            <a:r>
              <a:rPr lang="ja-JP" altLang="en-US" sz="2400" dirty="0" smtClean="0"/>
              <a:t>特徴ベクトル</a:t>
            </a:r>
            <a:r>
              <a:rPr lang="en-US" altLang="ja-JP" sz="2400" dirty="0" smtClean="0"/>
              <a:t>)</a:t>
            </a:r>
            <a:r>
              <a:rPr lang="ja-JP" altLang="en-US" sz="2400" dirty="0" err="1" smtClean="0"/>
              <a:t>を識</a:t>
            </a:r>
            <a:r>
              <a:rPr lang="ja-JP" altLang="en-US" sz="2400" dirty="0" smtClean="0"/>
              <a:t>別しやすい形に変換してから識別する</a:t>
            </a:r>
            <a:endParaRPr lang="en-US" altLang="ja-JP" sz="2400" dirty="0"/>
          </a:p>
          <a:p>
            <a:pPr marL="0" indent="0">
              <a:lnSpc>
                <a:spcPct val="120000"/>
              </a:lnSpc>
              <a:spcBef>
                <a:spcPts val="0"/>
              </a:spcBef>
              <a:spcAft>
                <a:spcPts val="600"/>
              </a:spcAft>
              <a:buNone/>
            </a:pPr>
            <a:r>
              <a:rPr lang="en-US" altLang="ja-JP" sz="2400" dirty="0" smtClean="0"/>
              <a:t>  </a:t>
            </a:r>
            <a:r>
              <a:rPr lang="en-US" altLang="ja-JP" sz="2400" dirty="0" smtClean="0">
                <a:sym typeface="Wingdings" panose="05000000000000000000" pitchFamily="2" charset="2"/>
              </a:rPr>
              <a:t> </a:t>
            </a:r>
            <a:r>
              <a:rPr lang="ja-JP" altLang="en-US" sz="2400" dirty="0" smtClean="0">
                <a:sym typeface="Wingdings" panose="05000000000000000000" pitchFamily="2" charset="2"/>
              </a:rPr>
              <a:t>線形分離不可能な問題にも対応できる</a:t>
            </a:r>
            <a:endParaRPr lang="en-US" altLang="ja-JP" sz="2400" dirty="0" smtClean="0"/>
          </a:p>
          <a:p>
            <a:pPr>
              <a:lnSpc>
                <a:spcPct val="120000"/>
              </a:lnSpc>
              <a:spcBef>
                <a:spcPts val="0"/>
              </a:spcBef>
              <a:spcAft>
                <a:spcPts val="600"/>
              </a:spcAft>
            </a:pPr>
            <a:endParaRPr kumimoji="1" lang="en-US" altLang="ja-JP" sz="2400" dirty="0" smtClean="0"/>
          </a:p>
        </p:txBody>
      </p:sp>
      <p:sp>
        <p:nvSpPr>
          <p:cNvPr id="20" name="円/楕円 19"/>
          <p:cNvSpPr/>
          <p:nvPr/>
        </p:nvSpPr>
        <p:spPr>
          <a:xfrm>
            <a:off x="907285" y="253765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313610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3136106"/>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73456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734561"/>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9314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931470"/>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30719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793171"/>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311123"/>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311123"/>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311123"/>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3175988"/>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3175988"/>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77681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793171"/>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391626"/>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990081"/>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4015973"/>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861788"/>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861788"/>
                <a:ext cx="395428" cy="311367"/>
              </a:xfrm>
              <a:prstGeom prst="rect">
                <a:avLst/>
              </a:prstGeom>
              <a:blipFill rotWithShape="0">
                <a:blip r:embed="rId6"/>
                <a:stretch>
                  <a:fillRect l="-9231" t="-1923" r="-7692" b="-15385"/>
                </a:stretch>
              </a:blipFill>
            </p:spPr>
            <p:txBody>
              <a:bodyPr/>
              <a:lstStyle/>
              <a:p>
                <a:r>
                  <a:rPr lang="ja-JP" altLang="en-US">
                    <a:noFill/>
                  </a:rPr>
                  <a:t> </a:t>
                </a:r>
              </a:p>
            </p:txBody>
          </p:sp>
        </mc:Fallback>
      </mc:AlternateContent>
      <p:sp>
        <p:nvSpPr>
          <p:cNvPr id="57" name="円/楕円 56"/>
          <p:cNvSpPr/>
          <p:nvPr/>
        </p:nvSpPr>
        <p:spPr>
          <a:xfrm>
            <a:off x="3285410" y="449808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793171"/>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391626"/>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990081"/>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737245"/>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579885"/>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579885"/>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456185"/>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5160910"/>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805260"/>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490184"/>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4175108"/>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860032"/>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3044423"/>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3044423"/>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3044423"/>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311123"/>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729347"/>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729347"/>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311123"/>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4015973"/>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414271"/>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311123"/>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4015973"/>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737245"/>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899763"/>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899763"/>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585563"/>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585563"/>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256035"/>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256035"/>
                <a:ext cx="395428" cy="313484"/>
              </a:xfrm>
              <a:prstGeom prst="rect">
                <a:avLst/>
              </a:prstGeom>
              <a:blipFill rotWithShape="0">
                <a:blip r:embed="rId10"/>
                <a:stretch>
                  <a:fillRect l="-9231" t="-1923" r="-6154" b="-173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856110"/>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856110"/>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326010"/>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51" name="正方形/長方形 150"/>
          <p:cNvSpPr/>
          <p:nvPr/>
        </p:nvSpPr>
        <p:spPr>
          <a:xfrm>
            <a:off x="5971412" y="3352356"/>
            <a:ext cx="6118988" cy="2169825"/>
          </a:xfrm>
          <a:prstGeom prst="rect">
            <a:avLst/>
          </a:prstGeom>
        </p:spPr>
        <p:txBody>
          <a:bodyPr wrap="square">
            <a:spAutoFit/>
          </a:bodyPr>
          <a:lstStyle/>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左図では非線形関数を省略（実際は計算）</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重み係数が未知数で，これを教師データから学習する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左図で</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は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5*3 + 3*4 = 27</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sym typeface="Wingdings" panose="05000000000000000000" pitchFamily="2" charset="2"/>
              </a:rPr>
              <a:t>個の未知数</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600"/>
              </a:spcBef>
            </a:pP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33301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333016"/>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311123"/>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4015973"/>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588536"/>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749756"/>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800556"/>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6205485"/>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268985"/>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36</a:t>
            </a:fld>
            <a:endParaRPr kumimoji="1" lang="ja-JP" altLang="en-US"/>
          </a:p>
        </p:txBody>
      </p:sp>
    </p:spTree>
    <p:extLst>
      <p:ext uri="{BB962C8B-B14F-4D97-AF65-F5344CB8AC3E}">
        <p14:creationId xmlns:p14="http://schemas.microsoft.com/office/powerpoint/2010/main" val="35143310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grpSp>
        <p:nvGrpSpPr>
          <p:cNvPr id="16" name="グループ化 15"/>
          <p:cNvGrpSpPr/>
          <p:nvPr/>
        </p:nvGrpSpPr>
        <p:grpSpPr>
          <a:xfrm>
            <a:off x="740229" y="2002970"/>
            <a:ext cx="4088430" cy="2888343"/>
            <a:chOff x="638629" y="1059543"/>
            <a:chExt cx="2917371" cy="2061028"/>
          </a:xfrm>
        </p:grpSpPr>
        <p:sp>
          <p:nvSpPr>
            <p:cNvPr id="12" name="正方形/長方形 11"/>
            <p:cNvSpPr/>
            <p:nvPr/>
          </p:nvSpPr>
          <p:spPr>
            <a:xfrm>
              <a:off x="638629" y="1059543"/>
              <a:ext cx="1959428" cy="2061028"/>
            </a:xfrm>
            <a:prstGeom prst="rect">
              <a:avLst/>
            </a:prstGeom>
            <a:solidFill>
              <a:schemeClr val="accent2">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5" name="図 4"/>
            <p:cNvPicPr>
              <a:picLocks noChangeAspect="1"/>
            </p:cNvPicPr>
            <p:nvPr/>
          </p:nvPicPr>
          <p:blipFill>
            <a:blip r:embed="rId2"/>
            <a:stretch>
              <a:fillRect/>
            </a:stretch>
          </p:blipFill>
          <p:spPr>
            <a:xfrm>
              <a:off x="732161" y="1217020"/>
              <a:ext cx="2823839" cy="1806094"/>
            </a:xfrm>
            <a:prstGeom prst="rect">
              <a:avLst/>
            </a:prstGeom>
          </p:spPr>
        </p:pic>
      </p:grpSp>
      <p:sp>
        <p:nvSpPr>
          <p:cNvPr id="13" name="テキスト ボックス 12"/>
          <p:cNvSpPr txBox="1"/>
          <p:nvPr/>
        </p:nvSpPr>
        <p:spPr>
          <a:xfrm>
            <a:off x="508000" y="5079999"/>
            <a:ext cx="5109091" cy="461665"/>
          </a:xfrm>
          <a:prstGeom prst="rect">
            <a:avLst/>
          </a:prstGeom>
          <a:noFill/>
        </p:spPr>
        <p:txBody>
          <a:bodyPr wrap="none" rtlCol="0">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この部分にはどんな</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効果</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があるの？</a:t>
            </a:r>
            <a:endParaRPr kumimoji="1"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15" name="図 14"/>
          <p:cNvPicPr>
            <a:picLocks noChangeAspect="1"/>
          </p:cNvPicPr>
          <p:nvPr/>
        </p:nvPicPr>
        <p:blipFill>
          <a:blip r:embed="rId3"/>
          <a:stretch>
            <a:fillRect/>
          </a:stretch>
        </p:blipFill>
        <p:spPr>
          <a:xfrm>
            <a:off x="6351202" y="1927658"/>
            <a:ext cx="4976854" cy="2557255"/>
          </a:xfrm>
          <a:prstGeom prst="rect">
            <a:avLst/>
          </a:prstGeom>
        </p:spPr>
      </p:pic>
      <p:pic>
        <p:nvPicPr>
          <p:cNvPr id="240" name="図 239"/>
          <p:cNvPicPr>
            <a:picLocks noChangeAspect="1"/>
          </p:cNvPicPr>
          <p:nvPr/>
        </p:nvPicPr>
        <p:blipFill>
          <a:blip r:embed="rId4"/>
          <a:stretch>
            <a:fillRect/>
          </a:stretch>
        </p:blipFill>
        <p:spPr>
          <a:xfrm>
            <a:off x="8265468" y="756468"/>
            <a:ext cx="2910532" cy="1856103"/>
          </a:xfrm>
          <a:prstGeom prst="rect">
            <a:avLst/>
          </a:prstGeom>
        </p:spPr>
      </p:pic>
      <p:sp>
        <p:nvSpPr>
          <p:cNvPr id="241" name="テキスト ボックス 240"/>
          <p:cNvSpPr txBox="1"/>
          <p:nvPr/>
        </p:nvSpPr>
        <p:spPr>
          <a:xfrm>
            <a:off x="5994400" y="4644570"/>
            <a:ext cx="6197600" cy="1923604"/>
          </a:xfrm>
          <a:prstGeom prst="rect">
            <a:avLst/>
          </a:prstGeom>
          <a:noFill/>
        </p:spPr>
        <p:txBody>
          <a:bodyPr wrap="square" rtlCol="0">
            <a:spAutoFit/>
          </a:bodyPr>
          <a:lstStyle/>
          <a:p>
            <a:pPr>
              <a:spcAft>
                <a:spcPts val="600"/>
              </a:spcAft>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各ユニットは</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入力信号と重みの内積を計算し非線形変換</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入力と重みが似ているほど大きな値を返す</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marL="342900" indent="-342900">
              <a:spcAft>
                <a:spcPts val="600"/>
              </a:spcAft>
              <a:buFont typeface="Arial" panose="020B0604020202020204" pitchFamily="34" charset="0"/>
              <a:buChar char="•"/>
            </a:pP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非線形変換は大小を強調する，大きいものはより大きく小さいものはより小さく</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37</a:t>
            </a:fld>
            <a:endParaRPr kumimoji="1" lang="ja-JP" altLang="en-US"/>
          </a:p>
        </p:txBody>
      </p:sp>
    </p:spTree>
    <p:extLst>
      <p:ext uri="{BB962C8B-B14F-4D97-AF65-F5344CB8AC3E}">
        <p14:creationId xmlns:p14="http://schemas.microsoft.com/office/powerpoint/2010/main" val="14806232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5" name="図 234"/>
          <p:cNvPicPr>
            <a:picLocks noChangeAspect="1"/>
          </p:cNvPicPr>
          <p:nvPr/>
        </p:nvPicPr>
        <p:blipFill rotWithShape="1">
          <a:blip r:embed="rId3"/>
          <a:srcRect l="838" t="30697" r="17477" b="1168"/>
          <a:stretch/>
        </p:blipFill>
        <p:spPr>
          <a:xfrm>
            <a:off x="5189219" y="1531620"/>
            <a:ext cx="3048001" cy="2722154"/>
          </a:xfrm>
          <a:prstGeom prst="rect">
            <a:avLst/>
          </a:prstGeom>
        </p:spPr>
      </p:pic>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ニューラルネットワーク</a:t>
            </a:r>
            <a:r>
              <a:rPr lang="en-US" altLang="ja-JP" sz="3200" dirty="0" smtClean="0"/>
              <a:t>: </a:t>
            </a:r>
            <a:r>
              <a:rPr lang="ja-JP" altLang="en-US" sz="3200" dirty="0" smtClean="0"/>
              <a:t>中間層の効果について</a:t>
            </a:r>
            <a:endParaRPr kumimoji="1" lang="ja-JP" altLang="en-US" sz="3200" dirty="0"/>
          </a:p>
        </p:txBody>
      </p:sp>
      <p:sp>
        <p:nvSpPr>
          <p:cNvPr id="227" name="正方形/長方形 226"/>
          <p:cNvSpPr/>
          <p:nvPr/>
        </p:nvSpPr>
        <p:spPr>
          <a:xfrm>
            <a:off x="9056913" y="1168071"/>
            <a:ext cx="2569030" cy="3139321"/>
          </a:xfrm>
          <a:prstGeom prst="rect">
            <a:avLst/>
          </a:prstGeom>
        </p:spPr>
        <p:txBody>
          <a:bodyPr wrap="square">
            <a:spAutoFit/>
          </a:bodyPr>
          <a:lstStyle/>
          <a:p>
            <a:r>
              <a:rPr lang="en-US" altLang="ja-JP" dirty="0"/>
              <a:t>Class 1 </a:t>
            </a:r>
          </a:p>
          <a:p>
            <a:r>
              <a:rPr lang="en-US" altLang="ja-JP" dirty="0" smtClean="0"/>
              <a:t>(-</a:t>
            </a:r>
            <a:r>
              <a:rPr lang="en-US" altLang="ja-JP" dirty="0"/>
              <a:t>2</a:t>
            </a:r>
            <a:r>
              <a:rPr lang="en-US" altLang="ja-JP" dirty="0" smtClean="0"/>
              <a:t>,-2)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0.18, 0.18)</a:t>
            </a:r>
            <a:endParaRPr lang="en-US" altLang="ja-JP" dirty="0"/>
          </a:p>
          <a:p>
            <a:r>
              <a:rPr lang="en-US" altLang="ja-JP" dirty="0"/>
              <a:t>(-1</a:t>
            </a:r>
            <a:r>
              <a:rPr lang="en-US" altLang="ja-JP" dirty="0" smtClean="0"/>
              <a:t>,-1)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0.12, 0.12)</a:t>
            </a:r>
            <a:endParaRPr lang="en-US" altLang="ja-JP" dirty="0"/>
          </a:p>
          <a:p>
            <a:r>
              <a:rPr lang="en-US" altLang="ja-JP" dirty="0"/>
              <a:t>(-</a:t>
            </a:r>
            <a:r>
              <a:rPr lang="en-US" altLang="ja-JP" dirty="0" smtClean="0"/>
              <a:t>1,-2) </a:t>
            </a:r>
            <a:r>
              <a:rPr lang="en-US" altLang="ja-JP" dirty="0" smtClean="0">
                <a:sym typeface="Wingdings" panose="05000000000000000000" pitchFamily="2" charset="2"/>
              </a:rPr>
              <a:t> </a:t>
            </a:r>
            <a:r>
              <a:rPr lang="en-US" altLang="ja-JP" dirty="0">
                <a:sym typeface="Wingdings" panose="05000000000000000000" pitchFamily="2" charset="2"/>
              </a:rPr>
              <a:t>(</a:t>
            </a:r>
            <a:r>
              <a:rPr lang="en-US" altLang="ja-JP" dirty="0" smtClean="0">
                <a:sym typeface="Wingdings" panose="05000000000000000000" pitchFamily="2" charset="2"/>
              </a:rPr>
              <a:t>0.06, 0.12)</a:t>
            </a:r>
            <a:endParaRPr lang="en-US" altLang="ja-JP" dirty="0"/>
          </a:p>
          <a:p>
            <a:r>
              <a:rPr lang="en-US" altLang="ja-JP" dirty="0" smtClean="0"/>
              <a:t>(-2,-1)</a:t>
            </a:r>
            <a:r>
              <a:rPr lang="en-US" altLang="ja-JP" dirty="0"/>
              <a:t> </a:t>
            </a:r>
            <a:r>
              <a:rPr lang="en-US" altLang="ja-JP" dirty="0">
                <a:sym typeface="Wingdings" panose="05000000000000000000" pitchFamily="2" charset="2"/>
              </a:rPr>
              <a:t> (</a:t>
            </a:r>
            <a:r>
              <a:rPr lang="en-US" altLang="ja-JP" dirty="0" smtClean="0">
                <a:sym typeface="Wingdings" panose="05000000000000000000" pitchFamily="2" charset="2"/>
              </a:rPr>
              <a:t>0.04, 0.02)</a:t>
            </a:r>
          </a:p>
          <a:p>
            <a:r>
              <a:rPr lang="en-US" altLang="ja-JP" dirty="0"/>
              <a:t>	</a:t>
            </a:r>
          </a:p>
          <a:p>
            <a:r>
              <a:rPr lang="en-US" altLang="ja-JP" dirty="0"/>
              <a:t>Class 2</a:t>
            </a:r>
          </a:p>
          <a:p>
            <a:r>
              <a:rPr lang="en-US" altLang="ja-JP" dirty="0"/>
              <a:t>( </a:t>
            </a:r>
            <a:r>
              <a:rPr lang="en-US" altLang="ja-JP" dirty="0" smtClean="0"/>
              <a:t>0,-4) </a:t>
            </a:r>
            <a:r>
              <a:rPr lang="en-US" altLang="ja-JP" dirty="0">
                <a:sym typeface="Wingdings" panose="05000000000000000000" pitchFamily="2" charset="2"/>
              </a:rPr>
              <a:t> (  </a:t>
            </a:r>
            <a:r>
              <a:rPr lang="en-US" altLang="ja-JP" dirty="0" smtClean="0">
                <a:sym typeface="Wingdings" panose="05000000000000000000" pitchFamily="2" charset="2"/>
              </a:rPr>
              <a:t>0.04, 0.50)</a:t>
            </a:r>
            <a:endParaRPr lang="en-US" altLang="ja-JP" dirty="0"/>
          </a:p>
          <a:p>
            <a:r>
              <a:rPr lang="en-US" altLang="ja-JP" dirty="0"/>
              <a:t>( </a:t>
            </a:r>
            <a:r>
              <a:rPr lang="en-US" altLang="ja-JP" dirty="0" smtClean="0"/>
              <a:t>2, 2) </a:t>
            </a:r>
            <a:r>
              <a:rPr lang="en-US" altLang="ja-JP" dirty="0">
                <a:sym typeface="Wingdings" panose="05000000000000000000" pitchFamily="2" charset="2"/>
              </a:rPr>
              <a:t> (  </a:t>
            </a:r>
            <a:r>
              <a:rPr lang="en-US" altLang="ja-JP" dirty="0" smtClean="0">
                <a:sym typeface="Wingdings" panose="05000000000000000000" pitchFamily="2" charset="2"/>
              </a:rPr>
              <a:t>0.98, 0.98)</a:t>
            </a:r>
            <a:endParaRPr lang="en-US" altLang="ja-JP" dirty="0"/>
          </a:p>
          <a:p>
            <a:r>
              <a:rPr lang="en-US" altLang="ja-JP" dirty="0"/>
              <a:t>( 0, </a:t>
            </a:r>
            <a:r>
              <a:rPr lang="en-US" altLang="ja-JP" dirty="0" smtClean="0"/>
              <a:t>6) </a:t>
            </a:r>
            <a:r>
              <a:rPr lang="en-US" altLang="ja-JP" dirty="0">
                <a:sym typeface="Wingdings" panose="05000000000000000000" pitchFamily="2" charset="2"/>
              </a:rPr>
              <a:t> (  </a:t>
            </a:r>
            <a:r>
              <a:rPr lang="en-US" altLang="ja-JP" dirty="0" smtClean="0">
                <a:sym typeface="Wingdings" panose="05000000000000000000" pitchFamily="2" charset="2"/>
              </a:rPr>
              <a:t>0.99, 0.50)</a:t>
            </a:r>
            <a:endParaRPr lang="en-US" altLang="ja-JP" dirty="0"/>
          </a:p>
          <a:p>
            <a:r>
              <a:rPr lang="en-US" altLang="ja-JP" dirty="0"/>
              <a:t>(-3, </a:t>
            </a:r>
            <a:r>
              <a:rPr lang="en-US" altLang="ja-JP" dirty="0" smtClean="0"/>
              <a:t>4) </a:t>
            </a:r>
            <a:r>
              <a:rPr lang="en-US" altLang="ja-JP" dirty="0">
                <a:sym typeface="Wingdings" panose="05000000000000000000" pitchFamily="2" charset="2"/>
              </a:rPr>
              <a:t> (  </a:t>
            </a:r>
            <a:r>
              <a:rPr lang="en-US" altLang="ja-JP" dirty="0" smtClean="0">
                <a:sym typeface="Wingdings" panose="05000000000000000000" pitchFamily="2" charset="2"/>
              </a:rPr>
              <a:t>0.40 </a:t>
            </a:r>
            <a:r>
              <a:rPr lang="en-US" altLang="ja-JP" dirty="0">
                <a:sym typeface="Wingdings" panose="05000000000000000000" pitchFamily="2" charset="2"/>
              </a:rPr>
              <a:t>, </a:t>
            </a:r>
            <a:r>
              <a:rPr lang="en-US" altLang="ja-JP" dirty="0" smtClean="0">
                <a:sym typeface="Wingdings" panose="05000000000000000000" pitchFamily="2" charset="2"/>
              </a:rPr>
              <a:t>0.00)</a:t>
            </a:r>
            <a:endParaRPr lang="en-US" altLang="ja-JP" dirty="0" smtClean="0"/>
          </a:p>
        </p:txBody>
      </p:sp>
      <p:grpSp>
        <p:nvGrpSpPr>
          <p:cNvPr id="232" name="グループ化 231"/>
          <p:cNvGrpSpPr/>
          <p:nvPr/>
        </p:nvGrpSpPr>
        <p:grpSpPr>
          <a:xfrm>
            <a:off x="620485" y="1250083"/>
            <a:ext cx="2906486" cy="2755860"/>
            <a:chOff x="330199" y="1047980"/>
            <a:chExt cx="3685541" cy="2979462"/>
          </a:xfrm>
        </p:grpSpPr>
        <p:pic>
          <p:nvPicPr>
            <p:cNvPr id="228" name="図 227"/>
            <p:cNvPicPr>
              <a:picLocks noChangeAspect="1"/>
            </p:cNvPicPr>
            <p:nvPr/>
          </p:nvPicPr>
          <p:blipFill rotWithShape="1">
            <a:blip r:embed="rId4"/>
            <a:srcRect l="1205" t="16422" r="2670" b="1313"/>
            <a:stretch/>
          </p:blipFill>
          <p:spPr>
            <a:xfrm>
              <a:off x="330199" y="1242060"/>
              <a:ext cx="3685541" cy="2781300"/>
            </a:xfrm>
            <a:prstGeom prst="rect">
              <a:avLst/>
            </a:prstGeom>
          </p:spPr>
        </p:pic>
        <p:sp>
          <p:nvSpPr>
            <p:cNvPr id="102" name="二等辺三角形 101"/>
            <p:cNvSpPr/>
            <p:nvPr/>
          </p:nvSpPr>
          <p:spPr>
            <a:xfrm>
              <a:off x="1316231" y="315436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3" name="二等辺三角形 102"/>
            <p:cNvSpPr/>
            <p:nvPr/>
          </p:nvSpPr>
          <p:spPr>
            <a:xfrm>
              <a:off x="132893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4" name="二等辺三角形 103"/>
            <p:cNvSpPr/>
            <p:nvPr/>
          </p:nvSpPr>
          <p:spPr>
            <a:xfrm>
              <a:off x="1830581" y="29702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5" name="二等辺三角形 104"/>
            <p:cNvSpPr/>
            <p:nvPr/>
          </p:nvSpPr>
          <p:spPr>
            <a:xfrm>
              <a:off x="1830581" y="3160715"/>
              <a:ext cx="147924" cy="12752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正方形/長方形 105"/>
            <p:cNvSpPr/>
            <p:nvPr/>
          </p:nvSpPr>
          <p:spPr>
            <a:xfrm>
              <a:off x="3361262" y="2396858"/>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9" name="正方形/長方形 108"/>
            <p:cNvSpPr/>
            <p:nvPr/>
          </p:nvSpPr>
          <p:spPr>
            <a:xfrm>
              <a:off x="812085" y="20312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1" name="直線矢印コネクタ 110"/>
            <p:cNvCxnSpPr/>
            <p:nvPr/>
          </p:nvCxnSpPr>
          <p:spPr>
            <a:xfrm flipV="1">
              <a:off x="2402184" y="1047980"/>
              <a:ext cx="0" cy="2979462"/>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07" name="正方形/長方形 106"/>
            <p:cNvSpPr/>
            <p:nvPr/>
          </p:nvSpPr>
          <p:spPr>
            <a:xfrm>
              <a:off x="2345610" y="3517155"/>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8" name="正方形/長方形 107"/>
            <p:cNvSpPr/>
            <p:nvPr/>
          </p:nvSpPr>
          <p:spPr>
            <a:xfrm>
              <a:off x="2345610" y="1678830"/>
              <a:ext cx="172758" cy="17275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2" name="直線矢印コネクタ 111"/>
            <p:cNvCxnSpPr/>
            <p:nvPr/>
          </p:nvCxnSpPr>
          <p:spPr>
            <a:xfrm>
              <a:off x="362927" y="2852057"/>
              <a:ext cx="3599473"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cxnSp>
        <p:nvCxnSpPr>
          <p:cNvPr id="118" name="直線矢印コネクタ 117"/>
          <p:cNvCxnSpPr/>
          <p:nvPr/>
        </p:nvCxnSpPr>
        <p:spPr>
          <a:xfrm>
            <a:off x="5361170" y="3956993"/>
            <a:ext cx="2838611" cy="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9" name="直線矢印コネクタ 118"/>
          <p:cNvCxnSpPr/>
          <p:nvPr/>
        </p:nvCxnSpPr>
        <p:spPr>
          <a:xfrm flipV="1">
            <a:off x="5359641" y="1211983"/>
            <a:ext cx="0" cy="2755860"/>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20" name="二等辺三角形 119"/>
          <p:cNvSpPr/>
          <p:nvPr/>
        </p:nvSpPr>
        <p:spPr>
          <a:xfrm>
            <a:off x="5337489"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1" name="二等辺三角形 120"/>
          <p:cNvSpPr/>
          <p:nvPr/>
        </p:nvSpPr>
        <p:spPr>
          <a:xfrm>
            <a:off x="5416070" y="3818634"/>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2" name="二等辺三角形 121"/>
          <p:cNvSpPr/>
          <p:nvPr/>
        </p:nvSpPr>
        <p:spPr>
          <a:xfrm>
            <a:off x="5466077"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3" name="二等辺三角形 122"/>
          <p:cNvSpPr/>
          <p:nvPr/>
        </p:nvSpPr>
        <p:spPr>
          <a:xfrm>
            <a:off x="5637526" y="3592416"/>
            <a:ext cx="116656" cy="117951"/>
          </a:xfrm>
          <a:prstGeom prst="triangle">
            <a:avLst/>
          </a:prstGeom>
          <a:solidFill>
            <a:srgbClr val="C00000"/>
          </a:solid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4" name="正方形/長方形 123"/>
          <p:cNvSpPr/>
          <p:nvPr/>
        </p:nvSpPr>
        <p:spPr>
          <a:xfrm>
            <a:off x="541113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5" name="正方形/長方形 124"/>
          <p:cNvSpPr/>
          <p:nvPr/>
        </p:nvSpPr>
        <p:spPr>
          <a:xfrm>
            <a:off x="8014638" y="155539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6" name="正方形/長方形 125"/>
          <p:cNvSpPr/>
          <p:nvPr/>
        </p:nvSpPr>
        <p:spPr>
          <a:xfrm>
            <a:off x="8071788" y="2675531"/>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7" name="正方形/長方形 126"/>
          <p:cNvSpPr/>
          <p:nvPr/>
        </p:nvSpPr>
        <p:spPr>
          <a:xfrm>
            <a:off x="6420788" y="3840756"/>
            <a:ext cx="136240" cy="15979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33" name="円/楕円 132"/>
              <p:cNvSpPr/>
              <p:nvPr/>
            </p:nvSpPr>
            <p:spPr>
              <a:xfrm>
                <a:off x="820200" y="4703648"/>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133" name="円/楕円 132"/>
              <p:cNvSpPr>
                <a:spLocks noRot="1" noChangeAspect="1" noMove="1" noResize="1" noEditPoints="1" noAdjustHandles="1" noChangeArrowheads="1" noChangeShapeType="1" noTextEdit="1"/>
              </p:cNvSpPr>
              <p:nvPr/>
            </p:nvSpPr>
            <p:spPr>
              <a:xfrm>
                <a:off x="820200" y="4703648"/>
                <a:ext cx="511040" cy="511040"/>
              </a:xfrm>
              <a:prstGeom prst="ellipse">
                <a:avLst/>
              </a:prstGeom>
              <a:blipFill rotWithShape="0">
                <a:blip r:embed="rId5"/>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4" name="円/楕円 133"/>
              <p:cNvSpPr/>
              <p:nvPr/>
            </p:nvSpPr>
            <p:spPr>
              <a:xfrm>
                <a:off x="820200" y="582461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134" name="円/楕円 133"/>
              <p:cNvSpPr>
                <a:spLocks noRot="1" noChangeAspect="1" noMove="1" noResize="1" noEditPoints="1" noAdjustHandles="1" noChangeArrowheads="1" noChangeShapeType="1" noTextEdit="1"/>
              </p:cNvSpPr>
              <p:nvPr/>
            </p:nvSpPr>
            <p:spPr>
              <a:xfrm>
                <a:off x="820200" y="5824617"/>
                <a:ext cx="511040" cy="511040"/>
              </a:xfrm>
              <a:prstGeom prst="ellipse">
                <a:avLst/>
              </a:prstGeom>
              <a:blipFill rotWithShape="0">
                <a:blip r:embed="rId6"/>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5" name="円/楕円 134"/>
              <p:cNvSpPr/>
              <p:nvPr/>
            </p:nvSpPr>
            <p:spPr>
              <a:xfrm>
                <a:off x="3198325" y="481367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i="1">
                              <a:solidFill>
                                <a:schemeClr val="tx1"/>
                              </a:solidFill>
                              <a:latin typeface="Cambria Math" panose="02040503050406030204" pitchFamily="18" charset="0"/>
                            </a:rPr>
                            <m:t>1</m:t>
                          </m:r>
                        </m:sub>
                      </m:sSub>
                    </m:oMath>
                  </m:oMathPara>
                </a14:m>
                <a:endParaRPr lang="ja-JP" altLang="en-US" sz="2800" dirty="0">
                  <a:solidFill>
                    <a:schemeClr val="tx1"/>
                  </a:solidFill>
                </a:endParaRPr>
              </a:p>
            </p:txBody>
          </p:sp>
        </mc:Choice>
        <mc:Fallback xmlns="">
          <p:sp>
            <p:nvSpPr>
              <p:cNvPr id="135" name="円/楕円 134"/>
              <p:cNvSpPr>
                <a:spLocks noRot="1" noChangeAspect="1" noMove="1" noResize="1" noEditPoints="1" noAdjustHandles="1" noChangeArrowheads="1" noChangeShapeType="1" noTextEdit="1"/>
              </p:cNvSpPr>
              <p:nvPr/>
            </p:nvSpPr>
            <p:spPr>
              <a:xfrm>
                <a:off x="3198325" y="4813673"/>
                <a:ext cx="478326" cy="478326"/>
              </a:xfrm>
              <a:prstGeom prst="ellipse">
                <a:avLst/>
              </a:prstGeom>
              <a:blipFill rotWithShape="0">
                <a:blip r:embed="rId7"/>
                <a:stretch>
                  <a:fillRect/>
                </a:stretch>
              </a:blipFill>
              <a:ln w="31750"/>
            </p:spPr>
            <p:txBody>
              <a:bodyPr/>
              <a:lstStyle/>
              <a:p>
                <a:r>
                  <a:rPr lang="ja-JP" altLang="en-US">
                    <a:noFill/>
                  </a:rPr>
                  <a:t> </a:t>
                </a:r>
              </a:p>
            </p:txBody>
          </p:sp>
        </mc:Fallback>
      </mc:AlternateContent>
      <p:cxnSp>
        <p:nvCxnSpPr>
          <p:cNvPr id="137" name="直線矢印コネクタ 136"/>
          <p:cNvCxnSpPr>
            <a:stCxn id="133" idx="6"/>
            <a:endCxn id="135" idx="2"/>
          </p:cNvCxnSpPr>
          <p:nvPr/>
        </p:nvCxnSpPr>
        <p:spPr>
          <a:xfrm>
            <a:off x="1331240" y="4959168"/>
            <a:ext cx="1867085" cy="9366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8" name="直線矢印コネクタ 137"/>
          <p:cNvCxnSpPr>
            <a:stCxn id="134" idx="6"/>
            <a:endCxn id="135" idx="2"/>
          </p:cNvCxnSpPr>
          <p:nvPr/>
        </p:nvCxnSpPr>
        <p:spPr>
          <a:xfrm flipV="1">
            <a:off x="1331240" y="5052836"/>
            <a:ext cx="1867085" cy="102730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0" name="円/楕円 139"/>
              <p:cNvSpPr/>
              <p:nvPr/>
            </p:nvSpPr>
            <p:spPr>
              <a:xfrm>
                <a:off x="3198325" y="580880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14:m>
                  <m:oMathPara xmlns:m="http://schemas.openxmlformats.org/officeDocument/2006/math">
                    <m:oMathParaPr>
                      <m:jc m:val="centerGroup"/>
                    </m:oMathParaPr>
                    <m:oMath xmlns:m="http://schemas.openxmlformats.org/officeDocument/2006/math">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𝑦</m:t>
                          </m:r>
                        </m:e>
                        <m:sub>
                          <m:r>
                            <a:rPr lang="en-US" altLang="ja-JP" sz="2800" b="0" i="1" smtClean="0">
                              <a:solidFill>
                                <a:schemeClr val="tx1"/>
                              </a:solidFill>
                              <a:latin typeface="Cambria Math" panose="02040503050406030204" pitchFamily="18" charset="0"/>
                            </a:rPr>
                            <m:t>2</m:t>
                          </m:r>
                        </m:sub>
                      </m:sSub>
                    </m:oMath>
                  </m:oMathPara>
                </a14:m>
                <a:endParaRPr lang="ja-JP" altLang="en-US" sz="2800" dirty="0">
                  <a:solidFill>
                    <a:schemeClr val="tx1"/>
                  </a:solidFill>
                </a:endParaRPr>
              </a:p>
            </p:txBody>
          </p:sp>
        </mc:Choice>
        <mc:Fallback xmlns="">
          <p:sp>
            <p:nvSpPr>
              <p:cNvPr id="140" name="円/楕円 139"/>
              <p:cNvSpPr>
                <a:spLocks noRot="1" noChangeAspect="1" noMove="1" noResize="1" noEditPoints="1" noAdjustHandles="1" noChangeArrowheads="1" noChangeShapeType="1" noTextEdit="1"/>
              </p:cNvSpPr>
              <p:nvPr/>
            </p:nvSpPr>
            <p:spPr>
              <a:xfrm>
                <a:off x="3198325" y="5808809"/>
                <a:ext cx="478326" cy="478326"/>
              </a:xfrm>
              <a:prstGeom prst="ellipse">
                <a:avLst/>
              </a:prstGeom>
              <a:blipFill rotWithShape="0">
                <a:blip r:embed="rId8"/>
                <a:stretch>
                  <a:fillRect/>
                </a:stretch>
              </a:blipFill>
              <a:ln w="31750"/>
            </p:spPr>
            <p:txBody>
              <a:bodyPr/>
              <a:lstStyle/>
              <a:p>
                <a:r>
                  <a:rPr lang="ja-JP" altLang="en-US">
                    <a:noFill/>
                  </a:rPr>
                  <a:t> </a:t>
                </a:r>
              </a:p>
            </p:txBody>
          </p:sp>
        </mc:Fallback>
      </mc:AlternateContent>
      <p:cxnSp>
        <p:nvCxnSpPr>
          <p:cNvPr id="142" name="直線矢印コネクタ 141"/>
          <p:cNvCxnSpPr>
            <a:stCxn id="133" idx="6"/>
            <a:endCxn id="140" idx="2"/>
          </p:cNvCxnSpPr>
          <p:nvPr/>
        </p:nvCxnSpPr>
        <p:spPr>
          <a:xfrm>
            <a:off x="1331240" y="4959168"/>
            <a:ext cx="1867085" cy="108880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43" name="直線矢印コネクタ 142"/>
          <p:cNvCxnSpPr>
            <a:stCxn id="134" idx="6"/>
            <a:endCxn id="140" idx="2"/>
          </p:cNvCxnSpPr>
          <p:nvPr/>
        </p:nvCxnSpPr>
        <p:spPr>
          <a:xfrm flipV="1">
            <a:off x="1331240" y="6047972"/>
            <a:ext cx="1867085" cy="32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9" name="正方形/長方形 248"/>
              <p:cNvSpPr/>
              <p:nvPr/>
            </p:nvSpPr>
            <p:spPr>
              <a:xfrm>
                <a:off x="3180474" y="2983074"/>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249" name="正方形/長方形 248"/>
              <p:cNvSpPr>
                <a:spLocks noRot="1" noChangeAspect="1" noMove="1" noResize="1" noEditPoints="1" noAdjustHandles="1" noChangeArrowheads="1" noChangeShapeType="1" noTextEdit="1"/>
              </p:cNvSpPr>
              <p:nvPr/>
            </p:nvSpPr>
            <p:spPr>
              <a:xfrm>
                <a:off x="3180474" y="2983074"/>
                <a:ext cx="612539" cy="523220"/>
              </a:xfrm>
              <a:prstGeom prst="rect">
                <a:avLst/>
              </a:prstGeom>
              <a:blipFill rotWithShape="0">
                <a:blip r:embed="rId9"/>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8" name="正方形/長方形 157"/>
              <p:cNvSpPr/>
              <p:nvPr/>
            </p:nvSpPr>
            <p:spPr>
              <a:xfrm>
                <a:off x="2208015" y="849475"/>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𝑥</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58" name="正方形/長方形 157"/>
              <p:cNvSpPr>
                <a:spLocks noRot="1" noChangeAspect="1" noMove="1" noResize="1" noEditPoints="1" noAdjustHandles="1" noChangeArrowheads="1" noChangeShapeType="1" noTextEdit="1"/>
              </p:cNvSpPr>
              <p:nvPr/>
            </p:nvSpPr>
            <p:spPr>
              <a:xfrm>
                <a:off x="2208015" y="849475"/>
                <a:ext cx="620811" cy="523220"/>
              </a:xfrm>
              <a:prstGeom prst="rect">
                <a:avLst/>
              </a:prstGeom>
              <a:blipFill rotWithShape="0">
                <a:blip r:embed="rId10"/>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9" name="正方形/長方形 158"/>
              <p:cNvSpPr/>
              <p:nvPr/>
            </p:nvSpPr>
            <p:spPr>
              <a:xfrm>
                <a:off x="8144359" y="3636217"/>
                <a:ext cx="61253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i="1">
                              <a:latin typeface="Cambria Math" panose="02040503050406030204" pitchFamily="18" charset="0"/>
                            </a:rPr>
                            <m:t>1</m:t>
                          </m:r>
                        </m:sub>
                      </m:sSub>
                    </m:oMath>
                  </m:oMathPara>
                </a14:m>
                <a:endParaRPr lang="ja-JP" altLang="en-US" sz="2800" dirty="0"/>
              </a:p>
            </p:txBody>
          </p:sp>
        </mc:Choice>
        <mc:Fallback xmlns="">
          <p:sp>
            <p:nvSpPr>
              <p:cNvPr id="159" name="正方形/長方形 158"/>
              <p:cNvSpPr>
                <a:spLocks noRot="1" noChangeAspect="1" noMove="1" noResize="1" noEditPoints="1" noAdjustHandles="1" noChangeArrowheads="1" noChangeShapeType="1" noTextEdit="1"/>
              </p:cNvSpPr>
              <p:nvPr/>
            </p:nvSpPr>
            <p:spPr>
              <a:xfrm>
                <a:off x="8144359" y="3636217"/>
                <a:ext cx="612539" cy="523220"/>
              </a:xfrm>
              <a:prstGeom prst="rect">
                <a:avLst/>
              </a:prstGeom>
              <a:blipFill rotWithShape="0">
                <a:blip r:embed="rId11"/>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0" name="正方形/長方形 159"/>
              <p:cNvSpPr/>
              <p:nvPr/>
            </p:nvSpPr>
            <p:spPr>
              <a:xfrm>
                <a:off x="5372130" y="980103"/>
                <a:ext cx="62081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b="0" i="1" smtClean="0">
                              <a:latin typeface="Cambria Math" panose="02040503050406030204" pitchFamily="18" charset="0"/>
                            </a:rPr>
                            <m:t>𝑦</m:t>
                          </m:r>
                        </m:e>
                        <m:sub>
                          <m:r>
                            <a:rPr lang="en-US" altLang="ja-JP" sz="2800" b="0" i="1" smtClean="0">
                              <a:latin typeface="Cambria Math" panose="02040503050406030204" pitchFamily="18" charset="0"/>
                            </a:rPr>
                            <m:t>2</m:t>
                          </m:r>
                        </m:sub>
                      </m:sSub>
                    </m:oMath>
                  </m:oMathPara>
                </a14:m>
                <a:endParaRPr lang="ja-JP" altLang="en-US" sz="2800" dirty="0"/>
              </a:p>
            </p:txBody>
          </p:sp>
        </mc:Choice>
        <mc:Fallback xmlns="">
          <p:sp>
            <p:nvSpPr>
              <p:cNvPr id="160" name="正方形/長方形 159"/>
              <p:cNvSpPr>
                <a:spLocks noRot="1" noChangeAspect="1" noMove="1" noResize="1" noEditPoints="1" noAdjustHandles="1" noChangeArrowheads="1" noChangeShapeType="1" noTextEdit="1"/>
              </p:cNvSpPr>
              <p:nvPr/>
            </p:nvSpPr>
            <p:spPr>
              <a:xfrm>
                <a:off x="5372130" y="980103"/>
                <a:ext cx="620811" cy="523220"/>
              </a:xfrm>
              <a:prstGeom prst="rect">
                <a:avLst/>
              </a:prstGeom>
              <a:blipFill rotWithShape="0">
                <a:blip r:embed="rId12"/>
                <a:stretch>
                  <a:fillRect/>
                </a:stretch>
              </a:blipFill>
            </p:spPr>
            <p:txBody>
              <a:bodyPr/>
              <a:lstStyle/>
              <a:p>
                <a:r>
                  <a:rPr lang="ja-JP" altLang="en-US">
                    <a:noFill/>
                  </a:rPr>
                  <a:t> </a:t>
                </a:r>
              </a:p>
            </p:txBody>
          </p:sp>
        </mc:Fallback>
      </mc:AlternateContent>
      <p:sp>
        <p:nvSpPr>
          <p:cNvPr id="161" name="正方形/長方形 160"/>
          <p:cNvSpPr/>
          <p:nvPr/>
        </p:nvSpPr>
        <p:spPr>
          <a:xfrm>
            <a:off x="2382187" y="4695759"/>
            <a:ext cx="508473" cy="400110"/>
          </a:xfrm>
          <a:prstGeom prst="rect">
            <a:avLst/>
          </a:prstGeom>
        </p:spPr>
        <p:txBody>
          <a:bodyPr wrap="none">
            <a:spAutoFit/>
          </a:bodyPr>
          <a:lstStyle/>
          <a:p>
            <a:r>
              <a:rPr lang="en-US" altLang="ja-JP" sz="2000" dirty="0" smtClean="0"/>
              <a:t>0.6</a:t>
            </a:r>
            <a:endParaRPr lang="ja-JP" altLang="en-US" sz="2000" dirty="0"/>
          </a:p>
        </p:txBody>
      </p:sp>
      <p:sp>
        <p:nvSpPr>
          <p:cNvPr id="162" name="正方形/長方形 161"/>
          <p:cNvSpPr/>
          <p:nvPr/>
        </p:nvSpPr>
        <p:spPr>
          <a:xfrm>
            <a:off x="2338644" y="5044102"/>
            <a:ext cx="508473" cy="400110"/>
          </a:xfrm>
          <a:prstGeom prst="rect">
            <a:avLst/>
          </a:prstGeom>
        </p:spPr>
        <p:txBody>
          <a:bodyPr wrap="none">
            <a:spAutoFit/>
          </a:bodyPr>
          <a:lstStyle/>
          <a:p>
            <a:r>
              <a:rPr lang="en-US" altLang="ja-JP" sz="2000" dirty="0" smtClean="0"/>
              <a:t>0.4</a:t>
            </a:r>
            <a:endParaRPr lang="ja-JP" altLang="en-US" sz="2000" dirty="0"/>
          </a:p>
        </p:txBody>
      </p:sp>
      <p:sp>
        <p:nvSpPr>
          <p:cNvPr id="163" name="正方形/長方形 162"/>
          <p:cNvSpPr/>
          <p:nvPr/>
        </p:nvSpPr>
        <p:spPr>
          <a:xfrm>
            <a:off x="2570873" y="5479530"/>
            <a:ext cx="508473" cy="400110"/>
          </a:xfrm>
          <a:prstGeom prst="rect">
            <a:avLst/>
          </a:prstGeom>
        </p:spPr>
        <p:txBody>
          <a:bodyPr wrap="none">
            <a:spAutoFit/>
          </a:bodyPr>
          <a:lstStyle/>
          <a:p>
            <a:r>
              <a:rPr lang="en-US" altLang="ja-JP" sz="2000" dirty="0" smtClean="0"/>
              <a:t>1.0</a:t>
            </a:r>
            <a:endParaRPr lang="ja-JP" altLang="en-US" sz="2000" dirty="0"/>
          </a:p>
        </p:txBody>
      </p:sp>
      <p:sp>
        <p:nvSpPr>
          <p:cNvPr id="164" name="正方形/長方形 163"/>
          <p:cNvSpPr/>
          <p:nvPr/>
        </p:nvSpPr>
        <p:spPr>
          <a:xfrm>
            <a:off x="2556359" y="5973016"/>
            <a:ext cx="508473" cy="400110"/>
          </a:xfrm>
          <a:prstGeom prst="rect">
            <a:avLst/>
          </a:prstGeom>
        </p:spPr>
        <p:txBody>
          <a:bodyPr wrap="none">
            <a:spAutoFit/>
          </a:bodyPr>
          <a:lstStyle/>
          <a:p>
            <a:r>
              <a:rPr lang="en-US" altLang="ja-JP" sz="2000" dirty="0" smtClean="0"/>
              <a:t>0.0</a:t>
            </a:r>
            <a:endParaRPr lang="ja-JP" altLang="en-US" sz="2000" dirty="0"/>
          </a:p>
        </p:txBody>
      </p:sp>
      <mc:AlternateContent xmlns:mc="http://schemas.openxmlformats.org/markup-compatibility/2006" xmlns:a14="http://schemas.microsoft.com/office/drawing/2010/main">
        <mc:Choice Requires="a14">
          <p:sp>
            <p:nvSpPr>
              <p:cNvPr id="250" name="正方形/長方形 249"/>
              <p:cNvSpPr/>
              <p:nvPr/>
            </p:nvSpPr>
            <p:spPr>
              <a:xfrm>
                <a:off x="3876325" y="4869933"/>
                <a:ext cx="2561150" cy="1399486"/>
              </a:xfrm>
              <a:prstGeom prst="rect">
                <a:avLst/>
              </a:prstGeom>
            </p:spPr>
            <p:txBody>
              <a:bodyPr wrap="none">
                <a:spAutoFit/>
              </a:bodyPr>
              <a:lstStyle/>
              <a:p>
                <a14:m>
                  <m:oMath xmlns:m="http://schemas.openxmlformats.org/officeDocument/2006/math">
                    <m:sSub>
                      <m:sSubPr>
                        <m:ctrlPr>
                          <a:rPr lang="en-US" altLang="ja-JP" sz="2400" i="1" smtClean="0">
                            <a:latin typeface="Cambria Math" panose="02040503050406030204" pitchFamily="18" charset="0"/>
                          </a:rPr>
                        </m:ctrlPr>
                      </m:sSubPr>
                      <m:e>
                        <m:r>
                          <a:rPr lang="en-US" altLang="ja-JP" sz="2400" b="1" i="0" smtClean="0">
                            <a:latin typeface="Cambria Math" panose="02040503050406030204" pitchFamily="18" charset="0"/>
                          </a:rPr>
                          <m:t>𝐰</m:t>
                        </m:r>
                      </m:e>
                      <m:sub>
                        <m:r>
                          <a:rPr lang="en-US" altLang="ja-JP" sz="2400" i="1">
                            <a:latin typeface="Cambria Math" panose="02040503050406030204" pitchFamily="18" charset="0"/>
                          </a:rPr>
                          <m:t>1</m:t>
                        </m:r>
                      </m:sub>
                    </m:sSub>
                    <m:r>
                      <a:rPr lang="en-US" altLang="ja-JP" sz="2400" b="0" i="1" smtClean="0">
                        <a:latin typeface="Cambria Math" panose="02040503050406030204" pitchFamily="18" charset="0"/>
                      </a:rPr>
                      <m:t>=</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0.6,0.4</m:t>
                        </m:r>
                      </m:e>
                    </m:d>
                  </m:oMath>
                </a14:m>
                <a:r>
                  <a:rPr lang="en-US" altLang="ja-JP" sz="2400" b="0" dirty="0" smtClean="0"/>
                  <a:t> </a:t>
                </a:r>
              </a:p>
              <a:p>
                <a14:m>
                  <m:oMath xmlns:m="http://schemas.openxmlformats.org/officeDocument/2006/math">
                    <m:sSub>
                      <m:sSubPr>
                        <m:ctrlPr>
                          <a:rPr lang="en-US" altLang="ja-JP" sz="2400" i="1">
                            <a:latin typeface="Cambria Math" panose="02040503050406030204" pitchFamily="18" charset="0"/>
                          </a:rPr>
                        </m:ctrlPr>
                      </m:sSubPr>
                      <m:e>
                        <m:r>
                          <a:rPr lang="en-US" altLang="ja-JP" sz="2400" b="1">
                            <a:latin typeface="Cambria Math" panose="02040503050406030204" pitchFamily="18" charset="0"/>
                          </a:rPr>
                          <m:t>𝐰</m:t>
                        </m:r>
                      </m:e>
                      <m:sub>
                        <m:r>
                          <a:rPr lang="en-US" altLang="ja-JP" sz="2400" b="0" i="1" smtClean="0">
                            <a:latin typeface="Cambria Math" panose="02040503050406030204" pitchFamily="18" charset="0"/>
                          </a:rPr>
                          <m:t>2</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r>
                      <a:rPr lang="en-US" altLang="ja-JP" sz="2400" i="1">
                        <a:latin typeface="Cambria Math" panose="02040503050406030204" pitchFamily="18" charset="0"/>
                      </a:rPr>
                      <m:t>.</m:t>
                    </m:r>
                    <m:r>
                      <a:rPr lang="en-US" altLang="ja-JP" sz="2400" b="0" i="1" smtClean="0">
                        <a:latin typeface="Cambria Math" panose="02040503050406030204" pitchFamily="18" charset="0"/>
                      </a:rPr>
                      <m:t>0</m:t>
                    </m:r>
                    <m:r>
                      <a:rPr lang="en-US" altLang="ja-JP" sz="2400" i="1">
                        <a:latin typeface="Cambria Math" panose="02040503050406030204" pitchFamily="18" charset="0"/>
                      </a:rPr>
                      <m:t>,0.</m:t>
                    </m:r>
                    <m:r>
                      <a:rPr lang="en-US" altLang="ja-JP" sz="2400" b="0" i="1" smtClean="0">
                        <a:latin typeface="Cambria Math" panose="02040503050406030204" pitchFamily="18" charset="0"/>
                      </a:rPr>
                      <m:t>0</m:t>
                    </m:r>
                    <m:r>
                      <a:rPr lang="en-US" altLang="ja-JP" sz="2400" i="1">
                        <a:latin typeface="Cambria Math" panose="02040503050406030204" pitchFamily="18" charset="0"/>
                      </a:rPr>
                      <m:t>)</m:t>
                    </m:r>
                  </m:oMath>
                </a14:m>
                <a:r>
                  <a:rPr lang="en-US" altLang="ja-JP" sz="2400" dirty="0" smtClean="0"/>
                  <a:t> </a:t>
                </a:r>
              </a:p>
              <a:p>
                <a14:m>
                  <m:oMath xmlns:m="http://schemas.openxmlformats.org/officeDocument/2006/math">
                    <m:r>
                      <a:rPr lang="en-US" altLang="ja-JP" sz="2400" b="0" i="1" smtClean="0">
                        <a:latin typeface="Cambria Math" panose="02040503050406030204" pitchFamily="18" charset="0"/>
                      </a:rPr>
                      <m:t>𝑓</m:t>
                    </m:r>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𝑥</m:t>
                        </m:r>
                      </m:e>
                    </m:d>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1+</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−2</m:t>
                                </m:r>
                                <m:r>
                                  <a:rPr lang="en-US" altLang="ja-JP" sz="2400" b="0" i="1" smtClean="0">
                                    <a:latin typeface="Cambria Math" panose="02040503050406030204" pitchFamily="18" charset="0"/>
                                  </a:rPr>
                                  <m:t>𝑥</m:t>
                                </m:r>
                              </m:e>
                            </m:d>
                          </m:e>
                        </m:func>
                      </m:den>
                    </m:f>
                  </m:oMath>
                </a14:m>
                <a:r>
                  <a:rPr lang="ja-JP" altLang="en-US" sz="2400" dirty="0" smtClean="0"/>
                  <a:t> </a:t>
                </a:r>
                <a:endParaRPr lang="ja-JP" altLang="en-US" sz="2400" dirty="0"/>
              </a:p>
            </p:txBody>
          </p:sp>
        </mc:Choice>
        <mc:Fallback xmlns="">
          <p:sp>
            <p:nvSpPr>
              <p:cNvPr id="250" name="正方形/長方形 249"/>
              <p:cNvSpPr>
                <a:spLocks noRot="1" noChangeAspect="1" noMove="1" noResize="1" noEditPoints="1" noAdjustHandles="1" noChangeArrowheads="1" noChangeShapeType="1" noTextEdit="1"/>
              </p:cNvSpPr>
              <p:nvPr/>
            </p:nvSpPr>
            <p:spPr>
              <a:xfrm>
                <a:off x="3876325" y="4869933"/>
                <a:ext cx="2561150" cy="1399486"/>
              </a:xfrm>
              <a:prstGeom prst="rect">
                <a:avLst/>
              </a:prstGeom>
              <a:blipFill rotWithShape="0">
                <a:blip r:embed="rId13"/>
                <a:stretch>
                  <a:fillRect/>
                </a:stretch>
              </a:blipFill>
            </p:spPr>
            <p:txBody>
              <a:bodyPr/>
              <a:lstStyle/>
              <a:p>
                <a:r>
                  <a:rPr lang="ja-JP" altLang="en-US">
                    <a:noFill/>
                  </a:rPr>
                  <a:t> </a:t>
                </a:r>
              </a:p>
            </p:txBody>
          </p:sp>
        </mc:Fallback>
      </mc:AlternateContent>
      <p:sp>
        <p:nvSpPr>
          <p:cNvPr id="251" name="右矢印 250"/>
          <p:cNvSpPr/>
          <p:nvPr/>
        </p:nvSpPr>
        <p:spPr>
          <a:xfrm>
            <a:off x="3846286" y="2438400"/>
            <a:ext cx="978408" cy="4846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7" name="正方形/長方形 166"/>
          <p:cNvSpPr/>
          <p:nvPr/>
        </p:nvSpPr>
        <p:spPr>
          <a:xfrm>
            <a:off x="7591983" y="5081105"/>
            <a:ext cx="4600017" cy="1384995"/>
          </a:xfrm>
          <a:prstGeom prst="rect">
            <a:avLst/>
          </a:prstGeom>
        </p:spPr>
        <p:txBody>
          <a:bodyPr wrap="square">
            <a:spAutoFit/>
          </a:bodyPr>
          <a:lstStyle/>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ユニットによる変換により</a:t>
            </a:r>
            <a:endParaRPr lang="en-US" altLang="ja-JP" sz="28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線形分離不可能な分布が線形分離可能に</a:t>
            </a:r>
            <a:endParaRPr lang="ja-JP" altLang="en-US" sz="28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 name="スライド番号プレースホルダー 3"/>
          <p:cNvSpPr>
            <a:spLocks noGrp="1"/>
          </p:cNvSpPr>
          <p:nvPr>
            <p:ph type="sldNum" sz="quarter" idx="12"/>
          </p:nvPr>
        </p:nvSpPr>
        <p:spPr/>
        <p:txBody>
          <a:bodyPr/>
          <a:lstStyle/>
          <a:p>
            <a:fld id="{F35DE295-420C-4265-BE54-AE59FA4027A6}" type="slidenum">
              <a:rPr kumimoji="1" lang="ja-JP" altLang="en-US" smtClean="0"/>
              <a:t>38</a:t>
            </a:fld>
            <a:endParaRPr kumimoji="1" lang="ja-JP" altLang="en-US"/>
          </a:p>
        </p:txBody>
      </p:sp>
    </p:spTree>
    <p:extLst>
      <p:ext uri="{BB962C8B-B14F-4D97-AF65-F5344CB8AC3E}">
        <p14:creationId xmlns:p14="http://schemas.microsoft.com/office/powerpoint/2010/main" val="406486887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96281" y="174626"/>
            <a:ext cx="11708780" cy="733270"/>
          </a:xfrm>
        </p:spPr>
        <p:txBody>
          <a:bodyPr>
            <a:normAutofit/>
          </a:bodyPr>
          <a:lstStyle/>
          <a:p>
            <a:r>
              <a:rPr lang="ja-JP" altLang="en-US" sz="3200" dirty="0" smtClean="0"/>
              <a:t>まとめ</a:t>
            </a:r>
            <a:r>
              <a:rPr lang="en-US" altLang="ja-JP" sz="3200" dirty="0" smtClean="0"/>
              <a:t>:</a:t>
            </a:r>
            <a:r>
              <a:rPr lang="ja-JP" altLang="en-US" sz="3200" dirty="0" smtClean="0"/>
              <a:t> ニューラルネットワーク</a:t>
            </a:r>
            <a:endParaRPr kumimoji="1" lang="ja-JP" altLang="en-US" sz="3200" dirty="0"/>
          </a:p>
        </p:txBody>
      </p:sp>
      <p:sp>
        <p:nvSpPr>
          <p:cNvPr id="3" name="コンテンツ プレースホルダー 2"/>
          <p:cNvSpPr>
            <a:spLocks noGrp="1"/>
          </p:cNvSpPr>
          <p:nvPr>
            <p:ph idx="1"/>
          </p:nvPr>
        </p:nvSpPr>
        <p:spPr>
          <a:xfrm>
            <a:off x="596281" y="1217540"/>
            <a:ext cx="11329019" cy="1208978"/>
          </a:xfrm>
        </p:spPr>
        <p:txBody>
          <a:bodyPr>
            <a:noAutofit/>
          </a:bodyPr>
          <a:lstStyle/>
          <a:p>
            <a:pPr>
              <a:lnSpc>
                <a:spcPct val="100000"/>
              </a:lnSpc>
              <a:spcBef>
                <a:spcPts val="0"/>
              </a:spcBef>
              <a:spcAft>
                <a:spcPts val="600"/>
              </a:spcAft>
            </a:pPr>
            <a:r>
              <a:rPr lang="ja-JP" altLang="en-US" sz="2400" dirty="0"/>
              <a:t>複数</a:t>
            </a:r>
            <a:r>
              <a:rPr lang="ja-JP" altLang="en-US" sz="2400" dirty="0" smtClean="0"/>
              <a:t>のユニット（ニューロン）を層状につないだネットワーク</a:t>
            </a:r>
            <a:endParaRPr kumimoji="1" lang="en-US" altLang="ja-JP" sz="2400" dirty="0" smtClean="0"/>
          </a:p>
          <a:p>
            <a:pPr>
              <a:lnSpc>
                <a:spcPct val="100000"/>
              </a:lnSpc>
              <a:spcBef>
                <a:spcPts val="0"/>
              </a:spcBef>
              <a:spcAft>
                <a:spcPts val="600"/>
              </a:spcAft>
            </a:pPr>
            <a:r>
              <a:rPr kumimoji="1" lang="ja-JP" altLang="en-US" sz="2400" dirty="0" smtClean="0"/>
              <a:t>入力層</a:t>
            </a:r>
            <a:r>
              <a:rPr lang="ja-JP" altLang="en-US" sz="2400" dirty="0" smtClean="0"/>
              <a:t>が</a:t>
            </a:r>
            <a:r>
              <a:rPr kumimoji="1" lang="ja-JP" altLang="en-US" sz="2400" dirty="0" smtClean="0"/>
              <a:t>特徴ベクトルを受け取り，</a:t>
            </a:r>
            <a:r>
              <a:rPr lang="ja-JP" altLang="en-US" sz="2400" dirty="0" smtClean="0"/>
              <a:t>出力層から識別結果が出力される</a:t>
            </a:r>
            <a:endParaRPr kumimoji="1" lang="en-US" altLang="ja-JP" sz="2400" dirty="0" smtClean="0"/>
          </a:p>
        </p:txBody>
      </p:sp>
      <p:sp>
        <p:nvSpPr>
          <p:cNvPr id="20" name="円/楕円 19"/>
          <p:cNvSpPr/>
          <p:nvPr/>
        </p:nvSpPr>
        <p:spPr>
          <a:xfrm>
            <a:off x="907285" y="23054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400" dirty="0" smtClean="0">
                <a:solidFill>
                  <a:schemeClr val="tx1"/>
                </a:solidFill>
              </a:rPr>
              <a:t>1</a:t>
            </a:r>
            <a:endParaRPr kumimoji="1" lang="ja-JP" altLang="en-US" sz="2400" dirty="0">
              <a:solidFill>
                <a:schemeClr val="tx1"/>
              </a:solidFill>
            </a:endParaRPr>
          </a:p>
        </p:txBody>
      </p:sp>
      <mc:AlternateContent xmlns:mc="http://schemas.openxmlformats.org/markup-compatibility/2006" xmlns:a14="http://schemas.microsoft.com/office/drawing/2010/main">
        <mc:Choice Requires="a14">
          <p:sp>
            <p:nvSpPr>
              <p:cNvPr id="21" name="円/楕円 20"/>
              <p:cNvSpPr/>
              <p:nvPr/>
            </p:nvSpPr>
            <p:spPr>
              <a:xfrm>
                <a:off x="907285" y="290387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1</m:t>
                          </m:r>
                        </m:sub>
                      </m:sSub>
                    </m:oMath>
                  </m:oMathPara>
                </a14:m>
                <a:endParaRPr kumimoji="1" lang="ja-JP" altLang="en-US" sz="2400" dirty="0">
                  <a:solidFill>
                    <a:schemeClr val="tx1"/>
                  </a:solidFill>
                </a:endParaRPr>
              </a:p>
            </p:txBody>
          </p:sp>
        </mc:Choice>
        <mc:Fallback xmlns="">
          <p:sp>
            <p:nvSpPr>
              <p:cNvPr id="21" name="円/楕円 20"/>
              <p:cNvSpPr>
                <a:spLocks noRot="1" noChangeAspect="1" noMove="1" noResize="1" noEditPoints="1" noAdjustHandles="1" noChangeArrowheads="1" noChangeShapeType="1" noTextEdit="1"/>
              </p:cNvSpPr>
              <p:nvPr/>
            </p:nvSpPr>
            <p:spPr>
              <a:xfrm>
                <a:off x="907285" y="2903877"/>
                <a:ext cx="511040" cy="511040"/>
              </a:xfrm>
              <a:prstGeom prst="ellipse">
                <a:avLst/>
              </a:prstGeom>
              <a:blipFill rotWithShape="0">
                <a:blip r:embed="rId2"/>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円/楕円 21"/>
              <p:cNvSpPr/>
              <p:nvPr/>
            </p:nvSpPr>
            <p:spPr>
              <a:xfrm>
                <a:off x="907285" y="350233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2</m:t>
                          </m:r>
                        </m:sub>
                      </m:sSub>
                    </m:oMath>
                  </m:oMathPara>
                </a14:m>
                <a:endParaRPr kumimoji="1" lang="ja-JP" altLang="en-US" sz="2400" dirty="0">
                  <a:solidFill>
                    <a:schemeClr val="tx1"/>
                  </a:solidFill>
                </a:endParaRPr>
              </a:p>
            </p:txBody>
          </p:sp>
        </mc:Choice>
        <mc:Fallback xmlns="">
          <p:sp>
            <p:nvSpPr>
              <p:cNvPr id="22" name="円/楕円 21"/>
              <p:cNvSpPr>
                <a:spLocks noRot="1" noChangeAspect="1" noMove="1" noResize="1" noEditPoints="1" noAdjustHandles="1" noChangeArrowheads="1" noChangeShapeType="1" noTextEdit="1"/>
              </p:cNvSpPr>
              <p:nvPr/>
            </p:nvSpPr>
            <p:spPr>
              <a:xfrm>
                <a:off x="907285" y="3502332"/>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円/楕円 22"/>
              <p:cNvSpPr/>
              <p:nvPr/>
            </p:nvSpPr>
            <p:spPr>
              <a:xfrm>
                <a:off x="907285" y="4699241"/>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4</m:t>
                          </m:r>
                        </m:sub>
                      </m:sSub>
                    </m:oMath>
                  </m:oMathPara>
                </a14:m>
                <a:endParaRPr kumimoji="1" lang="ja-JP" altLang="en-US" sz="2400" dirty="0">
                  <a:solidFill>
                    <a:schemeClr val="tx1"/>
                  </a:solidFill>
                </a:endParaRPr>
              </a:p>
            </p:txBody>
          </p:sp>
        </mc:Choice>
        <mc:Fallback xmlns="">
          <p:sp>
            <p:nvSpPr>
              <p:cNvPr id="23" name="円/楕円 22"/>
              <p:cNvSpPr>
                <a:spLocks noRot="1" noChangeAspect="1" noMove="1" noResize="1" noEditPoints="1" noAdjustHandles="1" noChangeArrowheads="1" noChangeShapeType="1" noTextEdit="1"/>
              </p:cNvSpPr>
              <p:nvPr/>
            </p:nvSpPr>
            <p:spPr>
              <a:xfrm>
                <a:off x="907285" y="4699241"/>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p:sp>
        <p:nvSpPr>
          <p:cNvPr id="6" name="円/楕円 5"/>
          <p:cNvSpPr/>
          <p:nvPr/>
        </p:nvSpPr>
        <p:spPr>
          <a:xfrm>
            <a:off x="3285410" y="28397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7" name="直線矢印コネクタ 6"/>
          <p:cNvCxnSpPr>
            <a:stCxn id="20" idx="6"/>
            <a:endCxn id="6" idx="2"/>
          </p:cNvCxnSpPr>
          <p:nvPr/>
        </p:nvCxnSpPr>
        <p:spPr>
          <a:xfrm>
            <a:off x="1418325" y="2560942"/>
            <a:ext cx="1867085" cy="51795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 name="直線矢印コネクタ 7"/>
          <p:cNvCxnSpPr>
            <a:stCxn id="21" idx="6"/>
            <a:endCxn id="6" idx="2"/>
          </p:cNvCxnSpPr>
          <p:nvPr/>
        </p:nvCxnSpPr>
        <p:spPr>
          <a:xfrm flipV="1">
            <a:off x="1418325" y="3078894"/>
            <a:ext cx="1867085" cy="8050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 name="直線矢印コネクタ 8"/>
          <p:cNvCxnSpPr>
            <a:stCxn id="22" idx="6"/>
            <a:endCxn id="6" idx="2"/>
          </p:cNvCxnSpPr>
          <p:nvPr/>
        </p:nvCxnSpPr>
        <p:spPr>
          <a:xfrm flipV="1">
            <a:off x="1418325" y="3078894"/>
            <a:ext cx="1867085" cy="67895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23" idx="6"/>
            <a:endCxn id="6" idx="2"/>
          </p:cNvCxnSpPr>
          <p:nvPr/>
        </p:nvCxnSpPr>
        <p:spPr>
          <a:xfrm flipV="1">
            <a:off x="1418325" y="3078894"/>
            <a:ext cx="1867085" cy="187586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正方形/長方形 10"/>
              <p:cNvSpPr/>
              <p:nvPr/>
            </p:nvSpPr>
            <p:spPr>
              <a:xfrm>
                <a:off x="2756044" y="2943759"/>
                <a:ext cx="389915" cy="310726"/>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1</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1" name="正方形/長方形 10"/>
              <p:cNvSpPr>
                <a:spLocks noRot="1" noChangeAspect="1" noMove="1" noResize="1" noEditPoints="1" noAdjustHandles="1" noChangeArrowheads="1" noChangeShapeType="1" noTextEdit="1"/>
              </p:cNvSpPr>
              <p:nvPr/>
            </p:nvSpPr>
            <p:spPr>
              <a:xfrm>
                <a:off x="2756044" y="2943759"/>
                <a:ext cx="389915" cy="310726"/>
              </a:xfrm>
              <a:prstGeom prst="rect">
                <a:avLst/>
              </a:prstGeom>
              <a:blipFill rotWithShape="0">
                <a:blip r:embed="rId5"/>
                <a:stretch>
                  <a:fillRect l="-9375" r="-6250" b="-17647"/>
                </a:stretch>
              </a:blipFill>
            </p:spPr>
            <p:txBody>
              <a:bodyPr/>
              <a:lstStyle/>
              <a:p>
                <a:r>
                  <a:rPr lang="ja-JP" altLang="en-US">
                    <a:noFill/>
                  </a:rPr>
                  <a:t> </a:t>
                </a:r>
              </a:p>
            </p:txBody>
          </p:sp>
        </mc:Fallback>
      </mc:AlternateContent>
      <p:sp>
        <p:nvSpPr>
          <p:cNvPr id="39" name="円/楕円 38"/>
          <p:cNvSpPr/>
          <p:nvPr/>
        </p:nvSpPr>
        <p:spPr>
          <a:xfrm>
            <a:off x="3285410" y="354458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40" name="直線矢印コネクタ 39"/>
          <p:cNvCxnSpPr>
            <a:stCxn id="20" idx="6"/>
            <a:endCxn id="39" idx="2"/>
          </p:cNvCxnSpPr>
          <p:nvPr/>
        </p:nvCxnSpPr>
        <p:spPr>
          <a:xfrm>
            <a:off x="1418325" y="2560942"/>
            <a:ext cx="1867085" cy="122280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1" name="直線矢印コネクタ 40"/>
          <p:cNvCxnSpPr>
            <a:stCxn id="21" idx="6"/>
            <a:endCxn id="39" idx="2"/>
          </p:cNvCxnSpPr>
          <p:nvPr/>
        </p:nvCxnSpPr>
        <p:spPr>
          <a:xfrm>
            <a:off x="1418325" y="3159397"/>
            <a:ext cx="1867085" cy="62434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2" name="直線矢印コネクタ 41"/>
          <p:cNvCxnSpPr>
            <a:stCxn id="22" idx="6"/>
            <a:endCxn id="39" idx="2"/>
          </p:cNvCxnSpPr>
          <p:nvPr/>
        </p:nvCxnSpPr>
        <p:spPr>
          <a:xfrm>
            <a:off x="1418325" y="3757852"/>
            <a:ext cx="1867085" cy="2589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23" idx="6"/>
            <a:endCxn id="39" idx="2"/>
          </p:cNvCxnSpPr>
          <p:nvPr/>
        </p:nvCxnSpPr>
        <p:spPr>
          <a:xfrm flipV="1">
            <a:off x="1418325" y="3783744"/>
            <a:ext cx="1867085" cy="117101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正方形/長方形 43"/>
              <p:cNvSpPr/>
              <p:nvPr/>
            </p:nvSpPr>
            <p:spPr>
              <a:xfrm>
                <a:off x="2756044" y="3629559"/>
                <a:ext cx="395428" cy="311367"/>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2756044" y="3629559"/>
                <a:ext cx="395428" cy="311367"/>
              </a:xfrm>
              <a:prstGeom prst="rect">
                <a:avLst/>
              </a:prstGeom>
              <a:blipFill rotWithShape="0">
                <a:blip r:embed="rId6"/>
                <a:stretch>
                  <a:fillRect l="-9231" t="-1961" r="-7692" b="-17647"/>
                </a:stretch>
              </a:blipFill>
            </p:spPr>
            <p:txBody>
              <a:bodyPr/>
              <a:lstStyle/>
              <a:p>
                <a:r>
                  <a:rPr lang="ja-JP" altLang="en-US">
                    <a:noFill/>
                  </a:rPr>
                  <a:t> </a:t>
                </a:r>
              </a:p>
            </p:txBody>
          </p:sp>
        </mc:Fallback>
      </mc:AlternateContent>
      <p:sp>
        <p:nvSpPr>
          <p:cNvPr id="57" name="円/楕円 56"/>
          <p:cNvSpPr/>
          <p:nvPr/>
        </p:nvSpPr>
        <p:spPr>
          <a:xfrm>
            <a:off x="3285410" y="426585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8" name="直線矢印コネクタ 57"/>
          <p:cNvCxnSpPr>
            <a:stCxn id="20" idx="6"/>
            <a:endCxn id="57" idx="2"/>
          </p:cNvCxnSpPr>
          <p:nvPr/>
        </p:nvCxnSpPr>
        <p:spPr>
          <a:xfrm>
            <a:off x="1418325" y="2560942"/>
            <a:ext cx="1867085" cy="19440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21" idx="6"/>
            <a:endCxn id="57" idx="2"/>
          </p:cNvCxnSpPr>
          <p:nvPr/>
        </p:nvCxnSpPr>
        <p:spPr>
          <a:xfrm>
            <a:off x="1418325" y="3159397"/>
            <a:ext cx="1867085" cy="13456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0" name="直線矢印コネクタ 59"/>
          <p:cNvCxnSpPr>
            <a:stCxn id="22" idx="6"/>
            <a:endCxn id="57" idx="2"/>
          </p:cNvCxnSpPr>
          <p:nvPr/>
        </p:nvCxnSpPr>
        <p:spPr>
          <a:xfrm>
            <a:off x="1418325" y="3757852"/>
            <a:ext cx="1867085" cy="74716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61" name="直線矢印コネクタ 60"/>
          <p:cNvCxnSpPr>
            <a:stCxn id="23" idx="6"/>
            <a:endCxn id="57" idx="2"/>
          </p:cNvCxnSpPr>
          <p:nvPr/>
        </p:nvCxnSpPr>
        <p:spPr>
          <a:xfrm flipV="1">
            <a:off x="1418325" y="4505016"/>
            <a:ext cx="1867085" cy="4497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正方形/長方形 61"/>
              <p:cNvSpPr/>
              <p:nvPr/>
            </p:nvSpPr>
            <p:spPr>
              <a:xfrm>
                <a:off x="2756044" y="4347656"/>
                <a:ext cx="395428" cy="312843"/>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1</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62" name="正方形/長方形 61"/>
              <p:cNvSpPr>
                <a:spLocks noRot="1" noChangeAspect="1" noMove="1" noResize="1" noEditPoints="1" noAdjustHandles="1" noChangeArrowheads="1" noChangeShapeType="1" noTextEdit="1"/>
              </p:cNvSpPr>
              <p:nvPr/>
            </p:nvSpPr>
            <p:spPr>
              <a:xfrm>
                <a:off x="2756044" y="4347656"/>
                <a:ext cx="395428" cy="312843"/>
              </a:xfrm>
              <a:prstGeom prst="rect">
                <a:avLst/>
              </a:prstGeom>
              <a:blipFill rotWithShape="0">
                <a:blip r:embed="rId7"/>
                <a:stretch>
                  <a:fillRect l="-9231" t="-1923" r="-7692" b="-15385"/>
                </a:stretch>
              </a:blipFill>
            </p:spPr>
            <p:txBody>
              <a:bodyPr/>
              <a:lstStyle/>
              <a:p>
                <a:r>
                  <a:rPr lang="ja-JP" altLang="en-US">
                    <a:noFill/>
                  </a:rPr>
                  <a:t> </a:t>
                </a:r>
              </a:p>
            </p:txBody>
          </p:sp>
        </mc:Fallback>
      </mc:AlternateContent>
      <p:sp>
        <p:nvSpPr>
          <p:cNvPr id="89" name="正方形/長方形 88"/>
          <p:cNvSpPr/>
          <p:nvPr/>
        </p:nvSpPr>
        <p:spPr>
          <a:xfrm>
            <a:off x="714519" y="5223956"/>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入力</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p>
        </p:txBody>
      </p:sp>
      <p:sp>
        <p:nvSpPr>
          <p:cNvPr id="90" name="正方形/長方形 89"/>
          <p:cNvSpPr/>
          <p:nvPr/>
        </p:nvSpPr>
        <p:spPr>
          <a:xfrm>
            <a:off x="2873728" y="4928681"/>
            <a:ext cx="1338828" cy="646331"/>
          </a:xfrm>
          <a:prstGeom prst="rect">
            <a:avLst/>
          </a:prstGeom>
        </p:spPr>
        <p:txBody>
          <a:bodyPr wrap="none">
            <a:spAutoFit/>
          </a:bodyPr>
          <a:lstStyle/>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中間層</a:t>
            </a:r>
            <a:endParaRPr lang="en-US" altLang="ja-JP" b="1"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（隠れ</a:t>
            </a:r>
            <a:r>
              <a:rPr lang="ja-JP" altLang="en-US" b="1" dirty="0">
                <a:latin typeface="メイリオ" panose="020B0604030504040204" pitchFamily="50" charset="-128"/>
                <a:ea typeface="メイリオ" panose="020B0604030504040204" pitchFamily="50" charset="-128"/>
                <a:cs typeface="メイリオ" panose="020B0604030504040204" pitchFamily="50" charset="-128"/>
              </a:rPr>
              <a:t>層</a:t>
            </a:r>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3" name="円/楕円 102"/>
          <p:cNvSpPr/>
          <p:nvPr/>
        </p:nvSpPr>
        <p:spPr>
          <a:xfrm>
            <a:off x="5266610" y="2573031"/>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4" name="円/楕円 103"/>
          <p:cNvSpPr/>
          <p:nvPr/>
        </p:nvSpPr>
        <p:spPr>
          <a:xfrm>
            <a:off x="5266610" y="3257955"/>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5" name="円/楕円 104"/>
          <p:cNvSpPr/>
          <p:nvPr/>
        </p:nvSpPr>
        <p:spPr>
          <a:xfrm>
            <a:off x="5266610" y="3942879"/>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06" name="円/楕円 105"/>
          <p:cNvSpPr/>
          <p:nvPr/>
        </p:nvSpPr>
        <p:spPr>
          <a:xfrm>
            <a:off x="5266610" y="4627803"/>
            <a:ext cx="478326" cy="478326"/>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107" name="直線矢印コネクタ 106"/>
          <p:cNvCxnSpPr>
            <a:stCxn id="6" idx="6"/>
            <a:endCxn id="103" idx="2"/>
          </p:cNvCxnSpPr>
          <p:nvPr/>
        </p:nvCxnSpPr>
        <p:spPr>
          <a:xfrm flipV="1">
            <a:off x="3763736" y="2812194"/>
            <a:ext cx="1502874" cy="2667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39" idx="6"/>
            <a:endCxn id="103" idx="2"/>
          </p:cNvCxnSpPr>
          <p:nvPr/>
        </p:nvCxnSpPr>
        <p:spPr>
          <a:xfrm flipV="1">
            <a:off x="3763736" y="2812194"/>
            <a:ext cx="1502874" cy="9715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57" idx="6"/>
            <a:endCxn id="103" idx="2"/>
          </p:cNvCxnSpPr>
          <p:nvPr/>
        </p:nvCxnSpPr>
        <p:spPr>
          <a:xfrm flipV="1">
            <a:off x="3763736" y="2812194"/>
            <a:ext cx="1502874" cy="16928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6" idx="6"/>
            <a:endCxn id="104" idx="2"/>
          </p:cNvCxnSpPr>
          <p:nvPr/>
        </p:nvCxnSpPr>
        <p:spPr>
          <a:xfrm>
            <a:off x="3763736" y="3078894"/>
            <a:ext cx="1502874" cy="41822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39" idx="6"/>
            <a:endCxn id="104" idx="2"/>
          </p:cNvCxnSpPr>
          <p:nvPr/>
        </p:nvCxnSpPr>
        <p:spPr>
          <a:xfrm flipV="1">
            <a:off x="3763736" y="3497118"/>
            <a:ext cx="1502874" cy="286626"/>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2" name="直線矢印コネクタ 121"/>
          <p:cNvCxnSpPr>
            <a:stCxn id="57" idx="6"/>
            <a:endCxn id="104" idx="2"/>
          </p:cNvCxnSpPr>
          <p:nvPr/>
        </p:nvCxnSpPr>
        <p:spPr>
          <a:xfrm flipV="1">
            <a:off x="3763736" y="3497118"/>
            <a:ext cx="1502874" cy="10078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3" name="直線矢印コネクタ 122"/>
          <p:cNvCxnSpPr>
            <a:stCxn id="6" idx="6"/>
            <a:endCxn id="105" idx="2"/>
          </p:cNvCxnSpPr>
          <p:nvPr/>
        </p:nvCxnSpPr>
        <p:spPr>
          <a:xfrm>
            <a:off x="3763736" y="3078894"/>
            <a:ext cx="1502874" cy="110314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24" name="直線矢印コネクタ 123"/>
          <p:cNvCxnSpPr>
            <a:stCxn id="39" idx="6"/>
            <a:endCxn id="105" idx="2"/>
          </p:cNvCxnSpPr>
          <p:nvPr/>
        </p:nvCxnSpPr>
        <p:spPr>
          <a:xfrm>
            <a:off x="3763736" y="3783744"/>
            <a:ext cx="1502874" cy="39829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1" name="直線矢印コネクタ 130"/>
          <p:cNvCxnSpPr>
            <a:stCxn id="57" idx="6"/>
            <a:endCxn id="105" idx="2"/>
          </p:cNvCxnSpPr>
          <p:nvPr/>
        </p:nvCxnSpPr>
        <p:spPr>
          <a:xfrm flipV="1">
            <a:off x="3763736" y="4182042"/>
            <a:ext cx="1502874" cy="32297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4" name="直線矢印コネクタ 133"/>
          <p:cNvCxnSpPr>
            <a:stCxn id="6" idx="6"/>
            <a:endCxn id="106" idx="2"/>
          </p:cNvCxnSpPr>
          <p:nvPr/>
        </p:nvCxnSpPr>
        <p:spPr>
          <a:xfrm>
            <a:off x="3763736" y="3078894"/>
            <a:ext cx="1502874" cy="178807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5" name="直線矢印コネクタ 134"/>
          <p:cNvCxnSpPr>
            <a:stCxn id="39" idx="6"/>
            <a:endCxn id="106" idx="2"/>
          </p:cNvCxnSpPr>
          <p:nvPr/>
        </p:nvCxnSpPr>
        <p:spPr>
          <a:xfrm>
            <a:off x="3763736" y="3783744"/>
            <a:ext cx="1502874" cy="1083222"/>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36" name="直線矢印コネクタ 135"/>
          <p:cNvCxnSpPr>
            <a:stCxn id="57" idx="6"/>
            <a:endCxn id="106" idx="2"/>
          </p:cNvCxnSpPr>
          <p:nvPr/>
        </p:nvCxnSpPr>
        <p:spPr>
          <a:xfrm>
            <a:off x="3763736" y="4505016"/>
            <a:ext cx="1502874" cy="36195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6" name="正方形/長方形 145"/>
              <p:cNvSpPr/>
              <p:nvPr/>
            </p:nvSpPr>
            <p:spPr>
              <a:xfrm>
                <a:off x="4813444" y="2667534"/>
                <a:ext cx="389915" cy="311239"/>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1" smtClean="0">
                              <a:latin typeface="Cambria Math" panose="02040503050406030204" pitchFamily="18" charset="0"/>
                            </a:rPr>
                            <m:t>2</m:t>
                          </m:r>
                        </m:sub>
                        <m:sup>
                          <m:r>
                            <a:rPr lang="en-US" altLang="ja-JP" sz="2000" b="0" i="1" smtClean="0">
                              <a:latin typeface="Cambria Math" panose="02040503050406030204" pitchFamily="18" charset="0"/>
                            </a:rPr>
                            <m:t>1</m:t>
                          </m:r>
                        </m:sup>
                      </m:sSubSup>
                    </m:oMath>
                  </m:oMathPara>
                </a14:m>
                <a:endParaRPr lang="ja-JP" altLang="en-US" sz="2000" dirty="0"/>
              </a:p>
            </p:txBody>
          </p:sp>
        </mc:Choice>
        <mc:Fallback xmlns="">
          <p:sp>
            <p:nvSpPr>
              <p:cNvPr id="146" name="正方形/長方形 145"/>
              <p:cNvSpPr>
                <a:spLocks noRot="1" noChangeAspect="1" noMove="1" noResize="1" noEditPoints="1" noAdjustHandles="1" noChangeArrowheads="1" noChangeShapeType="1" noTextEdit="1"/>
              </p:cNvSpPr>
              <p:nvPr/>
            </p:nvSpPr>
            <p:spPr>
              <a:xfrm>
                <a:off x="4813444" y="2667534"/>
                <a:ext cx="389915" cy="311239"/>
              </a:xfrm>
              <a:prstGeom prst="rect">
                <a:avLst/>
              </a:prstGeom>
              <a:blipFill rotWithShape="0">
                <a:blip r:embed="rId8"/>
                <a:stretch>
                  <a:fillRect l="-9375" t="-1961" r="-6250" b="-1764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7" name="正方形/長方形 146"/>
              <p:cNvSpPr/>
              <p:nvPr/>
            </p:nvSpPr>
            <p:spPr>
              <a:xfrm>
                <a:off x="4803919" y="3353334"/>
                <a:ext cx="395428" cy="311880"/>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2</m:t>
                          </m:r>
                        </m:sup>
                      </m:sSubSup>
                    </m:oMath>
                  </m:oMathPara>
                </a14:m>
                <a:endParaRPr lang="ja-JP" altLang="en-US" sz="2000" dirty="0"/>
              </a:p>
            </p:txBody>
          </p:sp>
        </mc:Choice>
        <mc:Fallback xmlns="">
          <p:sp>
            <p:nvSpPr>
              <p:cNvPr id="147" name="正方形/長方形 146"/>
              <p:cNvSpPr>
                <a:spLocks noRot="1" noChangeAspect="1" noMove="1" noResize="1" noEditPoints="1" noAdjustHandles="1" noChangeArrowheads="1" noChangeShapeType="1" noTextEdit="1"/>
              </p:cNvSpPr>
              <p:nvPr/>
            </p:nvSpPr>
            <p:spPr>
              <a:xfrm>
                <a:off x="4803919" y="3353334"/>
                <a:ext cx="395428" cy="311880"/>
              </a:xfrm>
              <a:prstGeom prst="rect">
                <a:avLst/>
              </a:prstGeom>
              <a:blipFill rotWithShape="0">
                <a:blip r:embed="rId9"/>
                <a:stretch>
                  <a:fillRect l="-9231" t="-1961" r="-7692"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8" name="正方形/長方形 147"/>
              <p:cNvSpPr/>
              <p:nvPr/>
            </p:nvSpPr>
            <p:spPr>
              <a:xfrm>
                <a:off x="4819794" y="4023806"/>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3</m:t>
                          </m:r>
                        </m:sup>
                      </m:sSubSup>
                    </m:oMath>
                  </m:oMathPara>
                </a14:m>
                <a:endParaRPr lang="ja-JP" altLang="en-US" sz="2000" dirty="0"/>
              </a:p>
            </p:txBody>
          </p:sp>
        </mc:Choice>
        <mc:Fallback xmlns="">
          <p:sp>
            <p:nvSpPr>
              <p:cNvPr id="148" name="正方形/長方形 147"/>
              <p:cNvSpPr>
                <a:spLocks noRot="1" noChangeAspect="1" noMove="1" noResize="1" noEditPoints="1" noAdjustHandles="1" noChangeArrowheads="1" noChangeShapeType="1" noTextEdit="1"/>
              </p:cNvSpPr>
              <p:nvPr/>
            </p:nvSpPr>
            <p:spPr>
              <a:xfrm>
                <a:off x="4819794" y="4023806"/>
                <a:ext cx="395428" cy="313484"/>
              </a:xfrm>
              <a:prstGeom prst="rect">
                <a:avLst/>
              </a:prstGeom>
              <a:blipFill rotWithShape="0">
                <a:blip r:embed="rId10"/>
                <a:stretch>
                  <a:fillRect l="-9231" t="-1961" r="-6154" b="-196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9" name="正方形/長方形 148"/>
              <p:cNvSpPr/>
              <p:nvPr/>
            </p:nvSpPr>
            <p:spPr>
              <a:xfrm>
                <a:off x="4819794" y="4623881"/>
                <a:ext cx="395428" cy="313484"/>
              </a:xfrm>
              <a:prstGeom prst="rect">
                <a:avLst/>
              </a:prstGeom>
              <a:solidFill>
                <a:schemeClr val="accent1">
                  <a:alpha val="42000"/>
                </a:schemeClr>
              </a:solidFill>
            </p:spPr>
            <p:txBody>
              <a:bodyPr wrap="none" lIns="0" tIns="0" rIns="0" bIns="0">
                <a:spAutoFit/>
              </a:bodyPr>
              <a:lstStyle/>
              <a:p>
                <a:pPr/>
                <a14:m>
                  <m:oMathPara xmlns:m="http://schemas.openxmlformats.org/officeDocument/2006/math">
                    <m:oMathParaPr>
                      <m:jc m:val="centerGroup"/>
                    </m:oMathParaPr>
                    <m:oMath xmlns:m="http://schemas.openxmlformats.org/officeDocument/2006/math">
                      <m:sSubSup>
                        <m:sSubSupPr>
                          <m:ctrlPr>
                            <a:rPr lang="en-US" altLang="ja-JP" sz="2000" b="1" i="1" smtClean="0">
                              <a:latin typeface="Cambria Math" panose="02040503050406030204" pitchFamily="18" charset="0"/>
                            </a:rPr>
                          </m:ctrlPr>
                        </m:sSubSupPr>
                        <m:e>
                          <m:r>
                            <a:rPr lang="en-US" altLang="ja-JP" sz="2000" b="1" smtClean="0">
                              <a:latin typeface="Cambria Math" panose="02040503050406030204" pitchFamily="18" charset="0"/>
                            </a:rPr>
                            <m:t>𝐰</m:t>
                          </m:r>
                        </m:e>
                        <m:sub>
                          <m:r>
                            <a:rPr lang="en-US" altLang="ja-JP" sz="2000" b="0" i="0" smtClean="0">
                              <a:latin typeface="Cambria Math" panose="02040503050406030204" pitchFamily="18" charset="0"/>
                            </a:rPr>
                            <m:t>2</m:t>
                          </m:r>
                        </m:sub>
                        <m:sup>
                          <m:r>
                            <a:rPr lang="en-US" altLang="ja-JP" sz="2000" b="0" i="1" smtClean="0">
                              <a:latin typeface="Cambria Math" panose="02040503050406030204" pitchFamily="18" charset="0"/>
                            </a:rPr>
                            <m:t>4</m:t>
                          </m:r>
                        </m:sup>
                      </m:sSubSup>
                    </m:oMath>
                  </m:oMathPara>
                </a14:m>
                <a:endParaRPr lang="ja-JP" altLang="en-US" sz="2000" dirty="0"/>
              </a:p>
            </p:txBody>
          </p:sp>
        </mc:Choice>
        <mc:Fallback xmlns="">
          <p:sp>
            <p:nvSpPr>
              <p:cNvPr id="149" name="正方形/長方形 148"/>
              <p:cNvSpPr>
                <a:spLocks noRot="1" noChangeAspect="1" noMove="1" noResize="1" noEditPoints="1" noAdjustHandles="1" noChangeArrowheads="1" noChangeShapeType="1" noTextEdit="1"/>
              </p:cNvSpPr>
              <p:nvPr/>
            </p:nvSpPr>
            <p:spPr>
              <a:xfrm>
                <a:off x="4819794" y="4623881"/>
                <a:ext cx="395428" cy="313484"/>
              </a:xfrm>
              <a:prstGeom prst="rect">
                <a:avLst/>
              </a:prstGeom>
              <a:blipFill rotWithShape="0">
                <a:blip r:embed="rId11"/>
                <a:stretch>
                  <a:fillRect l="-9231" t="-1961" r="-6154" b="-17647"/>
                </a:stretch>
              </a:blipFill>
            </p:spPr>
            <p:txBody>
              <a:bodyPr/>
              <a:lstStyle/>
              <a:p>
                <a:r>
                  <a:rPr lang="ja-JP" altLang="en-US">
                    <a:noFill/>
                  </a:rPr>
                  <a:t> </a:t>
                </a:r>
              </a:p>
            </p:txBody>
          </p:sp>
        </mc:Fallback>
      </mc:AlternateContent>
      <p:sp>
        <p:nvSpPr>
          <p:cNvPr id="150" name="正方形/長方形 149"/>
          <p:cNvSpPr/>
          <p:nvPr/>
        </p:nvSpPr>
        <p:spPr>
          <a:xfrm>
            <a:off x="5064269" y="5093781"/>
            <a:ext cx="877163" cy="369332"/>
          </a:xfrm>
          <a:prstGeom prst="rect">
            <a:avLst/>
          </a:prstGeom>
        </p:spPr>
        <p:txBody>
          <a:bodyPr wrap="none">
            <a:spAutoFit/>
          </a:bodyPr>
          <a:lstStyle/>
          <a:p>
            <a:r>
              <a:rPr lang="ja-JP" altLang="en-US" b="1" dirty="0" smtClean="0">
                <a:latin typeface="メイリオ" panose="020B0604030504040204" pitchFamily="50" charset="-128"/>
                <a:ea typeface="メイリオ" panose="020B0604030504040204" pitchFamily="50" charset="-128"/>
                <a:cs typeface="メイリオ" panose="020B0604030504040204" pitchFamily="50" charset="-128"/>
              </a:rPr>
              <a:t>出力層</a:t>
            </a:r>
            <a:endParaRPr lang="ja-JP" altLang="en-US" b="1"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55" name="円/楕円 154"/>
              <p:cNvSpPr/>
              <p:nvPr/>
            </p:nvSpPr>
            <p:spPr>
              <a:xfrm>
                <a:off x="907285" y="41007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2400" i="1" smtClean="0">
                              <a:solidFill>
                                <a:schemeClr val="tx1"/>
                              </a:solidFill>
                              <a:latin typeface="Cambria Math" panose="02040503050406030204" pitchFamily="18" charset="0"/>
                            </a:rPr>
                          </m:ctrlPr>
                        </m:sSubPr>
                        <m:e>
                          <m:r>
                            <a:rPr lang="en-US" altLang="ja-JP" sz="2400" i="1">
                              <a:solidFill>
                                <a:schemeClr val="tx1"/>
                              </a:solidFill>
                              <a:latin typeface="Cambria Math" panose="02040503050406030204" pitchFamily="18" charset="0"/>
                            </a:rPr>
                            <m:t>𝑥</m:t>
                          </m:r>
                        </m:e>
                        <m:sub>
                          <m:r>
                            <a:rPr lang="en-US" altLang="ja-JP" sz="2400" b="0" i="1" smtClean="0">
                              <a:solidFill>
                                <a:schemeClr val="tx1"/>
                              </a:solidFill>
                              <a:latin typeface="Cambria Math" panose="02040503050406030204" pitchFamily="18" charset="0"/>
                            </a:rPr>
                            <m:t>3</m:t>
                          </m:r>
                        </m:sub>
                      </m:sSub>
                    </m:oMath>
                  </m:oMathPara>
                </a14:m>
                <a:endParaRPr kumimoji="1" lang="ja-JP" altLang="en-US" sz="2400" dirty="0">
                  <a:solidFill>
                    <a:schemeClr val="tx1"/>
                  </a:solidFill>
                </a:endParaRPr>
              </a:p>
            </p:txBody>
          </p:sp>
        </mc:Choice>
        <mc:Fallback xmlns="">
          <p:sp>
            <p:nvSpPr>
              <p:cNvPr id="155" name="円/楕円 154"/>
              <p:cNvSpPr>
                <a:spLocks noRot="1" noChangeAspect="1" noMove="1" noResize="1" noEditPoints="1" noAdjustHandles="1" noChangeArrowheads="1" noChangeShapeType="1" noTextEdit="1"/>
              </p:cNvSpPr>
              <p:nvPr/>
            </p:nvSpPr>
            <p:spPr>
              <a:xfrm>
                <a:off x="907285" y="4100787"/>
                <a:ext cx="511040" cy="511040"/>
              </a:xfrm>
              <a:prstGeom prst="ellipse">
                <a:avLst/>
              </a:prstGeom>
              <a:blipFill rotWithShape="0">
                <a:blip r:embed="rId12"/>
                <a:stretch>
                  <a:fillRect/>
                </a:stretch>
              </a:blipFill>
              <a:ln w="31750"/>
            </p:spPr>
            <p:txBody>
              <a:bodyPr/>
              <a:lstStyle/>
              <a:p>
                <a:r>
                  <a:rPr lang="ja-JP" altLang="en-US">
                    <a:noFill/>
                  </a:rPr>
                  <a:t> </a:t>
                </a:r>
              </a:p>
            </p:txBody>
          </p:sp>
        </mc:Fallback>
      </mc:AlternateContent>
      <p:cxnSp>
        <p:nvCxnSpPr>
          <p:cNvPr id="156" name="直線矢印コネクタ 155"/>
          <p:cNvCxnSpPr>
            <a:stCxn id="155" idx="6"/>
            <a:endCxn id="6" idx="2"/>
          </p:cNvCxnSpPr>
          <p:nvPr/>
        </p:nvCxnSpPr>
        <p:spPr>
          <a:xfrm flipV="1">
            <a:off x="1418325" y="3078894"/>
            <a:ext cx="1867085" cy="127741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7" name="直線矢印コネクタ 156"/>
          <p:cNvCxnSpPr>
            <a:stCxn id="155" idx="6"/>
            <a:endCxn id="39" idx="2"/>
          </p:cNvCxnSpPr>
          <p:nvPr/>
        </p:nvCxnSpPr>
        <p:spPr>
          <a:xfrm flipV="1">
            <a:off x="1418325" y="3783744"/>
            <a:ext cx="1867085" cy="57256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58" name="直線矢印コネクタ 157"/>
          <p:cNvCxnSpPr>
            <a:stCxn id="155" idx="6"/>
            <a:endCxn id="57" idx="2"/>
          </p:cNvCxnSpPr>
          <p:nvPr/>
        </p:nvCxnSpPr>
        <p:spPr>
          <a:xfrm>
            <a:off x="1418325" y="4356307"/>
            <a:ext cx="1867085" cy="14870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sp>
        <p:nvSpPr>
          <p:cNvPr id="167" name="右中かっこ 166"/>
          <p:cNvSpPr/>
          <p:nvPr/>
        </p:nvSpPr>
        <p:spPr>
          <a:xfrm rot="5400000">
            <a:off x="1993034" y="4517527"/>
            <a:ext cx="331021" cy="23631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8" name="右中かっこ 167"/>
          <p:cNvSpPr/>
          <p:nvPr/>
        </p:nvSpPr>
        <p:spPr>
          <a:xfrm rot="5400000">
            <a:off x="4418733" y="4568327"/>
            <a:ext cx="331021" cy="2261509"/>
          </a:xfrm>
          <a:prstGeom prst="rightBrace">
            <a:avLst>
              <a:gd name="adj1" fmla="val 36309"/>
              <a:gd name="adj2" fmla="val 50000"/>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169" name="正方形/長方形 168"/>
          <p:cNvSpPr/>
          <p:nvPr/>
        </p:nvSpPr>
        <p:spPr>
          <a:xfrm>
            <a:off x="1260619" y="5973256"/>
            <a:ext cx="1800493" cy="646331"/>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入力信号を変換</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0" name="正方形/長方形 169"/>
          <p:cNvSpPr/>
          <p:nvPr/>
        </p:nvSpPr>
        <p:spPr>
          <a:xfrm>
            <a:off x="4301500" y="6036756"/>
            <a:ext cx="646331" cy="369332"/>
          </a:xfrm>
          <a:prstGeom prst="rect">
            <a:avLst/>
          </a:prstGeom>
        </p:spPr>
        <p:txBody>
          <a:bodyPr wrap="none">
            <a:spAutoFit/>
          </a:bodyPr>
          <a:lstStyle/>
          <a:p>
            <a:pPr algn="ct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3" name="コンテンツ プレースホルダー 2"/>
          <p:cNvSpPr txBox="1">
            <a:spLocks/>
          </p:cNvSpPr>
          <p:nvPr/>
        </p:nvSpPr>
        <p:spPr>
          <a:xfrm>
            <a:off x="6139542" y="3264054"/>
            <a:ext cx="6052458" cy="1208978"/>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a:lnSpc>
                <a:spcPct val="100000"/>
              </a:lnSpc>
              <a:spcBef>
                <a:spcPts val="0"/>
              </a:spcBef>
              <a:spcAft>
                <a:spcPts val="600"/>
              </a:spcAft>
            </a:pPr>
            <a:r>
              <a:rPr lang="ja-JP" altLang="en-US" sz="2400" dirty="0" smtClean="0"/>
              <a:t>未知数が多いため，この学習には大量の</a:t>
            </a:r>
            <a:r>
              <a:rPr lang="ja-JP" altLang="en-US" sz="2400" dirty="0"/>
              <a:t>教師データ</a:t>
            </a:r>
            <a:r>
              <a:rPr lang="ja-JP" altLang="en-US" sz="2400" dirty="0" smtClean="0"/>
              <a:t>を必要とします</a:t>
            </a:r>
            <a:endParaRPr lang="en-US" altLang="ja-JP" sz="2400" dirty="0" smtClean="0"/>
          </a:p>
          <a:p>
            <a:pPr>
              <a:lnSpc>
                <a:spcPct val="100000"/>
              </a:lnSpc>
              <a:spcBef>
                <a:spcPts val="0"/>
              </a:spcBef>
              <a:spcAft>
                <a:spcPts val="600"/>
              </a:spcAft>
            </a:pPr>
            <a:r>
              <a:rPr lang="ja-JP" altLang="en-US" sz="2400" dirty="0" smtClean="0"/>
              <a:t>学習方法については</a:t>
            </a:r>
            <a:r>
              <a:rPr lang="en-US" altLang="ja-JP" sz="2400" dirty="0" smtClean="0"/>
              <a:t>『back propagation</a:t>
            </a:r>
            <a:r>
              <a:rPr lang="ja-JP" altLang="en-US" sz="2400" dirty="0" smtClean="0"/>
              <a:t>で検索</a:t>
            </a:r>
            <a:r>
              <a:rPr lang="en-US" altLang="ja-JP" sz="2400" dirty="0" smtClean="0"/>
              <a:t>』『</a:t>
            </a:r>
            <a:r>
              <a:rPr lang="ja-JP" altLang="en-US" sz="2400" dirty="0" smtClean="0"/>
              <a:t>パターン認識の講義を取る</a:t>
            </a:r>
            <a:r>
              <a:rPr lang="en-US" altLang="ja-JP" sz="2400" dirty="0" smtClean="0"/>
              <a:t>』『</a:t>
            </a:r>
            <a:r>
              <a:rPr lang="ja-JP" altLang="en-US" sz="2400" dirty="0" smtClean="0"/>
              <a:t>教科書を参照</a:t>
            </a:r>
            <a:r>
              <a:rPr lang="en-US" altLang="ja-JP" sz="2400" dirty="0" smtClean="0"/>
              <a:t>』</a:t>
            </a:r>
            <a:r>
              <a:rPr lang="ja-JP" altLang="en-US" sz="2400" dirty="0" smtClean="0"/>
              <a:t>してください</a:t>
            </a:r>
            <a:endParaRPr lang="en-US" altLang="ja-JP" sz="2400" dirty="0" smtClean="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39</a:t>
            </a:fld>
            <a:endParaRPr kumimoji="1" lang="ja-JP" altLang="en-US"/>
          </a:p>
        </p:txBody>
      </p:sp>
    </p:spTree>
    <p:extLst>
      <p:ext uri="{BB962C8B-B14F-4D97-AF65-F5344CB8AC3E}">
        <p14:creationId xmlns:p14="http://schemas.microsoft.com/office/powerpoint/2010/main" val="29328353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60287" y="621980"/>
            <a:ext cx="10723840" cy="733270"/>
          </a:xfrm>
        </p:spPr>
        <p:txBody>
          <a:bodyPr>
            <a:normAutofit/>
          </a:bodyPr>
          <a:lstStyle/>
          <a:p>
            <a:r>
              <a:rPr kumimoji="1" lang="ja-JP" altLang="en-US" dirty="0" smtClean="0"/>
              <a:t>パターン認識</a:t>
            </a:r>
            <a:endParaRPr kumimoji="1" lang="ja-JP" altLang="en-US" dirty="0"/>
          </a:p>
        </p:txBody>
      </p:sp>
      <p:sp>
        <p:nvSpPr>
          <p:cNvPr id="3" name="コンテンツ プレースホルダー 2"/>
          <p:cNvSpPr>
            <a:spLocks noGrp="1"/>
          </p:cNvSpPr>
          <p:nvPr>
            <p:ph idx="1"/>
          </p:nvPr>
        </p:nvSpPr>
        <p:spPr>
          <a:xfrm>
            <a:off x="760287" y="1507936"/>
            <a:ext cx="10928279" cy="1812044"/>
          </a:xfrm>
        </p:spPr>
        <p:txBody>
          <a:bodyPr>
            <a:normAutofit/>
          </a:bodyPr>
          <a:lstStyle/>
          <a:p>
            <a:pPr marL="0" indent="0">
              <a:buNone/>
            </a:pPr>
            <a:r>
              <a:rPr kumimoji="1" lang="en-US" altLang="ja-JP" dirty="0" smtClean="0"/>
              <a:t>『</a:t>
            </a:r>
            <a:r>
              <a:rPr kumimoji="1" lang="ja-JP" altLang="en-US" dirty="0" smtClean="0"/>
              <a:t>データの中の規則性を自動的に見つけ出し</a:t>
            </a:r>
            <a:r>
              <a:rPr lang="ja-JP" altLang="en-US" dirty="0"/>
              <a:t>、</a:t>
            </a:r>
            <a:r>
              <a:rPr lang="ja-JP" altLang="en-US" dirty="0" smtClean="0"/>
              <a:t>その</a:t>
            </a:r>
            <a:r>
              <a:rPr lang="ja-JP" altLang="en-US" dirty="0"/>
              <a:t>規則性</a:t>
            </a:r>
            <a:r>
              <a:rPr lang="ja-JP" altLang="en-US" dirty="0" smtClean="0"/>
              <a:t>を使ってデータを異なるカテゴリに分類する処理</a:t>
            </a:r>
            <a:r>
              <a:rPr lang="en-US" altLang="ja-JP" dirty="0" smtClean="0"/>
              <a:t>』</a:t>
            </a:r>
            <a:r>
              <a:rPr lang="ja-JP" altLang="en-US" dirty="0" smtClean="0"/>
              <a:t> </a:t>
            </a:r>
            <a:r>
              <a:rPr lang="en-US" altLang="ja-JP" i="1" dirty="0"/>
              <a:t>(PRML, C.M. Bishop)</a:t>
            </a:r>
            <a:endParaRPr lang="en-US" altLang="ja-JP" i="1" dirty="0" smtClean="0"/>
          </a:p>
        </p:txBody>
      </p:sp>
      <p:grpSp>
        <p:nvGrpSpPr>
          <p:cNvPr id="13" name="グループ化 12"/>
          <p:cNvGrpSpPr/>
          <p:nvPr/>
        </p:nvGrpSpPr>
        <p:grpSpPr>
          <a:xfrm>
            <a:off x="1821730" y="3414567"/>
            <a:ext cx="8593546" cy="3049022"/>
            <a:chOff x="297730" y="3137477"/>
            <a:chExt cx="8593546" cy="3049022"/>
          </a:xfrm>
        </p:grpSpPr>
        <p:sp>
          <p:nvSpPr>
            <p:cNvPr id="4" name="テキスト ボックス 3"/>
            <p:cNvSpPr txBox="1"/>
            <p:nvPr/>
          </p:nvSpPr>
          <p:spPr>
            <a:xfrm>
              <a:off x="297730" y="3137477"/>
              <a:ext cx="3102131" cy="400110"/>
            </a:xfrm>
            <a:prstGeom prst="rect">
              <a:avLst/>
            </a:prstGeom>
            <a:noFill/>
          </p:spPr>
          <p:txBody>
            <a:bodyPr wrap="none" rtlCol="0">
              <a:spAutoFit/>
            </a:bodyPr>
            <a:lstStyle/>
            <a:p>
              <a:r>
                <a:rPr lang="ja-JP" altLang="en-US" sz="2000" dirty="0"/>
                <a:t>例</a:t>
              </a:r>
              <a:r>
                <a:rPr lang="en-US" altLang="ja-JP" sz="2000" dirty="0"/>
                <a:t>) </a:t>
              </a:r>
              <a:r>
                <a:rPr lang="ja-JP" altLang="en-US" sz="2000" dirty="0"/>
                <a:t>手書き文字画像の認識</a:t>
              </a: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947161" y="553849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7"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1519672" y="55384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378524" y="5538499"/>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29"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1507299"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0"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2071687" y="4605049"/>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1"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085831" y="5533737"/>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1514869" y="3671599"/>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3"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947674" y="4605049"/>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4"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378524" y="4605049"/>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5"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2079625" y="367159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6"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378524" y="3671599"/>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037"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940589" y="366842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sp>
          <p:nvSpPr>
            <p:cNvPr id="5" name="右矢印 4"/>
            <p:cNvSpPr/>
            <p:nvPr/>
          </p:nvSpPr>
          <p:spPr>
            <a:xfrm>
              <a:off x="3235036" y="4454236"/>
              <a:ext cx="1309254" cy="81741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grpSp>
          <p:nvGrpSpPr>
            <p:cNvPr id="9" name="グループ化 8"/>
            <p:cNvGrpSpPr/>
            <p:nvPr/>
          </p:nvGrpSpPr>
          <p:grpSpPr>
            <a:xfrm>
              <a:off x="5327309" y="4196891"/>
              <a:ext cx="1412065" cy="648000"/>
              <a:chOff x="5375800" y="4633309"/>
              <a:chExt cx="1412065" cy="648000"/>
            </a:xfrm>
          </p:grpSpPr>
          <p:pic>
            <p:nvPicPr>
              <p:cNvPr id="1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 r="11172"/>
              <a:stretch/>
            </p:blipFill>
            <p:spPr bwMode="auto">
              <a:xfrm>
                <a:off x="5873265" y="4633309"/>
                <a:ext cx="42545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19" name="Picture 7"/>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80255" y="4633309"/>
                <a:ext cx="4076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0" name="Picture 11"/>
              <p:cNvPicPr>
                <a:picLocks noChangeAspect="1" noChangeArrowheads="1"/>
              </p:cNvPicPr>
              <p:nvPr/>
            </p:nvPicPr>
            <p:blipFill rotWithShape="1">
              <a:blip r:embed="rId11">
                <a:extLst>
                  <a:ext uri="{28A0092B-C50C-407E-A947-70E740481C1C}">
                    <a14:useLocalDpi xmlns:a14="http://schemas.microsoft.com/office/drawing/2010/main" val="0"/>
                  </a:ext>
                </a:extLst>
              </a:blip>
              <a:srcRect l="17648" r="5293"/>
              <a:stretch/>
            </p:blipFill>
            <p:spPr bwMode="auto">
              <a:xfrm>
                <a:off x="5375800" y="4633309"/>
                <a:ext cx="4159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10" name="グループ化 9"/>
            <p:cNvGrpSpPr/>
            <p:nvPr/>
          </p:nvGrpSpPr>
          <p:grpSpPr>
            <a:xfrm>
              <a:off x="5330534" y="5146428"/>
              <a:ext cx="1409701" cy="648000"/>
              <a:chOff x="5379025" y="5026933"/>
              <a:chExt cx="1409701" cy="648000"/>
            </a:xfrm>
          </p:grpSpPr>
          <p:pic>
            <p:nvPicPr>
              <p:cNvPr id="21"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16704" r="9800"/>
              <a:stretch/>
            </p:blipFill>
            <p:spPr bwMode="auto">
              <a:xfrm>
                <a:off x="6369626"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2" name="Picture 8"/>
              <p:cNvPicPr>
                <a:picLocks noChangeAspect="1" noChangeArrowheads="1"/>
              </p:cNvPicPr>
              <p:nvPr/>
            </p:nvPicPr>
            <p:blipFill rotWithShape="1">
              <a:blip r:embed="rId8">
                <a:extLst>
                  <a:ext uri="{28A0092B-C50C-407E-A947-70E740481C1C}">
                    <a14:useLocalDpi xmlns:a14="http://schemas.microsoft.com/office/drawing/2010/main" val="0"/>
                  </a:ext>
                </a:extLst>
              </a:blip>
              <a:srcRect l="9564" r="8992"/>
              <a:stretch/>
            </p:blipFill>
            <p:spPr bwMode="auto">
              <a:xfrm>
                <a:off x="5879088" y="5026933"/>
                <a:ext cx="41910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3" name="Picture 13"/>
              <p:cNvPicPr>
                <a:picLocks noChangeAspect="1" noChangeArrowheads="1"/>
              </p:cNvPicPr>
              <p:nvPr/>
            </p:nvPicPr>
            <p:blipFill rotWithShape="1">
              <a:blip r:embed="rId13">
                <a:extLst>
                  <a:ext uri="{28A0092B-C50C-407E-A947-70E740481C1C}">
                    <a14:useLocalDpi xmlns:a14="http://schemas.microsoft.com/office/drawing/2010/main" val="0"/>
                  </a:ext>
                </a:extLst>
              </a:blip>
              <a:srcRect l="10376" r="11806"/>
              <a:stretch/>
            </p:blipFill>
            <p:spPr bwMode="auto">
              <a:xfrm>
                <a:off x="5379025" y="5026933"/>
                <a:ext cx="428625"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8" name="グループ化 7"/>
            <p:cNvGrpSpPr/>
            <p:nvPr/>
          </p:nvGrpSpPr>
          <p:grpSpPr>
            <a:xfrm>
              <a:off x="7472049" y="4198623"/>
              <a:ext cx="1419227" cy="648000"/>
              <a:chOff x="7437413" y="4635041"/>
              <a:chExt cx="1419227" cy="648000"/>
            </a:xfrm>
          </p:grpSpPr>
          <p:pic>
            <p:nvPicPr>
              <p:cNvPr id="25"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1" r="8917"/>
              <a:stretch/>
            </p:blipFill>
            <p:spPr bwMode="auto">
              <a:xfrm>
                <a:off x="7437413" y="4635041"/>
                <a:ext cx="421577"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6" name="Picture 9"/>
              <p:cNvPicPr>
                <a:picLocks noChangeAspect="1" noChangeArrowheads="1"/>
              </p:cNvPicPr>
              <p:nvPr/>
            </p:nvPicPr>
            <p:blipFill rotWithShape="1">
              <a:blip r:embed="rId9">
                <a:extLst>
                  <a:ext uri="{28A0092B-C50C-407E-A947-70E740481C1C}">
                    <a14:useLocalDpi xmlns:a14="http://schemas.microsoft.com/office/drawing/2010/main" val="0"/>
                  </a:ext>
                </a:extLst>
              </a:blip>
              <a:srcRect l="9318" r="8680"/>
              <a:stretch/>
            </p:blipFill>
            <p:spPr bwMode="auto">
              <a:xfrm>
                <a:off x="7933952" y="4635041"/>
                <a:ext cx="419101"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7" name="Picture 12"/>
              <p:cNvPicPr>
                <a:picLocks noChangeAspect="1" noChangeArrowheads="1"/>
              </p:cNvPicPr>
              <p:nvPr/>
            </p:nvPicPr>
            <p:blipFill rotWithShape="1">
              <a:blip r:embed="rId12">
                <a:extLst>
                  <a:ext uri="{28A0092B-C50C-407E-A947-70E740481C1C}">
                    <a14:useLocalDpi xmlns:a14="http://schemas.microsoft.com/office/drawing/2010/main" val="0"/>
                  </a:ext>
                </a:extLst>
              </a:blip>
              <a:srcRect r="5749"/>
              <a:stretch/>
            </p:blipFill>
            <p:spPr bwMode="auto">
              <a:xfrm>
                <a:off x="8440230" y="4635041"/>
                <a:ext cx="416410"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grpSp>
          <p:nvGrpSpPr>
            <p:cNvPr id="7" name="グループ化 6"/>
            <p:cNvGrpSpPr/>
            <p:nvPr/>
          </p:nvGrpSpPr>
          <p:grpSpPr>
            <a:xfrm>
              <a:off x="7472049" y="5146428"/>
              <a:ext cx="1419227" cy="648000"/>
              <a:chOff x="7437413" y="4987101"/>
              <a:chExt cx="1419227" cy="648000"/>
            </a:xfrm>
          </p:grpSpPr>
          <p:pic>
            <p:nvPicPr>
              <p:cNvPr id="28" name="Picture 5"/>
              <p:cNvPicPr>
                <a:picLocks noChangeAspect="1" noChangeArrowheads="1"/>
              </p:cNvPicPr>
              <p:nvPr/>
            </p:nvPicPr>
            <p:blipFill rotWithShape="1">
              <a:blip r:embed="rId5">
                <a:extLst>
                  <a:ext uri="{28A0092B-C50C-407E-A947-70E740481C1C}">
                    <a14:useLocalDpi xmlns:a14="http://schemas.microsoft.com/office/drawing/2010/main" val="0"/>
                  </a:ext>
                </a:extLst>
              </a:blip>
              <a:srcRect l="13127"/>
              <a:stretch/>
            </p:blipFill>
            <p:spPr bwMode="auto">
              <a:xfrm>
                <a:off x="7932714"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29" name="Picture 6"/>
              <p:cNvPicPr>
                <a:picLocks noChangeAspect="1" noChangeArrowheads="1"/>
              </p:cNvPicPr>
              <p:nvPr/>
            </p:nvPicPr>
            <p:blipFill rotWithShape="1">
              <a:blip r:embed="rId6">
                <a:extLst>
                  <a:ext uri="{28A0092B-C50C-407E-A947-70E740481C1C}">
                    <a14:useLocalDpi xmlns:a14="http://schemas.microsoft.com/office/drawing/2010/main" val="0"/>
                  </a:ext>
                </a:extLst>
              </a:blip>
              <a:srcRect l="14725" r="5039"/>
              <a:stretch/>
            </p:blipFill>
            <p:spPr bwMode="auto">
              <a:xfrm>
                <a:off x="7437413" y="4987101"/>
                <a:ext cx="423863"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pic>
            <p:nvPicPr>
              <p:cNvPr id="30" name="Picture 10"/>
              <p:cNvPicPr>
                <a:picLocks noChangeAspect="1" noChangeArrowheads="1"/>
              </p:cNvPicPr>
              <p:nvPr/>
            </p:nvPicPr>
            <p:blipFill rotWithShape="1">
              <a:blip r:embed="rId10">
                <a:extLst>
                  <a:ext uri="{28A0092B-C50C-407E-A947-70E740481C1C}">
                    <a14:useLocalDpi xmlns:a14="http://schemas.microsoft.com/office/drawing/2010/main" val="0"/>
                  </a:ext>
                </a:extLst>
              </a:blip>
              <a:srcRect l="6044" r="8064"/>
              <a:stretch/>
            </p:blipFill>
            <p:spPr bwMode="auto">
              <a:xfrm>
                <a:off x="8428014" y="4987101"/>
                <a:ext cx="428626" cy="648000"/>
              </a:xfrm>
              <a:prstGeom prst="rect">
                <a:avLst/>
              </a:prstGeom>
              <a:noFill/>
              <a:ln w="6350">
                <a:solidFill>
                  <a:schemeClr val="tx1"/>
                </a:solidFill>
                <a:miter lim="800000"/>
                <a:headEnd/>
                <a:tailEnd/>
              </a:ln>
              <a:extLst>
                <a:ext uri="{909E8E84-426E-40DD-AFC4-6F175D3DCCD1}">
                  <a14:hiddenFill xmlns:a14="http://schemas.microsoft.com/office/drawing/2010/main">
                    <a:solidFill>
                      <a:schemeClr val="accent1"/>
                    </a:solidFill>
                  </a14:hiddenFill>
                </a:ext>
              </a:extLst>
            </p:spPr>
          </p:pic>
        </p:grpSp>
        <p:sp>
          <p:nvSpPr>
            <p:cNvPr id="11" name="テキスト ボックス 10"/>
            <p:cNvSpPr txBox="1"/>
            <p:nvPr/>
          </p:nvSpPr>
          <p:spPr>
            <a:xfrm>
              <a:off x="4876800" y="4227919"/>
              <a:ext cx="367408" cy="523220"/>
            </a:xfrm>
            <a:prstGeom prst="rect">
              <a:avLst/>
            </a:prstGeom>
            <a:noFill/>
          </p:spPr>
          <p:txBody>
            <a:bodyPr wrap="none" rtlCol="0">
              <a:spAutoFit/>
            </a:bodyPr>
            <a:lstStyle/>
            <a:p>
              <a:r>
                <a:rPr lang="en-US" altLang="ja-JP" sz="2800" b="1" dirty="0"/>
                <a:t>1</a:t>
              </a:r>
              <a:endParaRPr lang="ja-JP" altLang="en-US" b="1" dirty="0"/>
            </a:p>
          </p:txBody>
        </p:sp>
        <p:sp>
          <p:nvSpPr>
            <p:cNvPr id="36" name="テキスト ボックス 35"/>
            <p:cNvSpPr txBox="1"/>
            <p:nvPr/>
          </p:nvSpPr>
          <p:spPr>
            <a:xfrm>
              <a:off x="4876800" y="5203433"/>
              <a:ext cx="367408" cy="523220"/>
            </a:xfrm>
            <a:prstGeom prst="rect">
              <a:avLst/>
            </a:prstGeom>
            <a:noFill/>
          </p:spPr>
          <p:txBody>
            <a:bodyPr wrap="none" rtlCol="0">
              <a:spAutoFit/>
            </a:bodyPr>
            <a:lstStyle/>
            <a:p>
              <a:r>
                <a:rPr lang="en-US" altLang="ja-JP" sz="2800" b="1" dirty="0"/>
                <a:t>2</a:t>
              </a:r>
              <a:endParaRPr lang="ja-JP" altLang="en-US" b="1" dirty="0"/>
            </a:p>
          </p:txBody>
        </p:sp>
        <p:sp>
          <p:nvSpPr>
            <p:cNvPr id="37" name="テキスト ボックス 36"/>
            <p:cNvSpPr txBox="1"/>
            <p:nvPr/>
          </p:nvSpPr>
          <p:spPr>
            <a:xfrm>
              <a:off x="7114309" y="5203433"/>
              <a:ext cx="367408" cy="523220"/>
            </a:xfrm>
            <a:prstGeom prst="rect">
              <a:avLst/>
            </a:prstGeom>
            <a:noFill/>
          </p:spPr>
          <p:txBody>
            <a:bodyPr wrap="none" rtlCol="0">
              <a:spAutoFit/>
            </a:bodyPr>
            <a:lstStyle/>
            <a:p>
              <a:r>
                <a:rPr lang="en-US" altLang="ja-JP" sz="2800" b="1" dirty="0"/>
                <a:t>4</a:t>
              </a:r>
              <a:endParaRPr lang="ja-JP" altLang="en-US" b="1" dirty="0"/>
            </a:p>
          </p:txBody>
        </p:sp>
        <p:sp>
          <p:nvSpPr>
            <p:cNvPr id="38" name="テキスト ボックス 37"/>
            <p:cNvSpPr txBox="1"/>
            <p:nvPr/>
          </p:nvSpPr>
          <p:spPr>
            <a:xfrm>
              <a:off x="7114309" y="4248700"/>
              <a:ext cx="367408" cy="523220"/>
            </a:xfrm>
            <a:prstGeom prst="rect">
              <a:avLst/>
            </a:prstGeom>
            <a:noFill/>
          </p:spPr>
          <p:txBody>
            <a:bodyPr wrap="none" rtlCol="0">
              <a:spAutoFit/>
            </a:bodyPr>
            <a:lstStyle/>
            <a:p>
              <a:r>
                <a:rPr lang="en-US" altLang="ja-JP" sz="2800" b="1" dirty="0"/>
                <a:t>3</a:t>
              </a:r>
              <a:endParaRPr lang="ja-JP" altLang="en-US" b="1" dirty="0"/>
            </a:p>
          </p:txBody>
        </p:sp>
      </p:gr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a:t>
            </a:fld>
            <a:endParaRPr kumimoji="1" lang="ja-JP" altLang="en-US"/>
          </a:p>
        </p:txBody>
      </p:sp>
    </p:spTree>
    <p:extLst>
      <p:ext uri="{BB962C8B-B14F-4D97-AF65-F5344CB8AC3E}">
        <p14:creationId xmlns:p14="http://schemas.microsoft.com/office/powerpoint/2010/main" val="263605994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正方形/長方形 115"/>
          <p:cNvSpPr/>
          <p:nvPr/>
        </p:nvSpPr>
        <p:spPr>
          <a:xfrm>
            <a:off x="5387340" y="4930140"/>
            <a:ext cx="2011680" cy="184404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1355935"/>
          </a:xfrm>
        </p:spPr>
        <p:txBody>
          <a:bodyPr/>
          <a:lstStyle/>
          <a:p>
            <a:r>
              <a:rPr kumimoji="1" lang="en-US" altLang="ja-JP" dirty="0" smtClean="0"/>
              <a:t>7</a:t>
            </a:r>
            <a:r>
              <a:rPr lang="ja-JP" altLang="en-US" dirty="0"/>
              <a:t>層</a:t>
            </a:r>
            <a:r>
              <a:rPr kumimoji="1" lang="ja-JP" altLang="en-US" dirty="0" smtClean="0"/>
              <a:t> </a:t>
            </a:r>
            <a:r>
              <a:rPr kumimoji="1" lang="en-US" altLang="ja-JP" dirty="0" smtClean="0"/>
              <a:t>~ 20</a:t>
            </a:r>
            <a:r>
              <a:rPr lang="ja-JP" altLang="en-US" dirty="0"/>
              <a:t>層</a:t>
            </a:r>
            <a:r>
              <a:rPr kumimoji="1" lang="ja-JP" altLang="en-US" dirty="0" smtClean="0"/>
              <a:t>など，多層構造を持つニューラルネットワークのこと</a:t>
            </a:r>
            <a:endParaRPr kumimoji="1" lang="en-US" altLang="ja-JP" dirty="0" smtClean="0"/>
          </a:p>
          <a:p>
            <a:r>
              <a:rPr lang="ja-JP" altLang="en-US" dirty="0" smtClean="0"/>
              <a:t>特徴抽出を繰り返し，最後に識別を行なう（最近は違うものも多い）</a:t>
            </a:r>
            <a:endParaRPr kumimoji="1" lang="en-US" altLang="ja-JP" dirty="0" smtClean="0"/>
          </a:p>
          <a:p>
            <a:endParaRPr kumimoji="1" lang="ja-JP" altLang="en-US" dirty="0"/>
          </a:p>
        </p:txBody>
      </p:sp>
      <p:grpSp>
        <p:nvGrpSpPr>
          <p:cNvPr id="25" name="グループ化 24"/>
          <p:cNvGrpSpPr/>
          <p:nvPr/>
        </p:nvGrpSpPr>
        <p:grpSpPr>
          <a:xfrm>
            <a:off x="1288143" y="2309587"/>
            <a:ext cx="9222014" cy="2539998"/>
            <a:chOff x="1770743" y="2728687"/>
            <a:chExt cx="9222014" cy="2539998"/>
          </a:xfrm>
        </p:grpSpPr>
        <p:sp>
          <p:nvSpPr>
            <p:cNvPr id="4" name="正方形/長方形 3"/>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5" name="正方形/長方形 4"/>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正方形/長方形 5"/>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5" name="直線コネクタ 14"/>
            <p:cNvCxnSpPr>
              <a:stCxn id="4" idx="3"/>
              <a:endCxn id="5"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2" name="直線コネクタ 21"/>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3" name="正方形/長方形 22"/>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コネクタ 23"/>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grpSp>
        <p:nvGrpSpPr>
          <p:cNvPr id="115" name="グループ化 114"/>
          <p:cNvGrpSpPr/>
          <p:nvPr/>
        </p:nvGrpSpPr>
        <p:grpSpPr>
          <a:xfrm>
            <a:off x="5562600" y="5090161"/>
            <a:ext cx="1676290" cy="1535430"/>
            <a:chOff x="5128260" y="5155371"/>
            <a:chExt cx="1546863" cy="1416879"/>
          </a:xfrm>
        </p:grpSpPr>
        <p:sp>
          <p:nvSpPr>
            <p:cNvPr id="69" name="円/楕円 68"/>
            <p:cNvSpPr/>
            <p:nvPr/>
          </p:nvSpPr>
          <p:spPr>
            <a:xfrm>
              <a:off x="5761936" y="5320384"/>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5" name="円/楕円 74"/>
            <p:cNvSpPr/>
            <p:nvPr/>
          </p:nvSpPr>
          <p:spPr>
            <a:xfrm>
              <a:off x="5761936" y="5737578"/>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81" name="円/楕円 80"/>
            <p:cNvSpPr/>
            <p:nvPr/>
          </p:nvSpPr>
          <p:spPr>
            <a:xfrm>
              <a:off x="5761936" y="6164492"/>
              <a:ext cx="283117" cy="283117"/>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ja-JP" altLang="en-US" sz="2800" dirty="0">
                <a:solidFill>
                  <a:schemeClr val="tx1"/>
                </a:solidFill>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114" name="グループ化 113"/>
            <p:cNvGrpSpPr/>
            <p:nvPr/>
          </p:nvGrpSpPr>
          <p:grpSpPr>
            <a:xfrm>
              <a:off x="6045055" y="5304085"/>
              <a:ext cx="630068" cy="1216200"/>
              <a:chOff x="6045053" y="5304085"/>
              <a:chExt cx="889538" cy="1216200"/>
            </a:xfrm>
          </p:grpSpPr>
          <p:cxnSp>
            <p:nvCxnSpPr>
              <p:cNvPr id="92" name="直線矢印コネクタ 91"/>
              <p:cNvCxnSpPr>
                <a:stCxn id="69" idx="6"/>
              </p:cNvCxnSpPr>
              <p:nvPr/>
            </p:nvCxnSpPr>
            <p:spPr>
              <a:xfrm flipV="1">
                <a:off x="6045053" y="5304085"/>
                <a:ext cx="889537" cy="157857"/>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3" name="直線矢印コネクタ 92"/>
              <p:cNvCxnSpPr>
                <a:stCxn id="75" idx="6"/>
              </p:cNvCxnSpPr>
              <p:nvPr/>
            </p:nvCxnSpPr>
            <p:spPr>
              <a:xfrm flipV="1">
                <a:off x="6045054" y="5304085"/>
                <a:ext cx="889537" cy="5750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4" name="直線矢印コネクタ 93"/>
              <p:cNvCxnSpPr>
                <a:stCxn id="81" idx="6"/>
              </p:cNvCxnSpPr>
              <p:nvPr/>
            </p:nvCxnSpPr>
            <p:spPr>
              <a:xfrm flipV="1">
                <a:off x="6045054" y="5304085"/>
                <a:ext cx="889537" cy="10019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5" name="直線矢印コネクタ 94"/>
              <p:cNvCxnSpPr>
                <a:stCxn id="69" idx="6"/>
              </p:cNvCxnSpPr>
              <p:nvPr/>
            </p:nvCxnSpPr>
            <p:spPr>
              <a:xfrm>
                <a:off x="6045054" y="5461942"/>
                <a:ext cx="889537" cy="2475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6" name="直線矢印コネクタ 95"/>
              <p:cNvCxnSpPr>
                <a:stCxn id="75" idx="6"/>
              </p:cNvCxnSpPr>
              <p:nvPr/>
            </p:nvCxnSpPr>
            <p:spPr>
              <a:xfrm flipV="1">
                <a:off x="6045054" y="5709485"/>
                <a:ext cx="889537" cy="16965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7" name="直線矢印コネクタ 96"/>
              <p:cNvCxnSpPr>
                <a:stCxn id="81" idx="6"/>
              </p:cNvCxnSpPr>
              <p:nvPr/>
            </p:nvCxnSpPr>
            <p:spPr>
              <a:xfrm flipV="1">
                <a:off x="6045054" y="5709485"/>
                <a:ext cx="889537" cy="5965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8" name="直線矢印コネクタ 97"/>
              <p:cNvCxnSpPr>
                <a:stCxn id="69" idx="6"/>
              </p:cNvCxnSpPr>
              <p:nvPr/>
            </p:nvCxnSpPr>
            <p:spPr>
              <a:xfrm>
                <a:off x="6045054" y="5461942"/>
                <a:ext cx="889537" cy="6529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99" name="直線矢印コネクタ 98"/>
              <p:cNvCxnSpPr>
                <a:stCxn id="75" idx="6"/>
              </p:cNvCxnSpPr>
              <p:nvPr/>
            </p:nvCxnSpPr>
            <p:spPr>
              <a:xfrm>
                <a:off x="6045054" y="5879136"/>
                <a:ext cx="889537" cy="2357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0" name="直線矢印コネクタ 99"/>
              <p:cNvCxnSpPr>
                <a:stCxn id="81" idx="6"/>
              </p:cNvCxnSpPr>
              <p:nvPr/>
            </p:nvCxnSpPr>
            <p:spPr>
              <a:xfrm flipV="1">
                <a:off x="6045054" y="6114885"/>
                <a:ext cx="889537" cy="1911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1" name="直線矢印コネクタ 100"/>
              <p:cNvCxnSpPr>
                <a:stCxn id="69" idx="6"/>
              </p:cNvCxnSpPr>
              <p:nvPr/>
            </p:nvCxnSpPr>
            <p:spPr>
              <a:xfrm>
                <a:off x="6045054" y="5461942"/>
                <a:ext cx="889537" cy="1058343"/>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2" name="直線矢印コネクタ 101"/>
              <p:cNvCxnSpPr>
                <a:stCxn id="75" idx="6"/>
              </p:cNvCxnSpPr>
              <p:nvPr/>
            </p:nvCxnSpPr>
            <p:spPr>
              <a:xfrm>
                <a:off x="6045054" y="5879136"/>
                <a:ext cx="889537" cy="6411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a:stCxn id="81" idx="6"/>
              </p:cNvCxnSpPr>
              <p:nvPr/>
            </p:nvCxnSpPr>
            <p:spPr>
              <a:xfrm>
                <a:off x="6045054" y="6306050"/>
                <a:ext cx="889537" cy="21423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nvGrpSpPr>
            <p:cNvPr id="113" name="グループ化 112"/>
            <p:cNvGrpSpPr/>
            <p:nvPr/>
          </p:nvGrpSpPr>
          <p:grpSpPr>
            <a:xfrm>
              <a:off x="5128260" y="5155371"/>
              <a:ext cx="633676" cy="1416879"/>
              <a:chOff x="4656826" y="5155371"/>
              <a:chExt cx="1105110" cy="1416879"/>
            </a:xfrm>
          </p:grpSpPr>
          <p:cxnSp>
            <p:nvCxnSpPr>
              <p:cNvPr id="70" name="直線矢印コネクタ 69"/>
              <p:cNvCxnSpPr>
                <a:endCxn id="69" idx="2"/>
              </p:cNvCxnSpPr>
              <p:nvPr/>
            </p:nvCxnSpPr>
            <p:spPr>
              <a:xfrm>
                <a:off x="4656826" y="5155371"/>
                <a:ext cx="1105110" cy="306571"/>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1" name="直線矢印コネクタ 70"/>
              <p:cNvCxnSpPr>
                <a:endCxn id="69" idx="2"/>
              </p:cNvCxnSpPr>
              <p:nvPr/>
            </p:nvCxnSpPr>
            <p:spPr>
              <a:xfrm flipV="1">
                <a:off x="4656826" y="5461942"/>
                <a:ext cx="1105110" cy="4764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2" name="直線矢印コネクタ 71"/>
              <p:cNvCxnSpPr>
                <a:endCxn id="69" idx="2"/>
              </p:cNvCxnSpPr>
              <p:nvPr/>
            </p:nvCxnSpPr>
            <p:spPr>
              <a:xfrm flipV="1">
                <a:off x="4656826" y="5461942"/>
                <a:ext cx="1105110" cy="40186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3" name="直線矢印コネクタ 72"/>
              <p:cNvCxnSpPr>
                <a:endCxn id="69" idx="2"/>
              </p:cNvCxnSpPr>
              <p:nvPr/>
            </p:nvCxnSpPr>
            <p:spPr>
              <a:xfrm flipV="1">
                <a:off x="4656826" y="5461942"/>
                <a:ext cx="1105110" cy="1110308"/>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6" name="直線矢印コネクタ 75"/>
              <p:cNvCxnSpPr>
                <a:endCxn id="75" idx="2"/>
              </p:cNvCxnSpPr>
              <p:nvPr/>
            </p:nvCxnSpPr>
            <p:spPr>
              <a:xfrm>
                <a:off x="4656826" y="5155371"/>
                <a:ext cx="1105110" cy="72376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7" name="直線矢印コネクタ 76"/>
              <p:cNvCxnSpPr>
                <a:endCxn id="75" idx="2"/>
              </p:cNvCxnSpPr>
              <p:nvPr/>
            </p:nvCxnSpPr>
            <p:spPr>
              <a:xfrm>
                <a:off x="4656826" y="5509591"/>
                <a:ext cx="1105110" cy="36954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8" name="直線矢印コネクタ 77"/>
              <p:cNvCxnSpPr>
                <a:endCxn id="75" idx="2"/>
              </p:cNvCxnSpPr>
              <p:nvPr/>
            </p:nvCxnSpPr>
            <p:spPr>
              <a:xfrm>
                <a:off x="4656826" y="5863811"/>
                <a:ext cx="1105110" cy="1532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79" name="直線矢印コネクタ 78"/>
              <p:cNvCxnSpPr>
                <a:endCxn id="75" idx="2"/>
              </p:cNvCxnSpPr>
              <p:nvPr/>
            </p:nvCxnSpPr>
            <p:spPr>
              <a:xfrm flipV="1">
                <a:off x="4656826" y="5879136"/>
                <a:ext cx="1105110" cy="693114"/>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2" name="直線矢印コネクタ 81"/>
              <p:cNvCxnSpPr>
                <a:endCxn id="81" idx="2"/>
              </p:cNvCxnSpPr>
              <p:nvPr/>
            </p:nvCxnSpPr>
            <p:spPr>
              <a:xfrm>
                <a:off x="4656826" y="5155371"/>
                <a:ext cx="1105110" cy="115067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3" name="直線矢印コネクタ 82"/>
              <p:cNvCxnSpPr>
                <a:endCxn id="81" idx="2"/>
              </p:cNvCxnSpPr>
              <p:nvPr/>
            </p:nvCxnSpPr>
            <p:spPr>
              <a:xfrm>
                <a:off x="4656826" y="5509591"/>
                <a:ext cx="1105110" cy="79645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4" name="直線矢印コネクタ 83"/>
              <p:cNvCxnSpPr>
                <a:endCxn id="81" idx="2"/>
              </p:cNvCxnSpPr>
              <p:nvPr/>
            </p:nvCxnSpPr>
            <p:spPr>
              <a:xfrm>
                <a:off x="4656826" y="5863811"/>
                <a:ext cx="1105110" cy="44223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endCxn id="81" idx="2"/>
              </p:cNvCxnSpPr>
              <p:nvPr/>
            </p:nvCxnSpPr>
            <p:spPr>
              <a:xfrm flipV="1">
                <a:off x="4656826" y="6306050"/>
                <a:ext cx="1105110" cy="266200"/>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endCxn id="69" idx="2"/>
              </p:cNvCxnSpPr>
              <p:nvPr/>
            </p:nvCxnSpPr>
            <p:spPr>
              <a:xfrm flipV="1">
                <a:off x="4656826" y="5461942"/>
                <a:ext cx="1105110" cy="75608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endCxn id="75" idx="2"/>
              </p:cNvCxnSpPr>
              <p:nvPr/>
            </p:nvCxnSpPr>
            <p:spPr>
              <a:xfrm flipV="1">
                <a:off x="4656826" y="5879136"/>
                <a:ext cx="1105110" cy="338895"/>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endCxn id="81" idx="2"/>
              </p:cNvCxnSpPr>
              <p:nvPr/>
            </p:nvCxnSpPr>
            <p:spPr>
              <a:xfrm>
                <a:off x="4656826" y="6218031"/>
                <a:ext cx="1105110" cy="88019"/>
              </a:xfrm>
              <a:prstGeom prst="straightConnector1">
                <a:avLst/>
              </a:prstGeom>
              <a:ln>
                <a:solidFill>
                  <a:schemeClr val="tx1"/>
                </a:solidFill>
                <a:tailEnd type="none"/>
              </a:ln>
            </p:spPr>
            <p:style>
              <a:lnRef idx="1">
                <a:schemeClr val="accent1"/>
              </a:lnRef>
              <a:fillRef idx="0">
                <a:schemeClr val="accent1"/>
              </a:fillRef>
              <a:effectRef idx="0">
                <a:schemeClr val="accent1"/>
              </a:effectRef>
              <a:fontRef idx="minor">
                <a:schemeClr val="tx1"/>
              </a:fontRef>
            </p:style>
          </p:cxnSp>
        </p:grpSp>
      </p:grpSp>
      <p:cxnSp>
        <p:nvCxnSpPr>
          <p:cNvPr id="118" name="直線矢印コネクタ 117"/>
          <p:cNvCxnSpPr>
            <a:stCxn id="116" idx="0"/>
            <a:endCxn id="10" idx="2"/>
          </p:cNvCxnSpPr>
          <p:nvPr/>
        </p:nvCxnSpPr>
        <p:spPr>
          <a:xfrm flipH="1" flipV="1">
            <a:off x="6391731" y="4145642"/>
            <a:ext cx="1449" cy="784498"/>
          </a:xfrm>
          <a:prstGeom prst="straightConnector1">
            <a:avLst/>
          </a:prstGeom>
          <a:ln w="47625">
            <a:solidFill>
              <a:schemeClr val="tx1"/>
            </a:solidFill>
            <a:prstDash val="sysDot"/>
            <a:tailEnd type="none"/>
          </a:ln>
        </p:spPr>
        <p:style>
          <a:lnRef idx="1">
            <a:schemeClr val="accent1"/>
          </a:lnRef>
          <a:fillRef idx="0">
            <a:schemeClr val="accent1"/>
          </a:fillRef>
          <a:effectRef idx="0">
            <a:schemeClr val="accent1"/>
          </a:effectRef>
          <a:fontRef idx="minor">
            <a:schemeClr val="tx1"/>
          </a:fontRef>
        </p:style>
      </p:cxnSp>
      <p:sp>
        <p:nvSpPr>
          <p:cNvPr id="14" name="スライド番号プレースホルダー 13"/>
          <p:cNvSpPr>
            <a:spLocks noGrp="1"/>
          </p:cNvSpPr>
          <p:nvPr>
            <p:ph type="sldNum" sz="quarter" idx="12"/>
          </p:nvPr>
        </p:nvSpPr>
        <p:spPr/>
        <p:txBody>
          <a:bodyPr/>
          <a:lstStyle/>
          <a:p>
            <a:fld id="{F35DE295-420C-4265-BE54-AE59FA4027A6}" type="slidenum">
              <a:rPr kumimoji="1" lang="ja-JP" altLang="en-US" smtClean="0"/>
              <a:t>40</a:t>
            </a:fld>
            <a:endParaRPr kumimoji="1" lang="ja-JP" altLang="en-US"/>
          </a:p>
        </p:txBody>
      </p:sp>
    </p:spTree>
    <p:extLst>
      <p:ext uri="{BB962C8B-B14F-4D97-AF65-F5344CB8AC3E}">
        <p14:creationId xmlns:p14="http://schemas.microsoft.com/office/powerpoint/2010/main" val="89909915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583581" y="365126"/>
            <a:ext cx="11100419" cy="733270"/>
          </a:xfrm>
        </p:spPr>
        <p:txBody>
          <a:bodyPr>
            <a:normAutofit/>
          </a:bodyPr>
          <a:lstStyle/>
          <a:p>
            <a:r>
              <a:rPr kumimoji="1" lang="ja-JP" altLang="en-US" sz="4000" dirty="0" smtClean="0"/>
              <a:t>深層学習 </a:t>
            </a:r>
            <a:r>
              <a:rPr kumimoji="1" lang="en-US" altLang="ja-JP" sz="4000" dirty="0" smtClean="0"/>
              <a:t>: Deep learning</a:t>
            </a:r>
            <a:endParaRPr kumimoji="1" lang="ja-JP" altLang="en-US" sz="4000" dirty="0"/>
          </a:p>
        </p:txBody>
      </p:sp>
      <p:sp>
        <p:nvSpPr>
          <p:cNvPr id="3" name="コンテンツ プレースホルダー 2"/>
          <p:cNvSpPr>
            <a:spLocks noGrp="1"/>
          </p:cNvSpPr>
          <p:nvPr>
            <p:ph idx="1"/>
          </p:nvPr>
        </p:nvSpPr>
        <p:spPr>
          <a:xfrm>
            <a:off x="365867" y="1300179"/>
            <a:ext cx="11826133" cy="3614721"/>
          </a:xfrm>
        </p:spPr>
        <p:txBody>
          <a:bodyPr>
            <a:normAutofit/>
          </a:bodyPr>
          <a:lstStyle/>
          <a:p>
            <a:pPr>
              <a:lnSpc>
                <a:spcPct val="100000"/>
              </a:lnSpc>
              <a:spcBef>
                <a:spcPts val="600"/>
              </a:spcBef>
            </a:pPr>
            <a:r>
              <a:rPr kumimoji="1" lang="ja-JP" altLang="en-US" sz="2400" dirty="0" smtClean="0"/>
              <a:t>ニューラルネットワークの歴史的な背景</a:t>
            </a:r>
            <a:endParaRPr kumimoji="1" lang="en-US" altLang="ja-JP" sz="2400" dirty="0" smtClean="0"/>
          </a:p>
          <a:p>
            <a:pPr lvl="1">
              <a:lnSpc>
                <a:spcPct val="100000"/>
              </a:lnSpc>
              <a:spcBef>
                <a:spcPts val="600"/>
              </a:spcBef>
            </a:pPr>
            <a:r>
              <a:rPr kumimoji="1" lang="en-US" altLang="ja-JP" sz="2000" dirty="0" smtClean="0"/>
              <a:t>1960</a:t>
            </a:r>
            <a:r>
              <a:rPr kumimoji="1" lang="ja-JP" altLang="en-US" sz="2000" dirty="0" smtClean="0"/>
              <a:t>年</a:t>
            </a:r>
            <a:r>
              <a:rPr lang="ja-JP" altLang="en-US" sz="2000" dirty="0"/>
              <a:t>代</a:t>
            </a:r>
            <a:r>
              <a:rPr kumimoji="1" lang="en-US" altLang="ja-JP" sz="2000" dirty="0" smtClean="0"/>
              <a:t>: </a:t>
            </a:r>
            <a:r>
              <a:rPr kumimoji="1" lang="ja-JP" altLang="en-US" sz="2000" dirty="0" smtClean="0"/>
              <a:t>パーセプトロンが考案される </a:t>
            </a:r>
            <a:r>
              <a:rPr kumimoji="1" lang="en-US" altLang="ja-JP" sz="2000" dirty="0" smtClean="0">
                <a:sym typeface="Wingdings" panose="05000000000000000000" pitchFamily="2" charset="2"/>
              </a:rPr>
              <a:t> </a:t>
            </a:r>
            <a:r>
              <a:rPr lang="ja-JP" altLang="en-US" sz="2000" dirty="0" smtClean="0">
                <a:sym typeface="Wingdings" panose="05000000000000000000" pitchFamily="2" charset="2"/>
              </a:rPr>
              <a:t>線形分離不可能な問題を扱えないことが分かる</a:t>
            </a:r>
            <a:endParaRPr kumimoji="1" lang="en-US" altLang="ja-JP" sz="2000" dirty="0" smtClean="0"/>
          </a:p>
          <a:p>
            <a:pPr lvl="1">
              <a:lnSpc>
                <a:spcPct val="100000"/>
              </a:lnSpc>
              <a:spcBef>
                <a:spcPts val="600"/>
              </a:spcBef>
            </a:pPr>
            <a:r>
              <a:rPr kumimoji="1" lang="en-US" altLang="ja-JP" sz="2000" dirty="0" smtClean="0"/>
              <a:t>1980</a:t>
            </a:r>
            <a:r>
              <a:rPr kumimoji="1" lang="ja-JP" altLang="en-US" sz="2000" dirty="0" smtClean="0"/>
              <a:t>年代</a:t>
            </a:r>
            <a:r>
              <a:rPr kumimoji="1" lang="en-US" altLang="ja-JP" sz="2000" dirty="0" smtClean="0"/>
              <a:t>: </a:t>
            </a:r>
            <a:r>
              <a:rPr kumimoji="1" lang="ja-JP" altLang="en-US" sz="2000" dirty="0" smtClean="0"/>
              <a:t>多層パーセプトロンや</a:t>
            </a:r>
            <a:r>
              <a:rPr lang="ja-JP" altLang="en-US" sz="2000" dirty="0" smtClean="0"/>
              <a:t>誤差逆伝播法が考案される</a:t>
            </a:r>
            <a:endParaRPr lang="en-US" altLang="ja-JP" sz="2000" dirty="0" smtClean="0"/>
          </a:p>
          <a:p>
            <a:pPr lvl="2">
              <a:lnSpc>
                <a:spcPct val="100000"/>
              </a:lnSpc>
              <a:spcBef>
                <a:spcPts val="600"/>
              </a:spcBef>
            </a:pPr>
            <a:r>
              <a:rPr lang="en-US" altLang="ja-JP" sz="1600" dirty="0" smtClean="0"/>
              <a:t>[RUMELHART</a:t>
            </a:r>
            <a:r>
              <a:rPr lang="en-US" altLang="ja-JP" sz="1600" dirty="0"/>
              <a:t>, </a:t>
            </a:r>
            <a:r>
              <a:rPr lang="en-US" altLang="ja-JP" sz="1600" dirty="0" smtClean="0"/>
              <a:t>HINTON</a:t>
            </a:r>
            <a:r>
              <a:rPr lang="en-US" altLang="ja-JP" sz="1600" dirty="0"/>
              <a:t>, </a:t>
            </a:r>
            <a:r>
              <a:rPr lang="en-US" altLang="ja-JP" sz="1600" dirty="0" smtClean="0"/>
              <a:t>WILLIAMS, 1986] [</a:t>
            </a:r>
            <a:r>
              <a:rPr lang="en-US" altLang="ja-JP" sz="1600" dirty="0" err="1"/>
              <a:t>Fukishima</a:t>
            </a:r>
            <a:r>
              <a:rPr lang="en-US" altLang="ja-JP" sz="1600" dirty="0"/>
              <a:t> </a:t>
            </a:r>
            <a:r>
              <a:rPr lang="en-US" altLang="ja-JP" sz="1600" dirty="0" smtClean="0"/>
              <a:t>&amp; Miyake </a:t>
            </a:r>
            <a:r>
              <a:rPr lang="en-US" altLang="ja-JP" sz="1600" dirty="0" err="1" smtClean="0"/>
              <a:t>Neocognitron</a:t>
            </a:r>
            <a:r>
              <a:rPr lang="en-US" altLang="ja-JP" sz="1600" dirty="0" smtClean="0"/>
              <a:t>, 1982.] </a:t>
            </a:r>
            <a:endParaRPr kumimoji="1" lang="en-US" altLang="ja-JP" sz="1600" dirty="0" smtClean="0"/>
          </a:p>
          <a:p>
            <a:pPr lvl="2">
              <a:lnSpc>
                <a:spcPct val="100000"/>
              </a:lnSpc>
              <a:spcBef>
                <a:spcPts val="600"/>
              </a:spcBef>
              <a:buFont typeface="Wingdings" panose="05000000000000000000" pitchFamily="2" charset="2"/>
              <a:buChar char="à"/>
            </a:pPr>
            <a:r>
              <a:rPr kumimoji="1" lang="ja-JP" altLang="en-US" sz="1800" dirty="0" smtClean="0">
                <a:sym typeface="Wingdings" panose="05000000000000000000" pitchFamily="2" charset="2"/>
              </a:rPr>
              <a:t>当時の計算機能力</a:t>
            </a:r>
            <a:r>
              <a:rPr kumimoji="1" lang="en-US" altLang="ja-JP" sz="1800" dirty="0" smtClean="0">
                <a:sym typeface="Wingdings" panose="05000000000000000000" pitchFamily="2" charset="2"/>
              </a:rPr>
              <a:t>&amp;</a:t>
            </a:r>
            <a:r>
              <a:rPr kumimoji="1" lang="ja-JP" altLang="en-US" sz="1800" dirty="0" smtClean="0">
                <a:sym typeface="Wingdings" panose="05000000000000000000" pitchFamily="2" charset="2"/>
              </a:rPr>
              <a:t>データ量では，大規模なネットワークの学習に限界があった</a:t>
            </a:r>
            <a:endParaRPr kumimoji="1" lang="en-US" altLang="ja-JP" sz="1800" dirty="0" smtClean="0">
              <a:sym typeface="Wingdings" panose="05000000000000000000" pitchFamily="2" charset="2"/>
            </a:endParaRPr>
          </a:p>
          <a:p>
            <a:pPr lvl="2">
              <a:lnSpc>
                <a:spcPct val="100000"/>
              </a:lnSpc>
              <a:spcBef>
                <a:spcPts val="600"/>
              </a:spcBef>
              <a:buFont typeface="Wingdings" panose="05000000000000000000" pitchFamily="2" charset="2"/>
              <a:buChar char="à"/>
            </a:pPr>
            <a:r>
              <a:rPr kumimoji="1" lang="en-US" altLang="ja-JP" sz="1800" dirty="0" smtClean="0"/>
              <a:t>2000</a:t>
            </a:r>
            <a:r>
              <a:rPr kumimoji="1" lang="ja-JP" altLang="en-US" sz="1800" dirty="0" smtClean="0"/>
              <a:t>年代の前半は冬の時代．</a:t>
            </a:r>
            <a:endParaRPr kumimoji="1" lang="en-US" altLang="ja-JP" sz="1800" dirty="0" smtClean="0"/>
          </a:p>
          <a:p>
            <a:pPr lvl="1">
              <a:lnSpc>
                <a:spcPct val="100000"/>
              </a:lnSpc>
              <a:spcBef>
                <a:spcPts val="600"/>
              </a:spcBef>
            </a:pPr>
            <a:r>
              <a:rPr lang="en-US" altLang="ja-JP" sz="2000" dirty="0" smtClean="0"/>
              <a:t>2006</a:t>
            </a:r>
            <a:r>
              <a:rPr lang="ja-JP" altLang="en-US" sz="2000" dirty="0" smtClean="0"/>
              <a:t>年 </a:t>
            </a:r>
            <a:r>
              <a:rPr lang="en-US" altLang="ja-JP" sz="2000" dirty="0" smtClean="0"/>
              <a:t>: </a:t>
            </a:r>
            <a:r>
              <a:rPr lang="ja-JP" altLang="en-US" sz="2000" dirty="0" smtClean="0"/>
              <a:t>多層</a:t>
            </a:r>
            <a:r>
              <a:rPr lang="en-US" altLang="ja-JP" sz="2000" dirty="0" smtClean="0"/>
              <a:t>NN</a:t>
            </a:r>
            <a:r>
              <a:rPr lang="ja-JP" altLang="en-US" sz="2000" dirty="0" smtClean="0"/>
              <a:t>における革新</a:t>
            </a:r>
            <a:r>
              <a:rPr lang="en-US" altLang="ja-JP" sz="2000" dirty="0" smtClean="0"/>
              <a:t>, Deep auto encoder </a:t>
            </a:r>
            <a:r>
              <a:rPr lang="ja-JP" altLang="en-US" sz="2000" dirty="0" smtClean="0"/>
              <a:t>の活用 </a:t>
            </a:r>
            <a:r>
              <a:rPr lang="en-US" altLang="ja-JP" sz="2000" dirty="0" smtClean="0"/>
              <a:t>[Hinton and </a:t>
            </a:r>
            <a:r>
              <a:rPr lang="en-US" altLang="ja-JP" sz="2000" dirty="0" err="1" smtClean="0"/>
              <a:t>Salakhutdinov</a:t>
            </a:r>
            <a:r>
              <a:rPr lang="en-US" altLang="ja-JP" sz="2000" dirty="0" smtClean="0"/>
              <a:t>]</a:t>
            </a:r>
          </a:p>
          <a:p>
            <a:pPr lvl="1">
              <a:lnSpc>
                <a:spcPct val="100000"/>
              </a:lnSpc>
              <a:spcBef>
                <a:spcPts val="600"/>
              </a:spcBef>
            </a:pPr>
            <a:r>
              <a:rPr lang="en-US" altLang="ja-JP" sz="2000" dirty="0" smtClean="0"/>
              <a:t>2012</a:t>
            </a:r>
            <a:r>
              <a:rPr lang="ja-JP" altLang="en-US" sz="2000" dirty="0" smtClean="0"/>
              <a:t>年 </a:t>
            </a:r>
            <a:r>
              <a:rPr lang="en-US" altLang="ja-JP" sz="2000" dirty="0" smtClean="0"/>
              <a:t>: ILSVRC’12(</a:t>
            </a:r>
            <a:r>
              <a:rPr lang="ja-JP" altLang="en-US" sz="2000" dirty="0" smtClean="0"/>
              <a:t>画像識別コンペ</a:t>
            </a:r>
            <a:r>
              <a:rPr lang="en-US" altLang="ja-JP" sz="2000" dirty="0" smtClean="0"/>
              <a:t>)</a:t>
            </a:r>
            <a:r>
              <a:rPr lang="ja-JP" altLang="en-US" sz="2000" dirty="0" smtClean="0"/>
              <a:t>で</a:t>
            </a:r>
            <a:r>
              <a:rPr lang="en-US" altLang="ja-JP" sz="2000" dirty="0" smtClean="0"/>
              <a:t>Deep learning</a:t>
            </a:r>
            <a:r>
              <a:rPr lang="ja-JP" altLang="en-US" sz="2000" dirty="0" smtClean="0"/>
              <a:t>ベースの</a:t>
            </a:r>
            <a:r>
              <a:rPr lang="en-US" altLang="ja-JP" sz="2000" dirty="0" err="1" smtClean="0"/>
              <a:t>AlexNet</a:t>
            </a:r>
            <a:r>
              <a:rPr lang="ja-JP" altLang="en-US" sz="2000" dirty="0" smtClean="0"/>
              <a:t>が圧勝</a:t>
            </a:r>
            <a:endParaRPr lang="en-US" altLang="ja-JP" sz="2000" dirty="0" smtClean="0"/>
          </a:p>
          <a:p>
            <a:pPr lvl="1">
              <a:lnSpc>
                <a:spcPct val="100000"/>
              </a:lnSpc>
              <a:spcBef>
                <a:spcPts val="600"/>
              </a:spcBef>
            </a:pPr>
            <a:endParaRPr kumimoji="1" lang="ja-JP" altLang="en-US" sz="2000" dirty="0"/>
          </a:p>
        </p:txBody>
      </p:sp>
      <p:graphicFrame>
        <p:nvGraphicFramePr>
          <p:cNvPr id="13" name="オブジェクト 12"/>
          <p:cNvGraphicFramePr>
            <a:graphicFrameLocks noChangeAspect="1"/>
          </p:cNvGraphicFramePr>
          <p:nvPr>
            <p:extLst>
              <p:ext uri="{D42A27DB-BD31-4B8C-83A1-F6EECF244321}">
                <p14:modId xmlns:p14="http://schemas.microsoft.com/office/powerpoint/2010/main" val="3556364590"/>
              </p:ext>
            </p:extLst>
          </p:nvPr>
        </p:nvGraphicFramePr>
        <p:xfrm>
          <a:off x="303350" y="4406901"/>
          <a:ext cx="7176950" cy="2311400"/>
        </p:xfrm>
        <a:graphic>
          <a:graphicData uri="http://schemas.openxmlformats.org/presentationml/2006/ole">
            <mc:AlternateContent xmlns:mc="http://schemas.openxmlformats.org/markup-compatibility/2006">
              <mc:Choice xmlns:v="urn:schemas-microsoft-com:vml" Requires="v">
                <p:oleObj spid="_x0000_s2085" name="ビットマップ イメージ" r:id="rId4" imgW="6477120" imgH="2085840" progId="Paint.Picture">
                  <p:embed/>
                </p:oleObj>
              </mc:Choice>
              <mc:Fallback>
                <p:oleObj name="ビットマップ イメージ" r:id="rId4" imgW="6477120" imgH="2085840" progId="Paint.Picture">
                  <p:embed/>
                  <p:pic>
                    <p:nvPicPr>
                      <p:cNvPr id="0" name=""/>
                      <p:cNvPicPr/>
                      <p:nvPr/>
                    </p:nvPicPr>
                    <p:blipFill>
                      <a:blip r:embed="rId5"/>
                      <a:stretch>
                        <a:fillRect/>
                      </a:stretch>
                    </p:blipFill>
                    <p:spPr>
                      <a:xfrm>
                        <a:off x="303350" y="4406901"/>
                        <a:ext cx="7176950" cy="2311400"/>
                      </a:xfrm>
                      <a:prstGeom prst="rect">
                        <a:avLst/>
                      </a:prstGeom>
                    </p:spPr>
                  </p:pic>
                </p:oleObj>
              </mc:Fallback>
            </mc:AlternateContent>
          </a:graphicData>
        </a:graphic>
      </p:graphicFrame>
      <p:sp>
        <p:nvSpPr>
          <p:cNvPr id="14" name="正方形/長方形 13"/>
          <p:cNvSpPr/>
          <p:nvPr/>
        </p:nvSpPr>
        <p:spPr>
          <a:xfrm>
            <a:off x="7670800" y="5226735"/>
            <a:ext cx="4292600" cy="1138773"/>
          </a:xfrm>
          <a:prstGeom prst="rect">
            <a:avLst/>
          </a:prstGeom>
        </p:spPr>
        <p:txBody>
          <a:bodyPr wrap="square">
            <a:spAutoFit/>
          </a:bodyPr>
          <a:lstStyle/>
          <a:p>
            <a:r>
              <a:rPr lang="en-US" altLang="ja-JP" dirty="0" err="1" smtClean="0">
                <a:latin typeface="メイリオ" panose="020B0604030504040204" pitchFamily="50" charset="-128"/>
                <a:ea typeface="メイリオ" panose="020B0604030504040204" pitchFamily="50" charset="-128"/>
                <a:cs typeface="メイリオ" panose="020B0604030504040204" pitchFamily="50" charset="-128"/>
              </a:rPr>
              <a:t>AlexNet</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の構造</a:t>
            </a:r>
            <a:endParaRPr lang="en-US" altLang="ja-JP"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は</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Alex </a:t>
            </a:r>
            <a:r>
              <a:rPr lang="en-US" altLang="ja-JP" sz="1400" dirty="0" err="1">
                <a:latin typeface="メイリオ" panose="020B0604030504040204" pitchFamily="50" charset="-128"/>
                <a:ea typeface="メイリオ" panose="020B0604030504040204" pitchFamily="50" charset="-128"/>
                <a:cs typeface="メイリオ" panose="020B0604030504040204" pitchFamily="50" charset="-128"/>
              </a:rPr>
              <a:t>Krizhevsky</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et al. ImageNet </a:t>
            </a:r>
            <a:r>
              <a:rPr lang="en-US" altLang="ja-JP" sz="1400" dirty="0">
                <a:latin typeface="メイリオ" panose="020B0604030504040204" pitchFamily="50" charset="-128"/>
                <a:ea typeface="メイリオ" panose="020B0604030504040204" pitchFamily="50" charset="-128"/>
                <a:cs typeface="メイリオ" panose="020B0604030504040204" pitchFamily="50" charset="-128"/>
              </a:rPr>
              <a:t>Classification with Deep Convolutional Neural </a:t>
            </a:r>
            <a:r>
              <a:rPr lang="en-US" altLang="ja-JP" sz="1400" dirty="0" smtClean="0">
                <a:latin typeface="メイリオ" panose="020B0604030504040204" pitchFamily="50" charset="-128"/>
                <a:ea typeface="メイリオ" panose="020B0604030504040204" pitchFamily="50" charset="-128"/>
                <a:cs typeface="メイリオ" panose="020B0604030504040204" pitchFamily="50" charset="-128"/>
              </a:rPr>
              <a:t>Networks]</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より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41</a:t>
            </a:fld>
            <a:endParaRPr kumimoji="1" lang="ja-JP" altLang="en-US"/>
          </a:p>
        </p:txBody>
      </p:sp>
    </p:spTree>
    <p:extLst>
      <p:ext uri="{BB962C8B-B14F-4D97-AF65-F5344CB8AC3E}">
        <p14:creationId xmlns:p14="http://schemas.microsoft.com/office/powerpoint/2010/main" val="487394696"/>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35981" y="187326"/>
            <a:ext cx="11138519" cy="733270"/>
          </a:xfrm>
        </p:spPr>
        <p:txBody>
          <a:bodyPr>
            <a:normAutofit/>
          </a:bodyPr>
          <a:lstStyle/>
          <a:p>
            <a:r>
              <a:rPr kumimoji="1" lang="en-US" altLang="ja-JP" sz="3200" dirty="0" smtClean="0"/>
              <a:t>Deep learning</a:t>
            </a:r>
            <a:r>
              <a:rPr kumimoji="1" lang="ja-JP" altLang="en-US" sz="3200" dirty="0" smtClean="0"/>
              <a:t>の非常に簡単な説明</a:t>
            </a:r>
            <a:endParaRPr kumimoji="1" lang="ja-JP" altLang="en-US" sz="3200" dirty="0"/>
          </a:p>
        </p:txBody>
      </p:sp>
      <p:sp>
        <p:nvSpPr>
          <p:cNvPr id="3" name="コンテンツ プレースホルダー 2"/>
          <p:cNvSpPr>
            <a:spLocks noGrp="1"/>
          </p:cNvSpPr>
          <p:nvPr>
            <p:ph idx="1"/>
          </p:nvPr>
        </p:nvSpPr>
        <p:spPr>
          <a:xfrm>
            <a:off x="482601" y="3835400"/>
            <a:ext cx="11557000" cy="3022600"/>
          </a:xfrm>
        </p:spPr>
        <p:txBody>
          <a:bodyPr>
            <a:noAutofit/>
          </a:bodyPr>
          <a:lstStyle/>
          <a:p>
            <a:pPr>
              <a:lnSpc>
                <a:spcPct val="100000"/>
              </a:lnSpc>
              <a:spcBef>
                <a:spcPts val="600"/>
              </a:spcBef>
            </a:pPr>
            <a:r>
              <a:rPr kumimoji="1" lang="ja-JP" altLang="en-US" sz="2000" dirty="0" smtClean="0"/>
              <a:t>深く大規模な</a:t>
            </a:r>
            <a:r>
              <a:rPr kumimoji="1" lang="en-US" altLang="ja-JP" sz="2000" dirty="0" smtClean="0"/>
              <a:t>Deep Neural Network</a:t>
            </a:r>
            <a:r>
              <a:rPr kumimoji="1" lang="ja-JP" altLang="en-US" sz="2000" dirty="0" smtClean="0"/>
              <a:t>を用いた識別器</a:t>
            </a:r>
            <a:endParaRPr lang="en-US" altLang="ja-JP" sz="2000" dirty="0"/>
          </a:p>
          <a:p>
            <a:pPr>
              <a:lnSpc>
                <a:spcPct val="100000"/>
              </a:lnSpc>
              <a:spcBef>
                <a:spcPts val="600"/>
              </a:spcBef>
            </a:pPr>
            <a:r>
              <a:rPr kumimoji="1" lang="ja-JP" altLang="en-US" sz="2000" dirty="0" smtClean="0"/>
              <a:t>出力層の直前まで特徴抽出を繰り返し，最後の層で識別を行なう</a:t>
            </a:r>
            <a:endParaRPr kumimoji="1" lang="en-US" altLang="ja-JP" sz="2000" dirty="0" smtClean="0"/>
          </a:p>
          <a:p>
            <a:pPr>
              <a:lnSpc>
                <a:spcPct val="100000"/>
              </a:lnSpc>
              <a:spcBef>
                <a:spcPts val="600"/>
              </a:spcBef>
            </a:pPr>
            <a:r>
              <a:rPr kumimoji="1" lang="en-US" altLang="ja-JP" sz="2000" dirty="0" smtClean="0"/>
              <a:t>End-to-end</a:t>
            </a:r>
            <a:r>
              <a:rPr kumimoji="1" lang="ja-JP" altLang="en-US" sz="2000" dirty="0" smtClean="0"/>
              <a:t>な構造 </a:t>
            </a:r>
            <a:r>
              <a:rPr kumimoji="1" lang="en-US" altLang="ja-JP" sz="2000" dirty="0" smtClean="0"/>
              <a:t>: </a:t>
            </a:r>
            <a:r>
              <a:rPr kumimoji="1" lang="ja-JP" altLang="en-US" sz="2000" dirty="0" smtClean="0"/>
              <a:t>データから特徴抽出をせず</a:t>
            </a:r>
            <a:r>
              <a:rPr lang="ja-JP" altLang="en-US" sz="2000" dirty="0"/>
              <a:t>生</a:t>
            </a:r>
            <a:r>
              <a:rPr kumimoji="1" lang="ja-JP" altLang="en-US" sz="2000" dirty="0" smtClean="0"/>
              <a:t>データから出力を得る</a:t>
            </a:r>
            <a:endParaRPr kumimoji="1" lang="en-US" altLang="ja-JP" sz="2000" dirty="0" smtClean="0"/>
          </a:p>
          <a:p>
            <a:pPr lvl="1">
              <a:lnSpc>
                <a:spcPct val="100000"/>
              </a:lnSpc>
              <a:spcBef>
                <a:spcPts val="600"/>
              </a:spcBef>
            </a:pPr>
            <a:r>
              <a:rPr lang="ja-JP" altLang="en-US" sz="2000" dirty="0" smtClean="0"/>
              <a:t>画像データから特徴を抽出せず，画像データそのものを入力層に入れる</a:t>
            </a:r>
            <a:endParaRPr lang="en-US" altLang="ja-JP" sz="2000" dirty="0"/>
          </a:p>
          <a:p>
            <a:pPr lvl="1">
              <a:lnSpc>
                <a:spcPct val="100000"/>
              </a:lnSpc>
              <a:spcBef>
                <a:spcPts val="600"/>
              </a:spcBef>
            </a:pPr>
            <a:r>
              <a:rPr lang="ja-JP" altLang="en-US" sz="2000" dirty="0" smtClean="0"/>
              <a:t>つまり，深層学習は特徴抽出自体と識別方法を学習する</a:t>
            </a:r>
            <a:endParaRPr lang="en-US" altLang="ja-JP" sz="2000" dirty="0" smtClean="0"/>
          </a:p>
          <a:p>
            <a:pPr lvl="1">
              <a:lnSpc>
                <a:spcPct val="100000"/>
              </a:lnSpc>
              <a:spcBef>
                <a:spcPts val="600"/>
              </a:spcBef>
            </a:pPr>
            <a:r>
              <a:rPr lang="ja-JP" altLang="en-US" sz="2000" dirty="0" smtClean="0"/>
              <a:t>深層学習の流行後，従来の人が設計する特徴量を</a:t>
            </a:r>
            <a:r>
              <a:rPr lang="en-US" altLang="ja-JP" sz="2000" dirty="0" smtClean="0"/>
              <a:t>”hand-craft feature”</a:t>
            </a:r>
            <a:r>
              <a:rPr lang="ja-JP" altLang="en-US" sz="2000" dirty="0" smtClean="0"/>
              <a:t>と呼ぶことも</a:t>
            </a:r>
            <a:endParaRPr kumimoji="1" lang="en-US" altLang="ja-JP" sz="2000" dirty="0" smtClean="0"/>
          </a:p>
          <a:p>
            <a:pPr marL="0" indent="0">
              <a:lnSpc>
                <a:spcPct val="100000"/>
              </a:lnSpc>
              <a:spcBef>
                <a:spcPts val="600"/>
              </a:spcBef>
              <a:buNone/>
            </a:pPr>
            <a:endParaRPr lang="en-US" altLang="ja-JP" sz="100" dirty="0" smtClean="0"/>
          </a:p>
          <a:p>
            <a:pPr marL="0" indent="0">
              <a:lnSpc>
                <a:spcPct val="100000"/>
              </a:lnSpc>
              <a:spcBef>
                <a:spcPts val="600"/>
              </a:spcBef>
              <a:buNone/>
            </a:pPr>
            <a:r>
              <a:rPr lang="en-US" altLang="ja-JP" sz="1600" dirty="0" smtClean="0"/>
              <a:t>※</a:t>
            </a:r>
            <a:r>
              <a:rPr lang="ja-JP" altLang="en-US" sz="1600" dirty="0"/>
              <a:t>画像自体を出力するような</a:t>
            </a:r>
            <a:r>
              <a:rPr lang="en-US" altLang="ja-JP" sz="1600" dirty="0"/>
              <a:t>DNN</a:t>
            </a:r>
            <a:r>
              <a:rPr lang="ja-JP" altLang="en-US" sz="1600" dirty="0"/>
              <a:t>も存在する</a:t>
            </a:r>
            <a:endParaRPr lang="en-US" altLang="ja-JP" sz="1600" dirty="0"/>
          </a:p>
          <a:p>
            <a:pPr marL="0" indent="0">
              <a:lnSpc>
                <a:spcPct val="100000"/>
              </a:lnSpc>
              <a:spcBef>
                <a:spcPts val="600"/>
              </a:spcBef>
              <a:buNone/>
            </a:pPr>
            <a:r>
              <a:rPr lang="en-US" altLang="ja-JP" sz="1600" dirty="0"/>
              <a:t>※</a:t>
            </a:r>
            <a:r>
              <a:rPr lang="ja-JP" altLang="en-US" sz="1600" dirty="0"/>
              <a:t>画像畳み込みをする層を持つ</a:t>
            </a:r>
            <a:r>
              <a:rPr lang="en-US" altLang="ja-JP" sz="1600" dirty="0"/>
              <a:t>Convolutional Neural Network</a:t>
            </a:r>
            <a:r>
              <a:rPr lang="ja-JP" altLang="en-US" sz="1600" dirty="0"/>
              <a:t>も有名</a:t>
            </a:r>
            <a:r>
              <a:rPr lang="ja-JP" altLang="en-US" sz="1600" dirty="0" smtClean="0"/>
              <a:t>に</a:t>
            </a:r>
            <a:endParaRPr lang="en-US" altLang="ja-JP" sz="1600" dirty="0"/>
          </a:p>
          <a:p>
            <a:pPr lvl="1">
              <a:lnSpc>
                <a:spcPct val="100000"/>
              </a:lnSpc>
              <a:spcBef>
                <a:spcPts val="600"/>
              </a:spcBef>
            </a:pPr>
            <a:endParaRPr kumimoji="1" lang="ja-JP" altLang="en-US" sz="1600" dirty="0"/>
          </a:p>
        </p:txBody>
      </p:sp>
      <p:grpSp>
        <p:nvGrpSpPr>
          <p:cNvPr id="4" name="グループ化 3"/>
          <p:cNvGrpSpPr/>
          <p:nvPr/>
        </p:nvGrpSpPr>
        <p:grpSpPr>
          <a:xfrm>
            <a:off x="970643" y="937987"/>
            <a:ext cx="9222014" cy="2071913"/>
            <a:chOff x="1770743" y="2728687"/>
            <a:chExt cx="9222014" cy="2539998"/>
          </a:xfrm>
        </p:grpSpPr>
        <p:sp>
          <p:nvSpPr>
            <p:cNvPr id="5" name="正方形/長方形 4"/>
            <p:cNvSpPr/>
            <p:nvPr/>
          </p:nvSpPr>
          <p:spPr>
            <a:xfrm>
              <a:off x="1770743"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dirty="0" smtClean="0">
                  <a:solidFill>
                    <a:schemeClr val="tx1"/>
                  </a:solidFill>
                </a:rPr>
                <a:t>入力</a:t>
              </a:r>
              <a:r>
                <a:rPr lang="ja-JP" altLang="en-US" dirty="0">
                  <a:solidFill>
                    <a:schemeClr val="tx1"/>
                  </a:solidFill>
                </a:rPr>
                <a:t>層</a:t>
              </a:r>
              <a:endParaRPr kumimoji="1" lang="ja-JP" altLang="en-US" dirty="0">
                <a:solidFill>
                  <a:schemeClr val="tx1"/>
                </a:solidFill>
              </a:endParaRPr>
            </a:p>
          </p:txBody>
        </p:sp>
        <p:sp>
          <p:nvSpPr>
            <p:cNvPr id="6" name="正方形/長方形 5"/>
            <p:cNvSpPr/>
            <p:nvPr/>
          </p:nvSpPr>
          <p:spPr>
            <a:xfrm>
              <a:off x="2752272" y="2728687"/>
              <a:ext cx="391885" cy="25399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p:cNvSpPr/>
            <p:nvPr/>
          </p:nvSpPr>
          <p:spPr>
            <a:xfrm>
              <a:off x="3733801"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p:cNvSpPr/>
            <p:nvPr/>
          </p:nvSpPr>
          <p:spPr>
            <a:xfrm>
              <a:off x="4715330" y="3004459"/>
              <a:ext cx="391885" cy="19884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p:cNvSpPr/>
            <p:nvPr/>
          </p:nvSpPr>
          <p:spPr>
            <a:xfrm>
              <a:off x="5696859" y="3222172"/>
              <a:ext cx="391885" cy="155302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p:cNvSpPr/>
            <p:nvPr/>
          </p:nvSpPr>
          <p:spPr>
            <a:xfrm>
              <a:off x="7659917" y="3425373"/>
              <a:ext cx="391885" cy="1146627"/>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p:cNvSpPr/>
            <p:nvPr/>
          </p:nvSpPr>
          <p:spPr>
            <a:xfrm>
              <a:off x="6678388" y="3432630"/>
              <a:ext cx="391885" cy="113211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正方形/長方形 11"/>
            <p:cNvSpPr/>
            <p:nvPr/>
          </p:nvSpPr>
          <p:spPr>
            <a:xfrm>
              <a:off x="86414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正方形/長方形 12"/>
            <p:cNvSpPr/>
            <p:nvPr/>
          </p:nvSpPr>
          <p:spPr>
            <a:xfrm>
              <a:off x="10600872" y="3410859"/>
              <a:ext cx="391885" cy="1175655"/>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ja-JP" altLang="en-US" dirty="0" smtClean="0">
                  <a:solidFill>
                    <a:schemeClr val="tx1"/>
                  </a:solidFill>
                </a:rPr>
                <a:t>出力層</a:t>
              </a:r>
              <a:endParaRPr kumimoji="1" lang="ja-JP" altLang="en-US" dirty="0">
                <a:solidFill>
                  <a:schemeClr val="tx1"/>
                </a:solidFill>
              </a:endParaRPr>
            </a:p>
          </p:txBody>
        </p:sp>
        <p:cxnSp>
          <p:nvCxnSpPr>
            <p:cNvPr id="14" name="直線コネクタ 13"/>
            <p:cNvCxnSpPr>
              <a:stCxn id="5" idx="3"/>
              <a:endCxn id="6" idx="1"/>
            </p:cNvCxnSpPr>
            <p:nvPr/>
          </p:nvCxnSpPr>
          <p:spPr>
            <a:xfrm>
              <a:off x="21626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5" name="直線コネクタ 14"/>
            <p:cNvCxnSpPr/>
            <p:nvPr/>
          </p:nvCxnSpPr>
          <p:spPr>
            <a:xfrm>
              <a:off x="31437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6" name="直線コネクタ 15"/>
            <p:cNvCxnSpPr/>
            <p:nvPr/>
          </p:nvCxnSpPr>
          <p:spPr>
            <a:xfrm>
              <a:off x="4134303"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7" name="直線コネクタ 16"/>
            <p:cNvCxnSpPr/>
            <p:nvPr/>
          </p:nvCxnSpPr>
          <p:spPr>
            <a:xfrm>
              <a:off x="51153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コネクタ 17"/>
            <p:cNvCxnSpPr/>
            <p:nvPr/>
          </p:nvCxnSpPr>
          <p:spPr>
            <a:xfrm>
              <a:off x="6086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19" name="直線コネクタ 18"/>
            <p:cNvCxnSpPr/>
            <p:nvPr/>
          </p:nvCxnSpPr>
          <p:spPr>
            <a:xfrm>
              <a:off x="709657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0" name="直線コネクタ 19"/>
            <p:cNvCxnSpPr/>
            <p:nvPr/>
          </p:nvCxnSpPr>
          <p:spPr>
            <a:xfrm>
              <a:off x="80681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cxnSp>
          <p:nvCxnSpPr>
            <p:cNvPr id="21" name="直線コネクタ 20"/>
            <p:cNvCxnSpPr/>
            <p:nvPr/>
          </p:nvCxnSpPr>
          <p:spPr>
            <a:xfrm>
              <a:off x="100239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sp>
          <p:nvSpPr>
            <p:cNvPr id="22" name="正方形/長方形 21"/>
            <p:cNvSpPr/>
            <p:nvPr/>
          </p:nvSpPr>
          <p:spPr>
            <a:xfrm>
              <a:off x="9619346" y="3135087"/>
              <a:ext cx="391885" cy="1727198"/>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p:cNvCxnSpPr/>
            <p:nvPr/>
          </p:nvCxnSpPr>
          <p:spPr>
            <a:xfrm>
              <a:off x="9046028" y="3998686"/>
              <a:ext cx="589644" cy="0"/>
            </a:xfrm>
            <a:prstGeom prst="line">
              <a:avLst/>
            </a:prstGeom>
            <a:ln w="38100">
              <a:solidFill>
                <a:schemeClr val="tx1"/>
              </a:solidFill>
              <a:headEnd w="lg" len="sm"/>
              <a:tailEnd type="stealth" w="lg" len="lg"/>
            </a:ln>
          </p:spPr>
          <p:style>
            <a:lnRef idx="1">
              <a:schemeClr val="accent1"/>
            </a:lnRef>
            <a:fillRef idx="0">
              <a:schemeClr val="accent1"/>
            </a:fillRef>
            <a:effectRef idx="0">
              <a:schemeClr val="accent1"/>
            </a:effectRef>
            <a:fontRef idx="minor">
              <a:schemeClr val="tx1"/>
            </a:fontRef>
          </p:style>
        </p:cxnSp>
      </p:grpSp>
      <p:sp>
        <p:nvSpPr>
          <p:cNvPr id="25" name="正方形/長方形 24"/>
          <p:cNvSpPr/>
          <p:nvPr/>
        </p:nvSpPr>
        <p:spPr>
          <a:xfrm>
            <a:off x="7466221" y="6330434"/>
            <a:ext cx="3863558" cy="369332"/>
          </a:xfrm>
          <a:prstGeom prst="rect">
            <a:avLst/>
          </a:prstGeom>
        </p:spPr>
        <p:txBody>
          <a:bodyPr wrap="none">
            <a:spAutoFit/>
          </a:bodyPr>
          <a:lstStyle/>
          <a:p>
            <a:r>
              <a:rPr lang="en-US" altLang="ja-JP" dirty="0">
                <a:sym typeface="Wingdings" panose="05000000000000000000" pitchFamily="2" charset="2"/>
              </a:rPr>
              <a:t> </a:t>
            </a:r>
            <a:r>
              <a:rPr lang="ja-JP" altLang="en-US" dirty="0">
                <a:sym typeface="Wingdings" panose="05000000000000000000" pitchFamily="2" charset="2"/>
              </a:rPr>
              <a:t>研究室で学ぶことになると思います</a:t>
            </a:r>
            <a:endParaRPr lang="ja-JP" altLang="en-US" dirty="0"/>
          </a:p>
        </p:txBody>
      </p:sp>
      <p:sp>
        <p:nvSpPr>
          <p:cNvPr id="26" name="左中かっこ 25"/>
          <p:cNvSpPr/>
          <p:nvPr/>
        </p:nvSpPr>
        <p:spPr>
          <a:xfrm rot="16200000">
            <a:off x="9400381" y="2305843"/>
            <a:ext cx="279400" cy="1331913"/>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7" name="左中かっこ 26"/>
          <p:cNvSpPr/>
          <p:nvPr/>
        </p:nvSpPr>
        <p:spPr>
          <a:xfrm rot="16200000">
            <a:off x="4826198" y="-860624"/>
            <a:ext cx="311931" cy="7697377"/>
          </a:xfrm>
          <a:prstGeom prst="leftBrace">
            <a:avLst>
              <a:gd name="adj1" fmla="val 81628"/>
              <a:gd name="adj2" fmla="val 50000"/>
            </a:avLst>
          </a:prstGeom>
          <a:ln w="1270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kumimoji="1" lang="ja-JP" altLang="en-US"/>
          </a:p>
        </p:txBody>
      </p:sp>
      <p:sp>
        <p:nvSpPr>
          <p:cNvPr id="28" name="正方形/長方形 27"/>
          <p:cNvSpPr/>
          <p:nvPr/>
        </p:nvSpPr>
        <p:spPr>
          <a:xfrm>
            <a:off x="4296427" y="3181704"/>
            <a:ext cx="1422184"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特徴抽出</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29" name="正方形/長方形 28"/>
          <p:cNvSpPr/>
          <p:nvPr/>
        </p:nvSpPr>
        <p:spPr>
          <a:xfrm>
            <a:off x="9156526" y="3181704"/>
            <a:ext cx="803425" cy="461665"/>
          </a:xfrm>
          <a:prstGeom prst="rect">
            <a:avLst/>
          </a:prstGeom>
        </p:spPr>
        <p:txBody>
          <a:bodyPr wrap="none">
            <a:spAutoFit/>
          </a:bodyPr>
          <a:lstStyle/>
          <a:p>
            <a:r>
              <a:rPr lang="ja-JP" altLang="en-US" sz="2400" b="1" dirty="0" smtClean="0">
                <a:latin typeface="メイリオ" panose="020B0604030504040204" pitchFamily="50" charset="-128"/>
                <a:ea typeface="メイリオ" panose="020B0604030504040204" pitchFamily="50" charset="-128"/>
                <a:cs typeface="メイリオ" panose="020B0604030504040204" pitchFamily="50" charset="-128"/>
              </a:rPr>
              <a:t>識別</a:t>
            </a:r>
            <a:endParaRPr lang="ja-JP" altLang="en-US" sz="2400" b="1"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30" name="スライド番号プレースホルダー 29"/>
          <p:cNvSpPr>
            <a:spLocks noGrp="1"/>
          </p:cNvSpPr>
          <p:nvPr>
            <p:ph type="sldNum" sz="quarter" idx="12"/>
          </p:nvPr>
        </p:nvSpPr>
        <p:spPr/>
        <p:txBody>
          <a:bodyPr/>
          <a:lstStyle/>
          <a:p>
            <a:fld id="{F35DE295-420C-4265-BE54-AE59FA4027A6}" type="slidenum">
              <a:rPr kumimoji="1" lang="ja-JP" altLang="en-US" smtClean="0"/>
              <a:t>42</a:t>
            </a:fld>
            <a:endParaRPr kumimoji="1" lang="ja-JP" altLang="en-US"/>
          </a:p>
        </p:txBody>
      </p:sp>
    </p:spTree>
    <p:extLst>
      <p:ext uri="{BB962C8B-B14F-4D97-AF65-F5344CB8AC3E}">
        <p14:creationId xmlns:p14="http://schemas.microsoft.com/office/powerpoint/2010/main" val="123437170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a:xfrm>
            <a:off x="780501" y="4516777"/>
            <a:ext cx="10998819" cy="1340668"/>
          </a:xfrm>
        </p:spPr>
        <p:txBody>
          <a:bodyPr>
            <a:normAutofit/>
          </a:bodyPr>
          <a:lstStyle/>
          <a:p>
            <a:pPr algn="r"/>
            <a:r>
              <a:rPr lang="ja-JP" altLang="en-US" sz="3600" b="1" dirty="0" smtClean="0"/>
              <a:t>誤差逆伝搬</a:t>
            </a:r>
            <a:r>
              <a:rPr kumimoji="1" lang="en-US" altLang="ja-JP" sz="3600" b="1" dirty="0" smtClean="0"/>
              <a:t/>
            </a:r>
            <a:br>
              <a:rPr kumimoji="1" lang="en-US" altLang="ja-JP" sz="3600" b="1" dirty="0" smtClean="0"/>
            </a:br>
            <a:r>
              <a:rPr kumimoji="1" lang="en-US" altLang="ja-JP" sz="3600" b="1" dirty="0" smtClean="0"/>
              <a:t>back propagation</a:t>
            </a:r>
            <a:endParaRPr kumimoji="1" lang="ja-JP" altLang="en-US" sz="3100" dirty="0"/>
          </a:p>
        </p:txBody>
      </p:sp>
      <p:sp>
        <p:nvSpPr>
          <p:cNvPr id="3" name="コンテンツ プレースホルダー 2"/>
          <p:cNvSpPr>
            <a:spLocks noGrp="1"/>
          </p:cNvSpPr>
          <p:nvPr>
            <p:ph idx="1"/>
          </p:nvPr>
        </p:nvSpPr>
        <p:spPr>
          <a:xfrm>
            <a:off x="795015" y="6238591"/>
            <a:ext cx="10984305" cy="508568"/>
          </a:xfrm>
        </p:spPr>
        <p:txBody>
          <a:bodyPr>
            <a:normAutofit/>
          </a:bodyPr>
          <a:lstStyle/>
          <a:p>
            <a:pPr marL="0" indent="0" algn="r">
              <a:buNone/>
            </a:pPr>
            <a:r>
              <a:rPr lang="ja-JP" altLang="en-US" sz="2000" dirty="0"/>
              <a:t>時間</a:t>
            </a:r>
            <a:r>
              <a:rPr lang="ja-JP" altLang="en-US" sz="2000" dirty="0" smtClean="0"/>
              <a:t>があれば</a:t>
            </a:r>
            <a:r>
              <a:rPr lang="ja-JP" altLang="en-US" sz="2000" dirty="0"/>
              <a:t>説明</a:t>
            </a:r>
            <a:r>
              <a:rPr lang="ja-JP" altLang="en-US" sz="2000" dirty="0" smtClean="0"/>
              <a:t>します</a:t>
            </a:r>
            <a:endParaRPr kumimoji="1" lang="ja-JP" altLang="en-US" sz="2000" dirty="0"/>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43</a:t>
            </a:fld>
            <a:endParaRPr kumimoji="1" lang="ja-JP" altLang="en-US"/>
          </a:p>
        </p:txBody>
      </p:sp>
    </p:spTree>
    <p:extLst>
      <p:ext uri="{BB962C8B-B14F-4D97-AF65-F5344CB8AC3E}">
        <p14:creationId xmlns:p14="http://schemas.microsoft.com/office/powerpoint/2010/main" val="734545959"/>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355600"/>
                <a:ext cx="5842619" cy="6284951"/>
              </a:xfrm>
            </p:spPr>
            <p:txBody>
              <a:bodyPr>
                <a:noAutofit/>
              </a:bodyPr>
              <a:lstStyle/>
              <a:p>
                <a:pPr marL="0" indent="0">
                  <a:buNone/>
                </a:pPr>
                <a:r>
                  <a:rPr kumimoji="1" lang="ja-JP" altLang="en-US" sz="2000" b="1" dirty="0" smtClean="0">
                    <a:latin typeface="Times New Roman" panose="02020603050405020304" pitchFamily="18" charset="0"/>
                    <a:cs typeface="Times New Roman" panose="02020603050405020304" pitchFamily="18" charset="0"/>
                  </a:rPr>
                  <a:t>代数の定義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dirty="0" smtClean="0">
                    <a:latin typeface="Times New Roman" panose="02020603050405020304" pitchFamily="18" charset="0"/>
                    <a:cs typeface="Times New Roman" panose="02020603050405020304" pitchFamily="18" charset="0"/>
                  </a:rPr>
                  <a:t>簡単のため，入力層・中間層・出力層の</a:t>
                </a:r>
                <a:r>
                  <a:rPr kumimoji="1" lang="en-US" altLang="ja-JP" sz="2000" dirty="0" smtClean="0">
                    <a:latin typeface="Times New Roman" panose="02020603050405020304" pitchFamily="18" charset="0"/>
                    <a:cs typeface="Times New Roman" panose="02020603050405020304" pitchFamily="18" charset="0"/>
                  </a:rPr>
                  <a:t>3</a:t>
                </a:r>
                <a:r>
                  <a:rPr kumimoji="1" lang="ja-JP" altLang="en-US" sz="2000" dirty="0" smtClean="0">
                    <a:latin typeface="Times New Roman" panose="02020603050405020304" pitchFamily="18" charset="0"/>
                    <a:cs typeface="Times New Roman" panose="02020603050405020304" pitchFamily="18" charset="0"/>
                  </a:rPr>
                  <a:t>層から構成される</a:t>
                </a:r>
                <a:r>
                  <a:rPr kumimoji="1" lang="en-US" altLang="ja-JP" sz="2000" dirty="0" smtClean="0">
                    <a:latin typeface="Times New Roman" panose="02020603050405020304" pitchFamily="18" charset="0"/>
                    <a:cs typeface="Times New Roman" panose="02020603050405020304" pitchFamily="18" charset="0"/>
                  </a:rPr>
                  <a:t>NN</a:t>
                </a:r>
                <a:r>
                  <a:rPr kumimoji="1" lang="ja-JP" altLang="en-US" sz="2000" dirty="0" smtClean="0">
                    <a:latin typeface="Times New Roman" panose="02020603050405020304" pitchFamily="18" charset="0"/>
                    <a:cs typeface="Times New Roman" panose="02020603050405020304" pitchFamily="18" charset="0"/>
                  </a:rPr>
                  <a:t>を考える</a:t>
                </a:r>
                <a:endParaRPr kumimoji="1"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図の通り</a:t>
                </a:r>
                <a:r>
                  <a:rPr lang="en-US" altLang="ja-JP" sz="2000" dirty="0" smtClean="0">
                    <a:latin typeface="Times New Roman" panose="02020603050405020304" pitchFamily="18" charset="0"/>
                    <a:cs typeface="Times New Roman" panose="02020603050405020304" pitchFamily="18" charset="0"/>
                  </a:rPr>
                  <a:t>3</a:t>
                </a:r>
                <a:r>
                  <a:rPr lang="ja-JP" altLang="en-US" sz="2000" dirty="0" smtClean="0">
                    <a:latin typeface="Times New Roman" panose="02020603050405020304" pitchFamily="18" charset="0"/>
                    <a:cs typeface="Times New Roman" panose="02020603050405020304" pitchFamily="18" charset="0"/>
                  </a:rPr>
                  <a:t>個のユニットに特に注目する</a:t>
                </a:r>
                <a:endParaRPr lang="en-US" altLang="ja-JP" sz="20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入力層の </a:t>
                </a:r>
                <a:r>
                  <a:rPr lang="en-US" altLang="ja-JP" sz="1600" i="1" dirty="0" err="1" smtClean="0">
                    <a:latin typeface="Times New Roman" panose="02020603050405020304" pitchFamily="18" charset="0"/>
                    <a:cs typeface="Times New Roman" panose="02020603050405020304" pitchFamily="18" charset="0"/>
                  </a:rPr>
                  <a:t>i</a:t>
                </a:r>
                <a:r>
                  <a:rPr lang="ja-JP" altLang="en-US" sz="1600" i="1" dirty="0" smtClean="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lang="ja-JP" altLang="en-US" sz="1600" dirty="0" smtClean="0">
                    <a:latin typeface="Times New Roman" panose="02020603050405020304" pitchFamily="18" charset="0"/>
                    <a:cs typeface="Times New Roman" panose="02020603050405020304" pitchFamily="18" charset="0"/>
                  </a:rPr>
                  <a:t>中間層の </a:t>
                </a:r>
                <a:r>
                  <a:rPr lang="en-US" altLang="ja-JP" sz="1600" i="1" dirty="0" smtClean="0">
                    <a:latin typeface="Times New Roman" panose="02020603050405020304" pitchFamily="18" charset="0"/>
                    <a:cs typeface="Times New Roman" panose="02020603050405020304" pitchFamily="18" charset="0"/>
                  </a:rPr>
                  <a:t>j </a:t>
                </a:r>
                <a:r>
                  <a:rPr lang="ja-JP" altLang="en-US" sz="1600" dirty="0" smtClean="0">
                    <a:latin typeface="Times New Roman" panose="02020603050405020304" pitchFamily="18" charset="0"/>
                    <a:cs typeface="Times New Roman" panose="02020603050405020304" pitchFamily="18" charset="0"/>
                  </a:rPr>
                  <a:t>番目のユニット</a:t>
                </a:r>
                <a:endParaRPr lang="en-US" altLang="ja-JP" sz="1600" dirty="0" smtClean="0">
                  <a:latin typeface="Times New Roman" panose="02020603050405020304" pitchFamily="18" charset="0"/>
                  <a:cs typeface="Times New Roman" panose="02020603050405020304" pitchFamily="18" charset="0"/>
                </a:endParaRPr>
              </a:p>
              <a:p>
                <a:r>
                  <a:rPr kumimoji="1" lang="ja-JP" altLang="en-US" sz="1600" dirty="0" smtClean="0">
                    <a:latin typeface="Times New Roman" panose="02020603050405020304" pitchFamily="18" charset="0"/>
                    <a:cs typeface="Times New Roman" panose="02020603050405020304" pitchFamily="18" charset="0"/>
                  </a:rPr>
                  <a:t>出力層の </a:t>
                </a:r>
                <a:r>
                  <a:rPr kumimoji="1" lang="en-US" altLang="ja-JP" sz="1600" i="1" dirty="0" smtClean="0">
                    <a:latin typeface="Times New Roman" panose="02020603050405020304" pitchFamily="18" charset="0"/>
                    <a:cs typeface="Times New Roman" panose="02020603050405020304" pitchFamily="18" charset="0"/>
                  </a:rPr>
                  <a:t>k</a:t>
                </a:r>
                <a:r>
                  <a:rPr kumimoji="1" lang="en-US" altLang="ja-JP" sz="1600" dirty="0" smtClean="0">
                    <a:latin typeface="Times New Roman" panose="02020603050405020304" pitchFamily="18" charset="0"/>
                    <a:cs typeface="Times New Roman" panose="02020603050405020304" pitchFamily="18" charset="0"/>
                  </a:rPr>
                  <a:t> </a:t>
                </a:r>
                <a:r>
                  <a:rPr kumimoji="1" lang="ja-JP" altLang="en-US" sz="1600" dirty="0" smtClean="0">
                    <a:latin typeface="Times New Roman" panose="02020603050405020304" pitchFamily="18" charset="0"/>
                    <a:cs typeface="Times New Roman" panose="02020603050405020304" pitchFamily="18" charset="0"/>
                  </a:rPr>
                  <a:t>番目のユニット</a:t>
                </a:r>
                <a:endParaRPr lang="en-US" altLang="ja-JP" sz="2000" dirty="0" smtClean="0">
                  <a:latin typeface="Times New Roman" panose="02020603050405020304" pitchFamily="18" charset="0"/>
                  <a:cs typeface="Times New Roman" panose="02020603050405020304" pitchFamily="18" charset="0"/>
                </a:endParaRPr>
              </a:p>
              <a:p>
                <a:pPr marL="0" indent="0">
                  <a:buNone/>
                </a:pPr>
                <a:r>
                  <a:rPr lang="ja-JP" altLang="en-US" sz="2000" dirty="0" smtClean="0">
                    <a:latin typeface="Times New Roman" panose="02020603050405020304" pitchFamily="18" charset="0"/>
                    <a:cs typeface="Times New Roman" panose="02020603050405020304" pitchFamily="18" charset="0"/>
                  </a:rPr>
                  <a:t>ベクトル</a:t>
                </a:r>
                <a:r>
                  <a:rPr lang="en-US" altLang="ja-JP" sz="2000" b="1" dirty="0" smtClean="0">
                    <a:latin typeface="Times New Roman" panose="02020603050405020304" pitchFamily="18" charset="0"/>
                    <a:cs typeface="Times New Roman" panose="02020603050405020304" pitchFamily="18" charset="0"/>
                  </a:rPr>
                  <a:t>x</a:t>
                </a:r>
                <a:r>
                  <a:rPr lang="ja-JP" altLang="en-US" sz="2000" dirty="0" smtClean="0">
                    <a:latin typeface="Times New Roman" panose="02020603050405020304" pitchFamily="18" charset="0"/>
                    <a:cs typeface="Times New Roman" panose="02020603050405020304" pitchFamily="18" charset="0"/>
                  </a:rPr>
                  <a:t>を入力層へ入力したときの各ユニットへの入出力を以下の通り定義する</a:t>
                </a:r>
                <a:endParaRPr lang="en-US" altLang="ja-JP" sz="2000" dirty="0">
                  <a:latin typeface="Times New Roman" panose="02020603050405020304" pitchFamily="18" charset="0"/>
                  <a:cs typeface="Times New Roman" panose="02020603050405020304" pitchFamily="18" charset="0"/>
                </a:endParaRPr>
              </a:p>
              <a:p>
                <a:r>
                  <a:rPr kumimoji="1"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err="1" smtClean="0">
                    <a:latin typeface="Times New Roman" panose="02020603050405020304" pitchFamily="18" charset="0"/>
                    <a:cs typeface="Times New Roman" panose="02020603050405020304" pitchFamily="18" charset="0"/>
                  </a:rPr>
                  <a:t>への</a:t>
                </a:r>
                <a:r>
                  <a:rPr lang="ja-JP" altLang="en-US" sz="1800" i="1" dirty="0" smtClean="0">
                    <a:latin typeface="Times New Roman" panose="02020603050405020304" pitchFamily="18" charset="0"/>
                    <a:cs typeface="Times New Roman" panose="02020603050405020304" pitchFamily="18" charset="0"/>
                  </a:rPr>
                  <a:t>入力</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smtClean="0">
                  <a:latin typeface="Times New Roman" panose="02020603050405020304" pitchFamily="18" charset="0"/>
                  <a:cs typeface="Times New Roman" panose="02020603050405020304" pitchFamily="18" charset="0"/>
                </a:endParaRPr>
              </a:p>
              <a:p>
                <a:r>
                  <a:rPr lang="ja-JP" altLang="en-US" sz="1800" dirty="0">
                    <a:latin typeface="Times New Roman" panose="02020603050405020304" pitchFamily="18" charset="0"/>
                    <a:cs typeface="Times New Roman" panose="02020603050405020304" pitchFamily="18" charset="0"/>
                  </a:rPr>
                  <a:t>ユニット </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err="1" smtClean="0">
                    <a:latin typeface="Times New Roman" panose="02020603050405020304" pitchFamily="18" charset="0"/>
                    <a:cs typeface="Times New Roman" panose="02020603050405020304" pitchFamily="18" charset="0"/>
                  </a:rPr>
                  <a:t>へ</a:t>
                </a:r>
                <a:r>
                  <a:rPr lang="ja-JP" altLang="en-US" sz="1800" i="1" dirty="0" err="1">
                    <a:latin typeface="Times New Roman" panose="02020603050405020304" pitchFamily="18" charset="0"/>
                    <a:cs typeface="Times New Roman" panose="02020603050405020304" pitchFamily="18" charset="0"/>
                  </a:rPr>
                  <a:t>の</a:t>
                </a:r>
                <a:r>
                  <a:rPr lang="ja-JP" altLang="en-US" sz="1800" i="1" dirty="0" smtClean="0">
                    <a:latin typeface="Times New Roman" panose="02020603050405020304" pitchFamily="18" charset="0"/>
                    <a:cs typeface="Times New Roman" panose="02020603050405020304" pitchFamily="18" charset="0"/>
                  </a:rPr>
                  <a:t>入力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e>
                    </m:nary>
                    <m:sSub>
                      <m:sSubPr>
                        <m:ctrlPr>
                          <a:rPr lang="en-US" altLang="ja-JP" sz="1800" i="1">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err="1">
                    <a:latin typeface="Times New Roman" panose="02020603050405020304" pitchFamily="18" charset="0"/>
                    <a:cs typeface="Times New Roman" panose="02020603050405020304" pitchFamily="18" charset="0"/>
                  </a:rPr>
                  <a:t>への</a:t>
                </a:r>
                <a:r>
                  <a:rPr lang="ja-JP" altLang="en-US" sz="1800" i="1" dirty="0">
                    <a:latin typeface="Times New Roman" panose="02020603050405020304" pitchFamily="18" charset="0"/>
                    <a:cs typeface="Times New Roman" panose="02020603050405020304" pitchFamily="18" charset="0"/>
                  </a:rPr>
                  <a:t>入力 </a:t>
                </a: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𝑖</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e>
                        </m:nary>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endParaRPr lang="en-US" altLang="ja-JP" sz="1800" i="1"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err="1" smtClean="0">
                    <a:latin typeface="Times New Roman" panose="02020603050405020304" pitchFamily="18" charset="0"/>
                    <a:cs typeface="Times New Roman" panose="02020603050405020304" pitchFamily="18" charset="0"/>
                  </a:rPr>
                  <a:t>i</a:t>
                </a:r>
                <a:r>
                  <a:rPr lang="en-US" altLang="ja-JP" sz="1800" i="1" dirty="0" smtClean="0">
                    <a:latin typeface="Times New Roman" panose="02020603050405020304" pitchFamily="18" charset="0"/>
                    <a:cs typeface="Times New Roman" panose="02020603050405020304" pitchFamily="18" charset="0"/>
                  </a:rPr>
                  <a:t> </a:t>
                </a:r>
                <a:r>
                  <a:rPr lang="ja-JP" altLang="en-US" sz="1800" i="1" dirty="0" smtClean="0">
                    <a:latin typeface="Times New Roman" panose="02020603050405020304" pitchFamily="18" charset="0"/>
                    <a:cs typeface="Times New Roman" panose="02020603050405020304" pitchFamily="18" charset="0"/>
                  </a:rPr>
                  <a:t>からの出力</a:t>
                </a:r>
                <a:r>
                  <a:rPr lang="ja-JP" altLang="en-US" sz="1800" dirty="0" smtClean="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smtClean="0">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r>
                      <a:rPr lang="en-US" altLang="ja-JP" sz="1800" b="0" i="1" smtClean="0">
                        <a:latin typeface="Cambria Math" panose="02040503050406030204" pitchFamily="18" charset="0"/>
                        <a:cs typeface="Times New Roman" panose="02020603050405020304" pitchFamily="18" charset="0"/>
                      </a:rPr>
                      <m:t>=</m:t>
                    </m:r>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𝑥</m:t>
                        </m:r>
                      </m:e>
                      <m:sub>
                        <m:r>
                          <a:rPr lang="en-US" altLang="ja-JP" sz="1800" b="0" i="1" smtClean="0">
                            <a:latin typeface="Cambria Math" panose="02040503050406030204" pitchFamily="18" charset="0"/>
                            <a:cs typeface="Times New Roman" panose="02020603050405020304" pitchFamily="18" charset="0"/>
                          </a:rPr>
                          <m:t>𝑖</m:t>
                        </m:r>
                      </m:sub>
                    </m:sSub>
                  </m:oMath>
                </a14:m>
                <a:endParaRPr lang="en-US" altLang="ja-JP" sz="1800" dirty="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i="1">
                                <a:latin typeface="Cambria Math" panose="02040503050406030204" pitchFamily="18" charset="0"/>
                                <a:cs typeface="Times New Roman" panose="02020603050405020304" pitchFamily="18" charset="0"/>
                              </a:rPr>
                              <m:t>𝑗</m:t>
                            </m:r>
                          </m:sub>
                        </m:sSub>
                      </m:e>
                    </m:d>
                  </m:oMath>
                </a14:m>
                <a:endParaRPr lang="en-US" altLang="ja-JP" sz="1800" i="1" dirty="0" smtClean="0">
                  <a:latin typeface="Times New Roman" panose="02020603050405020304" pitchFamily="18" charset="0"/>
                  <a:cs typeface="Times New Roman" panose="02020603050405020304" pitchFamily="18" charset="0"/>
                </a:endParaRPr>
              </a:p>
              <a:p>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k </a:t>
                </a:r>
                <a:r>
                  <a:rPr lang="ja-JP" altLang="en-US" sz="1800" i="1" dirty="0">
                    <a:latin typeface="Times New Roman" panose="02020603050405020304" pitchFamily="18" charset="0"/>
                    <a:cs typeface="Times New Roman" panose="02020603050405020304" pitchFamily="18" charset="0"/>
                  </a:rPr>
                  <a:t>からの</a:t>
                </a:r>
                <a:r>
                  <a:rPr lang="ja-JP" altLang="en-US" sz="1800" i="1" dirty="0" smtClean="0">
                    <a:latin typeface="Times New Roman" panose="02020603050405020304" pitchFamily="18" charset="0"/>
                    <a:cs typeface="Times New Roman" panose="02020603050405020304" pitchFamily="18" charset="0"/>
                  </a:rPr>
                  <a:t>出力 </a:t>
                </a: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𝑓</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i="1" dirty="0">
                  <a:latin typeface="Times New Roman" panose="02020603050405020304" pitchFamily="18" charset="0"/>
                  <a:cs typeface="Times New Roman" panose="02020603050405020304" pitchFamily="18" charset="0"/>
                </a:endParaRPr>
              </a:p>
              <a:p>
                <a:pPr marL="0" indent="0">
                  <a:buNone/>
                </a:pPr>
                <a:r>
                  <a:rPr kumimoji="1" lang="en-US" altLang="ja-JP" sz="1800" dirty="0" smtClean="0">
                    <a:latin typeface="Times New Roman" panose="02020603050405020304" pitchFamily="18" charset="0"/>
                    <a:cs typeface="Times New Roman" panose="02020603050405020304" pitchFamily="18" charset="0"/>
                  </a:rPr>
                  <a:t>※</a:t>
                </a:r>
                <a14:m>
                  <m:oMath xmlns:m="http://schemas.openxmlformats.org/officeDocument/2006/math">
                    <m:r>
                      <a:rPr lang="en-US" altLang="ja-JP" sz="1800" b="0" i="1" smtClean="0">
                        <a:latin typeface="Cambria Math" panose="02040503050406030204" pitchFamily="18" charset="0"/>
                        <a:cs typeface="Times New Roman" panose="02020603050405020304" pitchFamily="18" charset="0"/>
                      </a:rPr>
                      <m:t> </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b="0" i="1" smtClean="0">
                        <a:latin typeface="Cambria Math" panose="02040503050406030204" pitchFamily="18" charset="0"/>
                        <a:cs typeface="Times New Roman" panose="02020603050405020304" pitchFamily="18" charset="0"/>
                      </a:rPr>
                      <m:t> </m:t>
                    </m:r>
                  </m:oMath>
                </a14:m>
                <a:r>
                  <a:rPr kumimoji="1" lang="ja-JP" altLang="en-US" sz="1800" i="1" dirty="0" smtClean="0">
                    <a:latin typeface="Times New Roman" panose="02020603050405020304" pitchFamily="18" charset="0"/>
                    <a:cs typeface="Times New Roman" panose="02020603050405020304" pitchFamily="18" charset="0"/>
                  </a:rPr>
                  <a:t>はユニット</a:t>
                </a:r>
                <a:r>
                  <a:rPr kumimoji="1" lang="en-US" altLang="ja-JP" sz="1800" i="1" dirty="0" err="1" smtClean="0">
                    <a:latin typeface="Times New Roman" panose="02020603050405020304" pitchFamily="18" charset="0"/>
                    <a:cs typeface="Times New Roman" panose="02020603050405020304" pitchFamily="18" charset="0"/>
                  </a:rPr>
                  <a:t>i</a:t>
                </a:r>
                <a:r>
                  <a:rPr kumimoji="1" lang="ja-JP" altLang="en-US" sz="1800" i="1" dirty="0" smtClean="0">
                    <a:latin typeface="Times New Roman" panose="02020603050405020304" pitchFamily="18" charset="0"/>
                    <a:cs typeface="Times New Roman" panose="02020603050405020304" pitchFamily="18" charset="0"/>
                  </a:rPr>
                  <a:t>とユニット</a:t>
                </a:r>
                <a:r>
                  <a:rPr kumimoji="1" lang="en-US" altLang="ja-JP" sz="1800" i="1" dirty="0" smtClean="0">
                    <a:latin typeface="Times New Roman" panose="02020603050405020304" pitchFamily="18" charset="0"/>
                    <a:cs typeface="Times New Roman" panose="02020603050405020304" pitchFamily="18" charset="0"/>
                  </a:rPr>
                  <a:t>j</a:t>
                </a:r>
                <a:r>
                  <a:rPr kumimoji="1" lang="ja-JP" altLang="en-US" sz="1800" i="1" dirty="0" smtClean="0">
                    <a:latin typeface="Times New Roman" panose="02020603050405020304" pitchFamily="18" charset="0"/>
                    <a:cs typeface="Times New Roman" panose="02020603050405020304" pitchFamily="18" charset="0"/>
                  </a:rPr>
                  <a:t>間の重み係数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r>
                  <a:rPr lang="en-US" altLang="ja-JP" sz="1800" dirty="0" smtClean="0">
                    <a:latin typeface="Times New Roman" panose="02020603050405020304" pitchFamily="18" charset="0"/>
                    <a:cs typeface="Times New Roman" panose="02020603050405020304" pitchFamily="18" charset="0"/>
                  </a:rPr>
                  <a:t>※ </a:t>
                </a:r>
                <a14:m>
                  <m:oMath xmlns:m="http://schemas.openxmlformats.org/officeDocument/2006/math">
                    <m:r>
                      <a:rPr lang="en-US" altLang="ja-JP" sz="1800" i="1">
                        <a:latin typeface="Cambria Math" panose="02040503050406030204" pitchFamily="18" charset="0"/>
                        <a:cs typeface="Times New Roman" panose="02020603050405020304" pitchFamily="18" charset="0"/>
                      </a:rPr>
                      <m:t>𝑓</m:t>
                    </m:r>
                  </m:oMath>
                </a14:m>
                <a:r>
                  <a:rPr kumimoji="1" lang="ja-JP" altLang="en-US" sz="1800" i="1" dirty="0" smtClean="0">
                    <a:latin typeface="Times New Roman" panose="02020603050405020304" pitchFamily="18" charset="0"/>
                    <a:cs typeface="Times New Roman" panose="02020603050405020304" pitchFamily="18" charset="0"/>
                  </a:rPr>
                  <a:t>は微分可能な非線形関数</a:t>
                </a: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800" i="1" dirty="0" smtClean="0">
                  <a:latin typeface="Times New Roman" panose="02020603050405020304" pitchFamily="18" charset="0"/>
                  <a:cs typeface="Times New Roman" panose="02020603050405020304" pitchFamily="18" charset="0"/>
                </a:endParaRPr>
              </a:p>
              <a:p>
                <a:pPr marL="0" indent="0">
                  <a:buNone/>
                </a:pPr>
                <a:endParaRPr kumimoji="1" lang="en-US" altLang="ja-JP" sz="1600" dirty="0" smtClean="0">
                  <a:latin typeface="Times New Roman" panose="02020603050405020304" pitchFamily="18" charset="0"/>
                  <a:cs typeface="Times New Roman" panose="02020603050405020304" pitchFamily="18" charset="0"/>
                </a:endParaRPr>
              </a:p>
              <a:p>
                <a:pPr marL="0" indent="0">
                  <a:buNone/>
                </a:pPr>
                <a:endParaRPr kumimoji="1" lang="ja-JP" altLang="en-US" sz="1600" dirty="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355600"/>
                <a:ext cx="5842619" cy="6284951"/>
              </a:xfrm>
              <a:blipFill rotWithShape="0">
                <a:blip r:embed="rId2"/>
                <a:stretch>
                  <a:fillRect l="-1148" t="-1164"/>
                </a:stretch>
              </a:blipFill>
            </p:spPr>
            <p:txBody>
              <a:bodyPr/>
              <a:lstStyle/>
              <a:p>
                <a:r>
                  <a:rPr lang="ja-JP" altLang="en-US">
                    <a:noFill/>
                  </a:rPr>
                  <a:t> </a:t>
                </a:r>
              </a:p>
            </p:txBody>
          </p:sp>
        </mc:Fallback>
      </mc:AlternateContent>
      <p:grpSp>
        <p:nvGrpSpPr>
          <p:cNvPr id="35" name="グループ化 34"/>
          <p:cNvGrpSpPr/>
          <p:nvPr/>
        </p:nvGrpSpPr>
        <p:grpSpPr>
          <a:xfrm>
            <a:off x="7115915" y="101397"/>
            <a:ext cx="4381583" cy="3126788"/>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2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6" name="正方形/長方形 35"/>
              <p:cNvSpPr/>
              <p:nvPr/>
            </p:nvSpPr>
            <p:spPr>
              <a:xfrm>
                <a:off x="7851514" y="1328177"/>
                <a:ext cx="552972"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𝑖𝑗</m:t>
                          </m:r>
                        </m:sub>
                      </m:sSub>
                    </m:oMath>
                  </m:oMathPara>
                </a14:m>
                <a:endParaRPr lang="ja-JP" altLang="en-US" dirty="0"/>
              </a:p>
            </p:txBody>
          </p:sp>
        </mc:Choice>
        <mc:Fallback xmlns="">
          <p:sp>
            <p:nvSpPr>
              <p:cNvPr id="36" name="正方形/長方形 35"/>
              <p:cNvSpPr>
                <a:spLocks noRot="1" noChangeAspect="1" noMove="1" noResize="1" noEditPoints="1" noAdjustHandles="1" noChangeArrowheads="1" noChangeShapeType="1" noTextEdit="1"/>
              </p:cNvSpPr>
              <p:nvPr/>
            </p:nvSpPr>
            <p:spPr>
              <a:xfrm>
                <a:off x="7851514" y="1328177"/>
                <a:ext cx="552972" cy="391646"/>
              </a:xfrm>
              <a:prstGeom prst="rect">
                <a:avLst/>
              </a:prstGeom>
              <a:blipFill rotWithShape="0">
                <a:blip r:embed="rId3"/>
                <a:stretch>
                  <a:fillRect b="-781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7" name="正方形/長方形 36"/>
              <p:cNvSpPr/>
              <p:nvPr/>
            </p:nvSpPr>
            <p:spPr>
              <a:xfrm>
                <a:off x="9845414" y="1328177"/>
                <a:ext cx="574901"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𝑤</m:t>
                          </m:r>
                        </m:e>
                        <m:sub>
                          <m:r>
                            <a:rPr lang="en-US" altLang="ja-JP" i="1">
                              <a:latin typeface="Cambria Math" panose="02040503050406030204" pitchFamily="18" charset="0"/>
                              <a:cs typeface="Times New Roman" panose="02020603050405020304" pitchFamily="18" charset="0"/>
                            </a:rPr>
                            <m:t>𝑗</m:t>
                          </m:r>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9845414" y="1328177"/>
                <a:ext cx="574901" cy="391646"/>
              </a:xfrm>
              <a:prstGeom prst="rect">
                <a:avLst/>
              </a:prstGeom>
              <a:blipFill rotWithShape="0">
                <a:blip r:embed="rId4"/>
                <a:stretch>
                  <a:fillRect b="-7813"/>
                </a:stretch>
              </a:blipFill>
            </p:spPr>
            <p:txBody>
              <a:bodyPr/>
              <a:lstStyle/>
              <a:p>
                <a:r>
                  <a:rPr lang="ja-JP" altLang="en-US">
                    <a:noFill/>
                  </a:rPr>
                  <a:t> </a:t>
                </a:r>
              </a:p>
            </p:txBody>
          </p:sp>
        </mc:Fallback>
      </mc:AlternateContent>
      <p:grpSp>
        <p:nvGrpSpPr>
          <p:cNvPr id="39" name="グループ化 38"/>
          <p:cNvGrpSpPr/>
          <p:nvPr/>
        </p:nvGrpSpPr>
        <p:grpSpPr>
          <a:xfrm>
            <a:off x="7141315" y="3934412"/>
            <a:ext cx="511040" cy="2364788"/>
            <a:chOff x="6314945" y="1002402"/>
            <a:chExt cx="511040" cy="2364788"/>
          </a:xfrm>
        </p:grpSpPr>
        <p:sp>
          <p:nvSpPr>
            <p:cNvPr id="54" name="円/楕円 53"/>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5" name="円/楕円 5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56" name="円/楕円 55"/>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52" name="円/楕円 51"/>
          <p:cNvSpPr/>
          <p:nvPr/>
        </p:nvSpPr>
        <p:spPr>
          <a:xfrm>
            <a:off x="9076586" y="487398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42" name="直線矢印コネクタ 41"/>
          <p:cNvCxnSpPr>
            <a:stCxn id="54" idx="6"/>
            <a:endCxn id="52" idx="2"/>
          </p:cNvCxnSpPr>
          <p:nvPr/>
        </p:nvCxnSpPr>
        <p:spPr>
          <a:xfrm>
            <a:off x="7652355" y="4189932"/>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 name="直線矢印コネクタ 42"/>
          <p:cNvCxnSpPr>
            <a:stCxn id="55" idx="6"/>
            <a:endCxn id="52" idx="2"/>
          </p:cNvCxnSpPr>
          <p:nvPr/>
        </p:nvCxnSpPr>
        <p:spPr>
          <a:xfrm>
            <a:off x="7652355" y="5129506"/>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直線矢印コネクタ 43"/>
          <p:cNvCxnSpPr>
            <a:stCxn id="56" idx="6"/>
            <a:endCxn id="52" idx="2"/>
          </p:cNvCxnSpPr>
          <p:nvPr/>
        </p:nvCxnSpPr>
        <p:spPr>
          <a:xfrm flipV="1">
            <a:off x="7652355" y="5129507"/>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a:stCxn id="52" idx="6"/>
          </p:cNvCxnSpPr>
          <p:nvPr/>
        </p:nvCxnSpPr>
        <p:spPr>
          <a:xfrm flipV="1">
            <a:off x="9587626" y="5129506"/>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0" name="正方形/長方形 59"/>
              <p:cNvSpPr/>
              <p:nvPr/>
            </p:nvSpPr>
            <p:spPr>
              <a:xfrm>
                <a:off x="9564473" y="4594617"/>
                <a:ext cx="621004"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𝑔</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0" name="正方形/長方形 59"/>
              <p:cNvSpPr>
                <a:spLocks noRot="1" noChangeAspect="1" noMove="1" noResize="1" noEditPoints="1" noAdjustHandles="1" noChangeArrowheads="1" noChangeShapeType="1" noTextEdit="1"/>
              </p:cNvSpPr>
              <p:nvPr/>
            </p:nvSpPr>
            <p:spPr>
              <a:xfrm>
                <a:off x="9564473" y="4594617"/>
                <a:ext cx="621004" cy="557910"/>
              </a:xfrm>
              <a:prstGeom prst="rect">
                <a:avLst/>
              </a:prstGeom>
              <a:blipFill rotWithShape="0">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正方形/長方形 60"/>
              <p:cNvSpPr/>
              <p:nvPr/>
            </p:nvSpPr>
            <p:spPr>
              <a:xfrm>
                <a:off x="8556120" y="4147577"/>
                <a:ext cx="580480"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i="1">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61" name="正方形/長方形 60"/>
              <p:cNvSpPr>
                <a:spLocks noRot="1" noChangeAspect="1" noMove="1" noResize="1" noEditPoints="1" noAdjustHandles="1" noChangeArrowheads="1" noChangeShapeType="1" noTextEdit="1"/>
              </p:cNvSpPr>
              <p:nvPr/>
            </p:nvSpPr>
            <p:spPr>
              <a:xfrm>
                <a:off x="8556120" y="4147577"/>
                <a:ext cx="580480" cy="557910"/>
              </a:xfrm>
              <a:prstGeom prst="rect">
                <a:avLst/>
              </a:prstGeom>
              <a:blipFill rotWithShape="0">
                <a:blip r:embed="rId6"/>
                <a:stretch>
                  <a:fillRect/>
                </a:stretch>
              </a:blipFill>
            </p:spPr>
            <p:txBody>
              <a:bodyPr/>
              <a:lstStyle/>
              <a:p>
                <a:r>
                  <a:rPr lang="ja-JP" altLang="en-US">
                    <a:noFill/>
                  </a:rPr>
                  <a:t> </a:t>
                </a:r>
              </a:p>
            </p:txBody>
          </p:sp>
        </mc:Fallback>
      </mc:AlternateContent>
      <p:sp>
        <p:nvSpPr>
          <p:cNvPr id="62" name="円/楕円 61"/>
          <p:cNvSpPr/>
          <p:nvPr/>
        </p:nvSpPr>
        <p:spPr>
          <a:xfrm>
            <a:off x="8509000" y="4610100"/>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正方形/長方形 1"/>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7" name="スライド番号プレースホルダー 16"/>
          <p:cNvSpPr>
            <a:spLocks noGrp="1"/>
          </p:cNvSpPr>
          <p:nvPr>
            <p:ph type="sldNum" sz="quarter" idx="12"/>
          </p:nvPr>
        </p:nvSpPr>
        <p:spPr/>
        <p:txBody>
          <a:bodyPr/>
          <a:lstStyle/>
          <a:p>
            <a:fld id="{F35DE295-420C-4265-BE54-AE59FA4027A6}" type="slidenum">
              <a:rPr kumimoji="1" lang="ja-JP" altLang="en-US" smtClean="0"/>
              <a:t>44</a:t>
            </a:fld>
            <a:endParaRPr kumimoji="1" lang="ja-JP" altLang="en-US"/>
          </a:p>
        </p:txBody>
      </p:sp>
    </p:spTree>
    <p:extLst>
      <p:ext uri="{BB962C8B-B14F-4D97-AF65-F5344CB8AC3E}">
        <p14:creationId xmlns:p14="http://schemas.microsoft.com/office/powerpoint/2010/main" val="16460469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2" y="127001"/>
                <a:ext cx="6934818" cy="5143499"/>
              </a:xfrm>
            </p:spPr>
            <p:txBody>
              <a:bodyPr>
                <a:noAutofit/>
              </a:bodyPr>
              <a:lstStyle/>
              <a:p>
                <a:pPr marL="0" indent="0">
                  <a:lnSpc>
                    <a:spcPct val="100000"/>
                  </a:lnSpc>
                  <a:spcBef>
                    <a:spcPts val="600"/>
                  </a:spcBef>
                  <a:buNone/>
                </a:pPr>
                <a:r>
                  <a:rPr lang="ja-JP" altLang="en-US" sz="2400" b="1" dirty="0" smtClean="0">
                    <a:latin typeface="Times New Roman" panose="02020603050405020304" pitchFamily="18" charset="0"/>
                    <a:cs typeface="Times New Roman" panose="02020603050405020304" pitchFamily="18" charset="0"/>
                  </a:rPr>
                  <a:t>誤差逆伝播法</a:t>
                </a:r>
                <a:endParaRPr kumimoji="1" lang="en-US" altLang="ja-JP" sz="24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None/>
                </a:pPr>
                <a:r>
                  <a:rPr lang="ja-JP" altLang="en-US" sz="2400" dirty="0" smtClean="0">
                    <a:latin typeface="Times New Roman" panose="02020603050405020304" pitchFamily="18" charset="0"/>
                    <a:cs typeface="Times New Roman" panose="02020603050405020304" pitchFamily="18" charset="0"/>
                  </a:rPr>
                  <a:t>教師データ</a:t>
                </a:r>
                <a:r>
                  <a:rPr lang="en-US" altLang="ja-JP" sz="2400" dirty="0">
                    <a:latin typeface="Times New Roman" panose="02020603050405020304" pitchFamily="18" charset="0"/>
                    <a:cs typeface="Times New Roman" panose="02020603050405020304" pitchFamily="18" charset="0"/>
                  </a:rPr>
                  <a:t>(</a:t>
                </a:r>
                <a:r>
                  <a:rPr lang="en-US" altLang="ja-JP" sz="2400" b="1" dirty="0">
                    <a:latin typeface="Times New Roman" panose="02020603050405020304" pitchFamily="18" charset="0"/>
                    <a:cs typeface="Times New Roman" panose="02020603050405020304" pitchFamily="18" charset="0"/>
                  </a:rPr>
                  <a:t>x, </a:t>
                </a:r>
                <a:r>
                  <a:rPr lang="en-US" altLang="ja-JP" sz="2400" b="1" dirty="0" smtClean="0">
                    <a:latin typeface="Times New Roman" panose="02020603050405020304" pitchFamily="18" charset="0"/>
                    <a:cs typeface="Times New Roman" panose="02020603050405020304" pitchFamily="18" charset="0"/>
                  </a:rPr>
                  <a:t>t</a:t>
                </a:r>
                <a:r>
                  <a:rPr lang="en-US" altLang="ja-JP" sz="2400" dirty="0" smtClean="0">
                    <a:latin typeface="Times New Roman" panose="02020603050405020304" pitchFamily="18" charset="0"/>
                    <a:cs typeface="Times New Roman" panose="02020603050405020304" pitchFamily="18" charset="0"/>
                  </a:rPr>
                  <a:t>)</a:t>
                </a:r>
                <a:r>
                  <a:rPr lang="ja-JP" altLang="en-US" sz="2400" dirty="0" smtClean="0">
                    <a:latin typeface="Times New Roman" panose="02020603050405020304" pitchFamily="18" charset="0"/>
                    <a:cs typeface="Times New Roman" panose="02020603050405020304" pitchFamily="18" charset="0"/>
                  </a:rPr>
                  <a:t>に対する</a:t>
                </a:r>
                <a:r>
                  <a:rPr lang="en-US" altLang="ja-JP" sz="2400" dirty="0" smtClean="0">
                    <a:latin typeface="Times New Roman" panose="02020603050405020304" pitchFamily="18" charset="0"/>
                    <a:cs typeface="Times New Roman" panose="02020603050405020304" pitchFamily="18" charset="0"/>
                  </a:rPr>
                  <a:t>NN</a:t>
                </a:r>
                <a:r>
                  <a:rPr lang="ja-JP" altLang="en-US" sz="2400" dirty="0" smtClean="0">
                    <a:latin typeface="Times New Roman" panose="02020603050405020304" pitchFamily="18" charset="0"/>
                    <a:cs typeface="Times New Roman" panose="02020603050405020304" pitchFamily="18" charset="0"/>
                  </a:rPr>
                  <a:t>の出力を </a:t>
                </a:r>
                <a14:m>
                  <m:oMath xmlns:m="http://schemas.openxmlformats.org/officeDocument/2006/math">
                    <m:sSub>
                      <m:sSubPr>
                        <m:ctrlPr>
                          <a:rPr lang="en-US" altLang="ja-JP" sz="2400" i="1">
                            <a:latin typeface="Cambria Math" panose="02040503050406030204" pitchFamily="18" charset="0"/>
                            <a:cs typeface="Times New Roman" panose="02020603050405020304" pitchFamily="18" charset="0"/>
                          </a:rPr>
                        </m:ctrlPr>
                      </m:sSubPr>
                      <m:e>
                        <m:r>
                          <a:rPr lang="en-US" altLang="ja-JP" sz="2400" i="1">
                            <a:latin typeface="Cambria Math" panose="02040503050406030204" pitchFamily="18" charset="0"/>
                            <a:cs typeface="Times New Roman" panose="02020603050405020304" pitchFamily="18" charset="0"/>
                          </a:rPr>
                          <m:t>𝑔</m:t>
                        </m:r>
                      </m:e>
                      <m:sub>
                        <m:r>
                          <a:rPr lang="en-US" altLang="ja-JP" sz="2400" b="0" i="1" smtClean="0">
                            <a:latin typeface="Cambria Math" panose="02040503050406030204" pitchFamily="18" charset="0"/>
                            <a:cs typeface="Times New Roman" panose="02020603050405020304" pitchFamily="18" charset="0"/>
                          </a:rPr>
                          <m:t>𝑘</m:t>
                        </m:r>
                      </m:sub>
                    </m:sSub>
                  </m:oMath>
                </a14:m>
                <a:r>
                  <a:rPr lang="ja-JP" altLang="en-US" sz="2400" dirty="0" smtClean="0"/>
                  <a:t>とする</a:t>
                </a:r>
                <a:r>
                  <a:rPr lang="en-US" altLang="ja-JP" sz="2400" dirty="0" smtClean="0"/>
                  <a:t>. </a:t>
                </a:r>
              </a:p>
              <a:p>
                <a:pPr marL="0" indent="0">
                  <a:lnSpc>
                    <a:spcPct val="100000"/>
                  </a:lnSpc>
                  <a:spcBef>
                    <a:spcPts val="600"/>
                  </a:spcBef>
                  <a:buNone/>
                </a:pPr>
                <a:r>
                  <a:rPr lang="ja-JP" altLang="en-US" sz="2400" dirty="0" smtClean="0"/>
                  <a:t>コスト関数 </a:t>
                </a:r>
                <a:r>
                  <a:rPr lang="en-US" altLang="ja-JP" sz="2400" i="1" dirty="0" smtClean="0"/>
                  <a:t>J </a:t>
                </a:r>
                <a:r>
                  <a:rPr lang="ja-JP" altLang="en-US" sz="2400" i="1" dirty="0" smtClean="0"/>
                  <a:t>を以下の通り定義する</a:t>
                </a:r>
                <a:endParaRPr lang="en-US" altLang="ja-JP" sz="2400" i="1" dirty="0"/>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r>
                        <a:rPr lang="en-US" altLang="ja-JP" sz="2400" b="0" i="1" smtClean="0">
                          <a:latin typeface="Cambria Math" panose="02040503050406030204" pitchFamily="18" charset="0"/>
                        </a:rPr>
                        <m:t>𝐽</m:t>
                      </m:r>
                      <m:r>
                        <a:rPr lang="en-US" altLang="ja-JP" sz="2400" b="0" i="1" smtClean="0">
                          <a:latin typeface="Cambria Math" panose="02040503050406030204" pitchFamily="18" charset="0"/>
                        </a:rPr>
                        <m:t>=</m:t>
                      </m:r>
                      <m:f>
                        <m:fPr>
                          <m:ctrlPr>
                            <a:rPr lang="en-US" altLang="ja-JP" sz="2400" b="0" i="1" smtClean="0">
                              <a:latin typeface="Cambria Math" panose="02040503050406030204" pitchFamily="18" charset="0"/>
                            </a:rPr>
                          </m:ctrlPr>
                        </m:fPr>
                        <m:num>
                          <m:r>
                            <a:rPr lang="en-US" altLang="ja-JP" sz="2400" b="0" i="1" smtClean="0">
                              <a:latin typeface="Cambria Math" panose="02040503050406030204" pitchFamily="18" charset="0"/>
                            </a:rPr>
                            <m:t>1</m:t>
                          </m:r>
                        </m:num>
                        <m:den>
                          <m:r>
                            <a:rPr lang="en-US" altLang="ja-JP" sz="2400" b="0" i="1" smtClean="0">
                              <a:latin typeface="Cambria Math" panose="02040503050406030204" pitchFamily="18" charset="0"/>
                            </a:rPr>
                            <m:t>2</m:t>
                          </m:r>
                        </m:den>
                      </m:f>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𝑘</m:t>
                          </m:r>
                        </m:sub>
                        <m:sup/>
                        <m:e>
                          <m:sSup>
                            <m:sSupPr>
                              <m:ctrlPr>
                                <a:rPr lang="en-US" altLang="ja-JP" sz="2400" b="0" i="1" smtClean="0">
                                  <a:latin typeface="Cambria Math" panose="02040503050406030204" pitchFamily="18" charset="0"/>
                                </a:rPr>
                              </m:ctrlPr>
                            </m:sSupPr>
                            <m:e>
                              <m:d>
                                <m:dPr>
                                  <m:ctrlPr>
                                    <a:rPr lang="en-US" altLang="ja-JP" sz="2400" b="0" i="1" smtClean="0">
                                      <a:latin typeface="Cambria Math" panose="02040503050406030204" pitchFamily="18" charset="0"/>
                                    </a:rPr>
                                  </m:ctrlPr>
                                </m:dPr>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𝑔</m:t>
                                      </m:r>
                                    </m:e>
                                    <m:sub>
                                      <m:r>
                                        <a:rPr lang="en-US" altLang="ja-JP" sz="2400" b="0" i="1" smtClean="0">
                                          <a:latin typeface="Cambria Math" panose="02040503050406030204" pitchFamily="18" charset="0"/>
                                        </a:rPr>
                                        <m:t>𝑘</m:t>
                                      </m:r>
                                    </m:sub>
                                  </m:sSub>
                                  <m: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𝑡</m:t>
                                      </m:r>
                                    </m:e>
                                    <m:sub>
                                      <m:r>
                                        <a:rPr lang="en-US" altLang="ja-JP" sz="2400" b="0" i="1" smtClean="0">
                                          <a:latin typeface="Cambria Math" panose="02040503050406030204" pitchFamily="18" charset="0"/>
                                        </a:rPr>
                                        <m:t>𝑘</m:t>
                                      </m:r>
                                    </m:sub>
                                  </m:sSub>
                                </m:e>
                              </m:d>
                            </m:e>
                            <m:sup>
                              <m:r>
                                <a:rPr lang="en-US" altLang="ja-JP" sz="2400" b="0" i="1" smtClean="0">
                                  <a:latin typeface="Cambria Math" panose="02040503050406030204" pitchFamily="18" charset="0"/>
                                </a:rPr>
                                <m:t>2</m:t>
                              </m:r>
                            </m:sup>
                          </m:sSup>
                        </m:e>
                      </m:nary>
                    </m:oMath>
                  </m:oMathPara>
                </a14:m>
                <a:endParaRPr lang="en-US" altLang="ja-JP" sz="2400" i="1" dirty="0" smtClean="0"/>
              </a:p>
              <a:p>
                <a:pPr marL="0" indent="0">
                  <a:lnSpc>
                    <a:spcPct val="100000"/>
                  </a:lnSpc>
                  <a:spcBef>
                    <a:spcPts val="600"/>
                  </a:spcBef>
                  <a:buNone/>
                </a:pPr>
                <a:r>
                  <a:rPr lang="ja-JP" altLang="en-US" sz="2400" dirty="0" smtClean="0"/>
                  <a:t>重みを更新し</a:t>
                </a:r>
                <a:r>
                  <a:rPr lang="en-US" altLang="ja-JP" sz="2400" dirty="0" smtClean="0"/>
                  <a:t>J</a:t>
                </a:r>
                <a:r>
                  <a:rPr lang="ja-JP" altLang="en-US" sz="2400" dirty="0" smtClean="0"/>
                  <a:t>を最小化するのが目的．</a:t>
                </a:r>
                <a:endParaRPr lang="en-US" altLang="ja-JP" sz="2400" dirty="0" smtClean="0"/>
              </a:p>
              <a:p>
                <a:pPr marL="0" indent="0">
                  <a:lnSpc>
                    <a:spcPct val="100000"/>
                  </a:lnSpc>
                  <a:spcBef>
                    <a:spcPts val="600"/>
                  </a:spcBef>
                  <a:buNone/>
                </a:pPr>
                <a:r>
                  <a:rPr lang="ja-JP" altLang="en-US" sz="2400" dirty="0" smtClean="0"/>
                  <a:t>最急降下法を適用する</a:t>
                </a:r>
                <a:r>
                  <a:rPr lang="en-US" altLang="ja-JP" sz="2400" dirty="0" smtClean="0"/>
                  <a:t>.</a:t>
                </a:r>
              </a:p>
              <a:p>
                <a:pPr marL="0" indent="0">
                  <a:lnSpc>
                    <a:spcPct val="100000"/>
                  </a:lnSpc>
                  <a:spcBef>
                    <a:spcPts val="600"/>
                  </a:spcBef>
                  <a:buNone/>
                </a:pPr>
                <a14:m>
                  <m:oMathPara xmlns:m="http://schemas.openxmlformats.org/officeDocument/2006/math">
                    <m:oMathParaPr>
                      <m:jc m:val="centerGroup"/>
                    </m:oMathParaPr>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ea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𝜌</m:t>
                      </m:r>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m:oMathPara>
                </a14:m>
                <a:endParaRPr lang="en-US" altLang="ja-JP" sz="2400" dirty="0" smtClean="0"/>
              </a:p>
              <a:p>
                <a:pPr marL="0" indent="0">
                  <a:lnSpc>
                    <a:spcPct val="100000"/>
                  </a:lnSpc>
                  <a:spcBef>
                    <a:spcPts val="600"/>
                  </a:spcBef>
                  <a:buNone/>
                </a:pPr>
                <a:r>
                  <a:rPr lang="ja-JP" altLang="en-US" sz="2400" dirty="0" smtClean="0"/>
                  <a:t>この </a:t>
                </a:r>
                <a14:m>
                  <m:oMath xmlns:m="http://schemas.openxmlformats.org/officeDocument/2006/math">
                    <m:f>
                      <m:fPr>
                        <m:ctrlPr>
                          <a:rPr lang="en-US" altLang="ja-JP" sz="2400" i="1">
                            <a:latin typeface="Cambria Math" panose="02040503050406030204" pitchFamily="18" charset="0"/>
                          </a:rPr>
                        </m:ctrlPr>
                      </m:fPr>
                      <m:num>
                        <m:r>
                          <a:rPr lang="en-US" altLang="ja-JP" sz="2400" i="1">
                            <a:latin typeface="Cambria Math" panose="02040503050406030204" pitchFamily="18" charset="0"/>
                          </a:rPr>
                          <m:t>𝜕</m:t>
                        </m:r>
                        <m:r>
                          <a:rPr lang="en-US" altLang="ja-JP" sz="2400" i="1">
                            <a:latin typeface="Cambria Math" panose="02040503050406030204" pitchFamily="18" charset="0"/>
                          </a:rPr>
                          <m:t>𝐽</m:t>
                        </m:r>
                      </m:num>
                      <m:den>
                        <m:r>
                          <a:rPr lang="en-US" altLang="ja-JP" sz="2400" i="1">
                            <a:latin typeface="Cambria Math" panose="02040503050406030204" pitchFamily="18" charset="0"/>
                          </a:rPr>
                          <m:t>𝜕</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𝑖𝑗</m:t>
                            </m:r>
                          </m:sub>
                        </m:sSub>
                      </m:den>
                    </m:f>
                  </m:oMath>
                </a14:m>
                <a:r>
                  <a:rPr lang="en-US" altLang="ja-JP" sz="2400" dirty="0" smtClean="0"/>
                  <a:t> </a:t>
                </a:r>
                <a:r>
                  <a:rPr lang="ja-JP" altLang="en-US" sz="2400" dirty="0" smtClean="0"/>
                  <a:t>が誤差を利用すると綺麗に表現できる</a:t>
                </a:r>
                <a:endParaRPr lang="en-US" altLang="ja-JP" sz="2400" dirty="0"/>
              </a:p>
              <a:p>
                <a:pPr marL="0" indent="0">
                  <a:lnSpc>
                    <a:spcPct val="100000"/>
                  </a:lnSpc>
                  <a:spcBef>
                    <a:spcPts val="600"/>
                  </a:spcBef>
                  <a:buNone/>
                </a:pPr>
                <a:endParaRPr lang="en-US" altLang="ja-JP" sz="24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2" y="127001"/>
                <a:ext cx="6934818" cy="5143499"/>
              </a:xfrm>
              <a:blipFill rotWithShape="0">
                <a:blip r:embed="rId2"/>
                <a:stretch>
                  <a:fillRect l="-1407" t="-711"/>
                </a:stretch>
              </a:blipFill>
            </p:spPr>
            <p:txBody>
              <a:bodyPr/>
              <a:lstStyle/>
              <a:p>
                <a:r>
                  <a:rPr lang="ja-JP" altLang="en-US">
                    <a:noFill/>
                  </a:rPr>
                  <a:t> </a:t>
                </a:r>
              </a:p>
            </p:txBody>
          </p:sp>
        </mc:Fallback>
      </mc:AlternateContent>
      <p:sp>
        <p:nvSpPr>
          <p:cNvPr id="4" name="正方形/長方形 3"/>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5" name="スライド番号プレースホルダー 4"/>
          <p:cNvSpPr>
            <a:spLocks noGrp="1"/>
          </p:cNvSpPr>
          <p:nvPr>
            <p:ph type="sldNum" sz="quarter" idx="12"/>
          </p:nvPr>
        </p:nvSpPr>
        <p:spPr/>
        <p:txBody>
          <a:bodyPr/>
          <a:lstStyle/>
          <a:p>
            <a:fld id="{F35DE295-420C-4265-BE54-AE59FA4027A6}" type="slidenum">
              <a:rPr kumimoji="1" lang="ja-JP" altLang="en-US" smtClean="0"/>
              <a:t>45</a:t>
            </a:fld>
            <a:endParaRPr kumimoji="1" lang="ja-JP" altLang="en-US"/>
          </a:p>
        </p:txBody>
      </p:sp>
    </p:spTree>
    <p:extLst>
      <p:ext uri="{BB962C8B-B14F-4D97-AF65-F5344CB8AC3E}">
        <p14:creationId xmlns:p14="http://schemas.microsoft.com/office/powerpoint/2010/main" val="2945304884"/>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422584" y="361417"/>
                <a:ext cx="5846247"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 </a:t>
                </a:r>
                <a:r>
                  <a:rPr kumimoji="1" lang="en-US" altLang="ja-JP" sz="2000" b="1" dirty="0" smtClean="0">
                    <a:latin typeface="Times New Roman" panose="02020603050405020304" pitchFamily="18" charset="0"/>
                    <a:cs typeface="Times New Roman" panose="02020603050405020304" pitchFamily="18" charset="0"/>
                  </a:rPr>
                  <a:t>- </a:t>
                </a:r>
                <a:r>
                  <a:rPr kumimoji="1" lang="ja-JP" altLang="en-US" sz="2000" b="1" dirty="0" smtClean="0">
                    <a:latin typeface="Times New Roman" panose="02020603050405020304" pitchFamily="18" charset="0"/>
                    <a:cs typeface="Times New Roman" panose="02020603050405020304" pitchFamily="18" charset="0"/>
                  </a:rPr>
                  <a:t>出力層</a:t>
                </a:r>
                <a:r>
                  <a:rPr lang="ja-JP" altLang="en-US" sz="2000" b="1" dirty="0" smtClean="0">
                    <a:latin typeface="Times New Roman" panose="02020603050405020304" pitchFamily="18" charset="0"/>
                    <a:cs typeface="Times New Roman" panose="02020603050405020304" pitchFamily="18" charset="0"/>
                  </a:rPr>
                  <a:t>につい</a:t>
                </a:r>
                <a:r>
                  <a:rPr lang="ja-JP" altLang="en-US" sz="2000" b="1" dirty="0">
                    <a:latin typeface="Times New Roman" panose="02020603050405020304" pitchFamily="18" charset="0"/>
                    <a:cs typeface="Times New Roman" panose="02020603050405020304" pitchFamily="18" charset="0"/>
                  </a:rPr>
                  <a:t>て</a:t>
                </a:r>
                <a:r>
                  <a:rPr lang="ja-JP" altLang="en-US" sz="2000" b="1" dirty="0" smtClean="0">
                    <a:latin typeface="Times New Roman" panose="02020603050405020304" pitchFamily="18" charset="0"/>
                    <a:cs typeface="Times New Roman" panose="02020603050405020304" pitchFamily="18" charset="0"/>
                  </a:rPr>
                  <a:t>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𝑘</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m:t>
                            </m:r>
                            <m:r>
                              <a:rPr lang="en-US" altLang="ja-JP" sz="2000" b="0" i="1" smtClean="0">
                                <a:latin typeface="Cambria Math" panose="02040503050406030204" pitchFamily="18" charset="0"/>
                              </a:rPr>
                              <m:t>𝑘</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𝑘</m:t>
                            </m:r>
                          </m:sub>
                        </m:sSub>
                      </m:den>
                    </m:f>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422584" y="361417"/>
                <a:ext cx="5846247" cy="6302374"/>
              </a:xfrm>
              <a:blipFill rotWithShape="0">
                <a:blip r:embed="rId2"/>
                <a:stretch>
                  <a:fillRect l="-1043" t="-774"/>
                </a:stretch>
              </a:blipFill>
            </p:spPr>
            <p:txBody>
              <a:bodyPr/>
              <a:lstStyle/>
              <a:p>
                <a:r>
                  <a:rPr lang="ja-JP" altLang="en-US">
                    <a:noFill/>
                  </a:rPr>
                  <a:t> </a:t>
                </a:r>
              </a:p>
            </p:txBody>
          </p:sp>
        </mc:Fallback>
      </mc:AlternateContent>
      <p:grpSp>
        <p:nvGrpSpPr>
          <p:cNvPr id="4" name="グループ化 3"/>
          <p:cNvGrpSpPr/>
          <p:nvPr/>
        </p:nvGrpSpPr>
        <p:grpSpPr>
          <a:xfrm>
            <a:off x="6055465" y="667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7990736" y="1607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k</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566505" y="923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566505" y="1862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566505" y="1862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直線矢印コネクタ 11"/>
          <p:cNvCxnSpPr/>
          <p:nvPr/>
        </p:nvCxnSpPr>
        <p:spPr>
          <a:xfrm flipV="1">
            <a:off x="9139044" y="1864701"/>
            <a:ext cx="843156" cy="1"/>
          </a:xfrm>
          <a:prstGeom prst="straightConnector1">
            <a:avLst/>
          </a:prstGeom>
          <a:ln w="22225">
            <a:solidFill>
              <a:schemeClr val="tx1"/>
            </a:solidFill>
            <a:headEnd type="stealth" w="lg" len="lg"/>
            <a:tailEnd type="stealth"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470270" y="880955"/>
                <a:ext cx="646459"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470270" y="880955"/>
                <a:ext cx="646459" cy="523220"/>
              </a:xfrm>
              <a:prstGeom prst="rect">
                <a:avLst/>
              </a:prstGeom>
              <a:blipFill rotWithShape="0">
                <a:blip r:embed="rId3"/>
                <a:stretch>
                  <a:fillRect/>
                </a:stretch>
              </a:blipFill>
            </p:spPr>
            <p:txBody>
              <a:bodyPr/>
              <a:lstStyle/>
              <a:p>
                <a:r>
                  <a:rPr lang="ja-JP" altLang="en-US">
                    <a:noFill/>
                  </a:rPr>
                  <a:t> </a:t>
                </a:r>
              </a:p>
            </p:txBody>
          </p:sp>
        </mc:Fallback>
      </mc:AlternateContent>
      <p:sp>
        <p:nvSpPr>
          <p:cNvPr id="15" name="円/楕円 14"/>
          <p:cNvSpPr/>
          <p:nvPr/>
        </p:nvSpPr>
        <p:spPr>
          <a:xfrm>
            <a:off x="7423150" y="1343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正方形/長方形 15"/>
          <p:cNvSpPr/>
          <p:nvPr/>
        </p:nvSpPr>
        <p:spPr>
          <a:xfrm>
            <a:off x="8402422" y="2154464"/>
            <a:ext cx="800219"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出力</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17" name="正方形/長方形 16"/>
          <p:cNvSpPr/>
          <p:nvPr/>
        </p:nvSpPr>
        <p:spPr>
          <a:xfrm>
            <a:off x="9699903" y="2118179"/>
            <a:ext cx="1415772" cy="461665"/>
          </a:xfrm>
          <a:prstGeom prst="rect">
            <a:avLst/>
          </a:prstGeom>
        </p:spPr>
        <p:txBody>
          <a:bodyPr wrap="none">
            <a:spAutoFit/>
          </a:bodyPr>
          <a:lstStyle/>
          <a:p>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教師信号</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mc:AlternateContent xmlns:mc="http://schemas.openxmlformats.org/markup-compatibility/2006" xmlns:a14="http://schemas.microsoft.com/office/drawing/2010/main">
        <mc:Choice Requires="a14">
          <p:sp>
            <p:nvSpPr>
              <p:cNvPr id="18" name="正方形/長方形 17"/>
              <p:cNvSpPr/>
              <p:nvPr/>
            </p:nvSpPr>
            <p:spPr>
              <a:xfrm>
                <a:off x="10067937" y="1518495"/>
                <a:ext cx="583493"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b="0" i="1" smtClean="0">
                              <a:latin typeface="Cambria Math" panose="02040503050406030204" pitchFamily="18" charset="0"/>
                              <a:cs typeface="Times New Roman" panose="02020603050405020304" pitchFamily="18" charset="0"/>
                            </a:rPr>
                            <m:t>𝑡</m:t>
                          </m:r>
                        </m:e>
                        <m:sub>
                          <m:r>
                            <a:rPr lang="en-US" altLang="ja-JP" sz="2800" b="0" i="1" smtClean="0">
                              <a:latin typeface="Cambria Math" panose="02040503050406030204" pitchFamily="18" charset="0"/>
                              <a:cs typeface="Times New Roman" panose="02020603050405020304" pitchFamily="18" charset="0"/>
                            </a:rPr>
                            <m:t>𝑘</m:t>
                          </m:r>
                        </m:sub>
                      </m:sSub>
                    </m:oMath>
                  </m:oMathPara>
                </a14:m>
                <a:endParaRPr lang="ja-JP" altLang="en-US" sz="2800" dirty="0"/>
              </a:p>
            </p:txBody>
          </p:sp>
        </mc:Choice>
        <mc:Fallback xmlns="">
          <p:sp>
            <p:nvSpPr>
              <p:cNvPr id="18" name="正方形/長方形 17"/>
              <p:cNvSpPr>
                <a:spLocks noRot="1" noChangeAspect="1" noMove="1" noResize="1" noEditPoints="1" noAdjustHandles="1" noChangeArrowheads="1" noChangeShapeType="1" noTextEdit="1"/>
              </p:cNvSpPr>
              <p:nvPr/>
            </p:nvSpPr>
            <p:spPr>
              <a:xfrm>
                <a:off x="10067937" y="1518495"/>
                <a:ext cx="583493" cy="523220"/>
              </a:xfrm>
              <a:prstGeom prst="rect">
                <a:avLst/>
              </a:prstGeom>
              <a:blipFill rotWithShape="0">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正方形/長方形 18"/>
              <p:cNvSpPr/>
              <p:nvPr/>
            </p:nvSpPr>
            <p:spPr>
              <a:xfrm>
                <a:off x="6678578" y="143250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i="1">
                              <a:latin typeface="Cambria Math" panose="02040503050406030204" pitchFamily="18" charset="0"/>
                            </a:rPr>
                            <m:t>𝑗</m:t>
                          </m:r>
                          <m:r>
                            <a:rPr lang="en-US" altLang="ja-JP" sz="2400" b="0" i="1" smtClean="0">
                              <a:latin typeface="Cambria Math" panose="02040503050406030204" pitchFamily="18" charset="0"/>
                            </a:rPr>
                            <m:t>𝑘</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678578" y="1432500"/>
                <a:ext cx="705065"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92593" y="1509152"/>
                <a:ext cx="655051"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𝑘</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92593" y="1509152"/>
                <a:ext cx="655051" cy="52322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782695" y="3733151"/>
                <a:ext cx="3333028" cy="7315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den>
                      </m:f>
                      <m:r>
                        <a:rPr lang="en-US" altLang="ja-JP" sz="2000" i="1">
                          <a:latin typeface="Cambria Math" panose="02040503050406030204" pitchFamily="18" charset="0"/>
                        </a:rPr>
                        <m:t>=</m:t>
                      </m:r>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e>
                      </m:d>
                    </m:oMath>
                  </m:oMathPara>
                </a14:m>
                <a:endParaRPr lang="ja-JP" altLang="en-US" sz="2000" dirty="0"/>
              </a:p>
            </p:txBody>
          </p:sp>
        </mc:Choice>
        <mc:Fallback xmlns="">
          <p:sp>
            <p:nvSpPr>
              <p:cNvPr id="23" name="正方形/長方形 22"/>
              <p:cNvSpPr>
                <a:spLocks noRot="1" noChangeAspect="1" noMove="1" noResize="1" noEditPoints="1" noAdjustHandles="1" noChangeArrowheads="1" noChangeShapeType="1" noTextEdit="1"/>
              </p:cNvSpPr>
              <p:nvPr/>
            </p:nvSpPr>
            <p:spPr>
              <a:xfrm>
                <a:off x="6782695" y="3733151"/>
                <a:ext cx="3333028" cy="731547"/>
              </a:xfrm>
              <a:prstGeom prst="rect">
                <a:avLst/>
              </a:prstGeom>
              <a:blipFill rotWithShape="0">
                <a:blip r:embed="rId7"/>
                <a:stretch>
                  <a:fillRect/>
                </a:stretch>
              </a:blipFill>
            </p:spPr>
            <p:txBody>
              <a:bodyPr/>
              <a:lstStyle/>
              <a:p>
                <a:r>
                  <a:rPr lang="ja-JP" altLang="en-US">
                    <a:noFill/>
                  </a:rPr>
                  <a:t> </a:t>
                </a:r>
              </a:p>
            </p:txBody>
          </p:sp>
        </mc:Fallback>
      </mc:AlternateContent>
      <p:sp>
        <p:nvSpPr>
          <p:cNvPr id="21" name="正方形/長方形 20"/>
          <p:cNvSpPr/>
          <p:nvPr/>
        </p:nvSpPr>
        <p:spPr>
          <a:xfrm>
            <a:off x="7941636" y="5934670"/>
            <a:ext cx="4177747" cy="923330"/>
          </a:xfrm>
          <a:prstGeom prst="rect">
            <a:avLst/>
          </a:prstGeom>
        </p:spPr>
        <p:txBody>
          <a:bodyPr wrap="none">
            <a:spAutoFit/>
          </a:bodyPr>
          <a:lstStyle/>
          <a:p>
            <a:pPr algn="r"/>
            <a:r>
              <a:rPr lang="ja-JP" altLang="en-US" b="1" dirty="0" smtClean="0">
                <a:solidFill>
                  <a:srgbClr val="FF0000"/>
                </a:solidFill>
                <a:latin typeface="Times New Roman" panose="02020603050405020304" pitchFamily="18" charset="0"/>
                <a:cs typeface="Times New Roman" panose="02020603050405020304" pitchFamily="18" charset="0"/>
              </a:rPr>
              <a:t>補足資料</a:t>
            </a:r>
            <a:endParaRPr lang="en-US" altLang="ja-JP" b="1" dirty="0" smtClean="0">
              <a:solidFill>
                <a:srgbClr val="FF0000"/>
              </a:solidFill>
              <a:latin typeface="Times New Roman" panose="02020603050405020304" pitchFamily="18" charset="0"/>
              <a:cs typeface="Times New Roman" panose="02020603050405020304" pitchFamily="18" charset="0"/>
            </a:endParaRPr>
          </a:p>
          <a:p>
            <a:pPr algn="r"/>
            <a:r>
              <a:rPr lang="ja-JP" altLang="en-US" b="1" dirty="0" smtClean="0">
                <a:solidFill>
                  <a:srgbClr val="FF0000"/>
                </a:solidFill>
              </a:rPr>
              <a:t>目的関数</a:t>
            </a:r>
            <a:r>
              <a:rPr lang="en-US" altLang="ja-JP" b="1" dirty="0" smtClean="0">
                <a:solidFill>
                  <a:srgbClr val="FF0000"/>
                </a:solidFill>
              </a:rPr>
              <a:t>J</a:t>
            </a:r>
            <a:r>
              <a:rPr lang="ja-JP" altLang="en-US" b="1" dirty="0" smtClean="0">
                <a:solidFill>
                  <a:srgbClr val="FF0000"/>
                </a:solidFill>
              </a:rPr>
              <a:t>は</a:t>
            </a:r>
            <a:r>
              <a:rPr lang="en-US" altLang="ja-JP" b="1" dirty="0" smtClean="0">
                <a:solidFill>
                  <a:srgbClr val="FF0000"/>
                </a:solidFill>
              </a:rPr>
              <a:t>Loss</a:t>
            </a:r>
            <a:r>
              <a:rPr lang="ja-JP" altLang="en-US" b="1" dirty="0" smtClean="0">
                <a:solidFill>
                  <a:srgbClr val="FF0000"/>
                </a:solidFill>
              </a:rPr>
              <a:t>と呼ばれ</a:t>
            </a:r>
            <a:endParaRPr lang="en-US" altLang="ja-JP" b="1" dirty="0" smtClean="0">
              <a:solidFill>
                <a:srgbClr val="FF0000"/>
              </a:solidFill>
            </a:endParaRPr>
          </a:p>
          <a:p>
            <a:pPr algn="r"/>
            <a:r>
              <a:rPr lang="ja-JP" altLang="en-US" b="1" dirty="0" smtClean="0">
                <a:solidFill>
                  <a:srgbClr val="FF0000"/>
                </a:solidFill>
              </a:rPr>
              <a:t>このスライドとは違うものもよく利用される</a:t>
            </a:r>
            <a:endParaRPr lang="ja-JP" altLang="en-US" b="1" dirty="0">
              <a:solidFill>
                <a:srgbClr val="FF0000"/>
              </a:solidFill>
            </a:endParaRPr>
          </a:p>
        </p:txBody>
      </p:sp>
      <p:sp>
        <p:nvSpPr>
          <p:cNvPr id="13" name="スライド番号プレースホルダー 12"/>
          <p:cNvSpPr>
            <a:spLocks noGrp="1"/>
          </p:cNvSpPr>
          <p:nvPr>
            <p:ph type="sldNum" sz="quarter" idx="12"/>
          </p:nvPr>
        </p:nvSpPr>
        <p:spPr/>
        <p:txBody>
          <a:bodyPr/>
          <a:lstStyle/>
          <a:p>
            <a:fld id="{F35DE295-420C-4265-BE54-AE59FA4027A6}" type="slidenum">
              <a:rPr kumimoji="1" lang="ja-JP" altLang="en-US" smtClean="0"/>
              <a:t>46</a:t>
            </a:fld>
            <a:endParaRPr kumimoji="1" lang="ja-JP" altLang="en-US"/>
          </a:p>
        </p:txBody>
      </p:sp>
    </p:spTree>
    <p:extLst>
      <p:ext uri="{BB962C8B-B14F-4D97-AF65-F5344CB8AC3E}">
        <p14:creationId xmlns:p14="http://schemas.microsoft.com/office/powerpoint/2010/main" val="303295876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374032" y="337141"/>
                <a:ext cx="5140943" cy="6302374"/>
              </a:xfrm>
            </p:spPr>
            <p:txBody>
              <a:bodyPr>
                <a:noAutofit/>
              </a:bodyPr>
              <a:lstStyle/>
              <a:p>
                <a:pPr marL="0" indent="0">
                  <a:lnSpc>
                    <a:spcPct val="100000"/>
                  </a:lnSpc>
                  <a:spcBef>
                    <a:spcPts val="600"/>
                  </a:spcBef>
                  <a:spcAft>
                    <a:spcPts val="600"/>
                  </a:spcAft>
                  <a:buNone/>
                </a:pPr>
                <a:r>
                  <a:rPr lang="ja-JP" altLang="en-US" sz="2000" b="1" dirty="0" smtClean="0">
                    <a:latin typeface="Times New Roman" panose="02020603050405020304" pitchFamily="18" charset="0"/>
                    <a:cs typeface="Times New Roman" panose="02020603050405020304" pitchFamily="18" charset="0"/>
                  </a:rPr>
                  <a:t>誤差逆伝播法</a:t>
                </a:r>
                <a:r>
                  <a:rPr kumimoji="1" lang="ja-JP" altLang="en-US" sz="2000" b="1" dirty="0" smtClean="0">
                    <a:latin typeface="Times New Roman" panose="02020603050405020304" pitchFamily="18" charset="0"/>
                    <a:cs typeface="Times New Roman" panose="02020603050405020304" pitchFamily="18" charset="0"/>
                  </a:rPr>
                  <a:t> </a:t>
                </a:r>
                <a:r>
                  <a:rPr kumimoji="1" lang="en-US" altLang="ja-JP" sz="2000" b="1" dirty="0" smtClean="0">
                    <a:latin typeface="Times New Roman" panose="02020603050405020304" pitchFamily="18" charset="0"/>
                    <a:cs typeface="Times New Roman" panose="02020603050405020304" pitchFamily="18" charset="0"/>
                  </a:rPr>
                  <a:t>– </a:t>
                </a:r>
                <a:r>
                  <a:rPr lang="ja-JP" altLang="en-US" sz="2000" b="1" dirty="0" smtClean="0">
                    <a:latin typeface="Times New Roman" panose="02020603050405020304" pitchFamily="18" charset="0"/>
                    <a:cs typeface="Times New Roman" panose="02020603050405020304" pitchFamily="18" charset="0"/>
                  </a:rPr>
                  <a:t>中間</a:t>
                </a:r>
                <a:r>
                  <a:rPr lang="ja-JP" altLang="en-US" sz="2000" b="1" dirty="0">
                    <a:latin typeface="Times New Roman" panose="02020603050405020304" pitchFamily="18" charset="0"/>
                    <a:cs typeface="Times New Roman" panose="02020603050405020304" pitchFamily="18" charset="0"/>
                  </a:rPr>
                  <a:t>層</a:t>
                </a:r>
                <a:r>
                  <a:rPr lang="ja-JP" altLang="en-US" sz="2000" b="1" dirty="0" smtClean="0">
                    <a:latin typeface="Times New Roman" panose="02020603050405020304" pitchFamily="18" charset="0"/>
                    <a:cs typeface="Times New Roman" panose="02020603050405020304" pitchFamily="18" charset="0"/>
                  </a:rPr>
                  <a:t>について </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i="1">
                          <a:latin typeface="Cambria Math" panose="02040503050406030204" pitchFamily="18" charset="0"/>
                          <a:ea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r>
                        <a:rPr lang="en-US" altLang="ja-JP" sz="2000" b="0" i="1" smtClean="0">
                          <a:latin typeface="Cambria Math" panose="02040503050406030204" pitchFamily="18" charset="0"/>
                        </a:rPr>
                        <m:t>−</m:t>
                      </m:r>
                      <m:r>
                        <a:rPr lang="en-US" altLang="ja-JP" sz="2000" b="0" i="1" smtClean="0">
                          <a:latin typeface="Cambria Math" panose="02040503050406030204" pitchFamily="18" charset="0"/>
                        </a:rPr>
                        <m:t>𝜌</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        </m:t>
                      </m:r>
                    </m:oMath>
                  </m:oMathPara>
                </a14:m>
                <a:endParaRPr lang="en-US" altLang="ja-JP" sz="2000" dirty="0" smtClean="0"/>
              </a:p>
              <a:p>
                <a:pPr marL="0" indent="0">
                  <a:lnSpc>
                    <a:spcPct val="100000"/>
                  </a:lnSpc>
                  <a:spcBef>
                    <a:spcPts val="600"/>
                  </a:spcBef>
                  <a:spcAft>
                    <a:spcPts val="600"/>
                  </a:spcAft>
                  <a:buNone/>
                </a:pPr>
                <a14:m>
                  <m:oMathPara xmlns:m="http://schemas.openxmlformats.org/officeDocument/2006/math">
                    <m:oMathParaPr>
                      <m:jc m:val="centerGroup"/>
                    </m:oMathParaPr>
                    <m:oMath xmlns:m="http://schemas.openxmlformats.org/officeDocument/2006/math">
                      <m:r>
                        <a:rPr lang="en-US" altLang="ja-JP" sz="2000" i="1">
                          <a:latin typeface="Cambria Math" panose="02040503050406030204" pitchFamily="18" charset="0"/>
                        </a:rPr>
                        <m:t>𝐽</m:t>
                      </m:r>
                      <m:r>
                        <a:rPr lang="en-US" altLang="ja-JP" sz="2000" i="1">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1</m:t>
                          </m:r>
                        </m:num>
                        <m:den>
                          <m:r>
                            <a:rPr lang="en-US" altLang="ja-JP" sz="2000" i="1">
                              <a:latin typeface="Cambria Math" panose="02040503050406030204" pitchFamily="18" charset="0"/>
                            </a:rPr>
                            <m:t>2</m:t>
                          </m:r>
                        </m:den>
                      </m:f>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p>
                            <m:sSupPr>
                              <m:ctrlPr>
                                <a:rPr lang="en-US" altLang="ja-JP" sz="2000" i="1">
                                  <a:latin typeface="Cambria Math" panose="02040503050406030204" pitchFamily="18" charset="0"/>
                                </a:rPr>
                              </m:ctrlPr>
                            </m:sSupPr>
                            <m:e>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𝑘</m:t>
                                      </m:r>
                                    </m:sub>
                                  </m:sSub>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𝑡</m:t>
                                      </m:r>
                                    </m:e>
                                    <m:sub>
                                      <m:r>
                                        <a:rPr lang="en-US" altLang="ja-JP" sz="2000" i="1">
                                          <a:latin typeface="Cambria Math" panose="02040503050406030204" pitchFamily="18" charset="0"/>
                                        </a:rPr>
                                        <m:t>𝑘</m:t>
                                      </m:r>
                                    </m:sub>
                                  </m:sSub>
                                </m:e>
                              </m:d>
                            </m:e>
                            <m:sup>
                              <m:r>
                                <a:rPr lang="en-US" altLang="ja-JP" sz="2000" i="1">
                                  <a:latin typeface="Cambria Math" panose="02040503050406030204" pitchFamily="18" charset="0"/>
                                </a:rPr>
                                <m:t>2</m:t>
                              </m:r>
                            </m:sup>
                          </m:sSup>
                        </m:e>
                      </m:nary>
                      <m:r>
                        <a:rPr lang="en-US" altLang="ja-JP" sz="2000" b="0" i="1" smtClean="0">
                          <a:latin typeface="Cambria Math" panose="02040503050406030204" pitchFamily="18" charset="0"/>
                        </a:rPr>
                        <m:t>       </m:t>
                      </m:r>
                    </m:oMath>
                  </m:oMathPara>
                </a14:m>
                <a:endParaRPr lang="en-US" altLang="ja-JP" sz="2000" i="1" dirty="0" smtClean="0">
                  <a:latin typeface="Cambria Math" panose="02040503050406030204" pitchFamily="18" charset="0"/>
                </a:endParaRP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oMath>
                </a14:m>
                <a:r>
                  <a:rPr lang="en-US" altLang="ja-JP" sz="2000" dirty="0" smtClean="0"/>
                  <a:t> </a:t>
                </a:r>
                <a:r>
                  <a:rPr lang="ja-JP" altLang="en-US" sz="2000" dirty="0" smtClean="0"/>
                  <a:t>は以下の通り計算できる．</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𝑖𝑗</m:t>
                            </m:r>
                          </m:sub>
                        </m:sSub>
                      </m:den>
                    </m:f>
                    <m:r>
                      <a:rPr lang="en-US" altLang="ja-JP" sz="2000" b="0" i="1" smtClean="0">
                        <a:latin typeface="Cambria Math" panose="02040503050406030204" pitchFamily="18" charset="0"/>
                      </a:rPr>
                      <m:t>                      …(1)</m:t>
                    </m:r>
                  </m:oMath>
                </a14:m>
                <a:r>
                  <a:rPr lang="en-US" altLang="ja-JP" sz="2000" dirty="0" smtClean="0"/>
                  <a:t> </a:t>
                </a:r>
                <a:endParaRPr lang="en-US" altLang="ja-JP" sz="2000" dirty="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𝑎</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𝑎</m:t>
                                </m:r>
                                <m:r>
                                  <a:rPr lang="en-US" altLang="ja-JP" sz="2000" b="0" i="1" smtClean="0">
                                    <a:latin typeface="Cambria Math" panose="02040503050406030204" pitchFamily="18" charset="0"/>
                                  </a:rPr>
                                  <m:t>𝑗</m:t>
                                </m:r>
                              </m:sub>
                            </m:sSub>
                          </m:e>
                        </m:nary>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𝑎</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smtClean="0">
                                <a:latin typeface="Cambria Math" panose="02040503050406030204" pitchFamily="18" charset="0"/>
                              </a:rPr>
                              <m:t>𝑖</m:t>
                            </m:r>
                            <m:r>
                              <a:rPr lang="en-US" altLang="ja-JP" sz="2000" b="0" i="1" smtClean="0">
                                <a:latin typeface="Cambria Math" panose="02040503050406030204" pitchFamily="18" charset="0"/>
                              </a:rPr>
                              <m:t>𝑗</m:t>
                            </m:r>
                          </m:sub>
                        </m:sSub>
                      </m:den>
                    </m:f>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         …(2)</m:t>
                    </m:r>
                  </m:oMath>
                </a14:m>
                <a:r>
                  <a:rPr lang="en-US" altLang="ja-JP" sz="2000" dirty="0" smtClean="0"/>
                  <a:t> </a:t>
                </a:r>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𝑗</m:t>
                        </m:r>
                      </m:sub>
                    </m:sSub>
                    <m:r>
                      <a:rPr lang="en-US" altLang="ja-JP" sz="2000" b="0" i="1" smtClean="0">
                        <a:latin typeface="Cambria Math" panose="02040503050406030204" pitchFamily="18" charset="0"/>
                      </a:rPr>
                      <m:t>=</m:t>
                    </m:r>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b="0" i="1" smtClean="0">
                                <a:solidFill>
                                  <a:srgbClr val="FF0000"/>
                                </a:solidFill>
                                <a:latin typeface="Cambria Math" panose="02040503050406030204" pitchFamily="18" charset="0"/>
                              </a:rPr>
                              <m:t>𝑗</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𝑔</m:t>
                            </m:r>
                          </m:e>
                          <m:sub>
                            <m:r>
                              <a:rPr lang="en-US" altLang="ja-JP" sz="2000" b="0" i="1" smtClean="0">
                                <a:latin typeface="Cambria Math" panose="02040503050406030204" pitchFamily="18" charset="0"/>
                              </a:rPr>
                              <m:t>𝑗</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den>
                    </m:f>
                    <m:r>
                      <a:rPr lang="en-US" altLang="ja-JP" sz="2000" b="0" i="1" smtClean="0">
                        <a:latin typeface="Cambria Math" panose="02040503050406030204" pitchFamily="18" charset="0"/>
                      </a:rPr>
                      <m:t>=</m:t>
                    </m:r>
                    <m:d>
                      <m:dPr>
                        <m:ctrlPr>
                          <a:rPr lang="en-US" altLang="ja-JP" sz="2000" b="0" i="1" smtClean="0">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𝑓</m:t>
                        </m:r>
                      </m:e>
                      <m:sup>
                        <m:r>
                          <a:rPr lang="en-US" altLang="ja-JP" sz="2000" b="0" i="1" smtClean="0">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b="0" i="1" smtClean="0">
                                <a:latin typeface="Cambria Math" panose="02040503050406030204" pitchFamily="18" charset="0"/>
                              </a:rPr>
                              <m:t>𝑗</m:t>
                            </m:r>
                          </m:sub>
                        </m:sSub>
                      </m:e>
                    </m:d>
                    <m:r>
                      <a:rPr lang="en-US" altLang="ja-JP" sz="2000" b="0" i="1" smtClean="0">
                        <a:latin typeface="Cambria Math" panose="02040503050406030204" pitchFamily="18" charset="0"/>
                      </a:rPr>
                      <m:t>   …(3)</m:t>
                    </m:r>
                  </m:oMath>
                </a14:m>
                <a:r>
                  <a:rPr lang="en-US" altLang="ja-JP" sz="2000" dirty="0" smtClean="0"/>
                  <a:t>  </a:t>
                </a:r>
              </a:p>
              <a:p>
                <a:pPr marL="0" indent="0">
                  <a:lnSpc>
                    <a:spcPct val="100000"/>
                  </a:lnSpc>
                  <a:spcBef>
                    <a:spcPts val="600"/>
                  </a:spcBef>
                  <a:spcAft>
                    <a:spcPts val="600"/>
                  </a:spcAft>
                  <a:buNone/>
                </a:pPr>
                <a:r>
                  <a:rPr lang="ja-JP" altLang="en-US" sz="2000" dirty="0" smtClean="0"/>
                  <a:t>式</a:t>
                </a:r>
                <a:r>
                  <a:rPr lang="en-US" altLang="ja-JP" sz="2000" dirty="0" smtClean="0"/>
                  <a:t>(1)</a:t>
                </a:r>
                <a:r>
                  <a:rPr lang="ja-JP" altLang="en-US" sz="2000" dirty="0" smtClean="0"/>
                  <a:t>に</a:t>
                </a:r>
                <a:r>
                  <a:rPr lang="en-US" altLang="ja-JP" sz="2000" dirty="0" smtClean="0"/>
                  <a:t>(2,3)</a:t>
                </a:r>
                <a:r>
                  <a:rPr lang="ja-JP" altLang="en-US" sz="2000" dirty="0" smtClean="0"/>
                  <a:t>を代入すると</a:t>
                </a:r>
                <a:r>
                  <a:rPr lang="ja-JP" altLang="en-US" sz="2000" dirty="0"/>
                  <a:t>以下</a:t>
                </a:r>
                <a:r>
                  <a:rPr lang="ja-JP" altLang="en-US" sz="2000" dirty="0" smtClean="0"/>
                  <a:t>が</a:t>
                </a:r>
                <a:r>
                  <a:rPr lang="ja-JP" altLang="en-US" sz="2000" dirty="0"/>
                  <a:t>得</a:t>
                </a:r>
                <a:r>
                  <a:rPr lang="ja-JP" altLang="en-US" sz="2000" dirty="0" smtClean="0"/>
                  <a:t>られる</a:t>
                </a:r>
                <a:endParaRPr lang="en-US" altLang="ja-JP" sz="2000" dirty="0" smtClean="0"/>
              </a:p>
              <a:p>
                <a:pPr marL="0" indent="0">
                  <a:lnSpc>
                    <a:spcPct val="100000"/>
                  </a:lnSpc>
                  <a:spcBef>
                    <a:spcPts val="600"/>
                  </a:spcBef>
                  <a:spcAft>
                    <a:spcPts val="600"/>
                  </a:spcAft>
                  <a:buNone/>
                </a:pP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b="0" i="1" smtClean="0">
                                <a:latin typeface="Cambria Math" panose="02040503050406030204" pitchFamily="18" charset="0"/>
                              </a:rPr>
                              <m:t>𝑖</m:t>
                            </m:r>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𝑗</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b="0" i="1" smtClean="0">
                            <a:latin typeface="Cambria Math" panose="02040503050406030204" pitchFamily="18" charset="0"/>
                          </a:rPr>
                          <m:t>𝑖</m:t>
                        </m:r>
                      </m:sub>
                    </m:sSub>
                    <m:r>
                      <a:rPr lang="en-US" altLang="ja-JP" sz="2000" b="0" i="1" smtClean="0">
                        <a:latin typeface="Cambria Math" panose="02040503050406030204" pitchFamily="18" charset="0"/>
                      </a:rPr>
                      <m:t>=</m:t>
                    </m:r>
                    <m:d>
                      <m:dPr>
                        <m:ctrlPr>
                          <a:rPr lang="en-US" altLang="ja-JP" sz="2000" i="1">
                            <a:latin typeface="Cambria Math" panose="02040503050406030204" pitchFamily="18" charset="0"/>
                          </a:rPr>
                        </m:ctrlPr>
                      </m:dPr>
                      <m:e>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e>
                    </m:d>
                    <m:sSup>
                      <m:sSupPr>
                        <m:ctrlPr>
                          <a:rPr lang="en-US" altLang="ja-JP" sz="2000" i="1">
                            <a:latin typeface="Cambria Math" panose="02040503050406030204" pitchFamily="18" charset="0"/>
                          </a:rPr>
                        </m:ctrlPr>
                      </m:sSupPr>
                      <m:e>
                        <m:r>
                          <a:rPr lang="en-US" altLang="ja-JP" sz="2000" i="1">
                            <a:latin typeface="Cambria Math" panose="02040503050406030204" pitchFamily="18" charset="0"/>
                          </a:rPr>
                          <m:t>𝑓</m:t>
                        </m:r>
                      </m:e>
                      <m:sup>
                        <m:r>
                          <a:rPr lang="en-US" altLang="ja-JP" sz="2000" i="1">
                            <a:latin typeface="Cambria Math" panose="02040503050406030204" pitchFamily="18" charset="0"/>
                          </a:rPr>
                          <m:t>′</m:t>
                        </m:r>
                      </m:sup>
                    </m:sSup>
                    <m:d>
                      <m:dPr>
                        <m:ctrlPr>
                          <a:rPr lang="en-US" altLang="ja-JP" sz="2000" i="1">
                            <a:latin typeface="Cambria Math" panose="02040503050406030204" pitchFamily="18" charset="0"/>
                          </a:rPr>
                        </m:ctrlPr>
                      </m:dPr>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𝑗</m:t>
                            </m:r>
                          </m:sub>
                        </m:sSub>
                      </m:e>
                    </m:d>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𝑖</m:t>
                        </m:r>
                      </m:sub>
                    </m:sSub>
                  </m:oMath>
                </a14:m>
                <a:r>
                  <a:rPr lang="en-US" altLang="ja-JP" sz="2000" dirty="0" smtClean="0"/>
                  <a:t> </a:t>
                </a:r>
              </a:p>
              <a:p>
                <a:pPr marL="0" indent="0">
                  <a:lnSpc>
                    <a:spcPct val="100000"/>
                  </a:lnSpc>
                  <a:spcBef>
                    <a:spcPts val="600"/>
                  </a:spcBef>
                  <a:spcAft>
                    <a:spcPts val="600"/>
                  </a:spcAft>
                  <a:buNone/>
                </a:pPr>
                <a:endParaRPr lang="en-US" altLang="ja-JP" sz="2000" dirty="0"/>
              </a:p>
              <a:p>
                <a:pPr marL="0" indent="0">
                  <a:lnSpc>
                    <a:spcPct val="100000"/>
                  </a:lnSpc>
                  <a:spcBef>
                    <a:spcPts val="600"/>
                  </a:spcBef>
                  <a:spcAft>
                    <a:spcPts val="600"/>
                  </a:spcAft>
                  <a:buNone/>
                </a:pPr>
                <a:endParaRPr lang="en-US" altLang="ja-JP" sz="2000" dirty="0"/>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374032" y="337141"/>
                <a:ext cx="5140943" cy="6302374"/>
              </a:xfrm>
              <a:blipFill rotWithShape="0">
                <a:blip r:embed="rId3"/>
                <a:stretch>
                  <a:fillRect l="-1185" t="-774"/>
                </a:stretch>
              </a:blipFill>
            </p:spPr>
            <p:txBody>
              <a:bodyPr/>
              <a:lstStyle/>
              <a:p>
                <a:r>
                  <a:rPr lang="ja-JP" altLang="en-US">
                    <a:noFill/>
                  </a:rPr>
                  <a:t> </a:t>
                </a:r>
              </a:p>
            </p:txBody>
          </p:sp>
        </mc:Fallback>
      </mc:AlternateContent>
      <p:grpSp>
        <p:nvGrpSpPr>
          <p:cNvPr id="4" name="グループ化 3"/>
          <p:cNvGrpSpPr/>
          <p:nvPr/>
        </p:nvGrpSpPr>
        <p:grpSpPr>
          <a:xfrm>
            <a:off x="6169765" y="1048790"/>
            <a:ext cx="511040" cy="2364788"/>
            <a:chOff x="6314945" y="1002402"/>
            <a:chExt cx="511040" cy="2364788"/>
          </a:xfrm>
        </p:grpSpPr>
        <p:sp>
          <p:nvSpPr>
            <p:cNvPr id="5" name="円/楕円 4"/>
            <p:cNvSpPr/>
            <p:nvPr/>
          </p:nvSpPr>
          <p:spPr>
            <a:xfrm>
              <a:off x="6314945" y="10024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6" name="円/楕円 5"/>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3600" i="1" dirty="0" err="1" smtClean="0">
                  <a:solidFill>
                    <a:schemeClr val="tx1"/>
                  </a:solidFill>
                  <a:latin typeface="Times New Roman" panose="02020603050405020304" pitchFamily="18" charset="0"/>
                  <a:cs typeface="Times New Roman" panose="02020603050405020304" pitchFamily="18" charset="0"/>
                </a:rPr>
                <a:t>i</a:t>
              </a:r>
              <a:endParaRPr kumimoji="1" lang="ja-JP" altLang="en-US" sz="2000" i="1" dirty="0">
                <a:solidFill>
                  <a:schemeClr val="tx1"/>
                </a:solidFill>
                <a:latin typeface="Times New Roman" panose="02020603050405020304" pitchFamily="18" charset="0"/>
                <a:cs typeface="Times New Roman" panose="02020603050405020304" pitchFamily="18" charset="0"/>
              </a:endParaRPr>
            </a:p>
          </p:txBody>
        </p:sp>
        <p:sp>
          <p:nvSpPr>
            <p:cNvPr id="7" name="円/楕円 6"/>
            <p:cNvSpPr/>
            <p:nvPr/>
          </p:nvSpPr>
          <p:spPr>
            <a:xfrm>
              <a:off x="6314945" y="28561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sp>
        <p:nvSpPr>
          <p:cNvPr id="8" name="円/楕円 7"/>
          <p:cNvSpPr/>
          <p:nvPr/>
        </p:nvSpPr>
        <p:spPr>
          <a:xfrm>
            <a:off x="8105036" y="1988365"/>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kumimoji="1" lang="en-US" altLang="ja-JP" sz="2800" b="1" i="1" dirty="0" smtClean="0">
                <a:solidFill>
                  <a:schemeClr val="tx1"/>
                </a:solidFill>
                <a:latin typeface="Times New Roman" panose="02020603050405020304" pitchFamily="18" charset="0"/>
                <a:cs typeface="Times New Roman" panose="02020603050405020304" pitchFamily="18" charset="0"/>
              </a:rPr>
              <a:t>j</a:t>
            </a:r>
            <a:endParaRPr kumimoji="1" lang="ja-JP" altLang="en-US" sz="2400" b="1" i="1" dirty="0">
              <a:solidFill>
                <a:schemeClr val="tx1"/>
              </a:solidFill>
              <a:latin typeface="Times New Roman" panose="02020603050405020304" pitchFamily="18" charset="0"/>
              <a:cs typeface="Times New Roman" panose="02020603050405020304" pitchFamily="18" charset="0"/>
            </a:endParaRPr>
          </a:p>
        </p:txBody>
      </p:sp>
      <p:cxnSp>
        <p:nvCxnSpPr>
          <p:cNvPr id="9" name="直線矢印コネクタ 8"/>
          <p:cNvCxnSpPr>
            <a:stCxn id="5" idx="6"/>
            <a:endCxn id="8" idx="2"/>
          </p:cNvCxnSpPr>
          <p:nvPr/>
        </p:nvCxnSpPr>
        <p:spPr>
          <a:xfrm>
            <a:off x="6680805" y="1304310"/>
            <a:ext cx="1424231" cy="9395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線矢印コネクタ 9"/>
          <p:cNvCxnSpPr>
            <a:stCxn id="6" idx="6"/>
            <a:endCxn id="8" idx="2"/>
          </p:cNvCxnSpPr>
          <p:nvPr/>
        </p:nvCxnSpPr>
        <p:spPr>
          <a:xfrm>
            <a:off x="6680805" y="2243884"/>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直線矢印コネクタ 10"/>
          <p:cNvCxnSpPr>
            <a:stCxn id="7" idx="6"/>
            <a:endCxn id="8" idx="2"/>
          </p:cNvCxnSpPr>
          <p:nvPr/>
        </p:nvCxnSpPr>
        <p:spPr>
          <a:xfrm flipV="1">
            <a:off x="6680805" y="2243885"/>
            <a:ext cx="1424231" cy="9141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正方形/長方形 13"/>
              <p:cNvSpPr/>
              <p:nvPr/>
            </p:nvSpPr>
            <p:spPr>
              <a:xfrm>
                <a:off x="7527420" y="1493730"/>
                <a:ext cx="580479"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cs typeface="Times New Roman" panose="02020603050405020304" pitchFamily="18" charset="0"/>
                            </a:rPr>
                          </m:ctrlPr>
                        </m:sSubPr>
                        <m:e>
                          <m:r>
                            <a:rPr lang="en-US" altLang="ja-JP" sz="2800" i="1">
                              <a:latin typeface="Cambria Math" panose="02040503050406030204" pitchFamily="18" charset="0"/>
                              <a:cs typeface="Times New Roman" panose="02020603050405020304" pitchFamily="18" charset="0"/>
                            </a:rPr>
                            <m:t>h</m:t>
                          </m:r>
                        </m:e>
                        <m:sub>
                          <m:r>
                            <a:rPr lang="en-US" altLang="ja-JP" sz="2800" b="0" i="1" smtClean="0">
                              <a:latin typeface="Cambria Math" panose="02040503050406030204" pitchFamily="18" charset="0"/>
                              <a:cs typeface="Times New Roman" panose="02020603050405020304" pitchFamily="18" charset="0"/>
                            </a:rPr>
                            <m:t>𝑗</m:t>
                          </m:r>
                        </m:sub>
                      </m:sSub>
                    </m:oMath>
                  </m:oMathPara>
                </a14:m>
                <a:endParaRPr lang="ja-JP" altLang="en-US" sz="2800" dirty="0"/>
              </a:p>
            </p:txBody>
          </p:sp>
        </mc:Choice>
        <mc:Fallback xmlns="">
          <p:sp>
            <p:nvSpPr>
              <p:cNvPr id="14" name="正方形/長方形 13"/>
              <p:cNvSpPr>
                <a:spLocks noRot="1" noChangeAspect="1" noMove="1" noResize="1" noEditPoints="1" noAdjustHandles="1" noChangeArrowheads="1" noChangeShapeType="1" noTextEdit="1"/>
              </p:cNvSpPr>
              <p:nvPr/>
            </p:nvSpPr>
            <p:spPr>
              <a:xfrm>
                <a:off x="7527420" y="1493730"/>
                <a:ext cx="580479" cy="557910"/>
              </a:xfrm>
              <a:prstGeom prst="rect">
                <a:avLst/>
              </a:prstGeom>
              <a:blipFill rotWithShape="0">
                <a:blip r:embed="rId4"/>
                <a:stretch>
                  <a:fillRect/>
                </a:stretch>
              </a:blipFill>
            </p:spPr>
            <p:txBody>
              <a:bodyPr/>
              <a:lstStyle/>
              <a:p>
                <a:r>
                  <a:rPr lang="ja-JP" altLang="en-US">
                    <a:noFill/>
                  </a:rPr>
                  <a:t> </a:t>
                </a:r>
              </a:p>
            </p:txBody>
          </p:sp>
        </mc:Fallback>
      </mc:AlternateContent>
      <p:sp>
        <p:nvSpPr>
          <p:cNvPr id="15" name="円/楕円 14"/>
          <p:cNvSpPr/>
          <p:nvPr/>
        </p:nvSpPr>
        <p:spPr>
          <a:xfrm>
            <a:off x="7537450" y="1724478"/>
            <a:ext cx="406400" cy="1016000"/>
          </a:xfrm>
          <a:prstGeom prst="ellipse">
            <a:avLst/>
          </a:prstGeom>
          <a:noFill/>
          <a:ln w="28575">
            <a:solidFill>
              <a:schemeClr val="tx1"/>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19" name="正方形/長方形 18"/>
              <p:cNvSpPr/>
              <p:nvPr/>
            </p:nvSpPr>
            <p:spPr>
              <a:xfrm>
                <a:off x="6792878" y="1813500"/>
                <a:ext cx="675826"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𝑖𝑗</m:t>
                          </m:r>
                        </m:sub>
                      </m:sSub>
                    </m:oMath>
                  </m:oMathPara>
                </a14:m>
                <a:endParaRPr lang="ja-JP" altLang="en-US" sz="2400" dirty="0"/>
              </a:p>
            </p:txBody>
          </p:sp>
        </mc:Choice>
        <mc:Fallback xmlns="">
          <p:sp>
            <p:nvSpPr>
              <p:cNvPr id="19" name="正方形/長方形 18"/>
              <p:cNvSpPr>
                <a:spLocks noRot="1" noChangeAspect="1" noMove="1" noResize="1" noEditPoints="1" noAdjustHandles="1" noChangeArrowheads="1" noChangeShapeType="1" noTextEdit="1"/>
              </p:cNvSpPr>
              <p:nvPr/>
            </p:nvSpPr>
            <p:spPr>
              <a:xfrm>
                <a:off x="6792878" y="1813500"/>
                <a:ext cx="675826" cy="491417"/>
              </a:xfrm>
              <a:prstGeom prst="rect">
                <a:avLst/>
              </a:prstGeom>
              <a:blipFill rotWithShape="0">
                <a:blip r:embed="rId5"/>
                <a:stretch>
                  <a:fillRect b="-987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正方形/長方形 19"/>
              <p:cNvSpPr/>
              <p:nvPr/>
            </p:nvSpPr>
            <p:spPr>
              <a:xfrm>
                <a:off x="8479893" y="1632977"/>
                <a:ext cx="621003" cy="55791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800" i="1" smtClean="0">
                              <a:latin typeface="Cambria Math" panose="02040503050406030204" pitchFamily="18" charset="0"/>
                            </a:rPr>
                          </m:ctrlPr>
                        </m:sSubPr>
                        <m:e>
                          <m:r>
                            <a:rPr lang="en-US" altLang="ja-JP" sz="2800" i="1">
                              <a:latin typeface="Cambria Math" panose="02040503050406030204" pitchFamily="18" charset="0"/>
                            </a:rPr>
                            <m:t>𝑔</m:t>
                          </m:r>
                        </m:e>
                        <m:sub>
                          <m:r>
                            <a:rPr lang="en-US" altLang="ja-JP" sz="2800" b="0" i="1" smtClean="0">
                              <a:latin typeface="Cambria Math" panose="02040503050406030204" pitchFamily="18" charset="0"/>
                            </a:rPr>
                            <m:t>𝑗</m:t>
                          </m:r>
                        </m:sub>
                      </m:sSub>
                    </m:oMath>
                  </m:oMathPara>
                </a14:m>
                <a:endParaRPr lang="ja-JP" altLang="en-US" sz="2800" dirty="0"/>
              </a:p>
            </p:txBody>
          </p:sp>
        </mc:Choice>
        <mc:Fallback xmlns="">
          <p:sp>
            <p:nvSpPr>
              <p:cNvPr id="20" name="正方形/長方形 19"/>
              <p:cNvSpPr>
                <a:spLocks noRot="1" noChangeAspect="1" noMove="1" noResize="1" noEditPoints="1" noAdjustHandles="1" noChangeArrowheads="1" noChangeShapeType="1" noTextEdit="1"/>
              </p:cNvSpPr>
              <p:nvPr/>
            </p:nvSpPr>
            <p:spPr>
              <a:xfrm>
                <a:off x="8479893" y="1632977"/>
                <a:ext cx="621003" cy="557910"/>
              </a:xfrm>
              <a:prstGeom prst="rect">
                <a:avLst/>
              </a:prstGeom>
              <a:blipFill rotWithShape="0">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正方形/長方形 22"/>
              <p:cNvSpPr/>
              <p:nvPr/>
            </p:nvSpPr>
            <p:spPr>
              <a:xfrm>
                <a:off x="6105577" y="3947927"/>
                <a:ext cx="3886513" cy="261853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sz="2000" i="1" smtClean="0">
                              <a:solidFill>
                                <a:srgbClr val="FF0000"/>
                              </a:solidFill>
                              <a:latin typeface="Cambria Math" panose="02040503050406030204" pitchFamily="18" charset="0"/>
                            </a:rPr>
                          </m:ctrlPr>
                        </m:fPr>
                        <m:num>
                          <m:r>
                            <a:rPr lang="en-US" altLang="ja-JP" sz="2000" i="1">
                              <a:solidFill>
                                <a:srgbClr val="FF0000"/>
                              </a:solidFill>
                              <a:latin typeface="Cambria Math" panose="02040503050406030204" pitchFamily="18" charset="0"/>
                            </a:rPr>
                            <m:t>𝜕</m:t>
                          </m:r>
                          <m:r>
                            <a:rPr lang="en-US" altLang="ja-JP" sz="2000" i="1">
                              <a:solidFill>
                                <a:srgbClr val="FF0000"/>
                              </a:solidFill>
                              <a:latin typeface="Cambria Math" panose="02040503050406030204" pitchFamily="18" charset="0"/>
                            </a:rPr>
                            <m:t>𝐽</m:t>
                          </m:r>
                        </m:num>
                        <m:den>
                          <m:r>
                            <a:rPr lang="en-US" altLang="ja-JP" sz="2000" i="1">
                              <a:solidFill>
                                <a:srgbClr val="FF0000"/>
                              </a:solidFill>
                              <a:latin typeface="Cambria Math" panose="02040503050406030204" pitchFamily="18" charset="0"/>
                            </a:rPr>
                            <m:t>𝜕</m:t>
                          </m:r>
                          <m:sSub>
                            <m:sSubPr>
                              <m:ctrlPr>
                                <a:rPr lang="en-US" altLang="ja-JP" sz="2000" i="1">
                                  <a:solidFill>
                                    <a:srgbClr val="FF0000"/>
                                  </a:solidFill>
                                  <a:latin typeface="Cambria Math" panose="02040503050406030204" pitchFamily="18" charset="0"/>
                                </a:rPr>
                              </m:ctrlPr>
                            </m:sSubPr>
                            <m:e>
                              <m:r>
                                <a:rPr lang="en-US" altLang="ja-JP" sz="2000" i="1">
                                  <a:solidFill>
                                    <a:srgbClr val="FF0000"/>
                                  </a:solidFill>
                                  <a:latin typeface="Cambria Math" panose="02040503050406030204" pitchFamily="18" charset="0"/>
                                </a:rPr>
                                <m:t>𝑔</m:t>
                              </m:r>
                            </m:e>
                            <m:sub>
                              <m:r>
                                <a:rPr lang="en-US" altLang="ja-JP" sz="2000" i="1">
                                  <a:solidFill>
                                    <a:srgbClr val="FF0000"/>
                                  </a:solidFill>
                                  <a:latin typeface="Cambria Math" panose="02040503050406030204" pitchFamily="18" charset="0"/>
                                </a:rPr>
                                <m:t>𝑗</m:t>
                              </m:r>
                            </m:sub>
                          </m:sSub>
                        </m:den>
                      </m:f>
                      <m:r>
                        <a:rPr lang="en-US" altLang="ja-JP" sz="2000" b="0" i="1" smtClean="0">
                          <a:latin typeface="Cambria Math" panose="02040503050406030204" pitchFamily="18" charset="0"/>
                        </a:rPr>
                        <m:t>=</m:t>
                      </m:r>
                      <m:nary>
                        <m:naryPr>
                          <m:chr m:val="∑"/>
                          <m:supHide m:val="on"/>
                          <m:ctrlPr>
                            <a:rPr lang="en-US" altLang="ja-JP" sz="2000" b="0" i="1" smtClean="0">
                              <a:latin typeface="Cambria Math" panose="02040503050406030204" pitchFamily="18" charset="0"/>
                            </a:rPr>
                          </m:ctrlPr>
                        </m:naryPr>
                        <m:sub>
                          <m:r>
                            <m:rPr>
                              <m:brk m:alnAt="7"/>
                            </m:rPr>
                            <a:rPr lang="en-US" altLang="ja-JP" sz="2000" b="0" i="1" smtClean="0">
                              <a:latin typeface="Cambria Math" panose="02040503050406030204" pitchFamily="18" charset="0"/>
                            </a:rPr>
                            <m:t>𝑘</m:t>
                          </m:r>
                        </m:sub>
                        <m:sup/>
                        <m:e>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b="0" i="1" smtClean="0">
                                      <a:latin typeface="Cambria Math" panose="02040503050406030204" pitchFamily="18" charset="0"/>
                                    </a:rPr>
                                    <m:t>h</m:t>
                                  </m:r>
                                </m:e>
                                <m:sub>
                                  <m:r>
                                    <a:rPr lang="en-US" altLang="ja-JP" sz="2000" b="0" i="1" smtClean="0">
                                      <a:latin typeface="Cambria Math" panose="02040503050406030204" pitchFamily="18" charset="0"/>
                                    </a:rPr>
                                    <m:t>𝑘</m:t>
                                  </m:r>
                                </m:sub>
                              </m:sSub>
                            </m:den>
                          </m:f>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e>
                      </m:nary>
                      <m:r>
                        <a:rPr lang="en-US" altLang="ja-JP" sz="2000" b="0" i="1" smtClean="0">
                          <a:latin typeface="Cambria Math" panose="02040503050406030204" pitchFamily="18" charset="0"/>
                        </a:rPr>
                        <m:t>=</m:t>
                      </m:r>
                      <m:nary>
                        <m:naryPr>
                          <m:chr m:val="∑"/>
                          <m:supHide m:val="on"/>
                          <m:ctrlPr>
                            <a:rPr lang="en-US" altLang="ja-JP" sz="2000" i="1">
                              <a:latin typeface="Cambria Math" panose="02040503050406030204" pitchFamily="18" charset="0"/>
                            </a:rPr>
                          </m:ctrlPr>
                        </m:naryPr>
                        <m:sub>
                          <m:r>
                            <m:rPr>
                              <m:brk m:alnAt="7"/>
                            </m:rPr>
                            <a:rPr lang="en-US" altLang="ja-JP" sz="2000" i="1">
                              <a:latin typeface="Cambria Math" panose="02040503050406030204" pitchFamily="18" charset="0"/>
                            </a:rPr>
                            <m:t>𝑘</m:t>
                          </m:r>
                        </m:sub>
                        <m:sup/>
                        <m:e>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b="0" i="1" smtClean="0">
                                  <a:latin typeface="Cambria Math" panose="02040503050406030204" pitchFamily="18" charset="0"/>
                                </a:rPr>
                                <m:t>𝑘</m:t>
                              </m:r>
                            </m:sub>
                          </m:sSub>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e>
                      </m:nary>
                    </m:oMath>
                  </m:oMathPara>
                </a14:m>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多変数関数の連鎖律を利用</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000" i="1" dirty="0" smtClean="0">
                    <a:latin typeface="メイリオ" panose="020B0604030504040204" pitchFamily="50" charset="-128"/>
                    <a:ea typeface="メイリオ" panose="020B0604030504040204" pitchFamily="50" charset="-128"/>
                    <a:cs typeface="メイリオ" panose="020B0604030504040204" pitchFamily="50" charset="-128"/>
                  </a:rPr>
                  <a:t>J</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の関数で，</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は</a:t>
                </a:r>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の関数</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p>
              <a:p>
                <a14:m>
                  <m:oMath xmlns:m="http://schemas.openxmlformats.org/officeDocument/2006/math">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𝜖</m:t>
                        </m:r>
                      </m:e>
                      <m:sub>
                        <m:r>
                          <a:rPr lang="en-US" altLang="ja-JP" sz="2000" i="1">
                            <a:latin typeface="Cambria Math" panose="02040503050406030204" pitchFamily="18" charset="0"/>
                          </a:rPr>
                          <m:t>𝑘</m:t>
                        </m:r>
                      </m:sub>
                    </m:sSub>
                    <m:r>
                      <a:rPr lang="en-US" altLang="ja-JP" sz="2000" b="0" i="1" smtClean="0">
                        <a:latin typeface="Cambria Math" panose="02040503050406030204" pitchFamily="18" charset="0"/>
                      </a:rPr>
                      <m:t>=</m:t>
                    </m:r>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r>
                          <a:rPr lang="en-US" altLang="ja-JP" sz="2000" i="1">
                            <a:latin typeface="Cambria Math" panose="02040503050406030204" pitchFamily="18" charset="0"/>
                          </a:rPr>
                          <m:t>𝐽</m:t>
                        </m:r>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den>
                    </m:f>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 と</a:t>
                </a:r>
                <a14:m>
                  <m:oMath xmlns:m="http://schemas.openxmlformats.org/officeDocument/2006/math">
                    <m:f>
                      <m:fPr>
                        <m:ctrlPr>
                          <a:rPr lang="en-US" altLang="ja-JP" sz="2000" i="1">
                            <a:latin typeface="Cambria Math" panose="02040503050406030204" pitchFamily="18" charset="0"/>
                          </a:rPr>
                        </m:ctrlPr>
                      </m:fPr>
                      <m:num>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h</m:t>
                            </m:r>
                          </m:e>
                          <m:sub>
                            <m:r>
                              <a:rPr lang="en-US" altLang="ja-JP" sz="2000" i="1">
                                <a:latin typeface="Cambria Math" panose="02040503050406030204" pitchFamily="18" charset="0"/>
                              </a:rPr>
                              <m:t>𝑘</m:t>
                            </m:r>
                          </m:sub>
                        </m:sSub>
                      </m:num>
                      <m:den>
                        <m:r>
                          <a:rPr lang="en-US" altLang="ja-JP" sz="2000" i="1">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𝑔</m:t>
                            </m:r>
                          </m:e>
                          <m:sub>
                            <m:r>
                              <a:rPr lang="en-US" altLang="ja-JP" sz="2000" i="1">
                                <a:latin typeface="Cambria Math" panose="02040503050406030204" pitchFamily="18" charset="0"/>
                              </a:rPr>
                              <m:t>𝑗</m:t>
                            </m:r>
                          </m:sub>
                        </m:sSub>
                      </m:den>
                    </m:f>
                    <m:r>
                      <a:rPr lang="en-US" altLang="ja-JP" sz="2000" b="0" i="1" smtClean="0">
                        <a:latin typeface="Cambria Math" panose="02040503050406030204" pitchFamily="18" charset="0"/>
                      </a:rPr>
                      <m:t>=</m:t>
                    </m:r>
                    <m:sSub>
                      <m:sSubPr>
                        <m:ctrlPr>
                          <a:rPr lang="en-US" altLang="ja-JP" sz="2000" i="1">
                            <a:latin typeface="Cambria Math" panose="02040503050406030204" pitchFamily="18" charset="0"/>
                          </a:rPr>
                        </m:ctrlPr>
                      </m:sSubPr>
                      <m:e>
                        <m:r>
                          <a:rPr lang="en-US" altLang="ja-JP" sz="2000" i="1">
                            <a:latin typeface="Cambria Math" panose="02040503050406030204" pitchFamily="18" charset="0"/>
                          </a:rPr>
                          <m:t>𝑤</m:t>
                        </m:r>
                      </m:e>
                      <m:sub>
                        <m:r>
                          <a:rPr lang="en-US" altLang="ja-JP" sz="2000" i="1">
                            <a:latin typeface="Cambria Math" panose="02040503050406030204" pitchFamily="18" charset="0"/>
                          </a:rPr>
                          <m:t>𝑗𝑘</m:t>
                        </m:r>
                      </m:sub>
                    </m:sSub>
                  </m:oMath>
                </a14:m>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を利用した</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a:p>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mc:Choice>
        <mc:Fallback xmlns="">
          <p:sp>
            <p:nvSpPr>
              <p:cNvPr id="23" name="正方形/長方形 22"/>
              <p:cNvSpPr>
                <a:spLocks noRot="1" noChangeAspect="1" noMove="1" noResize="1" noEditPoints="1" noAdjustHandles="1" noChangeArrowheads="1" noChangeShapeType="1" noTextEdit="1"/>
              </p:cNvSpPr>
              <p:nvPr/>
            </p:nvSpPr>
            <p:spPr>
              <a:xfrm>
                <a:off x="6105577" y="3947927"/>
                <a:ext cx="3886513" cy="2618537"/>
              </a:xfrm>
              <a:prstGeom prst="rect">
                <a:avLst/>
              </a:prstGeom>
              <a:blipFill rotWithShape="0">
                <a:blip r:embed="rId7"/>
                <a:stretch>
                  <a:fillRect l="-1727" r="-942"/>
                </a:stretch>
              </a:blipFill>
            </p:spPr>
            <p:txBody>
              <a:bodyPr/>
              <a:lstStyle/>
              <a:p>
                <a:r>
                  <a:rPr lang="ja-JP" altLang="en-US">
                    <a:noFill/>
                  </a:rPr>
                  <a:t> </a:t>
                </a:r>
              </a:p>
            </p:txBody>
          </p:sp>
        </mc:Fallback>
      </mc:AlternateContent>
      <p:grpSp>
        <p:nvGrpSpPr>
          <p:cNvPr id="25" name="グループ化 24"/>
          <p:cNvGrpSpPr/>
          <p:nvPr/>
        </p:nvGrpSpPr>
        <p:grpSpPr>
          <a:xfrm>
            <a:off x="11386246" y="1041610"/>
            <a:ext cx="425547" cy="2384661"/>
            <a:chOff x="10185488" y="872097"/>
            <a:chExt cx="511040" cy="2863740"/>
          </a:xfrm>
        </p:grpSpPr>
        <p:sp>
          <p:nvSpPr>
            <p:cNvPr id="32" name="円/楕円 31"/>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33" name="円/楕円 32"/>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34" name="円/楕円 33"/>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mc:AlternateContent xmlns:mc="http://schemas.openxmlformats.org/markup-compatibility/2006" xmlns:a14="http://schemas.microsoft.com/office/drawing/2010/main">
        <mc:Choice Requires="a14">
          <p:sp>
            <p:nvSpPr>
              <p:cNvPr id="44" name="正方形/長方形 43"/>
              <p:cNvSpPr/>
              <p:nvPr/>
            </p:nvSpPr>
            <p:spPr>
              <a:xfrm>
                <a:off x="11395268" y="2028402"/>
                <a:ext cx="43251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44" name="正方形/長方形 43"/>
              <p:cNvSpPr>
                <a:spLocks noRot="1" noChangeAspect="1" noMove="1" noResize="1" noEditPoints="1" noAdjustHandles="1" noChangeArrowheads="1" noChangeShapeType="1" noTextEdit="1"/>
              </p:cNvSpPr>
              <p:nvPr/>
            </p:nvSpPr>
            <p:spPr>
              <a:xfrm>
                <a:off x="11395268" y="2028402"/>
                <a:ext cx="432515" cy="369332"/>
              </a:xfrm>
              <a:prstGeom prst="rect">
                <a:avLst/>
              </a:prstGeom>
              <a:blipFill rotWithShape="0">
                <a:blip r:embed="rId8"/>
                <a:stretch>
                  <a:fillRect/>
                </a:stretch>
              </a:blipFill>
            </p:spPr>
            <p:txBody>
              <a:bodyPr/>
              <a:lstStyle/>
              <a:p>
                <a:r>
                  <a:rPr lang="ja-JP" altLang="en-US">
                    <a:noFill/>
                  </a:rPr>
                  <a:t> </a:t>
                </a:r>
              </a:p>
            </p:txBody>
          </p:sp>
        </mc:Fallback>
      </mc:AlternateContent>
      <p:cxnSp>
        <p:nvCxnSpPr>
          <p:cNvPr id="45" name="直線矢印コネクタ 44"/>
          <p:cNvCxnSpPr>
            <a:stCxn id="33" idx="2"/>
          </p:cNvCxnSpPr>
          <p:nvPr/>
        </p:nvCxnSpPr>
        <p:spPr>
          <a:xfrm flipH="1">
            <a:off x="9858375" y="2233941"/>
            <a:ext cx="1527871" cy="44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正方形/長方形 46"/>
              <p:cNvSpPr/>
              <p:nvPr/>
            </p:nvSpPr>
            <p:spPr>
              <a:xfrm>
                <a:off x="10155203" y="1794450"/>
                <a:ext cx="705065" cy="49141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sz="2400" i="1" smtClean="0">
                              <a:latin typeface="Cambria Math" panose="02040503050406030204" pitchFamily="18" charset="0"/>
                            </a:rPr>
                          </m:ctrlPr>
                        </m:sSubPr>
                        <m:e>
                          <m:r>
                            <a:rPr lang="en-US" altLang="ja-JP" sz="2400" i="1">
                              <a:latin typeface="Cambria Math" panose="02040503050406030204" pitchFamily="18" charset="0"/>
                            </a:rPr>
                            <m:t>𝑤</m:t>
                          </m:r>
                        </m:e>
                        <m:sub>
                          <m:r>
                            <a:rPr lang="en-US" altLang="ja-JP" sz="2400" b="0" i="1" smtClean="0">
                              <a:latin typeface="Cambria Math" panose="02040503050406030204" pitchFamily="18" charset="0"/>
                            </a:rPr>
                            <m:t>𝑗𝑘</m:t>
                          </m:r>
                        </m:sub>
                      </m:sSub>
                    </m:oMath>
                  </m:oMathPara>
                </a14:m>
                <a:endParaRPr lang="ja-JP" altLang="en-US" sz="2400" dirty="0"/>
              </a:p>
            </p:txBody>
          </p:sp>
        </mc:Choice>
        <mc:Fallback xmlns="">
          <p:sp>
            <p:nvSpPr>
              <p:cNvPr id="47" name="正方形/長方形 46"/>
              <p:cNvSpPr>
                <a:spLocks noRot="1" noChangeAspect="1" noMove="1" noResize="1" noEditPoints="1" noAdjustHandles="1" noChangeArrowheads="1" noChangeShapeType="1" noTextEdit="1"/>
              </p:cNvSpPr>
              <p:nvPr/>
            </p:nvSpPr>
            <p:spPr>
              <a:xfrm>
                <a:off x="10155203" y="1794450"/>
                <a:ext cx="705065" cy="491417"/>
              </a:xfrm>
              <a:prstGeom prst="rect">
                <a:avLst/>
              </a:prstGeom>
              <a:blipFill rotWithShape="0">
                <a:blip r:embed="rId9"/>
                <a:stretch>
                  <a:fillRect b="-9877"/>
                </a:stretch>
              </a:blipFill>
            </p:spPr>
            <p:txBody>
              <a:bodyPr/>
              <a:lstStyle/>
              <a:p>
                <a:r>
                  <a:rPr lang="ja-JP" altLang="en-US">
                    <a:noFill/>
                  </a:rPr>
                  <a:t> </a:t>
                </a:r>
              </a:p>
            </p:txBody>
          </p:sp>
        </mc:Fallback>
      </mc:AlternateContent>
      <p:cxnSp>
        <p:nvCxnSpPr>
          <p:cNvPr id="48" name="直線矢印コネクタ 47"/>
          <p:cNvCxnSpPr>
            <a:stCxn id="32" idx="2"/>
          </p:cNvCxnSpPr>
          <p:nvPr/>
        </p:nvCxnSpPr>
        <p:spPr>
          <a:xfrm flipH="1">
            <a:off x="9858375" y="1254384"/>
            <a:ext cx="1527871" cy="85064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34" idx="2"/>
          </p:cNvCxnSpPr>
          <p:nvPr/>
        </p:nvCxnSpPr>
        <p:spPr>
          <a:xfrm flipH="1" flipV="1">
            <a:off x="9877425" y="2409825"/>
            <a:ext cx="1508821" cy="8036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正方形/長方形 54"/>
              <p:cNvSpPr/>
              <p:nvPr/>
            </p:nvSpPr>
            <p:spPr>
              <a:xfrm>
                <a:off x="9320905" y="1927886"/>
                <a:ext cx="598690" cy="69717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altLang="ja-JP" i="1">
                              <a:latin typeface="Cambria Math" panose="02040503050406030204" pitchFamily="18" charset="0"/>
                            </a:rPr>
                          </m:ctrlPr>
                        </m:fPr>
                        <m:num>
                          <m:r>
                            <a:rPr lang="en-US" altLang="ja-JP" i="1">
                              <a:latin typeface="Cambria Math" panose="02040503050406030204" pitchFamily="18" charset="0"/>
                            </a:rPr>
                            <m:t>𝜕</m:t>
                          </m:r>
                          <m:r>
                            <a:rPr lang="en-US" altLang="ja-JP" i="1">
                              <a:latin typeface="Cambria Math" panose="02040503050406030204" pitchFamily="18" charset="0"/>
                            </a:rPr>
                            <m:t>𝐽</m:t>
                          </m:r>
                        </m:num>
                        <m:den>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𝑔</m:t>
                              </m:r>
                            </m:e>
                            <m:sub>
                              <m:r>
                                <a:rPr lang="en-US" altLang="ja-JP" i="1">
                                  <a:latin typeface="Cambria Math" panose="02040503050406030204" pitchFamily="18" charset="0"/>
                                </a:rPr>
                                <m:t>𝑗</m:t>
                              </m:r>
                            </m:sub>
                          </m:sSub>
                        </m:den>
                      </m:f>
                    </m:oMath>
                  </m:oMathPara>
                </a14:m>
                <a:endParaRPr lang="ja-JP" altLang="en-US" dirty="0"/>
              </a:p>
            </p:txBody>
          </p:sp>
        </mc:Choice>
        <mc:Fallback xmlns="">
          <p:sp>
            <p:nvSpPr>
              <p:cNvPr id="55" name="正方形/長方形 54"/>
              <p:cNvSpPr>
                <a:spLocks noRot="1" noChangeAspect="1" noMove="1" noResize="1" noEditPoints="1" noAdjustHandles="1" noChangeArrowheads="1" noChangeShapeType="1" noTextEdit="1"/>
              </p:cNvSpPr>
              <p:nvPr/>
            </p:nvSpPr>
            <p:spPr>
              <a:xfrm>
                <a:off x="9320905" y="1927886"/>
                <a:ext cx="598690" cy="697179"/>
              </a:xfrm>
              <a:prstGeom prst="rect">
                <a:avLst/>
              </a:prstGeom>
              <a:blipFill rotWithShape="0">
                <a:blip r:embed="rId10"/>
                <a:stretch>
                  <a:fillRect/>
                </a:stretch>
              </a:blipFill>
            </p:spPr>
            <p:txBody>
              <a:bodyPr/>
              <a:lstStyle/>
              <a:p>
                <a:r>
                  <a:rPr lang="ja-JP" altLang="en-US">
                    <a:noFill/>
                  </a:rPr>
                  <a:t> </a:t>
                </a:r>
              </a:p>
            </p:txBody>
          </p:sp>
        </mc:Fallback>
      </mc:AlternateContent>
      <p:cxnSp>
        <p:nvCxnSpPr>
          <p:cNvPr id="56" name="直線矢印コネクタ 55"/>
          <p:cNvCxnSpPr/>
          <p:nvPr/>
        </p:nvCxnSpPr>
        <p:spPr>
          <a:xfrm>
            <a:off x="8636605" y="2243884"/>
            <a:ext cx="291495" cy="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 name="正方形/長方形 26"/>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2" name="スライド番号プレースホルダー 11"/>
          <p:cNvSpPr>
            <a:spLocks noGrp="1"/>
          </p:cNvSpPr>
          <p:nvPr>
            <p:ph type="sldNum" sz="quarter" idx="12"/>
          </p:nvPr>
        </p:nvSpPr>
        <p:spPr/>
        <p:txBody>
          <a:bodyPr/>
          <a:lstStyle/>
          <a:p>
            <a:fld id="{F35DE295-420C-4265-BE54-AE59FA4027A6}" type="slidenum">
              <a:rPr kumimoji="1" lang="ja-JP" altLang="en-US" smtClean="0"/>
              <a:t>47</a:t>
            </a:fld>
            <a:endParaRPr kumimoji="1" lang="ja-JP" altLang="en-US"/>
          </a:p>
        </p:txBody>
      </p:sp>
    </p:spTree>
    <p:extLst>
      <p:ext uri="{BB962C8B-B14F-4D97-AF65-F5344CB8AC3E}">
        <p14:creationId xmlns:p14="http://schemas.microsoft.com/office/powerpoint/2010/main" val="418826264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コンテンツ プレースホルダー 2"/>
              <p:cNvSpPr>
                <a:spLocks noGrp="1"/>
              </p:cNvSpPr>
              <p:nvPr>
                <p:ph idx="1"/>
              </p:nvPr>
            </p:nvSpPr>
            <p:spPr>
              <a:xfrm>
                <a:off x="278781" y="127001"/>
                <a:ext cx="6146295" cy="5143499"/>
              </a:xfrm>
            </p:spPr>
            <p:txBody>
              <a:bodyPr>
                <a:noAutofit/>
              </a:bodyPr>
              <a:lstStyle/>
              <a:p>
                <a:pPr marL="0" indent="0">
                  <a:lnSpc>
                    <a:spcPct val="100000"/>
                  </a:lnSpc>
                  <a:spcBef>
                    <a:spcPts val="600"/>
                  </a:spcBef>
                  <a:spcAft>
                    <a:spcPts val="300"/>
                  </a:spcAft>
                  <a:buNone/>
                </a:pPr>
                <a:r>
                  <a:rPr lang="ja-JP" altLang="en-US" sz="2000" b="1" dirty="0" smtClean="0">
                    <a:latin typeface="Times New Roman" panose="02020603050405020304" pitchFamily="18" charset="0"/>
                    <a:cs typeface="Times New Roman" panose="02020603050405020304" pitchFamily="18" charset="0"/>
                  </a:rPr>
                  <a:t>誤差逆伝播法</a:t>
                </a:r>
                <a:endParaRPr kumimoji="1" lang="en-US" altLang="ja-JP" sz="2000" b="1"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smtClean="0">
                    <a:latin typeface="Times New Roman" panose="02020603050405020304" pitchFamily="18" charset="0"/>
                    <a:cs typeface="Times New Roman" panose="02020603050405020304" pitchFamily="18" charset="0"/>
                  </a:rPr>
                  <a:t>ひとつずつ（または一定数）教師データ</a:t>
                </a:r>
                <a:r>
                  <a:rPr lang="en-US" altLang="ja-JP" sz="1800" dirty="0" smtClean="0">
                    <a:latin typeface="Times New Roman" panose="02020603050405020304" pitchFamily="18" charset="0"/>
                    <a:cs typeface="Times New Roman" panose="02020603050405020304" pitchFamily="18" charset="0"/>
                  </a:rPr>
                  <a:t>(</a:t>
                </a:r>
                <a:r>
                  <a:rPr lang="en-US" altLang="ja-JP" sz="1800" b="1" dirty="0" smtClean="0">
                    <a:latin typeface="Times New Roman" panose="02020603050405020304" pitchFamily="18" charset="0"/>
                    <a:cs typeface="Times New Roman" panose="02020603050405020304" pitchFamily="18" charset="0"/>
                  </a:rPr>
                  <a:t>x, t)</a:t>
                </a:r>
                <a:r>
                  <a:rPr lang="ja-JP" altLang="en-US" sz="1800" dirty="0" smtClean="0">
                    <a:latin typeface="Times New Roman" panose="02020603050405020304" pitchFamily="18" charset="0"/>
                    <a:cs typeface="Times New Roman" panose="02020603050405020304" pitchFamily="18" charset="0"/>
                  </a:rPr>
                  <a:t>を読み込み，誤差を利用して逐次的に重み</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ja-JP" altLang="en-US" sz="1800" i="1">
                        <a:latin typeface="Cambria Math" panose="02040503050406030204" pitchFamily="18" charset="0"/>
                        <a:cs typeface="Times New Roman" panose="02020603050405020304" pitchFamily="18" charset="0"/>
                      </a:rPr>
                      <m:t>を</m:t>
                    </m:r>
                  </m:oMath>
                </a14:m>
                <a:r>
                  <a:rPr lang="ja-JP" altLang="en-US" sz="1800" dirty="0" smtClean="0">
                    <a:latin typeface="Times New Roman" panose="02020603050405020304" pitchFamily="18" charset="0"/>
                    <a:cs typeface="Times New Roman" panose="02020603050405020304" pitchFamily="18" charset="0"/>
                  </a:rPr>
                  <a:t>更新する手法</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1. </a:t>
                </a:r>
                <a:r>
                  <a:rPr lang="ja-JP" altLang="en-US" sz="1800" dirty="0" smtClean="0">
                    <a:latin typeface="Times New Roman" panose="02020603050405020304" pitchFamily="18" charset="0"/>
                    <a:cs typeface="Times New Roman" panose="02020603050405020304" pitchFamily="18" charset="0"/>
                  </a:rPr>
                  <a:t>重みは何かしらの方法（ランダムとか）で初期化する</a:t>
                </a:r>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2. </a:t>
                </a:r>
                <a:r>
                  <a:rPr lang="ja-JP" altLang="en-US" sz="1800" dirty="0" smtClean="0">
                    <a:latin typeface="Times New Roman" panose="02020603050405020304" pitchFamily="18" charset="0"/>
                    <a:cs typeface="Times New Roman" panose="02020603050405020304" pitchFamily="18" charset="0"/>
                  </a:rPr>
                  <a:t>あ</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教師データ</a:t>
                </a:r>
                <a:r>
                  <a:rPr lang="en-US" altLang="ja-JP" sz="1800" dirty="0">
                    <a:latin typeface="Times New Roman" panose="02020603050405020304" pitchFamily="18" charset="0"/>
                    <a:cs typeface="Times New Roman" panose="02020603050405020304" pitchFamily="18" charset="0"/>
                  </a:rPr>
                  <a:t>(</a:t>
                </a:r>
                <a:r>
                  <a:rPr lang="en-US" altLang="ja-JP" sz="1800" b="1" dirty="0">
                    <a:latin typeface="Times New Roman" panose="02020603050405020304" pitchFamily="18" charset="0"/>
                    <a:cs typeface="Times New Roman" panose="02020603050405020304" pitchFamily="18" charset="0"/>
                  </a:rPr>
                  <a:t>x, </a:t>
                </a:r>
                <a:r>
                  <a:rPr lang="en-US" altLang="ja-JP" sz="1800" b="1" dirty="0" smtClean="0">
                    <a:latin typeface="Times New Roman" panose="02020603050405020304" pitchFamily="18" charset="0"/>
                    <a:cs typeface="Times New Roman" panose="02020603050405020304" pitchFamily="18" charset="0"/>
                  </a:rPr>
                  <a:t>t</a:t>
                </a:r>
                <a:r>
                  <a:rPr lang="en-US" altLang="ja-JP" sz="1800" dirty="0" smtClean="0">
                    <a:latin typeface="Times New Roman" panose="02020603050405020304" pitchFamily="18" charset="0"/>
                    <a:cs typeface="Times New Roman" panose="02020603050405020304" pitchFamily="18" charset="0"/>
                  </a:rPr>
                  <a:t>)</a:t>
                </a:r>
                <a:r>
                  <a:rPr lang="ja-JP" altLang="en-US" sz="1800" dirty="0" smtClean="0">
                    <a:latin typeface="Times New Roman" panose="02020603050405020304" pitchFamily="18" charset="0"/>
                    <a:cs typeface="Times New Roman" panose="02020603050405020304" pitchFamily="18" charset="0"/>
                  </a:rPr>
                  <a:t>を読み込み</a:t>
                </a:r>
                <a:r>
                  <a:rPr lang="en-US" altLang="ja-JP" sz="1800" dirty="0" smtClean="0">
                    <a:latin typeface="Times New Roman" panose="02020603050405020304" pitchFamily="18" charset="0"/>
                    <a:cs typeface="Times New Roman" panose="02020603050405020304" pitchFamily="18" charset="0"/>
                  </a:rPr>
                  <a:t>…</a:t>
                </a: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2-0. NN</a:t>
                </a:r>
                <a:r>
                  <a:rPr lang="ja-JP" altLang="en-US" sz="1800" dirty="0" smtClean="0">
                    <a:latin typeface="Times New Roman" panose="02020603050405020304" pitchFamily="18" charset="0"/>
                    <a:cs typeface="Times New Roman" panose="02020603050405020304" pitchFamily="18" charset="0"/>
                  </a:rPr>
                  <a:t>を計算し全層におけ</a:t>
                </a:r>
                <a:r>
                  <a:rPr lang="ja-JP" altLang="en-US" sz="1800" dirty="0">
                    <a:latin typeface="Times New Roman" panose="02020603050405020304" pitchFamily="18" charset="0"/>
                    <a:cs typeface="Times New Roman" panose="02020603050405020304" pitchFamily="18" charset="0"/>
                  </a:rPr>
                  <a:t>る</a:t>
                </a:r>
                <a:r>
                  <a:rPr lang="ja-JP" altLang="en-US" sz="1800" dirty="0" smtClean="0">
                    <a:latin typeface="Times New Roman" panose="02020603050405020304" pitchFamily="18" charset="0"/>
                    <a:cs typeface="Times New Roman" panose="02020603050405020304" pitchFamily="18" charset="0"/>
                  </a:rPr>
                  <a:t>出力 を得る</a:t>
                </a:r>
                <a:r>
                  <a:rPr lang="ja-JP" altLang="en-US"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2-1. </a:t>
                </a:r>
                <a:r>
                  <a:rPr lang="ja-JP" altLang="en-US" sz="1800" dirty="0" smtClean="0">
                    <a:latin typeface="Times New Roman" panose="02020603050405020304" pitchFamily="18" charset="0"/>
                    <a:cs typeface="Times New Roman" panose="02020603050405020304" pitchFamily="18" charset="0"/>
                  </a:rPr>
                  <a:t>出力層の誤差を計算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　   ユニット</a:t>
                </a:r>
                <a:r>
                  <a:rPr lang="en-US" altLang="ja-JP" sz="1800" i="1" dirty="0" smtClean="0">
                    <a:latin typeface="Times New Roman" panose="02020603050405020304" pitchFamily="18" charset="0"/>
                    <a:cs typeface="Times New Roman" panose="02020603050405020304" pitchFamily="18" charset="0"/>
                  </a:rPr>
                  <a:t>k</a:t>
                </a:r>
                <a:r>
                  <a:rPr lang="ja-JP" altLang="en-US" sz="1800" dirty="0" smtClean="0">
                    <a:latin typeface="Times New Roman" panose="02020603050405020304" pitchFamily="18" charset="0"/>
                    <a:cs typeface="Times New Roman" panose="02020603050405020304" pitchFamily="18" charset="0"/>
                  </a:rPr>
                  <a:t>の誤差は </a:t>
                </a:r>
                <a14:m>
                  <m:oMath xmlns:m="http://schemas.openxmlformats.org/officeDocument/2006/math">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𝑘</m:t>
                            </m:r>
                          </m:sub>
                        </m:sSub>
                        <m:r>
                          <a:rPr lang="en-US" altLang="ja-JP" sz="1800" i="1">
                            <a:latin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𝑡</m:t>
                            </m:r>
                          </m:e>
                          <m:sub>
                            <m:r>
                              <a:rPr lang="en-US" altLang="ja-JP" sz="1800" i="1">
                                <a:latin typeface="Cambria Math" panose="02040503050406030204" pitchFamily="18" charset="0"/>
                                <a:cs typeface="Times New Roman" panose="02020603050405020304" pitchFamily="18" charset="0"/>
                              </a:rPr>
                              <m:t>𝑘</m:t>
                            </m:r>
                          </m:sub>
                        </m:sSub>
                      </m:e>
                    </m:d>
                    <m:r>
                      <a:rPr lang="en-US" altLang="ja-JP" sz="1800" b="0" i="1" smtClean="0">
                        <a:latin typeface="Cambria Math" panose="02040503050406030204" pitchFamily="18" charset="0"/>
                        <a:cs typeface="Times New Roman" panose="02020603050405020304" pitchFamily="18" charset="0"/>
                      </a:rPr>
                      <m:t>𝑓</m:t>
                    </m:r>
                    <m:r>
                      <a:rPr lang="en-US" altLang="ja-JP" sz="1800" b="0" i="1" smtClean="0">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𝑘</m:t>
                            </m:r>
                          </m:sub>
                        </m:sSub>
                      </m:e>
                    </m:d>
                  </m:oMath>
                </a14:m>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en-US" altLang="ja-JP" sz="1800" dirty="0" smtClean="0">
                    <a:latin typeface="Times New Roman" panose="02020603050405020304" pitchFamily="18" charset="0"/>
                    <a:cs typeface="Times New Roman" panose="02020603050405020304" pitchFamily="18" charset="0"/>
                  </a:rPr>
                  <a:t>2-2. </a:t>
                </a:r>
                <a:r>
                  <a:rPr lang="ja-JP" altLang="en-US" sz="1800" dirty="0" smtClean="0">
                    <a:latin typeface="Times New Roman" panose="02020603050405020304" pitchFamily="18" charset="0"/>
                    <a:cs typeface="Times New Roman" panose="02020603050405020304" pitchFamily="18" charset="0"/>
                  </a:rPr>
                  <a:t>中間層の</a:t>
                </a:r>
                <a:r>
                  <a:rPr lang="ja-JP" altLang="en-US" sz="1800" dirty="0">
                    <a:latin typeface="Times New Roman" panose="02020603050405020304" pitchFamily="18" charset="0"/>
                    <a:cs typeface="Times New Roman" panose="02020603050405020304" pitchFamily="18" charset="0"/>
                  </a:rPr>
                  <a:t>誤差を</a:t>
                </a:r>
                <a:r>
                  <a:rPr lang="ja-JP" altLang="en-US" sz="1800" dirty="0" smtClean="0">
                    <a:latin typeface="Times New Roman" panose="02020603050405020304" pitchFamily="18" charset="0"/>
                    <a:cs typeface="Times New Roman" panose="02020603050405020304" pitchFamily="18" charset="0"/>
                  </a:rPr>
                  <a:t>計算</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ja-JP" altLang="en-US" sz="1800" dirty="0">
                    <a:latin typeface="Times New Roman" panose="02020603050405020304" pitchFamily="18" charset="0"/>
                    <a:cs typeface="Times New Roman" panose="02020603050405020304" pitchFamily="18" charset="0"/>
                  </a:rPr>
                  <a:t>　　   </a:t>
                </a:r>
                <a:r>
                  <a:rPr lang="ja-JP" altLang="en-US" sz="1800" dirty="0" smtClean="0">
                    <a:latin typeface="Times New Roman" panose="02020603050405020304" pitchFamily="18" charset="0"/>
                    <a:cs typeface="Times New Roman" panose="02020603050405020304" pitchFamily="18" charset="0"/>
                  </a:rPr>
                  <a:t>ユニット</a:t>
                </a:r>
                <a:r>
                  <a:rPr lang="en-US" altLang="ja-JP" sz="1800" i="1" dirty="0" smtClean="0">
                    <a:latin typeface="Times New Roman" panose="02020603050405020304" pitchFamily="18" charset="0"/>
                    <a:cs typeface="Times New Roman" panose="02020603050405020304" pitchFamily="18" charset="0"/>
                  </a:rPr>
                  <a:t>j</a:t>
                </a:r>
                <a:r>
                  <a:rPr lang="ja-JP" altLang="en-US" sz="1800" dirty="0" smtClean="0">
                    <a:latin typeface="Times New Roman" panose="02020603050405020304" pitchFamily="18" charset="0"/>
                    <a:cs typeface="Times New Roman" panose="02020603050405020304" pitchFamily="18" charset="0"/>
                  </a:rPr>
                  <a:t>の</a:t>
                </a:r>
                <a:r>
                  <a:rPr lang="ja-JP" altLang="en-US" sz="1800" dirty="0">
                    <a:latin typeface="Times New Roman" panose="02020603050405020304" pitchFamily="18" charset="0"/>
                    <a:cs typeface="Times New Roman" panose="02020603050405020304" pitchFamily="18" charset="0"/>
                  </a:rPr>
                  <a:t>誤差は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𝑗</m:t>
                        </m:r>
                      </m:sub>
                    </m:sSub>
                    <m:r>
                      <a:rPr lang="en-US" altLang="ja-JP" sz="1800" i="1">
                        <a:latin typeface="Cambria Math" panose="02040503050406030204" pitchFamily="18" charset="0"/>
                        <a:cs typeface="Times New Roman" panose="02020603050405020304" pitchFamily="18" charset="0"/>
                      </a:rPr>
                      <m:t>=</m:t>
                    </m:r>
                    <m:d>
                      <m:dPr>
                        <m:ctrlPr>
                          <a:rPr lang="en-US" altLang="ja-JP" sz="1800" b="0" i="1" smtClean="0">
                            <a:latin typeface="Cambria Math" panose="02040503050406030204" pitchFamily="18" charset="0"/>
                            <a:cs typeface="Times New Roman" panose="02020603050405020304" pitchFamily="18" charset="0"/>
                          </a:rPr>
                        </m:ctrlPr>
                      </m:dPr>
                      <m:e>
                        <m:nary>
                          <m:naryPr>
                            <m:chr m:val="∑"/>
                            <m:supHide m:val="on"/>
                            <m:ctrlPr>
                              <a:rPr lang="en-US" altLang="ja-JP" sz="1800" i="1">
                                <a:latin typeface="Cambria Math" panose="02040503050406030204" pitchFamily="18" charset="0"/>
                                <a:cs typeface="Times New Roman" panose="02020603050405020304" pitchFamily="18" charset="0"/>
                              </a:rPr>
                            </m:ctrlPr>
                          </m:naryPr>
                          <m:sub>
                            <m:r>
                              <m:rPr>
                                <m:brk m:alnAt="7"/>
                              </m:rPr>
                              <a:rPr lang="en-US" altLang="ja-JP" sz="1800" i="1">
                                <a:latin typeface="Cambria Math" panose="02040503050406030204" pitchFamily="18" charset="0"/>
                                <a:cs typeface="Times New Roman" panose="02020603050405020304" pitchFamily="18" charset="0"/>
                              </a:rPr>
                              <m:t>𝑘</m:t>
                            </m:r>
                          </m:sub>
                          <m:sup/>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𝑗𝑘</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𝑘</m:t>
                                </m:r>
                              </m:sub>
                            </m:sSub>
                          </m:e>
                        </m:nary>
                      </m:e>
                    </m:d>
                    <m:r>
                      <a:rPr lang="en-US" altLang="ja-JP" sz="1800" i="1">
                        <a:latin typeface="Cambria Math" panose="02040503050406030204" pitchFamily="18" charset="0"/>
                        <a:cs typeface="Times New Roman" panose="02020603050405020304" pitchFamily="18" charset="0"/>
                      </a:rPr>
                      <m:t>𝑓</m:t>
                    </m:r>
                    <m:r>
                      <a:rPr lang="en-US" altLang="ja-JP" sz="1800" i="1">
                        <a:latin typeface="Cambria Math" panose="02040503050406030204" pitchFamily="18" charset="0"/>
                        <a:cs typeface="Times New Roman" panose="02020603050405020304" pitchFamily="18" charset="0"/>
                      </a:rPr>
                      <m:t>′</m:t>
                    </m:r>
                    <m:d>
                      <m:dPr>
                        <m:ctrlPr>
                          <a:rPr lang="en-US" altLang="ja-JP" sz="1800" i="1">
                            <a:latin typeface="Cambria Math" panose="02040503050406030204" pitchFamily="18" charset="0"/>
                            <a:cs typeface="Times New Roman" panose="02020603050405020304" pitchFamily="18" charset="0"/>
                          </a:rPr>
                        </m:ctrlPr>
                      </m:dPr>
                      <m:e>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h</m:t>
                            </m:r>
                          </m:e>
                          <m:sub>
                            <m:r>
                              <a:rPr lang="en-US" altLang="ja-JP" sz="1800" b="0" i="1" smtClean="0">
                                <a:latin typeface="Cambria Math" panose="02040503050406030204" pitchFamily="18" charset="0"/>
                                <a:cs typeface="Times New Roman" panose="02020603050405020304" pitchFamily="18" charset="0"/>
                              </a:rPr>
                              <m:t>𝑗</m:t>
                            </m:r>
                          </m:sub>
                        </m:sSub>
                      </m:e>
                    </m:d>
                  </m:oMath>
                </a14:m>
                <a:endParaRPr lang="en-US" altLang="ja-JP" sz="1800" dirty="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latin typeface="Times New Roman" panose="02020603050405020304" pitchFamily="18" charset="0"/>
                    <a:cs typeface="Times New Roman" panose="02020603050405020304" pitchFamily="18" charset="0"/>
                  </a:rPr>
                  <a:t>    2-3. </a:t>
                </a:r>
                <a:r>
                  <a:rPr lang="ja-JP" altLang="en-US" sz="1800" dirty="0" smtClean="0">
                    <a:latin typeface="Times New Roman" panose="02020603050405020304" pitchFamily="18" charset="0"/>
                    <a:cs typeface="Times New Roman" panose="02020603050405020304" pitchFamily="18" charset="0"/>
                  </a:rPr>
                  <a:t>重みを以下の通り更新</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i="1">
                            <a:latin typeface="Cambria Math" panose="02040503050406030204" pitchFamily="18" charset="0"/>
                            <a:cs typeface="Times New Roman" panose="02020603050405020304" pitchFamily="18" charset="0"/>
                          </a:rPr>
                          <m:t>𝑖𝑗</m:t>
                        </m:r>
                      </m:sub>
                    </m:sSub>
                    <m:r>
                      <a:rPr lang="en-US" altLang="ja-JP" sz="1800" i="1">
                        <a:latin typeface="Cambria Math" panose="02040503050406030204" pitchFamily="18" charset="0"/>
                        <a:cs typeface="Times New Roman" panose="02020603050405020304" pitchFamily="18" charset="0"/>
                      </a:rPr>
                      <m:t>−</m:t>
                    </m:r>
                    <m:r>
                      <a:rPr lang="en-US" altLang="ja-JP" sz="1800" i="1">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i="1">
                            <a:latin typeface="Cambria Math" panose="02040503050406030204" pitchFamily="18" charset="0"/>
                            <a:cs typeface="Times New Roman" panose="02020603050405020304" pitchFamily="18" charset="0"/>
                          </a:rPr>
                          <m:t>𝑗</m:t>
                        </m:r>
                      </m:sub>
                    </m:sSub>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𝑔</m:t>
                        </m:r>
                      </m:e>
                      <m:sub>
                        <m:r>
                          <a:rPr lang="en-US" altLang="ja-JP" sz="1800" i="1">
                            <a:latin typeface="Cambria Math" panose="02040503050406030204" pitchFamily="18" charset="0"/>
                            <a:cs typeface="Times New Roman" panose="02020603050405020304" pitchFamily="18" charset="0"/>
                          </a:rPr>
                          <m:t>𝑖</m:t>
                        </m:r>
                      </m:sub>
                    </m:sSub>
                  </m:oMath>
                </a14:m>
                <a:r>
                  <a:rPr lang="en-US" altLang="ja-JP" sz="1800" dirty="0">
                    <a:latin typeface="Times New Roman" panose="02020603050405020304" pitchFamily="18" charset="0"/>
                    <a:cs typeface="Times New Roman" panose="02020603050405020304" pitchFamily="18" charset="0"/>
                  </a:rPr>
                  <a:t> </a:t>
                </a:r>
                <a:endParaRPr lang="en-US" altLang="ja-JP" sz="18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spcAft>
                    <a:spcPts val="300"/>
                  </a:spcAft>
                  <a:buNone/>
                </a:pPr>
                <a:r>
                  <a:rPr lang="en-US" altLang="ja-JP" sz="1800" dirty="0" smtClean="0">
                    <a:cs typeface="Times New Roman" panose="02020603050405020304" pitchFamily="18" charset="0"/>
                  </a:rPr>
                  <a:t>         </a:t>
                </a:r>
                <a14:m>
                  <m:oMath xmlns:m="http://schemas.openxmlformats.org/officeDocument/2006/math">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𝑤</m:t>
                        </m:r>
                      </m:e>
                      <m:sub>
                        <m:r>
                          <a:rPr lang="en-US" altLang="ja-JP" sz="1800" b="0" i="1" smtClean="0">
                            <a:latin typeface="Cambria Math" panose="02040503050406030204" pitchFamily="18" charset="0"/>
                            <a:cs typeface="Times New Roman" panose="02020603050405020304" pitchFamily="18" charset="0"/>
                          </a:rPr>
                          <m:t>𝑗𝑘</m:t>
                        </m:r>
                      </m:sub>
                    </m:sSub>
                    <m:r>
                      <a:rPr lang="en-US" altLang="ja-JP" sz="1800" b="0" i="1" smtClean="0">
                        <a:latin typeface="Cambria Math" panose="02040503050406030204" pitchFamily="18" charset="0"/>
                        <a:cs typeface="Times New Roman" panose="02020603050405020304" pitchFamily="18" charset="0"/>
                      </a:rPr>
                      <m:t>−</m:t>
                    </m:r>
                    <m:r>
                      <a:rPr lang="en-US" altLang="ja-JP" sz="1800" b="0" i="1" smtClean="0">
                        <a:latin typeface="Cambria Math" panose="02040503050406030204" pitchFamily="18" charset="0"/>
                        <a:cs typeface="Times New Roman" panose="02020603050405020304" pitchFamily="18" charset="0"/>
                      </a:rPr>
                      <m:t>𝜌</m:t>
                    </m:r>
                    <m:sSub>
                      <m:sSubPr>
                        <m:ctrlPr>
                          <a:rPr lang="en-US" altLang="ja-JP" sz="1800" i="1">
                            <a:latin typeface="Cambria Math" panose="02040503050406030204" pitchFamily="18" charset="0"/>
                            <a:cs typeface="Times New Roman" panose="02020603050405020304" pitchFamily="18" charset="0"/>
                          </a:rPr>
                        </m:ctrlPr>
                      </m:sSubPr>
                      <m:e>
                        <m:r>
                          <a:rPr lang="en-US" altLang="ja-JP" sz="1800" i="1">
                            <a:latin typeface="Cambria Math" panose="02040503050406030204" pitchFamily="18" charset="0"/>
                            <a:cs typeface="Times New Roman" panose="02020603050405020304" pitchFamily="18" charset="0"/>
                          </a:rPr>
                          <m:t>𝜖</m:t>
                        </m:r>
                      </m:e>
                      <m:sub>
                        <m:r>
                          <a:rPr lang="en-US" altLang="ja-JP" sz="1800" b="0" i="1" smtClean="0">
                            <a:latin typeface="Cambria Math" panose="02040503050406030204" pitchFamily="18" charset="0"/>
                            <a:cs typeface="Times New Roman" panose="02020603050405020304" pitchFamily="18" charset="0"/>
                          </a:rPr>
                          <m:t>𝑘</m:t>
                        </m:r>
                      </m:sub>
                    </m:sSub>
                    <m:sSub>
                      <m:sSubPr>
                        <m:ctrlPr>
                          <a:rPr lang="en-US" altLang="ja-JP" sz="1800" b="0" i="1" smtClean="0">
                            <a:latin typeface="Cambria Math" panose="02040503050406030204" pitchFamily="18" charset="0"/>
                            <a:cs typeface="Times New Roman" panose="02020603050405020304" pitchFamily="18" charset="0"/>
                          </a:rPr>
                        </m:ctrlPr>
                      </m:sSubPr>
                      <m:e>
                        <m:r>
                          <a:rPr lang="en-US" altLang="ja-JP" sz="1800" b="0" i="1" smtClean="0">
                            <a:latin typeface="Cambria Math" panose="02040503050406030204" pitchFamily="18" charset="0"/>
                            <a:cs typeface="Times New Roman" panose="02020603050405020304" pitchFamily="18" charset="0"/>
                          </a:rPr>
                          <m:t>𝑔</m:t>
                        </m:r>
                      </m:e>
                      <m:sub>
                        <m:r>
                          <a:rPr lang="en-US" altLang="ja-JP" sz="1800" b="0" i="1" smtClean="0">
                            <a:latin typeface="Cambria Math" panose="02040503050406030204" pitchFamily="18" charset="0"/>
                            <a:cs typeface="Times New Roman" panose="02020603050405020304" pitchFamily="18" charset="0"/>
                          </a:rPr>
                          <m:t>𝑗</m:t>
                        </m:r>
                      </m:sub>
                    </m:sSub>
                  </m:oMath>
                </a14:m>
                <a:r>
                  <a:rPr lang="en-US" altLang="ja-JP" sz="1800" dirty="0" smtClean="0">
                    <a:latin typeface="Times New Roman" panose="02020603050405020304" pitchFamily="18" charset="0"/>
                    <a:cs typeface="Times New Roman" panose="02020603050405020304" pitchFamily="18" charset="0"/>
                  </a:rPr>
                  <a:t> </a:t>
                </a:r>
                <a:endParaRPr lang="en-US" altLang="ja-JP" sz="2000" dirty="0" smtClean="0">
                  <a:latin typeface="Times New Roman" panose="02020603050405020304" pitchFamily="18" charset="0"/>
                  <a:cs typeface="Times New Roman" panose="02020603050405020304" pitchFamily="18" charset="0"/>
                </a:endParaRPr>
              </a:p>
            </p:txBody>
          </p:sp>
        </mc:Choice>
        <mc:Fallback xmlns="">
          <p:sp>
            <p:nvSpPr>
              <p:cNvPr id="3" name="コンテンツ プレースホルダー 2"/>
              <p:cNvSpPr>
                <a:spLocks noGrp="1" noRot="1" noChangeAspect="1" noMove="1" noResize="1" noEditPoints="1" noAdjustHandles="1" noChangeArrowheads="1" noChangeShapeType="1" noTextEdit="1"/>
              </p:cNvSpPr>
              <p:nvPr>
                <p:ph idx="1"/>
              </p:nvPr>
            </p:nvSpPr>
            <p:spPr>
              <a:xfrm>
                <a:off x="278781" y="127001"/>
                <a:ext cx="6146295" cy="5143499"/>
              </a:xfrm>
              <a:blipFill rotWithShape="0">
                <a:blip r:embed="rId2"/>
                <a:stretch>
                  <a:fillRect l="-1091" t="-592" r="-794"/>
                </a:stretch>
              </a:blipFill>
            </p:spPr>
            <p:txBody>
              <a:bodyPr/>
              <a:lstStyle/>
              <a:p>
                <a:r>
                  <a:rPr lang="ja-JP" altLang="en-US">
                    <a:noFill/>
                  </a:rPr>
                  <a:t> </a:t>
                </a:r>
              </a:p>
            </p:txBody>
          </p:sp>
        </mc:Fallback>
      </mc:AlternateContent>
      <p:grpSp>
        <p:nvGrpSpPr>
          <p:cNvPr id="35" name="グループ化 34"/>
          <p:cNvGrpSpPr/>
          <p:nvPr/>
        </p:nvGrpSpPr>
        <p:grpSpPr>
          <a:xfrm>
            <a:off x="7192115" y="418898"/>
            <a:ext cx="3648581" cy="2603703"/>
            <a:chOff x="7166715" y="583997"/>
            <a:chExt cx="4381583" cy="3126788"/>
          </a:xfrm>
        </p:grpSpPr>
        <p:grpSp>
          <p:nvGrpSpPr>
            <p:cNvPr id="13" name="グループ化 12"/>
            <p:cNvGrpSpPr/>
            <p:nvPr/>
          </p:nvGrpSpPr>
          <p:grpSpPr>
            <a:xfrm>
              <a:off x="7166715" y="583997"/>
              <a:ext cx="511040" cy="3126788"/>
              <a:chOff x="6314945" y="634102"/>
              <a:chExt cx="511040" cy="3126788"/>
            </a:xfrm>
          </p:grpSpPr>
          <p:sp>
            <p:nvSpPr>
              <p:cNvPr id="4" name="円/楕円 3"/>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5" name="円/楕円 4"/>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6" name="円/楕円 5"/>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14" name="グループ化 13"/>
            <p:cNvGrpSpPr/>
            <p:nvPr/>
          </p:nvGrpSpPr>
          <p:grpSpPr>
            <a:xfrm>
              <a:off x="9101986" y="1003620"/>
              <a:ext cx="511040" cy="2287543"/>
              <a:chOff x="8319109" y="1147670"/>
              <a:chExt cx="511040" cy="2287543"/>
            </a:xfrm>
          </p:grpSpPr>
          <mc:AlternateContent xmlns:mc="http://schemas.openxmlformats.org/markup-compatibility/2006" xmlns:a14="http://schemas.microsoft.com/office/drawing/2010/main">
            <mc:Choice Requires="a14">
              <p:sp>
                <p:nvSpPr>
                  <p:cNvPr id="7" name="円/楕円 6"/>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smtClean="0">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r>
                                <a:rPr lang="en-US" altLang="ja-JP" i="1">
                                  <a:solidFill>
                                    <a:schemeClr val="tx1"/>
                                  </a:solidFill>
                                  <a:latin typeface="Cambria Math" panose="02040503050406030204" pitchFamily="18" charset="0"/>
                                  <a:cs typeface="Times New Roman" panose="02020603050405020304" pitchFamily="18" charset="0"/>
                                </a:rPr>
                                <m:t>1</m:t>
                              </m:r>
                            </m:sub>
                          </m:sSub>
                        </m:oMath>
                      </m:oMathPara>
                    </a14:m>
                    <a:endParaRPr lang="ja-JP" altLang="en-US" dirty="0">
                      <a:solidFill>
                        <a:schemeClr val="tx1"/>
                      </a:solidFill>
                    </a:endParaRPr>
                  </a:p>
                </p:txBody>
              </p:sp>
            </mc:Choice>
            <mc:Fallback xmlns="">
              <p:sp>
                <p:nvSpPr>
                  <p:cNvPr id="7" name="円/楕円 6"/>
                  <p:cNvSpPr>
                    <a:spLocks noRot="1" noChangeAspect="1" noMove="1" noResize="1" noEditPoints="1" noAdjustHandles="1" noChangeArrowheads="1" noChangeShapeType="1" noTextEdit="1"/>
                  </p:cNvSpPr>
                  <p:nvPr/>
                </p:nvSpPr>
                <p:spPr>
                  <a:xfrm>
                    <a:off x="8319109" y="1147670"/>
                    <a:ext cx="511040" cy="511040"/>
                  </a:xfrm>
                  <a:prstGeom prst="ellipse">
                    <a:avLst/>
                  </a:prstGeom>
                  <a:blipFill rotWithShape="0">
                    <a:blip r:embed="rId3"/>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円/楕円 7"/>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sz="1600" i="1">
                                  <a:solidFill>
                                    <a:schemeClr val="tx1"/>
                                  </a:solidFill>
                                  <a:latin typeface="Cambria Math" panose="02040503050406030204" pitchFamily="18" charset="0"/>
                                  <a:cs typeface="Times New Roman" panose="02020603050405020304" pitchFamily="18" charset="0"/>
                                </a:rPr>
                              </m:ctrlPr>
                            </m:sSubPr>
                            <m:e>
                              <m:r>
                                <a:rPr lang="en-US" altLang="ja-JP" sz="1600" i="1">
                                  <a:solidFill>
                                    <a:schemeClr val="tx1"/>
                                  </a:solidFill>
                                  <a:latin typeface="Cambria Math" panose="02040503050406030204" pitchFamily="18" charset="0"/>
                                  <a:cs typeface="Times New Roman" panose="02020603050405020304" pitchFamily="18" charset="0"/>
                                </a:rPr>
                                <m:t>𝑔</m:t>
                              </m:r>
                            </m:e>
                            <m:sub>
                              <m:r>
                                <a:rPr lang="en-US" altLang="ja-JP" sz="1600" b="0" i="1" smtClean="0">
                                  <a:solidFill>
                                    <a:schemeClr val="tx1"/>
                                  </a:solidFill>
                                  <a:latin typeface="Cambria Math" panose="02040503050406030204" pitchFamily="18" charset="0"/>
                                  <a:cs typeface="Times New Roman" panose="02020603050405020304" pitchFamily="18" charset="0"/>
                                </a:rPr>
                                <m:t>𝑗</m:t>
                              </m:r>
                            </m:sub>
                          </m:sSub>
                        </m:oMath>
                      </m:oMathPara>
                    </a14:m>
                    <a:endParaRPr lang="ja-JP" altLang="en-US" sz="1600" dirty="0">
                      <a:solidFill>
                        <a:schemeClr val="tx1"/>
                      </a:solidFill>
                    </a:endParaRPr>
                  </a:p>
                </p:txBody>
              </p:sp>
            </mc:Choice>
            <mc:Fallback xmlns="">
              <p:sp>
                <p:nvSpPr>
                  <p:cNvPr id="8" name="円/楕円 7"/>
                  <p:cNvSpPr>
                    <a:spLocks noRot="1" noChangeAspect="1" noMove="1" noResize="1" noEditPoints="1" noAdjustHandles="1" noChangeArrowheads="1" noChangeShapeType="1" noTextEdit="1"/>
                  </p:cNvSpPr>
                  <p:nvPr/>
                </p:nvSpPr>
                <p:spPr>
                  <a:xfrm>
                    <a:off x="8319109" y="2035922"/>
                    <a:ext cx="511040" cy="511040"/>
                  </a:xfrm>
                  <a:prstGeom prst="ellipse">
                    <a:avLst/>
                  </a:prstGeom>
                  <a:blipFill rotWithShape="0">
                    <a:blip r:embed="rId4"/>
                    <a:stretch>
                      <a:fillRect/>
                    </a:stretch>
                  </a:blipFill>
                  <a:ln w="31750"/>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円/楕円 8"/>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14:m>
                      <m:oMathPara xmlns:m="http://schemas.openxmlformats.org/officeDocument/2006/math">
                        <m:oMathParaPr>
                          <m:jc m:val="centerGroup"/>
                        </m:oMathParaPr>
                        <m:oMath xmlns:m="http://schemas.openxmlformats.org/officeDocument/2006/math">
                          <m:sSub>
                            <m:sSubPr>
                              <m:ctrlPr>
                                <a:rPr lang="en-US" altLang="ja-JP" i="1">
                                  <a:solidFill>
                                    <a:schemeClr val="tx1"/>
                                  </a:solidFill>
                                  <a:latin typeface="Cambria Math" panose="02040503050406030204" pitchFamily="18" charset="0"/>
                                  <a:cs typeface="Times New Roman" panose="02020603050405020304" pitchFamily="18" charset="0"/>
                                </a:rPr>
                              </m:ctrlPr>
                            </m:sSubPr>
                            <m:e>
                              <m:r>
                                <a:rPr lang="en-US" altLang="ja-JP" i="1">
                                  <a:solidFill>
                                    <a:schemeClr val="tx1"/>
                                  </a:solidFill>
                                  <a:latin typeface="Cambria Math" panose="02040503050406030204" pitchFamily="18" charset="0"/>
                                  <a:cs typeface="Times New Roman" panose="02020603050405020304" pitchFamily="18" charset="0"/>
                                </a:rPr>
                                <m:t>𝑔</m:t>
                              </m:r>
                            </m:e>
                            <m:sub>
                              <m:sSub>
                                <m:sSubPr>
                                  <m:ctrlPr>
                                    <a:rPr lang="en-US" altLang="ja-JP" b="0" i="1" smtClean="0">
                                      <a:solidFill>
                                        <a:schemeClr val="tx1"/>
                                      </a:solidFill>
                                      <a:latin typeface="Cambria Math" panose="02040503050406030204" pitchFamily="18" charset="0"/>
                                      <a:cs typeface="Times New Roman" panose="02020603050405020304" pitchFamily="18" charset="0"/>
                                    </a:rPr>
                                  </m:ctrlPr>
                                </m:sSubPr>
                                <m:e>
                                  <m:r>
                                    <a:rPr lang="en-US" altLang="ja-JP" b="0" i="1" smtClean="0">
                                      <a:solidFill>
                                        <a:schemeClr val="tx1"/>
                                      </a:solidFill>
                                      <a:latin typeface="Cambria Math" panose="02040503050406030204" pitchFamily="18" charset="0"/>
                                      <a:cs typeface="Times New Roman" panose="02020603050405020304" pitchFamily="18" charset="0"/>
                                    </a:rPr>
                                    <m:t>𝑁</m:t>
                                  </m:r>
                                </m:e>
                                <m:sub>
                                  <m:r>
                                    <a:rPr lang="en-US" altLang="ja-JP" b="0" i="1" smtClean="0">
                                      <a:solidFill>
                                        <a:schemeClr val="tx1"/>
                                      </a:solidFill>
                                      <a:latin typeface="Cambria Math" panose="02040503050406030204" pitchFamily="18" charset="0"/>
                                      <a:cs typeface="Times New Roman" panose="02020603050405020304" pitchFamily="18" charset="0"/>
                                    </a:rPr>
                                    <m:t>𝑗</m:t>
                                  </m:r>
                                </m:sub>
                              </m:sSub>
                            </m:sub>
                          </m:sSub>
                        </m:oMath>
                      </m:oMathPara>
                    </a14:m>
                    <a:endParaRPr lang="ja-JP" altLang="en-US" dirty="0">
                      <a:solidFill>
                        <a:schemeClr val="tx1"/>
                      </a:solidFill>
                    </a:endParaRPr>
                  </a:p>
                </p:txBody>
              </p:sp>
            </mc:Choice>
            <mc:Fallback xmlns="">
              <p:sp>
                <p:nvSpPr>
                  <p:cNvPr id="9" name="円/楕円 8"/>
                  <p:cNvSpPr>
                    <a:spLocks noRot="1" noChangeAspect="1" noMove="1" noResize="1" noEditPoints="1" noAdjustHandles="1" noChangeArrowheads="1" noChangeShapeType="1" noTextEdit="1"/>
                  </p:cNvSpPr>
                  <p:nvPr/>
                </p:nvSpPr>
                <p:spPr>
                  <a:xfrm>
                    <a:off x="8319109" y="2924173"/>
                    <a:ext cx="511040" cy="511040"/>
                  </a:xfrm>
                  <a:prstGeom prst="ellipse">
                    <a:avLst/>
                  </a:prstGeom>
                  <a:blipFill rotWithShape="0">
                    <a:blip r:embed="rId5"/>
                    <a:stretch>
                      <a:fillRect l="-12000" b="-1333"/>
                    </a:stretch>
                  </a:blipFill>
                  <a:ln w="31750"/>
                </p:spPr>
                <p:txBody>
                  <a:bodyPr/>
                  <a:lstStyle/>
                  <a:p>
                    <a:r>
                      <a:rPr lang="ja-JP" altLang="en-US">
                        <a:noFill/>
                      </a:rPr>
                      <a:t> </a:t>
                    </a:r>
                  </a:p>
                </p:txBody>
              </p:sp>
            </mc:Fallback>
          </mc:AlternateContent>
        </p:grpSp>
        <p:grpSp>
          <p:nvGrpSpPr>
            <p:cNvPr id="15" name="グループ化 14"/>
            <p:cNvGrpSpPr/>
            <p:nvPr/>
          </p:nvGrpSpPr>
          <p:grpSpPr>
            <a:xfrm>
              <a:off x="11037258" y="715521"/>
              <a:ext cx="511040" cy="2863740"/>
              <a:chOff x="10185488" y="872097"/>
              <a:chExt cx="511040" cy="2863740"/>
            </a:xfrm>
          </p:grpSpPr>
          <p:sp>
            <p:nvSpPr>
              <p:cNvPr id="10" name="円/楕円 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11" name="円/楕円 1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12" name="円/楕円 1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18" name="直線矢印コネクタ 17"/>
            <p:cNvCxnSpPr>
              <a:stCxn id="4" idx="6"/>
              <a:endCxn id="8"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p:cNvCxnSpPr>
              <a:stCxn id="5" idx="6"/>
              <a:endCxn id="8"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直線矢印コネクタ 21"/>
            <p:cNvCxnSpPr>
              <a:stCxn id="6" idx="6"/>
              <a:endCxn id="8"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直線矢印コネクタ 24"/>
            <p:cNvCxnSpPr>
              <a:stCxn id="7" idx="6"/>
              <a:endCxn id="1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p:cNvCxnSpPr>
              <a:stCxn id="8" idx="6"/>
              <a:endCxn id="1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直線矢印コネクタ 27"/>
            <p:cNvCxnSpPr>
              <a:stCxn id="9" idx="6"/>
              <a:endCxn id="1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正方形/長方形 35"/>
          <p:cNvSpPr/>
          <p:nvPr/>
        </p:nvSpPr>
        <p:spPr>
          <a:xfrm rot="5400000">
            <a:off x="8965621" y="176302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37" name="正方形/長方形 36"/>
              <p:cNvSpPr/>
              <p:nvPr/>
            </p:nvSpPr>
            <p:spPr>
              <a:xfrm>
                <a:off x="6766934" y="38837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37" name="正方形/長方形 36"/>
              <p:cNvSpPr>
                <a:spLocks noRot="1" noChangeAspect="1" noMove="1" noResize="1" noEditPoints="1" noAdjustHandles="1" noChangeArrowheads="1" noChangeShapeType="1" noTextEdit="1"/>
              </p:cNvSpPr>
              <p:nvPr/>
            </p:nvSpPr>
            <p:spPr>
              <a:xfrm>
                <a:off x="6766934" y="388378"/>
                <a:ext cx="478725" cy="369332"/>
              </a:xfrm>
              <a:prstGeom prst="rect">
                <a:avLst/>
              </a:prstGeom>
              <a:blipFill rotWithShape="0">
                <a:blip r:embed="rId6"/>
                <a:stretch>
                  <a:fillRect/>
                </a:stretch>
              </a:blipFill>
            </p:spPr>
            <p:txBody>
              <a:bodyPr/>
              <a:lstStyle/>
              <a:p>
                <a:r>
                  <a:rPr lang="ja-JP" altLang="en-US">
                    <a:noFill/>
                  </a:rPr>
                  <a:t> </a:t>
                </a:r>
              </a:p>
            </p:txBody>
          </p:sp>
        </mc:Fallback>
      </mc:AlternateContent>
      <p:sp>
        <p:nvSpPr>
          <p:cNvPr id="38" name="正方形/長方形 37"/>
          <p:cNvSpPr/>
          <p:nvPr/>
        </p:nvSpPr>
        <p:spPr>
          <a:xfrm rot="5400000">
            <a:off x="7395901" y="1879274"/>
            <a:ext cx="228692" cy="584775"/>
          </a:xfrm>
          <a:prstGeom prst="rect">
            <a:avLst/>
          </a:prstGeom>
        </p:spPr>
        <p:txBody>
          <a:bodyPr wrap="square">
            <a:spAutoFit/>
          </a:bodyPr>
          <a:lstStyle/>
          <a:p>
            <a:r>
              <a:rPr lang="en-US" altLang="ja-JP" sz="3200" dirty="0" smtClean="0"/>
              <a:t>…</a:t>
            </a:r>
            <a:endParaRPr lang="ja-JP" altLang="en-US" sz="3200" dirty="0"/>
          </a:p>
        </p:txBody>
      </p:sp>
      <p:sp>
        <p:nvSpPr>
          <p:cNvPr id="40" name="正方形/長方形 39"/>
          <p:cNvSpPr/>
          <p:nvPr/>
        </p:nvSpPr>
        <p:spPr>
          <a:xfrm rot="5400000">
            <a:off x="7395901" y="761675"/>
            <a:ext cx="228692" cy="584775"/>
          </a:xfrm>
          <a:prstGeom prst="rect">
            <a:avLst/>
          </a:prstGeom>
        </p:spPr>
        <p:txBody>
          <a:bodyPr wrap="square">
            <a:spAutoFit/>
          </a:bodyPr>
          <a:lstStyle/>
          <a:p>
            <a:r>
              <a:rPr lang="en-US" altLang="ja-JP" sz="3200" dirty="0" smtClean="0"/>
              <a:t>…</a:t>
            </a:r>
            <a:endParaRPr lang="ja-JP" altLang="en-US" sz="3200" dirty="0"/>
          </a:p>
        </p:txBody>
      </p:sp>
      <p:sp>
        <p:nvSpPr>
          <p:cNvPr id="41" name="正方形/長方形 40"/>
          <p:cNvSpPr/>
          <p:nvPr/>
        </p:nvSpPr>
        <p:spPr>
          <a:xfrm rot="5400000">
            <a:off x="8965621" y="105437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45" name="直線矢印コネクタ 44"/>
          <p:cNvCxnSpPr>
            <a:stCxn id="6" idx="6"/>
            <a:endCxn id="7" idx="2"/>
          </p:cNvCxnSpPr>
          <p:nvPr/>
        </p:nvCxnSpPr>
        <p:spPr>
          <a:xfrm flipV="1">
            <a:off x="7617662" y="98109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a:stCxn id="5" idx="6"/>
            <a:endCxn id="7" idx="2"/>
          </p:cNvCxnSpPr>
          <p:nvPr/>
        </p:nvCxnSpPr>
        <p:spPr>
          <a:xfrm flipV="1">
            <a:off x="7617662" y="98109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p:cNvCxnSpPr>
            <a:stCxn id="4" idx="6"/>
            <a:endCxn id="7" idx="2"/>
          </p:cNvCxnSpPr>
          <p:nvPr/>
        </p:nvCxnSpPr>
        <p:spPr>
          <a:xfrm>
            <a:off x="7617662" y="63167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a:stCxn id="4" idx="6"/>
            <a:endCxn id="9" idx="2"/>
          </p:cNvCxnSpPr>
          <p:nvPr/>
        </p:nvCxnSpPr>
        <p:spPr>
          <a:xfrm>
            <a:off x="7617662" y="63167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直線矢印コネクタ 50"/>
          <p:cNvCxnSpPr>
            <a:stCxn id="6" idx="6"/>
            <a:endCxn id="9" idx="2"/>
          </p:cNvCxnSpPr>
          <p:nvPr/>
        </p:nvCxnSpPr>
        <p:spPr>
          <a:xfrm flipV="1">
            <a:off x="7617662" y="246040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直線矢印コネクタ 52"/>
          <p:cNvCxnSpPr>
            <a:stCxn id="5" idx="6"/>
            <a:endCxn id="9" idx="2"/>
          </p:cNvCxnSpPr>
          <p:nvPr/>
        </p:nvCxnSpPr>
        <p:spPr>
          <a:xfrm>
            <a:off x="7617662" y="172075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直線矢印コネクタ 56"/>
          <p:cNvCxnSpPr>
            <a:stCxn id="8" idx="6"/>
            <a:endCxn id="10" idx="2"/>
          </p:cNvCxnSpPr>
          <p:nvPr/>
        </p:nvCxnSpPr>
        <p:spPr>
          <a:xfrm flipV="1">
            <a:off x="9229178" y="74119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直線矢印コネクタ 57"/>
          <p:cNvCxnSpPr>
            <a:stCxn id="7" idx="6"/>
            <a:endCxn id="10" idx="2"/>
          </p:cNvCxnSpPr>
          <p:nvPr/>
        </p:nvCxnSpPr>
        <p:spPr>
          <a:xfrm flipV="1">
            <a:off x="9229178" y="74119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直線矢印コネクタ 58"/>
          <p:cNvCxnSpPr>
            <a:stCxn id="9" idx="6"/>
            <a:endCxn id="10" idx="2"/>
          </p:cNvCxnSpPr>
          <p:nvPr/>
        </p:nvCxnSpPr>
        <p:spPr>
          <a:xfrm flipV="1">
            <a:off x="9229178" y="74119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直線矢印コネクタ 62"/>
          <p:cNvCxnSpPr>
            <a:stCxn id="7" idx="6"/>
            <a:endCxn id="12" idx="2"/>
          </p:cNvCxnSpPr>
          <p:nvPr/>
        </p:nvCxnSpPr>
        <p:spPr>
          <a:xfrm>
            <a:off x="9229178" y="98109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直線矢印コネクタ 63"/>
          <p:cNvCxnSpPr>
            <a:stCxn id="8" idx="6"/>
            <a:endCxn id="12" idx="2"/>
          </p:cNvCxnSpPr>
          <p:nvPr/>
        </p:nvCxnSpPr>
        <p:spPr>
          <a:xfrm>
            <a:off x="9229178" y="172075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p:cNvCxnSpPr>
            <a:stCxn id="9" idx="6"/>
            <a:endCxn id="12" idx="2"/>
          </p:cNvCxnSpPr>
          <p:nvPr/>
        </p:nvCxnSpPr>
        <p:spPr>
          <a:xfrm>
            <a:off x="9229178" y="246040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5" name="正方形/長方形 74"/>
              <p:cNvSpPr/>
              <p:nvPr/>
            </p:nvSpPr>
            <p:spPr>
              <a:xfrm>
                <a:off x="6766934" y="14856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75" name="正方形/長方形 74"/>
              <p:cNvSpPr>
                <a:spLocks noRot="1" noChangeAspect="1" noMove="1" noResize="1" noEditPoints="1" noAdjustHandles="1" noChangeArrowheads="1" noChangeShapeType="1" noTextEdit="1"/>
              </p:cNvSpPr>
              <p:nvPr/>
            </p:nvSpPr>
            <p:spPr>
              <a:xfrm>
                <a:off x="6766934" y="1485658"/>
                <a:ext cx="478725" cy="369332"/>
              </a:xfrm>
              <a:prstGeom prst="rect">
                <a:avLst/>
              </a:prstGeom>
              <a:blipFill rotWithShape="0">
                <a:blip r:embed="rId7"/>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6" name="正方形/長方形 75"/>
              <p:cNvSpPr/>
              <p:nvPr/>
            </p:nvSpPr>
            <p:spPr>
              <a:xfrm>
                <a:off x="6766934" y="259055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76" name="正方形/長方形 75"/>
              <p:cNvSpPr>
                <a:spLocks noRot="1" noChangeAspect="1" noMove="1" noResize="1" noEditPoints="1" noAdjustHandles="1" noChangeArrowheads="1" noChangeShapeType="1" noTextEdit="1"/>
              </p:cNvSpPr>
              <p:nvPr/>
            </p:nvSpPr>
            <p:spPr>
              <a:xfrm>
                <a:off x="6766934" y="2590558"/>
                <a:ext cx="478725" cy="369332"/>
              </a:xfrm>
              <a:prstGeom prst="rect">
                <a:avLst/>
              </a:prstGeom>
              <a:blipFill rotWithShape="0">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7" name="正方形/長方形 76"/>
              <p:cNvSpPr/>
              <p:nvPr/>
            </p:nvSpPr>
            <p:spPr>
              <a:xfrm>
                <a:off x="10418819" y="56363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77" name="正方形/長方形 76"/>
              <p:cNvSpPr>
                <a:spLocks noRot="1" noChangeAspect="1" noMove="1" noResize="1" noEditPoints="1" noAdjustHandles="1" noChangeArrowheads="1" noChangeShapeType="1" noTextEdit="1"/>
              </p:cNvSpPr>
              <p:nvPr/>
            </p:nvSpPr>
            <p:spPr>
              <a:xfrm>
                <a:off x="10418819" y="563638"/>
                <a:ext cx="478725" cy="369332"/>
              </a:xfrm>
              <a:prstGeom prst="rect">
                <a:avLst/>
              </a:prstGeom>
              <a:blipFill rotWithShape="0">
                <a:blip r:embed="rId9"/>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8" name="正方形/長方形 77"/>
              <p:cNvSpPr/>
              <p:nvPr/>
            </p:nvSpPr>
            <p:spPr>
              <a:xfrm>
                <a:off x="10426439" y="153899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r>
                            <a:rPr lang="en-US" altLang="ja-JP" b="0" i="1" smtClean="0">
                              <a:latin typeface="Cambria Math" panose="02040503050406030204" pitchFamily="18" charset="0"/>
                              <a:cs typeface="Times New Roman" panose="02020603050405020304" pitchFamily="18" charset="0"/>
                            </a:rPr>
                            <m:t>𝑘</m:t>
                          </m:r>
                        </m:sub>
                      </m:sSub>
                    </m:oMath>
                  </m:oMathPara>
                </a14:m>
                <a:endParaRPr lang="ja-JP" altLang="en-US" dirty="0"/>
              </a:p>
            </p:txBody>
          </p:sp>
        </mc:Choice>
        <mc:Fallback xmlns="">
          <p:sp>
            <p:nvSpPr>
              <p:cNvPr id="78" name="正方形/長方形 77"/>
              <p:cNvSpPr>
                <a:spLocks noRot="1" noChangeAspect="1" noMove="1" noResize="1" noEditPoints="1" noAdjustHandles="1" noChangeArrowheads="1" noChangeShapeType="1" noTextEdit="1"/>
              </p:cNvSpPr>
              <p:nvPr/>
            </p:nvSpPr>
            <p:spPr>
              <a:xfrm>
                <a:off x="10426439" y="1538998"/>
                <a:ext cx="478725" cy="369332"/>
              </a:xfrm>
              <a:prstGeom prst="rect">
                <a:avLst/>
              </a:prstGeom>
              <a:blipFill rotWithShape="0">
                <a:blip r:embed="rId10"/>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79" name="正方形/長方形 78"/>
              <p:cNvSpPr/>
              <p:nvPr/>
            </p:nvSpPr>
            <p:spPr>
              <a:xfrm>
                <a:off x="10464539" y="2506738"/>
                <a:ext cx="478725" cy="404213"/>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𝑔</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oMath>
                  </m:oMathPara>
                </a14:m>
                <a:endParaRPr lang="ja-JP" altLang="en-US" dirty="0"/>
              </a:p>
            </p:txBody>
          </p:sp>
        </mc:Choice>
        <mc:Fallback xmlns="">
          <p:sp>
            <p:nvSpPr>
              <p:cNvPr id="79" name="正方形/長方形 78"/>
              <p:cNvSpPr>
                <a:spLocks noRot="1" noChangeAspect="1" noMove="1" noResize="1" noEditPoints="1" noAdjustHandles="1" noChangeArrowheads="1" noChangeShapeType="1" noTextEdit="1"/>
              </p:cNvSpPr>
              <p:nvPr/>
            </p:nvSpPr>
            <p:spPr>
              <a:xfrm>
                <a:off x="10464539" y="2506738"/>
                <a:ext cx="478725" cy="404213"/>
              </a:xfrm>
              <a:prstGeom prst="rect">
                <a:avLst/>
              </a:prstGeom>
              <a:blipFill rotWithShape="0">
                <a:blip r:embed="rId11"/>
                <a:stretch>
                  <a:fillRect r="-3846"/>
                </a:stretch>
              </a:blipFill>
            </p:spPr>
            <p:txBody>
              <a:bodyPr/>
              <a:lstStyle/>
              <a:p>
                <a:r>
                  <a:rPr lang="ja-JP" altLang="en-US">
                    <a:noFill/>
                  </a:rPr>
                  <a:t> </a:t>
                </a:r>
              </a:p>
            </p:txBody>
          </p:sp>
        </mc:Fallback>
      </mc:AlternateContent>
      <p:grpSp>
        <p:nvGrpSpPr>
          <p:cNvPr id="80" name="グループ化 79"/>
          <p:cNvGrpSpPr/>
          <p:nvPr/>
        </p:nvGrpSpPr>
        <p:grpSpPr>
          <a:xfrm>
            <a:off x="7192115" y="3943148"/>
            <a:ext cx="3648581" cy="2603703"/>
            <a:chOff x="7166715" y="583997"/>
            <a:chExt cx="4381583" cy="3126788"/>
          </a:xfrm>
        </p:grpSpPr>
        <p:grpSp>
          <p:nvGrpSpPr>
            <p:cNvPr id="81" name="グループ化 80"/>
            <p:cNvGrpSpPr/>
            <p:nvPr/>
          </p:nvGrpSpPr>
          <p:grpSpPr>
            <a:xfrm>
              <a:off x="7166715" y="583997"/>
              <a:ext cx="511040" cy="3126788"/>
              <a:chOff x="6314945" y="634102"/>
              <a:chExt cx="511040" cy="3126788"/>
            </a:xfrm>
          </p:grpSpPr>
          <p:sp>
            <p:nvSpPr>
              <p:cNvPr id="96" name="円/楕円 95"/>
              <p:cNvSpPr/>
              <p:nvPr/>
            </p:nvSpPr>
            <p:spPr>
              <a:xfrm>
                <a:off x="6314945" y="63410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7" name="円/楕円 96"/>
              <p:cNvSpPr/>
              <p:nvPr/>
            </p:nvSpPr>
            <p:spPr>
              <a:xfrm>
                <a:off x="6314945" y="1941976"/>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i="1" dirty="0">
                  <a:solidFill>
                    <a:schemeClr val="tx1"/>
                  </a:solidFill>
                  <a:latin typeface="Times New Roman" panose="02020603050405020304" pitchFamily="18" charset="0"/>
                  <a:cs typeface="Times New Roman" panose="02020603050405020304" pitchFamily="18" charset="0"/>
                </a:endParaRPr>
              </a:p>
            </p:txBody>
          </p:sp>
          <p:sp>
            <p:nvSpPr>
              <p:cNvPr id="98" name="円/楕円 97"/>
              <p:cNvSpPr/>
              <p:nvPr/>
            </p:nvSpPr>
            <p:spPr>
              <a:xfrm>
                <a:off x="6314945" y="324985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2" name="グループ化 81"/>
            <p:cNvGrpSpPr/>
            <p:nvPr/>
          </p:nvGrpSpPr>
          <p:grpSpPr>
            <a:xfrm>
              <a:off x="9101986" y="1003620"/>
              <a:ext cx="511040" cy="2287543"/>
              <a:chOff x="8319109" y="1147670"/>
              <a:chExt cx="511040" cy="2287543"/>
            </a:xfrm>
          </p:grpSpPr>
          <p:sp>
            <p:nvSpPr>
              <p:cNvPr id="93" name="円/楕円 92"/>
              <p:cNvSpPr/>
              <p:nvPr/>
            </p:nvSpPr>
            <p:spPr>
              <a:xfrm>
                <a:off x="8319109" y="1147670"/>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4" name="円/楕円 93"/>
              <p:cNvSpPr/>
              <p:nvPr/>
            </p:nvSpPr>
            <p:spPr>
              <a:xfrm>
                <a:off x="8319109" y="2035922"/>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5" name="円/楕円 94"/>
              <p:cNvSpPr/>
              <p:nvPr/>
            </p:nvSpPr>
            <p:spPr>
              <a:xfrm>
                <a:off x="8319109" y="2924173"/>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grpSp>
          <p:nvGrpSpPr>
            <p:cNvPr id="83" name="グループ化 82"/>
            <p:cNvGrpSpPr/>
            <p:nvPr/>
          </p:nvGrpSpPr>
          <p:grpSpPr>
            <a:xfrm>
              <a:off x="11037258" y="715521"/>
              <a:ext cx="511040" cy="2863740"/>
              <a:chOff x="10185488" y="872097"/>
              <a:chExt cx="511040" cy="2863740"/>
            </a:xfrm>
          </p:grpSpPr>
          <p:sp>
            <p:nvSpPr>
              <p:cNvPr id="90" name="円/楕円 89"/>
              <p:cNvSpPr/>
              <p:nvPr/>
            </p:nvSpPr>
            <p:spPr>
              <a:xfrm>
                <a:off x="10185488" y="8720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sp>
            <p:nvSpPr>
              <p:cNvPr id="91" name="円/楕円 90"/>
              <p:cNvSpPr/>
              <p:nvPr/>
            </p:nvSpPr>
            <p:spPr>
              <a:xfrm>
                <a:off x="10185488" y="204844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1600" b="1" i="1" dirty="0">
                  <a:solidFill>
                    <a:schemeClr val="tx1"/>
                  </a:solidFill>
                  <a:latin typeface="Times New Roman" panose="02020603050405020304" pitchFamily="18" charset="0"/>
                  <a:cs typeface="Times New Roman" panose="02020603050405020304" pitchFamily="18" charset="0"/>
                </a:endParaRPr>
              </a:p>
            </p:txBody>
          </p:sp>
          <p:sp>
            <p:nvSpPr>
              <p:cNvPr id="92" name="円/楕円 91"/>
              <p:cNvSpPr/>
              <p:nvPr/>
            </p:nvSpPr>
            <p:spPr>
              <a:xfrm>
                <a:off x="10185488" y="3224797"/>
                <a:ext cx="511040" cy="511040"/>
              </a:xfrm>
              <a:prstGeom prst="ellipse">
                <a:avLst/>
              </a:prstGeom>
              <a:noFill/>
              <a:ln w="31750"/>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kumimoji="1" lang="ja-JP" altLang="en-US" sz="2400" dirty="0">
                  <a:solidFill>
                    <a:schemeClr val="tx1"/>
                  </a:solidFill>
                </a:endParaRPr>
              </a:p>
            </p:txBody>
          </p:sp>
        </p:grpSp>
        <p:cxnSp>
          <p:nvCxnSpPr>
            <p:cNvPr id="84" name="直線矢印コネクタ 83"/>
            <p:cNvCxnSpPr>
              <a:stCxn id="96" idx="6"/>
              <a:endCxn id="94" idx="2"/>
            </p:cNvCxnSpPr>
            <p:nvPr/>
          </p:nvCxnSpPr>
          <p:spPr>
            <a:xfrm>
              <a:off x="7677755" y="839517"/>
              <a:ext cx="1424231" cy="130787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直線矢印コネクタ 84"/>
            <p:cNvCxnSpPr>
              <a:stCxn id="97" idx="6"/>
              <a:endCxn id="94" idx="2"/>
            </p:cNvCxnSpPr>
            <p:nvPr/>
          </p:nvCxnSpPr>
          <p:spPr>
            <a:xfrm>
              <a:off x="7677755" y="2147391"/>
              <a:ext cx="1424231"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直線矢印コネクタ 85"/>
            <p:cNvCxnSpPr>
              <a:stCxn id="98" idx="6"/>
              <a:endCxn id="94" idx="2"/>
            </p:cNvCxnSpPr>
            <p:nvPr/>
          </p:nvCxnSpPr>
          <p:spPr>
            <a:xfrm flipV="1">
              <a:off x="7677755" y="2147392"/>
              <a:ext cx="1424231" cy="130787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7" name="直線矢印コネクタ 86"/>
            <p:cNvCxnSpPr>
              <a:stCxn id="93" idx="6"/>
              <a:endCxn id="91" idx="2"/>
            </p:cNvCxnSpPr>
            <p:nvPr/>
          </p:nvCxnSpPr>
          <p:spPr>
            <a:xfrm>
              <a:off x="9613026" y="1259140"/>
              <a:ext cx="1424232" cy="8882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矢印コネクタ 87"/>
            <p:cNvCxnSpPr>
              <a:stCxn id="94" idx="6"/>
              <a:endCxn id="91" idx="2"/>
            </p:cNvCxnSpPr>
            <p:nvPr/>
          </p:nvCxnSpPr>
          <p:spPr>
            <a:xfrm flipV="1">
              <a:off x="9613026" y="2147391"/>
              <a:ext cx="1424232" cy="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9" name="直線矢印コネクタ 88"/>
            <p:cNvCxnSpPr>
              <a:stCxn id="95" idx="6"/>
              <a:endCxn id="91" idx="2"/>
            </p:cNvCxnSpPr>
            <p:nvPr/>
          </p:nvCxnSpPr>
          <p:spPr>
            <a:xfrm flipV="1">
              <a:off x="9613026" y="2147391"/>
              <a:ext cx="1424232" cy="88825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99" name="正方形/長方形 98"/>
          <p:cNvSpPr/>
          <p:nvPr/>
        </p:nvSpPr>
        <p:spPr>
          <a:xfrm rot="5400000">
            <a:off x="8965621" y="5287279"/>
            <a:ext cx="228692" cy="461665"/>
          </a:xfrm>
          <a:prstGeom prst="rect">
            <a:avLst/>
          </a:prstGeom>
        </p:spPr>
        <p:txBody>
          <a:bodyPr wrap="square">
            <a:spAutoFit/>
          </a:bodyPr>
          <a:lstStyle/>
          <a:p>
            <a:r>
              <a:rPr lang="en-US" altLang="ja-JP" sz="2400" dirty="0" smtClean="0"/>
              <a:t>…</a:t>
            </a:r>
            <a:endParaRPr lang="ja-JP" altLang="en-US" sz="2400" dirty="0"/>
          </a:p>
        </p:txBody>
      </p:sp>
      <mc:AlternateContent xmlns:mc="http://schemas.openxmlformats.org/markup-compatibility/2006" xmlns:a14="http://schemas.microsoft.com/office/drawing/2010/main">
        <mc:Choice Requires="a14">
          <p:sp>
            <p:nvSpPr>
              <p:cNvPr id="100" name="正方形/長方形 99"/>
              <p:cNvSpPr/>
              <p:nvPr/>
            </p:nvSpPr>
            <p:spPr>
              <a:xfrm>
                <a:off x="6766934" y="391262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00" name="正方形/長方形 99"/>
              <p:cNvSpPr>
                <a:spLocks noRot="1" noChangeAspect="1" noMove="1" noResize="1" noEditPoints="1" noAdjustHandles="1" noChangeArrowheads="1" noChangeShapeType="1" noTextEdit="1"/>
              </p:cNvSpPr>
              <p:nvPr/>
            </p:nvSpPr>
            <p:spPr>
              <a:xfrm>
                <a:off x="6766934" y="3912628"/>
                <a:ext cx="478725" cy="369332"/>
              </a:xfrm>
              <a:prstGeom prst="rect">
                <a:avLst/>
              </a:prstGeom>
              <a:blipFill rotWithShape="0">
                <a:blip r:embed="rId12"/>
                <a:stretch>
                  <a:fillRect/>
                </a:stretch>
              </a:blipFill>
            </p:spPr>
            <p:txBody>
              <a:bodyPr/>
              <a:lstStyle/>
              <a:p>
                <a:r>
                  <a:rPr lang="ja-JP" altLang="en-US">
                    <a:noFill/>
                  </a:rPr>
                  <a:t> </a:t>
                </a:r>
              </a:p>
            </p:txBody>
          </p:sp>
        </mc:Fallback>
      </mc:AlternateContent>
      <p:sp>
        <p:nvSpPr>
          <p:cNvPr id="101" name="正方形/長方形 100"/>
          <p:cNvSpPr/>
          <p:nvPr/>
        </p:nvSpPr>
        <p:spPr>
          <a:xfrm rot="5400000">
            <a:off x="7395901" y="5403524"/>
            <a:ext cx="228692" cy="584775"/>
          </a:xfrm>
          <a:prstGeom prst="rect">
            <a:avLst/>
          </a:prstGeom>
        </p:spPr>
        <p:txBody>
          <a:bodyPr wrap="square">
            <a:spAutoFit/>
          </a:bodyPr>
          <a:lstStyle/>
          <a:p>
            <a:r>
              <a:rPr lang="en-US" altLang="ja-JP" sz="3200" dirty="0" smtClean="0"/>
              <a:t>…</a:t>
            </a:r>
            <a:endParaRPr lang="ja-JP" altLang="en-US" sz="3200" dirty="0"/>
          </a:p>
        </p:txBody>
      </p:sp>
      <p:sp>
        <p:nvSpPr>
          <p:cNvPr id="102" name="正方形/長方形 101"/>
          <p:cNvSpPr/>
          <p:nvPr/>
        </p:nvSpPr>
        <p:spPr>
          <a:xfrm rot="5400000">
            <a:off x="7395901" y="4285925"/>
            <a:ext cx="228692" cy="584775"/>
          </a:xfrm>
          <a:prstGeom prst="rect">
            <a:avLst/>
          </a:prstGeom>
        </p:spPr>
        <p:txBody>
          <a:bodyPr wrap="square">
            <a:spAutoFit/>
          </a:bodyPr>
          <a:lstStyle/>
          <a:p>
            <a:r>
              <a:rPr lang="en-US" altLang="ja-JP" sz="3200" dirty="0" smtClean="0"/>
              <a:t>…</a:t>
            </a:r>
            <a:endParaRPr lang="ja-JP" altLang="en-US" sz="3200" dirty="0"/>
          </a:p>
        </p:txBody>
      </p:sp>
      <p:sp>
        <p:nvSpPr>
          <p:cNvPr id="103" name="正方形/長方形 102"/>
          <p:cNvSpPr/>
          <p:nvPr/>
        </p:nvSpPr>
        <p:spPr>
          <a:xfrm rot="5400000">
            <a:off x="8965621" y="4578620"/>
            <a:ext cx="228692" cy="461665"/>
          </a:xfrm>
          <a:prstGeom prst="rect">
            <a:avLst/>
          </a:prstGeom>
        </p:spPr>
        <p:txBody>
          <a:bodyPr wrap="square">
            <a:spAutoFit/>
          </a:bodyPr>
          <a:lstStyle/>
          <a:p>
            <a:r>
              <a:rPr lang="en-US" altLang="ja-JP" sz="2400" dirty="0" smtClean="0"/>
              <a:t>…</a:t>
            </a:r>
            <a:endParaRPr lang="ja-JP" altLang="en-US" sz="2400" dirty="0"/>
          </a:p>
        </p:txBody>
      </p:sp>
      <p:cxnSp>
        <p:nvCxnSpPr>
          <p:cNvPr id="104" name="直線矢印コネクタ 103"/>
          <p:cNvCxnSpPr>
            <a:stCxn id="98" idx="6"/>
            <a:endCxn id="93" idx="2"/>
          </p:cNvCxnSpPr>
          <p:nvPr/>
        </p:nvCxnSpPr>
        <p:spPr>
          <a:xfrm flipV="1">
            <a:off x="7617662" y="4505346"/>
            <a:ext cx="1185969" cy="182873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直線矢印コネクタ 104"/>
          <p:cNvCxnSpPr>
            <a:stCxn id="97" idx="6"/>
            <a:endCxn id="93" idx="2"/>
          </p:cNvCxnSpPr>
          <p:nvPr/>
        </p:nvCxnSpPr>
        <p:spPr>
          <a:xfrm flipV="1">
            <a:off x="7617662" y="4505346"/>
            <a:ext cx="1185969" cy="73965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直線矢印コネクタ 105"/>
          <p:cNvCxnSpPr>
            <a:stCxn id="96" idx="6"/>
            <a:endCxn id="93" idx="2"/>
          </p:cNvCxnSpPr>
          <p:nvPr/>
        </p:nvCxnSpPr>
        <p:spPr>
          <a:xfrm>
            <a:off x="7617662" y="4155922"/>
            <a:ext cx="1185969" cy="34942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p:cNvCxnSpPr>
            <a:stCxn id="96" idx="6"/>
            <a:endCxn id="95" idx="2"/>
          </p:cNvCxnSpPr>
          <p:nvPr/>
        </p:nvCxnSpPr>
        <p:spPr>
          <a:xfrm>
            <a:off x="7617662" y="4155922"/>
            <a:ext cx="1185969" cy="182873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直線矢印コネクタ 107"/>
          <p:cNvCxnSpPr>
            <a:stCxn id="98" idx="6"/>
            <a:endCxn id="95" idx="2"/>
          </p:cNvCxnSpPr>
          <p:nvPr/>
        </p:nvCxnSpPr>
        <p:spPr>
          <a:xfrm flipV="1">
            <a:off x="7617662" y="5984656"/>
            <a:ext cx="1185969" cy="34942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直線矢印コネクタ 108"/>
          <p:cNvCxnSpPr>
            <a:stCxn id="97" idx="6"/>
            <a:endCxn id="95" idx="2"/>
          </p:cNvCxnSpPr>
          <p:nvPr/>
        </p:nvCxnSpPr>
        <p:spPr>
          <a:xfrm>
            <a:off x="7617662" y="5245000"/>
            <a:ext cx="1185969" cy="7396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p:cNvCxnSpPr>
            <a:stCxn id="94" idx="6"/>
            <a:endCxn id="90" idx="2"/>
          </p:cNvCxnSpPr>
          <p:nvPr/>
        </p:nvCxnSpPr>
        <p:spPr>
          <a:xfrm flipV="1">
            <a:off x="9229178" y="4265443"/>
            <a:ext cx="1185971" cy="97955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1" name="直線矢印コネクタ 110"/>
          <p:cNvCxnSpPr>
            <a:stCxn id="93" idx="6"/>
            <a:endCxn id="90" idx="2"/>
          </p:cNvCxnSpPr>
          <p:nvPr/>
        </p:nvCxnSpPr>
        <p:spPr>
          <a:xfrm flipV="1">
            <a:off x="9229178" y="4265443"/>
            <a:ext cx="1185971" cy="23990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2" name="直線矢印コネクタ 111"/>
          <p:cNvCxnSpPr>
            <a:stCxn id="95" idx="6"/>
            <a:endCxn id="90" idx="2"/>
          </p:cNvCxnSpPr>
          <p:nvPr/>
        </p:nvCxnSpPr>
        <p:spPr>
          <a:xfrm flipV="1">
            <a:off x="9229178" y="4265443"/>
            <a:ext cx="1185971" cy="17192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3" name="直線矢印コネクタ 112"/>
          <p:cNvCxnSpPr>
            <a:stCxn id="93" idx="6"/>
            <a:endCxn id="92" idx="2"/>
          </p:cNvCxnSpPr>
          <p:nvPr/>
        </p:nvCxnSpPr>
        <p:spPr>
          <a:xfrm>
            <a:off x="9229178" y="4505346"/>
            <a:ext cx="1185971" cy="17192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直線矢印コネクタ 113"/>
          <p:cNvCxnSpPr>
            <a:stCxn id="94" idx="6"/>
            <a:endCxn id="92" idx="2"/>
          </p:cNvCxnSpPr>
          <p:nvPr/>
        </p:nvCxnSpPr>
        <p:spPr>
          <a:xfrm>
            <a:off x="9229178" y="5245001"/>
            <a:ext cx="1185971" cy="97955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p:cNvCxnSpPr>
            <a:stCxn id="95" idx="6"/>
            <a:endCxn id="92" idx="2"/>
          </p:cNvCxnSpPr>
          <p:nvPr/>
        </p:nvCxnSpPr>
        <p:spPr>
          <a:xfrm>
            <a:off x="9229178" y="5984656"/>
            <a:ext cx="1185971" cy="23990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6" name="正方形/長方形 115"/>
              <p:cNvSpPr/>
              <p:nvPr/>
            </p:nvSpPr>
            <p:spPr>
              <a:xfrm>
                <a:off x="6766934" y="50099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𝑖</m:t>
                          </m:r>
                        </m:sub>
                      </m:sSub>
                    </m:oMath>
                  </m:oMathPara>
                </a14:m>
                <a:endParaRPr lang="ja-JP" altLang="en-US" dirty="0"/>
              </a:p>
            </p:txBody>
          </p:sp>
        </mc:Choice>
        <mc:Fallback xmlns="">
          <p:sp>
            <p:nvSpPr>
              <p:cNvPr id="116" name="正方形/長方形 115"/>
              <p:cNvSpPr>
                <a:spLocks noRot="1" noChangeAspect="1" noMove="1" noResize="1" noEditPoints="1" noAdjustHandles="1" noChangeArrowheads="1" noChangeShapeType="1" noTextEdit="1"/>
              </p:cNvSpPr>
              <p:nvPr/>
            </p:nvSpPr>
            <p:spPr>
              <a:xfrm>
                <a:off x="6766934" y="5009908"/>
                <a:ext cx="478725" cy="369332"/>
              </a:xfrm>
              <a:prstGeom prst="rect">
                <a:avLst/>
              </a:prstGeom>
              <a:blipFill rotWithShape="0">
                <a:blip r:embed="rId13"/>
                <a:stretch>
                  <a:fillRect b="-1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7" name="正方形/長方形 116"/>
              <p:cNvSpPr/>
              <p:nvPr/>
            </p:nvSpPr>
            <p:spPr>
              <a:xfrm>
                <a:off x="6766934" y="6114808"/>
                <a:ext cx="478725"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b="0" i="1" smtClean="0">
                              <a:latin typeface="Cambria Math" panose="02040503050406030204" pitchFamily="18" charset="0"/>
                              <a:cs typeface="Times New Roman" panose="02020603050405020304" pitchFamily="18" charset="0"/>
                            </a:rPr>
                          </m:ctrlPr>
                        </m:sSubPr>
                        <m:e>
                          <m:r>
                            <a:rPr lang="en-US" altLang="ja-JP" i="1" smtClean="0">
                              <a:latin typeface="Cambria Math" panose="02040503050406030204" pitchFamily="18" charset="0"/>
                              <a:cs typeface="Times New Roman" panose="02020603050405020304" pitchFamily="18" charset="0"/>
                            </a:rPr>
                            <m:t>𝑥</m:t>
                          </m:r>
                        </m:e>
                        <m:sub>
                          <m:r>
                            <a:rPr lang="en-US" altLang="ja-JP" b="0" i="1" smtClean="0">
                              <a:latin typeface="Cambria Math" panose="02040503050406030204" pitchFamily="18" charset="0"/>
                              <a:cs typeface="Times New Roman" panose="02020603050405020304" pitchFamily="18" charset="0"/>
                            </a:rPr>
                            <m:t>𝑁𝑖</m:t>
                          </m:r>
                        </m:sub>
                      </m:sSub>
                    </m:oMath>
                  </m:oMathPara>
                </a14:m>
                <a:endParaRPr lang="ja-JP" altLang="en-US" dirty="0"/>
              </a:p>
            </p:txBody>
          </p:sp>
        </mc:Choice>
        <mc:Fallback xmlns="">
          <p:sp>
            <p:nvSpPr>
              <p:cNvPr id="117" name="正方形/長方形 116"/>
              <p:cNvSpPr>
                <a:spLocks noRot="1" noChangeAspect="1" noMove="1" noResize="1" noEditPoints="1" noAdjustHandles="1" noChangeArrowheads="1" noChangeShapeType="1" noTextEdit="1"/>
              </p:cNvSpPr>
              <p:nvPr/>
            </p:nvSpPr>
            <p:spPr>
              <a:xfrm>
                <a:off x="6766934" y="6114808"/>
                <a:ext cx="478725" cy="369332"/>
              </a:xfrm>
              <a:prstGeom prst="rect">
                <a:avLst/>
              </a:prstGeom>
              <a:blipFill rotWithShape="0">
                <a:blip r:embed="rId1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9" name="正方形/長方形 118"/>
              <p:cNvSpPr/>
              <p:nvPr/>
            </p:nvSpPr>
            <p:spPr>
              <a:xfrm>
                <a:off x="10467714" y="50505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𝑘</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19" name="正方形/長方形 118"/>
              <p:cNvSpPr>
                <a:spLocks noRot="1" noChangeAspect="1" noMove="1" noResize="1" noEditPoints="1" noAdjustHandles="1" noChangeArrowheads="1" noChangeShapeType="1" noTextEdit="1"/>
              </p:cNvSpPr>
              <p:nvPr/>
            </p:nvSpPr>
            <p:spPr>
              <a:xfrm>
                <a:off x="10467714" y="5050548"/>
                <a:ext cx="1590936" cy="369332"/>
              </a:xfrm>
              <a:prstGeom prst="rect">
                <a:avLst/>
              </a:prstGeom>
              <a:blipFill rotWithShape="0">
                <a:blip r:embed="rId15"/>
                <a:stretch>
                  <a:fillRect b="-666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1" name="正方形/長方形 120"/>
              <p:cNvSpPr/>
              <p:nvPr/>
            </p:nvSpPr>
            <p:spPr>
              <a:xfrm>
                <a:off x="10467714" y="4072648"/>
                <a:ext cx="1590936" cy="369332"/>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1</m:t>
                        </m:r>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1" name="正方形/長方形 120"/>
              <p:cNvSpPr>
                <a:spLocks noRot="1" noChangeAspect="1" noMove="1" noResize="1" noEditPoints="1" noAdjustHandles="1" noChangeArrowheads="1" noChangeShapeType="1" noTextEdit="1"/>
              </p:cNvSpPr>
              <p:nvPr/>
            </p:nvSpPr>
            <p:spPr>
              <a:xfrm>
                <a:off x="10467714" y="4072648"/>
                <a:ext cx="1590936" cy="369332"/>
              </a:xfrm>
              <a:prstGeom prst="rect">
                <a:avLst/>
              </a:prstGeom>
              <a:blipFill rotWithShape="0">
                <a:blip r:embed="rId16"/>
                <a:stretch>
                  <a:fillRect b="-655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2" name="正方形/長方形 121"/>
              <p:cNvSpPr/>
              <p:nvPr/>
            </p:nvSpPr>
            <p:spPr>
              <a:xfrm>
                <a:off x="10391514" y="6015748"/>
                <a:ext cx="1667136" cy="395429"/>
              </a:xfrm>
              <a:prstGeom prst="rect">
                <a:avLst/>
              </a:prstGeom>
            </p:spPr>
            <p:txBody>
              <a:bodyPr wrap="square">
                <a:spAutoFit/>
              </a:bodyPr>
              <a:lstStyle/>
              <a:p>
                <a14:m>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𝑘</m:t>
                            </m:r>
                          </m:sub>
                        </m:sSub>
                      </m:sub>
                    </m:sSub>
                    <m:r>
                      <a:rPr lang="en-US" altLang="ja-JP" b="0" i="1" smtClean="0">
                        <a:latin typeface="Cambria Math" panose="02040503050406030204" pitchFamily="18" charset="0"/>
                        <a:cs typeface="Times New Roman" panose="02020603050405020304" pitchFamily="18" charset="0"/>
                      </a:rPr>
                      <m:t> </m:t>
                    </m:r>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𝑔</m:t>
                        </m:r>
                      </m:e>
                      <m:sub>
                        <m:r>
                          <a:rPr lang="en-US" altLang="ja-JP" i="1">
                            <a:latin typeface="Cambria Math" panose="02040503050406030204" pitchFamily="18" charset="0"/>
                            <a:cs typeface="Times New Roman" panose="02020603050405020304" pitchFamily="18" charset="0"/>
                          </a:rPr>
                          <m:t>𝑘</m:t>
                        </m:r>
                      </m:sub>
                    </m:sSub>
                    <m:r>
                      <a:rPr lang="en-US" altLang="ja-JP" i="1">
                        <a:latin typeface="Cambria Math" panose="02040503050406030204" pitchFamily="18" charset="0"/>
                        <a:cs typeface="Times New Roman" panose="02020603050405020304" pitchFamily="18" charset="0"/>
                      </a:rPr>
                      <m:t>−</m:t>
                    </m:r>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𝑡</m:t>
                        </m:r>
                      </m:e>
                      <m:sub>
                        <m:r>
                          <a:rPr lang="en-US" altLang="ja-JP" i="1">
                            <a:latin typeface="Cambria Math" panose="02040503050406030204" pitchFamily="18" charset="0"/>
                            <a:cs typeface="Times New Roman" panose="02020603050405020304" pitchFamily="18" charset="0"/>
                          </a:rPr>
                          <m:t>𝑘</m:t>
                        </m:r>
                      </m:sub>
                    </m:sSub>
                  </m:oMath>
                </a14:m>
                <a:r>
                  <a:rPr lang="ja-JP" altLang="en-US" dirty="0" smtClean="0"/>
                  <a:t> </a:t>
                </a:r>
                <a:endParaRPr lang="ja-JP" altLang="en-US" dirty="0"/>
              </a:p>
            </p:txBody>
          </p:sp>
        </mc:Choice>
        <mc:Fallback xmlns="">
          <p:sp>
            <p:nvSpPr>
              <p:cNvPr id="122" name="正方形/長方形 121"/>
              <p:cNvSpPr>
                <a:spLocks noRot="1" noChangeAspect="1" noMove="1" noResize="1" noEditPoints="1" noAdjustHandles="1" noChangeArrowheads="1" noChangeShapeType="1" noTextEdit="1"/>
              </p:cNvSpPr>
              <p:nvPr/>
            </p:nvSpPr>
            <p:spPr>
              <a:xfrm>
                <a:off x="10391514" y="6015748"/>
                <a:ext cx="1667136" cy="395429"/>
              </a:xfrm>
              <a:prstGeom prst="rect">
                <a:avLst/>
              </a:prstGeom>
              <a:blipFill rotWithShape="0">
                <a:blip r:embed="rId17"/>
                <a:stretch>
                  <a:fillRect b="-1538"/>
                </a:stretch>
              </a:blipFill>
            </p:spPr>
            <p:txBody>
              <a:bodyPr/>
              <a:lstStyle/>
              <a:p>
                <a:r>
                  <a:rPr lang="ja-JP" altLang="en-US">
                    <a:noFill/>
                  </a:rPr>
                  <a:t> </a:t>
                </a:r>
              </a:p>
            </p:txBody>
          </p:sp>
        </mc:Fallback>
      </mc:AlternateContent>
      <p:sp>
        <p:nvSpPr>
          <p:cNvPr id="123" name="右矢印 122"/>
          <p:cNvSpPr/>
          <p:nvPr/>
        </p:nvSpPr>
        <p:spPr>
          <a:xfrm>
            <a:off x="7753350" y="666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ja-JP" dirty="0" smtClean="0"/>
              <a:t>Step 2-0</a:t>
            </a:r>
            <a:endParaRPr kumimoji="1" lang="ja-JP" altLang="en-US" dirty="0"/>
          </a:p>
        </p:txBody>
      </p:sp>
      <p:sp>
        <p:nvSpPr>
          <p:cNvPr id="124" name="右矢印 123"/>
          <p:cNvSpPr/>
          <p:nvPr/>
        </p:nvSpPr>
        <p:spPr>
          <a:xfrm rot="10800000">
            <a:off x="7781925" y="3609975"/>
            <a:ext cx="2314575" cy="44767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mc:AlternateContent xmlns:mc="http://schemas.openxmlformats.org/markup-compatibility/2006" xmlns:a14="http://schemas.microsoft.com/office/drawing/2010/main">
        <mc:Choice Requires="a14">
          <p:sp>
            <p:nvSpPr>
              <p:cNvPr id="125" name="正方形/長方形 124"/>
              <p:cNvSpPr/>
              <p:nvPr/>
            </p:nvSpPr>
            <p:spPr>
              <a:xfrm>
                <a:off x="8815734" y="4311134"/>
                <a:ext cx="44698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i="1">
                              <a:latin typeface="Cambria Math" panose="02040503050406030204" pitchFamily="18" charset="0"/>
                              <a:cs typeface="Times New Roman" panose="02020603050405020304" pitchFamily="18" charset="0"/>
                            </a:rPr>
                            <m:t>1</m:t>
                          </m:r>
                        </m:sub>
                      </m:sSub>
                    </m:oMath>
                  </m:oMathPara>
                </a14:m>
                <a:endParaRPr lang="ja-JP" altLang="en-US" dirty="0"/>
              </a:p>
            </p:txBody>
          </p:sp>
        </mc:Choice>
        <mc:Fallback xmlns="">
          <p:sp>
            <p:nvSpPr>
              <p:cNvPr id="125" name="正方形/長方形 124"/>
              <p:cNvSpPr>
                <a:spLocks noRot="1" noChangeAspect="1" noMove="1" noResize="1" noEditPoints="1" noAdjustHandles="1" noChangeArrowheads="1" noChangeShapeType="1" noTextEdit="1"/>
              </p:cNvSpPr>
              <p:nvPr/>
            </p:nvSpPr>
            <p:spPr>
              <a:xfrm>
                <a:off x="8815734" y="4311134"/>
                <a:ext cx="446981" cy="369332"/>
              </a:xfrm>
              <a:prstGeom prst="rect">
                <a:avLst/>
              </a:prstGeom>
              <a:blipFill rotWithShape="0">
                <a:blip r:embed="rId1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6" name="正方形/長方形 125"/>
              <p:cNvSpPr/>
              <p:nvPr/>
            </p:nvSpPr>
            <p:spPr>
              <a:xfrm>
                <a:off x="8815734" y="5031859"/>
                <a:ext cx="418320" cy="39164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r>
                            <a:rPr lang="en-US" altLang="ja-JP" b="0" i="1" smtClean="0">
                              <a:latin typeface="Cambria Math" panose="02040503050406030204" pitchFamily="18" charset="0"/>
                              <a:cs typeface="Times New Roman" panose="02020603050405020304" pitchFamily="18" charset="0"/>
                            </a:rPr>
                            <m:t>𝑗</m:t>
                          </m:r>
                        </m:sub>
                      </m:sSub>
                    </m:oMath>
                  </m:oMathPara>
                </a14:m>
                <a:endParaRPr lang="ja-JP" altLang="en-US" dirty="0"/>
              </a:p>
            </p:txBody>
          </p:sp>
        </mc:Choice>
        <mc:Fallback xmlns="">
          <p:sp>
            <p:nvSpPr>
              <p:cNvPr id="126" name="正方形/長方形 125"/>
              <p:cNvSpPr>
                <a:spLocks noRot="1" noChangeAspect="1" noMove="1" noResize="1" noEditPoints="1" noAdjustHandles="1" noChangeArrowheads="1" noChangeShapeType="1" noTextEdit="1"/>
              </p:cNvSpPr>
              <p:nvPr/>
            </p:nvSpPr>
            <p:spPr>
              <a:xfrm>
                <a:off x="8815734" y="5031859"/>
                <a:ext cx="418320" cy="391646"/>
              </a:xfrm>
              <a:prstGeom prst="rect">
                <a:avLst/>
              </a:prstGeom>
              <a:blipFill rotWithShape="0">
                <a:blip r:embed="rId19"/>
                <a:stretch>
                  <a:fillRect b="-769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7" name="正方形/長方形 126"/>
              <p:cNvSpPr/>
              <p:nvPr/>
            </p:nvSpPr>
            <p:spPr>
              <a:xfrm>
                <a:off x="8752234" y="5768459"/>
                <a:ext cx="555473" cy="42434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altLang="ja-JP" i="1" smtClean="0">
                              <a:latin typeface="Cambria Math" panose="02040503050406030204" pitchFamily="18" charset="0"/>
                              <a:cs typeface="Times New Roman" panose="02020603050405020304" pitchFamily="18" charset="0"/>
                            </a:rPr>
                          </m:ctrlPr>
                        </m:sSubPr>
                        <m:e>
                          <m:r>
                            <a:rPr lang="en-US" altLang="ja-JP" i="1">
                              <a:latin typeface="Cambria Math" panose="02040503050406030204" pitchFamily="18" charset="0"/>
                              <a:cs typeface="Times New Roman" panose="02020603050405020304" pitchFamily="18" charset="0"/>
                            </a:rPr>
                            <m:t>𝜖</m:t>
                          </m:r>
                        </m:e>
                        <m:sub>
                          <m:sSub>
                            <m:sSubPr>
                              <m:ctrlPr>
                                <a:rPr lang="en-US" altLang="ja-JP" b="0" i="1" smtClean="0">
                                  <a:latin typeface="Cambria Math" panose="02040503050406030204" pitchFamily="18" charset="0"/>
                                  <a:cs typeface="Times New Roman" panose="02020603050405020304" pitchFamily="18" charset="0"/>
                                </a:rPr>
                              </m:ctrlPr>
                            </m:sSubPr>
                            <m:e>
                              <m:r>
                                <a:rPr lang="en-US" altLang="ja-JP" b="0" i="1" smtClean="0">
                                  <a:latin typeface="Cambria Math" panose="02040503050406030204" pitchFamily="18" charset="0"/>
                                  <a:cs typeface="Times New Roman" panose="02020603050405020304" pitchFamily="18" charset="0"/>
                                </a:rPr>
                                <m:t>𝑁</m:t>
                              </m:r>
                            </m:e>
                            <m:sub>
                              <m:r>
                                <a:rPr lang="en-US" altLang="ja-JP" b="0" i="1" smtClean="0">
                                  <a:latin typeface="Cambria Math" panose="02040503050406030204" pitchFamily="18" charset="0"/>
                                  <a:cs typeface="Times New Roman" panose="02020603050405020304" pitchFamily="18" charset="0"/>
                                </a:rPr>
                                <m:t>𝑗</m:t>
                              </m:r>
                            </m:sub>
                          </m:sSub>
                        </m:sub>
                      </m:sSub>
                    </m:oMath>
                  </m:oMathPara>
                </a14:m>
                <a:endParaRPr lang="ja-JP" altLang="en-US" dirty="0"/>
              </a:p>
            </p:txBody>
          </p:sp>
        </mc:Choice>
        <mc:Fallback xmlns="">
          <p:sp>
            <p:nvSpPr>
              <p:cNvPr id="127" name="正方形/長方形 126"/>
              <p:cNvSpPr>
                <a:spLocks noRot="1" noChangeAspect="1" noMove="1" noResize="1" noEditPoints="1" noAdjustHandles="1" noChangeArrowheads="1" noChangeShapeType="1" noTextEdit="1"/>
              </p:cNvSpPr>
              <p:nvPr/>
            </p:nvSpPr>
            <p:spPr>
              <a:xfrm>
                <a:off x="8752234" y="5768459"/>
                <a:ext cx="555473" cy="424347"/>
              </a:xfrm>
              <a:prstGeom prst="rect">
                <a:avLst/>
              </a:prstGeom>
              <a:blipFill rotWithShape="0">
                <a:blip r:embed="rId20"/>
                <a:stretch>
                  <a:fillRect b="-5714"/>
                </a:stretch>
              </a:blipFill>
            </p:spPr>
            <p:txBody>
              <a:bodyPr/>
              <a:lstStyle/>
              <a:p>
                <a:r>
                  <a:rPr lang="ja-JP" altLang="en-US">
                    <a:noFill/>
                  </a:rPr>
                  <a:t> </a:t>
                </a:r>
              </a:p>
            </p:txBody>
          </p:sp>
        </mc:Fallback>
      </mc:AlternateContent>
      <p:sp>
        <p:nvSpPr>
          <p:cNvPr id="130" name="正方形/長方形 129"/>
          <p:cNvSpPr/>
          <p:nvPr/>
        </p:nvSpPr>
        <p:spPr>
          <a:xfrm>
            <a:off x="8355171" y="3644384"/>
            <a:ext cx="1374800" cy="369332"/>
          </a:xfrm>
          <a:prstGeom prst="rect">
            <a:avLst/>
          </a:prstGeom>
        </p:spPr>
        <p:txBody>
          <a:bodyPr wrap="none">
            <a:spAutoFit/>
          </a:bodyPr>
          <a:lstStyle/>
          <a:p>
            <a:r>
              <a:rPr lang="en-US" altLang="ja-JP" dirty="0" smtClean="0">
                <a:solidFill>
                  <a:schemeClr val="bg1"/>
                </a:solidFill>
              </a:rPr>
              <a:t>Step 2-1, 2-2</a:t>
            </a:r>
            <a:endParaRPr lang="ja-JP" altLang="en-US" dirty="0">
              <a:solidFill>
                <a:schemeClr val="bg1"/>
              </a:solidFill>
            </a:endParaRPr>
          </a:p>
        </p:txBody>
      </p:sp>
      <p:sp>
        <p:nvSpPr>
          <p:cNvPr id="132" name="コンテンツ プレースホルダー 2"/>
          <p:cNvSpPr txBox="1">
            <a:spLocks/>
          </p:cNvSpPr>
          <p:nvPr/>
        </p:nvSpPr>
        <p:spPr>
          <a:xfrm>
            <a:off x="440706" y="5441951"/>
            <a:ext cx="4064619" cy="141604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メイリオ" panose="020B0604030504040204" pitchFamily="50" charset="-128"/>
                <a:ea typeface="メイリオ" panose="020B0604030504040204" pitchFamily="50" charset="-128"/>
                <a:cs typeface="メイリオ" panose="020B0604030504040204" pitchFamily="50" charset="-128"/>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lnSpc>
                <a:spcPct val="100000"/>
              </a:lnSpc>
              <a:spcBef>
                <a:spcPts val="600"/>
              </a:spcBef>
              <a:buFont typeface="Arial" panose="020B0604020202020204" pitchFamily="34" charset="0"/>
              <a:buNone/>
            </a:pPr>
            <a:r>
              <a:rPr lang="ja-JP" altLang="en-US" sz="1600" dirty="0" smtClean="0">
                <a:latin typeface="Times New Roman" panose="02020603050405020304" pitchFamily="18" charset="0"/>
                <a:cs typeface="Times New Roman" panose="02020603050405020304" pitchFamily="18" charset="0"/>
              </a:rPr>
              <a:t>教師データをひとつピックアップし、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2-0 </a:t>
            </a:r>
            <a:r>
              <a:rPr lang="ja-JP" altLang="en-US" sz="1600" dirty="0" smtClean="0">
                <a:latin typeface="Times New Roman" panose="02020603050405020304" pitchFamily="18" charset="0"/>
                <a:cs typeface="Times New Roman" panose="02020603050405020304" pitchFamily="18" charset="0"/>
              </a:rPr>
              <a:t>前進方向に出力を計算し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2-1, 2-2</a:t>
            </a:r>
            <a:r>
              <a:rPr lang="ja-JP" altLang="en-US" sz="1600" dirty="0">
                <a:latin typeface="Times New Roman" panose="02020603050405020304" pitchFamily="18" charset="0"/>
                <a:cs typeface="Times New Roman" panose="02020603050405020304" pitchFamily="18" charset="0"/>
              </a:rPr>
              <a:t> </a:t>
            </a:r>
            <a:r>
              <a:rPr lang="ja-JP" altLang="en-US" sz="1600" dirty="0" smtClean="0">
                <a:latin typeface="Times New Roman" panose="02020603050405020304" pitchFamily="18" charset="0"/>
                <a:cs typeface="Times New Roman" panose="02020603050405020304" pitchFamily="18" charset="0"/>
              </a:rPr>
              <a:t>逆方向に誤差を計算し</a:t>
            </a:r>
            <a:endParaRPr lang="en-US" altLang="ja-JP" sz="1600" dirty="0" smtClean="0">
              <a:latin typeface="Times New Roman" panose="02020603050405020304" pitchFamily="18" charset="0"/>
              <a:cs typeface="Times New Roman" panose="02020603050405020304" pitchFamily="18" charset="0"/>
            </a:endParaRPr>
          </a:p>
          <a:p>
            <a:pPr marL="0" indent="0">
              <a:lnSpc>
                <a:spcPct val="100000"/>
              </a:lnSpc>
              <a:spcBef>
                <a:spcPts val="600"/>
              </a:spcBef>
              <a:buFont typeface="Arial" panose="020B0604020202020204" pitchFamily="34" charset="0"/>
              <a:buNone/>
            </a:pPr>
            <a:r>
              <a:rPr lang="en-US" altLang="ja-JP" sz="1600" dirty="0" smtClean="0">
                <a:latin typeface="Times New Roman" panose="02020603050405020304" pitchFamily="18" charset="0"/>
                <a:cs typeface="Times New Roman" panose="02020603050405020304" pitchFamily="18" charset="0"/>
              </a:rPr>
              <a:t>2-3 </a:t>
            </a:r>
            <a:r>
              <a:rPr lang="ja-JP" altLang="en-US" sz="1600" dirty="0" smtClean="0">
                <a:latin typeface="Times New Roman" panose="02020603050405020304" pitchFamily="18" charset="0"/>
                <a:cs typeface="Times New Roman" panose="02020603050405020304" pitchFamily="18" charset="0"/>
              </a:rPr>
              <a:t>出力と誤差を用いて重みを更新</a:t>
            </a:r>
            <a:endParaRPr lang="en-US" altLang="ja-JP" sz="1600" dirty="0" smtClean="0">
              <a:latin typeface="Times New Roman" panose="02020603050405020304" pitchFamily="18" charset="0"/>
              <a:cs typeface="Times New Roman" panose="02020603050405020304" pitchFamily="18" charset="0"/>
            </a:endParaRPr>
          </a:p>
        </p:txBody>
      </p:sp>
      <p:sp>
        <p:nvSpPr>
          <p:cNvPr id="118" name="正方形/長方形 117"/>
          <p:cNvSpPr/>
          <p:nvPr/>
        </p:nvSpPr>
        <p:spPr>
          <a:xfrm>
            <a:off x="11077592" y="6488668"/>
            <a:ext cx="1114408" cy="369332"/>
          </a:xfrm>
          <a:prstGeom prst="rect">
            <a:avLst/>
          </a:prstGeom>
        </p:spPr>
        <p:txBody>
          <a:bodyPr wrap="none">
            <a:spAutoFit/>
          </a:bodyPr>
          <a:lstStyle/>
          <a:p>
            <a:r>
              <a:rPr lang="ja-JP" altLang="en-US" b="1" dirty="0" smtClean="0">
                <a:solidFill>
                  <a:srgbClr val="FF0000"/>
                </a:solidFill>
                <a:latin typeface="Times New Roman" panose="02020603050405020304" pitchFamily="18" charset="0"/>
                <a:cs typeface="Times New Roman" panose="02020603050405020304" pitchFamily="18" charset="0"/>
              </a:rPr>
              <a:t>補足</a:t>
            </a:r>
            <a:r>
              <a:rPr lang="ja-JP" altLang="en-US" b="1" dirty="0">
                <a:solidFill>
                  <a:srgbClr val="FF0000"/>
                </a:solidFill>
                <a:latin typeface="Times New Roman" panose="02020603050405020304" pitchFamily="18" charset="0"/>
                <a:cs typeface="Times New Roman" panose="02020603050405020304" pitchFamily="18" charset="0"/>
              </a:rPr>
              <a:t>資料</a:t>
            </a:r>
            <a:endParaRPr lang="ja-JP" altLang="en-US" b="1" dirty="0">
              <a:solidFill>
                <a:srgbClr val="FF0000"/>
              </a:solidFill>
            </a:endParaRPr>
          </a:p>
        </p:txBody>
      </p:sp>
      <p:sp>
        <p:nvSpPr>
          <p:cNvPr id="16" name="スライド番号プレースホルダー 15"/>
          <p:cNvSpPr>
            <a:spLocks noGrp="1"/>
          </p:cNvSpPr>
          <p:nvPr>
            <p:ph type="sldNum" sz="quarter" idx="12"/>
          </p:nvPr>
        </p:nvSpPr>
        <p:spPr/>
        <p:txBody>
          <a:bodyPr/>
          <a:lstStyle/>
          <a:p>
            <a:fld id="{F35DE295-420C-4265-BE54-AE59FA4027A6}" type="slidenum">
              <a:rPr kumimoji="1" lang="ja-JP" altLang="en-US" smtClean="0"/>
              <a:t>48</a:t>
            </a:fld>
            <a:endParaRPr kumimoji="1" lang="ja-JP" altLang="en-US"/>
          </a:p>
        </p:txBody>
      </p:sp>
    </p:spTree>
    <p:extLst>
      <p:ext uri="{BB962C8B-B14F-4D97-AF65-F5344CB8AC3E}">
        <p14:creationId xmlns:p14="http://schemas.microsoft.com/office/powerpoint/2010/main" val="281641969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23" name="コンテンツ プレースホルダー 2"/>
          <p:cNvSpPr txBox="1">
            <a:spLocks/>
          </p:cNvSpPr>
          <p:nvPr/>
        </p:nvSpPr>
        <p:spPr>
          <a:xfrm>
            <a:off x="1221713" y="1381316"/>
            <a:ext cx="10388085" cy="541866"/>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buNone/>
            </a:pPr>
            <a:r>
              <a:rPr lang="ja-JP" altLang="en-US" sz="2400" b="1" u="sng" dirty="0">
                <a:solidFill>
                  <a:srgbClr val="FF0000"/>
                </a:solidFill>
                <a:latin typeface="メイリオ" panose="020B0604030504040204" pitchFamily="50" charset="-128"/>
                <a:ea typeface="メイリオ" panose="020B0604030504040204" pitchFamily="50" charset="-128"/>
                <a:cs typeface="メイリオ" panose="020B0604030504040204" pitchFamily="50" charset="-128"/>
              </a:rPr>
              <a:t>特徴抽出</a:t>
            </a:r>
            <a:r>
              <a:rPr lang="en-US" altLang="ja-JP" sz="2400" b="1"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画像からクラスを良く分離する</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特徴量（数値データ）を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抽出する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44" name="グループ化 43"/>
          <p:cNvGrpSpPr/>
          <p:nvPr/>
        </p:nvGrpSpPr>
        <p:grpSpPr>
          <a:xfrm>
            <a:off x="6862640" y="2481233"/>
            <a:ext cx="3984740" cy="3242194"/>
            <a:chOff x="4822723" y="3428344"/>
            <a:chExt cx="3318387" cy="2700014"/>
          </a:xfrm>
        </p:grpSpPr>
        <p:cxnSp>
          <p:nvCxnSpPr>
            <p:cNvPr id="45" name="直線矢印コネクタ 44"/>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6" name="直線矢印コネクタ 45"/>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47" name="テキスト ボックス 46"/>
          <p:cNvSpPr txBox="1"/>
          <p:nvPr/>
        </p:nvSpPr>
        <p:spPr>
          <a:xfrm>
            <a:off x="6380660" y="2643903"/>
            <a:ext cx="441146" cy="1015663"/>
          </a:xfrm>
          <a:prstGeom prst="rect">
            <a:avLst/>
          </a:prstGeom>
          <a:noFill/>
        </p:spPr>
        <p:txBody>
          <a:bodyPr wrap="none" rtlCol="0">
            <a:spAutoFit/>
          </a:bodyPr>
          <a:lstStyle/>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sz="2000"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000"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48" name="テキスト ボックス 47"/>
          <p:cNvSpPr txBox="1"/>
          <p:nvPr/>
        </p:nvSpPr>
        <p:spPr>
          <a:xfrm>
            <a:off x="10167801" y="5775722"/>
            <a:ext cx="697627" cy="400110"/>
          </a:xfrm>
          <a:prstGeom prst="rect">
            <a:avLst/>
          </a:prstGeom>
          <a:noFill/>
        </p:spPr>
        <p:txBody>
          <a:bodyPr wrap="none" rtlCol="0">
            <a:spAutoFit/>
          </a:bodyPr>
          <a:lstStyle/>
          <a:p>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sz="20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49"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617768" y="3182457"/>
            <a:ext cx="551103" cy="478606"/>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0" name="Picture 11" descr="C:\Users\takashi\Desktop\mikan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598" r="3043"/>
          <a:stretch/>
        </p:blipFill>
        <p:spPr bwMode="auto">
          <a:xfrm>
            <a:off x="9134641" y="2778952"/>
            <a:ext cx="532015" cy="518431"/>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51" name="Picture 8" descr="C:\Users\takashi\Desktop\banana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981815" y="4569652"/>
            <a:ext cx="571200" cy="54550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sp>
        <p:nvSpPr>
          <p:cNvPr id="52" name="正方形/長方形 51"/>
          <p:cNvSpPr/>
          <p:nvPr/>
        </p:nvSpPr>
        <p:spPr>
          <a:xfrm>
            <a:off x="1150706" y="3148355"/>
            <a:ext cx="4993240" cy="830997"/>
          </a:xfrm>
          <a:prstGeom prst="rect">
            <a:avLst/>
          </a:prstGeom>
        </p:spPr>
        <p:txBody>
          <a:bodyPr wrap="square">
            <a:spAutoFit/>
          </a:bodyPr>
          <a:lstStyle/>
          <a:p>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(1)</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平均色相と</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(2)</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円形度により、入力</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en-US" altLang="ja-JP" sz="2400" b="1" dirty="0" smtClean="0">
                <a:latin typeface="メイリオ" panose="020B0604030504040204" pitchFamily="50" charset="-128"/>
                <a:ea typeface="メイリオ" panose="020B0604030504040204" pitchFamily="50" charset="-128"/>
                <a:cs typeface="メイリオ" panose="020B0604030504040204" pitchFamily="50" charset="-128"/>
              </a:rPr>
              <a:t>2D</a:t>
            </a:r>
            <a:r>
              <a:rPr lang="ja-JP" altLang="en-US" sz="2400" b="1" dirty="0">
                <a:latin typeface="メイリオ" panose="020B0604030504040204" pitchFamily="50" charset="-128"/>
                <a:ea typeface="メイリオ" panose="020B0604030504040204" pitchFamily="50" charset="-128"/>
                <a:cs typeface="メイリオ" panose="020B0604030504040204" pitchFamily="50" charset="-128"/>
              </a:rPr>
              <a:t>空間</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に配置できる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3" name="正方形/長方形 52"/>
          <p:cNvSpPr/>
          <p:nvPr/>
        </p:nvSpPr>
        <p:spPr>
          <a:xfrm>
            <a:off x="2077078" y="4697873"/>
            <a:ext cx="2236510" cy="707886"/>
          </a:xfrm>
          <a:prstGeom prst="rect">
            <a:avLst/>
          </a:prstGeom>
        </p:spPr>
        <p:txBody>
          <a:bodyPr wrap="none">
            <a:spAutoFit/>
          </a:bodyPr>
          <a:lstStyle/>
          <a:p>
            <a:r>
              <a:rPr lang="ja-JP" altLang="en-US" sz="4000" b="1" dirty="0">
                <a:latin typeface="メイリオ" panose="020B0604030504040204" pitchFamily="50" charset="-128"/>
                <a:ea typeface="メイリオ" panose="020B0604030504040204" pitchFamily="50" charset="-128"/>
                <a:cs typeface="メイリオ" panose="020B0604030504040204" pitchFamily="50" charset="-128"/>
              </a:rPr>
              <a:t>特徴空間</a:t>
            </a:r>
            <a:endParaRPr lang="en-US" altLang="ja-JP" sz="4000" b="1" dirty="0">
              <a:latin typeface="メイリオ" panose="020B0604030504040204" pitchFamily="50" charset="-128"/>
              <a:ea typeface="メイリオ" panose="020B0604030504040204" pitchFamily="50" charset="-128"/>
              <a:cs typeface="メイリオ" panose="020B0604030504040204" pitchFamily="50" charset="-128"/>
            </a:endParaRPr>
          </a:p>
        </p:txBody>
      </p:sp>
      <p:cxnSp>
        <p:nvCxnSpPr>
          <p:cNvPr id="54" name="直線コネクタ 53"/>
          <p:cNvCxnSpPr/>
          <p:nvPr/>
        </p:nvCxnSpPr>
        <p:spPr>
          <a:xfrm>
            <a:off x="3182420" y="3939070"/>
            <a:ext cx="0" cy="660939"/>
          </a:xfrm>
          <a:prstGeom prst="line">
            <a:avLst/>
          </a:prstGeom>
          <a:ln w="19050">
            <a:solidFill>
              <a:schemeClr val="tx1"/>
            </a:solidFill>
            <a:headEnd type="stealth" w="lg" len="lg"/>
          </a:ln>
        </p:spPr>
        <p:style>
          <a:lnRef idx="1">
            <a:schemeClr val="accent1"/>
          </a:lnRef>
          <a:fillRef idx="0">
            <a:schemeClr val="accent1"/>
          </a:fillRef>
          <a:effectRef idx="0">
            <a:schemeClr val="accent1"/>
          </a:effectRef>
          <a:fontRef idx="minor">
            <a:schemeClr val="tx1"/>
          </a:fontRef>
        </p:style>
      </p:cxn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5</a:t>
            </a:fld>
            <a:endParaRPr kumimoji="1" lang="ja-JP" altLang="en-US"/>
          </a:p>
        </p:txBody>
      </p:sp>
    </p:spTree>
    <p:extLst>
      <p:ext uri="{BB962C8B-B14F-4D97-AF65-F5344CB8AC3E}">
        <p14:creationId xmlns:p14="http://schemas.microsoft.com/office/powerpoint/2010/main" val="278170338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コンテンツ プレースホルダー 2"/>
          <p:cNvSpPr txBox="1">
            <a:spLocks/>
          </p:cNvSpPr>
          <p:nvPr/>
        </p:nvSpPr>
        <p:spPr>
          <a:xfrm>
            <a:off x="174660" y="483727"/>
            <a:ext cx="11465959" cy="674257"/>
          </a:xfrm>
          <a:prstGeom prst="rect">
            <a:avLst/>
          </a:prstGeom>
        </p:spPr>
        <p:txBody>
          <a:bodyPr vert="horz" lIns="91440" tIns="45720" rIns="91440" bIns="45720" rtlCol="0">
            <a:noAutofit/>
          </a:bodyPr>
          <a:lstStyle>
            <a:lvl1pPr marL="342900" indent="-342900" algn="l" defTabSz="914400" rtl="0" eaLnBrk="1" latinLnBrk="0" hangingPunct="1">
              <a:spcBef>
                <a:spcPct val="20000"/>
              </a:spcBef>
              <a:buFont typeface="Arial" panose="020B0604020202020204" pitchFamily="34" charset="0"/>
              <a:buChar char="•"/>
              <a:defRPr kumimoji="1" sz="3200" kern="1200">
                <a:solidFill>
                  <a:schemeClr val="tx1"/>
                </a:solidFill>
                <a:latin typeface="+mj-ea"/>
                <a:ea typeface="+mj-ea"/>
                <a:cs typeface="+mn-cs"/>
              </a:defRPr>
            </a:lvl1pPr>
            <a:lvl2pPr marL="742950" indent="-285750" algn="l" defTabSz="914400" rtl="0" eaLnBrk="1" latinLnBrk="0" hangingPunct="1">
              <a:spcBef>
                <a:spcPct val="20000"/>
              </a:spcBef>
              <a:buFont typeface="Arial" panose="020B0604020202020204" pitchFamily="34" charset="0"/>
              <a:buChar char="–"/>
              <a:defRPr kumimoji="1" sz="2800" kern="1200">
                <a:solidFill>
                  <a:schemeClr val="tx1"/>
                </a:solidFill>
                <a:latin typeface="+mj-ea"/>
                <a:ea typeface="+mj-ea"/>
                <a:cs typeface="+mn-cs"/>
              </a:defRPr>
            </a:lvl2pPr>
            <a:lvl3pPr marL="1143000" indent="-228600" algn="l" defTabSz="914400" rtl="0" eaLnBrk="1" latinLnBrk="0" hangingPunct="1">
              <a:spcBef>
                <a:spcPct val="20000"/>
              </a:spcBef>
              <a:buFont typeface="Arial" panose="020B0604020202020204" pitchFamily="34" charset="0"/>
              <a:buChar char="•"/>
              <a:defRPr kumimoji="1" sz="2400" kern="1200">
                <a:solidFill>
                  <a:schemeClr val="tx1"/>
                </a:solidFill>
                <a:latin typeface="+mj-ea"/>
                <a:ea typeface="+mj-ea"/>
                <a:cs typeface="+mn-cs"/>
              </a:defRPr>
            </a:lvl3pPr>
            <a:lvl4pPr marL="1600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4pPr>
            <a:lvl5pPr marL="20574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j-ea"/>
                <a:ea typeface="+mj-ea"/>
                <a:cs typeface="+mn-cs"/>
              </a:defRPr>
            </a:lvl5pPr>
            <a:lvl6pPr marL="25146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kumimoji="1" sz="2000" kern="1200">
                <a:solidFill>
                  <a:schemeClr val="tx1"/>
                </a:solidFill>
                <a:latin typeface="+mn-lt"/>
                <a:ea typeface="+mn-ea"/>
                <a:cs typeface="+mn-cs"/>
              </a:defRPr>
            </a:lvl9pPr>
          </a:lstStyle>
          <a:p>
            <a:pPr marL="0" indent="0" algn="ctr">
              <a:buNone/>
            </a:pP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写真を、リンゴ・バナナ・みかんの</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3</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クラスに分類せよ</a:t>
            </a:r>
            <a:r>
              <a:rPr lang="en-US" altLang="ja-JP" dirty="0">
                <a:latin typeface="メイリオ" panose="020B0604030504040204" pitchFamily="50" charset="-128"/>
                <a:ea typeface="メイリオ" panose="020B0604030504040204" pitchFamily="50" charset="-128"/>
                <a:cs typeface="メイリオ" panose="020B0604030504040204" pitchFamily="50" charset="-128"/>
              </a:rPr>
              <a:t>』</a:t>
            </a:r>
          </a:p>
        </p:txBody>
      </p:sp>
      <p:sp>
        <p:nvSpPr>
          <p:cNvPr id="15" name="コンテンツ プレースホルダー 2"/>
          <p:cNvSpPr>
            <a:spLocks noGrp="1"/>
          </p:cNvSpPr>
          <p:nvPr>
            <p:ph idx="1"/>
          </p:nvPr>
        </p:nvSpPr>
        <p:spPr>
          <a:xfrm>
            <a:off x="1710509" y="1428700"/>
            <a:ext cx="9369169" cy="575296"/>
          </a:xfrm>
        </p:spPr>
        <p:txBody>
          <a:bodyPr>
            <a:normAutofit fontScale="92500"/>
          </a:bodyPr>
          <a:lstStyle/>
          <a:p>
            <a:pPr marL="0" indent="0">
              <a:buNone/>
            </a:pPr>
            <a:r>
              <a:rPr lang="ja-JP" altLang="en-US" sz="2400" b="1" u="sng" dirty="0">
                <a:solidFill>
                  <a:srgbClr val="FF0000"/>
                </a:solidFill>
              </a:rPr>
              <a:t>識別</a:t>
            </a:r>
            <a:r>
              <a:rPr lang="ja-JP" altLang="en-US" sz="2400" b="1" dirty="0">
                <a:solidFill>
                  <a:srgbClr val="FF0000"/>
                </a:solidFill>
              </a:rPr>
              <a:t> </a:t>
            </a:r>
            <a:r>
              <a:rPr lang="en-US" altLang="ja-JP" sz="2400" b="1" dirty="0"/>
              <a:t>: </a:t>
            </a:r>
            <a:r>
              <a:rPr lang="ja-JP" altLang="en-US" sz="2400" dirty="0"/>
              <a:t>特徴空間に入力画像を</a:t>
            </a:r>
            <a:r>
              <a:rPr lang="ja-JP" altLang="en-US" sz="2400" dirty="0" smtClean="0"/>
              <a:t>射影（配置）し</a:t>
            </a:r>
            <a:r>
              <a:rPr lang="ja-JP" altLang="en-US" sz="2400" dirty="0"/>
              <a:t>、クラス</a:t>
            </a:r>
            <a:r>
              <a:rPr lang="en-US" altLang="ja-JP" sz="2400" dirty="0"/>
              <a:t>ID</a:t>
            </a:r>
            <a:r>
              <a:rPr lang="ja-JP" altLang="en-US" sz="2400" dirty="0"/>
              <a:t>を割り当てる</a:t>
            </a:r>
            <a:endParaRPr lang="en-US" altLang="ja-JP" sz="2400" dirty="0"/>
          </a:p>
        </p:txBody>
      </p:sp>
      <p:grpSp>
        <p:nvGrpSpPr>
          <p:cNvPr id="16" name="グループ化 15"/>
          <p:cNvGrpSpPr/>
          <p:nvPr/>
        </p:nvGrpSpPr>
        <p:grpSpPr>
          <a:xfrm>
            <a:off x="6977281" y="2710246"/>
            <a:ext cx="3984740" cy="3242194"/>
            <a:chOff x="4822723" y="3428344"/>
            <a:chExt cx="3318387" cy="2700014"/>
          </a:xfrm>
        </p:grpSpPr>
        <p:cxnSp>
          <p:nvCxnSpPr>
            <p:cNvPr id="17" name="直線矢印コネクタ 16"/>
            <p:cNvCxnSpPr/>
            <p:nvPr/>
          </p:nvCxnSpPr>
          <p:spPr>
            <a:xfrm>
              <a:off x="4822723" y="6105524"/>
              <a:ext cx="3318387"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8" name="直線矢印コネクタ 17"/>
            <p:cNvCxnSpPr/>
            <p:nvPr/>
          </p:nvCxnSpPr>
          <p:spPr>
            <a:xfrm flipV="1">
              <a:off x="4823108" y="3428344"/>
              <a:ext cx="0" cy="2700014"/>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19" name="テキスト ボックス 18"/>
          <p:cNvSpPr txBox="1"/>
          <p:nvPr/>
        </p:nvSpPr>
        <p:spPr>
          <a:xfrm>
            <a:off x="6495301" y="2872915"/>
            <a:ext cx="415498" cy="923330"/>
          </a:xfrm>
          <a:prstGeom prst="rect">
            <a:avLst/>
          </a:prstGeom>
          <a:noFill/>
        </p:spPr>
        <p:txBody>
          <a:bodyPr wrap="none" rtlCol="0">
            <a:spAutoFit/>
          </a:bodyPr>
          <a:lstStyle/>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円</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形</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dirty="0">
                <a:latin typeface="メイリオ" panose="020B0604030504040204" pitchFamily="50" charset="-128"/>
                <a:ea typeface="メイリオ" panose="020B0604030504040204" pitchFamily="50" charset="-128"/>
                <a:cs typeface="メイリオ" panose="020B0604030504040204" pitchFamily="50" charset="-128"/>
              </a:rPr>
              <a:t>度</a:t>
            </a:r>
          </a:p>
        </p:txBody>
      </p:sp>
      <p:sp>
        <p:nvSpPr>
          <p:cNvPr id="20" name="テキスト ボックス 19"/>
          <p:cNvSpPr txBox="1"/>
          <p:nvPr/>
        </p:nvSpPr>
        <p:spPr>
          <a:xfrm>
            <a:off x="10282442" y="6004735"/>
            <a:ext cx="646331" cy="369332"/>
          </a:xfrm>
          <a:prstGeom prst="rect">
            <a:avLst/>
          </a:prstGeom>
          <a:noFill/>
        </p:spPr>
        <p:txBody>
          <a:bodyPr wrap="none" rtlCol="0">
            <a:spAutoFit/>
          </a:bodyPr>
          <a:lstStyle/>
          <a:p>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色相</a:t>
            </a:r>
            <a:endParaRPr lang="ja-JP" altLang="en-US"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21" name="グループ化 20"/>
          <p:cNvGrpSpPr/>
          <p:nvPr/>
        </p:nvGrpSpPr>
        <p:grpSpPr>
          <a:xfrm>
            <a:off x="846651" y="2853635"/>
            <a:ext cx="5075964" cy="673335"/>
            <a:chOff x="-3102500" y="4322830"/>
            <a:chExt cx="6475986" cy="859049"/>
          </a:xfrm>
        </p:grpSpPr>
        <p:grpSp>
          <p:nvGrpSpPr>
            <p:cNvPr id="22" name="グループ化 21"/>
            <p:cNvGrpSpPr/>
            <p:nvPr/>
          </p:nvGrpSpPr>
          <p:grpSpPr>
            <a:xfrm>
              <a:off x="-3102500" y="4322830"/>
              <a:ext cx="2053225" cy="859040"/>
              <a:chOff x="-2495315" y="3700501"/>
              <a:chExt cx="2495315" cy="1044005"/>
            </a:xfrm>
          </p:grpSpPr>
          <p:pic>
            <p:nvPicPr>
              <p:cNvPr id="30" name="Picture 2" descr="C:\Users\takashi\Desktop\apple1.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02136" y="3700501"/>
                <a:ext cx="1202136"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31" name="Picture 4" descr="C:\Users\takashi\Desktop\appleTrgt.bmp"/>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495315" y="3700506"/>
                <a:ext cx="1171459"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4" name="グループ化 23"/>
            <p:cNvGrpSpPr/>
            <p:nvPr/>
          </p:nvGrpSpPr>
          <p:grpSpPr>
            <a:xfrm>
              <a:off x="1507217" y="4322838"/>
              <a:ext cx="1866269" cy="859041"/>
              <a:chOff x="1156293" y="2558354"/>
              <a:chExt cx="2268105" cy="1044005"/>
            </a:xfrm>
          </p:grpSpPr>
          <p:pic>
            <p:nvPicPr>
              <p:cNvPr id="28" name="Picture 10" descr="C:\Users\takashi\Desktop\mikan1.bmp"/>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r="-666"/>
              <a:stretch/>
            </p:blipFill>
            <p:spPr bwMode="auto">
              <a:xfrm>
                <a:off x="1156293" y="2558354"/>
                <a:ext cx="1070605"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9" name="Picture 11" descr="C:\Users\takashi\Desktop\mikan2.bmp"/>
              <p:cNvPicPr>
                <a:picLocks noChangeAspect="1" noChangeArrowheads="1"/>
              </p:cNvPicPr>
              <p:nvPr/>
            </p:nvPicPr>
            <p:blipFill rotWithShape="1">
              <a:blip r:embed="rId6" cstate="print">
                <a:extLst>
                  <a:ext uri="{28A0092B-C50C-407E-A947-70E740481C1C}">
                    <a14:useLocalDpi xmlns:a14="http://schemas.microsoft.com/office/drawing/2010/main" val="0"/>
                  </a:ext>
                </a:extLst>
              </a:blip>
              <a:srcRect l="3598" r="3043"/>
              <a:stretch/>
            </p:blipFill>
            <p:spPr bwMode="auto">
              <a:xfrm>
                <a:off x="2353045" y="2558359"/>
                <a:ext cx="1071353"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nvGrpSpPr>
            <p:cNvPr id="25" name="グループ化 24"/>
            <p:cNvGrpSpPr/>
            <p:nvPr/>
          </p:nvGrpSpPr>
          <p:grpSpPr>
            <a:xfrm>
              <a:off x="-748141" y="4322838"/>
              <a:ext cx="1933051" cy="859039"/>
              <a:chOff x="3057471" y="3684681"/>
              <a:chExt cx="2349266" cy="1044002"/>
            </a:xfrm>
          </p:grpSpPr>
          <p:pic>
            <p:nvPicPr>
              <p:cNvPr id="26" name="Picture 8" descr="C:\Users\takashi\Desktop\banana1.bmp"/>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313553" y="3684681"/>
                <a:ext cx="1093184"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pic>
            <p:nvPicPr>
              <p:cNvPr id="27" name="Picture 9" descr="C:\Users\takashi\Desktop\banana2.bmp"/>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3057471" y="3684683"/>
                <a:ext cx="1136337" cy="1044000"/>
              </a:xfrm>
              <a:prstGeom prst="rect">
                <a:avLst/>
              </a:prstGeom>
              <a:noFill/>
              <a:ln w="19050">
                <a:solidFill>
                  <a:srgbClr val="0000FF"/>
                </a:solidFill>
              </a:ln>
              <a:extLst>
                <a:ext uri="{909E8E84-426E-40DD-AFC4-6F175D3DCCD1}">
                  <a14:hiddenFill xmlns:a14="http://schemas.microsoft.com/office/drawing/2010/main">
                    <a:solidFill>
                      <a:srgbClr val="FFFFFF"/>
                    </a:solidFill>
                  </a14:hiddenFill>
                </a:ext>
              </a:extLst>
            </p:spPr>
          </p:pic>
        </p:grpSp>
      </p:grpSp>
      <p:sp>
        <p:nvSpPr>
          <p:cNvPr id="32" name="正方形/長方形 31"/>
          <p:cNvSpPr/>
          <p:nvPr/>
        </p:nvSpPr>
        <p:spPr>
          <a:xfrm>
            <a:off x="1130594" y="2346414"/>
            <a:ext cx="4280339" cy="461665"/>
          </a:xfrm>
          <a:prstGeom prst="rect">
            <a:avLst/>
          </a:prstGeom>
        </p:spPr>
        <p:txBody>
          <a:bodyPr wrap="non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1.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正解画像</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を特徴空間に射影</a:t>
            </a:r>
            <a:endParaRPr lang="ja-JP" altLang="en-US" sz="2400" dirty="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33" name="グループ化 32"/>
          <p:cNvGrpSpPr/>
          <p:nvPr/>
        </p:nvGrpSpPr>
        <p:grpSpPr>
          <a:xfrm>
            <a:off x="7299431" y="3122266"/>
            <a:ext cx="817871" cy="623465"/>
            <a:chOff x="5122287" y="3293111"/>
            <a:chExt cx="817871" cy="623465"/>
          </a:xfrm>
        </p:grpSpPr>
        <p:pic>
          <p:nvPicPr>
            <p:cNvPr id="34" name="Picture 2" descr="C:\Users\takashi\Desktop\apple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5555266" y="3582316"/>
              <a:ext cx="384892"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5" name="Picture 4" descr="C:\Users\takashi\Desktop\appleTrgt.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5122287" y="3293111"/>
              <a:ext cx="375069" cy="334260"/>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6" name="グループ化 35"/>
          <p:cNvGrpSpPr/>
          <p:nvPr/>
        </p:nvGrpSpPr>
        <p:grpSpPr>
          <a:xfrm>
            <a:off x="9249282" y="3007966"/>
            <a:ext cx="851679" cy="849037"/>
            <a:chOff x="7072138" y="3178811"/>
            <a:chExt cx="851679" cy="849037"/>
          </a:xfrm>
        </p:grpSpPr>
        <p:pic>
          <p:nvPicPr>
            <p:cNvPr id="37" name="Picture 10" descr="C:\Users\takashi\Desktop\mikan1.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666"/>
            <a:stretch/>
          </p:blipFill>
          <p:spPr bwMode="auto">
            <a:xfrm>
              <a:off x="7552515" y="3665775"/>
              <a:ext cx="371302" cy="362073"/>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38" name="Picture 11" descr="C:\Users\takashi\Desktop\mikan2.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l="3598" r="3043"/>
            <a:stretch/>
          </p:blipFill>
          <p:spPr bwMode="auto">
            <a:xfrm>
              <a:off x="7072138" y="3178811"/>
              <a:ext cx="371561" cy="362074"/>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grpSp>
        <p:nvGrpSpPr>
          <p:cNvPr id="39" name="グループ化 38"/>
          <p:cNvGrpSpPr/>
          <p:nvPr/>
        </p:nvGrpSpPr>
        <p:grpSpPr>
          <a:xfrm>
            <a:off x="9096456" y="4798666"/>
            <a:ext cx="969382" cy="585469"/>
            <a:chOff x="6919313" y="4969511"/>
            <a:chExt cx="969382" cy="585469"/>
          </a:xfrm>
        </p:grpSpPr>
        <p:pic>
          <p:nvPicPr>
            <p:cNvPr id="40" name="Picture 8" descr="C:\Users\takashi\Desktop\banana1.bmp"/>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pic>
          <p:nvPicPr>
            <p:cNvPr id="41" name="Picture 9" descr="C:\Users\takashi\Desktop\banana2.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25400">
              <a:solidFill>
                <a:srgbClr val="0000FF"/>
              </a:solidFill>
            </a:ln>
            <a:extLst>
              <a:ext uri="{909E8E84-426E-40DD-AFC4-6F175D3DCCD1}">
                <a14:hiddenFill xmlns:a14="http://schemas.microsoft.com/office/drawing/2010/main">
                  <a:solidFill>
                    <a:srgbClr val="FFFFFF"/>
                  </a:solidFill>
                </a14:hiddenFill>
              </a:ext>
            </a:extLst>
          </p:spPr>
        </p:pic>
      </p:grpSp>
      <p:sp>
        <p:nvSpPr>
          <p:cNvPr id="42" name="テキスト ボックス 41"/>
          <p:cNvSpPr txBox="1"/>
          <p:nvPr/>
        </p:nvSpPr>
        <p:spPr>
          <a:xfrm>
            <a:off x="999451"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リンゴ</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43" name="テキスト ボックス 42"/>
          <p:cNvSpPr txBox="1"/>
          <p:nvPr/>
        </p:nvSpPr>
        <p:spPr>
          <a:xfrm>
            <a:off x="2800926"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バナナ</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5" name="テキスト ボックス 54"/>
          <p:cNvSpPr txBox="1"/>
          <p:nvPr/>
        </p:nvSpPr>
        <p:spPr>
          <a:xfrm>
            <a:off x="4534405" y="3560346"/>
            <a:ext cx="1321196" cy="369332"/>
          </a:xfrm>
          <a:prstGeom prst="rect">
            <a:avLst/>
          </a:prstGeom>
          <a:noFill/>
        </p:spPr>
        <p:txBody>
          <a:bodyPr wrap="none" rtlCol="0">
            <a:spAutoFit/>
          </a:bodyPr>
          <a:lstStyle/>
          <a:p>
            <a:r>
              <a:rPr lang="en-US" altLang="ja-JP" dirty="0" smtClean="0">
                <a:latin typeface="メイリオ" panose="020B0604030504040204" pitchFamily="50" charset="-128"/>
                <a:ea typeface="メイリオ" panose="020B0604030504040204" pitchFamily="50" charset="-128"/>
                <a:cs typeface="メイリオ" panose="020B0604030504040204" pitchFamily="50" charset="-128"/>
              </a:rPr>
              <a:t>ID: </a:t>
            </a:r>
            <a:r>
              <a:rPr lang="ja-JP" altLang="en-US" dirty="0" smtClean="0">
                <a:latin typeface="メイリオ" panose="020B0604030504040204" pitchFamily="50" charset="-128"/>
                <a:ea typeface="メイリオ" panose="020B0604030504040204" pitchFamily="50" charset="-128"/>
                <a:cs typeface="メイリオ" panose="020B0604030504040204" pitchFamily="50" charset="-128"/>
              </a:rPr>
              <a:t>みかん</a:t>
            </a:r>
            <a:endParaRPr lang="en-US" altLang="ja-JP"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56" name="正方形/長方形 55"/>
          <p:cNvSpPr/>
          <p:nvPr/>
        </p:nvSpPr>
        <p:spPr>
          <a:xfrm>
            <a:off x="1130595" y="4175215"/>
            <a:ext cx="4830818" cy="1200329"/>
          </a:xfrm>
          <a:prstGeom prst="rect">
            <a:avLst/>
          </a:prstGeom>
        </p:spPr>
        <p:txBody>
          <a:bodyPr wrap="square">
            <a:spAutoFit/>
          </a:bodyPr>
          <a:lstStyle/>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2. </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分類したい</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画像も特徴空間射</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err="1" smtClean="0">
                <a:latin typeface="メイリオ" panose="020B0604030504040204" pitchFamily="50" charset="-128"/>
                <a:ea typeface="メイリオ" panose="020B0604030504040204" pitchFamily="50" charset="-128"/>
                <a:cs typeface="メイリオ" panose="020B0604030504040204" pitchFamily="50" charset="-128"/>
              </a:rPr>
              <a:t>影し</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距離</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が一番近い正解</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画像</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a:t>
            </a:r>
            <a:r>
              <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rPr>
              <a:t>   </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を</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返</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す</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57" name="Picture 5" descr="C:\Users\takashi\Desktop\apple3.bmp"/>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1335859" y="5415240"/>
            <a:ext cx="907290" cy="771396"/>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5" descr="C:\Users\takashi\Desktop\apple3.bmp"/>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7574552" y="4057465"/>
            <a:ext cx="392674" cy="333859"/>
          </a:xfrm>
          <a:prstGeom prst="rect">
            <a:avLst/>
          </a:prstGeom>
          <a:noFill/>
          <a:extLst>
            <a:ext uri="{909E8E84-426E-40DD-AFC4-6F175D3DCCD1}">
              <a14:hiddenFill xmlns:a14="http://schemas.microsoft.com/office/drawing/2010/main">
                <a:solidFill>
                  <a:srgbClr val="FFFFFF"/>
                </a:solidFill>
              </a14:hiddenFill>
            </a:ext>
          </a:extLst>
        </p:spPr>
      </p:pic>
      <p:cxnSp>
        <p:nvCxnSpPr>
          <p:cNvPr id="59" name="直線矢印コネクタ 58"/>
          <p:cNvCxnSpPr>
            <a:stCxn id="58" idx="0"/>
          </p:cNvCxnSpPr>
          <p:nvPr/>
        </p:nvCxnSpPr>
        <p:spPr>
          <a:xfrm flipV="1">
            <a:off x="7770889" y="3781722"/>
            <a:ext cx="40138" cy="275742"/>
          </a:xfrm>
          <a:prstGeom prst="straightConnector1">
            <a:avLst/>
          </a:prstGeom>
          <a:ln w="22225">
            <a:headEnd type="stealth" w="lg" len="lg"/>
            <a:tailEnd type="stealth" w="lg" len="lg"/>
          </a:ln>
        </p:spPr>
        <p:style>
          <a:lnRef idx="1">
            <a:schemeClr val="accent1"/>
          </a:lnRef>
          <a:fillRef idx="0">
            <a:schemeClr val="accent1"/>
          </a:fillRef>
          <a:effectRef idx="0">
            <a:schemeClr val="accent1"/>
          </a:effectRef>
          <a:fontRef idx="minor">
            <a:schemeClr val="tx1"/>
          </a:fontRef>
        </p:style>
      </p:cxnSp>
      <p:sp>
        <p:nvSpPr>
          <p:cNvPr id="60" name="正方形/長方形 59"/>
          <p:cNvSpPr/>
          <p:nvPr/>
        </p:nvSpPr>
        <p:spPr>
          <a:xfrm>
            <a:off x="2475145" y="5623011"/>
            <a:ext cx="2743059" cy="369332"/>
          </a:xfrm>
          <a:prstGeom prst="rect">
            <a:avLst/>
          </a:prstGeom>
        </p:spPr>
        <p:txBody>
          <a:bodyPr wrap="none">
            <a:spAutoFit/>
          </a:bodyPr>
          <a:lstStyle/>
          <a:p>
            <a:r>
              <a:rPr lang="en-US" altLang="ja-JP" dirty="0">
                <a:latin typeface="メイリオ" panose="020B0604030504040204" pitchFamily="50" charset="-128"/>
                <a:ea typeface="メイリオ" panose="020B0604030504040204" pitchFamily="50" charset="-128"/>
                <a:cs typeface="メイリオ" panose="020B0604030504040204" pitchFamily="50" charset="-128"/>
              </a:rPr>
              <a:t>※ Nearest neighbor </a:t>
            </a:r>
            <a:r>
              <a:rPr lang="ja-JP" altLang="en-US" dirty="0">
                <a:latin typeface="メイリオ" panose="020B0604030504040204" pitchFamily="50" charset="-128"/>
                <a:ea typeface="メイリオ" panose="020B0604030504040204" pitchFamily="50" charset="-128"/>
                <a:cs typeface="メイリオ" panose="020B0604030504040204" pitchFamily="50" charset="-128"/>
              </a:rPr>
              <a:t>法</a:t>
            </a:r>
          </a:p>
        </p:txBody>
      </p:sp>
      <p:sp>
        <p:nvSpPr>
          <p:cNvPr id="3" name="スライド番号プレースホルダー 2"/>
          <p:cNvSpPr>
            <a:spLocks noGrp="1"/>
          </p:cNvSpPr>
          <p:nvPr>
            <p:ph type="sldNum" sz="quarter" idx="12"/>
          </p:nvPr>
        </p:nvSpPr>
        <p:spPr/>
        <p:txBody>
          <a:bodyPr/>
          <a:lstStyle/>
          <a:p>
            <a:fld id="{F35DE295-420C-4265-BE54-AE59FA4027A6}" type="slidenum">
              <a:rPr kumimoji="1" lang="ja-JP" altLang="en-US" smtClean="0"/>
              <a:t>6</a:t>
            </a:fld>
            <a:endParaRPr kumimoji="1" lang="ja-JP" altLang="en-US"/>
          </a:p>
        </p:txBody>
      </p:sp>
    </p:spTree>
    <p:extLst>
      <p:ext uri="{BB962C8B-B14F-4D97-AF65-F5344CB8AC3E}">
        <p14:creationId xmlns:p14="http://schemas.microsoft.com/office/powerpoint/2010/main" val="3624236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fade">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animEffect transition="in" filter="fade">
                                      <p:cBhvr>
                                        <p:cTn id="17" dur="500"/>
                                        <p:tgtEl>
                                          <p:spTgt spid="3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8"/>
                                        </p:tgtEl>
                                        <p:attrNameLst>
                                          <p:attrName>style.visibility</p:attrName>
                                        </p:attrNameLst>
                                      </p:cBhvr>
                                      <p:to>
                                        <p:strVal val="visible"/>
                                      </p:to>
                                    </p:set>
                                    <p:animEffect transition="in" filter="fade">
                                      <p:cBhvr>
                                        <p:cTn id="22" dur="500"/>
                                        <p:tgtEl>
                                          <p:spTgt spid="5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9"/>
                                        </p:tgtEl>
                                        <p:attrNameLst>
                                          <p:attrName>style.visibility</p:attrName>
                                        </p:attrNameLst>
                                      </p:cBhvr>
                                      <p:to>
                                        <p:strVal val="visible"/>
                                      </p:to>
                                    </p:set>
                                    <p:animEffect transition="in" filter="fade">
                                      <p:cBhvr>
                                        <p:cTn id="27" dur="500"/>
                                        <p:tgtEl>
                                          <p:spTgt spid="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7</a:t>
            </a:fld>
            <a:endParaRPr kumimoji="1" lang="ja-JP" altLang="en-US"/>
          </a:p>
        </p:txBody>
      </p:sp>
    </p:spTree>
    <p:extLst>
      <p:ext uri="{BB962C8B-B14F-4D97-AF65-F5344CB8AC3E}">
        <p14:creationId xmlns:p14="http://schemas.microsoft.com/office/powerpoint/2010/main" val="18502382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2075182" y="4296435"/>
            <a:ext cx="8465819" cy="1692771"/>
          </a:xfrm>
          <a:prstGeom prst="rect">
            <a:avLst/>
          </a:prstGeom>
          <a:noFill/>
        </p:spPr>
        <p:txBody>
          <a:bodyPr wrap="square" rtlCol="0">
            <a:spAutoFit/>
          </a:bodyPr>
          <a:lstStyle/>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特徴</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抽出の</a:t>
            </a: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ための前処理</a:t>
            </a:r>
            <a:endParaRPr lang="en-US" altLang="ja-JP" sz="28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データが画像ならば</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a:t>
            </a:r>
          </a:p>
          <a:p>
            <a:pPr>
              <a:spcBef>
                <a:spcPts val="1200"/>
              </a:spcBef>
            </a:pPr>
            <a:r>
              <a:rPr lang="ja-JP" altLang="en-US" sz="2800" dirty="0" smtClean="0">
                <a:latin typeface="メイリオ" panose="020B0604030504040204" pitchFamily="50" charset="-128"/>
                <a:ea typeface="メイリオ" panose="020B0604030504040204" pitchFamily="50" charset="-128"/>
                <a:cs typeface="メイリオ" panose="020B0604030504040204" pitchFamily="50" charset="-128"/>
              </a:rPr>
              <a:t>二値化、</a:t>
            </a: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平滑化、先鋭化、特徴保存平滑化、など</a:t>
            </a:r>
            <a:r>
              <a:rPr lang="en-US" altLang="ja-JP" sz="2800" dirty="0">
                <a:latin typeface="メイリオ" panose="020B0604030504040204" pitchFamily="50" charset="-128"/>
                <a:ea typeface="メイリオ" panose="020B0604030504040204" pitchFamily="50" charset="-128"/>
                <a:cs typeface="メイリオ" panose="020B0604030504040204" pitchFamily="50" charset="-128"/>
              </a:rPr>
              <a:t> </a:t>
            </a:r>
          </a:p>
        </p:txBody>
      </p:sp>
      <p:sp>
        <p:nvSpPr>
          <p:cNvPr id="61" name="右矢印 60"/>
          <p:cNvSpPr/>
          <p:nvPr/>
        </p:nvSpPr>
        <p:spPr>
          <a:xfrm rot="17542382">
            <a:off x="3021838" y="3421216"/>
            <a:ext cx="890694"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8</a:t>
            </a:fld>
            <a:endParaRPr kumimoji="1" lang="ja-JP" altLang="en-US"/>
          </a:p>
        </p:txBody>
      </p:sp>
    </p:spTree>
    <p:extLst>
      <p:ext uri="{BB962C8B-B14F-4D97-AF65-F5344CB8AC3E}">
        <p14:creationId xmlns:p14="http://schemas.microsoft.com/office/powerpoint/2010/main" val="36270765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タイトル 1"/>
          <p:cNvSpPr txBox="1">
            <a:spLocks/>
          </p:cNvSpPr>
          <p:nvPr/>
        </p:nvSpPr>
        <p:spPr>
          <a:xfrm>
            <a:off x="2687320" y="343665"/>
            <a:ext cx="7012940" cy="634082"/>
          </a:xfrm>
          <a:prstGeom prst="rect">
            <a:avLst/>
          </a:prstGeom>
        </p:spPr>
        <p:txBody>
          <a:bodyPr vert="horz" lIns="91440" tIns="45720" rIns="91440" bIns="45720" rtlCol="0" anchor="ctr">
            <a:noAutofit/>
          </a:bodyPr>
          <a:lstStyle>
            <a:lvl1pPr algn="l" defTabSz="914400" rtl="0" eaLnBrk="1" latinLnBrk="0" hangingPunct="1">
              <a:spcBef>
                <a:spcPct val="0"/>
              </a:spcBef>
              <a:buNone/>
              <a:defRPr kumimoji="1" sz="4400" kern="1200">
                <a:solidFill>
                  <a:schemeClr val="tx1"/>
                </a:solidFill>
                <a:latin typeface="+mj-ea"/>
                <a:ea typeface="+mj-ea"/>
                <a:cs typeface="+mj-cs"/>
              </a:defRPr>
            </a:lvl1pPr>
          </a:lstStyle>
          <a:p>
            <a:pPr algn="ct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クラス分類</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の</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一般的</a:t>
            </a:r>
            <a:r>
              <a:rPr lang="ja-JP" altLang="en-US" sz="3200" dirty="0" smtClean="0">
                <a:latin typeface="メイリオ" panose="020B0604030504040204" pitchFamily="50" charset="-128"/>
                <a:ea typeface="メイリオ" panose="020B0604030504040204" pitchFamily="50" charset="-128"/>
                <a:cs typeface="メイリオ" panose="020B0604030504040204" pitchFamily="50" charset="-128"/>
              </a:rPr>
              <a:t>な処理</a:t>
            </a:r>
            <a:r>
              <a:rPr lang="ja-JP" altLang="en-US" sz="3200" dirty="0">
                <a:latin typeface="メイリオ" panose="020B0604030504040204" pitchFamily="50" charset="-128"/>
                <a:ea typeface="メイリオ" panose="020B0604030504040204" pitchFamily="50" charset="-128"/>
                <a:cs typeface="メイリオ" panose="020B0604030504040204" pitchFamily="50" charset="-128"/>
              </a:rPr>
              <a:t>手順</a:t>
            </a:r>
          </a:p>
        </p:txBody>
      </p:sp>
      <p:sp>
        <p:nvSpPr>
          <p:cNvPr id="79" name="テキスト ボックス 78"/>
          <p:cNvSpPr txBox="1"/>
          <p:nvPr/>
        </p:nvSpPr>
        <p:spPr>
          <a:xfrm>
            <a:off x="10234838" y="2025041"/>
            <a:ext cx="1723550" cy="830997"/>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識別対象の</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ID</a:t>
            </a:r>
          </a:p>
        </p:txBody>
      </p:sp>
      <p:grpSp>
        <p:nvGrpSpPr>
          <p:cNvPr id="3" name="グループ化 2"/>
          <p:cNvGrpSpPr/>
          <p:nvPr/>
        </p:nvGrpSpPr>
        <p:grpSpPr>
          <a:xfrm>
            <a:off x="3138989" y="1473762"/>
            <a:ext cx="1374859" cy="1684842"/>
            <a:chOff x="3207170" y="1473762"/>
            <a:chExt cx="1374859" cy="1684842"/>
          </a:xfrm>
        </p:grpSpPr>
        <p:sp>
          <p:nvSpPr>
            <p:cNvPr id="57" name="正方形/長方形 56"/>
            <p:cNvSpPr/>
            <p:nvPr/>
          </p:nvSpPr>
          <p:spPr>
            <a:xfrm>
              <a:off x="3207170" y="2561704"/>
              <a:ext cx="13748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前処理</a:t>
              </a:r>
            </a:p>
          </p:txBody>
        </p:sp>
        <p:grpSp>
          <p:nvGrpSpPr>
            <p:cNvPr id="87" name="グループ化 86"/>
            <p:cNvGrpSpPr/>
            <p:nvPr/>
          </p:nvGrpSpPr>
          <p:grpSpPr>
            <a:xfrm>
              <a:off x="3483741" y="1473762"/>
              <a:ext cx="792956" cy="905528"/>
              <a:chOff x="-1150143" y="-7692"/>
              <a:chExt cx="2121694" cy="2422900"/>
            </a:xfrm>
          </p:grpSpPr>
          <p:pic>
            <p:nvPicPr>
              <p:cNvPr id="88" name="Picture 2" descr="C:\Users\takashi\Dropbox\ResearchProposal\講義img\apple2_0.835995.bmp"/>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089" r="3420"/>
              <a:stretch/>
            </p:blipFill>
            <p:spPr bwMode="auto">
              <a:xfrm>
                <a:off x="-1150143" y="-7692"/>
                <a:ext cx="1378743" cy="132303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9" name="Picture 4" descr="C:\Users\takashi\Dropbox\ResearchProposal\講義img\banana1_0.518607.bmp"/>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85170" y="544041"/>
                <a:ext cx="1384607" cy="1322576"/>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90" name="Picture 5" descr="C:\Users\takashi\Dropbox\ResearchProposal\講義img\mikan4_0.792652.bmp"/>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908" r="4701"/>
              <a:stretch/>
            </p:blipFill>
            <p:spPr bwMode="auto">
              <a:xfrm>
                <a:off x="-414337" y="1095311"/>
                <a:ext cx="1385888" cy="1319897"/>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grpSp>
        <p:nvGrpSpPr>
          <p:cNvPr id="5" name="グループ化 4"/>
          <p:cNvGrpSpPr/>
          <p:nvPr/>
        </p:nvGrpSpPr>
        <p:grpSpPr>
          <a:xfrm>
            <a:off x="5250274" y="1246036"/>
            <a:ext cx="1739899" cy="1912568"/>
            <a:chOff x="4985751" y="1246036"/>
            <a:chExt cx="1739899" cy="1912568"/>
          </a:xfrm>
        </p:grpSpPr>
        <p:sp>
          <p:nvSpPr>
            <p:cNvPr id="58" name="正方形/長方形 57"/>
            <p:cNvSpPr/>
            <p:nvPr/>
          </p:nvSpPr>
          <p:spPr>
            <a:xfrm>
              <a:off x="4985751" y="2561704"/>
              <a:ext cx="173989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800" dirty="0">
                  <a:latin typeface="メイリオ" panose="020B0604030504040204" pitchFamily="50" charset="-128"/>
                  <a:ea typeface="メイリオ" panose="020B0604030504040204" pitchFamily="50" charset="-128"/>
                  <a:cs typeface="メイリオ" panose="020B0604030504040204" pitchFamily="50" charset="-128"/>
                </a:rPr>
                <a:t>特徴抽出</a:t>
              </a:r>
            </a:p>
          </p:txBody>
        </p:sp>
        <p:grpSp>
          <p:nvGrpSpPr>
            <p:cNvPr id="91" name="グループ化 90"/>
            <p:cNvGrpSpPr/>
            <p:nvPr/>
          </p:nvGrpSpPr>
          <p:grpSpPr>
            <a:xfrm>
              <a:off x="5189488" y="1246036"/>
              <a:ext cx="1332425" cy="1186052"/>
              <a:chOff x="53089" y="4594860"/>
              <a:chExt cx="3411892" cy="3169920"/>
            </a:xfrm>
          </p:grpSpPr>
          <p:grpSp>
            <p:nvGrpSpPr>
              <p:cNvPr id="92" name="グループ化 91"/>
              <p:cNvGrpSpPr/>
              <p:nvPr/>
            </p:nvGrpSpPr>
            <p:grpSpPr>
              <a:xfrm>
                <a:off x="53089" y="4594860"/>
                <a:ext cx="3411892" cy="3169920"/>
                <a:chOff x="4822723" y="3479110"/>
                <a:chExt cx="2841333" cy="2639826"/>
              </a:xfrm>
            </p:grpSpPr>
            <p:cxnSp>
              <p:nvCxnSpPr>
                <p:cNvPr id="102" name="直線矢印コネクタ 101"/>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03" name="直線矢印コネクタ 102"/>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93" name="グループ化 92"/>
              <p:cNvGrpSpPr/>
              <p:nvPr/>
            </p:nvGrpSpPr>
            <p:grpSpPr>
              <a:xfrm>
                <a:off x="375235" y="5184994"/>
                <a:ext cx="894230" cy="636748"/>
                <a:chOff x="5122287" y="3532186"/>
                <a:chExt cx="894230" cy="636748"/>
              </a:xfrm>
            </p:grpSpPr>
            <p:pic>
              <p:nvPicPr>
                <p:cNvPr id="100"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31626"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01"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4" name="グループ化 93"/>
              <p:cNvGrpSpPr/>
              <p:nvPr/>
            </p:nvGrpSpPr>
            <p:grpSpPr>
              <a:xfrm>
                <a:off x="2119346" y="5124247"/>
                <a:ext cx="851679" cy="849038"/>
                <a:chOff x="7072138" y="3364759"/>
                <a:chExt cx="851679" cy="849038"/>
              </a:xfrm>
            </p:grpSpPr>
            <p:pic>
              <p:nvPicPr>
                <p:cNvPr id="98"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9"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95" name="グループ化 94"/>
              <p:cNvGrpSpPr/>
              <p:nvPr/>
            </p:nvGrpSpPr>
            <p:grpSpPr>
              <a:xfrm>
                <a:off x="1943661" y="6797579"/>
                <a:ext cx="969382" cy="585469"/>
                <a:chOff x="6919313" y="4969511"/>
                <a:chExt cx="969382" cy="585469"/>
              </a:xfrm>
            </p:grpSpPr>
            <p:pic>
              <p:nvPicPr>
                <p:cNvPr id="96"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97"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grpSp>
      <p:grpSp>
        <p:nvGrpSpPr>
          <p:cNvPr id="6" name="グループ化 5"/>
          <p:cNvGrpSpPr/>
          <p:nvPr/>
        </p:nvGrpSpPr>
        <p:grpSpPr>
          <a:xfrm>
            <a:off x="7726599" y="1246036"/>
            <a:ext cx="1775459" cy="1912568"/>
            <a:chOff x="7248547" y="1246036"/>
            <a:chExt cx="1775459" cy="1912568"/>
          </a:xfrm>
        </p:grpSpPr>
        <p:sp>
          <p:nvSpPr>
            <p:cNvPr id="59" name="正方形/長方形 58"/>
            <p:cNvSpPr/>
            <p:nvPr/>
          </p:nvSpPr>
          <p:spPr>
            <a:xfrm>
              <a:off x="7248547" y="2561704"/>
              <a:ext cx="1775459" cy="596900"/>
            </a:xfrm>
            <a:prstGeom prst="rect">
              <a:avLst/>
            </a:prstGeom>
            <a:solidFill>
              <a:srgbClr val="008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クラス分類</a:t>
              </a:r>
            </a:p>
          </p:txBody>
        </p:sp>
        <p:grpSp>
          <p:nvGrpSpPr>
            <p:cNvPr id="104" name="グループ化 103"/>
            <p:cNvGrpSpPr/>
            <p:nvPr/>
          </p:nvGrpSpPr>
          <p:grpSpPr>
            <a:xfrm>
              <a:off x="7496838" y="1246036"/>
              <a:ext cx="1332425" cy="1186052"/>
              <a:chOff x="53089" y="4594860"/>
              <a:chExt cx="3411892" cy="3169920"/>
            </a:xfrm>
          </p:grpSpPr>
          <p:grpSp>
            <p:nvGrpSpPr>
              <p:cNvPr id="105" name="グループ化 104"/>
              <p:cNvGrpSpPr/>
              <p:nvPr/>
            </p:nvGrpSpPr>
            <p:grpSpPr>
              <a:xfrm>
                <a:off x="53089" y="4594860"/>
                <a:ext cx="3411892" cy="3169920"/>
                <a:chOff x="4822723" y="3479110"/>
                <a:chExt cx="2841333" cy="2639826"/>
              </a:xfrm>
            </p:grpSpPr>
            <p:cxnSp>
              <p:nvCxnSpPr>
                <p:cNvPr id="115" name="直線矢印コネクタ 114"/>
                <p:cNvCxnSpPr/>
                <p:nvPr/>
              </p:nvCxnSpPr>
              <p:spPr>
                <a:xfrm>
                  <a:off x="4822723" y="6105524"/>
                  <a:ext cx="2841333" cy="0"/>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116" name="直線矢印コネクタ 115"/>
                <p:cNvCxnSpPr/>
                <p:nvPr/>
              </p:nvCxnSpPr>
              <p:spPr>
                <a:xfrm flipV="1">
                  <a:off x="4835628" y="3479110"/>
                  <a:ext cx="0" cy="2639826"/>
                </a:xfrm>
                <a:prstGeom prst="straightConnector1">
                  <a:avLst/>
                </a:prstGeom>
                <a:ln w="28575">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grpSp>
            <p:nvGrpSpPr>
              <p:cNvPr id="106" name="グループ化 105"/>
              <p:cNvGrpSpPr/>
              <p:nvPr/>
            </p:nvGrpSpPr>
            <p:grpSpPr>
              <a:xfrm>
                <a:off x="375235" y="5184994"/>
                <a:ext cx="881504" cy="636748"/>
                <a:chOff x="5122287" y="3532186"/>
                <a:chExt cx="881504" cy="636748"/>
              </a:xfrm>
            </p:grpSpPr>
            <p:pic>
              <p:nvPicPr>
                <p:cNvPr id="113" name="Picture 2" descr="C:\Users\takashi\Desktop\apple1.bmp"/>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5618900" y="3834675"/>
                  <a:ext cx="384891"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4" name="Picture 4" descr="C:\Users\takashi\Desktop\appleTrgt.bmp"/>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122287" y="3532186"/>
                  <a:ext cx="375068" cy="33425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7" name="グループ化 106"/>
              <p:cNvGrpSpPr/>
              <p:nvPr/>
            </p:nvGrpSpPr>
            <p:grpSpPr>
              <a:xfrm>
                <a:off x="2119346" y="5124247"/>
                <a:ext cx="851679" cy="849038"/>
                <a:chOff x="7072138" y="3364759"/>
                <a:chExt cx="851679" cy="849038"/>
              </a:xfrm>
            </p:grpSpPr>
            <p:pic>
              <p:nvPicPr>
                <p:cNvPr id="111" name="Picture 10" descr="C:\Users\takashi\Desktop\mikan1.bmp"/>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r="-666"/>
                <a:stretch/>
              </p:blipFill>
              <p:spPr bwMode="auto">
                <a:xfrm>
                  <a:off x="7552516" y="3851725"/>
                  <a:ext cx="371301" cy="362072"/>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2" name="Picture 11" descr="C:\Users\takashi\Desktop\mikan2.bmp"/>
                <p:cNvPicPr>
                  <a:picLocks noChangeAspect="1" noChangeArrowheads="1"/>
                </p:cNvPicPr>
                <p:nvPr/>
              </p:nvPicPr>
              <p:blipFill rotWithShape="1">
                <a:blip r:embed="rId8" cstate="print">
                  <a:extLst>
                    <a:ext uri="{28A0092B-C50C-407E-A947-70E740481C1C}">
                      <a14:useLocalDpi xmlns:a14="http://schemas.microsoft.com/office/drawing/2010/main" val="0"/>
                    </a:ext>
                  </a:extLst>
                </a:blip>
                <a:srcRect l="3598" r="3043"/>
                <a:stretch/>
              </p:blipFill>
              <p:spPr bwMode="auto">
                <a:xfrm>
                  <a:off x="7072138" y="3364759"/>
                  <a:ext cx="371560" cy="362074"/>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nvGrpSpPr>
              <p:cNvPr id="108" name="グループ化 107"/>
              <p:cNvGrpSpPr/>
              <p:nvPr/>
            </p:nvGrpSpPr>
            <p:grpSpPr>
              <a:xfrm>
                <a:off x="1943661" y="6797579"/>
                <a:ext cx="969382" cy="585469"/>
                <a:chOff x="6919313" y="4969511"/>
                <a:chExt cx="969382" cy="585469"/>
              </a:xfrm>
            </p:grpSpPr>
            <p:pic>
              <p:nvPicPr>
                <p:cNvPr id="109" name="Picture 8" descr="C:\Users\takashi\Desktop\banana1.bmp"/>
                <p:cNvPicPr>
                  <a:picLocks noChangeAspect="1" noChangeArrowheads="1"/>
                </p:cNvPicPr>
                <p:nvPr/>
              </p:nvPicPr>
              <p:blipFill>
                <a:blip r:embed="rId9" cstate="print">
                  <a:extLst>
                    <a:ext uri="{28A0092B-C50C-407E-A947-70E740481C1C}">
                      <a14:useLocalDpi xmlns:a14="http://schemas.microsoft.com/office/drawing/2010/main" val="0"/>
                    </a:ext>
                  </a:extLst>
                </a:blip>
                <a:srcRect/>
                <a:stretch>
                  <a:fillRect/>
                </a:stretch>
              </p:blipFill>
              <p:spPr bwMode="auto">
                <a:xfrm>
                  <a:off x="6919313" y="4969511"/>
                  <a:ext cx="398928"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pic>
              <p:nvPicPr>
                <p:cNvPr id="110" name="Picture 9" descr="C:\Users\takashi\Desktop\banana2.bmp"/>
                <p:cNvPicPr>
                  <a:picLocks noChangeAspect="1" noChangeArrowheads="1"/>
                </p:cNvPicPr>
                <p:nvPr/>
              </p:nvPicPr>
              <p:blipFill>
                <a:blip r:embed="rId10" cstate="print">
                  <a:extLst>
                    <a:ext uri="{28A0092B-C50C-407E-A947-70E740481C1C}">
                      <a14:useLocalDpi xmlns:a14="http://schemas.microsoft.com/office/drawing/2010/main" val="0"/>
                    </a:ext>
                  </a:extLst>
                </a:blip>
                <a:srcRect/>
                <a:stretch>
                  <a:fillRect/>
                </a:stretch>
              </p:blipFill>
              <p:spPr bwMode="auto">
                <a:xfrm>
                  <a:off x="7474020" y="5174001"/>
                  <a:ext cx="414675" cy="380979"/>
                </a:xfrm>
                <a:prstGeom prst="rect">
                  <a:avLst/>
                </a:prstGeom>
                <a:noFill/>
                <a:ln w="12700">
                  <a:solidFill>
                    <a:srgbClr val="0000FF"/>
                  </a:solidFill>
                </a:ln>
                <a:extLst>
                  <a:ext uri="{909E8E84-426E-40DD-AFC4-6F175D3DCCD1}">
                    <a14:hiddenFill xmlns:a14="http://schemas.microsoft.com/office/drawing/2010/main">
                      <a:solidFill>
                        <a:srgbClr val="FFFFFF"/>
                      </a:solidFill>
                    </a14:hiddenFill>
                  </a:ext>
                </a:extLst>
              </p:spPr>
            </p:pic>
          </p:grpSp>
        </p:grpSp>
        <p:cxnSp>
          <p:nvCxnSpPr>
            <p:cNvPr id="117" name="直線コネクタ 116"/>
            <p:cNvCxnSpPr/>
            <p:nvPr/>
          </p:nvCxnSpPr>
          <p:spPr>
            <a:xfrm flipH="1" flipV="1">
              <a:off x="8024192" y="1280160"/>
              <a:ext cx="129209" cy="56653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8" name="直線コネクタ 117"/>
            <p:cNvCxnSpPr/>
            <p:nvPr/>
          </p:nvCxnSpPr>
          <p:spPr>
            <a:xfrm>
              <a:off x="8158371" y="1851661"/>
              <a:ext cx="626165" cy="129209"/>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直線コネクタ 118"/>
            <p:cNvCxnSpPr/>
            <p:nvPr/>
          </p:nvCxnSpPr>
          <p:spPr>
            <a:xfrm flipH="1">
              <a:off x="7537174" y="1851661"/>
              <a:ext cx="611256" cy="45223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8" name="グループ化 7"/>
          <p:cNvGrpSpPr/>
          <p:nvPr/>
        </p:nvGrpSpPr>
        <p:grpSpPr>
          <a:xfrm>
            <a:off x="664854" y="1299878"/>
            <a:ext cx="1737709" cy="2099204"/>
            <a:chOff x="664854" y="1299878"/>
            <a:chExt cx="1737709" cy="2099204"/>
          </a:xfrm>
        </p:grpSpPr>
        <p:grpSp>
          <p:nvGrpSpPr>
            <p:cNvPr id="4" name="グループ化 3"/>
            <p:cNvGrpSpPr/>
            <p:nvPr/>
          </p:nvGrpSpPr>
          <p:grpSpPr>
            <a:xfrm>
              <a:off x="664854" y="1299878"/>
              <a:ext cx="1737709" cy="1019704"/>
              <a:chOff x="664854" y="1299878"/>
              <a:chExt cx="1737709" cy="1019704"/>
            </a:xfrm>
          </p:grpSpPr>
          <p:sp>
            <p:nvSpPr>
              <p:cNvPr id="77" name="テキスト ボックス 76"/>
              <p:cNvSpPr txBox="1"/>
              <p:nvPr/>
            </p:nvSpPr>
            <p:spPr>
              <a:xfrm>
                <a:off x="679014" y="1857917"/>
                <a:ext cx="1723549"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正解画像群</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grpSp>
            <p:nvGrpSpPr>
              <p:cNvPr id="83" name="グループ化 82"/>
              <p:cNvGrpSpPr/>
              <p:nvPr/>
            </p:nvGrpSpPr>
            <p:grpSpPr>
              <a:xfrm>
                <a:off x="664854" y="1299878"/>
                <a:ext cx="1726471" cy="472076"/>
                <a:chOff x="-3038147" y="205873"/>
                <a:chExt cx="4865919" cy="1330508"/>
              </a:xfrm>
            </p:grpSpPr>
            <p:pic>
              <p:nvPicPr>
                <p:cNvPr id="84" name="Picture 3" descr="C:\Users\takashi\Desktop\apple2.bmp"/>
                <p:cNvPicPr>
                  <a:picLocks noChangeAspect="1" noChangeArrowheads="1"/>
                </p:cNvPicPr>
                <p:nvPr/>
              </p:nvPicPr>
              <p:blipFill rotWithShape="1">
                <a:blip r:embed="rId11" cstate="print">
                  <a:extLst>
                    <a:ext uri="{28A0092B-C50C-407E-A947-70E740481C1C}">
                      <a14:useLocalDpi xmlns:a14="http://schemas.microsoft.com/office/drawing/2010/main" val="0"/>
                    </a:ext>
                  </a:extLst>
                </a:blip>
                <a:srcRect r="7642"/>
                <a:stretch/>
              </p:blipFill>
              <p:spPr bwMode="auto">
                <a:xfrm>
                  <a:off x="-3038147"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5" name="Picture 8" descr="C:\Users\takashi\Desktop\banana1.bmp"/>
                <p:cNvPicPr>
                  <a:picLocks noChangeAspect="1" noChangeArrowheads="1"/>
                </p:cNvPicPr>
                <p:nvPr/>
              </p:nvPicPr>
              <p:blipFill rotWithShape="1">
                <a:blip r:embed="rId12" cstate="print">
                  <a:extLst>
                    <a:ext uri="{28A0092B-C50C-407E-A947-70E740481C1C}">
                      <a14:useLocalDpi xmlns:a14="http://schemas.microsoft.com/office/drawing/2010/main" val="0"/>
                    </a:ext>
                  </a:extLst>
                </a:blip>
                <a:srcRect r="1602"/>
                <a:stretch/>
              </p:blipFill>
              <p:spPr bwMode="auto">
                <a:xfrm>
                  <a:off x="-1289191" y="205873"/>
                  <a:ext cx="1370871"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pic>
              <p:nvPicPr>
                <p:cNvPr id="86" name="Picture 13" descr="C:\Users\takashi\Desktop\mikantest.bmp"/>
                <p:cNvPicPr>
                  <a:picLocks noChangeAspect="1" noChangeArrowheads="1"/>
                </p:cNvPicPr>
                <p:nvPr/>
              </p:nvPicPr>
              <p:blipFill rotWithShape="1">
                <a:blip r:embed="rId13" cstate="print">
                  <a:extLst>
                    <a:ext uri="{28A0092B-C50C-407E-A947-70E740481C1C}">
                      <a14:useLocalDpi xmlns:a14="http://schemas.microsoft.com/office/drawing/2010/main" val="0"/>
                    </a:ext>
                  </a:extLst>
                </a:blip>
                <a:srcRect l="5419" r="5063"/>
                <a:stretch/>
              </p:blipFill>
              <p:spPr bwMode="auto">
                <a:xfrm>
                  <a:off x="459765" y="205873"/>
                  <a:ext cx="1368007" cy="1330508"/>
                </a:xfrm>
                <a:prstGeom prst="rect">
                  <a:avLst/>
                </a:prstGeom>
                <a:noFill/>
                <a:ln w="12700">
                  <a:solidFill>
                    <a:schemeClr val="tx1"/>
                  </a:solidFill>
                </a:ln>
                <a:extLst>
                  <a:ext uri="{909E8E84-426E-40DD-AFC4-6F175D3DCCD1}">
                    <a14:hiddenFill xmlns:a14="http://schemas.microsoft.com/office/drawing/2010/main">
                      <a:solidFill>
                        <a:srgbClr val="FFFFFF"/>
                      </a:solidFill>
                    </a14:hiddenFill>
                  </a:ext>
                </a:extLst>
              </p:spPr>
            </p:pic>
          </p:grpSp>
        </p:grpSp>
        <p:sp>
          <p:nvSpPr>
            <p:cNvPr id="55" name="テキスト ボックス 54"/>
            <p:cNvSpPr txBox="1"/>
            <p:nvPr/>
          </p:nvSpPr>
          <p:spPr>
            <a:xfrm>
              <a:off x="921805" y="2937417"/>
              <a:ext cx="1415772" cy="461665"/>
            </a:xfrm>
            <a:prstGeom prst="rect">
              <a:avLst/>
            </a:prstGeom>
            <a:noFill/>
          </p:spPr>
          <p:txBody>
            <a:bodyPr wrap="none" rtlCol="0">
              <a:spAutoFit/>
            </a:bodyPr>
            <a:lstStyle/>
            <a:p>
              <a:pPr algn="ct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識別</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対象</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p:txBody>
        </p:sp>
        <p:pic>
          <p:nvPicPr>
            <p:cNvPr id="62" name="Picture 5" descr="C:\Users\takashi\Desktop\apple3.bmp"/>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1310459" y="2430740"/>
              <a:ext cx="594541" cy="505491"/>
            </a:xfrm>
            <a:prstGeom prst="rect">
              <a:avLst/>
            </a:prstGeom>
            <a:noFill/>
            <a:extLst>
              <a:ext uri="{909E8E84-426E-40DD-AFC4-6F175D3DCCD1}">
                <a14:hiddenFill xmlns:a14="http://schemas.microsoft.com/office/drawing/2010/main">
                  <a:solidFill>
                    <a:srgbClr val="FFFFFF"/>
                  </a:solidFill>
                </a14:hiddenFill>
              </a:ext>
            </a:extLst>
          </p:spPr>
        </p:pic>
      </p:grpSp>
      <p:sp>
        <p:nvSpPr>
          <p:cNvPr id="64" name="右矢印 63"/>
          <p:cNvSpPr/>
          <p:nvPr/>
        </p:nvSpPr>
        <p:spPr>
          <a:xfrm>
            <a:off x="25545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5" name="右矢印 64"/>
          <p:cNvSpPr/>
          <p:nvPr/>
        </p:nvSpPr>
        <p:spPr>
          <a:xfrm>
            <a:off x="459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6" name="右矢印 65"/>
          <p:cNvSpPr/>
          <p:nvPr/>
        </p:nvSpPr>
        <p:spPr>
          <a:xfrm>
            <a:off x="71773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7" name="右矢印 66"/>
          <p:cNvSpPr/>
          <p:nvPr/>
        </p:nvSpPr>
        <p:spPr>
          <a:xfrm>
            <a:off x="9679227" y="2089280"/>
            <a:ext cx="493474" cy="501520"/>
          </a:xfrm>
          <a:prstGeom prst="rightArrow">
            <a:avLst>
              <a:gd name="adj1" fmla="val 50000"/>
              <a:gd name="adj2" fmla="val 61236"/>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0" name="テキスト ボックス 59"/>
          <p:cNvSpPr txBox="1"/>
          <p:nvPr/>
        </p:nvSpPr>
        <p:spPr>
          <a:xfrm>
            <a:off x="1079501" y="4057233"/>
            <a:ext cx="10490200" cy="2800767"/>
          </a:xfrm>
          <a:prstGeom prst="rect">
            <a:avLst/>
          </a:prstGeom>
          <a:noFill/>
        </p:spPr>
        <p:txBody>
          <a:bodyPr wrap="square" rtlCol="0">
            <a:spAutoFit/>
          </a:bodyPr>
          <a:lstStyle/>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入力データ群に対し，同じクラスは近く・異なるクラス遠くなるような特徴空間にデータを射影する</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良い特徴空間を構築するには、</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知識・経験・試行錯誤が必要</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画像認識 </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 HLAC</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a:latin typeface="メイリオ" panose="020B0604030504040204" pitchFamily="50" charset="-128"/>
                <a:ea typeface="メイリオ" panose="020B0604030504040204" pitchFamily="50" charset="-128"/>
                <a:cs typeface="メイリオ" panose="020B0604030504040204" pitchFamily="50" charset="-128"/>
              </a:rPr>
              <a:t>SIFT</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a:t>
            </a:r>
            <a:r>
              <a:rPr lang="en-US" altLang="ja-JP" sz="2400" dirty="0" err="1">
                <a:latin typeface="メイリオ" panose="020B0604030504040204" pitchFamily="50" charset="-128"/>
                <a:ea typeface="メイリオ" panose="020B0604030504040204" pitchFamily="50" charset="-128"/>
                <a:cs typeface="メイリオ" panose="020B0604030504040204" pitchFamily="50" charset="-128"/>
              </a:rPr>
              <a:t>HoG</a:t>
            </a:r>
            <a:r>
              <a:rPr lang="ja-JP" altLang="en-US" sz="2400" dirty="0">
                <a:latin typeface="メイリオ" panose="020B0604030504040204" pitchFamily="50" charset="-128"/>
                <a:ea typeface="メイリオ" panose="020B0604030504040204" pitchFamily="50" charset="-128"/>
                <a:cs typeface="メイリオ" panose="020B0604030504040204" pitchFamily="50" charset="-128"/>
              </a:rPr>
              <a:t>特徴などが</a:t>
            </a:r>
            <a:r>
              <a:rPr lang="ja-JP" altLang="en-US" sz="2400" dirty="0" smtClean="0">
                <a:latin typeface="メイリオ" panose="020B0604030504040204" pitchFamily="50" charset="-128"/>
                <a:ea typeface="メイリオ" panose="020B0604030504040204" pitchFamily="50" charset="-128"/>
                <a:cs typeface="メイリオ" panose="020B0604030504040204" pitchFamily="50" charset="-128"/>
              </a:rPr>
              <a:t>有名</a:t>
            </a:r>
            <a:endParaRPr lang="en-US" altLang="ja-JP" sz="24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最近流行りの深層学習は特徴量の設計もデータから学習する</a:t>
            </a:r>
            <a:endPar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endParaRPr>
          </a:p>
          <a:p>
            <a:pPr>
              <a:spcBef>
                <a:spcPts val="1200"/>
              </a:spcBef>
            </a:pP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深層学習の発展に伴い，人がデザインした特徴量は「</a:t>
            </a:r>
            <a:r>
              <a:rPr lang="en-US" altLang="ja-JP" sz="2000" dirty="0" smtClean="0">
                <a:latin typeface="メイリオ" panose="020B0604030504040204" pitchFamily="50" charset="-128"/>
                <a:ea typeface="メイリオ" panose="020B0604030504040204" pitchFamily="50" charset="-128"/>
                <a:cs typeface="メイリオ" panose="020B0604030504040204" pitchFamily="50" charset="-128"/>
              </a:rPr>
              <a:t>Hand Craft</a:t>
            </a:r>
            <a:r>
              <a:rPr lang="ja-JP" altLang="en-US" sz="2000" dirty="0" smtClean="0">
                <a:latin typeface="メイリオ" panose="020B0604030504040204" pitchFamily="50" charset="-128"/>
                <a:ea typeface="メイリオ" panose="020B0604030504040204" pitchFamily="50" charset="-128"/>
                <a:cs typeface="メイリオ" panose="020B0604030504040204" pitchFamily="50" charset="-128"/>
              </a:rPr>
              <a:t>な」特徴量と呼ばれる</a:t>
            </a:r>
            <a:endParaRPr lang="en-US" altLang="ja-JP" sz="2400" dirty="0">
              <a:latin typeface="メイリオ" panose="020B0604030504040204" pitchFamily="50" charset="-128"/>
              <a:ea typeface="メイリオ" panose="020B0604030504040204" pitchFamily="50" charset="-128"/>
              <a:cs typeface="メイリオ" panose="020B0604030504040204" pitchFamily="50" charset="-128"/>
            </a:endParaRPr>
          </a:p>
        </p:txBody>
      </p:sp>
      <p:sp>
        <p:nvSpPr>
          <p:cNvPr id="61" name="右矢印 60"/>
          <p:cNvSpPr/>
          <p:nvPr/>
        </p:nvSpPr>
        <p:spPr>
          <a:xfrm rot="17542382">
            <a:off x="4971189" y="3294092"/>
            <a:ext cx="727403" cy="523797"/>
          </a:xfrm>
          <a:prstGeom prst="rightArrow">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a:p>
        </p:txBody>
      </p:sp>
      <p:sp>
        <p:nvSpPr>
          <p:cNvPr id="7" name="スライド番号プレースホルダー 6"/>
          <p:cNvSpPr>
            <a:spLocks noGrp="1"/>
          </p:cNvSpPr>
          <p:nvPr>
            <p:ph type="sldNum" sz="quarter" idx="12"/>
          </p:nvPr>
        </p:nvSpPr>
        <p:spPr/>
        <p:txBody>
          <a:bodyPr/>
          <a:lstStyle/>
          <a:p>
            <a:fld id="{F35DE295-420C-4265-BE54-AE59FA4027A6}" type="slidenum">
              <a:rPr kumimoji="1" lang="ja-JP" altLang="en-US" smtClean="0"/>
              <a:t>9</a:t>
            </a:fld>
            <a:endParaRPr kumimoji="1" lang="ja-JP" altLang="en-US"/>
          </a:p>
        </p:txBody>
      </p:sp>
    </p:spTree>
    <p:extLst>
      <p:ext uri="{BB962C8B-B14F-4D97-AF65-F5344CB8AC3E}">
        <p14:creationId xmlns:p14="http://schemas.microsoft.com/office/powerpoint/2010/main" val="6174081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14291</TotalTime>
  <Words>3410</Words>
  <Application>Microsoft Office PowerPoint</Application>
  <PresentationFormat>ワイド画面</PresentationFormat>
  <Paragraphs>1001</Paragraphs>
  <Slides>48</Slides>
  <Notes>9</Notes>
  <HiddenSlides>0</HiddenSlides>
  <MMClips>0</MMClips>
  <ScaleCrop>false</ScaleCrop>
  <HeadingPairs>
    <vt:vector size="8" baseType="variant">
      <vt:variant>
        <vt:lpstr>使用されているフォント</vt:lpstr>
      </vt:variant>
      <vt:variant>
        <vt:i4>9</vt:i4>
      </vt:variant>
      <vt:variant>
        <vt:lpstr>テーマ</vt:lpstr>
      </vt:variant>
      <vt:variant>
        <vt:i4>1</vt:i4>
      </vt:variant>
      <vt:variant>
        <vt:lpstr>埋め込まれた OLE サーバー</vt:lpstr>
      </vt:variant>
      <vt:variant>
        <vt:i4>1</vt:i4>
      </vt:variant>
      <vt:variant>
        <vt:lpstr>スライド タイトル</vt:lpstr>
      </vt:variant>
      <vt:variant>
        <vt:i4>48</vt:i4>
      </vt:variant>
    </vt:vector>
  </HeadingPairs>
  <TitlesOfParts>
    <vt:vector size="59" baseType="lpstr">
      <vt:lpstr>HGｺﾞｼｯｸM</vt:lpstr>
      <vt:lpstr>ＭＳ Ｐゴシック</vt:lpstr>
      <vt:lpstr>メイリオ</vt:lpstr>
      <vt:lpstr>Arial</vt:lpstr>
      <vt:lpstr>Calibri</vt:lpstr>
      <vt:lpstr>Cambria Math</vt:lpstr>
      <vt:lpstr>Shruti</vt:lpstr>
      <vt:lpstr>Times New Roman</vt:lpstr>
      <vt:lpstr>Wingdings</vt:lpstr>
      <vt:lpstr>Office テーマ</vt:lpstr>
      <vt:lpstr>ビットマップ イメージ</vt:lpstr>
      <vt:lpstr>コンピュータビジョン</vt:lpstr>
      <vt:lpstr>コンピュータビジョン、2020</vt:lpstr>
      <vt:lpstr>特徴点検出</vt:lpstr>
      <vt:lpstr>パターン認識</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準備 : クラス識別でやりたいこと </vt:lpstr>
      <vt:lpstr>準備 : クラス識別でやりたいこと </vt:lpstr>
      <vt:lpstr>パーセプトロン</vt:lpstr>
      <vt:lpstr>パーセプトロン : 問題　</vt:lpstr>
      <vt:lpstr>神経細胞（ニューロン）</vt:lpstr>
      <vt:lpstr>パーセプトロン : ニューロンの振る舞いをモデル化</vt:lpstr>
      <vt:lpstr>パーセプトロン : ニューロンの振る舞いをモデル化</vt:lpstr>
      <vt:lpstr>パーセプトロンの直感的な説明</vt:lpstr>
      <vt:lpstr>パーセプトロンの直感的な説明</vt:lpstr>
      <vt:lpstr>パーセプトロンの直感的な説明（内積表現）</vt:lpstr>
      <vt:lpstr>パーセプトロン</vt:lpstr>
      <vt:lpstr>パーセプトロン：重みの学習</vt:lpstr>
      <vt:lpstr>パーセプトロン：重みの学習</vt:lpstr>
      <vt:lpstr>PowerPoint プレゼンテーション</vt:lpstr>
      <vt:lpstr>PowerPoint プレゼンテーション</vt:lpstr>
      <vt:lpstr>パーセプトロン：重みの学習</vt:lpstr>
      <vt:lpstr>パーセプトロン : まとめ</vt:lpstr>
      <vt:lpstr>パーセプトロンの性質</vt:lpstr>
      <vt:lpstr>ニューラルネットワークへ</vt:lpstr>
      <vt:lpstr>解きたい問題</vt:lpstr>
      <vt:lpstr>ニューラルネットワーク: ユニット</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ユニットを並列につなぐ</vt:lpstr>
      <vt:lpstr>ニューラルネットワーク: ユニットを直列につなぐ</vt:lpstr>
      <vt:lpstr>ニューラルネットワーク: 中間層の効果について</vt:lpstr>
      <vt:lpstr>ニューラルネットワーク: 中間層の効果について</vt:lpstr>
      <vt:lpstr>まとめ: ニューラルネットワーク</vt:lpstr>
      <vt:lpstr>深層学習 : Deep learning</vt:lpstr>
      <vt:lpstr>深層学習 : Deep learning</vt:lpstr>
      <vt:lpstr>Deep learningの非常に簡単な説明</vt:lpstr>
      <vt:lpstr>誤差逆伝搬 back propagation</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Takashi Ijiri</dc:creator>
  <cp:lastModifiedBy>Takashi Ijiri</cp:lastModifiedBy>
  <cp:revision>440</cp:revision>
  <cp:lastPrinted>2018-06-07T03:05:34Z</cp:lastPrinted>
  <dcterms:created xsi:type="dcterms:W3CDTF">2017-01-19T02:23:36Z</dcterms:created>
  <dcterms:modified xsi:type="dcterms:W3CDTF">2020-02-27T04:46:00Z</dcterms:modified>
</cp:coreProperties>
</file>