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439" r:id="rId3"/>
    <p:sldId id="450" r:id="rId4"/>
    <p:sldId id="421" r:id="rId5"/>
    <p:sldId id="418" r:id="rId6"/>
    <p:sldId id="419" r:id="rId7"/>
    <p:sldId id="420" r:id="rId8"/>
    <p:sldId id="431" r:id="rId9"/>
    <p:sldId id="451" r:id="rId10"/>
    <p:sldId id="414" r:id="rId11"/>
    <p:sldId id="422" r:id="rId12"/>
    <p:sldId id="423" r:id="rId13"/>
    <p:sldId id="426" r:id="rId14"/>
    <p:sldId id="424" r:id="rId15"/>
    <p:sldId id="432" r:id="rId16"/>
    <p:sldId id="425" r:id="rId17"/>
    <p:sldId id="427" r:id="rId18"/>
    <p:sldId id="447" r:id="rId19"/>
    <p:sldId id="429" r:id="rId20"/>
    <p:sldId id="440" r:id="rId21"/>
    <p:sldId id="428" r:id="rId22"/>
    <p:sldId id="433" r:id="rId23"/>
    <p:sldId id="448" r:id="rId24"/>
    <p:sldId id="434" r:id="rId25"/>
    <p:sldId id="443" r:id="rId26"/>
    <p:sldId id="445" r:id="rId27"/>
    <p:sldId id="449" r:id="rId28"/>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77995" autoAdjust="0"/>
  </p:normalViewPr>
  <p:slideViewPr>
    <p:cSldViewPr snapToGrid="0">
      <p:cViewPr varScale="1">
        <p:scale>
          <a:sx n="95" d="100"/>
          <a:sy n="95" d="100"/>
        </p:scale>
        <p:origin x="1020"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2017/9/8</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変数「</a:t>
            </a:r>
            <a:r>
              <a:rPr kumimoji="1" lang="en-US" altLang="ja-JP" sz="1200" b="0" i="0" kern="1200" dirty="0" smtClean="0">
                <a:solidFill>
                  <a:schemeClr val="tx1"/>
                </a:solidFill>
                <a:effectLst/>
                <a:latin typeface="+mn-lt"/>
                <a:ea typeface="+mn-ea"/>
                <a:cs typeface="+mn-cs"/>
              </a:rPr>
              <a:t>__name__</a:t>
            </a:r>
            <a:r>
              <a:rPr kumimoji="1" lang="ja-JP" altLang="en-US" sz="1200" b="0" i="0" kern="1200" dirty="0" smtClean="0">
                <a:solidFill>
                  <a:schemeClr val="tx1"/>
                </a:solidFill>
                <a:effectLst/>
                <a:latin typeface="+mn-lt"/>
                <a:ea typeface="+mn-ea"/>
                <a:cs typeface="+mn-cs"/>
              </a:rPr>
              <a:t>」には，そのファイルをスクリプトとして起動した際には“</a:t>
            </a:r>
            <a:r>
              <a:rPr kumimoji="1" lang="en-US" altLang="ja-JP" sz="1200" b="0" i="0" kern="1200" dirty="0" smtClean="0">
                <a:solidFill>
                  <a:schemeClr val="tx1"/>
                </a:solidFill>
                <a:effectLst/>
                <a:latin typeface="+mn-lt"/>
                <a:ea typeface="+mn-ea"/>
                <a:cs typeface="+mn-cs"/>
              </a:rPr>
              <a:t>__main__</a:t>
            </a:r>
            <a:r>
              <a:rPr kumimoji="1" lang="ja-JP" altLang="en-US" sz="1200" b="0" i="0" kern="1200" dirty="0" smtClean="0">
                <a:solidFill>
                  <a:schemeClr val="tx1"/>
                </a:solidFill>
                <a:effectLst/>
                <a:latin typeface="+mn-lt"/>
                <a:ea typeface="+mn-ea"/>
                <a:cs typeface="+mn-cs"/>
              </a:rPr>
              <a:t>”という値が入る．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そのファイルをモジュールとして外から呼び出した場合には，自身のモジュール名が入る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そのためこのように書いておくと，</a:t>
            </a:r>
            <a:r>
              <a:rPr kumimoji="1" lang="en-US" altLang="ja-JP" sz="1200" b="0" i="0" kern="1200" dirty="0" smtClean="0">
                <a:solidFill>
                  <a:schemeClr val="tx1"/>
                </a:solidFill>
                <a:effectLst/>
                <a:latin typeface="+mn-lt"/>
                <a:ea typeface="+mn-ea"/>
                <a:cs typeface="+mn-cs"/>
              </a:rPr>
              <a:t>import</a:t>
            </a:r>
            <a:r>
              <a:rPr kumimoji="1" lang="ja-JP" altLang="en-US" sz="1200" b="0" i="0" kern="1200" dirty="0" smtClean="0">
                <a:solidFill>
                  <a:schemeClr val="tx1"/>
                </a:solidFill>
                <a:effectLst/>
                <a:latin typeface="+mn-lt"/>
                <a:ea typeface="+mn-ea"/>
                <a:cs typeface="+mn-cs"/>
              </a:rPr>
              <a:t>された場合に実行されなくなる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248505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err="1" smtClean="0">
                <a:solidFill>
                  <a:schemeClr val="tx1"/>
                </a:solidFill>
                <a:latin typeface="+mn-lt"/>
                <a:ea typeface="+mn-ea"/>
                <a:cs typeface="+mn-cs"/>
              </a:rPr>
              <a:t>img_out</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y,x</a:t>
            </a:r>
            <a:r>
              <a:rPr kumimoji="1" lang="en-US" altLang="ja-JP" sz="1200" kern="1200" dirty="0" smtClean="0">
                <a:solidFill>
                  <a:schemeClr val="tx1"/>
                </a:solidFill>
                <a:latin typeface="+mn-lt"/>
                <a:ea typeface="+mn-ea"/>
                <a:cs typeface="+mn-cs"/>
              </a:rPr>
              <a:t>] = </a:t>
            </a:r>
            <a:r>
              <a:rPr kumimoji="1" lang="en-US" altLang="ja-JP" sz="1200" kern="1200" dirty="0" err="1" smtClean="0">
                <a:solidFill>
                  <a:schemeClr val="tx1"/>
                </a:solidFill>
                <a:latin typeface="+mn-lt"/>
                <a:ea typeface="+mn-ea"/>
                <a:cs typeface="+mn-cs"/>
              </a:rPr>
              <a:t>img</a:t>
            </a:r>
            <a:r>
              <a:rPr kumimoji="1" lang="en-US" altLang="ja-JP" sz="1200" kern="1200" dirty="0" smtClean="0">
                <a:solidFill>
                  <a:schemeClr val="tx1"/>
                </a:solidFill>
                <a:latin typeface="+mn-lt"/>
                <a:ea typeface="+mn-ea"/>
                <a:cs typeface="+mn-cs"/>
              </a:rPr>
              <a:t>[y-3:y+3, x-3:x+3].mean()</a:t>
            </a:r>
          </a:p>
          <a:p>
            <a:r>
              <a:rPr kumimoji="1" lang="ja-JP" altLang="en-US" sz="1200" kern="1200" dirty="0" smtClean="0">
                <a:solidFill>
                  <a:schemeClr val="tx1"/>
                </a:solidFill>
                <a:latin typeface="+mn-lt"/>
                <a:ea typeface="+mn-ea"/>
                <a:cs typeface="+mn-cs"/>
              </a:rPr>
              <a:t>これもよさそう</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Mean</a:t>
            </a:r>
            <a:r>
              <a:rPr kumimoji="1" lang="ja-JP" altLang="en-US" sz="1200" kern="1200" dirty="0" smtClean="0">
                <a:solidFill>
                  <a:schemeClr val="tx1"/>
                </a:solidFill>
                <a:latin typeface="+mn-lt"/>
                <a:ea typeface="+mn-ea"/>
                <a:cs typeface="+mn-cs"/>
              </a:rPr>
              <a:t>は次元にかかわらずすべての平均を</a:t>
            </a:r>
            <a:r>
              <a:rPr kumimoji="1" lang="ja-JP" altLang="en-US" sz="1200" kern="1200" dirty="0" err="1" smtClean="0">
                <a:solidFill>
                  <a:schemeClr val="tx1"/>
                </a:solidFill>
                <a:latin typeface="+mn-lt"/>
                <a:ea typeface="+mn-ea"/>
                <a:cs typeface="+mn-cs"/>
              </a:rPr>
              <a:t>をる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49208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2017/9/8</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2017/9/8</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562693" cy="5296829"/>
          </a:xfrm>
        </p:spPr>
        <p:txBody>
          <a:bodyPr>
            <a:normAutofit/>
          </a:bodyPr>
          <a:lstStyle/>
          <a:p>
            <a:pPr marL="0" indent="0">
              <a:buNone/>
            </a:pPr>
            <a:r>
              <a:rPr lang="ja-JP" altLang="en-US" sz="2400" b="1" dirty="0" smtClean="0">
                <a:solidFill>
                  <a:srgbClr val="C00000"/>
                </a:solidFill>
              </a:rPr>
              <a:t>実習</a:t>
            </a:r>
            <a:r>
              <a:rPr lang="en-US" altLang="ja-JP" sz="2400" b="1" dirty="0" smtClean="0">
                <a:solidFill>
                  <a:srgbClr val="C00000"/>
                </a:solidFill>
              </a:rPr>
              <a:t>: </a:t>
            </a:r>
            <a:r>
              <a:rPr lang="ja-JP" altLang="en-US" sz="2400" b="1" dirty="0" smtClean="0">
                <a:solidFill>
                  <a:srgbClr val="C00000"/>
                </a:solidFill>
              </a:rPr>
              <a:t>右</a:t>
            </a:r>
            <a:r>
              <a:rPr lang="ja-JP" altLang="en-US" sz="2400" b="1" dirty="0">
                <a:solidFill>
                  <a:srgbClr val="C00000"/>
                </a:solidFill>
              </a:rPr>
              <a:t>の</a:t>
            </a:r>
            <a:r>
              <a:rPr lang="ja-JP" altLang="en-US" sz="2400" b="1" dirty="0" smtClean="0">
                <a:solidFill>
                  <a:srgbClr val="C00000"/>
                </a:solidFill>
              </a:rPr>
              <a:t>コードを動かしてください</a:t>
            </a:r>
            <a:endParaRPr kumimoji="1" lang="en-US" altLang="ja-JP" sz="2400" b="1" dirty="0" smtClean="0">
              <a:solidFill>
                <a:srgbClr val="C00000"/>
              </a:solidFill>
            </a:endParaRPr>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solidFill>
                <a:srgbClr val="00B050"/>
              </a:solidFill>
            </a:endParaRPr>
          </a:p>
          <a:p>
            <a:pPr marL="0" indent="0">
              <a:buNone/>
            </a:pPr>
            <a:r>
              <a:rPr lang="en-US" altLang="ja-JP" sz="2400" dirty="0" smtClean="0">
                <a:solidFill>
                  <a:srgbClr val="00B050"/>
                </a:solidFill>
              </a:rPr>
              <a:t>※</a:t>
            </a:r>
            <a:r>
              <a:rPr lang="ja-JP" altLang="en-US" sz="2400" dirty="0">
                <a:solidFill>
                  <a:srgbClr val="00B050"/>
                </a:solidFill>
              </a:rPr>
              <a:t> </a:t>
            </a:r>
            <a:r>
              <a:rPr lang="en-US" altLang="ja-JP" sz="2400" dirty="0" smtClean="0">
                <a:solidFill>
                  <a:srgbClr val="00B050"/>
                </a:solidFill>
              </a:rPr>
              <a:t>『#』</a:t>
            </a:r>
            <a:r>
              <a:rPr lang="ja-JP" altLang="en-US" sz="2400" dirty="0" smtClean="0">
                <a:solidFill>
                  <a:srgbClr val="00B050"/>
                </a:solidFill>
              </a:rPr>
              <a:t>でコメントアウト</a:t>
            </a:r>
            <a:endParaRPr lang="en-US" altLang="ja-JP" sz="2400" dirty="0" smtClean="0">
              <a:solidFill>
                <a:srgbClr val="00B050"/>
              </a:solidFill>
            </a:endParaRPr>
          </a:p>
          <a:p>
            <a:pPr marL="0" indent="0">
              <a:buNone/>
            </a:pPr>
            <a:r>
              <a:rPr lang="en-US" altLang="ja-JP" sz="2400" dirty="0">
                <a:solidFill>
                  <a:srgbClr val="00B050"/>
                </a:solidFill>
              </a:rPr>
              <a:t>※</a:t>
            </a:r>
            <a:r>
              <a:rPr lang="en-US" altLang="ja-JP" sz="2400" dirty="0" smtClean="0">
                <a:solidFill>
                  <a:srgbClr val="00B050"/>
                </a:solidFill>
              </a:rPr>
              <a:t> </a:t>
            </a:r>
            <a:r>
              <a:rPr kumimoji="1" lang="en-US" altLang="ja-JP" sz="2400" dirty="0" smtClean="0">
                <a:solidFill>
                  <a:srgbClr val="00B050"/>
                </a:solidFill>
              </a:rPr>
              <a:t>『print(“</a:t>
            </a:r>
            <a:r>
              <a:rPr kumimoji="1" lang="ja-JP" altLang="en-US" sz="2400" dirty="0" smtClean="0">
                <a:solidFill>
                  <a:srgbClr val="00B050"/>
                </a:solidFill>
              </a:rPr>
              <a:t>文字列</a:t>
            </a:r>
            <a:r>
              <a:rPr kumimoji="1" lang="en-US" altLang="ja-JP" sz="2400" dirty="0" smtClean="0">
                <a:solidFill>
                  <a:srgbClr val="00B050"/>
                </a:solidFill>
              </a:rPr>
              <a:t>”)』</a:t>
            </a:r>
            <a:r>
              <a:rPr kumimoji="1" lang="ja-JP" altLang="en-US" sz="2400" dirty="0" smtClean="0">
                <a:solidFill>
                  <a:srgbClr val="00B050"/>
                </a:solidFill>
              </a:rPr>
              <a:t>で文字列を出力</a:t>
            </a:r>
            <a:endParaRPr kumimoji="1" lang="en-US" altLang="ja-JP" sz="2400" dirty="0" smtClean="0">
              <a:solidFill>
                <a:srgbClr val="00B050"/>
              </a:solidFill>
            </a:endParaRPr>
          </a:p>
          <a:p>
            <a:pPr marL="0" indent="0">
              <a:buNone/>
            </a:pPr>
            <a:r>
              <a:rPr lang="en-US" altLang="ja-JP" sz="2400" dirty="0" smtClean="0">
                <a:solidFill>
                  <a:srgbClr val="00B050"/>
                </a:solidFill>
              </a:rPr>
              <a:t>※ 『</a:t>
            </a:r>
            <a:r>
              <a:rPr lang="en-US" altLang="ja-JP" sz="2400" dirty="0">
                <a:solidFill>
                  <a:srgbClr val="008000"/>
                </a:solidFill>
                <a:latin typeface="ＭＳ ゴシック" panose="020B0609070205080204" pitchFamily="49" charset="-128"/>
                <a:ea typeface="ＭＳ ゴシック" panose="020B0609070205080204" pitchFamily="49" charset="-128"/>
              </a:rPr>
              <a:t># -*- coding: utf-8 </a:t>
            </a:r>
            <a:r>
              <a:rPr lang="en-US" altLang="ja-JP" sz="2400" dirty="0" smtClean="0">
                <a:solidFill>
                  <a:srgbClr val="008000"/>
                </a:solidFill>
                <a:latin typeface="ＭＳ ゴシック" panose="020B0609070205080204" pitchFamily="49" charset="-128"/>
                <a:ea typeface="ＭＳ ゴシック" panose="020B0609070205080204" pitchFamily="49" charset="-128"/>
              </a:rPr>
              <a:t>-*-』</a:t>
            </a:r>
            <a:r>
              <a:rPr lang="ja-JP" altLang="en-US" sz="2400" dirty="0" smtClean="0">
                <a:solidFill>
                  <a:srgbClr val="00B050"/>
                </a:solidFill>
              </a:rPr>
              <a:t>は文字コード</a:t>
            </a:r>
            <a:endParaRPr lang="en-US" altLang="ja-JP" sz="2400" dirty="0" smtClean="0">
              <a:solidFill>
                <a:srgbClr val="00B050"/>
              </a:solidFill>
            </a:endParaRPr>
          </a:p>
          <a:p>
            <a:pPr marL="0" indent="0">
              <a:buNone/>
            </a:pPr>
            <a:r>
              <a:rPr lang="ja-JP" altLang="en-US" sz="2400" dirty="0">
                <a:solidFill>
                  <a:srgbClr val="00B050"/>
                </a:solidFill>
              </a:rPr>
              <a:t>　</a:t>
            </a:r>
            <a:r>
              <a:rPr lang="ja-JP" altLang="en-US" sz="2400" dirty="0" smtClean="0">
                <a:solidFill>
                  <a:srgbClr val="00B050"/>
                </a:solidFill>
              </a:rPr>
              <a:t>　指定．コード内で日本語を利用可能に．</a:t>
            </a:r>
            <a:endParaRPr lang="en-US" altLang="ja-JP" sz="2400" dirty="0">
              <a:solidFill>
                <a:srgbClr val="008000"/>
              </a:solidFill>
              <a:latin typeface="ＭＳ ゴシック" panose="020B0609070205080204" pitchFamily="49" charset="-128"/>
              <a:ea typeface="ＭＳ ゴシック" panose="020B0609070205080204" pitchFamily="49" charset="-128"/>
            </a:endParaRPr>
          </a:p>
          <a:p>
            <a:pPr marL="0" indent="0">
              <a:buNone/>
            </a:pPr>
            <a:endParaRPr kumimoji="1" lang="ja-JP" altLang="en-US" sz="2400" dirty="0">
              <a:solidFill>
                <a:srgbClr val="00B050"/>
              </a:solidFill>
            </a:endParaRPr>
          </a:p>
        </p:txBody>
      </p:sp>
      <p:sp>
        <p:nvSpPr>
          <p:cNvPr id="4" name="正方形/長方形 3"/>
          <p:cNvSpPr/>
          <p:nvPr/>
        </p:nvSpPr>
        <p:spPr>
          <a:xfrm>
            <a:off x="6715224" y="2101061"/>
            <a:ext cx="4642585" cy="1631216"/>
          </a:xfrm>
          <a:prstGeom prst="rect">
            <a:avLst/>
          </a:prstGeom>
          <a:solidFill>
            <a:schemeClr val="bg1"/>
          </a:solidFill>
          <a:ln w="31750">
            <a:solidFill>
              <a:schemeClr val="tx1"/>
            </a:solidFill>
          </a:ln>
        </p:spPr>
        <p:txBody>
          <a:bodyPr wrap="square">
            <a:spAutoFit/>
          </a:bodyPr>
          <a:lstStyle/>
          <a:p>
            <a:r>
              <a:rPr lang="en-US" altLang="ja-JP" sz="2000" dirty="0" smtClean="0">
                <a:solidFill>
                  <a:srgbClr val="008000"/>
                </a:solidFill>
                <a:latin typeface="ＭＳ ゴシック" panose="020B0609070205080204" pitchFamily="49" charset="-128"/>
                <a:ea typeface="ＭＳ ゴシック" panose="020B0609070205080204" pitchFamily="49" charset="-128"/>
              </a:rPr>
              <a:t># </a:t>
            </a:r>
            <a:r>
              <a:rPr lang="en-US" altLang="ja-JP" sz="2000"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2000" dirty="0">
                <a:solidFill>
                  <a:srgbClr val="008000"/>
                </a:solidFill>
                <a:latin typeface="ＭＳ ゴシック" panose="020B0609070205080204" pitchFamily="49" charset="-128"/>
                <a:ea typeface="ＭＳ ゴシック" panose="020B0609070205080204" pitchFamily="49" charset="-128"/>
              </a:rPr>
              <a:t># ex1.py</a:t>
            </a:r>
          </a:p>
          <a:p>
            <a:endParaRPr lang="ja-JP" altLang="en-US" sz="2000" dirty="0">
              <a:solidFill>
                <a:srgbClr val="000000"/>
              </a:solidFill>
              <a:latin typeface="ＭＳ ゴシック" panose="020B0609070205080204" pitchFamily="49" charset="-128"/>
              <a:ea typeface="ＭＳ ゴシック" panose="020B0609070205080204" pitchFamily="49" charset="-128"/>
            </a:endParaRPr>
          </a:p>
          <a:p>
            <a:r>
              <a:rPr lang="en-US" altLang="ja-JP" sz="2000" dirty="0">
                <a:solidFill>
                  <a:srgbClr val="0000FF"/>
                </a:solidFill>
                <a:latin typeface="ＭＳ ゴシック" panose="020B0609070205080204" pitchFamily="49" charset="-128"/>
                <a:ea typeface="ＭＳ ゴシック" panose="020B0609070205080204" pitchFamily="49" charset="-128"/>
              </a:rPr>
              <a:t>print</a:t>
            </a:r>
            <a:r>
              <a:rPr lang="en-US" altLang="ja-JP" sz="2000" dirty="0">
                <a:solidFill>
                  <a:srgbClr val="000000"/>
                </a:solidFill>
                <a:latin typeface="ＭＳ ゴシック" panose="020B0609070205080204" pitchFamily="49" charset="-128"/>
                <a:ea typeface="ＭＳ ゴシック" panose="020B0609070205080204" pitchFamily="49" charset="-128"/>
              </a:rPr>
              <a:t>(</a:t>
            </a:r>
            <a:r>
              <a:rPr lang="en-US" altLang="ja-JP" sz="2000" dirty="0">
                <a:solidFill>
                  <a:srgbClr val="A31515"/>
                </a:solidFill>
                <a:latin typeface="ＭＳ ゴシック" panose="020B0609070205080204" pitchFamily="49" charset="-128"/>
                <a:ea typeface="ＭＳ ゴシック" panose="020B0609070205080204" pitchFamily="49" charset="-128"/>
              </a:rPr>
              <a:t>"hello, world"</a:t>
            </a:r>
            <a:r>
              <a:rPr lang="en-US" altLang="ja-JP" sz="2000" dirty="0">
                <a:solidFill>
                  <a:srgbClr val="000000"/>
                </a:solidFill>
                <a:latin typeface="ＭＳ ゴシック" panose="020B0609070205080204" pitchFamily="49" charset="-128"/>
                <a:ea typeface="ＭＳ ゴシック" panose="020B0609070205080204" pitchFamily="49" charset="-128"/>
              </a:rPr>
              <a:t>)</a:t>
            </a:r>
          </a:p>
          <a:p>
            <a:endPar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809548" cy="5296829"/>
          </a:xfrm>
        </p:spPr>
        <p:txBody>
          <a:bodyPr>
            <a:normAutofit/>
          </a:bodyPr>
          <a:lstStyle/>
          <a:p>
            <a:r>
              <a:rPr kumimoji="1" lang="en-US" altLang="ja-JP" sz="2000" b="1" dirty="0" err="1" smtClean="0"/>
              <a:t>int</a:t>
            </a:r>
            <a:r>
              <a:rPr lang="en-US" altLang="ja-JP" sz="2000" b="1" dirty="0" smtClean="0"/>
              <a:t>, float, string, bool</a:t>
            </a:r>
            <a:r>
              <a:rPr lang="ja-JP" altLang="en-US" sz="2000" b="1" dirty="0" smtClean="0"/>
              <a:t>などの型を利用可能</a:t>
            </a:r>
            <a:r>
              <a:rPr lang="en-US" altLang="ja-JP" sz="2000" dirty="0" smtClean="0"/>
              <a:t> </a:t>
            </a:r>
          </a:p>
          <a:p>
            <a:r>
              <a:rPr lang="ja-JP" altLang="en-US" sz="2000" b="1" dirty="0" smtClean="0"/>
              <a:t>変数の型は代入する値に応じて自動で</a:t>
            </a:r>
            <a:r>
              <a:rPr lang="ja-JP" altLang="en-US" sz="2000" b="1" dirty="0"/>
              <a:t>決まる</a:t>
            </a:r>
            <a:r>
              <a:rPr lang="ja-JP" altLang="en-US" sz="2000" dirty="0"/>
              <a:t>（型を明示した変数宣言は行わない）</a:t>
            </a:r>
            <a:endParaRPr lang="en-US" altLang="ja-JP" sz="2000" dirty="0" smtClean="0"/>
          </a:p>
          <a:p>
            <a:r>
              <a:rPr lang="ja-JP" altLang="en-US" sz="2000" b="1" dirty="0"/>
              <a:t>後</a:t>
            </a:r>
            <a:r>
              <a:rPr lang="ja-JP" altLang="en-US" sz="2000" b="1" dirty="0" smtClean="0"/>
              <a:t>から異なる型に変更することも可能</a:t>
            </a:r>
            <a:r>
              <a:rPr lang="ja-JP" altLang="en-US" sz="2000" dirty="0" smtClean="0"/>
              <a:t>　　　（その都度新しい変数が生成される）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a:t>
            </a:r>
            <a:r>
              <a:rPr lang="ja-JP" altLang="en-US" sz="2000" b="1" dirty="0" smtClean="0">
                <a:solidFill>
                  <a:srgbClr val="C00000"/>
                </a:solidFill>
              </a:rPr>
              <a:t>動かして</a:t>
            </a:r>
            <a:r>
              <a:rPr lang="ja-JP" altLang="en-US" sz="2000" b="1" dirty="0">
                <a:solidFill>
                  <a:srgbClr val="C00000"/>
                </a:solidFill>
              </a:rPr>
              <a:t>みて</a:t>
            </a:r>
            <a:r>
              <a:rPr lang="ja-JP" altLang="en-US" sz="2000" b="1" dirty="0" smtClean="0">
                <a:solidFill>
                  <a:srgbClr val="C00000"/>
                </a:solidFill>
              </a:rPr>
              <a:t>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a:t>
            </a:r>
            <a:r>
              <a:rPr lang="ja-JP" altLang="en-US" sz="2000" b="1" dirty="0" smtClean="0">
                <a:solidFill>
                  <a:srgbClr val="C00000"/>
                </a:solidFill>
              </a:rPr>
              <a:t>コードを色々と編集し型の挙動を確認してください</a:t>
            </a:r>
            <a:endParaRPr lang="en-US" altLang="ja-JP" sz="2000" b="1" dirty="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 type ( </a:t>
            </a:r>
            <a:r>
              <a:rPr lang="ja-JP" altLang="en-US" sz="2000" dirty="0" smtClean="0">
                <a:solidFill>
                  <a:srgbClr val="00B050"/>
                </a:solidFill>
              </a:rPr>
              <a:t>変数名</a:t>
            </a:r>
            <a:r>
              <a:rPr lang="en-US" altLang="ja-JP" sz="2000" dirty="0" smtClean="0">
                <a:solidFill>
                  <a:srgbClr val="00B050"/>
                </a:solidFill>
              </a:rPr>
              <a:t> )</a:t>
            </a:r>
            <a:r>
              <a:rPr lang="ja-JP" altLang="en-US" sz="2000" dirty="0" smtClean="0">
                <a:solidFill>
                  <a:srgbClr val="00B050"/>
                </a:solidFill>
              </a:rPr>
              <a:t> </a:t>
            </a:r>
            <a:r>
              <a:rPr lang="en-US" altLang="ja-JP" sz="2000" dirty="0" smtClean="0">
                <a:solidFill>
                  <a:srgbClr val="00B050"/>
                </a:solidFill>
              </a:rPr>
              <a:t>: </a:t>
            </a:r>
            <a:r>
              <a:rPr lang="ja-JP" altLang="en-US" sz="2000" dirty="0" smtClean="0">
                <a:solidFill>
                  <a:srgbClr val="00B050"/>
                </a:solidFill>
              </a:rPr>
              <a:t>型を取得</a:t>
            </a:r>
            <a:endParaRPr lang="en-US" altLang="ja-JP" sz="2000" dirty="0" smtClean="0">
              <a:solidFill>
                <a:srgbClr val="00B050"/>
              </a:solidFill>
            </a:endParaRPr>
          </a:p>
          <a:p>
            <a:pPr marL="0" indent="0">
              <a:buNone/>
            </a:pPr>
            <a:r>
              <a:rPr lang="en-US" altLang="ja-JP" sz="2000" dirty="0" smtClean="0">
                <a:solidFill>
                  <a:srgbClr val="00B050"/>
                </a:solidFill>
              </a:rPr>
              <a:t>※ id (</a:t>
            </a:r>
            <a:r>
              <a:rPr lang="ja-JP" altLang="en-US" sz="2000" dirty="0">
                <a:solidFill>
                  <a:srgbClr val="00B050"/>
                </a:solidFill>
              </a:rPr>
              <a:t>変数名</a:t>
            </a:r>
            <a:r>
              <a:rPr lang="en-US" altLang="ja-JP" sz="2000" dirty="0">
                <a:solidFill>
                  <a:srgbClr val="00B050"/>
                </a:solidFill>
              </a:rPr>
              <a:t> </a:t>
            </a:r>
            <a:r>
              <a:rPr lang="en-US" altLang="ja-JP" sz="2000" dirty="0" smtClean="0">
                <a:solidFill>
                  <a:srgbClr val="00B050"/>
                </a:solidFill>
              </a:rPr>
              <a:t>) </a:t>
            </a:r>
            <a:r>
              <a:rPr lang="ja-JP" altLang="en-US" sz="2000" dirty="0">
                <a:solidFill>
                  <a:srgbClr val="00B050"/>
                </a:solidFill>
              </a:rPr>
              <a:t> </a:t>
            </a:r>
            <a:r>
              <a:rPr lang="ja-JP" altLang="en-US" sz="2000" dirty="0" smtClean="0">
                <a:solidFill>
                  <a:srgbClr val="00B050"/>
                </a:solidFill>
              </a:rPr>
              <a:t>    </a:t>
            </a:r>
            <a:r>
              <a:rPr lang="en-US" altLang="ja-JP" sz="2000" dirty="0" smtClean="0">
                <a:solidFill>
                  <a:srgbClr val="00B050"/>
                </a:solidFill>
              </a:rPr>
              <a:t>: </a:t>
            </a:r>
            <a:r>
              <a:rPr lang="ja-JP" altLang="en-US" sz="2000" dirty="0" smtClean="0">
                <a:solidFill>
                  <a:srgbClr val="00B050"/>
                </a:solidFill>
              </a:rPr>
              <a:t>オブジェクト</a:t>
            </a:r>
            <a:r>
              <a:rPr lang="en-US" altLang="ja-JP" sz="2000" dirty="0" smtClean="0">
                <a:solidFill>
                  <a:srgbClr val="00B050"/>
                </a:solidFill>
              </a:rPr>
              <a:t>id</a:t>
            </a:r>
            <a:r>
              <a:rPr lang="ja-JP" altLang="en-US" sz="2000" dirty="0" smtClean="0">
                <a:solidFill>
                  <a:srgbClr val="00B050"/>
                </a:solidFill>
              </a:rPr>
              <a:t>を取得 </a:t>
            </a:r>
            <a:r>
              <a:rPr lang="en-US" altLang="ja-JP" sz="2000" dirty="0">
                <a:solidFill>
                  <a:srgbClr val="00B050"/>
                </a:solidFill>
                <a:sym typeface="Wingdings" panose="05000000000000000000" pitchFamily="2" charset="2"/>
              </a:rPr>
              <a:t>(</a:t>
            </a:r>
            <a:r>
              <a:rPr lang="en-US" altLang="ja-JP" sz="1600" dirty="0" smtClean="0">
                <a:solidFill>
                  <a:srgbClr val="00B050"/>
                </a:solidFill>
                <a:sym typeface="Wingdings" panose="05000000000000000000" pitchFamily="2" charset="2"/>
              </a:rPr>
              <a:t>id</a:t>
            </a:r>
            <a:r>
              <a:rPr lang="ja-JP" altLang="en-US" sz="1600" dirty="0" smtClean="0">
                <a:solidFill>
                  <a:srgbClr val="00B050"/>
                </a:solidFill>
                <a:sym typeface="Wingdings" panose="05000000000000000000" pitchFamily="2" charset="2"/>
              </a:rPr>
              <a:t>を見ると，数値代入のたびに新たなオブジェクトが生成されているのが分かる</a:t>
            </a:r>
            <a:r>
              <a:rPr lang="en-US" altLang="ja-JP" sz="1800" dirty="0" smtClean="0">
                <a:solidFill>
                  <a:srgbClr val="00B050"/>
                </a:solidFill>
                <a:sym typeface="Wingdings" panose="05000000000000000000" pitchFamily="2" charset="2"/>
              </a:rPr>
              <a:t>)</a:t>
            </a:r>
            <a:endParaRPr lang="en-US" altLang="ja-JP" sz="2000" dirty="0" smtClean="0">
              <a:solidFill>
                <a:srgbClr val="00B050"/>
              </a:solidFill>
            </a:endParaRPr>
          </a:p>
          <a:p>
            <a:pPr marL="0" indent="0">
              <a:buNone/>
            </a:pPr>
            <a:r>
              <a:rPr lang="en-US" altLang="ja-JP" sz="2000" dirty="0" smtClean="0">
                <a:solidFill>
                  <a:srgbClr val="00B050"/>
                </a:solidFill>
              </a:rPr>
              <a:t>※ print (</a:t>
            </a:r>
            <a:r>
              <a:rPr lang="ja-JP" altLang="en-US" sz="2000" dirty="0" smtClean="0">
                <a:solidFill>
                  <a:srgbClr val="00B050"/>
                </a:solidFill>
              </a:rPr>
              <a:t>変数</a:t>
            </a:r>
            <a:r>
              <a:rPr lang="en-US" altLang="ja-JP" sz="2000" dirty="0" smtClean="0">
                <a:solidFill>
                  <a:srgbClr val="00B050"/>
                </a:solidFill>
              </a:rPr>
              <a:t>1, </a:t>
            </a:r>
            <a:r>
              <a:rPr lang="ja-JP" altLang="en-US" sz="2000" dirty="0" smtClean="0">
                <a:solidFill>
                  <a:srgbClr val="00B050"/>
                </a:solidFill>
              </a:rPr>
              <a:t>変数</a:t>
            </a:r>
            <a:r>
              <a:rPr lang="en-US" altLang="ja-JP" sz="2000" dirty="0" smtClean="0">
                <a:solidFill>
                  <a:srgbClr val="00B050"/>
                </a:solidFill>
              </a:rPr>
              <a:t>2)</a:t>
            </a:r>
            <a:r>
              <a:rPr lang="ja-JP" altLang="en-US" sz="2000" dirty="0">
                <a:solidFill>
                  <a:srgbClr val="00B050"/>
                </a:solidFill>
              </a:rPr>
              <a:t> </a:t>
            </a:r>
            <a:r>
              <a:rPr lang="ja-JP" altLang="en-US" sz="2000" dirty="0" smtClean="0">
                <a:solidFill>
                  <a:srgbClr val="00B050"/>
                </a:solidFill>
              </a:rPr>
              <a:t>で複数変数を出力可能</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型変換も可能</a:t>
            </a:r>
            <a:endParaRPr lang="en-US" altLang="ja-JP" sz="2000" dirty="0" smtClean="0">
              <a:solidFill>
                <a:srgbClr val="00B050"/>
              </a:solidFill>
            </a:endParaRPr>
          </a:p>
        </p:txBody>
      </p:sp>
      <p:sp>
        <p:nvSpPr>
          <p:cNvPr id="5" name="正方形/長方形 4"/>
          <p:cNvSpPr/>
          <p:nvPr/>
        </p:nvSpPr>
        <p:spPr>
          <a:xfrm>
            <a:off x="7013607" y="202130"/>
            <a:ext cx="5016812" cy="6555641"/>
          </a:xfrm>
          <a:prstGeom prst="rect">
            <a:avLst/>
          </a:prstGeom>
          <a:solidFill>
            <a:schemeClr val="bg1"/>
          </a:solidFill>
          <a:ln w="31750">
            <a:solidFill>
              <a:schemeClr val="tx1"/>
            </a:solidFill>
          </a:ln>
        </p:spPr>
        <p:txBody>
          <a:bodyPr wrap="square">
            <a:spAutoFit/>
          </a:bodyPr>
          <a:lstStyle/>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ex2.py</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1.2345</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#bool</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0000FF"/>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#string</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A31515"/>
                </a:solidFill>
                <a:latin typeface="ＭＳ ゴシック" panose="020B0609070205080204" pitchFamily="49" charset="-128"/>
                <a:ea typeface="ＭＳ ゴシック" panose="020B0609070205080204" pitchFamily="49" charset="-128"/>
              </a:rPr>
              <a:t>"hello, world"</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型変換例</a:t>
            </a:r>
            <a:r>
              <a:rPr lang="en-US" altLang="ja-JP" sz="1600" b="1" dirty="0">
                <a:solidFill>
                  <a:srgbClr val="008000"/>
                </a:solidFill>
                <a:latin typeface="ＭＳ ゴシック" panose="020B0609070205080204" pitchFamily="49" charset="-128"/>
                <a:ea typeface="ＭＳ ゴシック" panose="020B0609070205080204" pitchFamily="49" charset="-128"/>
              </a:rPr>
              <a:t>: float-&gt;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string-&gt;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-&gt;float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(16.2)</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'16'</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2B91AF"/>
                </a:solidFill>
                <a:latin typeface="ＭＳ ゴシック" panose="020B0609070205080204" pitchFamily="49" charset="-128"/>
                <a:ea typeface="ＭＳ ゴシック" panose="020B0609070205080204" pitchFamily="49" charset="-128"/>
              </a:rPr>
              <a:t>float</a:t>
            </a:r>
            <a:r>
              <a:rPr lang="en-US" altLang="ja-JP" sz="1600" b="1" dirty="0">
                <a:solidFill>
                  <a:srgbClr val="000000"/>
                </a:solidFill>
                <a:latin typeface="ＭＳ ゴシック" panose="020B0609070205080204" pitchFamily="49" charset="-128"/>
                <a:ea typeface="ＭＳ ゴシック" panose="020B0609070205080204" pitchFamily="49" charset="-128"/>
              </a:rPr>
              <a:t>(16)</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451972" cy="562918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右のコードの</a:t>
            </a:r>
            <a:r>
              <a:rPr lang="ja-JP" altLang="en-US" sz="2000" b="1" dirty="0" smtClean="0">
                <a:solidFill>
                  <a:srgbClr val="C00000"/>
                </a:solidFill>
              </a:rPr>
              <a:t>出力を予想してください</a:t>
            </a:r>
            <a:endParaRPr lang="en-US" altLang="ja-JP" sz="2000" b="1" dirty="0" smtClean="0">
              <a:solidFill>
                <a:srgbClr val="C00000"/>
              </a:solidFill>
            </a:endParaRPr>
          </a:p>
          <a:p>
            <a:pPr marL="0" indent="0">
              <a:buNone/>
            </a:pPr>
            <a:r>
              <a:rPr lang="ja-JP" altLang="en-US" sz="2000" i="1" dirty="0" smtClean="0">
                <a:solidFill>
                  <a:srgbClr val="C00000"/>
                </a:solidFill>
              </a:rPr>
              <a:t>　　</a:t>
            </a:r>
            <a:r>
              <a:rPr kumimoji="1" lang="en-US" altLang="ja-JP" sz="2000" dirty="0" smtClean="0">
                <a:solidFill>
                  <a:srgbClr val="C00000"/>
                </a:solidFill>
              </a:rPr>
              <a:t>                                                    </a:t>
            </a:r>
          </a:p>
          <a:p>
            <a:pPr marL="0" indent="0">
              <a:buNone/>
            </a:pPr>
            <a:endParaRPr kumimoji="1" lang="en-US" altLang="ja-JP" sz="2000" dirty="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1100"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コードを実行し，予想と比べてください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コードの中身を色々変化させ，配列とタプルの挙動を確認してください</a:t>
            </a:r>
            <a:endParaRPr kumimoji="1" lang="en-US" altLang="ja-JP" sz="2000" b="1" dirty="0" smtClean="0">
              <a:solidFill>
                <a:srgbClr val="C00000"/>
              </a:solidFill>
            </a:endParaRPr>
          </a:p>
          <a:p>
            <a:pPr marL="0" indent="0">
              <a:buNone/>
            </a:pPr>
            <a:endParaRPr kumimoji="1" lang="en-US" altLang="ja-JP" sz="2000" b="1" dirty="0" smtClean="0">
              <a:solidFill>
                <a:srgbClr val="C00000"/>
              </a:solidFill>
            </a:endParaRPr>
          </a:p>
          <a:p>
            <a:pPr marL="0" indent="0">
              <a:buNone/>
            </a:pPr>
            <a:r>
              <a:rPr lang="en-US" altLang="ja-JP" sz="2000" dirty="0" smtClean="0">
                <a:solidFill>
                  <a:srgbClr val="00B050"/>
                </a:solidFill>
              </a:rPr>
              <a:t>※ </a:t>
            </a:r>
            <a:r>
              <a:rPr lang="ja-JP" altLang="en-US" sz="2000" dirty="0" smtClean="0">
                <a:solidFill>
                  <a:srgbClr val="00B050"/>
                </a:solidFill>
              </a:rPr>
              <a:t>配列は</a:t>
            </a:r>
            <a:r>
              <a:rPr lang="en-US" altLang="ja-JP" sz="2000" dirty="0" smtClean="0">
                <a:solidFill>
                  <a:srgbClr val="00B050"/>
                </a:solidFill>
              </a:rPr>
              <a:t>[], </a:t>
            </a:r>
            <a:r>
              <a:rPr lang="en-US" altLang="ja-JP" sz="2000" dirty="0" err="1" smtClean="0">
                <a:solidFill>
                  <a:srgbClr val="00B050"/>
                </a:solidFill>
              </a:rPr>
              <a:t>tupple</a:t>
            </a:r>
            <a:r>
              <a:rPr lang="ja-JP" altLang="en-US" sz="2000" dirty="0" smtClean="0">
                <a:solidFill>
                  <a:srgbClr val="00B050"/>
                </a:solidFill>
              </a:rPr>
              <a:t>は</a:t>
            </a:r>
            <a:r>
              <a:rPr lang="en-US" altLang="ja-JP" sz="2000" dirty="0" smtClean="0">
                <a:solidFill>
                  <a:srgbClr val="00B050"/>
                </a:solidFill>
              </a:rPr>
              <a:t>()</a:t>
            </a:r>
            <a:r>
              <a:rPr lang="ja-JP" altLang="en-US" sz="2000" dirty="0" smtClean="0">
                <a:solidFill>
                  <a:srgbClr val="00B050"/>
                </a:solidFill>
              </a:rPr>
              <a:t>で表現される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配列要素の変更・追加・削除ができる</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len</a:t>
            </a:r>
            <a:r>
              <a:rPr lang="en-US" altLang="ja-JP" sz="2000" dirty="0" smtClean="0">
                <a:solidFill>
                  <a:srgbClr val="00B050"/>
                </a:solidFill>
              </a:rPr>
              <a:t>(</a:t>
            </a:r>
            <a:r>
              <a:rPr lang="ja-JP" altLang="en-US" sz="2000" dirty="0" smtClean="0">
                <a:solidFill>
                  <a:srgbClr val="00B050"/>
                </a:solidFill>
              </a:rPr>
              <a:t>配列名</a:t>
            </a:r>
            <a:r>
              <a:rPr lang="en-US" altLang="ja-JP" sz="2000" dirty="0" smtClean="0">
                <a:solidFill>
                  <a:srgbClr val="00B050"/>
                </a:solidFill>
              </a:rPr>
              <a:t>)</a:t>
            </a:r>
            <a:r>
              <a:rPr lang="ja-JP" altLang="en-US" sz="2000" dirty="0" smtClean="0">
                <a:solidFill>
                  <a:srgbClr val="00B050"/>
                </a:solidFill>
              </a:rPr>
              <a:t>で長さを取得できる</a:t>
            </a:r>
            <a:endParaRPr lang="en-US" altLang="ja-JP" sz="2000" dirty="0" smtClean="0">
              <a:solidFill>
                <a:srgbClr val="00B050"/>
              </a:solidFill>
            </a:endParaRPr>
          </a:p>
          <a:p>
            <a:pPr marL="0" indent="0">
              <a:buNone/>
            </a:pPr>
            <a:r>
              <a:rPr lang="en-US" altLang="ja-JP" sz="2000" dirty="0" smtClean="0">
                <a:solidFill>
                  <a:srgbClr val="00B050"/>
                </a:solidFill>
              </a:rPr>
              <a:t>※ 2</a:t>
            </a:r>
            <a:r>
              <a:rPr lang="ja-JP" altLang="en-US" sz="2000" dirty="0" smtClean="0">
                <a:solidFill>
                  <a:srgbClr val="00B050"/>
                </a:solidFill>
              </a:rPr>
              <a:t>次元配列（行列）も表現可能</a:t>
            </a:r>
            <a:endParaRPr lang="en-US" altLang="ja-JP" sz="2000" dirty="0" smtClean="0">
              <a:solidFill>
                <a:srgbClr val="00B05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ex3.py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#1D array </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[1,3,5,7]</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"output1:"</a:t>
            </a:r>
            <a:r>
              <a:rPr lang="en-US" altLang="ja-JP" sz="1600" b="1" dirty="0">
                <a:solidFill>
                  <a:srgbClr val="000000"/>
                </a:solidFill>
                <a:latin typeface="ＭＳ ゴシック" panose="020B0609070205080204" pitchFamily="49" charset="-128"/>
                <a:ea typeface="ＭＳ ゴシック" panose="020B0609070205080204" pitchFamily="49" charset="-128"/>
              </a:rPr>
              <a:t>,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FF"/>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要素数</a:t>
            </a:r>
          </a:p>
          <a:p>
            <a:r>
              <a:rPr lang="en-US" altLang="ja-JP" sz="1600" b="1" dirty="0">
                <a:solidFill>
                  <a:srgbClr val="000000"/>
                </a:solidFill>
                <a:latin typeface="ＭＳ ゴシック" panose="020B0609070205080204" pitchFamily="49" charset="-128"/>
                <a:ea typeface="ＭＳ ゴシック" panose="020B0609070205080204" pitchFamily="49" charset="-128"/>
              </a:rPr>
              <a:t>a2 = A[2]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番目の要素を参照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A.append</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後ろに</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を挿入</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A.pop</a:t>
            </a:r>
            <a:r>
              <a:rPr lang="en-US" altLang="ja-JP" sz="1600" b="1" dirty="0">
                <a:solidFill>
                  <a:srgbClr val="000000"/>
                </a:solidFill>
                <a:latin typeface="ＭＳ ゴシック" panose="020B0609070205080204" pitchFamily="49" charset="-128"/>
                <a:ea typeface="ＭＳ ゴシック" panose="020B0609070205080204" pitchFamily="49" charset="-128"/>
              </a:rPr>
              <a:t>(2)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a:t>
            </a:r>
            <a:r>
              <a:rPr lang="en-US" altLang="ja-JP" sz="1600" b="1" dirty="0">
                <a:solidFill>
                  <a:srgbClr val="008000"/>
                </a:solidFill>
                <a:latin typeface="ＭＳ ゴシック" panose="020B0609070205080204" pitchFamily="49" charset="-128"/>
                <a:ea typeface="ＭＳ ゴシック" panose="020B0609070205080204" pitchFamily="49" charset="-128"/>
              </a:rPr>
              <a:t>pop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A.remove</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値が</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の最初の要素を削除</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"output2"</a:t>
            </a:r>
            <a:r>
              <a:rPr lang="en-US" altLang="ja-JP" sz="1600" b="1" dirty="0">
                <a:solidFill>
                  <a:srgbClr val="000000"/>
                </a:solidFill>
                <a:latin typeface="ＭＳ ゴシック" panose="020B0609070205080204" pitchFamily="49" charset="-128"/>
                <a:ea typeface="ＭＳ ゴシック" panose="020B0609070205080204" pitchFamily="49" charset="-128"/>
              </a:rPr>
              <a:t>, N, a, a2,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array</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[[1,2],[3,4],[5,6]]</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"output3"</a:t>
            </a:r>
            <a:r>
              <a:rPr lang="en-US" altLang="ja-JP" sz="1600" b="1" dirty="0">
                <a:solidFill>
                  <a:srgbClr val="000000"/>
                </a:solidFill>
                <a:latin typeface="ＭＳ ゴシック" panose="020B0609070205080204" pitchFamily="49" charset="-128"/>
                <a:ea typeface="ＭＳ ゴシック" panose="020B0609070205080204" pitchFamily="49" charset="-128"/>
              </a:rPr>
              <a:t>, A[0][1], A, </a:t>
            </a:r>
            <a:r>
              <a:rPr lang="en-US" altLang="ja-JP" sz="1600" b="1" dirty="0" err="1">
                <a:solidFill>
                  <a:srgbClr val="0000FF"/>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tupple</a:t>
            </a:r>
            <a:r>
              <a:rPr lang="en-US" altLang="ja-JP" sz="1600" b="1" dirty="0">
                <a:solidFill>
                  <a:srgbClr val="008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T = (1,2,3)</a:t>
            </a:r>
          </a:p>
          <a:p>
            <a:r>
              <a:rPr lang="en-US" altLang="ja-JP" sz="1600" b="1" dirty="0">
                <a:solidFill>
                  <a:srgbClr val="008000"/>
                </a:solidFill>
                <a:latin typeface="ＭＳ ゴシック" panose="020B0609070205080204" pitchFamily="49" charset="-128"/>
                <a:ea typeface="ＭＳ ゴシック" panose="020B0609070205080204" pitchFamily="49" charset="-128"/>
              </a:rPr>
              <a:t># T[1] = 2  #error </a:t>
            </a:r>
            <a:r>
              <a:rPr lang="en-US" altLang="ja-JP" sz="1600" b="1" dirty="0" err="1">
                <a:solidFill>
                  <a:srgbClr val="008000"/>
                </a:solidFill>
                <a:latin typeface="ＭＳ ゴシック" panose="020B0609070205080204" pitchFamily="49" charset="-128"/>
                <a:ea typeface="ＭＳ ゴシック" panose="020B0609070205080204" pitchFamily="49" charset="-128"/>
              </a:rPr>
              <a:t>tapple</a:t>
            </a:r>
            <a:r>
              <a:rPr lang="ja-JP" altLang="en-US" sz="1600" b="1" dirty="0">
                <a:solidFill>
                  <a:srgbClr val="008000"/>
                </a:solidFill>
                <a:latin typeface="ＭＳ ゴシック" panose="020B0609070205080204" pitchFamily="49" charset="-128"/>
                <a:ea typeface="ＭＳ ゴシック" panose="020B0609070205080204" pitchFamily="49" charset="-128"/>
              </a:rPr>
              <a:t>は変更不可</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"output4"</a:t>
            </a:r>
            <a:r>
              <a:rPr lang="en-US" altLang="ja-JP" sz="1600" b="1" dirty="0">
                <a:solidFill>
                  <a:srgbClr val="000000"/>
                </a:solidFill>
                <a:latin typeface="ＭＳ ゴシック" panose="020B0609070205080204" pitchFamily="49" charset="-128"/>
                <a:ea typeface="ＭＳ ゴシック" panose="020B0609070205080204" pitchFamily="49" charset="-128"/>
              </a:rPr>
              <a:t>,T, T[1])</a:t>
            </a: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a:t>
            </a:r>
            <a:r>
              <a:rPr lang="ja-JP" altLang="en-US" sz="2000" b="1" dirty="0" smtClean="0">
                <a:solidFill>
                  <a:srgbClr val="C00000"/>
                </a:solidFill>
              </a:rPr>
              <a:t>に</a:t>
            </a:r>
            <a:r>
              <a:rPr lang="en-US" altLang="ja-JP" sz="2000" b="1" dirty="0" smtClean="0">
                <a:solidFill>
                  <a:srgbClr val="C00000"/>
                </a:solidFill>
              </a:rPr>
              <a:t>print</a:t>
            </a:r>
            <a:r>
              <a:rPr lang="ja-JP" altLang="en-US" sz="2000" b="1" dirty="0" smtClean="0">
                <a:solidFill>
                  <a:srgbClr val="C00000"/>
                </a:solidFill>
              </a:rPr>
              <a:t>文を挿入し，計算結果を確認してください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コードの中身を色々変化させ，</a:t>
            </a:r>
            <a:r>
              <a:rPr kumimoji="1" lang="en-US" altLang="ja-JP" sz="2000" b="1" dirty="0" err="1" smtClean="0">
                <a:solidFill>
                  <a:srgbClr val="C00000"/>
                </a:solidFill>
              </a:rPr>
              <a:t>np.array</a:t>
            </a:r>
            <a:r>
              <a:rPr kumimoji="1" lang="en-US" altLang="ja-JP" sz="2000" b="1" dirty="0" smtClean="0">
                <a:solidFill>
                  <a:srgbClr val="C00000"/>
                </a:solidFill>
              </a:rPr>
              <a:t> </a:t>
            </a:r>
            <a:r>
              <a:rPr kumimoji="1" lang="ja-JP" altLang="en-US" sz="2000" b="1" dirty="0" smtClean="0">
                <a:solidFill>
                  <a:srgbClr val="C00000"/>
                </a:solidFill>
              </a:rPr>
              <a:t>の挙動を確認してください</a:t>
            </a:r>
            <a:endParaRPr kumimoji="1" lang="en-US" altLang="ja-JP" sz="2000" b="1" dirty="0" smtClean="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※『import </a:t>
            </a:r>
            <a:r>
              <a:rPr lang="en-US" altLang="ja-JP" sz="2000" dirty="0" err="1" smtClean="0">
                <a:solidFill>
                  <a:srgbClr val="00B050"/>
                </a:solidFill>
              </a:rPr>
              <a:t>numpy</a:t>
            </a:r>
            <a:r>
              <a:rPr lang="en-US" altLang="ja-JP" sz="2000" dirty="0" smtClean="0">
                <a:solidFill>
                  <a:srgbClr val="00B050"/>
                </a:solidFill>
              </a:rPr>
              <a:t> as np』</a:t>
            </a:r>
            <a:r>
              <a:rPr lang="ja-JP" altLang="en-US" sz="2000" dirty="0" smtClean="0">
                <a:solidFill>
                  <a:srgbClr val="00B050"/>
                </a:solidFill>
              </a:rPr>
              <a:t>は</a:t>
            </a:r>
            <a:r>
              <a:rPr lang="en-US" altLang="ja-JP" sz="2000" dirty="0" err="1" smtClean="0">
                <a:solidFill>
                  <a:srgbClr val="00B050"/>
                </a:solidFill>
              </a:rPr>
              <a:t>numpy</a:t>
            </a:r>
            <a:r>
              <a:rPr lang="ja-JP" altLang="en-US" sz="2000" dirty="0" smtClean="0">
                <a:solidFill>
                  <a:srgbClr val="00B050"/>
                </a:solidFill>
              </a:rPr>
              <a:t>関連のモジュールのインポート文</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en-US" altLang="ja-JP" sz="2000" dirty="0" smtClean="0">
                <a:solidFill>
                  <a:srgbClr val="00B050"/>
                </a:solidFill>
              </a:rPr>
              <a:t>python &amp; </a:t>
            </a:r>
            <a:r>
              <a:rPr lang="en-US" altLang="ja-JP" sz="2000" dirty="0" err="1" smtClean="0">
                <a:solidFill>
                  <a:srgbClr val="00B050"/>
                </a:solidFill>
              </a:rPr>
              <a:t>openCV</a:t>
            </a:r>
            <a:r>
              <a:rPr lang="ja-JP" altLang="en-US" sz="2000" dirty="0" smtClean="0">
                <a:solidFill>
                  <a:srgbClr val="00B050"/>
                </a:solidFill>
              </a:rPr>
              <a:t>環境では，</a:t>
            </a:r>
            <a:r>
              <a:rPr lang="en-US" altLang="ja-JP" sz="2000" dirty="0" err="1" smtClean="0">
                <a:solidFill>
                  <a:srgbClr val="00B050"/>
                </a:solidFill>
              </a:rPr>
              <a:t>np.array</a:t>
            </a:r>
            <a:r>
              <a:rPr lang="ja-JP" altLang="en-US" sz="2000" dirty="0" smtClean="0">
                <a:solidFill>
                  <a:srgbClr val="00B050"/>
                </a:solidFill>
              </a:rPr>
              <a:t>で</a:t>
            </a:r>
            <a:r>
              <a:rPr lang="ja-JP" altLang="en-US" sz="2000" dirty="0">
                <a:solidFill>
                  <a:srgbClr val="00B050"/>
                </a:solidFill>
              </a:rPr>
              <a:t>画像を</a:t>
            </a:r>
            <a:r>
              <a:rPr lang="ja-JP" altLang="en-US" sz="2000" dirty="0" smtClean="0">
                <a:solidFill>
                  <a:srgbClr val="00B050"/>
                </a:solidFill>
              </a:rPr>
              <a:t>表現</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ja-JP" altLang="en-US" sz="2000" dirty="0" smtClean="0">
                <a:solidFill>
                  <a:srgbClr val="00B050"/>
                </a:solidFill>
              </a:rPr>
              <a:t>要素ごとの演算が一行で書ける（画像と画像の和など）</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b="1" dirty="0" smtClean="0">
                <a:solidFill>
                  <a:srgbClr val="00B050"/>
                </a:solidFill>
              </a:rPr>
              <a:t>np</a:t>
            </a:r>
            <a:r>
              <a:rPr lang="ja-JP" altLang="en-US" sz="2000" b="1" dirty="0" smtClean="0">
                <a:solidFill>
                  <a:srgbClr val="00B050"/>
                </a:solidFill>
              </a:rPr>
              <a:t>配列名</a:t>
            </a:r>
            <a:r>
              <a:rPr lang="en-US" altLang="ja-JP" sz="2000" b="1" dirty="0" smtClean="0">
                <a:solidFill>
                  <a:srgbClr val="00B050"/>
                </a:solidFill>
              </a:rPr>
              <a:t>.shape</a:t>
            </a:r>
            <a:r>
              <a:rPr lang="ja-JP" altLang="en-US" sz="2000" dirty="0" smtClean="0">
                <a:solidFill>
                  <a:srgbClr val="00B050"/>
                </a:solidFill>
              </a:rPr>
              <a:t>で配列サイズを取得</a:t>
            </a:r>
            <a:endParaRPr lang="en-US" altLang="ja-JP" sz="2000" dirty="0" smtClean="0">
              <a:solidFill>
                <a:srgbClr val="00B050"/>
              </a:solidFill>
            </a:endParaRPr>
          </a:p>
        </p:txBody>
      </p:sp>
      <p:sp>
        <p:nvSpPr>
          <p:cNvPr id="2" name="タイトル 1"/>
          <p:cNvSpPr>
            <a:spLocks noGrp="1"/>
          </p:cNvSpPr>
          <p:nvPr>
            <p:ph type="title"/>
          </p:nvPr>
        </p:nvSpPr>
        <p:spPr>
          <a:xfrm>
            <a:off x="510139" y="343861"/>
            <a:ext cx="5781777" cy="733270"/>
          </a:xfrm>
        </p:spPr>
        <p:txBody>
          <a:bodyPr>
            <a:normAutofit/>
          </a:bodyPr>
          <a:lstStyle/>
          <a:p>
            <a:r>
              <a:rPr kumimoji="1" lang="en-US" altLang="ja-JP" sz="4000" b="1" dirty="0" smtClean="0"/>
              <a:t>Ex4.py </a:t>
            </a:r>
            <a:r>
              <a:rPr kumimoji="1" lang="en-US" altLang="ja-JP" sz="4000" b="1" dirty="0" err="1" smtClean="0"/>
              <a:t>np.array</a:t>
            </a:r>
            <a:r>
              <a:rPr kumimoji="1" lang="ja-JP" altLang="en-US" sz="4000" b="1" dirty="0" smtClean="0"/>
              <a:t> </a:t>
            </a:r>
            <a:r>
              <a:rPr kumimoji="1" lang="en-US" altLang="ja-JP" sz="4000" b="1" dirty="0" smtClean="0"/>
              <a:t>(1)</a:t>
            </a:r>
            <a:endParaRPr kumimoji="1" lang="ja-JP" altLang="en-US" sz="4000" b="1" dirty="0"/>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ex4.py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B.shape</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要素ごとの演算</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和差積商余</a:t>
            </a:r>
            <a:r>
              <a:rPr lang="ja-JP" altLang="en-US" sz="1600" b="1" dirty="0" err="1">
                <a:solidFill>
                  <a:srgbClr val="008000"/>
                </a:solidFill>
                <a:latin typeface="ＭＳ ゴシック" panose="020B0609070205080204" pitchFamily="49" charset="-128"/>
                <a:ea typeface="ＭＳ ゴシック" panose="020B0609070205080204" pitchFamily="49" charset="-128"/>
              </a:rPr>
              <a:t>べ</a:t>
            </a:r>
            <a:r>
              <a:rPr lang="ja-JP" altLang="en-US" sz="1600" b="1" dirty="0">
                <a:solidFill>
                  <a:srgbClr val="008000"/>
                </a:solidFill>
                <a:latin typeface="ＭＳ ゴシック" panose="020B0609070205080204" pitchFamily="49" charset="-128"/>
                <a:ea typeface="ＭＳ ゴシック" panose="020B0609070205080204" pitchFamily="49" charset="-128"/>
              </a:rPr>
              <a:t>き</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D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E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F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G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I = A - 1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t>
            </a: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C=A+B</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C,C.shape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583"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431583" y="1322457"/>
            <a:ext cx="5938888" cy="2988505"/>
          </a:xfrm>
        </p:spPr>
        <p:txBody>
          <a:bodyPr>
            <a:normAutofit lnSpcReduction="10000"/>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pPr marL="0" indent="0">
              <a:buNone/>
            </a:pPr>
            <a:r>
              <a:rPr lang="ja-JP" altLang="en-US" sz="2400" b="1" dirty="0">
                <a:solidFill>
                  <a:srgbClr val="C00000"/>
                </a:solidFill>
              </a:rPr>
              <a:t>実習 </a:t>
            </a:r>
            <a:r>
              <a:rPr lang="en-US" altLang="ja-JP" sz="2400" b="1" dirty="0">
                <a:solidFill>
                  <a:srgbClr val="C00000"/>
                </a:solidFill>
              </a:rPr>
              <a:t>: </a:t>
            </a:r>
            <a:r>
              <a:rPr lang="ja-JP" altLang="en-US" sz="2400" b="1" dirty="0">
                <a:solidFill>
                  <a:srgbClr val="C00000"/>
                </a:solidFill>
              </a:rPr>
              <a:t>右の</a:t>
            </a:r>
            <a:r>
              <a:rPr lang="ja-JP" altLang="en-US" sz="2400" b="1" dirty="0" smtClean="0">
                <a:solidFill>
                  <a:srgbClr val="C00000"/>
                </a:solidFill>
              </a:rPr>
              <a:t>コードを</a:t>
            </a:r>
            <a:r>
              <a:rPr lang="ja-JP" altLang="en-US" sz="2400" b="1" dirty="0">
                <a:solidFill>
                  <a:srgbClr val="C00000"/>
                </a:solidFill>
              </a:rPr>
              <a:t>実行</a:t>
            </a:r>
            <a:r>
              <a:rPr lang="ja-JP" altLang="en-US" sz="2400" b="1" dirty="0" smtClean="0">
                <a:solidFill>
                  <a:srgbClr val="C00000"/>
                </a:solidFill>
              </a:rPr>
              <a:t>し結果</a:t>
            </a:r>
            <a:r>
              <a:rPr lang="ja-JP" altLang="en-US" sz="2400" b="1" dirty="0">
                <a:solidFill>
                  <a:srgbClr val="C00000"/>
                </a:solidFill>
              </a:rPr>
              <a:t>を確認してください</a:t>
            </a:r>
            <a:endParaRPr lang="en-US" altLang="ja-JP" sz="2400" b="1" dirty="0">
              <a:solidFill>
                <a:srgbClr val="C00000"/>
              </a:solidFill>
            </a:endParaRPr>
          </a:p>
          <a:p>
            <a:pPr marL="0" indent="0">
              <a:buNone/>
            </a:pPr>
            <a:r>
              <a:rPr lang="ja-JP" altLang="en-US" sz="2400" b="1" dirty="0">
                <a:solidFill>
                  <a:srgbClr val="C00000"/>
                </a:solidFill>
              </a:rPr>
              <a:t>実習 </a:t>
            </a:r>
            <a:r>
              <a:rPr lang="en-US" altLang="ja-JP" sz="2400" b="1" dirty="0">
                <a:solidFill>
                  <a:srgbClr val="C00000"/>
                </a:solidFill>
              </a:rPr>
              <a:t>: </a:t>
            </a:r>
            <a:r>
              <a:rPr lang="ja-JP" altLang="en-US" sz="2400" b="1" dirty="0" smtClean="0">
                <a:solidFill>
                  <a:srgbClr val="C00000"/>
                </a:solidFill>
              </a:rPr>
              <a:t>最後の</a:t>
            </a:r>
            <a:r>
              <a:rPr lang="en-US" altLang="ja-JP" sz="2400" b="1" dirty="0" smtClean="0">
                <a:solidFill>
                  <a:srgbClr val="C00000"/>
                </a:solidFill>
              </a:rPr>
              <a:t>print</a:t>
            </a:r>
            <a:r>
              <a:rPr lang="ja-JP" altLang="en-US" sz="2400" b="1" dirty="0" smtClean="0">
                <a:solidFill>
                  <a:srgbClr val="C00000"/>
                </a:solidFill>
              </a:rPr>
              <a:t>文では，配列の分散が計算されていることを確認してください</a:t>
            </a:r>
            <a:endParaRPr lang="en-US" altLang="ja-JP" sz="2400" dirty="0" smtClean="0"/>
          </a:p>
        </p:txBody>
      </p:sp>
      <p:sp>
        <p:nvSpPr>
          <p:cNvPr id="5" name="正方形/長方形 4"/>
          <p:cNvSpPr/>
          <p:nvPr/>
        </p:nvSpPr>
        <p:spPr>
          <a:xfrm>
            <a:off x="431583" y="4310962"/>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7063241" y="1322457"/>
            <a:ext cx="4642585" cy="3293209"/>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ex5.py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mean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np.mean</a:t>
            </a:r>
            <a:r>
              <a:rPr lang="en-US" altLang="ja-JP" sz="1600" b="1" dirty="0">
                <a:solidFill>
                  <a:srgbClr val="000000"/>
                </a:solidFill>
                <a:latin typeface="ＭＳ ゴシック" panose="020B0609070205080204" pitchFamily="49" charset="-128"/>
                <a:ea typeface="ＭＳ ゴシック" panose="020B0609070205080204" pitchFamily="49" charset="-128"/>
              </a:rPr>
              <a:t>( A )</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np.sum</a:t>
            </a:r>
            <a:r>
              <a:rPr lang="en-US" altLang="ja-JP" sz="1600" b="1" dirty="0">
                <a:solidFill>
                  <a:srgbClr val="000000"/>
                </a:solidFill>
                <a:latin typeface="ＭＳ ゴシック" panose="020B0609070205080204" pitchFamily="49" charset="-128"/>
                <a:ea typeface="ＭＳ ゴシック" panose="020B0609070205080204" pitchFamily="49" charset="-128"/>
              </a:rPr>
              <a:t> ( A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vari</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np.var</a:t>
            </a:r>
            <a:r>
              <a:rPr lang="en-US" altLang="ja-JP" sz="1600" b="1" dirty="0">
                <a:solidFill>
                  <a:srgbClr val="000000"/>
                </a:solidFill>
                <a:latin typeface="ＭＳ ゴシック" panose="020B0609070205080204" pitchFamily="49" charset="-128"/>
                <a:ea typeface="ＭＳ ゴシック" panose="020B0609070205080204" pitchFamily="49" charset="-128"/>
              </a:rPr>
              <a:t> ( A )</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mean, </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vari</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A-mean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全要素から</a:t>
            </a:r>
            <a:r>
              <a:rPr lang="en-US" altLang="ja-JP" sz="1600" b="1" dirty="0">
                <a:solidFill>
                  <a:srgbClr val="008000"/>
                </a:solidFill>
                <a:latin typeface="ＭＳ ゴシック" panose="020B0609070205080204" pitchFamily="49" charset="-128"/>
                <a:ea typeface="ＭＳ ゴシック" panose="020B0609070205080204" pitchFamily="49" charset="-128"/>
              </a:rPr>
              <a:t>mean</a:t>
            </a:r>
            <a:r>
              <a:rPr lang="ja-JP" altLang="en-US" sz="1600" b="1" dirty="0">
                <a:solidFill>
                  <a:srgbClr val="008000"/>
                </a:solidFill>
                <a:latin typeface="ＭＳ ゴシック" panose="020B0609070205080204" pitchFamily="49" charset="-128"/>
                <a:ea typeface="ＭＳ ゴシック" panose="020B0609070205080204" pitchFamily="49" charset="-128"/>
              </a:rPr>
              <a:t>を引く</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A**2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全要素を二乗</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np.sum</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689259" cy="554617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a:t>
            </a:r>
            <a:r>
              <a:rPr lang="ja-JP" altLang="en-US" sz="2000" b="1" dirty="0">
                <a:solidFill>
                  <a:srgbClr val="C00000"/>
                </a:solidFill>
              </a:rPr>
              <a:t>を実行</a:t>
            </a:r>
            <a:r>
              <a:rPr lang="ja-JP" altLang="en-US" sz="2000" b="1" dirty="0" smtClean="0">
                <a:solidFill>
                  <a:srgbClr val="C00000"/>
                </a:solidFill>
              </a:rPr>
              <a:t>し</a:t>
            </a:r>
            <a:r>
              <a:rPr lang="ja-JP" altLang="en-US" sz="2000" b="1" dirty="0">
                <a:solidFill>
                  <a:srgbClr val="C00000"/>
                </a:solidFill>
              </a:rPr>
              <a:t>結果</a:t>
            </a:r>
            <a:r>
              <a:rPr lang="ja-JP" altLang="en-US" sz="2000" b="1" dirty="0" smtClean="0">
                <a:solidFill>
                  <a:srgbClr val="C00000"/>
                </a:solidFill>
              </a:rPr>
              <a:t>を</a:t>
            </a:r>
            <a:r>
              <a:rPr lang="ja-JP" altLang="en-US" sz="2000" b="1" dirty="0">
                <a:solidFill>
                  <a:srgbClr val="C00000"/>
                </a:solidFill>
              </a:rPr>
              <a:t>確認</a:t>
            </a:r>
            <a:r>
              <a:rPr lang="ja-JP" altLang="en-US" sz="2000" b="1" dirty="0" smtClean="0">
                <a:solidFill>
                  <a:srgbClr val="C00000"/>
                </a:solidFill>
              </a:rPr>
              <a:t>してください</a:t>
            </a:r>
            <a:endParaRPr lang="en-US" altLang="ja-JP" sz="2000" b="1" dirty="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のコードを少し変更</a:t>
            </a:r>
            <a:r>
              <a:rPr lang="ja-JP" altLang="en-US" sz="2000" b="1" dirty="0" smtClean="0">
                <a:solidFill>
                  <a:srgbClr val="C00000"/>
                </a:solidFill>
              </a:rPr>
              <a:t>し，</a:t>
            </a:r>
            <a:r>
              <a:rPr lang="en-US" altLang="ja-JP" sz="2000" b="1" dirty="0" smtClean="0">
                <a:solidFill>
                  <a:srgbClr val="C00000"/>
                </a:solidFill>
              </a:rPr>
              <a:t>for</a:t>
            </a:r>
            <a:r>
              <a:rPr lang="ja-JP" altLang="en-US" sz="2000" b="1" dirty="0" smtClean="0">
                <a:solidFill>
                  <a:srgbClr val="C00000"/>
                </a:solidFill>
              </a:rPr>
              <a:t>分を使って</a:t>
            </a:r>
            <a:r>
              <a:rPr lang="en-US" altLang="ja-JP" sz="2000" b="1" dirty="0" smtClean="0">
                <a:solidFill>
                  <a:srgbClr val="C00000"/>
                </a:solidFill>
              </a:rPr>
              <a:t>A</a:t>
            </a:r>
            <a:r>
              <a:rPr lang="ja-JP" altLang="en-US" sz="2000" b="1" dirty="0" smtClean="0">
                <a:solidFill>
                  <a:srgbClr val="C00000"/>
                </a:solidFill>
              </a:rPr>
              <a:t>の分散を計算してください</a:t>
            </a:r>
            <a:endParaRPr lang="en-US" altLang="ja-JP" sz="2000" b="1" dirty="0" smtClean="0">
              <a:solidFill>
                <a:srgbClr val="C00000"/>
              </a:solidFill>
            </a:endParaRPr>
          </a:p>
          <a:p>
            <a:pPr marL="0" indent="0">
              <a:buNone/>
            </a:pPr>
            <a:endParaRPr kumimoji="1" lang="en-US" altLang="ja-JP" sz="2000" dirty="0" smtClean="0"/>
          </a:p>
          <a:p>
            <a:pPr marL="0" indent="0">
              <a:buNone/>
            </a:pPr>
            <a:r>
              <a:rPr lang="en-US" altLang="ja-JP" sz="2000" dirty="0">
                <a:solidFill>
                  <a:srgbClr val="00B050"/>
                </a:solidFill>
              </a:rPr>
              <a:t>※</a:t>
            </a:r>
            <a:r>
              <a:rPr lang="ja-JP" altLang="en-US" sz="2000" dirty="0" smtClean="0">
                <a:solidFill>
                  <a:srgbClr val="00B050"/>
                </a:solidFill>
              </a:rPr>
              <a:t>インデント</a:t>
            </a:r>
            <a:r>
              <a:rPr lang="ja-JP" altLang="en-US" sz="2000" dirty="0">
                <a:solidFill>
                  <a:srgbClr val="00B050"/>
                </a:solidFill>
              </a:rPr>
              <a:t>により</a:t>
            </a:r>
            <a:r>
              <a:rPr lang="ja-JP" altLang="en-US" sz="2000" dirty="0" smtClean="0">
                <a:solidFill>
                  <a:srgbClr val="00B050"/>
                </a:solidFill>
              </a:rPr>
              <a:t>ブロックを定義する　　（</a:t>
            </a:r>
            <a:r>
              <a:rPr lang="en-US" altLang="ja-JP" sz="2000" dirty="0" smtClean="0">
                <a:solidFill>
                  <a:srgbClr val="00B050"/>
                </a:solidFill>
              </a:rPr>
              <a:t>C</a:t>
            </a:r>
            <a:r>
              <a:rPr lang="ja-JP" altLang="en-US" sz="2000" dirty="0" smtClean="0">
                <a:solidFill>
                  <a:srgbClr val="00B050"/>
                </a:solidFill>
              </a:rPr>
              <a:t>では</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ブロックを定義した）</a:t>
            </a:r>
            <a:endParaRPr lang="en-US" altLang="ja-JP" sz="2000" dirty="0" smtClean="0">
              <a:solidFill>
                <a:srgbClr val="00B050"/>
              </a:solidFill>
            </a:endParaRPr>
          </a:p>
          <a:p>
            <a:pPr marL="0" indent="0">
              <a:buNone/>
            </a:pPr>
            <a:r>
              <a:rPr lang="en-US" altLang="ja-JP" sz="2000" b="1" dirty="0" smtClean="0">
                <a:solidFill>
                  <a:srgbClr val="C00000"/>
                </a:solidFill>
              </a:rPr>
              <a:t>※</a:t>
            </a:r>
            <a:r>
              <a:rPr lang="ja-JP" altLang="en-US" sz="2000" b="1" dirty="0" smtClean="0">
                <a:solidFill>
                  <a:srgbClr val="C00000"/>
                </a:solidFill>
              </a:rPr>
              <a:t>インデントは半角スペース</a:t>
            </a:r>
            <a:r>
              <a:rPr lang="en-US" altLang="ja-JP" sz="2000" b="1" dirty="0" smtClean="0">
                <a:solidFill>
                  <a:srgbClr val="C00000"/>
                </a:solidFill>
              </a:rPr>
              <a:t>4</a:t>
            </a:r>
            <a:r>
              <a:rPr lang="ja-JP" altLang="en-US" sz="2000" b="1" dirty="0" smtClean="0">
                <a:solidFill>
                  <a:srgbClr val="C00000"/>
                </a:solidFill>
              </a:rPr>
              <a:t>個を推奨</a:t>
            </a:r>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ブロック開始部分に </a:t>
            </a:r>
            <a:r>
              <a:rPr lang="en-US" altLang="ja-JP" sz="2000" dirty="0" smtClean="0">
                <a:solidFill>
                  <a:srgbClr val="00B050"/>
                </a:solidFill>
              </a:rPr>
              <a:t>『:』</a:t>
            </a:r>
            <a:r>
              <a:rPr lang="ja-JP" altLang="en-US" sz="2000" dirty="0" smtClean="0">
                <a:solidFill>
                  <a:srgbClr val="00B050"/>
                </a:solidFill>
              </a:rPr>
              <a:t>が必要</a:t>
            </a:r>
            <a:endParaRPr lang="en-US" altLang="ja-JP" sz="2000" dirty="0">
              <a:solidFill>
                <a:srgbClr val="00B050"/>
              </a:solidFill>
            </a:endParaRPr>
          </a:p>
          <a:p>
            <a:pPr marL="0" indent="0">
              <a:buNone/>
            </a:pPr>
            <a:r>
              <a:rPr lang="en-US" altLang="ja-JP" sz="2000" dirty="0">
                <a:solidFill>
                  <a:srgbClr val="00B050"/>
                </a:solidFill>
              </a:rPr>
              <a:t>※ 『for </a:t>
            </a:r>
            <a:r>
              <a:rPr lang="en-US" altLang="ja-JP" sz="2000" dirty="0" smtClean="0">
                <a:solidFill>
                  <a:srgbClr val="00B050"/>
                </a:solidFill>
              </a:rPr>
              <a:t>p </a:t>
            </a:r>
            <a:r>
              <a:rPr lang="en-US" altLang="ja-JP" sz="2000" dirty="0">
                <a:solidFill>
                  <a:srgbClr val="00B050"/>
                </a:solidFill>
              </a:rPr>
              <a:t>in </a:t>
            </a:r>
            <a:r>
              <a:rPr lang="en-US" altLang="ja-JP" sz="2000" dirty="0" smtClean="0">
                <a:solidFill>
                  <a:srgbClr val="00B050"/>
                </a:solidFill>
              </a:rPr>
              <a:t>A :』</a:t>
            </a:r>
            <a:r>
              <a:rPr lang="ja-JP" altLang="en-US" sz="2000" dirty="0" smtClean="0">
                <a:solidFill>
                  <a:srgbClr val="00B050"/>
                </a:solidFill>
              </a:rPr>
              <a:t>で</a:t>
            </a:r>
            <a:r>
              <a:rPr lang="en-US" altLang="ja-JP" sz="2000" dirty="0" smtClean="0">
                <a:solidFill>
                  <a:srgbClr val="00B050"/>
                </a:solidFill>
              </a:rPr>
              <a:t>A</a:t>
            </a:r>
            <a:r>
              <a:rPr lang="ja-JP" altLang="en-US" sz="2000" dirty="0" smtClean="0">
                <a:solidFill>
                  <a:srgbClr val="00B050"/>
                </a:solidFill>
              </a:rPr>
              <a:t>のすべての要素に順にアクセスできる</a:t>
            </a:r>
            <a:endParaRPr lang="en-US" altLang="ja-JP" sz="2000" dirty="0" smtClean="0">
              <a:solidFill>
                <a:srgbClr val="00B050"/>
              </a:solidFill>
            </a:endParaRPr>
          </a:p>
          <a:p>
            <a:pPr marL="0" indent="0">
              <a:buNone/>
            </a:pPr>
            <a:r>
              <a:rPr lang="en-US" altLang="ja-JP" sz="2000" dirty="0" smtClean="0">
                <a:solidFill>
                  <a:srgbClr val="00B050"/>
                </a:solidFill>
              </a:rPr>
              <a:t>※ 『for </a:t>
            </a:r>
            <a:r>
              <a:rPr lang="en-US" altLang="ja-JP" sz="2000" dirty="0" err="1">
                <a:solidFill>
                  <a:srgbClr val="00B050"/>
                </a:solidFill>
              </a:rPr>
              <a:t>i</a:t>
            </a:r>
            <a:r>
              <a:rPr lang="en-US" altLang="ja-JP" sz="2000" dirty="0" smtClean="0">
                <a:solidFill>
                  <a:srgbClr val="00B050"/>
                </a:solidFill>
              </a:rPr>
              <a:t> in range(a, b) :』</a:t>
            </a:r>
            <a:r>
              <a:rPr lang="ja-JP" altLang="en-US" sz="2000" dirty="0" smtClean="0">
                <a:solidFill>
                  <a:srgbClr val="00B050"/>
                </a:solidFill>
              </a:rPr>
              <a:t>で </a:t>
            </a:r>
            <a:r>
              <a:rPr lang="en-US" altLang="ja-JP" sz="2000" dirty="0" err="1" smtClean="0">
                <a:solidFill>
                  <a:srgbClr val="00B050"/>
                </a:solidFill>
              </a:rPr>
              <a:t>i</a:t>
            </a:r>
            <a:r>
              <a:rPr lang="en-US" altLang="ja-JP" sz="2000" dirty="0" smtClean="0">
                <a:solidFill>
                  <a:srgbClr val="00B050"/>
                </a:solidFill>
              </a:rPr>
              <a:t> = a~b-1</a:t>
            </a:r>
            <a:r>
              <a:rPr lang="ja-JP" altLang="en-US" sz="2000" dirty="0" smtClean="0">
                <a:solidFill>
                  <a:srgbClr val="00B050"/>
                </a:solidFill>
              </a:rPr>
              <a:t>をループできる</a:t>
            </a:r>
            <a:endParaRPr lang="en-US" altLang="ja-JP" sz="2000" dirty="0">
              <a:solidFill>
                <a:srgbClr val="00B050"/>
              </a:solidFill>
            </a:endParaRPr>
          </a:p>
          <a:p>
            <a:pPr marL="0" indent="0">
              <a:buNone/>
            </a:pPr>
            <a:r>
              <a:rPr lang="en-US" altLang="ja-JP" sz="2000" dirty="0">
                <a:solidFill>
                  <a:srgbClr val="00B050"/>
                </a:solidFill>
              </a:rPr>
              <a:t>※ for</a:t>
            </a:r>
            <a:r>
              <a:rPr lang="ja-JP" altLang="en-US" sz="2000" dirty="0">
                <a:solidFill>
                  <a:srgbClr val="00B050"/>
                </a:solidFill>
              </a:rPr>
              <a:t>文はスコープを作らないので</a:t>
            </a:r>
            <a:r>
              <a:rPr lang="en-US" altLang="ja-JP" sz="2000" dirty="0">
                <a:solidFill>
                  <a:srgbClr val="00B050"/>
                </a:solidFill>
              </a:rPr>
              <a:t>for</a:t>
            </a:r>
            <a:r>
              <a:rPr lang="ja-JP" altLang="en-US" sz="2000" dirty="0">
                <a:solidFill>
                  <a:srgbClr val="00B050"/>
                </a:solidFill>
              </a:rPr>
              <a:t>文内で生成された変数</a:t>
            </a:r>
            <a:r>
              <a:rPr lang="ja-JP" altLang="en-US" sz="2000" dirty="0" smtClean="0">
                <a:solidFill>
                  <a:srgbClr val="00B050"/>
                </a:solidFill>
              </a:rPr>
              <a:t>を</a:t>
            </a:r>
            <a:r>
              <a:rPr lang="en-US" altLang="ja-JP" sz="2000" dirty="0" smtClean="0">
                <a:solidFill>
                  <a:srgbClr val="00B050"/>
                </a:solidFill>
              </a:rPr>
              <a:t>for</a:t>
            </a:r>
            <a:r>
              <a:rPr lang="ja-JP" altLang="en-US" sz="2000" dirty="0" smtClean="0">
                <a:solidFill>
                  <a:srgbClr val="00B050"/>
                </a:solidFill>
              </a:rPr>
              <a:t>文の外でも参照</a:t>
            </a:r>
            <a:r>
              <a:rPr lang="ja-JP" altLang="en-US" sz="2000" dirty="0">
                <a:solidFill>
                  <a:srgbClr val="00B050"/>
                </a:solidFill>
              </a:rPr>
              <a:t>できる</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ex6.py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a:t>
            </a:r>
            <a:r>
              <a:rPr lang="ja-JP" altLang="en-US" sz="1600" b="1" dirty="0">
                <a:solidFill>
                  <a:srgbClr val="008000"/>
                </a:solidFill>
                <a:latin typeface="ＭＳ ゴシック" panose="020B0609070205080204" pitchFamily="49" charset="-128"/>
                <a:ea typeface="ＭＳ ゴシック" panose="020B0609070205080204" pitchFamily="49" charset="-128"/>
              </a:rPr>
              <a:t>の全要素をまわる</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(p)</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添え字を利用し要素を参照する</a:t>
            </a:r>
          </a:p>
          <a:p>
            <a:r>
              <a:rPr lang="en-US" altLang="ja-JP" sz="1600" b="1" dirty="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0</a:t>
            </a: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a:solidFill>
                  <a:srgbClr val="000000"/>
                </a:solidFill>
                <a:latin typeface="ＭＳ ゴシック" panose="020B0609070205080204" pitchFamily="49" charset="-128"/>
                <a:ea typeface="ＭＳ ゴシック" panose="020B0609070205080204" pitchFamily="49" charset="-128"/>
              </a:rPr>
              <a:t>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(N):</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6135260"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a:t>
            </a:r>
            <a:r>
              <a:rPr lang="ja-JP" altLang="en-US" sz="2000" dirty="0" smtClean="0"/>
              <a:t>できる</a:t>
            </a:r>
            <a:endParaRPr lang="en-US" altLang="ja-JP" sz="2000" dirty="0" smtClean="0"/>
          </a:p>
          <a:p>
            <a:r>
              <a:rPr lang="en-US" altLang="ja-JP" sz="2000" dirty="0" smtClean="0"/>
              <a:t>else if () </a:t>
            </a:r>
            <a:r>
              <a:rPr lang="ja-JP" altLang="en-US" sz="2000" dirty="0" smtClean="0"/>
              <a:t>は </a:t>
            </a:r>
            <a:r>
              <a:rPr lang="en-US" altLang="ja-JP" sz="2000" dirty="0" err="1" smtClean="0"/>
              <a:t>elif</a:t>
            </a:r>
            <a:r>
              <a:rPr lang="en-US" altLang="ja-JP" sz="2000" dirty="0" smtClean="0"/>
              <a:t>() : </a:t>
            </a:r>
            <a:r>
              <a:rPr lang="ja-JP" altLang="en-US" sz="2000" dirty="0" smtClean="0"/>
              <a:t>と書く</a:t>
            </a:r>
            <a:endParaRPr lang="en-US" altLang="ja-JP" sz="2000" dirty="0"/>
          </a:p>
          <a:p>
            <a:r>
              <a:rPr kumimoji="1" lang="en-US" altLang="ja-JP" sz="2000" dirty="0" smtClean="0"/>
              <a:t>for</a:t>
            </a:r>
            <a:r>
              <a:rPr kumimoji="1" lang="ja-JP" altLang="en-US" sz="2000" dirty="0" smtClean="0"/>
              <a:t>文と同様に</a:t>
            </a:r>
            <a:r>
              <a:rPr lang="ja-JP" altLang="en-US" sz="2000" dirty="0" smtClean="0"/>
              <a:t>インデント</a:t>
            </a:r>
            <a:r>
              <a:rPr lang="ja-JP" altLang="en-US" sz="2000" dirty="0"/>
              <a:t>で</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右のコードを実行し挙動を確認してください</a:t>
            </a:r>
            <a:endParaRPr lang="en-US" altLang="ja-JP" sz="2000" b="1" dirty="0" smtClean="0">
              <a:solidFill>
                <a:srgbClr val="C00000"/>
              </a:solidFill>
            </a:endParaRPr>
          </a:p>
          <a:p>
            <a:endParaRPr lang="en-US" altLang="ja-JP" sz="2000" dirty="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かつ</a:t>
            </a:r>
            <a:r>
              <a:rPr lang="en-US" altLang="ja-JP" sz="2000" dirty="0" smtClean="0">
                <a:solidFill>
                  <a:srgbClr val="00B050"/>
                </a:solidFill>
              </a:rPr>
              <a:t>B』</a:t>
            </a:r>
            <a:r>
              <a:rPr lang="en-US" altLang="ja-JP" sz="2000" dirty="0">
                <a:solidFill>
                  <a:srgbClr val="00B050"/>
                </a:solidFill>
                <a:sym typeface="Wingdings" panose="05000000000000000000" pitchFamily="2" charset="2"/>
              </a:rPr>
              <a:t> </a:t>
            </a:r>
            <a:r>
              <a:rPr lang="en-US" altLang="ja-JP" sz="2000" dirty="0" smtClean="0">
                <a:solidFill>
                  <a:srgbClr val="00B050"/>
                </a:solidFill>
                <a:sym typeface="Wingdings" panose="05000000000000000000" pitchFamily="2" charset="2"/>
              </a:rPr>
              <a:t>	 </a:t>
            </a:r>
            <a:r>
              <a:rPr lang="en-US" altLang="ja-JP" sz="2000" dirty="0">
                <a:solidFill>
                  <a:srgbClr val="00B050"/>
                </a:solidFill>
                <a:sym typeface="Wingdings" panose="05000000000000000000" pitchFamily="2" charset="2"/>
              </a:rPr>
              <a:t>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and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 </a:t>
            </a:r>
            <a:endParaRPr lang="en-US" altLang="ja-JP" sz="2000" dirty="0" smtClean="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または</a:t>
            </a:r>
            <a:r>
              <a:rPr lang="en-US" altLang="ja-JP" sz="2000" dirty="0" smtClean="0">
                <a:solidFill>
                  <a:srgbClr val="00B050"/>
                </a:solidFill>
              </a:rPr>
              <a:t>B』</a:t>
            </a:r>
            <a:r>
              <a:rPr lang="en-US" altLang="ja-JP" sz="2000" dirty="0" smtClean="0">
                <a:solidFill>
                  <a:srgbClr val="00B050"/>
                </a:solidFill>
                <a:sym typeface="Wingdings" panose="05000000000000000000" pitchFamily="2" charset="2"/>
              </a:rPr>
              <a:t> </a:t>
            </a:r>
            <a:r>
              <a:rPr lang="en-US" altLang="ja-JP" sz="2000" dirty="0">
                <a:solidFill>
                  <a:srgbClr val="00B050"/>
                </a:solidFill>
                <a:sym typeface="Wingdings" panose="05000000000000000000" pitchFamily="2" charset="2"/>
              </a:rPr>
              <a:t>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t>
            </a:r>
            <a:r>
              <a:rPr lang="en-US" altLang="ja-JP" sz="2000" dirty="0" smtClean="0">
                <a:solidFill>
                  <a:srgbClr val="00B050"/>
                </a:solidFill>
                <a:sym typeface="Wingdings" panose="05000000000000000000" pitchFamily="2" charset="2"/>
              </a:rPr>
              <a:t>or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a:t>
            </a:r>
            <a:r>
              <a:rPr lang="en-US" altLang="ja-JP" sz="2000" dirty="0" smtClean="0">
                <a:solidFill>
                  <a:srgbClr val="00B050"/>
                </a:solidFill>
                <a:sym typeface="Wingdings" panose="05000000000000000000" pitchFamily="2" charset="2"/>
              </a:rPr>
              <a:t>:</a:t>
            </a:r>
            <a:endParaRPr lang="en-US" altLang="ja-JP" sz="2000" dirty="0">
              <a:solidFill>
                <a:srgbClr val="00B050"/>
              </a:solidFill>
            </a:endParaRPr>
          </a:p>
          <a:p>
            <a:pPr marL="0" indent="0">
              <a:buNone/>
            </a:pPr>
            <a:r>
              <a:rPr lang="en-US" altLang="ja-JP" sz="2000" dirty="0">
                <a:solidFill>
                  <a:srgbClr val="00B050"/>
                </a:solidFill>
              </a:rPr>
              <a:t>※ </a:t>
            </a:r>
            <a:r>
              <a:rPr lang="en-US" altLang="ja-JP" sz="2000" dirty="0" smtClean="0">
                <a:solidFill>
                  <a:srgbClr val="00B050"/>
                </a:solidFill>
              </a:rPr>
              <a:t>if</a:t>
            </a:r>
            <a:r>
              <a:rPr lang="ja-JP" altLang="en-US" sz="2000" dirty="0" smtClean="0">
                <a:solidFill>
                  <a:srgbClr val="00B050"/>
                </a:solidFill>
              </a:rPr>
              <a:t>文</a:t>
            </a:r>
            <a:r>
              <a:rPr lang="ja-JP" altLang="en-US" sz="2000" dirty="0">
                <a:solidFill>
                  <a:srgbClr val="00B050"/>
                </a:solidFill>
              </a:rPr>
              <a:t>はスコープを作らない</a:t>
            </a:r>
            <a:r>
              <a:rPr lang="ja-JP" altLang="en-US" sz="2000" dirty="0" smtClean="0">
                <a:solidFill>
                  <a:srgbClr val="00B050"/>
                </a:solidFill>
              </a:rPr>
              <a:t>ので</a:t>
            </a:r>
            <a:r>
              <a:rPr lang="en-US" altLang="ja-JP" sz="2000" dirty="0" smtClean="0">
                <a:solidFill>
                  <a:srgbClr val="00B050"/>
                </a:solidFill>
              </a:rPr>
              <a:t>if</a:t>
            </a:r>
            <a:r>
              <a:rPr lang="ja-JP" altLang="en-US" sz="2000" dirty="0" smtClean="0">
                <a:solidFill>
                  <a:srgbClr val="00B050"/>
                </a:solidFill>
              </a:rPr>
              <a:t>文内</a:t>
            </a:r>
            <a:r>
              <a:rPr lang="ja-JP" altLang="en-US" sz="2000" dirty="0">
                <a:solidFill>
                  <a:srgbClr val="00B050"/>
                </a:solidFill>
              </a:rPr>
              <a:t>で生成された変数を外から参照</a:t>
            </a:r>
            <a:r>
              <a:rPr lang="ja-JP" altLang="en-US" sz="2000" dirty="0" smtClean="0">
                <a:solidFill>
                  <a:srgbClr val="00B050"/>
                </a:solidFill>
              </a:rPr>
              <a:t>できる</a:t>
            </a:r>
            <a:endParaRPr lang="en-US" altLang="ja-JP" sz="2000" dirty="0">
              <a:solidFill>
                <a:srgbClr val="00B050"/>
              </a:solidFill>
            </a:endParaRPr>
          </a:p>
        </p:txBody>
      </p:sp>
      <p:sp>
        <p:nvSpPr>
          <p:cNvPr id="5" name="正方形/長方形 4"/>
          <p:cNvSpPr/>
          <p:nvPr/>
        </p:nvSpPr>
        <p:spPr>
          <a:xfrm>
            <a:off x="6975106" y="710496"/>
            <a:ext cx="4642585" cy="3785652"/>
          </a:xfrm>
          <a:prstGeom prst="rect">
            <a:avLst/>
          </a:prstGeom>
          <a:solidFill>
            <a:schemeClr val="bg1"/>
          </a:solidFill>
          <a:ln w="31750">
            <a:solidFill>
              <a:schemeClr val="tx1"/>
            </a:solidFill>
          </a:ln>
        </p:spPr>
        <p:txBody>
          <a:bodyPr wrap="square">
            <a:spAutoFit/>
          </a:bodyPr>
          <a:lstStyle/>
          <a:p>
            <a:endParaRPr lang="en-US" altLang="ja-JP" sz="1600" b="1" dirty="0" smtClean="0">
              <a:solidFill>
                <a:srgbClr val="008000"/>
              </a:solidFill>
              <a:latin typeface="ＭＳ ゴシック" panose="020B0609070205080204" pitchFamily="49" charset="-128"/>
              <a:ea typeface="ＭＳ ゴシック" panose="020B0609070205080204" pitchFamily="49" charset="-128"/>
            </a:endParaRPr>
          </a:p>
          <a:p>
            <a:r>
              <a:rPr lang="en-US" altLang="ja-JP" sz="1600" b="1" dirty="0" smtClean="0">
                <a:solidFill>
                  <a:srgbClr val="008000"/>
                </a:solidFill>
                <a:latin typeface="ＭＳ ゴシック" panose="020B0609070205080204" pitchFamily="49" charset="-128"/>
                <a:ea typeface="ＭＳ ゴシック" panose="020B0609070205080204" pitchFamily="49" charset="-128"/>
              </a:rPr>
              <a:t># </a:t>
            </a:r>
            <a:r>
              <a:rPr lang="en-US" altLang="ja-JP" sz="1600" b="1"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ex7.py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pt-BR" altLang="ja-JP" sz="1600" b="1" dirty="0">
                <a:solidFill>
                  <a:srgbClr val="000000"/>
                </a:solidFill>
                <a:latin typeface="ＭＳ ゴシック" panose="020B0609070205080204" pitchFamily="49" charset="-128"/>
                <a:ea typeface="ＭＳ ゴシック" panose="020B0609070205080204" pitchFamily="49" charset="-128"/>
              </a:rPr>
              <a:t>A = [1, 2, 4, 2, 1, 1, 3, 4]</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p == 1 )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FF"/>
                </a:solidFill>
                <a:latin typeface="ＭＳ ゴシック" panose="020B0609070205080204" pitchFamily="49" charset="-128"/>
                <a:ea typeface="ＭＳ ゴシック" panose="020B0609070205080204" pitchFamily="49" charset="-128"/>
              </a:rPr>
              <a:t>elif</a:t>
            </a:r>
            <a:r>
              <a:rPr lang="en-US" altLang="ja-JP" sz="1600" b="1" dirty="0">
                <a:solidFill>
                  <a:srgbClr val="000000"/>
                </a:solidFill>
                <a:latin typeface="ＭＳ ゴシック" panose="020B0609070205080204" pitchFamily="49" charset="-128"/>
                <a:ea typeface="ＭＳ ゴシック" panose="020B0609070205080204" pitchFamily="49" charset="-128"/>
              </a:rPr>
              <a:t>( p == 2 )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else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"c</a:t>
            </a:r>
            <a:r>
              <a:rPr lang="en-US" altLang="ja-JP" sz="1600" b="1" dirty="0" smtClean="0">
                <a:solidFill>
                  <a:srgbClr val="A31515"/>
                </a:solidFill>
                <a:latin typeface="ＭＳ ゴシック" panose="020B0609070205080204" pitchFamily="49" charset="-128"/>
                <a:ea typeface="ＭＳ ゴシック" panose="020B0609070205080204" pitchFamily="49" charset="-128"/>
              </a:rPr>
              <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6699"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536700" y="1311824"/>
            <a:ext cx="6438406" cy="5296829"/>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コードを実行してください．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a:t>
            </a:r>
            <a:r>
              <a:rPr lang="ja-JP" altLang="en-US" sz="2000" b="1" dirty="0" smtClean="0">
                <a:solidFill>
                  <a:srgbClr val="C00000"/>
                </a:solidFill>
              </a:rPr>
              <a:t>と</a:t>
            </a:r>
            <a:r>
              <a:rPr lang="en-US" altLang="ja-JP" sz="2000" b="1" dirty="0" smtClean="0">
                <a:solidFill>
                  <a:srgbClr val="C00000"/>
                </a:solidFill>
              </a:rPr>
              <a:t>b</a:t>
            </a:r>
            <a:r>
              <a:rPr lang="ja-JP" altLang="en-US" sz="2000" b="1" dirty="0" smtClean="0">
                <a:solidFill>
                  <a:srgbClr val="C00000"/>
                </a:solidFill>
              </a:rPr>
              <a:t>の積も返すよう関数を修正してください</a:t>
            </a:r>
            <a:endParaRPr kumimoji="1" lang="en-US" altLang="ja-JP" sz="2000" dirty="0" smtClean="0">
              <a:solidFill>
                <a:srgbClr val="C00000"/>
              </a:solidFill>
            </a:endParaRPr>
          </a:p>
          <a:p>
            <a:pPr marL="0" indent="0">
              <a:buNone/>
            </a:pPr>
            <a:r>
              <a:rPr lang="en-US" altLang="ja-JP" sz="2000" dirty="0">
                <a:solidFill>
                  <a:srgbClr val="00B050"/>
                </a:solidFill>
              </a:rPr>
              <a:t>※</a:t>
            </a:r>
            <a:r>
              <a:rPr lang="ja-JP" altLang="en-US" sz="2000" b="1" dirty="0" smtClean="0">
                <a:solidFill>
                  <a:srgbClr val="00B050"/>
                </a:solidFill>
              </a:rPr>
              <a:t>複数の</a:t>
            </a:r>
            <a:r>
              <a:rPr lang="ja-JP" altLang="en-US" sz="2000" b="1" dirty="0">
                <a:solidFill>
                  <a:srgbClr val="00B050"/>
                </a:solidFill>
              </a:rPr>
              <a:t>引数</a:t>
            </a:r>
            <a:r>
              <a:rPr lang="ja-JP" altLang="en-US" sz="2000" b="1" dirty="0" smtClean="0">
                <a:solidFill>
                  <a:srgbClr val="00B050"/>
                </a:solidFill>
              </a:rPr>
              <a:t>を受け取れる</a:t>
            </a:r>
            <a:endParaRPr lang="en-US" altLang="ja-JP" sz="2000" b="1" dirty="0" smtClean="0">
              <a:solidFill>
                <a:srgbClr val="00B050"/>
              </a:solidFill>
            </a:endParaRPr>
          </a:p>
          <a:p>
            <a:pPr marL="0" indent="0">
              <a:buNone/>
            </a:pPr>
            <a:r>
              <a:rPr lang="en-US" altLang="ja-JP" sz="2000" dirty="0" smtClean="0">
                <a:solidFill>
                  <a:srgbClr val="00B050"/>
                </a:solidFill>
              </a:rPr>
              <a:t>※</a:t>
            </a:r>
            <a:r>
              <a:rPr lang="ja-JP" altLang="en-US" sz="2000" b="1" dirty="0" smtClean="0">
                <a:solidFill>
                  <a:srgbClr val="00B050"/>
                </a:solidFill>
              </a:rPr>
              <a:t>引数は，値渡し</a:t>
            </a:r>
            <a:r>
              <a:rPr lang="ja-JP" altLang="en-US" sz="2000" dirty="0" smtClean="0">
                <a:solidFill>
                  <a:srgbClr val="00B050"/>
                </a:solidFill>
              </a:rPr>
              <a:t>（と思ってよい）</a:t>
            </a:r>
            <a:endParaRPr lang="en-US" altLang="ja-JP" sz="2000" dirty="0">
              <a:solidFill>
                <a:srgbClr val="00B050"/>
              </a:solidFill>
            </a:endParaRPr>
          </a:p>
          <a:p>
            <a:pPr marL="457200" lvl="1" indent="0">
              <a:buNone/>
            </a:pPr>
            <a:r>
              <a:rPr lang="ja-JP" altLang="en-US" sz="1200" dirty="0" smtClean="0">
                <a:solidFill>
                  <a:srgbClr val="00B050"/>
                </a:solidFill>
              </a:rPr>
              <a:t>ある引数</a:t>
            </a:r>
            <a:r>
              <a:rPr lang="en-US" altLang="ja-JP" sz="1200" dirty="0" smtClean="0">
                <a:solidFill>
                  <a:srgbClr val="00B050"/>
                </a:solidFill>
              </a:rPr>
              <a:t>a</a:t>
            </a:r>
            <a:r>
              <a:rPr lang="ja-JP" altLang="en-US" sz="1200" dirty="0" smtClean="0">
                <a:solidFill>
                  <a:srgbClr val="00B050"/>
                </a:solidFill>
              </a:rPr>
              <a:t>があるとき，</a:t>
            </a:r>
            <a:r>
              <a:rPr lang="en-US" altLang="ja-JP" sz="1200" dirty="0" smtClean="0">
                <a:solidFill>
                  <a:srgbClr val="00B050"/>
                </a:solidFill>
              </a:rPr>
              <a:t>a</a:t>
            </a:r>
            <a:r>
              <a:rPr lang="ja-JP" altLang="en-US" sz="1200" dirty="0" smtClean="0">
                <a:solidFill>
                  <a:srgbClr val="00B050"/>
                </a:solidFill>
              </a:rPr>
              <a:t>に代入をしない場合は</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参照が保持される．関数内で</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代入が起こると，その瞬間に</a:t>
            </a:r>
            <a:r>
              <a:rPr lang="ja-JP" altLang="en-US" sz="1200" dirty="0">
                <a:solidFill>
                  <a:srgbClr val="00B050"/>
                </a:solidFill>
              </a:rPr>
              <a:t>新</a:t>
            </a:r>
            <a:r>
              <a:rPr lang="ja-JP" altLang="en-US" sz="1200" dirty="0" smtClean="0">
                <a:solidFill>
                  <a:srgbClr val="00B050"/>
                </a:solidFill>
              </a:rPr>
              <a:t>たに変数</a:t>
            </a:r>
            <a:r>
              <a:rPr lang="en-US" altLang="ja-JP" sz="1200" dirty="0" smtClean="0">
                <a:solidFill>
                  <a:srgbClr val="00B050"/>
                </a:solidFill>
              </a:rPr>
              <a:t>a</a:t>
            </a:r>
            <a:r>
              <a:rPr lang="ja-JP" altLang="en-US" sz="1200" dirty="0" smtClean="0">
                <a:solidFill>
                  <a:srgbClr val="00B050"/>
                </a:solidFill>
              </a:rPr>
              <a:t>が生成される．そのため，関数外部からみると引数変数の変化は起きないため，値渡しのように見える．</a:t>
            </a:r>
            <a:endParaRPr lang="en-US" altLang="ja-JP" sz="1200" dirty="0" smtClean="0">
              <a:solidFill>
                <a:srgbClr val="00B050"/>
              </a:solidFill>
            </a:endParaRPr>
          </a:p>
          <a:p>
            <a:pPr marL="0" indent="0">
              <a:buNone/>
            </a:pPr>
            <a:r>
              <a:rPr lang="en-US" altLang="ja-JP" sz="2000" dirty="0">
                <a:solidFill>
                  <a:srgbClr val="00B050"/>
                </a:solidFill>
              </a:rPr>
              <a:t>※</a:t>
            </a:r>
            <a:r>
              <a:rPr lang="ja-JP" altLang="en-US" sz="2000" b="1" dirty="0">
                <a:solidFill>
                  <a:srgbClr val="00B050"/>
                </a:solidFill>
              </a:rPr>
              <a:t>複数の値を返せる</a:t>
            </a:r>
            <a:endParaRPr lang="en-US" altLang="ja-JP" sz="2000" b="1" dirty="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関数はスコープを作る：関数内部で定義した変数は外に漏れない</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関数はスコープの外の変数を参照できる，　　</a:t>
            </a:r>
            <a:r>
              <a:rPr lang="ja-JP" altLang="en-US" sz="2000" dirty="0">
                <a:solidFill>
                  <a:srgbClr val="00B050"/>
                </a:solidFill>
              </a:rPr>
              <a:t>　</a:t>
            </a:r>
            <a:r>
              <a:rPr lang="ja-JP" altLang="en-US" sz="2000" dirty="0" smtClean="0">
                <a:solidFill>
                  <a:srgbClr val="00B050"/>
                </a:solidFill>
              </a:rPr>
              <a:t>　</a:t>
            </a:r>
            <a:r>
              <a:rPr lang="ja-JP" altLang="en-US" sz="1800" dirty="0" smtClean="0">
                <a:solidFill>
                  <a:srgbClr val="00B050"/>
                </a:solidFill>
              </a:rPr>
              <a:t>（</a:t>
            </a:r>
            <a:r>
              <a:rPr lang="ja-JP" altLang="en-US" sz="1400" dirty="0" smtClean="0">
                <a:solidFill>
                  <a:srgbClr val="00B050"/>
                </a:solidFill>
              </a:rPr>
              <a:t>ただし関数内部で代入をすると，その変数は関数のローカル変数に</a:t>
            </a:r>
            <a:r>
              <a:rPr lang="ja-JP" altLang="en-US" sz="1800" dirty="0">
                <a:solidFill>
                  <a:srgbClr val="00B050"/>
                </a:solidFill>
              </a:rPr>
              <a:t>）</a:t>
            </a:r>
            <a:endParaRPr lang="en-US" altLang="ja-JP" sz="1400" dirty="0" smtClean="0">
              <a:solidFill>
                <a:srgbClr val="00B050"/>
              </a:solidFill>
            </a:endParaRPr>
          </a:p>
        </p:txBody>
      </p:sp>
      <p:sp>
        <p:nvSpPr>
          <p:cNvPr id="5" name="正方形/長方形 4"/>
          <p:cNvSpPr/>
          <p:nvPr/>
        </p:nvSpPr>
        <p:spPr>
          <a:xfrm>
            <a:off x="7162392" y="1122997"/>
            <a:ext cx="4642585" cy="4524315"/>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"c is "</a:t>
            </a:r>
            <a:r>
              <a:rPr lang="en-US" altLang="ja-JP" sz="1600" b="1" dirty="0">
                <a:solidFill>
                  <a:srgbClr val="000000"/>
                </a:solidFill>
                <a:latin typeface="ＭＳ ゴシック" panose="020B0609070205080204" pitchFamily="49" charset="-128"/>
                <a:ea typeface="ＭＳ ゴシック" panose="020B0609070205080204" pitchFamily="49" charset="-128"/>
              </a:rPr>
              <a:t>, c)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外の</a:t>
            </a:r>
            <a:r>
              <a:rPr lang="en-US" altLang="ja-JP" sz="1600" b="1" dirty="0">
                <a:solidFill>
                  <a:srgbClr val="008000"/>
                </a:solidFill>
                <a:latin typeface="ＭＳ ゴシック" panose="020B0609070205080204" pitchFamily="49" charset="-128"/>
                <a:ea typeface="ＭＳ ゴシック" panose="020B0609070205080204" pitchFamily="49" charset="-128"/>
              </a:rPr>
              <a:t>c</a:t>
            </a:r>
            <a:r>
              <a:rPr lang="ja-JP" altLang="en-US" sz="1600" b="1" dirty="0">
                <a:solidFill>
                  <a:srgbClr val="008000"/>
                </a:solidFill>
                <a:latin typeface="ＭＳ ゴシック" panose="020B0609070205080204" pitchFamily="49" charset="-128"/>
                <a:ea typeface="ＭＳ ゴシック" panose="020B0609070205080204" pitchFamily="49" charset="-128"/>
              </a:rPr>
              <a:t>を参照できる</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r>
              <a:rPr lang="en-US" altLang="ja-JP" sz="1600" b="1" dirty="0">
                <a:solidFill>
                  <a:srgbClr val="000000"/>
                </a:solidFill>
                <a:latin typeface="ＭＳ ゴシック" panose="020B0609070205080204" pitchFamily="49" charset="-128"/>
                <a:ea typeface="ＭＳ ゴシック" panose="020B0609070205080204" pitchFamily="49" charset="-128"/>
              </a:rPr>
              <a:t>b = 2</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5</a:t>
            </a:r>
          </a:p>
          <a:p>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 = </a:t>
            </a:r>
            <a:r>
              <a:rPr lang="en-US" altLang="ja-JP" sz="1600" b="1" dirty="0" err="1">
                <a:solidFill>
                  <a:srgbClr val="000000"/>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a:t>
            </a:r>
          </a:p>
        </p:txBody>
      </p:sp>
    </p:spTree>
    <p:extLst>
      <p:ext uri="{BB962C8B-B14F-4D97-AF65-F5344CB8AC3E}">
        <p14:creationId xmlns:p14="http://schemas.microsoft.com/office/powerpoint/2010/main" val="74823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19585"/>
            <a:ext cx="10823120" cy="733270"/>
          </a:xfrm>
        </p:spPr>
        <p:txBody>
          <a:bodyPr>
            <a:normAutofit/>
          </a:bodyPr>
          <a:lstStyle/>
          <a:p>
            <a:r>
              <a:rPr lang="en-US" altLang="ja-JP" sz="3600" b="1" dirty="0" smtClean="0"/>
              <a:t>main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752855"/>
            <a:ext cx="11027336" cy="1935261"/>
          </a:xfrm>
        </p:spPr>
        <p:txBody>
          <a:bodyPr>
            <a:normAutofit/>
          </a:bodyPr>
          <a:lstStyle/>
          <a:p>
            <a:pPr marL="0" indent="0">
              <a:buNone/>
            </a:pPr>
            <a:r>
              <a:rPr lang="en-US" altLang="ja-JP" sz="2000" dirty="0" smtClean="0"/>
              <a:t>Python</a:t>
            </a:r>
            <a:r>
              <a:rPr lang="ja-JP" altLang="en-US" sz="2000" dirty="0" smtClean="0"/>
              <a:t>では，スクリプト</a:t>
            </a:r>
            <a:r>
              <a:rPr lang="ja-JP" altLang="en-US" sz="2000" dirty="0"/>
              <a:t>が</a:t>
            </a:r>
            <a:r>
              <a:rPr lang="en-US" altLang="ja-JP" sz="2000" dirty="0" smtClean="0"/>
              <a:t>.</a:t>
            </a:r>
            <a:r>
              <a:rPr lang="en-US" altLang="ja-JP" sz="2000" dirty="0" err="1" smtClean="0"/>
              <a:t>py</a:t>
            </a:r>
            <a:r>
              <a:rPr lang="ja-JP" altLang="en-US" sz="2000" dirty="0" smtClean="0"/>
              <a:t>ファイルの上から順に実行される</a:t>
            </a:r>
            <a:endParaRPr lang="en-US" altLang="ja-JP" sz="2000" dirty="0" smtClean="0"/>
          </a:p>
          <a:p>
            <a:pPr marL="0" indent="0">
              <a:buNone/>
            </a:pPr>
            <a:r>
              <a:rPr lang="ja-JP" altLang="en-US" sz="2000" dirty="0" smtClean="0"/>
              <a:t>ある</a:t>
            </a:r>
            <a:r>
              <a:rPr lang="en-US" altLang="ja-JP" sz="2000" dirty="0" smtClean="0"/>
              <a:t>.</a:t>
            </a:r>
            <a:r>
              <a:rPr lang="en-US" altLang="ja-JP" sz="2000" dirty="0" err="1" smtClean="0"/>
              <a:t>py</a:t>
            </a:r>
            <a:r>
              <a:rPr lang="ja-JP" altLang="en-US" sz="2000" dirty="0" smtClean="0"/>
              <a:t>ファイルを，</a:t>
            </a:r>
            <a:r>
              <a:rPr lang="ja-JP" altLang="en-US" sz="2000" dirty="0"/>
              <a:t>他</a:t>
            </a:r>
            <a:r>
              <a:rPr lang="ja-JP" altLang="en-US" sz="2000" dirty="0" smtClean="0"/>
              <a:t>の</a:t>
            </a:r>
            <a:r>
              <a:rPr lang="en-US" altLang="ja-JP" sz="2000" dirty="0" smtClean="0"/>
              <a:t>.</a:t>
            </a:r>
            <a:r>
              <a:rPr lang="en-US" altLang="ja-JP" sz="2000" dirty="0" err="1" smtClean="0"/>
              <a:t>py</a:t>
            </a:r>
            <a:r>
              <a:rPr lang="ja-JP" altLang="en-US" sz="2000" dirty="0" smtClean="0"/>
              <a:t>ファイルから呼び出す</a:t>
            </a:r>
            <a:r>
              <a:rPr lang="en-US" altLang="ja-JP" sz="2000" dirty="0" smtClean="0"/>
              <a:t>(import</a:t>
            </a:r>
            <a:r>
              <a:rPr lang="ja-JP" altLang="en-US" sz="2000" dirty="0" smtClean="0"/>
              <a:t>する</a:t>
            </a:r>
            <a:r>
              <a:rPr lang="en-US" altLang="ja-JP" sz="2000" dirty="0" smtClean="0"/>
              <a:t>)</a:t>
            </a:r>
            <a:r>
              <a:rPr lang="ja-JP" altLang="en-US" sz="2000" dirty="0"/>
              <a:t>時</a:t>
            </a:r>
            <a:r>
              <a:rPr lang="ja-JP" altLang="en-US" sz="2000" dirty="0" smtClean="0"/>
              <a:t>にスクリプトが実行されてしまうと困ることがある</a:t>
            </a:r>
            <a:endParaRPr lang="en-US" altLang="ja-JP" sz="2000" dirty="0" smtClean="0"/>
          </a:p>
          <a:p>
            <a:pPr marL="0" indent="0">
              <a:buNone/>
            </a:pPr>
            <a:r>
              <a:rPr lang="ja-JP" altLang="en-US" sz="2000" dirty="0" smtClean="0"/>
              <a:t>スクリプト部分を</a:t>
            </a:r>
            <a:r>
              <a:rPr lang="en-US" altLang="ja-JP" sz="2000" dirty="0" smtClean="0"/>
              <a:t>『</a:t>
            </a:r>
            <a:r>
              <a:rPr lang="en-US" altLang="ja-JP" sz="2000" b="1" dirty="0">
                <a:solidFill>
                  <a:srgbClr val="0000FF"/>
                </a:solidFill>
                <a:latin typeface="ＭＳ ゴシック" panose="020B0609070205080204" pitchFamily="49" charset="-128"/>
                <a:ea typeface="ＭＳ ゴシック" panose="020B0609070205080204" pitchFamily="49" charset="-128"/>
              </a:rPr>
              <a:t>if</a:t>
            </a:r>
            <a:r>
              <a:rPr lang="en-US" altLang="ja-JP" sz="20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a:solidFill>
                  <a:srgbClr val="A31515"/>
                </a:solidFill>
                <a:latin typeface="ＭＳ ゴシック" panose="020B0609070205080204" pitchFamily="49" charset="-128"/>
                <a:ea typeface="ＭＳ ゴシック" panose="020B0609070205080204" pitchFamily="49" charset="-128"/>
              </a:rPr>
              <a:t>main</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a:t>
            </a:r>
            <a:r>
              <a:rPr lang="en-US" altLang="ja-JP" sz="2000" dirty="0" smtClean="0"/>
              <a:t>』</a:t>
            </a:r>
            <a:r>
              <a:rPr lang="ja-JP" altLang="en-US" sz="2000" dirty="0" smtClean="0"/>
              <a:t>に入れると，外から</a:t>
            </a:r>
            <a:r>
              <a:rPr lang="en-US" altLang="ja-JP" sz="2000" dirty="0" smtClean="0"/>
              <a:t>import</a:t>
            </a:r>
            <a:r>
              <a:rPr lang="ja-JP" altLang="en-US" sz="2000" dirty="0" smtClean="0"/>
              <a:t>された時には実行されない</a:t>
            </a:r>
            <a:endParaRPr lang="en-US" altLang="ja-JP" sz="2000" dirty="0" smtClean="0"/>
          </a:p>
        </p:txBody>
      </p:sp>
      <p:sp>
        <p:nvSpPr>
          <p:cNvPr id="5" name="正方形/長方形 4"/>
          <p:cNvSpPr/>
          <p:nvPr/>
        </p:nvSpPr>
        <p:spPr>
          <a:xfrm>
            <a:off x="838711" y="2876220"/>
            <a:ext cx="3832441" cy="353943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endParaRPr lang="en-US" altLang="ja-JP" sz="1600" b="1"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en-US" altLang="ja-JP" sz="1600" b="1" dirty="0">
                <a:latin typeface="ＭＳ ゴシック" panose="020B0609070205080204" pitchFamily="49" charset="-128"/>
                <a:ea typeface="ＭＳ ゴシック" panose="020B0609070205080204" pitchFamily="49" charset="-128"/>
              </a:rPr>
              <a:t>print(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6" name="正方形/長方形 5"/>
          <p:cNvSpPr/>
          <p:nvPr/>
        </p:nvSpPr>
        <p:spPr>
          <a:xfrm>
            <a:off x="6710701" y="2876220"/>
            <a:ext cx="381040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1600" b="1" dirty="0">
                <a:solidFill>
                  <a:srgbClr val="A31515"/>
                </a:solidFill>
                <a:latin typeface="ＭＳ ゴシック" panose="020B0609070205080204" pitchFamily="49" charset="-128"/>
                <a:ea typeface="ＭＳ ゴシック" panose="020B0609070205080204" pitchFamily="49" charset="-128"/>
              </a:rPr>
              <a:t>'__main__'</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ja-JP" altLang="en-US" sz="1600" b="1" dirty="0">
                <a:latin typeface="ＭＳ ゴシック" panose="020B0609070205080204" pitchFamily="49" charset="-128"/>
                <a:ea typeface="ＭＳ ゴシック" panose="020B0609070205080204" pitchFamily="49" charset="-128"/>
              </a:rPr>
              <a:t>　</a:t>
            </a:r>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print</a:t>
            </a:r>
            <a:r>
              <a:rPr lang="en-US" altLang="ja-JP" sz="1600" b="1" dirty="0">
                <a:latin typeface="ＭＳ ゴシック" panose="020B0609070205080204" pitchFamily="49" charset="-128"/>
                <a:ea typeface="ＭＳ ゴシック" panose="020B0609070205080204" pitchFamily="49" charset="-128"/>
              </a:rPr>
              <a: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7" name="右矢印 6"/>
          <p:cNvSpPr/>
          <p:nvPr/>
        </p:nvSpPr>
        <p:spPr>
          <a:xfrm>
            <a:off x="5597927" y="4339388"/>
            <a:ext cx="769822" cy="85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969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dirty="0" smtClean="0"/>
              <a:t>スケジュール</a:t>
            </a:r>
            <a:endParaRPr kumimoji="1" lang="ja-JP" altLang="en-US" sz="3600"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solidFill>
                  <a:schemeClr val="bg1">
                    <a:lumMod val="75000"/>
                  </a:schemeClr>
                </a:solidFill>
              </a:rPr>
              <a:t>09/26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1 : </a:t>
            </a:r>
            <a:r>
              <a:rPr lang="ja-JP" altLang="en-US" sz="1800" dirty="0">
                <a:solidFill>
                  <a:schemeClr val="bg1">
                    <a:lumMod val="75000"/>
                  </a:schemeClr>
                </a:solidFill>
              </a:rPr>
              <a:t>デジタル画像とは，量子化と標本化，</a:t>
            </a:r>
            <a:r>
              <a:rPr lang="en-US" altLang="ja-JP" sz="1800" dirty="0">
                <a:solidFill>
                  <a:schemeClr val="bg1">
                    <a:lumMod val="75000"/>
                  </a:schemeClr>
                </a:solidFill>
              </a:rPr>
              <a:t>Dynamic </a:t>
            </a:r>
            <a:r>
              <a:rPr lang="en-US" altLang="ja-JP" sz="1800" dirty="0" smtClean="0">
                <a:solidFill>
                  <a:schemeClr val="bg1">
                    <a:lumMod val="75000"/>
                  </a:schemeClr>
                </a:solidFill>
              </a:rPr>
              <a:t>Range</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10/03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2 : </a:t>
            </a:r>
            <a:r>
              <a:rPr lang="ja-JP" altLang="en-US" sz="1800" dirty="0">
                <a:solidFill>
                  <a:schemeClr val="bg1">
                    <a:lumMod val="75000"/>
                  </a:schemeClr>
                </a:solidFill>
              </a:rPr>
              <a:t>デジタルカメラ</a:t>
            </a:r>
            <a:r>
              <a:rPr lang="ja-JP" altLang="en-US" sz="1800" dirty="0" smtClean="0">
                <a:solidFill>
                  <a:schemeClr val="bg1">
                    <a:lumMod val="75000"/>
                  </a:schemeClr>
                </a:solidFill>
              </a:rPr>
              <a:t>，人間の視覚，表色系</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10/10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1 : </a:t>
            </a:r>
            <a:r>
              <a:rPr lang="ja-JP" altLang="en-US" sz="1800" dirty="0">
                <a:solidFill>
                  <a:schemeClr val="bg1">
                    <a:lumMod val="75000"/>
                  </a:schemeClr>
                </a:solidFill>
              </a:rPr>
              <a:t>トーンカーブ，線形フィルタ 	</a:t>
            </a:r>
          </a:p>
          <a:p>
            <a:pPr marL="0" indent="0">
              <a:lnSpc>
                <a:spcPct val="100000"/>
              </a:lnSpc>
              <a:spcBef>
                <a:spcPts val="600"/>
              </a:spcBef>
              <a:spcAft>
                <a:spcPts val="600"/>
              </a:spcAft>
              <a:buNone/>
            </a:pPr>
            <a:r>
              <a:rPr lang="en-US" altLang="ja-JP" sz="1800" dirty="0" smtClean="0">
                <a:solidFill>
                  <a:schemeClr val="bg1">
                    <a:lumMod val="75000"/>
                  </a:schemeClr>
                </a:solidFill>
              </a:rPr>
              <a:t>10/17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2 : </a:t>
            </a:r>
            <a:r>
              <a:rPr lang="ja-JP" altLang="en-US" sz="1800" dirty="0">
                <a:solidFill>
                  <a:schemeClr val="bg1">
                    <a:lumMod val="75000"/>
                  </a:schemeClr>
                </a:solidFill>
              </a:rPr>
              <a:t>非線形フィルタ，</a:t>
            </a:r>
            <a:r>
              <a:rPr lang="ja-JP" altLang="en-US" sz="1800" dirty="0" smtClean="0">
                <a:solidFill>
                  <a:schemeClr val="bg1">
                    <a:lumMod val="75000"/>
                  </a:schemeClr>
                </a:solidFill>
              </a:rPr>
              <a:t>ハーフトーニング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10/24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3 : </a:t>
            </a:r>
            <a:r>
              <a:rPr lang="ja-JP" altLang="en-US" sz="1800" dirty="0">
                <a:solidFill>
                  <a:schemeClr val="bg1">
                    <a:lumMod val="75000"/>
                  </a:schemeClr>
                </a:solidFill>
              </a:rPr>
              <a:t>離散フーリエ</a:t>
            </a:r>
            <a:r>
              <a:rPr lang="ja-JP" altLang="en-US" sz="1800" dirty="0" smtClean="0">
                <a:solidFill>
                  <a:schemeClr val="bg1">
                    <a:lumMod val="75000"/>
                  </a:schemeClr>
                </a:solidFill>
              </a:rPr>
              <a:t>変換と周波数フィルタリング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b="1" dirty="0" smtClean="0">
                <a:solidFill>
                  <a:schemeClr val="bg1">
                    <a:lumMod val="75000"/>
                  </a:schemeClr>
                </a:solidFill>
              </a:rPr>
              <a:t>11/07	</a:t>
            </a:r>
            <a:r>
              <a:rPr lang="ja-JP" altLang="en-US" sz="1800" b="1" dirty="0">
                <a:solidFill>
                  <a:schemeClr val="bg1">
                    <a:lumMod val="75000"/>
                  </a:schemeClr>
                </a:solidFill>
              </a:rPr>
              <a:t>前半のまとめと中間</a:t>
            </a:r>
            <a:r>
              <a:rPr lang="ja-JP" altLang="en-US" sz="1800" b="1" dirty="0" smtClean="0">
                <a:solidFill>
                  <a:schemeClr val="bg1">
                    <a:lumMod val="75000"/>
                  </a:schemeClr>
                </a:solidFill>
              </a:rPr>
              <a:t>試験</a:t>
            </a:r>
            <a:endParaRPr lang="en-US" altLang="ja-JP" sz="1800" b="1"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t>11/14</a:t>
            </a:r>
            <a:r>
              <a:rPr lang="en-US" altLang="ja-JP" sz="1800" b="1" dirty="0" smtClean="0"/>
              <a:t>	</a:t>
            </a:r>
            <a:r>
              <a:rPr lang="ja-JP" altLang="en-US" sz="1800" dirty="0"/>
              <a:t>画像処理演習 </a:t>
            </a:r>
            <a:r>
              <a:rPr lang="en-US" altLang="ja-JP" sz="1800" dirty="0"/>
              <a:t>: python</a:t>
            </a:r>
            <a:r>
              <a:rPr lang="ja-JP" altLang="en-US" sz="1800" dirty="0" smtClean="0"/>
              <a:t>入門　</a:t>
            </a:r>
            <a:r>
              <a:rPr lang="en-US" altLang="ja-JP" sz="1800" dirty="0" smtClean="0"/>
              <a:t>(</a:t>
            </a:r>
            <a:r>
              <a:rPr lang="ja-JP" altLang="en-US" sz="1800" dirty="0" smtClean="0"/>
              <a:t>演習室</a:t>
            </a:r>
            <a:r>
              <a:rPr lang="en-US" altLang="ja-JP" sz="1800" dirty="0" smtClean="0"/>
              <a:t>)</a:t>
            </a:r>
            <a:endParaRPr lang="en-US" altLang="ja-JP" sz="1800" b="1" dirty="0" smtClean="0"/>
          </a:p>
          <a:p>
            <a:pPr marL="0" indent="0">
              <a:lnSpc>
                <a:spcPct val="100000"/>
              </a:lnSpc>
              <a:spcBef>
                <a:spcPts val="600"/>
              </a:spcBef>
              <a:spcAft>
                <a:spcPts val="600"/>
              </a:spcAft>
              <a:buNone/>
            </a:pPr>
            <a:r>
              <a:rPr lang="en-US" altLang="ja-JP" sz="1800" dirty="0" smtClean="0"/>
              <a:t>11/21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dirty="0" smtClean="0"/>
          </a:p>
          <a:p>
            <a:pPr marL="0" indent="0">
              <a:lnSpc>
                <a:spcPct val="100000"/>
              </a:lnSpc>
              <a:spcBef>
                <a:spcPts val="600"/>
              </a:spcBef>
              <a:spcAft>
                <a:spcPts val="600"/>
              </a:spcAft>
              <a:buNone/>
            </a:pPr>
            <a:r>
              <a:rPr lang="en-US" altLang="ja-JP" sz="1800" dirty="0" smtClean="0"/>
              <a:t>11/28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b="1" dirty="0" smtClean="0"/>
          </a:p>
          <a:p>
            <a:pPr marL="0" indent="0">
              <a:lnSpc>
                <a:spcPct val="100000"/>
              </a:lnSpc>
              <a:spcBef>
                <a:spcPts val="600"/>
              </a:spcBef>
              <a:spcAft>
                <a:spcPts val="600"/>
              </a:spcAft>
              <a:buNone/>
            </a:pPr>
            <a:r>
              <a:rPr lang="en-US" altLang="ja-JP" sz="1800" dirty="0" smtClean="0"/>
              <a:t>12/05	</a:t>
            </a:r>
            <a:r>
              <a:rPr lang="ja-JP" altLang="en-US" sz="1800" dirty="0"/>
              <a:t>画像処理演習 </a:t>
            </a:r>
            <a:r>
              <a:rPr lang="en-US" altLang="ja-JP" sz="1800" dirty="0"/>
              <a:t>: </a:t>
            </a:r>
            <a:r>
              <a:rPr lang="ja-JP" altLang="en-US" sz="1800" dirty="0"/>
              <a:t>フィルタ</a:t>
            </a:r>
            <a:r>
              <a:rPr lang="ja-JP" altLang="en-US" sz="1800" dirty="0" smtClean="0"/>
              <a:t>処理</a:t>
            </a:r>
            <a:r>
              <a:rPr lang="en-US" altLang="ja-JP" sz="1800" dirty="0" smtClean="0"/>
              <a:t> </a:t>
            </a:r>
            <a:r>
              <a:rPr lang="en-US" altLang="ja-JP" sz="1800" dirty="0"/>
              <a:t>(</a:t>
            </a:r>
            <a:r>
              <a:rPr lang="ja-JP" altLang="en-US" sz="1800" dirty="0"/>
              <a:t>演習室</a:t>
            </a:r>
            <a:r>
              <a:rPr lang="en-US" altLang="ja-JP" sz="1800" dirty="0"/>
              <a:t>)</a:t>
            </a:r>
            <a:endParaRPr lang="ja-JP" altLang="en-US" sz="1800" dirty="0"/>
          </a:p>
          <a:p>
            <a:pPr marL="0" indent="0">
              <a:lnSpc>
                <a:spcPct val="100000"/>
              </a:lnSpc>
              <a:spcBef>
                <a:spcPts val="600"/>
              </a:spcBef>
              <a:spcAft>
                <a:spcPts val="600"/>
              </a:spcAft>
              <a:buNone/>
            </a:pPr>
            <a:r>
              <a:rPr lang="en-US" altLang="ja-JP" sz="1800" dirty="0" smtClean="0"/>
              <a:t>12/12	</a:t>
            </a:r>
            <a:r>
              <a:rPr lang="ja-JP" altLang="en-US" sz="1800" dirty="0"/>
              <a:t>画像の幾何変換１ </a:t>
            </a:r>
            <a:r>
              <a:rPr lang="en-US" altLang="ja-JP" sz="1800" dirty="0"/>
              <a:t>: </a:t>
            </a:r>
            <a:r>
              <a:rPr lang="ja-JP" altLang="en-US" sz="1800" dirty="0"/>
              <a:t>アファイン</a:t>
            </a:r>
            <a:r>
              <a:rPr lang="ja-JP" altLang="en-US" sz="1800" dirty="0" smtClean="0"/>
              <a:t>変換</a:t>
            </a:r>
            <a:r>
              <a:rPr lang="en-US" altLang="ja-JP" sz="1800" dirty="0" smtClean="0"/>
              <a:t> </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12/19	</a:t>
            </a:r>
            <a:r>
              <a:rPr lang="ja-JP" altLang="en-US" sz="1800" dirty="0"/>
              <a:t>画像の幾何変換２ </a:t>
            </a:r>
            <a:r>
              <a:rPr lang="en-US" altLang="ja-JP" sz="1800" dirty="0"/>
              <a:t>: </a:t>
            </a:r>
            <a:r>
              <a:rPr lang="ja-JP" altLang="en-US" sz="1800" dirty="0"/>
              <a:t>画像の補間</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01/16 </a:t>
            </a:r>
            <a:r>
              <a:rPr lang="en-US" altLang="ja-JP" sz="1800" dirty="0"/>
              <a:t>	</a:t>
            </a:r>
            <a:r>
              <a:rPr lang="ja-JP" altLang="en-US" sz="1800" dirty="0"/>
              <a:t>画像復元 </a:t>
            </a:r>
            <a:r>
              <a:rPr lang="en-US" altLang="ja-JP" sz="1800" dirty="0"/>
              <a:t>: Convolution</a:t>
            </a:r>
            <a:r>
              <a:rPr lang="ja-JP" altLang="en-US" sz="1800" dirty="0"/>
              <a:t>と</a:t>
            </a:r>
            <a:r>
              <a:rPr lang="en-US" altLang="ja-JP" sz="1800" dirty="0"/>
              <a:t>De-convolution</a:t>
            </a:r>
            <a:r>
              <a:rPr lang="ja-JP" altLang="en-US" sz="1800" dirty="0" smtClean="0"/>
              <a:t>（変更</a:t>
            </a:r>
            <a:r>
              <a:rPr lang="ja-JP" altLang="en-US" sz="1800" dirty="0"/>
              <a:t>する可能性有り）</a:t>
            </a:r>
            <a:endParaRPr lang="en-US" altLang="ja-JP" sz="1800" dirty="0" smtClean="0"/>
          </a:p>
          <a:p>
            <a:pPr marL="0" indent="0">
              <a:lnSpc>
                <a:spcPct val="100000"/>
              </a:lnSpc>
              <a:spcBef>
                <a:spcPts val="600"/>
              </a:spcBef>
              <a:spcAft>
                <a:spcPts val="600"/>
              </a:spcAft>
              <a:buNone/>
            </a:pPr>
            <a:r>
              <a:rPr lang="en-US" altLang="ja-JP" sz="1800" b="1" dirty="0" smtClean="0">
                <a:solidFill>
                  <a:srgbClr val="FF0000"/>
                </a:solidFill>
              </a:rPr>
              <a:t>01/23 </a:t>
            </a:r>
            <a:r>
              <a:rPr lang="en-US" altLang="ja-JP" sz="1800" b="1" dirty="0">
                <a:solidFill>
                  <a:srgbClr val="FF0000"/>
                </a:solidFill>
              </a:rPr>
              <a:t>	</a:t>
            </a:r>
            <a:r>
              <a:rPr lang="ja-JP" altLang="en-US" sz="1800" b="1" dirty="0">
                <a:solidFill>
                  <a:srgbClr val="FF0000"/>
                </a:solidFill>
              </a:rPr>
              <a:t>後半のまとめと期末</a:t>
            </a:r>
            <a:r>
              <a:rPr lang="ja-JP" altLang="en-US" sz="1800" b="1" dirty="0" smtClean="0">
                <a:solidFill>
                  <a:srgbClr val="FF0000"/>
                </a:solidFill>
              </a:rPr>
              <a:t>試験</a:t>
            </a:r>
            <a:endParaRPr lang="en-US" altLang="ja-JP" sz="1800" b="1" dirty="0" smtClean="0">
              <a:solidFill>
                <a:srgbClr val="FF0000"/>
              </a:solidFill>
            </a:endParaRPr>
          </a:p>
        </p:txBody>
      </p:sp>
    </p:spTree>
    <p:extLst>
      <p:ext uri="{BB962C8B-B14F-4D97-AF65-F5344CB8AC3E}">
        <p14:creationId xmlns:p14="http://schemas.microsoft.com/office/powerpoint/2010/main" val="249813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338252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
        <p:nvSpPr>
          <p:cNvPr id="4" name="正方形/長方形 3"/>
          <p:cNvSpPr/>
          <p:nvPr/>
        </p:nvSpPr>
        <p:spPr>
          <a:xfrm>
            <a:off x="931896" y="5665987"/>
            <a:ext cx="9161482" cy="1323439"/>
          </a:xfrm>
          <a:prstGeom prst="rect">
            <a:avLst/>
          </a:prstGeom>
        </p:spPr>
        <p:txBody>
          <a:bodyPr wrap="none">
            <a:spAutoFit/>
          </a:bodyPr>
          <a:lstStyle/>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以降のコードは学内環境にて動作することを確認しています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もし途中で落ちる場合は画像データの読み込みに失敗している場合があります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ファイル名や配置するフォルダを確認してください</a:t>
            </a:r>
            <a:endParaRPr lang="en-US" altLang="ja-JP"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69094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0" y="1343722"/>
            <a:ext cx="6243205"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適当な画像を準備し，名前を「</a:t>
            </a:r>
            <a:r>
              <a:rPr lang="en-US" altLang="ja-JP" sz="2000" b="1" dirty="0" smtClean="0">
                <a:solidFill>
                  <a:srgbClr val="C00000"/>
                </a:solidFill>
              </a:rPr>
              <a:t>img.png</a:t>
            </a:r>
            <a:r>
              <a:rPr lang="ja-JP" altLang="en-US" sz="2000" b="1" dirty="0" smtClean="0">
                <a:solidFill>
                  <a:srgbClr val="C00000"/>
                </a:solidFill>
              </a:rPr>
              <a:t>」としてコードと同一フォルダに配置してください</a:t>
            </a:r>
            <a:endParaRPr lang="en-US" altLang="ja-JP" sz="2000" b="1" dirty="0" smtClean="0">
              <a:solidFill>
                <a:srgbClr val="C00000"/>
              </a:solidFill>
            </a:endParaRPr>
          </a:p>
          <a:p>
            <a:r>
              <a:rPr lang="ja-JP" altLang="en-US" sz="2000" b="1" dirty="0" smtClean="0">
                <a:solidFill>
                  <a:srgbClr val="C00000"/>
                </a:solidFill>
              </a:rPr>
              <a:t>コードを実行し画像が表示</a:t>
            </a:r>
            <a:r>
              <a:rPr lang="en-US" altLang="ja-JP" sz="2000" b="1" dirty="0" smtClean="0">
                <a:solidFill>
                  <a:srgbClr val="C00000"/>
                </a:solidFill>
              </a:rPr>
              <a:t>/</a:t>
            </a:r>
            <a:r>
              <a:rPr lang="ja-JP" altLang="en-US" sz="2000" b="1" dirty="0" smtClean="0">
                <a:solidFill>
                  <a:srgbClr val="C00000"/>
                </a:solidFill>
              </a:rPr>
              <a:t>保存されることを確認してください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a:solidFill>
                  <a:srgbClr val="00B050"/>
                </a:solidFill>
              </a:rPr>
              <a:t>※</a:t>
            </a:r>
            <a:r>
              <a:rPr lang="en-US" altLang="ja-JP" sz="2000" b="1" dirty="0">
                <a:solidFill>
                  <a:srgbClr val="00B050"/>
                </a:solidFill>
              </a:rPr>
              <a:t>cv2.imread</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a:t>
            </a:r>
            <a:r>
              <a:rPr lang="ja-JP" altLang="en-US" sz="2000" dirty="0" smtClean="0">
                <a:solidFill>
                  <a:srgbClr val="00B050"/>
                </a:solidFill>
              </a:rPr>
              <a:t>で画像読み込み</a:t>
            </a:r>
            <a:endParaRPr lang="en-US" altLang="ja-JP" sz="2000" dirty="0" smtClean="0">
              <a:solidFill>
                <a:srgbClr val="00B050"/>
              </a:solidFill>
            </a:endParaRPr>
          </a:p>
          <a:p>
            <a:pPr marL="0" indent="0">
              <a:buNone/>
            </a:pPr>
            <a:r>
              <a:rPr lang="en-US" altLang="ja-JP" sz="2000" dirty="0" smtClean="0">
                <a:solidFill>
                  <a:srgbClr val="00B050"/>
                </a:solidFill>
              </a:rPr>
              <a:t>※</a:t>
            </a:r>
            <a:r>
              <a:rPr lang="en-US" altLang="ja-JP" sz="2000" b="1" dirty="0" smtClean="0">
                <a:solidFill>
                  <a:srgbClr val="00B050"/>
                </a:solidFill>
              </a:rPr>
              <a:t>cv2.imshow</a:t>
            </a:r>
            <a:r>
              <a:rPr lang="en-US" altLang="ja-JP" sz="2000" dirty="0" smtClean="0">
                <a:solidFill>
                  <a:srgbClr val="00B050"/>
                </a:solidFill>
              </a:rPr>
              <a:t>(“caption”, </a:t>
            </a:r>
            <a:r>
              <a:rPr lang="en-US" altLang="ja-JP" sz="2000" dirty="0" err="1" smtClean="0">
                <a:solidFill>
                  <a:srgbClr val="00B050"/>
                </a:solidFill>
              </a:rPr>
              <a:t>img</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画像表示</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b="1" dirty="0">
                <a:solidFill>
                  <a:srgbClr val="00B050"/>
                </a:solidFill>
              </a:rPr>
              <a:t>cv2.imwrite</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 </a:t>
            </a:r>
            <a:r>
              <a:rPr lang="en-US" altLang="ja-JP" sz="2000" dirty="0" err="1">
                <a:solidFill>
                  <a:srgbClr val="00B050"/>
                </a:solidFill>
              </a:rPr>
              <a:t>img</a:t>
            </a:r>
            <a:r>
              <a:rPr lang="en-US" altLang="ja-JP" sz="2000" dirty="0" smtClean="0">
                <a:solidFill>
                  <a:srgbClr val="00B050"/>
                </a:solidFill>
              </a:rPr>
              <a:t>)</a:t>
            </a:r>
            <a:r>
              <a:rPr lang="ja-JP" altLang="en-US" sz="2000" dirty="0" smtClean="0">
                <a:solidFill>
                  <a:srgbClr val="00B050"/>
                </a:solidFill>
              </a:rPr>
              <a:t>で画像書き出し</a:t>
            </a:r>
            <a:endParaRPr lang="en-US" altLang="ja-JP" sz="2000" dirty="0" smtClean="0">
              <a:solidFill>
                <a:srgbClr val="00B050"/>
              </a:solidFill>
            </a:endParaRPr>
          </a:p>
          <a:p>
            <a:pPr marL="0" indent="0">
              <a:buNone/>
            </a:pP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画像は </a:t>
            </a:r>
            <a:r>
              <a:rPr lang="en-US" altLang="ja-JP" sz="2000" dirty="0" err="1" smtClean="0">
                <a:solidFill>
                  <a:srgbClr val="00B050"/>
                </a:solidFill>
              </a:rPr>
              <a:t>np.array</a:t>
            </a:r>
            <a:r>
              <a:rPr lang="en-US" altLang="ja-JP" sz="2000" dirty="0" smtClean="0">
                <a:solidFill>
                  <a:srgbClr val="00B050"/>
                </a:solidFill>
              </a:rPr>
              <a:t> </a:t>
            </a:r>
            <a:r>
              <a:rPr lang="ja-JP" altLang="en-US" sz="2000" dirty="0" smtClean="0">
                <a:solidFill>
                  <a:srgbClr val="00B050"/>
                </a:solidFill>
              </a:rPr>
              <a:t>形式で表現されます</a:t>
            </a:r>
            <a:endParaRPr lang="en-US" altLang="ja-JP" sz="2000" dirty="0" smtClean="0">
              <a:solidFill>
                <a:srgbClr val="00B050"/>
              </a:solidFill>
            </a:endParaRPr>
          </a:p>
          <a:p>
            <a:pPr marL="0" indent="0">
              <a:buNone/>
            </a:pPr>
            <a:r>
              <a:rPr lang="en-US" altLang="ja-JP" sz="2000" dirty="0" err="1" smtClean="0">
                <a:solidFill>
                  <a:srgbClr val="000000"/>
                </a:solidFill>
              </a:rPr>
              <a:t>img.shape</a:t>
            </a:r>
            <a:r>
              <a:rPr lang="en-US" altLang="ja-JP" sz="2000" dirty="0" smtClean="0">
                <a:solidFill>
                  <a:srgbClr val="000000"/>
                </a:solidFill>
              </a:rPr>
              <a:t> : </a:t>
            </a:r>
            <a:r>
              <a:rPr lang="ja-JP" altLang="en-US" sz="2000" dirty="0" smtClean="0">
                <a:solidFill>
                  <a:srgbClr val="000000"/>
                </a:solidFill>
              </a:rPr>
              <a:t>画像サイズ</a:t>
            </a:r>
            <a:endParaRPr lang="en-US" altLang="ja-JP" sz="2000" dirty="0" smtClean="0">
              <a:solidFill>
                <a:srgbClr val="000000"/>
              </a:solidFill>
            </a:endParaRPr>
          </a:p>
          <a:p>
            <a:pPr marL="0" indent="0">
              <a:buNone/>
            </a:pPr>
            <a:r>
              <a:rPr lang="en-US" altLang="ja-JP" sz="2000" dirty="0" err="1">
                <a:solidFill>
                  <a:srgbClr val="000000"/>
                </a:solidFill>
              </a:rPr>
              <a:t>img.dtype</a:t>
            </a:r>
            <a:r>
              <a:rPr lang="en-US" altLang="ja-JP" sz="2000" dirty="0">
                <a:solidFill>
                  <a:srgbClr val="000000"/>
                </a:solidFill>
              </a:rPr>
              <a:t> </a:t>
            </a:r>
            <a:r>
              <a:rPr lang="en-US" altLang="ja-JP" sz="2000" dirty="0" smtClean="0">
                <a:solidFill>
                  <a:srgbClr val="000000"/>
                </a:solidFill>
              </a:rPr>
              <a:t>: </a:t>
            </a:r>
            <a:r>
              <a:rPr lang="ja-JP" altLang="en-US" sz="2000" dirty="0" smtClean="0">
                <a:solidFill>
                  <a:srgbClr val="000000"/>
                </a:solidFill>
              </a:rPr>
              <a:t>画像データの型</a:t>
            </a:r>
            <a:endParaRPr lang="en-US" altLang="ja-JP" sz="2000" dirty="0" smtClean="0">
              <a:solidFill>
                <a:srgbClr val="000000"/>
              </a:solidFill>
            </a:endParaRPr>
          </a:p>
          <a:p>
            <a:pPr marL="0" indent="0">
              <a:buNone/>
            </a:pPr>
            <a:endParaRPr lang="en-US" altLang="ja-JP" sz="2000" dirty="0" smtClean="0">
              <a:solidFill>
                <a:srgbClr val="00B050"/>
              </a:solidFill>
            </a:endParaRPr>
          </a:p>
        </p:txBody>
      </p:sp>
      <p:sp>
        <p:nvSpPr>
          <p:cNvPr id="4" name="正方形/長方形 3"/>
          <p:cNvSpPr/>
          <p:nvPr/>
        </p:nvSpPr>
        <p:spPr>
          <a:xfrm>
            <a:off x="7118026" y="1819605"/>
            <a:ext cx="461493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"show image"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cv2.imwrite(</a:t>
            </a:r>
            <a:r>
              <a:rPr lang="en-US" altLang="ja-JP" sz="1600" b="1"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2903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Ex11.py </a:t>
            </a:r>
            <a:r>
              <a:rPr lang="ja-JP" altLang="en-US" sz="3600" dirty="0" smtClean="0"/>
              <a:t>画像に図形を書き込む</a:t>
            </a:r>
            <a:endParaRPr kumimoji="1" lang="ja-JP" altLang="en-US" sz="3600" dirty="0"/>
          </a:p>
        </p:txBody>
      </p:sp>
      <p:sp>
        <p:nvSpPr>
          <p:cNvPr id="3" name="コンテンツ プレースホルダー 2"/>
          <p:cNvSpPr>
            <a:spLocks noGrp="1"/>
          </p:cNvSpPr>
          <p:nvPr>
            <p:ph idx="1"/>
          </p:nvPr>
        </p:nvSpPr>
        <p:spPr>
          <a:xfrm>
            <a:off x="366916" y="1229342"/>
            <a:ext cx="5758462"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コードを実行し画像に図形が書き込まれることを確認してください</a:t>
            </a:r>
            <a:endParaRPr lang="en-US" altLang="ja-JP" sz="2000" b="1" dirty="0" smtClean="0">
              <a:solidFill>
                <a:srgbClr val="C00000"/>
              </a:solidFill>
            </a:endParaRPr>
          </a:p>
          <a:p>
            <a:r>
              <a:rPr lang="ja-JP" altLang="en-US" sz="2000" b="1" dirty="0" smtClean="0">
                <a:solidFill>
                  <a:srgbClr val="C00000"/>
                </a:solidFill>
              </a:rPr>
              <a:t>注意</a:t>
            </a:r>
            <a:r>
              <a:rPr lang="en-US" altLang="ja-JP" sz="2000" b="1" dirty="0" smtClean="0">
                <a:solidFill>
                  <a:srgbClr val="C00000"/>
                </a:solidFill>
              </a:rPr>
              <a:t>)Img.png</a:t>
            </a:r>
            <a:r>
              <a:rPr lang="ja-JP" altLang="en-US" sz="2000" b="1" dirty="0" smtClean="0">
                <a:solidFill>
                  <a:srgbClr val="C00000"/>
                </a:solidFill>
              </a:rPr>
              <a:t>が小さいとうまく書かれない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手軽に画像</a:t>
            </a:r>
            <a:r>
              <a:rPr lang="ja-JP" altLang="en-US" sz="2000" dirty="0">
                <a:solidFill>
                  <a:srgbClr val="00B050"/>
                </a:solidFill>
              </a:rPr>
              <a:t>への</a:t>
            </a:r>
            <a:r>
              <a:rPr lang="ja-JP" altLang="en-US" sz="2000" dirty="0" smtClean="0">
                <a:solidFill>
                  <a:srgbClr val="00B050"/>
                </a:solidFill>
              </a:rPr>
              <a:t>書き込みが</a:t>
            </a:r>
            <a:r>
              <a:rPr lang="ja-JP" altLang="en-US" sz="2000" dirty="0">
                <a:solidFill>
                  <a:srgbClr val="00B050"/>
                </a:solidFill>
              </a:rPr>
              <a:t>行なえます</a:t>
            </a:r>
            <a:endParaRPr lang="en-US" altLang="ja-JP" sz="2000" dirty="0">
              <a:solidFill>
                <a:srgbClr val="00B050"/>
              </a:solidFill>
            </a:endParaRPr>
          </a:p>
          <a:p>
            <a:pPr marL="0" indent="0">
              <a:buNone/>
            </a:pPr>
            <a:r>
              <a:rPr lang="en-US" altLang="ja-JP" sz="2000" dirty="0" smtClean="0">
                <a:solidFill>
                  <a:srgbClr val="00B050"/>
                </a:solidFill>
              </a:rPr>
              <a:t>cv2.line        </a:t>
            </a:r>
            <a:r>
              <a:rPr lang="en-US" altLang="ja-JP" sz="2000" dirty="0">
                <a:solidFill>
                  <a:srgbClr val="00B050"/>
                </a:solidFill>
              </a:rPr>
              <a:t>(</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cv2.rectangle(</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cv2.circle      (</a:t>
            </a:r>
            <a:r>
              <a:rPr lang="ja-JP" altLang="en-US" sz="2000" dirty="0">
                <a:solidFill>
                  <a:srgbClr val="00B050"/>
                </a:solidFill>
              </a:rPr>
              <a:t>画像，中心</a:t>
            </a:r>
            <a:r>
              <a:rPr lang="en-US" altLang="ja-JP" sz="2000" dirty="0">
                <a:solidFill>
                  <a:srgbClr val="00B050"/>
                </a:solidFill>
              </a:rPr>
              <a:t>,</a:t>
            </a:r>
            <a:r>
              <a:rPr lang="ja-JP" altLang="en-US" sz="2000" dirty="0">
                <a:solidFill>
                  <a:srgbClr val="00B050"/>
                </a:solidFill>
              </a:rPr>
              <a:t> 半径</a:t>
            </a:r>
            <a:r>
              <a:rPr lang="en-US" altLang="ja-JP" sz="2000" dirty="0" smtClean="0">
                <a:solidFill>
                  <a:srgbClr val="00B050"/>
                </a:solidFill>
              </a:rPr>
              <a:t>,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smtClean="0">
                <a:solidFill>
                  <a:srgbClr val="00B050"/>
                </a:solidFill>
              </a:rPr>
              <a:t>)</a:t>
            </a:r>
          </a:p>
          <a:p>
            <a:pPr marL="0" indent="0">
              <a:buNone/>
            </a:pPr>
            <a:endParaRPr lang="en-US" altLang="ja-JP" sz="2000" dirty="0" smtClean="0">
              <a:solidFill>
                <a:srgbClr val="00B050"/>
              </a:solidFill>
            </a:endParaRPr>
          </a:p>
          <a:p>
            <a:pPr marL="0" indent="0">
              <a:buNone/>
            </a:pPr>
            <a:r>
              <a:rPr lang="en-US" altLang="ja-JP" sz="2000" dirty="0">
                <a:solidFill>
                  <a:srgbClr val="00B050"/>
                </a:solidFill>
              </a:rPr>
              <a:t>※</a:t>
            </a:r>
            <a:r>
              <a:rPr lang="ja-JP" altLang="en-US" sz="2000" dirty="0">
                <a:solidFill>
                  <a:srgbClr val="00B050"/>
                </a:solidFill>
              </a:rPr>
              <a:t>その他の図形描画関数は以下を参照</a:t>
            </a:r>
            <a:r>
              <a:rPr lang="en-US" altLang="ja-JP" sz="2000" dirty="0">
                <a:solidFill>
                  <a:srgbClr val="00B050"/>
                </a:solidFill>
                <a:hlinkClick r:id="rId2"/>
              </a:rPr>
              <a:t>http://docs.opencv.org/2.4/modules/core/doc/drawing_functions.html</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4" name="正方形/長方形 3"/>
          <p:cNvSpPr/>
          <p:nvPr/>
        </p:nvSpPr>
        <p:spPr>
          <a:xfrm>
            <a:off x="6294179" y="1405612"/>
            <a:ext cx="5694591" cy="501675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type</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#draw </a:t>
            </a:r>
            <a:r>
              <a:rPr lang="en-US" altLang="ja-JP" sz="1600" b="1" dirty="0" err="1">
                <a:solidFill>
                  <a:srgbClr val="008000"/>
                </a:solidFill>
                <a:latin typeface="ＭＳ ゴシック" panose="020B0609070205080204" pitchFamily="49" charset="-128"/>
                <a:ea typeface="ＭＳ ゴシック" panose="020B0609070205080204" pitchFamily="49" charset="-128"/>
              </a:rPr>
              <a:t>rect</a:t>
            </a:r>
            <a:r>
              <a:rPr lang="en-US" altLang="ja-JP" sz="1600" b="1" dirty="0">
                <a:solidFill>
                  <a:srgbClr val="008000"/>
                </a:solidFill>
                <a:latin typeface="ＭＳ ゴシック" panose="020B0609070205080204" pitchFamily="49" charset="-128"/>
                <a:ea typeface="ＭＳ ゴシック" panose="020B0609070205080204" pitchFamily="49" charset="-128"/>
              </a:rPr>
              <a:t> and dots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cv2.line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,(100,100),(300,200), (0,255,255),2)</a:t>
            </a:r>
          </a:p>
          <a:p>
            <a:r>
              <a:rPr lang="fr-FR" altLang="ja-JP" sz="1600" b="1" dirty="0">
                <a:solidFill>
                  <a:srgbClr val="000000"/>
                </a:solidFill>
                <a:latin typeface="ＭＳ ゴシック" panose="020B0609070205080204" pitchFamily="49" charset="-128"/>
                <a:ea typeface="ＭＳ ゴシック" panose="020B0609070205080204" pitchFamily="49" charset="-128"/>
              </a:rPr>
              <a:t>cv2.circle   (img,(100,100), 50,       (255,255,0),1)</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cv2.rectangle(</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,(100,100),(200,200), (255,0,255),1</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dirty="0">
                <a:solidFill>
                  <a:srgbClr val="000000"/>
                </a:solidFill>
                <a:latin typeface="ＭＳ ゴシック" panose="020B0609070205080204" pitchFamily="49" charset="-128"/>
                <a:ea typeface="ＭＳ ゴシック" panose="020B0609070205080204" pitchFamily="49" charset="-128"/>
              </a:rPr>
              <a:t>cv2.imwrite(</a:t>
            </a:r>
            <a:r>
              <a:rPr lang="en-US" altLang="ja-JP" sz="1600"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90940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256" y="307375"/>
            <a:ext cx="6853539" cy="733270"/>
          </a:xfrm>
        </p:spPr>
        <p:txBody>
          <a:bodyPr>
            <a:normAutofit/>
          </a:bodyPr>
          <a:lstStyle/>
          <a:p>
            <a:r>
              <a:rPr lang="en-US" altLang="ja-JP" sz="4000" dirty="0" smtClean="0"/>
              <a:t>Ex12.py </a:t>
            </a:r>
            <a:r>
              <a:rPr lang="ja-JP" altLang="en-US" sz="4000" dirty="0"/>
              <a:t>画素へ</a:t>
            </a:r>
            <a:r>
              <a:rPr lang="ja-JP" altLang="en-US" sz="4000" dirty="0" smtClean="0"/>
              <a:t>の</a:t>
            </a:r>
            <a:r>
              <a:rPr lang="ja-JP" altLang="en-US" sz="4000" dirty="0"/>
              <a:t>アクセス</a:t>
            </a:r>
            <a:endParaRPr kumimoji="1" lang="ja-JP" altLang="en-US" sz="4000" dirty="0"/>
          </a:p>
        </p:txBody>
      </p:sp>
      <p:sp>
        <p:nvSpPr>
          <p:cNvPr id="3" name="コンテンツ プレースホルダー 2"/>
          <p:cNvSpPr>
            <a:spLocks noGrp="1"/>
          </p:cNvSpPr>
          <p:nvPr>
            <p:ph idx="1"/>
          </p:nvPr>
        </p:nvSpPr>
        <p:spPr>
          <a:xfrm>
            <a:off x="534256" y="1285971"/>
            <a:ext cx="5298654" cy="5296829"/>
          </a:xfrm>
        </p:spPr>
        <p:txBody>
          <a:bodyPr>
            <a:normAutofit/>
          </a:bodyPr>
          <a:lstStyle/>
          <a:p>
            <a:pPr marL="0" indent="0">
              <a:lnSpc>
                <a:spcPct val="100000"/>
              </a:lnSpc>
              <a:spcBef>
                <a:spcPts val="600"/>
              </a:spcBef>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a:t>
            </a:r>
            <a:r>
              <a:rPr lang="ja-JP" altLang="en-US" sz="2000" b="1" dirty="0">
                <a:solidFill>
                  <a:srgbClr val="C00000"/>
                </a:solidFill>
              </a:rPr>
              <a:t>コード</a:t>
            </a:r>
            <a:r>
              <a:rPr lang="ja-JP" altLang="en-US" sz="2000" b="1" dirty="0" smtClean="0">
                <a:solidFill>
                  <a:srgbClr val="C00000"/>
                </a:solidFill>
              </a:rPr>
              <a:t>の</a:t>
            </a:r>
            <a:r>
              <a:rPr lang="ja-JP" altLang="en-US" sz="2000" b="1" dirty="0">
                <a:solidFill>
                  <a:srgbClr val="C00000"/>
                </a:solidFill>
              </a:rPr>
              <a:t>一部を編集</a:t>
            </a:r>
            <a:r>
              <a:rPr lang="ja-JP" altLang="en-US" sz="2000" b="1" dirty="0" smtClean="0">
                <a:solidFill>
                  <a:srgbClr val="C00000"/>
                </a:solidFill>
              </a:rPr>
              <a:t>し画像を</a:t>
            </a:r>
            <a:r>
              <a:rPr kumimoji="1" lang="ja-JP" altLang="en-US" sz="2000" b="1" dirty="0" smtClean="0">
                <a:solidFill>
                  <a:srgbClr val="C00000"/>
                </a:solidFill>
              </a:rPr>
              <a:t>グレースケール化し</a:t>
            </a:r>
            <a:r>
              <a:rPr lang="ja-JP" altLang="en-US" sz="2000" b="1" dirty="0">
                <a:solidFill>
                  <a:srgbClr val="C00000"/>
                </a:solidFill>
              </a:rPr>
              <a:t>て</a:t>
            </a:r>
            <a:r>
              <a:rPr lang="ja-JP" altLang="en-US" sz="2000" b="1" dirty="0" smtClean="0">
                <a:solidFill>
                  <a:srgbClr val="C00000"/>
                </a:solidFill>
              </a:rPr>
              <a:t>ください</a:t>
            </a:r>
            <a:endParaRPr lang="en-US" altLang="ja-JP" sz="2000" b="1" dirty="0" smtClean="0">
              <a:solidFill>
                <a:srgbClr val="C00000"/>
              </a:solidFill>
            </a:endParaRPr>
          </a:p>
          <a:p>
            <a:pPr>
              <a:lnSpc>
                <a:spcPct val="100000"/>
              </a:lnSpc>
              <a:spcBef>
                <a:spcPts val="600"/>
              </a:spcBef>
            </a:pPr>
            <a:r>
              <a:rPr lang="ja-JP" altLang="en-US" sz="2000" dirty="0" smtClean="0"/>
              <a:t>グレースケール値は，</a:t>
            </a:r>
            <a:r>
              <a:rPr lang="en-US" altLang="ja-JP" sz="2000" dirty="0" smtClean="0"/>
              <a:t>r g b</a:t>
            </a:r>
            <a:r>
              <a:rPr lang="ja-JP" altLang="en-US" sz="2000" dirty="0" smtClean="0"/>
              <a:t>の平均とする</a:t>
            </a:r>
            <a:endParaRPr lang="en-US" altLang="ja-JP" sz="2000" dirty="0" smtClean="0"/>
          </a:p>
          <a:p>
            <a:pPr marL="0" indent="0">
              <a:lnSpc>
                <a:spcPct val="100000"/>
              </a:lnSpc>
              <a:spcBef>
                <a:spcPts val="600"/>
              </a:spcBef>
              <a:buNone/>
            </a:pPr>
            <a:r>
              <a:rPr lang="en-US" altLang="ja-JP" sz="2000" dirty="0" smtClean="0"/>
              <a:t>   I = (</a:t>
            </a:r>
            <a:r>
              <a:rPr lang="en-US" altLang="ja-JP" sz="2000" dirty="0" err="1" smtClean="0"/>
              <a:t>r+g+b</a:t>
            </a:r>
            <a:r>
              <a:rPr lang="en-US" altLang="ja-JP" sz="2000" dirty="0" smtClean="0"/>
              <a:t>)/3</a:t>
            </a:r>
          </a:p>
          <a:p>
            <a:pPr>
              <a:lnSpc>
                <a:spcPct val="100000"/>
              </a:lnSpc>
              <a:spcBef>
                <a:spcPts val="600"/>
              </a:spcBef>
            </a:pPr>
            <a:r>
              <a:rPr lang="ja-JP" altLang="en-US" sz="2000" dirty="0" smtClean="0"/>
              <a:t>画像の</a:t>
            </a:r>
            <a:r>
              <a:rPr lang="en-US" altLang="ja-JP" sz="2000" dirty="0" smtClean="0"/>
              <a:t>(</a:t>
            </a:r>
            <a:r>
              <a:rPr lang="en-US" altLang="ja-JP" sz="2000" dirty="0" err="1" smtClean="0"/>
              <a:t>y,x</a:t>
            </a:r>
            <a:r>
              <a:rPr lang="en-US" altLang="ja-JP" sz="2000" dirty="0" smtClean="0"/>
              <a:t>)</a:t>
            </a:r>
            <a:r>
              <a:rPr lang="ja-JP" altLang="en-US" sz="2000" dirty="0" smtClean="0"/>
              <a:t>画素の</a:t>
            </a:r>
            <a:r>
              <a:rPr lang="en-US" altLang="ja-JP" sz="2000" dirty="0" smtClean="0"/>
              <a:t>(</a:t>
            </a:r>
            <a:r>
              <a:rPr lang="en-US" altLang="ja-JP" sz="2000" dirty="0" err="1" smtClean="0"/>
              <a:t>r,g,b</a:t>
            </a:r>
            <a:r>
              <a:rPr lang="en-US" altLang="ja-JP" sz="2000" dirty="0" smtClean="0"/>
              <a:t>)</a:t>
            </a:r>
            <a:r>
              <a:rPr lang="ja-JP" altLang="en-US" sz="2000" dirty="0" smtClean="0"/>
              <a:t>値は</a:t>
            </a:r>
            <a:endParaRPr lang="en-US" altLang="ja-JP" sz="2000" dirty="0" smtClean="0"/>
          </a:p>
          <a:p>
            <a:pPr marL="0" indent="0">
              <a:lnSpc>
                <a:spcPct val="100000"/>
              </a:lnSpc>
              <a:spcBef>
                <a:spcPts val="600"/>
              </a:spcBef>
              <a:buNone/>
            </a:pPr>
            <a:r>
              <a:rPr lang="ja-JP" altLang="en-US" sz="2000" dirty="0" smtClean="0"/>
              <a:t>　</a:t>
            </a:r>
            <a:r>
              <a:rPr lang="en-US" altLang="ja-JP" sz="2000" dirty="0" smtClean="0"/>
              <a:t>r = </a:t>
            </a:r>
            <a:r>
              <a:rPr lang="en-US" altLang="ja-JP" sz="2000" dirty="0" err="1" smtClean="0"/>
              <a:t>img</a:t>
            </a:r>
            <a:r>
              <a:rPr lang="en-US" altLang="ja-JP" sz="2000" dirty="0" smtClean="0"/>
              <a:t>[y,x,2] </a:t>
            </a:r>
          </a:p>
          <a:p>
            <a:pPr marL="0" indent="0">
              <a:lnSpc>
                <a:spcPct val="100000"/>
              </a:lnSpc>
              <a:spcBef>
                <a:spcPts val="600"/>
              </a:spcBef>
              <a:buNone/>
            </a:pPr>
            <a:r>
              <a:rPr lang="en-US" altLang="ja-JP" sz="2000" dirty="0" smtClean="0"/>
              <a:t>   g </a:t>
            </a:r>
            <a:r>
              <a:rPr lang="en-US" altLang="ja-JP" sz="2000" dirty="0"/>
              <a:t>= </a:t>
            </a:r>
            <a:r>
              <a:rPr lang="en-US" altLang="ja-JP" sz="2000" dirty="0" err="1" smtClean="0"/>
              <a:t>img</a:t>
            </a:r>
            <a:r>
              <a:rPr lang="en-US" altLang="ja-JP" sz="2000" dirty="0" smtClean="0"/>
              <a:t>[y,x,1] </a:t>
            </a:r>
          </a:p>
          <a:p>
            <a:pPr marL="0" indent="0">
              <a:lnSpc>
                <a:spcPct val="100000"/>
              </a:lnSpc>
              <a:spcBef>
                <a:spcPts val="600"/>
              </a:spcBef>
              <a:buNone/>
            </a:pPr>
            <a:r>
              <a:rPr lang="en-US" altLang="ja-JP" sz="2000" dirty="0" smtClean="0"/>
              <a:t>   b </a:t>
            </a:r>
            <a:r>
              <a:rPr lang="en-US" altLang="ja-JP" sz="2000" dirty="0"/>
              <a:t>= </a:t>
            </a:r>
            <a:r>
              <a:rPr lang="en-US" altLang="ja-JP" sz="2000" dirty="0" err="1" smtClean="0"/>
              <a:t>img</a:t>
            </a:r>
            <a:r>
              <a:rPr lang="en-US" altLang="ja-JP" sz="2000" dirty="0" smtClean="0"/>
              <a:t>[y,x,0]</a:t>
            </a:r>
            <a:endParaRPr lang="en-US" altLang="ja-JP" sz="2000" dirty="0"/>
          </a:p>
          <a:p>
            <a:pPr>
              <a:lnSpc>
                <a:spcPct val="100000"/>
              </a:lnSpc>
              <a:spcBef>
                <a:spcPts val="600"/>
              </a:spcBef>
            </a:pPr>
            <a:endParaRPr lang="en-US" altLang="ja-JP" sz="2000" b="1" dirty="0" smtClean="0">
              <a:solidFill>
                <a:srgbClr val="C00000"/>
              </a:solidFill>
            </a:endParaRPr>
          </a:p>
          <a:p>
            <a:pPr marL="0" indent="0">
              <a:lnSpc>
                <a:spcPct val="100000"/>
              </a:lnSpc>
              <a:spcBef>
                <a:spcPts val="600"/>
              </a:spcBef>
              <a:buNone/>
            </a:pPr>
            <a:r>
              <a:rPr kumimoji="1" lang="en-US" altLang="ja-JP" sz="1800" dirty="0" smtClean="0">
                <a:solidFill>
                  <a:srgbClr val="FF0000"/>
                </a:solidFill>
              </a:rPr>
              <a:t>※</a:t>
            </a:r>
            <a:r>
              <a:rPr kumimoji="1" lang="ja-JP" altLang="en-US" sz="1800" dirty="0" smtClean="0">
                <a:solidFill>
                  <a:srgbClr val="FF0000"/>
                </a:solidFill>
              </a:rPr>
              <a:t>途中計算時のオーバフローを避けるため，画像 </a:t>
            </a:r>
            <a:r>
              <a:rPr kumimoji="1" lang="en-US" altLang="ja-JP" sz="1800" dirty="0" err="1" smtClean="0">
                <a:solidFill>
                  <a:srgbClr val="FF0000"/>
                </a:solidFill>
              </a:rPr>
              <a:t>img</a:t>
            </a:r>
            <a:r>
              <a:rPr kumimoji="1" lang="ja-JP" altLang="en-US" sz="1800" dirty="0" smtClean="0">
                <a:solidFill>
                  <a:srgbClr val="FF0000"/>
                </a:solidFill>
              </a:rPr>
              <a:t>と</a:t>
            </a:r>
            <a:r>
              <a:rPr kumimoji="1" lang="en-US" altLang="ja-JP" sz="1800" dirty="0" err="1" smtClean="0">
                <a:solidFill>
                  <a:srgbClr val="FF0000"/>
                </a:solidFill>
              </a:rPr>
              <a:t>img_gray</a:t>
            </a:r>
            <a:r>
              <a:rPr kumimoji="1" lang="ja-JP" altLang="en-US" sz="1800" dirty="0" smtClean="0">
                <a:solidFill>
                  <a:srgbClr val="FF0000"/>
                </a:solidFill>
              </a:rPr>
              <a:t>は，</a:t>
            </a:r>
            <a:r>
              <a:rPr kumimoji="1" lang="en-US" altLang="ja-JP" sz="1800" dirty="0" smtClean="0">
                <a:solidFill>
                  <a:srgbClr val="FF0000"/>
                </a:solidFill>
              </a:rPr>
              <a:t>float</a:t>
            </a:r>
            <a:r>
              <a:rPr kumimoji="1" lang="ja-JP" altLang="en-US" sz="1800" dirty="0" smtClean="0">
                <a:solidFill>
                  <a:srgbClr val="FF0000"/>
                </a:solidFill>
              </a:rPr>
              <a:t>型に変換されて</a:t>
            </a:r>
            <a:r>
              <a:rPr lang="ja-JP" altLang="en-US" sz="1800" dirty="0" smtClean="0">
                <a:solidFill>
                  <a:srgbClr val="FF0000"/>
                </a:solidFill>
              </a:rPr>
              <a:t>おり，可視化時に</a:t>
            </a:r>
            <a:r>
              <a:rPr lang="en-US" altLang="ja-JP" sz="1800" dirty="0" smtClean="0">
                <a:solidFill>
                  <a:srgbClr val="FF0000"/>
                </a:solidFill>
              </a:rPr>
              <a:t>uint8</a:t>
            </a:r>
            <a:r>
              <a:rPr lang="ja-JP" altLang="en-US" sz="1800" dirty="0" smtClean="0">
                <a:solidFill>
                  <a:srgbClr val="FF0000"/>
                </a:solidFill>
              </a:rPr>
              <a:t>型に変換されている．</a:t>
            </a:r>
            <a:endParaRPr lang="en-US" altLang="ja-JP" sz="1800" dirty="0" smtClean="0">
              <a:solidFill>
                <a:srgbClr val="FF0000"/>
              </a:solidFill>
            </a:endParaRPr>
          </a:p>
          <a:p>
            <a:pPr marL="0" indent="0">
              <a:lnSpc>
                <a:spcPct val="100000"/>
              </a:lnSpc>
              <a:spcBef>
                <a:spcPts val="600"/>
              </a:spcBef>
              <a:buNone/>
            </a:pPr>
            <a:r>
              <a:rPr lang="en-US" altLang="ja-JP" sz="1800" dirty="0" err="1"/>
              <a:t>i</a:t>
            </a:r>
            <a:r>
              <a:rPr lang="en-US" altLang="ja-JP" sz="1800" dirty="0" err="1" smtClean="0"/>
              <a:t>mg</a:t>
            </a:r>
            <a:r>
              <a:rPr lang="en-US" altLang="ja-JP" sz="1800" dirty="0" smtClean="0"/>
              <a:t> = np.float64(</a:t>
            </a:r>
            <a:r>
              <a:rPr lang="en-US" altLang="ja-JP" sz="1800" dirty="0" err="1" smtClean="0"/>
              <a:t>img</a:t>
            </a:r>
            <a:r>
              <a:rPr lang="en-US" altLang="ja-JP" sz="1800" dirty="0" smtClean="0"/>
              <a:t>) #float64</a:t>
            </a:r>
            <a:r>
              <a:rPr lang="ja-JP" altLang="en-US" sz="1800" dirty="0" smtClean="0"/>
              <a:t>に変換</a:t>
            </a:r>
            <a:endParaRPr lang="en-US" altLang="ja-JP" sz="1800" dirty="0" smtClean="0"/>
          </a:p>
          <a:p>
            <a:pPr marL="0" indent="0">
              <a:lnSpc>
                <a:spcPct val="100000"/>
              </a:lnSpc>
              <a:spcBef>
                <a:spcPts val="600"/>
              </a:spcBef>
              <a:buNone/>
            </a:pPr>
            <a:r>
              <a:rPr lang="en-US" altLang="ja-JP" sz="1800" dirty="0" err="1" smtClean="0"/>
              <a:t>img</a:t>
            </a:r>
            <a:r>
              <a:rPr lang="en-US" altLang="ja-JP" sz="1800" dirty="0" smtClean="0"/>
              <a:t> </a:t>
            </a:r>
            <a:r>
              <a:rPr lang="en-US" altLang="ja-JP" sz="1800" dirty="0"/>
              <a:t>= </a:t>
            </a:r>
            <a:r>
              <a:rPr lang="en-US" altLang="ja-JP" sz="1800" dirty="0" smtClean="0"/>
              <a:t>np.uing8 (</a:t>
            </a:r>
            <a:r>
              <a:rPr lang="en-US" altLang="ja-JP" sz="1800" dirty="0" err="1" smtClean="0"/>
              <a:t>img</a:t>
            </a:r>
            <a:r>
              <a:rPr lang="en-US" altLang="ja-JP" sz="1800" dirty="0" smtClean="0"/>
              <a:t>)</a:t>
            </a:r>
            <a:r>
              <a:rPr lang="en-US" altLang="ja-JP" sz="1800" dirty="0"/>
              <a:t> </a:t>
            </a:r>
            <a:r>
              <a:rPr lang="en-US" altLang="ja-JP" sz="1800" dirty="0" smtClean="0"/>
              <a:t>#uint8</a:t>
            </a:r>
            <a:r>
              <a:rPr lang="ja-JP" altLang="en-US" sz="1800" dirty="0" smtClean="0"/>
              <a:t>に変換</a:t>
            </a:r>
            <a:endParaRPr lang="en-US" altLang="ja-JP" sz="1800" dirty="0" smtClean="0"/>
          </a:p>
          <a:p>
            <a:pPr marL="0" indent="0">
              <a:lnSpc>
                <a:spcPct val="100000"/>
              </a:lnSpc>
              <a:spcBef>
                <a:spcPts val="600"/>
              </a:spcBef>
              <a:buNone/>
            </a:pPr>
            <a:endParaRPr kumimoji="1" lang="en-US" altLang="ja-JP" sz="1800" dirty="0">
              <a:solidFill>
                <a:srgbClr val="FF0000"/>
              </a:solidFill>
            </a:endParaRPr>
          </a:p>
          <a:p>
            <a:pPr marL="0" indent="0">
              <a:lnSpc>
                <a:spcPct val="100000"/>
              </a:lnSpc>
              <a:spcBef>
                <a:spcPts val="600"/>
              </a:spcBef>
              <a:buNone/>
            </a:pPr>
            <a:endParaRPr kumimoji="1" lang="ja-JP" altLang="en-US" sz="2000" dirty="0">
              <a:solidFill>
                <a:srgbClr val="FF0000"/>
              </a:solidFill>
            </a:endParaRPr>
          </a:p>
        </p:txBody>
      </p:sp>
      <p:sp>
        <p:nvSpPr>
          <p:cNvPr id="4" name="正方形/長方形 3"/>
          <p:cNvSpPr/>
          <p:nvPr/>
        </p:nvSpPr>
        <p:spPr>
          <a:xfrm>
            <a:off x="6786390" y="1285971"/>
            <a:ext cx="5045726"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ex12.py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np.float64(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要素を</a:t>
            </a:r>
            <a:r>
              <a:rPr lang="en-US" altLang="ja-JP" sz="1600" dirty="0">
                <a:solidFill>
                  <a:srgbClr val="008000"/>
                </a:solidFill>
                <a:latin typeface="ＭＳ ゴシック" panose="020B0609070205080204" pitchFamily="49" charset="-128"/>
                <a:ea typeface="ＭＳ ゴシック" panose="020B0609070205080204" pitchFamily="49" charset="-128"/>
              </a:rPr>
              <a:t>float</a:t>
            </a:r>
            <a:r>
              <a:rPr lang="ja-JP" altLang="en-US" sz="1600" dirty="0">
                <a:solidFill>
                  <a:srgbClr val="008000"/>
                </a:solidFill>
                <a:latin typeface="ＭＳ ゴシック" panose="020B0609070205080204" pitchFamily="49" charset="-128"/>
                <a:ea typeface="ＭＳ ゴシック" panose="020B0609070205080204" pitchFamily="49" charset="-128"/>
              </a:rPr>
              <a:t>型に </a:t>
            </a:r>
          </a:p>
          <a:p>
            <a:r>
              <a:rPr lang="en-US" altLang="ja-JP" sz="1600" dirty="0">
                <a:solidFill>
                  <a:srgbClr val="000000"/>
                </a:solidFill>
                <a:latin typeface="ＭＳ ゴシック" panose="020B0609070205080204" pitchFamily="49" charset="-128"/>
                <a:ea typeface="ＭＳ ゴシック" panose="020B0609070205080204" pitchFamily="49" charset="-128"/>
              </a:rPr>
              <a:t>H   =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[0]</a:t>
            </a:r>
          </a:p>
          <a:p>
            <a:r>
              <a:rPr lang="en-US" altLang="ja-JP" sz="1600" dirty="0">
                <a:solidFill>
                  <a:srgbClr val="000000"/>
                </a:solidFill>
                <a:latin typeface="ＭＳ ゴシック" panose="020B0609070205080204" pitchFamily="49" charset="-128"/>
                <a:ea typeface="ＭＳ ゴシック" panose="020B0609070205080204" pitchFamily="49" charset="-128"/>
              </a:rPr>
              <a:t>W   =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dirty="0">
                <a:solidFill>
                  <a:srgbClr val="000000"/>
                </a:solidFill>
                <a:latin typeface="ＭＳ ゴシック" panose="020B0609070205080204" pitchFamily="49" charset="-128"/>
                <a:ea typeface="ＭＳ ゴシック" panose="020B0609070205080204" pitchFamily="49" charset="-128"/>
              </a:rPr>
              <a:t>( (H,W), </a:t>
            </a:r>
            <a:r>
              <a:rPr lang="en-US" altLang="ja-JP" sz="1600" dirty="0">
                <a:solidFill>
                  <a:srgbClr val="2B91AF"/>
                </a:solidFill>
                <a:latin typeface="ＭＳ ゴシック" panose="020B0609070205080204" pitchFamily="49" charset="-128"/>
                <a:ea typeface="ＭＳ ゴシック" panose="020B0609070205080204" pitchFamily="49" charset="-128"/>
              </a:rPr>
              <a:t>float</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img_gry.dtype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y in </a:t>
            </a:r>
            <a:r>
              <a:rPr lang="en-US" altLang="ja-JP" sz="1600" dirty="0">
                <a:solidFill>
                  <a:srgbClr val="0000FF"/>
                </a:solidFill>
                <a:latin typeface="ＭＳ ゴシック" panose="020B0609070205080204" pitchFamily="49" charset="-128"/>
                <a:ea typeface="ＭＳ ゴシック" panose="020B0609070205080204" pitchFamily="49" charset="-128"/>
              </a:rPr>
              <a:t>range</a:t>
            </a:r>
            <a:r>
              <a:rPr lang="en-US" altLang="ja-JP" sz="1600" dirty="0">
                <a:solidFill>
                  <a:srgbClr val="000000"/>
                </a:solidFill>
                <a:latin typeface="ＭＳ ゴシック" panose="020B0609070205080204" pitchFamily="49" charset="-128"/>
                <a:ea typeface="ＭＳ ゴシック" panose="020B0609070205080204" pitchFamily="49" charset="-128"/>
              </a:rPr>
              <a:t>(H) :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x in </a:t>
            </a:r>
            <a:r>
              <a:rPr lang="en-US" altLang="ja-JP" sz="1600" dirty="0">
                <a:solidFill>
                  <a:srgbClr val="0000FF"/>
                </a:solidFill>
                <a:latin typeface="ＭＳ ゴシック" panose="020B0609070205080204" pitchFamily="49" charset="-128"/>
                <a:ea typeface="ＭＳ ゴシック" panose="020B0609070205080204" pitchFamily="49" charset="-128"/>
              </a:rPr>
              <a:t>range</a:t>
            </a:r>
            <a:r>
              <a:rPr lang="en-US" altLang="ja-JP" sz="1600" dirty="0">
                <a:solidFill>
                  <a:srgbClr val="000000"/>
                </a:solidFill>
                <a:latin typeface="ＭＳ ゴシック" panose="020B0609070205080204" pitchFamily="49" charset="-128"/>
                <a:ea typeface="ＭＳ ゴシック" panose="020B0609070205080204" pitchFamily="49" charset="-128"/>
              </a:rPr>
              <a:t>(W)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y,x</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[y,x,0] </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ここを編集</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1467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9787" y="307375"/>
            <a:ext cx="8502844" cy="733270"/>
          </a:xfrm>
        </p:spPr>
        <p:txBody>
          <a:bodyPr>
            <a:normAutofit/>
          </a:bodyPr>
          <a:lstStyle/>
          <a:p>
            <a:r>
              <a:rPr lang="en-US" altLang="ja-JP" sz="4000" dirty="0" smtClean="0"/>
              <a:t>Ex13.py </a:t>
            </a:r>
            <a:r>
              <a:rPr lang="ja-JP" altLang="en-US" sz="4000" dirty="0" smtClean="0"/>
              <a:t>画像の作成</a:t>
            </a:r>
            <a:endParaRPr kumimoji="1" lang="ja-JP" altLang="en-US" sz="4000" dirty="0"/>
          </a:p>
        </p:txBody>
      </p:sp>
      <p:sp>
        <p:nvSpPr>
          <p:cNvPr id="3" name="コンテンツ プレースホルダー 2"/>
          <p:cNvSpPr>
            <a:spLocks noGrp="1"/>
          </p:cNvSpPr>
          <p:nvPr>
            <p:ph idx="1"/>
          </p:nvPr>
        </p:nvSpPr>
        <p:spPr>
          <a:xfrm>
            <a:off x="509787" y="1285971"/>
            <a:ext cx="5527456" cy="5296829"/>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a:t>
            </a:r>
            <a:r>
              <a:rPr lang="ja-JP" altLang="en-US" sz="2000" b="1" dirty="0" smtClean="0">
                <a:solidFill>
                  <a:srgbClr val="C00000"/>
                </a:solidFill>
              </a:rPr>
              <a:t>コードを</a:t>
            </a:r>
            <a:r>
              <a:rPr lang="ja-JP" altLang="en-US" sz="2000" b="1" dirty="0">
                <a:solidFill>
                  <a:srgbClr val="C00000"/>
                </a:solidFill>
              </a:rPr>
              <a:t>実行</a:t>
            </a:r>
            <a:r>
              <a:rPr lang="ja-JP" altLang="en-US" sz="2000" b="1" dirty="0" smtClean="0">
                <a:solidFill>
                  <a:srgbClr val="C00000"/>
                </a:solidFill>
              </a:rPr>
              <a:t>し，縦</a:t>
            </a:r>
            <a:r>
              <a:rPr lang="ja-JP" altLang="en-US" sz="2000" b="1" dirty="0" err="1" smtClean="0">
                <a:solidFill>
                  <a:srgbClr val="C00000"/>
                </a:solidFill>
              </a:rPr>
              <a:t>じま</a:t>
            </a:r>
            <a:r>
              <a:rPr lang="ja-JP" altLang="en-US" sz="2000" b="1" dirty="0" smtClean="0">
                <a:solidFill>
                  <a:srgbClr val="C00000"/>
                </a:solidFill>
              </a:rPr>
              <a:t>画像が現れることを確認してください</a:t>
            </a:r>
            <a:endParaRPr lang="en-US" altLang="ja-JP" sz="2000" b="1" dirty="0" smtClean="0">
              <a:solidFill>
                <a:srgbClr val="C00000"/>
              </a:solidFill>
            </a:endParaRPr>
          </a:p>
          <a:p>
            <a:r>
              <a:rPr lang="ja-JP" altLang="en-US" sz="2000" b="1" dirty="0">
                <a:solidFill>
                  <a:srgbClr val="C00000"/>
                </a:solidFill>
              </a:rPr>
              <a:t>実習 </a:t>
            </a:r>
            <a:r>
              <a:rPr lang="en-US" altLang="ja-JP" sz="2000" b="1" dirty="0" smtClean="0">
                <a:solidFill>
                  <a:srgbClr val="C00000"/>
                </a:solidFill>
              </a:rPr>
              <a:t>:</a:t>
            </a:r>
            <a:r>
              <a:rPr lang="ja-JP" altLang="en-US" sz="2000" b="1" dirty="0">
                <a:solidFill>
                  <a:srgbClr val="C00000"/>
                </a:solidFill>
              </a:rPr>
              <a:t> </a:t>
            </a:r>
            <a:r>
              <a:rPr lang="ja-JP" altLang="en-US" sz="2000" b="1" dirty="0" smtClean="0">
                <a:solidFill>
                  <a:srgbClr val="C00000"/>
                </a:solidFill>
              </a:rPr>
              <a:t>縦</a:t>
            </a:r>
            <a:r>
              <a:rPr lang="ja-JP" altLang="en-US" sz="2000" b="1" dirty="0" err="1" smtClean="0">
                <a:solidFill>
                  <a:srgbClr val="C00000"/>
                </a:solidFill>
              </a:rPr>
              <a:t>じまが</a:t>
            </a:r>
            <a:r>
              <a:rPr lang="ja-JP" altLang="en-US" sz="2000" b="1" dirty="0" smtClean="0">
                <a:solidFill>
                  <a:srgbClr val="C00000"/>
                </a:solidFill>
              </a:rPr>
              <a:t>横じまになるようにコードを修正してください</a:t>
            </a:r>
            <a:endParaRPr lang="en-US" altLang="ja-JP" sz="2000" b="1" dirty="0" smtClean="0">
              <a:solidFill>
                <a:srgbClr val="C00000"/>
              </a:solidFill>
            </a:endParaRPr>
          </a:p>
          <a:p>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グレースケール画像は</a:t>
            </a:r>
            <a:r>
              <a:rPr lang="en-US" altLang="ja-JP" sz="2000" dirty="0" smtClean="0">
                <a:solidFill>
                  <a:srgbClr val="00B050"/>
                </a:solidFill>
              </a:rPr>
              <a:t>2</a:t>
            </a:r>
            <a:r>
              <a:rPr lang="ja-JP" altLang="en-US" sz="2000" dirty="0" smtClean="0">
                <a:solidFill>
                  <a:srgbClr val="00B050"/>
                </a:solidFill>
              </a:rPr>
              <a:t>次元行列となります</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img</a:t>
            </a:r>
            <a:r>
              <a:rPr lang="en-US" altLang="ja-JP" sz="2000" dirty="0" smtClean="0">
                <a:solidFill>
                  <a:srgbClr val="00B050"/>
                </a:solidFill>
              </a:rPr>
              <a:t>[10:20, 30:40] </a:t>
            </a:r>
            <a:r>
              <a:rPr lang="ja-JP" altLang="en-US" sz="2000" dirty="0" smtClean="0">
                <a:solidFill>
                  <a:srgbClr val="00B050"/>
                </a:solidFill>
              </a:rPr>
              <a:t>とすると</a:t>
            </a:r>
            <a:r>
              <a:rPr lang="en-US" altLang="ja-JP" sz="2000" dirty="0" smtClean="0">
                <a:solidFill>
                  <a:srgbClr val="00B050"/>
                </a:solidFill>
              </a:rPr>
              <a:t>y = 10~20, x=30~40 </a:t>
            </a:r>
            <a:r>
              <a:rPr lang="ja-JP" altLang="en-US" sz="2000" dirty="0" smtClean="0">
                <a:solidFill>
                  <a:srgbClr val="00B050"/>
                </a:solidFill>
              </a:rPr>
              <a:t>の矩形画像にアクセスできます</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dirty="0">
                <a:solidFill>
                  <a:srgbClr val="00B050"/>
                </a:solidFill>
              </a:rPr>
              <a:t> </a:t>
            </a:r>
            <a:r>
              <a:rPr lang="en-US" altLang="ja-JP" sz="2000" dirty="0" err="1">
                <a:solidFill>
                  <a:srgbClr val="00B050"/>
                </a:solidFill>
              </a:rPr>
              <a:t>img</a:t>
            </a:r>
            <a:r>
              <a:rPr lang="en-US" altLang="ja-JP" sz="2000" dirty="0">
                <a:solidFill>
                  <a:srgbClr val="00B050"/>
                </a:solidFill>
              </a:rPr>
              <a:t>[10:20, 30:40</a:t>
            </a:r>
            <a:r>
              <a:rPr lang="en-US" altLang="ja-JP" sz="2000" dirty="0" smtClean="0">
                <a:solidFill>
                  <a:srgbClr val="00B050"/>
                </a:solidFill>
              </a:rPr>
              <a:t>] = 10</a:t>
            </a:r>
            <a:r>
              <a:rPr lang="ja-JP" altLang="en-US" sz="2000" dirty="0" smtClean="0">
                <a:solidFill>
                  <a:srgbClr val="00B050"/>
                </a:solidFill>
              </a:rPr>
              <a:t> とすると矩形領域を値</a:t>
            </a:r>
            <a:r>
              <a:rPr lang="en-US" altLang="ja-JP" sz="2000" dirty="0" smtClean="0">
                <a:solidFill>
                  <a:srgbClr val="00B050"/>
                </a:solidFill>
              </a:rPr>
              <a:t>10</a:t>
            </a:r>
            <a:r>
              <a:rPr lang="ja-JP" altLang="en-US" sz="2000" dirty="0" smtClean="0">
                <a:solidFill>
                  <a:srgbClr val="00B050"/>
                </a:solidFill>
              </a:rPr>
              <a:t>で埋められます</a:t>
            </a:r>
            <a:endParaRPr lang="en-US" altLang="ja-JP" sz="2000" dirty="0">
              <a:solidFill>
                <a:srgbClr val="00B050"/>
              </a:solidFill>
            </a:endParaRPr>
          </a:p>
          <a:p>
            <a:pPr marL="0" indent="0">
              <a:buNone/>
            </a:pPr>
            <a:endParaRPr lang="en-US" altLang="ja-JP" sz="2000" b="1" dirty="0">
              <a:solidFill>
                <a:srgbClr val="C00000"/>
              </a:solidFill>
            </a:endParaRPr>
          </a:p>
          <a:p>
            <a:endParaRPr kumimoji="1" lang="ja-JP" altLang="en-US" sz="2000" dirty="0">
              <a:solidFill>
                <a:srgbClr val="FF0000"/>
              </a:solidFill>
            </a:endParaRPr>
          </a:p>
        </p:txBody>
      </p:sp>
      <p:sp>
        <p:nvSpPr>
          <p:cNvPr id="4" name="正方形/長方形 3"/>
          <p:cNvSpPr/>
          <p:nvPr/>
        </p:nvSpPr>
        <p:spPr>
          <a:xfrm>
            <a:off x="6352444" y="674010"/>
            <a:ext cx="5320374" cy="6001643"/>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ex13.py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サイズ</a:t>
            </a:r>
            <a:r>
              <a:rPr lang="en-US" altLang="ja-JP" sz="1600" b="1" dirty="0">
                <a:solidFill>
                  <a:srgbClr val="008000"/>
                </a:solidFill>
                <a:latin typeface="ＭＳ ゴシック" panose="020B0609070205080204" pitchFamily="49" charset="-128"/>
                <a:ea typeface="ＭＳ ゴシック" panose="020B0609070205080204" pitchFamily="49" charset="-128"/>
              </a:rPr>
              <a:t>100x100</a:t>
            </a:r>
            <a:r>
              <a:rPr lang="ja-JP" altLang="en-US" sz="1600" b="1" dirty="0">
                <a:solidFill>
                  <a:srgbClr val="008000"/>
                </a:solidFill>
                <a:latin typeface="ＭＳ ゴシック" panose="020B0609070205080204" pitchFamily="49" charset="-128"/>
                <a:ea typeface="ＭＳ ゴシック" panose="020B0609070205080204" pitchFamily="49" charset="-128"/>
              </a:rPr>
              <a:t>の画像を作成</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200</a:t>
            </a:r>
          </a:p>
          <a:p>
            <a:r>
              <a:rPr lang="en-US" altLang="ja-JP" sz="1600" b="1" dirty="0">
                <a:solidFill>
                  <a:srgbClr val="000000"/>
                </a:solidFill>
                <a:latin typeface="ＭＳ ゴシック" panose="020B0609070205080204" pitchFamily="49" charset="-128"/>
                <a:ea typeface="ＭＳ ゴシック" panose="020B0609070205080204" pitchFamily="49" charset="-128"/>
              </a:rPr>
              <a:t>W   = 200</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b="1" dirty="0">
                <a:solidFill>
                  <a:srgbClr val="000000"/>
                </a:solidFill>
                <a:latin typeface="ＭＳ ゴシック" panose="020B0609070205080204" pitchFamily="49" charset="-128"/>
                <a:ea typeface="ＭＳ ゴシック" panose="020B0609070205080204" pitchFamily="49" charset="-128"/>
              </a:rPr>
              <a:t>( (H,W), np.uint8 )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画素値代入</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縦</a:t>
            </a:r>
            <a:r>
              <a:rPr lang="ja-JP" altLang="en-US" sz="1600" b="1" dirty="0" err="1">
                <a:solidFill>
                  <a:srgbClr val="008000"/>
                </a:solidFill>
                <a:latin typeface="ＭＳ ゴシック" panose="020B0609070205080204" pitchFamily="49" charset="-128"/>
                <a:ea typeface="ＭＳ ゴシック" panose="020B0609070205080204" pitchFamily="49" charset="-128"/>
              </a:rPr>
              <a:t>じま</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(H) : </a:t>
            </a: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x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(W) :</a:t>
            </a:r>
          </a:p>
          <a:p>
            <a:r>
              <a:rPr lang="en-US" altLang="ja-JP" sz="1600" b="1" dirty="0" smtClean="0">
                <a:solidFill>
                  <a:srgbClr val="0000FF"/>
                </a:solidFill>
                <a:latin typeface="ＭＳ ゴシック" panose="020B0609070205080204" pitchFamily="49" charset="-128"/>
                <a:ea typeface="ＭＳ ゴシック" panose="020B0609070205080204" pitchFamily="49" charset="-128"/>
              </a:rPr>
              <a:t>        if</a:t>
            </a:r>
            <a:r>
              <a:rPr lang="en-US" altLang="ja-JP" sz="1600" b="1" dirty="0">
                <a:solidFill>
                  <a:srgbClr val="000000"/>
                </a:solidFill>
                <a:latin typeface="ＭＳ ゴシック" panose="020B0609070205080204" pitchFamily="49" charset="-128"/>
                <a:ea typeface="ＭＳ ゴシック" panose="020B0609070205080204" pitchFamily="49" charset="-128"/>
              </a:rPr>
              <a:t>( x % 2==0) :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x</a:t>
            </a:r>
          </a:p>
          <a:p>
            <a:r>
              <a:rPr lang="en-US" altLang="ja-JP" sz="1600" b="1" dirty="0" smtClean="0">
                <a:solidFill>
                  <a:srgbClr val="0000FF"/>
                </a:solidFill>
                <a:latin typeface="ＭＳ ゴシック" panose="020B0609070205080204" pitchFamily="49" charset="-128"/>
                <a:ea typeface="ＭＳ ゴシック" panose="020B0609070205080204" pitchFamily="49" charset="-128"/>
              </a:rPr>
              <a:t>        else</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255</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矩形領域に一度で代入も可能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[50:60, 50:70] = 255</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"image"</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56047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288" y="307375"/>
            <a:ext cx="8502844" cy="733270"/>
          </a:xfrm>
        </p:spPr>
        <p:txBody>
          <a:bodyPr>
            <a:normAutofit/>
          </a:bodyPr>
          <a:lstStyle/>
          <a:p>
            <a:r>
              <a:rPr lang="en-US" altLang="ja-JP" sz="4000" dirty="0" smtClean="0"/>
              <a:t>Ex14.py </a:t>
            </a:r>
            <a:r>
              <a:rPr lang="ja-JP" altLang="en-US" sz="4000" dirty="0" smtClean="0"/>
              <a:t>平滑化</a:t>
            </a:r>
            <a:r>
              <a:rPr lang="ja-JP" altLang="en-US" sz="4000" dirty="0"/>
              <a:t>フィルタ</a:t>
            </a:r>
            <a:endParaRPr kumimoji="1" lang="ja-JP" altLang="en-US" sz="4000" dirty="0"/>
          </a:p>
        </p:txBody>
      </p:sp>
      <p:sp>
        <p:nvSpPr>
          <p:cNvPr id="3" name="コンテンツ プレースホルダー 2"/>
          <p:cNvSpPr>
            <a:spLocks noGrp="1"/>
          </p:cNvSpPr>
          <p:nvPr>
            <p:ph idx="1"/>
          </p:nvPr>
        </p:nvSpPr>
        <p:spPr>
          <a:xfrm>
            <a:off x="548288" y="1471872"/>
            <a:ext cx="5053615" cy="4398733"/>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右のコードの一部を編集</a:t>
            </a:r>
            <a:r>
              <a:rPr lang="ja-JP" altLang="en-US" sz="2000" b="1" dirty="0" smtClean="0">
                <a:solidFill>
                  <a:srgbClr val="C00000"/>
                </a:solidFill>
              </a:rPr>
              <a:t>し</a:t>
            </a:r>
            <a:r>
              <a:rPr lang="en-US" altLang="ja-JP" sz="2000" b="1" dirty="0" smtClean="0">
                <a:solidFill>
                  <a:srgbClr val="C00000"/>
                </a:solidFill>
              </a:rPr>
              <a:t>,</a:t>
            </a:r>
            <a:r>
              <a:rPr lang="ja-JP" altLang="en-US" sz="2000" b="1" dirty="0" smtClean="0">
                <a:solidFill>
                  <a:srgbClr val="C00000"/>
                </a:solidFill>
              </a:rPr>
              <a:t>平滑化フィルタを完成させよ．</a:t>
            </a:r>
            <a:endParaRPr lang="en-US" altLang="ja-JP" sz="2000" b="1" dirty="0" smtClean="0">
              <a:solidFill>
                <a:srgbClr val="C00000"/>
              </a:solidFill>
            </a:endParaRPr>
          </a:p>
          <a:p>
            <a:r>
              <a:rPr lang="ja-JP" altLang="en-US" sz="2000" b="1" dirty="0" smtClean="0">
                <a:solidFill>
                  <a:srgbClr val="C00000"/>
                </a:solidFill>
              </a:rPr>
              <a:t>ただし，注目画素を中心とする</a:t>
            </a:r>
            <a:r>
              <a:rPr lang="en-US" altLang="ja-JP" sz="2000" b="1" dirty="0" smtClean="0">
                <a:solidFill>
                  <a:srgbClr val="C00000"/>
                </a:solidFill>
              </a:rPr>
              <a:t>9</a:t>
            </a:r>
            <a:r>
              <a:rPr lang="ja-JP" altLang="en-US" sz="2000" b="1" dirty="0" smtClean="0">
                <a:solidFill>
                  <a:srgbClr val="C00000"/>
                </a:solidFill>
              </a:rPr>
              <a:t>画素の平均を注目画素に格納するものとする</a:t>
            </a:r>
            <a:endParaRPr lang="en-US" altLang="ja-JP" sz="2000" dirty="0">
              <a:solidFill>
                <a:srgbClr val="FF0000"/>
              </a:solidFill>
            </a:endParaRPr>
          </a:p>
        </p:txBody>
      </p:sp>
      <p:sp>
        <p:nvSpPr>
          <p:cNvPr id="4" name="正方形/長方形 3"/>
          <p:cNvSpPr/>
          <p:nvPr/>
        </p:nvSpPr>
        <p:spPr>
          <a:xfrm>
            <a:off x="6205084" y="1285971"/>
            <a:ext cx="5576237" cy="4770537"/>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ex14.py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 convert to grayscale float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cv2.cvtColor(</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cv2.COLOR_RGB2GRAY)</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np.float64(</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np.zeros_like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( 1,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[0]-1 ) : </a:t>
            </a: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x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( 1,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[1]-1 ) :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img_out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128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ここを編集</a:t>
            </a:r>
          </a:p>
          <a:p>
            <a:r>
              <a:rPr lang="en-US" altLang="ja-JP" sz="1600" b="1" dirty="0" smtClean="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ヒント</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r>
              <a:rPr lang="en-US" altLang="ja-JP" sz="1600" b="1" dirty="0">
                <a:solidFill>
                  <a:srgbClr val="008000"/>
                </a:solidFill>
                <a:latin typeface="ＭＳ ゴシック" panose="020B0609070205080204" pitchFamily="49" charset="-128"/>
                <a:ea typeface="ＭＳ ゴシック" panose="020B0609070205080204" pitchFamily="49" charset="-128"/>
              </a:rPr>
              <a:t>[y-1,x-1] </a:t>
            </a:r>
            <a:r>
              <a:rPr lang="ja-JP" altLang="en-US" sz="1600" b="1" dirty="0">
                <a:solidFill>
                  <a:srgbClr val="008000"/>
                </a:solidFill>
                <a:latin typeface="ＭＳ ゴシック" panose="020B0609070205080204" pitchFamily="49" charset="-128"/>
                <a:ea typeface="ＭＳ ゴシック" panose="020B0609070205080204" pitchFamily="49" charset="-128"/>
              </a:rPr>
              <a:t>で左上画素にアクセス</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 </a:t>
            </a:r>
            <a:r>
              <a:rPr lang="en-US" altLang="ja-JP" sz="1600" b="1" dirty="0">
                <a:solidFill>
                  <a:srgbClr val="A31515"/>
                </a:solidFill>
                <a:latin typeface="ＭＳ ゴシック" panose="020B0609070205080204" pitchFamily="49" charset="-128"/>
                <a:ea typeface="ＭＳ ゴシック" panose="020B0609070205080204" pitchFamily="49" charset="-128"/>
              </a:rPr>
              <a:t>"output"</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p:txBody>
      </p:sp>
    </p:spTree>
    <p:extLst>
      <p:ext uri="{BB962C8B-B14F-4D97-AF65-F5344CB8AC3E}">
        <p14:creationId xmlns:p14="http://schemas.microsoft.com/office/powerpoint/2010/main" val="139587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環境は，比較的手軽にプロトタイピングが行えるので，興味がある学生は是非学修を進めてほしい</a:t>
            </a:r>
            <a:endParaRPr lang="en-US" altLang="ja-JP" dirty="0" smtClean="0"/>
          </a:p>
          <a:p>
            <a:pPr>
              <a:lnSpc>
                <a:spcPct val="100000"/>
              </a:lnSpc>
            </a:pPr>
            <a:endParaRPr lang="en-US" altLang="ja-JP" dirty="0"/>
          </a:p>
          <a:p>
            <a:pPr>
              <a:lnSpc>
                <a:spcPct val="100000"/>
              </a:lnSpc>
            </a:pPr>
            <a:r>
              <a:rPr lang="ja-JP" altLang="en-US" dirty="0" smtClean="0"/>
              <a:t>次週より</a:t>
            </a:r>
            <a:r>
              <a:rPr lang="en-US" altLang="ja-JP" dirty="0" smtClean="0"/>
              <a:t>3</a:t>
            </a:r>
            <a:r>
              <a:rPr lang="ja-JP" altLang="en-US" dirty="0" smtClean="0"/>
              <a:t>週間は課題を出題します</a:t>
            </a:r>
            <a:endParaRPr lang="en-US" altLang="ja-JP" dirty="0" smtClean="0"/>
          </a:p>
        </p:txBody>
      </p:sp>
    </p:spTree>
    <p:extLst>
      <p:ext uri="{BB962C8B-B14F-4D97-AF65-F5344CB8AC3E}">
        <p14:creationId xmlns:p14="http://schemas.microsoft.com/office/powerpoint/2010/main" val="311078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4353"/>
            <a:ext cx="11504464" cy="733270"/>
          </a:xfrm>
        </p:spPr>
        <p:txBody>
          <a:bodyPr>
            <a:normAutofit/>
          </a:bodyPr>
          <a:lstStyle/>
          <a:p>
            <a:r>
              <a:rPr lang="ja-JP" altLang="en-US" sz="3600" dirty="0"/>
              <a:t>画像処理演習 </a:t>
            </a:r>
            <a:r>
              <a:rPr lang="en-US" altLang="ja-JP" sz="3600" dirty="0"/>
              <a:t>: python</a:t>
            </a:r>
            <a:r>
              <a:rPr lang="ja-JP" altLang="en-US" sz="3600" dirty="0"/>
              <a:t>入門</a:t>
            </a:r>
            <a:endParaRPr kumimoji="1" lang="ja-JP" altLang="en-US" sz="3600" dirty="0"/>
          </a:p>
        </p:txBody>
      </p:sp>
      <p:sp>
        <p:nvSpPr>
          <p:cNvPr id="3" name="コンテンツ プレースホルダー 2"/>
          <p:cNvSpPr>
            <a:spLocks noGrp="1"/>
          </p:cNvSpPr>
          <p:nvPr>
            <p:ph idx="1"/>
          </p:nvPr>
        </p:nvSpPr>
        <p:spPr>
          <a:xfrm>
            <a:off x="483220" y="1085222"/>
            <a:ext cx="11504464" cy="5555329"/>
          </a:xfrm>
        </p:spPr>
        <p:txBody>
          <a:bodyPr>
            <a:normAutofit/>
          </a:bodyPr>
          <a:lstStyle/>
          <a:p>
            <a:pPr marL="0" indent="0">
              <a:buNone/>
            </a:pPr>
            <a:r>
              <a:rPr kumimoji="1" lang="ja-JP" altLang="en-US" dirty="0" smtClean="0"/>
              <a:t>達成目標</a:t>
            </a:r>
            <a:endParaRPr kumimoji="1" lang="en-US" altLang="ja-JP" dirty="0" smtClean="0"/>
          </a:p>
          <a:p>
            <a:r>
              <a:rPr kumimoji="1" lang="en-US" altLang="ja-JP" sz="2400" dirty="0" err="1" smtClean="0"/>
              <a:t>Python+OpenCV</a:t>
            </a:r>
            <a:r>
              <a:rPr lang="ja-JP" altLang="en-US" sz="2400" dirty="0"/>
              <a:t>環境</a:t>
            </a:r>
            <a:r>
              <a:rPr lang="ja-JP" altLang="en-US" sz="2400" dirty="0" smtClean="0"/>
              <a:t>における簡単なプログラムを作成できる</a:t>
            </a:r>
            <a:endParaRPr lang="en-US" altLang="ja-JP" sz="2400" dirty="0" smtClean="0"/>
          </a:p>
          <a:p>
            <a:r>
              <a:rPr lang="ja-JP" altLang="en-US" sz="2400" dirty="0" smtClean="0"/>
              <a:t>本</a:t>
            </a:r>
            <a:r>
              <a:rPr lang="ja-JP" altLang="en-US" sz="2400" dirty="0"/>
              <a:t>講義</a:t>
            </a:r>
            <a:r>
              <a:rPr lang="ja-JP" altLang="en-US" sz="2400" dirty="0" smtClean="0"/>
              <a:t>にて</a:t>
            </a:r>
            <a:r>
              <a:rPr lang="ja-JP" altLang="en-US" sz="2400" dirty="0"/>
              <a:t>解説</a:t>
            </a:r>
            <a:r>
              <a:rPr lang="ja-JP" altLang="en-US" sz="2400" dirty="0" smtClean="0"/>
              <a:t>したフィルタ処理をプログラムとして記述できる</a:t>
            </a:r>
            <a:endParaRPr lang="en-US" altLang="ja-JP" sz="2400" dirty="0" smtClean="0"/>
          </a:p>
          <a:p>
            <a:pPr marL="0" indent="0">
              <a:buNone/>
            </a:pPr>
            <a:endParaRPr lang="en-US" altLang="ja-JP" sz="2000" dirty="0"/>
          </a:p>
          <a:p>
            <a:pPr marL="0" indent="0">
              <a:buNone/>
            </a:pPr>
            <a:r>
              <a:rPr lang="ja-JP" altLang="en-US" sz="2000" dirty="0"/>
              <a:t>注 </a:t>
            </a:r>
            <a:r>
              <a:rPr lang="en-US" altLang="ja-JP" sz="2000" dirty="0"/>
              <a:t>: </a:t>
            </a:r>
            <a:r>
              <a:rPr lang="ja-JP" altLang="en-US" sz="2000" dirty="0"/>
              <a:t>本講義で取り扱うのはあくまでほんの触りの部分だけです．もし興味が湧いた方は，デジタルメディア処理</a:t>
            </a:r>
            <a:r>
              <a:rPr lang="en-US" altLang="ja-JP" sz="2000" dirty="0"/>
              <a:t>2</a:t>
            </a:r>
            <a:r>
              <a:rPr lang="ja-JP" altLang="en-US" sz="2000" dirty="0"/>
              <a:t>や</a:t>
            </a:r>
            <a:r>
              <a:rPr lang="en-US" altLang="ja-JP" sz="2000" dirty="0"/>
              <a:t>3</a:t>
            </a:r>
            <a:r>
              <a:rPr lang="ja-JP" altLang="en-US" sz="2000" dirty="0"/>
              <a:t>年後期の高度情報処理演習</a:t>
            </a:r>
            <a:r>
              <a:rPr lang="en-US" altLang="ja-JP" sz="2000" dirty="0"/>
              <a:t>A</a:t>
            </a:r>
            <a:r>
              <a:rPr lang="ja-JP" altLang="en-US" sz="2000" dirty="0"/>
              <a:t>を履修するか，独学で学修を進めてください．</a:t>
            </a:r>
            <a:endParaRPr lang="en-US" altLang="ja-JP" sz="2000" dirty="0"/>
          </a:p>
          <a:p>
            <a:pPr marL="0" indent="0">
              <a:buNone/>
            </a:pPr>
            <a:r>
              <a:rPr lang="ja-JP" altLang="en-US" sz="2000" dirty="0"/>
              <a:t>注 </a:t>
            </a:r>
            <a:r>
              <a:rPr lang="en-US" altLang="ja-JP" sz="2000" dirty="0"/>
              <a:t>: </a:t>
            </a:r>
            <a:r>
              <a:rPr lang="ja-JP" altLang="en-US" sz="2000" dirty="0"/>
              <a:t>本講義では，コードを書きながら</a:t>
            </a:r>
            <a:r>
              <a:rPr lang="en-US" altLang="ja-JP" sz="2000" dirty="0"/>
              <a:t>Python</a:t>
            </a:r>
            <a:r>
              <a:rPr lang="ja-JP" altLang="en-US" sz="2000" dirty="0"/>
              <a:t>の表面的な使い方を体験します．網羅的な機能・文法の紹介は行ないません．</a:t>
            </a:r>
            <a:endParaRPr lang="en-US" altLang="ja-JP" sz="2000" dirty="0"/>
          </a:p>
          <a:p>
            <a:pPr marL="0" indent="0">
              <a:buNone/>
            </a:pPr>
            <a:endParaRPr lang="en-US" altLang="ja-JP" sz="2400" dirty="0"/>
          </a:p>
          <a:p>
            <a:pPr marL="0" indent="0">
              <a:buNone/>
            </a:pPr>
            <a:r>
              <a:rPr lang="ja-JP" altLang="en-US" sz="2400" b="1" dirty="0" smtClean="0"/>
              <a:t>準備</a:t>
            </a:r>
            <a:endParaRPr lang="en-US" altLang="ja-JP" sz="2400" b="1" dirty="0"/>
          </a:p>
          <a:p>
            <a:r>
              <a:rPr lang="ja-JP" altLang="en-US" sz="2000" dirty="0" smtClean="0"/>
              <a:t>好き</a:t>
            </a:r>
            <a:r>
              <a:rPr lang="ja-JP" altLang="en-US" sz="2000" dirty="0"/>
              <a:t>な画像を用意し</a:t>
            </a:r>
            <a:r>
              <a:rPr lang="en-US" altLang="ja-JP" sz="2000" dirty="0"/>
              <a:t>img.png</a:t>
            </a:r>
            <a:r>
              <a:rPr lang="ja-JP" altLang="en-US" sz="2000" dirty="0"/>
              <a:t>という名前で保存</a:t>
            </a:r>
            <a:endParaRPr lang="en-US" altLang="ja-JP" sz="2000" dirty="0"/>
          </a:p>
          <a:p>
            <a:r>
              <a:rPr lang="en-US" altLang="ja-JP" sz="2000" dirty="0" smtClean="0"/>
              <a:t>takashiijiri.com/classes/dm2017_1</a:t>
            </a:r>
            <a:r>
              <a:rPr lang="ja-JP" altLang="en-US" sz="2000" dirty="0"/>
              <a:t>より，サンプルコードを</a:t>
            </a:r>
            <a:r>
              <a:rPr lang="en-US" altLang="ja-JP" sz="2000" dirty="0"/>
              <a:t>DL</a:t>
            </a:r>
          </a:p>
          <a:p>
            <a:r>
              <a:rPr lang="ja-JP" altLang="en-US" sz="2000" dirty="0" smtClean="0"/>
              <a:t>上記</a:t>
            </a:r>
            <a:r>
              <a:rPr lang="ja-JP" altLang="en-US" sz="2000" dirty="0"/>
              <a:t>二つを同じフォルダに配置</a:t>
            </a:r>
            <a:endParaRPr lang="en-US" altLang="ja-JP" sz="2000" dirty="0"/>
          </a:p>
          <a:p>
            <a:endParaRPr kumimoji="1" lang="en-US" altLang="ja-JP" sz="2000" dirty="0" smtClean="0"/>
          </a:p>
        </p:txBody>
      </p:sp>
    </p:spTree>
    <p:extLst>
      <p:ext uri="{BB962C8B-B14F-4D97-AF65-F5344CB8AC3E}">
        <p14:creationId xmlns:p14="http://schemas.microsoft.com/office/powerpoint/2010/main" val="156720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Tree>
    <p:extLst>
      <p:ext uri="{BB962C8B-B14F-4D97-AF65-F5344CB8AC3E}">
        <p14:creationId xmlns:p14="http://schemas.microsoft.com/office/powerpoint/2010/main" val="1546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ファイルサイズが</a:t>
            </a:r>
            <a:r>
              <a:rPr lang="ja-JP" altLang="en-US" sz="1800" dirty="0"/>
              <a:t>大</a:t>
            </a:r>
            <a:r>
              <a:rPr lang="ja-JP" altLang="en-US" sz="1800" dirty="0" smtClean="0"/>
              <a:t>きいので多少時間がかかる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t>
            </a:r>
            <a:r>
              <a:rPr lang="en-US" altLang="ja-JP" sz="1600" dirty="0" smtClean="0">
                <a:solidFill>
                  <a:srgbClr val="FF0000"/>
                </a:solidFill>
                <a:hlinkClick r:id="rId4"/>
              </a:rPr>
              <a:t>Anaconda3-4.2.0-Windows-x86_64.exe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86884"/>
            <a:ext cx="11708780" cy="1172262"/>
          </a:xfrm>
        </p:spPr>
        <p:txBody>
          <a:bodyPr>
            <a:normAutofit/>
          </a:bodyPr>
          <a:lstStyle/>
          <a:p>
            <a:pPr algn="r"/>
            <a:r>
              <a:rPr kumimoji="1" lang="ja-JP" altLang="en-US" sz="4000" b="1" dirty="0" smtClean="0"/>
              <a:t>初めての</a:t>
            </a:r>
            <a:r>
              <a:rPr kumimoji="1" lang="en-US" altLang="ja-JP" sz="4000" b="1" dirty="0" smtClean="0"/>
              <a:t>Python</a:t>
            </a:r>
            <a:endParaRPr kumimoji="1" lang="ja-JP" altLang="en-US" sz="4000" b="1" dirty="0"/>
          </a:p>
        </p:txBody>
      </p:sp>
    </p:spTree>
    <p:extLst>
      <p:ext uri="{BB962C8B-B14F-4D97-AF65-F5344CB8AC3E}">
        <p14:creationId xmlns:p14="http://schemas.microsoft.com/office/powerpoint/2010/main" val="402345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503814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16647</TotalTime>
  <Words>2842</Words>
  <Application>Microsoft Office PowerPoint</Application>
  <PresentationFormat>ワイド画面</PresentationFormat>
  <Paragraphs>532</Paragraphs>
  <Slides>27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ＭＳ ゴシック</vt:lpstr>
      <vt:lpstr>メイリオ</vt:lpstr>
      <vt:lpstr>Arial</vt:lpstr>
      <vt:lpstr>Calibri</vt:lpstr>
      <vt:lpstr>Consolas</vt:lpstr>
      <vt:lpstr>Wingdings</vt:lpstr>
      <vt:lpstr>Office テーマ</vt:lpstr>
      <vt:lpstr>デジタルメディア処理1</vt:lpstr>
      <vt:lpstr>スケジュール</vt:lpstr>
      <vt:lpstr>画像処理演習 : python入門</vt:lpstr>
      <vt:lpstr>自分のPCでpythonを動かしたい人向けメモ</vt:lpstr>
      <vt:lpstr>Anacondaをインストールする</vt:lpstr>
      <vt:lpstr>OpenCVをインストール</vt:lpstr>
      <vt:lpstr>エディタ</vt:lpstr>
      <vt:lpstr>初めてのPython</vt:lpstr>
      <vt:lpstr>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main 関数</vt:lpstr>
      <vt:lpstr>クラス</vt:lpstr>
      <vt:lpstr>PythonとOpenCVを利用した画像処理</vt:lpstr>
      <vt:lpstr>Ex10.py 画像の入出力</vt:lpstr>
      <vt:lpstr>Ex11.py 画像に図形を書き込む</vt:lpstr>
      <vt:lpstr>Ex12.py 画素へのアクセス</vt:lpstr>
      <vt:lpstr>Ex13.py 画像の作成</vt:lpstr>
      <vt:lpstr>Ex14.py 平滑化フィルタ</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575</cp:revision>
  <cp:lastPrinted>2017-07-13T03:01:49Z</cp:lastPrinted>
  <dcterms:created xsi:type="dcterms:W3CDTF">2017-01-19T02:23:36Z</dcterms:created>
  <dcterms:modified xsi:type="dcterms:W3CDTF">2017-09-08T05:39:45Z</dcterms:modified>
</cp:coreProperties>
</file>