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9" r:id="rId2"/>
    <p:sldId id="439" r:id="rId3"/>
    <p:sldId id="278" r:id="rId4"/>
    <p:sldId id="444" r:id="rId5"/>
    <p:sldId id="445" r:id="rId6"/>
    <p:sldId id="448" r:id="rId7"/>
    <p:sldId id="449" r:id="rId8"/>
    <p:sldId id="450" r:id="rId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77995" autoAdjust="0"/>
  </p:normalViewPr>
  <p:slideViewPr>
    <p:cSldViewPr snapToGrid="0">
      <p:cViewPr varScale="1">
        <p:scale>
          <a:sx n="58" d="100"/>
          <a:sy n="58" d="100"/>
        </p:scale>
        <p:origin x="852" y="2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2017/9/4</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2017/9/4</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2017/9/4</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a:t>
            </a:r>
            <a:r>
              <a:rPr lang="en-US" altLang="ja-JP" sz="3600" b="1" dirty="0" smtClean="0"/>
              <a:t>1</a:t>
            </a:r>
            <a:r>
              <a:rPr lang="ja-JP" altLang="en-US" sz="3600" b="1" dirty="0" err="1" smtClean="0"/>
              <a:t>、</a:t>
            </a:r>
            <a:r>
              <a:rPr lang="en-US" altLang="ja-JP" sz="3600" b="1" dirty="0" smtClean="0"/>
              <a:t>2017</a:t>
            </a:r>
            <a:r>
              <a:rPr lang="ja-JP" altLang="en-US" sz="3600" b="1" dirty="0" smtClean="0"/>
              <a:t>（後期）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solidFill>
                  <a:schemeClr val="bg1">
                    <a:lumMod val="75000"/>
                  </a:schemeClr>
                </a:solidFill>
              </a:rPr>
              <a:t>09/26	</a:t>
            </a:r>
            <a:r>
              <a:rPr lang="ja-JP" altLang="en-US" sz="1800" dirty="0" smtClean="0">
                <a:solidFill>
                  <a:schemeClr val="bg1">
                    <a:lumMod val="75000"/>
                  </a:schemeClr>
                </a:solidFill>
              </a:rPr>
              <a:t>イントロダクション</a:t>
            </a:r>
            <a:r>
              <a:rPr lang="en-US" altLang="ja-JP" sz="1800" dirty="0">
                <a:solidFill>
                  <a:schemeClr val="bg1">
                    <a:lumMod val="75000"/>
                  </a:schemeClr>
                </a:solidFill>
              </a:rPr>
              <a:t>1 : </a:t>
            </a:r>
            <a:r>
              <a:rPr lang="ja-JP" altLang="en-US" sz="1800" dirty="0">
                <a:solidFill>
                  <a:schemeClr val="bg1">
                    <a:lumMod val="75000"/>
                  </a:schemeClr>
                </a:solidFill>
              </a:rPr>
              <a:t>デジタル画像とは，量子化と標本化，</a:t>
            </a:r>
            <a:r>
              <a:rPr lang="en-US" altLang="ja-JP" sz="1800" dirty="0">
                <a:solidFill>
                  <a:schemeClr val="bg1">
                    <a:lumMod val="75000"/>
                  </a:schemeClr>
                </a:solidFill>
              </a:rPr>
              <a:t>Dynamic </a:t>
            </a:r>
            <a:r>
              <a:rPr lang="en-US" altLang="ja-JP" sz="1800" dirty="0" smtClean="0">
                <a:solidFill>
                  <a:schemeClr val="bg1">
                    <a:lumMod val="75000"/>
                  </a:schemeClr>
                </a:solidFill>
              </a:rPr>
              <a:t>Range</a:t>
            </a:r>
            <a:endParaRPr lang="ja-JP" altLang="en-US" sz="1800" dirty="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10/03	</a:t>
            </a:r>
            <a:r>
              <a:rPr lang="ja-JP" altLang="en-US" sz="1800" dirty="0" smtClean="0">
                <a:solidFill>
                  <a:schemeClr val="bg1">
                    <a:lumMod val="75000"/>
                  </a:schemeClr>
                </a:solidFill>
              </a:rPr>
              <a:t>イントロダクション</a:t>
            </a:r>
            <a:r>
              <a:rPr lang="en-US" altLang="ja-JP" sz="1800" dirty="0">
                <a:solidFill>
                  <a:schemeClr val="bg1">
                    <a:lumMod val="75000"/>
                  </a:schemeClr>
                </a:solidFill>
              </a:rPr>
              <a:t>2 : </a:t>
            </a:r>
            <a:r>
              <a:rPr lang="ja-JP" altLang="en-US" sz="1800" dirty="0">
                <a:solidFill>
                  <a:schemeClr val="bg1">
                    <a:lumMod val="75000"/>
                  </a:schemeClr>
                </a:solidFill>
              </a:rPr>
              <a:t>デジタルカメラ</a:t>
            </a:r>
            <a:r>
              <a:rPr lang="ja-JP" altLang="en-US" sz="1800" dirty="0" smtClean="0">
                <a:solidFill>
                  <a:schemeClr val="bg1">
                    <a:lumMod val="75000"/>
                  </a:schemeClr>
                </a:solidFill>
              </a:rPr>
              <a:t>，人間の視覚，表色系</a:t>
            </a:r>
            <a:endParaRPr lang="ja-JP" altLang="en-US" sz="1800" dirty="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10/10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1 : </a:t>
            </a:r>
            <a:r>
              <a:rPr lang="ja-JP" altLang="en-US" sz="1800" dirty="0">
                <a:solidFill>
                  <a:schemeClr val="bg1">
                    <a:lumMod val="75000"/>
                  </a:schemeClr>
                </a:solidFill>
              </a:rPr>
              <a:t>トーンカーブ，線形フィルタ 	</a:t>
            </a:r>
          </a:p>
          <a:p>
            <a:pPr marL="0" indent="0">
              <a:lnSpc>
                <a:spcPct val="100000"/>
              </a:lnSpc>
              <a:spcBef>
                <a:spcPts val="600"/>
              </a:spcBef>
              <a:spcAft>
                <a:spcPts val="600"/>
              </a:spcAft>
              <a:buNone/>
            </a:pPr>
            <a:r>
              <a:rPr lang="en-US" altLang="ja-JP" sz="1800" dirty="0" smtClean="0">
                <a:solidFill>
                  <a:schemeClr val="bg1">
                    <a:lumMod val="75000"/>
                  </a:schemeClr>
                </a:solidFill>
              </a:rPr>
              <a:t>10/17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2 : </a:t>
            </a:r>
            <a:r>
              <a:rPr lang="ja-JP" altLang="en-US" sz="1800" dirty="0">
                <a:solidFill>
                  <a:schemeClr val="bg1">
                    <a:lumMod val="75000"/>
                  </a:schemeClr>
                </a:solidFill>
              </a:rPr>
              <a:t>非線形フィルタ，</a:t>
            </a:r>
            <a:r>
              <a:rPr lang="ja-JP" altLang="en-US" sz="1800" dirty="0" smtClean="0">
                <a:solidFill>
                  <a:schemeClr val="bg1">
                    <a:lumMod val="75000"/>
                  </a:schemeClr>
                </a:solidFill>
              </a:rPr>
              <a:t>ハーフトーニング</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10/24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3 : </a:t>
            </a:r>
            <a:r>
              <a:rPr lang="ja-JP" altLang="en-US" sz="1800" dirty="0">
                <a:solidFill>
                  <a:schemeClr val="bg1">
                    <a:lumMod val="75000"/>
                  </a:schemeClr>
                </a:solidFill>
              </a:rPr>
              <a:t>離散フーリエ</a:t>
            </a:r>
            <a:r>
              <a:rPr lang="ja-JP" altLang="en-US" sz="1800" dirty="0" smtClean="0">
                <a:solidFill>
                  <a:schemeClr val="bg1">
                    <a:lumMod val="75000"/>
                  </a:schemeClr>
                </a:solidFill>
              </a:rPr>
              <a:t>変換と周波数フィルタリング</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b="1" dirty="0" smtClean="0">
                <a:solidFill>
                  <a:schemeClr val="bg1">
                    <a:lumMod val="75000"/>
                  </a:schemeClr>
                </a:solidFill>
              </a:rPr>
              <a:t>11/07	</a:t>
            </a:r>
            <a:r>
              <a:rPr lang="ja-JP" altLang="en-US" sz="1800" b="1" dirty="0">
                <a:solidFill>
                  <a:schemeClr val="bg1">
                    <a:lumMod val="75000"/>
                  </a:schemeClr>
                </a:solidFill>
              </a:rPr>
              <a:t>前半のまとめと中間</a:t>
            </a:r>
            <a:r>
              <a:rPr lang="ja-JP" altLang="en-US" sz="1800" b="1" dirty="0" smtClean="0">
                <a:solidFill>
                  <a:schemeClr val="bg1">
                    <a:lumMod val="75000"/>
                  </a:schemeClr>
                </a:solidFill>
              </a:rPr>
              <a:t>試験</a:t>
            </a:r>
            <a:endParaRPr lang="en-US" altLang="ja-JP" sz="1800" b="1"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11/14</a:t>
            </a:r>
            <a:r>
              <a:rPr lang="en-US" altLang="ja-JP" sz="1800" b="1" dirty="0" smtClean="0">
                <a:solidFill>
                  <a:schemeClr val="bg1">
                    <a:lumMod val="75000"/>
                  </a:schemeClr>
                </a:solidFill>
              </a:rPr>
              <a:t>	</a:t>
            </a:r>
            <a:r>
              <a:rPr lang="ja-JP" altLang="en-US" sz="1800" dirty="0">
                <a:solidFill>
                  <a:schemeClr val="bg1">
                    <a:lumMod val="75000"/>
                  </a:schemeClr>
                </a:solidFill>
              </a:rPr>
              <a:t>画像処理演習 </a:t>
            </a:r>
            <a:r>
              <a:rPr lang="en-US" altLang="ja-JP" sz="1800" dirty="0">
                <a:solidFill>
                  <a:schemeClr val="bg1">
                    <a:lumMod val="75000"/>
                  </a:schemeClr>
                </a:solidFill>
              </a:rPr>
              <a:t>: python</a:t>
            </a:r>
            <a:r>
              <a:rPr lang="ja-JP" altLang="en-US" sz="1800" dirty="0" smtClean="0">
                <a:solidFill>
                  <a:schemeClr val="bg1">
                    <a:lumMod val="75000"/>
                  </a:schemeClr>
                </a:solidFill>
              </a:rPr>
              <a:t>入門　</a:t>
            </a:r>
            <a:r>
              <a:rPr lang="en-US" altLang="ja-JP" sz="1800" dirty="0" smtClean="0">
                <a:solidFill>
                  <a:schemeClr val="bg1">
                    <a:lumMod val="75000"/>
                  </a:schemeClr>
                </a:solidFill>
              </a:rPr>
              <a:t>(</a:t>
            </a:r>
            <a:r>
              <a:rPr lang="ja-JP" altLang="en-US" sz="1800" dirty="0" smtClean="0">
                <a:solidFill>
                  <a:schemeClr val="bg1">
                    <a:lumMod val="75000"/>
                  </a:schemeClr>
                </a:solidFill>
              </a:rPr>
              <a:t>演習室</a:t>
            </a:r>
            <a:r>
              <a:rPr lang="en-US" altLang="ja-JP" sz="1800" dirty="0" smtClean="0">
                <a:solidFill>
                  <a:schemeClr val="bg1">
                    <a:lumMod val="75000"/>
                  </a:schemeClr>
                </a:solidFill>
              </a:rPr>
              <a:t>)</a:t>
            </a:r>
            <a:endParaRPr lang="en-US" altLang="ja-JP" sz="1800" b="1"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t>11/21	</a:t>
            </a:r>
            <a:r>
              <a:rPr lang="ja-JP" altLang="en-US" sz="1800" dirty="0"/>
              <a:t>画像処理演習 </a:t>
            </a:r>
            <a:r>
              <a:rPr lang="en-US" altLang="ja-JP" sz="1800" dirty="0"/>
              <a:t>: </a:t>
            </a:r>
            <a:r>
              <a:rPr lang="ja-JP" altLang="en-US" sz="1800" dirty="0"/>
              <a:t>フィルタ</a:t>
            </a:r>
            <a:r>
              <a:rPr lang="ja-JP" altLang="en-US" sz="1800" dirty="0" smtClean="0"/>
              <a:t>処理 </a:t>
            </a:r>
            <a:r>
              <a:rPr lang="en-US" altLang="ja-JP" sz="1800" dirty="0" smtClean="0"/>
              <a:t>(</a:t>
            </a:r>
            <a:r>
              <a:rPr lang="ja-JP" altLang="en-US" sz="1800" dirty="0"/>
              <a:t>演習室</a:t>
            </a:r>
            <a:r>
              <a:rPr lang="en-US" altLang="ja-JP" sz="1800" dirty="0"/>
              <a:t>)</a:t>
            </a:r>
            <a:endParaRPr lang="en-US" altLang="ja-JP" sz="1800" dirty="0" smtClean="0"/>
          </a:p>
          <a:p>
            <a:pPr marL="0" indent="0">
              <a:lnSpc>
                <a:spcPct val="100000"/>
              </a:lnSpc>
              <a:spcBef>
                <a:spcPts val="600"/>
              </a:spcBef>
              <a:spcAft>
                <a:spcPts val="600"/>
              </a:spcAft>
              <a:buNone/>
            </a:pPr>
            <a:r>
              <a:rPr lang="en-US" altLang="ja-JP" sz="1800" dirty="0" smtClean="0"/>
              <a:t>11/28	</a:t>
            </a:r>
            <a:r>
              <a:rPr lang="ja-JP" altLang="en-US" sz="1800" dirty="0"/>
              <a:t>画像処理演習 </a:t>
            </a:r>
            <a:r>
              <a:rPr lang="en-US" altLang="ja-JP" sz="1800" dirty="0"/>
              <a:t>: </a:t>
            </a:r>
            <a:r>
              <a:rPr lang="ja-JP" altLang="en-US" sz="1800" dirty="0"/>
              <a:t>フィルタ</a:t>
            </a:r>
            <a:r>
              <a:rPr lang="ja-JP" altLang="en-US" sz="1800" dirty="0" smtClean="0"/>
              <a:t>処理 </a:t>
            </a:r>
            <a:r>
              <a:rPr lang="en-US" altLang="ja-JP" sz="1800" dirty="0" smtClean="0"/>
              <a:t>(</a:t>
            </a:r>
            <a:r>
              <a:rPr lang="ja-JP" altLang="en-US" sz="1800" dirty="0"/>
              <a:t>演習室</a:t>
            </a:r>
            <a:r>
              <a:rPr lang="en-US" altLang="ja-JP" sz="1800" dirty="0"/>
              <a:t>)</a:t>
            </a:r>
            <a:endParaRPr lang="en-US" altLang="ja-JP" sz="1800" b="1" dirty="0" smtClean="0"/>
          </a:p>
          <a:p>
            <a:pPr marL="0" indent="0">
              <a:lnSpc>
                <a:spcPct val="100000"/>
              </a:lnSpc>
              <a:spcBef>
                <a:spcPts val="600"/>
              </a:spcBef>
              <a:spcAft>
                <a:spcPts val="600"/>
              </a:spcAft>
              <a:buNone/>
            </a:pPr>
            <a:r>
              <a:rPr lang="en-US" altLang="ja-JP" sz="1800" dirty="0" smtClean="0"/>
              <a:t>12/05	</a:t>
            </a:r>
            <a:r>
              <a:rPr lang="ja-JP" altLang="en-US" sz="1800" dirty="0"/>
              <a:t>画像処理演習 </a:t>
            </a:r>
            <a:r>
              <a:rPr lang="en-US" altLang="ja-JP" sz="1800" dirty="0"/>
              <a:t>: </a:t>
            </a:r>
            <a:r>
              <a:rPr lang="ja-JP" altLang="en-US" sz="1800" dirty="0"/>
              <a:t>フィルタ</a:t>
            </a:r>
            <a:r>
              <a:rPr lang="ja-JP" altLang="en-US" sz="1800" dirty="0" smtClean="0"/>
              <a:t>処理</a:t>
            </a:r>
            <a:r>
              <a:rPr lang="en-US" altLang="ja-JP" sz="1800" dirty="0" smtClean="0"/>
              <a:t> </a:t>
            </a:r>
            <a:r>
              <a:rPr lang="en-US" altLang="ja-JP" sz="1800" dirty="0"/>
              <a:t>(</a:t>
            </a:r>
            <a:r>
              <a:rPr lang="ja-JP" altLang="en-US" sz="1800" dirty="0"/>
              <a:t>演習室</a:t>
            </a:r>
            <a:r>
              <a:rPr lang="en-US" altLang="ja-JP" sz="1800" dirty="0"/>
              <a:t>)</a:t>
            </a:r>
            <a:endParaRPr lang="ja-JP" altLang="en-US" sz="1800" dirty="0"/>
          </a:p>
          <a:p>
            <a:pPr marL="0" indent="0">
              <a:lnSpc>
                <a:spcPct val="100000"/>
              </a:lnSpc>
              <a:spcBef>
                <a:spcPts val="600"/>
              </a:spcBef>
              <a:spcAft>
                <a:spcPts val="600"/>
              </a:spcAft>
              <a:buNone/>
            </a:pPr>
            <a:r>
              <a:rPr lang="en-US" altLang="ja-JP" sz="1800" dirty="0" smtClean="0"/>
              <a:t>12/12	</a:t>
            </a:r>
            <a:r>
              <a:rPr lang="ja-JP" altLang="en-US" sz="1800" dirty="0"/>
              <a:t>画像の幾何変換１ </a:t>
            </a:r>
            <a:r>
              <a:rPr lang="en-US" altLang="ja-JP" sz="1800" dirty="0"/>
              <a:t>: </a:t>
            </a:r>
            <a:r>
              <a:rPr lang="ja-JP" altLang="en-US" sz="1800" dirty="0"/>
              <a:t>アファイン</a:t>
            </a:r>
            <a:r>
              <a:rPr lang="ja-JP" altLang="en-US" sz="1800" dirty="0" smtClean="0"/>
              <a:t>変換</a:t>
            </a:r>
            <a:r>
              <a:rPr lang="en-US" altLang="ja-JP" sz="1800" dirty="0" smtClean="0"/>
              <a:t> </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12/19	</a:t>
            </a:r>
            <a:r>
              <a:rPr lang="ja-JP" altLang="en-US" sz="1800" dirty="0"/>
              <a:t>画像の幾何変換２ </a:t>
            </a:r>
            <a:r>
              <a:rPr lang="en-US" altLang="ja-JP" sz="1800" dirty="0"/>
              <a:t>: </a:t>
            </a:r>
            <a:r>
              <a:rPr lang="ja-JP" altLang="en-US" sz="1800" dirty="0"/>
              <a:t>画像の補間</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01/16 </a:t>
            </a:r>
            <a:r>
              <a:rPr lang="en-US" altLang="ja-JP" sz="1800" dirty="0"/>
              <a:t>	</a:t>
            </a:r>
            <a:r>
              <a:rPr lang="ja-JP" altLang="en-US" sz="1800" dirty="0"/>
              <a:t>画像復元 </a:t>
            </a:r>
            <a:r>
              <a:rPr lang="en-US" altLang="ja-JP" sz="1800" dirty="0"/>
              <a:t>: Convolution</a:t>
            </a:r>
            <a:r>
              <a:rPr lang="ja-JP" altLang="en-US" sz="1800" dirty="0"/>
              <a:t>と</a:t>
            </a:r>
            <a:r>
              <a:rPr lang="en-US" altLang="ja-JP" sz="1800" dirty="0"/>
              <a:t>De-convolution</a:t>
            </a:r>
            <a:r>
              <a:rPr lang="ja-JP" altLang="en-US" sz="1800" dirty="0" smtClean="0"/>
              <a:t>（変更</a:t>
            </a:r>
            <a:r>
              <a:rPr lang="ja-JP" altLang="en-US" sz="1800" dirty="0"/>
              <a:t>する可能性有り）</a:t>
            </a:r>
            <a:endParaRPr lang="en-US" altLang="ja-JP" sz="1800" dirty="0" smtClean="0"/>
          </a:p>
          <a:p>
            <a:pPr marL="0" indent="0">
              <a:lnSpc>
                <a:spcPct val="100000"/>
              </a:lnSpc>
              <a:spcBef>
                <a:spcPts val="600"/>
              </a:spcBef>
              <a:spcAft>
                <a:spcPts val="600"/>
              </a:spcAft>
              <a:buNone/>
            </a:pPr>
            <a:r>
              <a:rPr lang="en-US" altLang="ja-JP" sz="1800" b="1" dirty="0" smtClean="0">
                <a:solidFill>
                  <a:srgbClr val="FF0000"/>
                </a:solidFill>
              </a:rPr>
              <a:t>01/23 </a:t>
            </a:r>
            <a:r>
              <a:rPr lang="en-US" altLang="ja-JP" sz="1800" b="1" dirty="0">
                <a:solidFill>
                  <a:srgbClr val="FF0000"/>
                </a:solidFill>
              </a:rPr>
              <a:t>	</a:t>
            </a:r>
            <a:r>
              <a:rPr lang="ja-JP" altLang="en-US" sz="1800" b="1" dirty="0">
                <a:solidFill>
                  <a:srgbClr val="FF0000"/>
                </a:solidFill>
              </a:rPr>
              <a:t>後半のまとめと期末</a:t>
            </a:r>
            <a:r>
              <a:rPr lang="ja-JP" altLang="en-US" sz="1800" b="1" dirty="0" smtClean="0">
                <a:solidFill>
                  <a:srgbClr val="FF0000"/>
                </a:solidFill>
              </a:rPr>
              <a:t>試験</a:t>
            </a:r>
            <a:endParaRPr lang="en-US" altLang="ja-JP" sz="1800" b="1" dirty="0" smtClean="0">
              <a:solidFill>
                <a:srgbClr val="FF0000"/>
              </a:solidFill>
            </a:endParaRPr>
          </a:p>
        </p:txBody>
      </p:sp>
    </p:spTree>
    <p:extLst>
      <p:ext uri="{BB962C8B-B14F-4D97-AF65-F5344CB8AC3E}">
        <p14:creationId xmlns:p14="http://schemas.microsoft.com/office/powerpoint/2010/main" val="249813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演習課題 </a:t>
            </a:r>
            <a:r>
              <a:rPr lang="en-US" altLang="ja-JP" sz="3600" dirty="0" smtClean="0"/>
              <a:t>11/21</a:t>
            </a:r>
            <a:endParaRPr kumimoji="1" lang="ja-JP" altLang="en-US" sz="3600" dirty="0"/>
          </a:p>
        </p:txBody>
      </p:sp>
      <p:sp>
        <p:nvSpPr>
          <p:cNvPr id="3" name="コンテンツ プレースホルダー 2"/>
          <p:cNvSpPr>
            <a:spLocks noGrp="1"/>
          </p:cNvSpPr>
          <p:nvPr>
            <p:ph idx="1"/>
          </p:nvPr>
        </p:nvSpPr>
        <p:spPr>
          <a:xfrm>
            <a:off x="697881" y="1343722"/>
            <a:ext cx="11310505" cy="5288190"/>
          </a:xfrm>
        </p:spPr>
        <p:txBody>
          <a:bodyPr>
            <a:normAutofit/>
          </a:bodyPr>
          <a:lstStyle/>
          <a:p>
            <a:pPr marL="0" indent="0">
              <a:lnSpc>
                <a:spcPct val="100000"/>
              </a:lnSpc>
              <a:spcBef>
                <a:spcPts val="600"/>
              </a:spcBef>
              <a:spcAft>
                <a:spcPts val="600"/>
              </a:spcAft>
              <a:buNone/>
            </a:pPr>
            <a:r>
              <a:rPr lang="ja-JP" altLang="en-US" sz="2400" b="1" dirty="0" smtClean="0"/>
              <a:t>締め切り</a:t>
            </a:r>
            <a:r>
              <a:rPr lang="en-US" altLang="ja-JP" sz="2400" dirty="0" smtClean="0"/>
              <a:t>: </a:t>
            </a:r>
            <a:r>
              <a:rPr lang="ja-JP" altLang="en-US" sz="2400" dirty="0" smtClean="0"/>
              <a:t> </a:t>
            </a:r>
            <a:r>
              <a:rPr lang="en-US" altLang="ja-JP" sz="2400" dirty="0" smtClean="0"/>
              <a:t>12/08 23:59</a:t>
            </a:r>
          </a:p>
          <a:p>
            <a:pPr marL="0" indent="0">
              <a:lnSpc>
                <a:spcPct val="100000"/>
              </a:lnSpc>
              <a:spcBef>
                <a:spcPts val="600"/>
              </a:spcBef>
              <a:spcAft>
                <a:spcPts val="600"/>
              </a:spcAft>
              <a:buNone/>
            </a:pPr>
            <a:r>
              <a:rPr lang="ja-JP" altLang="en-US" sz="2400" b="1" dirty="0" smtClean="0"/>
              <a:t>提出方法</a:t>
            </a:r>
            <a:r>
              <a:rPr lang="en-US" altLang="ja-JP" sz="2400" dirty="0" smtClean="0"/>
              <a:t>:  </a:t>
            </a:r>
            <a:r>
              <a:rPr lang="ja-JP" altLang="en-US" sz="2400" dirty="0" smtClean="0"/>
              <a:t>共有フォルダに </a:t>
            </a:r>
            <a:r>
              <a:rPr lang="en-US" altLang="ja-JP" sz="2400" dirty="0" smtClean="0"/>
              <a:t>『</a:t>
            </a:r>
            <a:r>
              <a:rPr lang="en-US" altLang="ja-JP" sz="2400" b="1" dirty="0"/>
              <a:t>dm1excer</a:t>
            </a:r>
            <a:r>
              <a:rPr lang="en-US" altLang="ja-JP" sz="2400" dirty="0" smtClean="0"/>
              <a:t>』</a:t>
            </a:r>
            <a:r>
              <a:rPr lang="ja-JP" altLang="en-US" sz="2400" dirty="0" smtClean="0"/>
              <a:t>というフォルダを作成し，その中に</a:t>
            </a:r>
            <a:r>
              <a:rPr lang="en-US" altLang="ja-JP" sz="2400" dirty="0" smtClean="0"/>
              <a:t>	</a:t>
            </a:r>
            <a:r>
              <a:rPr lang="ja-JP" altLang="en-US" sz="2400" dirty="0" smtClean="0"/>
              <a:t>　　</a:t>
            </a:r>
            <a:r>
              <a:rPr lang="en-US" altLang="ja-JP" sz="2400" dirty="0" smtClean="0"/>
              <a:t>	</a:t>
            </a:r>
            <a:r>
              <a:rPr lang="ja-JP" altLang="en-US" sz="2400" dirty="0" smtClean="0"/>
              <a:t>　　ソースコードの入ったファイルを置く．フォルダ名は全て半角． </a:t>
            </a:r>
            <a:endParaRPr lang="en-US" altLang="ja-JP" sz="2400" dirty="0"/>
          </a:p>
          <a:p>
            <a:pPr marL="0" indent="0">
              <a:buNone/>
            </a:pPr>
            <a:r>
              <a:rPr lang="ja-JP" altLang="en-US" sz="2400" b="1" dirty="0" smtClean="0"/>
              <a:t>課題雛形</a:t>
            </a:r>
            <a:r>
              <a:rPr lang="en-US" altLang="ja-JP" sz="2400" dirty="0" smtClean="0"/>
              <a:t>:  </a:t>
            </a:r>
            <a:r>
              <a:rPr lang="en-US" altLang="ja-JP" sz="2400" dirty="0"/>
              <a:t>http://</a:t>
            </a:r>
            <a:r>
              <a:rPr lang="en-US" altLang="ja-JP" sz="2400" dirty="0" smtClean="0"/>
              <a:t>takashiijiri.com/classes/dm2017_1/dm1excer.zip</a:t>
            </a:r>
            <a:endParaRPr lang="en-US" altLang="ja-JP" sz="2400" dirty="0" smtClean="0"/>
          </a:p>
          <a:p>
            <a:pPr marL="0" indent="0">
              <a:buNone/>
            </a:pPr>
            <a:r>
              <a:rPr lang="ja-JP" altLang="en-US" sz="2400" b="1" dirty="0"/>
              <a:t>入出力</a:t>
            </a:r>
            <a:r>
              <a:rPr lang="ja-JP" altLang="en-US" sz="2400" b="1" dirty="0" smtClean="0"/>
              <a:t>   </a:t>
            </a:r>
            <a:r>
              <a:rPr lang="en-US" altLang="ja-JP" sz="2400" dirty="0" smtClean="0"/>
              <a:t>:  </a:t>
            </a:r>
            <a:r>
              <a:rPr lang="ja-JP" altLang="en-US" sz="2400" dirty="0" smtClean="0"/>
              <a:t>課題では入力画像を受け取り，出力画像を保存するプログラムを作る．　　　</a:t>
            </a:r>
            <a:r>
              <a:rPr lang="en-US" altLang="ja-JP" sz="2400" dirty="0"/>
              <a:t>	</a:t>
            </a:r>
            <a:r>
              <a:rPr lang="en-US" altLang="ja-JP" sz="2400" dirty="0" smtClean="0"/>
              <a:t>      </a:t>
            </a:r>
            <a:r>
              <a:rPr lang="ja-JP" altLang="en-US" sz="2400" dirty="0" smtClean="0"/>
              <a:t>入力</a:t>
            </a:r>
            <a:r>
              <a:rPr lang="ja-JP" altLang="en-US" sz="2400" dirty="0"/>
              <a:t>画像と出力画像のファイル名は以下の通りコマンドライン</a:t>
            </a:r>
            <a:r>
              <a:rPr lang="ja-JP" altLang="en-US" sz="2400" dirty="0" smtClean="0"/>
              <a:t>入力よ</a:t>
            </a:r>
            <a:r>
              <a:rPr lang="en-US" altLang="ja-JP" sz="2400" dirty="0" smtClean="0"/>
              <a:t>	</a:t>
            </a:r>
            <a:r>
              <a:rPr lang="ja-JP" altLang="en-US" sz="2400" dirty="0" smtClean="0"/>
              <a:t>　　</a:t>
            </a:r>
            <a:r>
              <a:rPr lang="ja-JP" altLang="en-US" sz="2400" dirty="0" err="1" smtClean="0"/>
              <a:t>り</a:t>
            </a:r>
            <a:r>
              <a:rPr lang="ja-JP" altLang="en-US" sz="2400" dirty="0"/>
              <a:t>与えよ</a:t>
            </a:r>
            <a:endParaRPr lang="en-US" altLang="ja-JP" sz="2400" dirty="0" smtClean="0"/>
          </a:p>
          <a:p>
            <a:pPr marL="0" indent="0">
              <a:buNone/>
            </a:pPr>
            <a:endParaRPr lang="en-US" altLang="ja-JP" sz="2400" b="1" dirty="0" smtClean="0">
              <a:solidFill>
                <a:srgbClr val="C00000"/>
              </a:solidFill>
            </a:endParaRPr>
          </a:p>
          <a:p>
            <a:pPr marL="0" indent="0">
              <a:buNone/>
            </a:pPr>
            <a:endParaRPr lang="en-US" altLang="ja-JP" sz="2000" b="1" dirty="0">
              <a:solidFill>
                <a:srgbClr val="C00000"/>
              </a:solidFill>
            </a:endParaRPr>
          </a:p>
          <a:p>
            <a:pPr marL="0" indent="0">
              <a:buNone/>
            </a:pPr>
            <a:r>
              <a:rPr lang="ja-JP" altLang="en-US" sz="2000" dirty="0" smtClean="0">
                <a:solidFill>
                  <a:srgbClr val="C00000"/>
                </a:solidFill>
              </a:rPr>
              <a:t>注意</a:t>
            </a:r>
            <a:r>
              <a:rPr lang="en-US" altLang="ja-JP" sz="2000" dirty="0" smtClean="0">
                <a:solidFill>
                  <a:srgbClr val="C00000"/>
                </a:solidFill>
              </a:rPr>
              <a:t>  :  </a:t>
            </a:r>
            <a:r>
              <a:rPr lang="ja-JP" altLang="en-US" sz="2000" dirty="0" smtClean="0">
                <a:solidFill>
                  <a:srgbClr val="C00000"/>
                </a:solidFill>
              </a:rPr>
              <a:t>採点は自動化されています．フォルダ名・ファイル名やプログラムの仕様は指示に</a:t>
            </a:r>
            <a:r>
              <a:rPr lang="ja-JP" altLang="en-US" sz="2000" dirty="0">
                <a:solidFill>
                  <a:srgbClr val="C00000"/>
                </a:solidFill>
              </a:rPr>
              <a:t>厳密に</a:t>
            </a:r>
            <a:r>
              <a:rPr lang="ja-JP" altLang="en-US" sz="2000" dirty="0" smtClean="0">
                <a:solidFill>
                  <a:srgbClr val="C00000"/>
                </a:solidFill>
              </a:rPr>
              <a:t>従ってください．入出力の仕様を満たさないコードは評価できず</a:t>
            </a:r>
            <a:r>
              <a:rPr lang="en-US" altLang="ja-JP" sz="2000" dirty="0" smtClean="0">
                <a:solidFill>
                  <a:srgbClr val="C00000"/>
                </a:solidFill>
              </a:rPr>
              <a:t>0</a:t>
            </a:r>
            <a:r>
              <a:rPr lang="ja-JP" altLang="en-US" sz="2000" dirty="0" smtClean="0">
                <a:solidFill>
                  <a:srgbClr val="C00000"/>
                </a:solidFill>
              </a:rPr>
              <a:t>点扱いとなります．</a:t>
            </a:r>
            <a:r>
              <a:rPr lang="en-US" altLang="ja-JP" sz="2000" dirty="0" smtClean="0">
                <a:solidFill>
                  <a:srgbClr val="C00000"/>
                </a:solidFill>
              </a:rPr>
              <a:t> </a:t>
            </a:r>
            <a:endParaRPr lang="en-US" altLang="ja-JP" sz="2000" dirty="0">
              <a:solidFill>
                <a:srgbClr val="C00000"/>
              </a:solidFill>
            </a:endParaRPr>
          </a:p>
          <a:p>
            <a:pPr marL="0" indent="0">
              <a:lnSpc>
                <a:spcPct val="100000"/>
              </a:lnSpc>
              <a:spcBef>
                <a:spcPts val="600"/>
              </a:spcBef>
              <a:spcAft>
                <a:spcPts val="600"/>
              </a:spcAft>
              <a:buNone/>
            </a:pPr>
            <a:r>
              <a:rPr lang="ja-JP" altLang="en-US" sz="2000" dirty="0" smtClean="0">
                <a:solidFill>
                  <a:srgbClr val="C00000"/>
                </a:solidFill>
              </a:rPr>
              <a:t>注意</a:t>
            </a:r>
            <a:r>
              <a:rPr lang="en-US" altLang="ja-JP" sz="2000" dirty="0" smtClean="0">
                <a:solidFill>
                  <a:srgbClr val="C00000"/>
                </a:solidFill>
              </a:rPr>
              <a:t>  :  </a:t>
            </a:r>
            <a:r>
              <a:rPr lang="ja-JP" altLang="en-US" sz="2000" dirty="0">
                <a:solidFill>
                  <a:srgbClr val="C00000"/>
                </a:solidFill>
              </a:rPr>
              <a:t>今回</a:t>
            </a:r>
            <a:r>
              <a:rPr lang="ja-JP" altLang="en-US" sz="2000" dirty="0" smtClean="0">
                <a:solidFill>
                  <a:srgbClr val="C00000"/>
                </a:solidFill>
              </a:rPr>
              <a:t>は計算速度を</a:t>
            </a:r>
            <a:r>
              <a:rPr lang="ja-JP" altLang="en-US" sz="2000" dirty="0">
                <a:solidFill>
                  <a:srgbClr val="C00000"/>
                </a:solidFill>
              </a:rPr>
              <a:t>重視</a:t>
            </a:r>
            <a:r>
              <a:rPr lang="ja-JP" altLang="en-US" sz="2000" dirty="0" smtClean="0">
                <a:solidFill>
                  <a:srgbClr val="C00000"/>
                </a:solidFill>
              </a:rPr>
              <a:t>しませんが，</a:t>
            </a:r>
            <a:r>
              <a:rPr lang="en-US" altLang="ja-JP" sz="2000" dirty="0" smtClean="0">
                <a:solidFill>
                  <a:srgbClr val="C00000"/>
                </a:solidFill>
              </a:rPr>
              <a:t>512x512</a:t>
            </a:r>
            <a:r>
              <a:rPr lang="ja-JP" altLang="en-US" sz="2000" dirty="0">
                <a:solidFill>
                  <a:srgbClr val="C00000"/>
                </a:solidFill>
              </a:rPr>
              <a:t>程度</a:t>
            </a:r>
            <a:r>
              <a:rPr lang="ja-JP" altLang="en-US" sz="2000" dirty="0" smtClean="0">
                <a:solidFill>
                  <a:srgbClr val="C00000"/>
                </a:solidFill>
              </a:rPr>
              <a:t>の画像に対して</a:t>
            </a:r>
            <a:r>
              <a:rPr lang="en-US" altLang="ja-JP" sz="2000" dirty="0" smtClean="0">
                <a:solidFill>
                  <a:srgbClr val="C00000"/>
                </a:solidFill>
              </a:rPr>
              <a:t>20</a:t>
            </a:r>
            <a:r>
              <a:rPr lang="ja-JP" altLang="en-US" sz="2000" dirty="0" smtClean="0">
                <a:solidFill>
                  <a:srgbClr val="C00000"/>
                </a:solidFill>
              </a:rPr>
              <a:t>秒以上の計算時間がかかるものは</a:t>
            </a:r>
            <a:r>
              <a:rPr lang="en-US" altLang="ja-JP" sz="2000" dirty="0" smtClean="0">
                <a:solidFill>
                  <a:srgbClr val="C00000"/>
                </a:solidFill>
              </a:rPr>
              <a:t>0</a:t>
            </a:r>
            <a:r>
              <a:rPr lang="ja-JP" altLang="en-US" sz="2000" dirty="0" smtClean="0">
                <a:solidFill>
                  <a:srgbClr val="C00000"/>
                </a:solidFill>
              </a:rPr>
              <a:t>点とします．</a:t>
            </a:r>
            <a:endParaRPr lang="en-US" altLang="ja-JP" sz="2000" dirty="0">
              <a:solidFill>
                <a:srgbClr val="C00000"/>
              </a:solidFill>
            </a:endParaRPr>
          </a:p>
          <a:p>
            <a:pPr marL="0" indent="0">
              <a:lnSpc>
                <a:spcPct val="100000"/>
              </a:lnSpc>
              <a:spcBef>
                <a:spcPts val="600"/>
              </a:spcBef>
              <a:spcAft>
                <a:spcPts val="600"/>
              </a:spcAft>
              <a:buNone/>
            </a:pPr>
            <a:endParaRPr lang="en-US" altLang="ja-JP" sz="2400" dirty="0" smtClean="0"/>
          </a:p>
        </p:txBody>
      </p:sp>
      <p:sp>
        <p:nvSpPr>
          <p:cNvPr id="4" name="正方形/長方形 3"/>
          <p:cNvSpPr/>
          <p:nvPr/>
        </p:nvSpPr>
        <p:spPr>
          <a:xfrm>
            <a:off x="2325755" y="4394094"/>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exer*.py   fname_in.png   fname_out.png</a:t>
            </a:r>
            <a:endParaRPr lang="ja-JP" altLang="en-US" sz="2800" dirty="0">
              <a:solidFill>
                <a:schemeClr val="bg1"/>
              </a:solidFill>
            </a:endParaRPr>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893" y="365126"/>
            <a:ext cx="11403667" cy="733270"/>
          </a:xfrm>
        </p:spPr>
        <p:txBody>
          <a:bodyPr>
            <a:normAutofit/>
          </a:bodyPr>
          <a:lstStyle/>
          <a:p>
            <a:r>
              <a:rPr lang="ja-JP" altLang="en-US" sz="3600" dirty="0" smtClean="0"/>
              <a:t>課題</a:t>
            </a:r>
            <a:r>
              <a:rPr lang="en-US" altLang="ja-JP" sz="3600" dirty="0" smtClean="0"/>
              <a:t>1. </a:t>
            </a:r>
            <a:r>
              <a:rPr lang="ja-JP" altLang="en-US" sz="3600" dirty="0" smtClean="0"/>
              <a:t>色</a:t>
            </a:r>
            <a:r>
              <a:rPr lang="ja-JP" altLang="en-US" sz="3600" dirty="0"/>
              <a:t>の</a:t>
            </a:r>
            <a:r>
              <a:rPr lang="ja-JP" altLang="en-US" sz="3600" dirty="0" smtClean="0"/>
              <a:t>変換（</a:t>
            </a:r>
            <a:r>
              <a:rPr lang="en-US" altLang="ja-JP" sz="3600" dirty="0" smtClean="0"/>
              <a:t>exer1.py</a:t>
            </a:r>
            <a:r>
              <a:rPr lang="ja-JP" altLang="en-US" sz="3600" dirty="0" smtClean="0"/>
              <a:t>）</a:t>
            </a:r>
            <a:endParaRPr kumimoji="1" lang="ja-JP" altLang="en-US" sz="3600" dirty="0"/>
          </a:p>
        </p:txBody>
      </p:sp>
      <p:sp>
        <p:nvSpPr>
          <p:cNvPr id="3" name="コンテンツ プレースホルダー 2"/>
          <p:cNvSpPr>
            <a:spLocks noGrp="1"/>
          </p:cNvSpPr>
          <p:nvPr>
            <p:ph idx="1"/>
          </p:nvPr>
        </p:nvSpPr>
        <p:spPr>
          <a:xfrm>
            <a:off x="583893" y="1343721"/>
            <a:ext cx="11281273" cy="5222331"/>
          </a:xfrm>
        </p:spPr>
        <p:txBody>
          <a:bodyPr>
            <a:normAutofit/>
          </a:bodyPr>
          <a:lstStyle/>
          <a:p>
            <a:pPr marL="0" indent="0">
              <a:lnSpc>
                <a:spcPct val="100000"/>
              </a:lnSpc>
              <a:spcBef>
                <a:spcPts val="600"/>
              </a:spcBef>
              <a:spcAft>
                <a:spcPts val="600"/>
              </a:spcAft>
              <a:buNone/>
            </a:pPr>
            <a:r>
              <a:rPr lang="ja-JP" altLang="en-US" sz="2400" dirty="0" smtClean="0"/>
              <a:t>カラー画像を読み込み，画像の赤と青チャンネルを入れ替えた画像を保存するプログラムを作成せよ</a:t>
            </a:r>
            <a:endParaRPr lang="en-US" altLang="ja-JP" sz="2400" dirty="0" smtClean="0"/>
          </a:p>
          <a:p>
            <a:pPr>
              <a:lnSpc>
                <a:spcPct val="100000"/>
              </a:lnSpc>
              <a:spcBef>
                <a:spcPts val="600"/>
              </a:spcBef>
              <a:spcAft>
                <a:spcPts val="600"/>
              </a:spcAft>
            </a:pPr>
            <a:r>
              <a:rPr lang="ja-JP" altLang="en-US" sz="2400" dirty="0" smtClean="0"/>
              <a:t>ファイル名は</a:t>
            </a:r>
            <a:r>
              <a:rPr lang="en-US" altLang="ja-JP" sz="2400" dirty="0" smtClean="0"/>
              <a:t>exer1.py</a:t>
            </a:r>
          </a:p>
          <a:p>
            <a:pPr>
              <a:lnSpc>
                <a:spcPct val="100000"/>
              </a:lnSpc>
              <a:spcBef>
                <a:spcPts val="600"/>
              </a:spcBef>
              <a:spcAft>
                <a:spcPts val="600"/>
              </a:spcAft>
            </a:pPr>
            <a:r>
              <a:rPr lang="ja-JP" altLang="en-US" sz="2400" dirty="0" smtClean="0"/>
              <a:t>実行コマンドは以下の通り</a:t>
            </a:r>
            <a:endParaRPr lang="en-US" altLang="ja-JP" sz="2400" dirty="0" smtClean="0"/>
          </a:p>
          <a:p>
            <a:pPr>
              <a:lnSpc>
                <a:spcPct val="100000"/>
              </a:lnSpc>
              <a:spcBef>
                <a:spcPts val="600"/>
              </a:spcBef>
              <a:spcAft>
                <a:spcPts val="600"/>
              </a:spcAft>
            </a:pPr>
            <a:endParaRPr lang="en-US" altLang="ja-JP" sz="2400" dirty="0"/>
          </a:p>
          <a:p>
            <a:pPr>
              <a:lnSpc>
                <a:spcPct val="100000"/>
              </a:lnSpc>
              <a:spcBef>
                <a:spcPts val="600"/>
              </a:spcBef>
              <a:spcAft>
                <a:spcPts val="600"/>
              </a:spcAft>
            </a:pPr>
            <a:endParaRPr lang="en-US" altLang="ja-JP" sz="1400" dirty="0" smtClean="0"/>
          </a:p>
          <a:p>
            <a:pPr>
              <a:lnSpc>
                <a:spcPct val="100000"/>
              </a:lnSpc>
              <a:spcBef>
                <a:spcPts val="600"/>
              </a:spcBef>
              <a:spcAft>
                <a:spcPts val="600"/>
              </a:spcAft>
            </a:pPr>
            <a:r>
              <a:rPr lang="ja-JP" altLang="en-US" sz="2400" dirty="0" smtClean="0"/>
              <a:t>コマンドライン引数の与え方はひな形を参照</a:t>
            </a:r>
            <a:endParaRPr lang="en-US" altLang="ja-JP" sz="2400" dirty="0" smtClean="0"/>
          </a:p>
        </p:txBody>
      </p:sp>
      <p:sp>
        <p:nvSpPr>
          <p:cNvPr id="4" name="正方形/長方形 3"/>
          <p:cNvSpPr/>
          <p:nvPr/>
        </p:nvSpPr>
        <p:spPr>
          <a:xfrm>
            <a:off x="1062933" y="3238394"/>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exer1.py   fname_in.png   fname_out.png</a:t>
            </a:r>
            <a:endParaRPr lang="ja-JP" altLang="en-US" sz="2800" dirty="0">
              <a:solidFill>
                <a:schemeClr val="bg1"/>
              </a:solidFill>
            </a:endParaRPr>
          </a:p>
        </p:txBody>
      </p:sp>
    </p:spTree>
    <p:extLst>
      <p:ext uri="{BB962C8B-B14F-4D97-AF65-F5344CB8AC3E}">
        <p14:creationId xmlns:p14="http://schemas.microsoft.com/office/powerpoint/2010/main" val="335858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7" y="365126"/>
            <a:ext cx="11403667" cy="733270"/>
          </a:xfrm>
        </p:spPr>
        <p:txBody>
          <a:bodyPr>
            <a:normAutofit/>
          </a:bodyPr>
          <a:lstStyle/>
          <a:p>
            <a:r>
              <a:rPr lang="ja-JP" altLang="en-US" sz="3600" dirty="0" smtClean="0"/>
              <a:t>課題</a:t>
            </a:r>
            <a:r>
              <a:rPr lang="en-US" altLang="ja-JP" sz="3600" dirty="0" smtClean="0"/>
              <a:t>2. </a:t>
            </a:r>
            <a:r>
              <a:rPr lang="ja-JP" altLang="en-US" sz="3600" dirty="0" smtClean="0"/>
              <a:t>ガウシアンフィルタ（</a:t>
            </a:r>
            <a:r>
              <a:rPr lang="en-US" altLang="ja-JP" sz="3600" dirty="0" smtClean="0"/>
              <a:t>exer2.py</a:t>
            </a:r>
            <a:r>
              <a:rPr lang="ja-JP" altLang="en-US" sz="3600" dirty="0" smtClean="0"/>
              <a:t>）</a:t>
            </a:r>
            <a:endParaRPr kumimoji="1" lang="ja-JP" altLang="en-US" sz="3600" dirty="0"/>
          </a:p>
        </p:txBody>
      </p:sp>
      <p:sp>
        <p:nvSpPr>
          <p:cNvPr id="4" name="正方形/長方形 3"/>
          <p:cNvSpPr/>
          <p:nvPr/>
        </p:nvSpPr>
        <p:spPr>
          <a:xfrm>
            <a:off x="755914" y="2769525"/>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exer2.py   fname_in.png   fname_out.png</a:t>
            </a:r>
            <a:endParaRPr lang="ja-JP" altLang="en-US" sz="2800" dirty="0">
              <a:solidFill>
                <a:schemeClr val="bg1"/>
              </a:solidFill>
            </a:endParaRPr>
          </a:p>
        </p:txBody>
      </p:sp>
      <p:sp>
        <p:nvSpPr>
          <p:cNvPr id="5" name="コンテンツ プレースホルダー 2"/>
          <p:cNvSpPr txBox="1">
            <a:spLocks/>
          </p:cNvSpPr>
          <p:nvPr/>
        </p:nvSpPr>
        <p:spPr>
          <a:xfrm>
            <a:off x="525526" y="1483823"/>
            <a:ext cx="8770873" cy="4650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画像を読み込み，グレースケール画像に変換後，ガウシアンフィルタを掛けた画像を保存するプログラムを作成せよ</a:t>
            </a:r>
            <a:endParaRPr lang="en-US" altLang="ja-JP" sz="2400" dirty="0" smtClean="0"/>
          </a:p>
          <a:p>
            <a:pPr>
              <a:lnSpc>
                <a:spcPct val="100000"/>
              </a:lnSpc>
              <a:spcBef>
                <a:spcPts val="600"/>
              </a:spcBef>
              <a:spcAft>
                <a:spcPts val="600"/>
              </a:spcAft>
            </a:pPr>
            <a:r>
              <a:rPr lang="en-US" altLang="ja-JP" sz="2000" dirty="0" smtClean="0"/>
              <a:t> </a:t>
            </a:r>
            <a:r>
              <a:rPr lang="ja-JP" altLang="en-US" sz="2000" dirty="0" smtClean="0"/>
              <a:t>ファイル名は </a:t>
            </a:r>
            <a:r>
              <a:rPr lang="en-US" altLang="ja-JP" sz="2000" dirty="0" smtClean="0"/>
              <a:t>excer2.py </a:t>
            </a:r>
            <a:r>
              <a:rPr lang="ja-JP" altLang="en-US" sz="2000" dirty="0" smtClean="0"/>
              <a:t>とし，実行コマンドは以下の通り</a:t>
            </a:r>
            <a:endParaRPr lang="en-US" altLang="ja-JP" sz="2000" dirty="0" smtClean="0"/>
          </a:p>
          <a:p>
            <a:pPr>
              <a:lnSpc>
                <a:spcPct val="100000"/>
              </a:lnSpc>
              <a:spcBef>
                <a:spcPts val="600"/>
              </a:spcBef>
              <a:spcAft>
                <a:spcPts val="600"/>
              </a:spcAft>
            </a:pPr>
            <a:endParaRPr lang="en-US" altLang="ja-JP" sz="2000" dirty="0"/>
          </a:p>
          <a:p>
            <a:pPr>
              <a:lnSpc>
                <a:spcPct val="100000"/>
              </a:lnSpc>
              <a:spcBef>
                <a:spcPts val="600"/>
              </a:spcBef>
              <a:spcAft>
                <a:spcPts val="600"/>
              </a:spcAft>
            </a:pPr>
            <a:endParaRPr lang="en-US" altLang="ja-JP" sz="2000" dirty="0" smtClean="0"/>
          </a:p>
          <a:p>
            <a:pPr>
              <a:lnSpc>
                <a:spcPct val="100000"/>
              </a:lnSpc>
              <a:spcBef>
                <a:spcPts val="600"/>
              </a:spcBef>
              <a:spcAft>
                <a:spcPts val="600"/>
              </a:spcAft>
            </a:pPr>
            <a:r>
              <a:rPr lang="ja-JP" altLang="en-US" sz="2400" dirty="0" smtClean="0"/>
              <a:t> </a:t>
            </a:r>
            <a:r>
              <a:rPr lang="ja-JP" altLang="en-US" sz="2000" dirty="0" smtClean="0"/>
              <a:t>グレースケール化</a:t>
            </a:r>
            <a:r>
              <a:rPr lang="ja-JP" altLang="en-US" sz="2000" dirty="0"/>
              <a:t>の方法についてはひな形を</a:t>
            </a:r>
            <a:r>
              <a:rPr lang="ja-JP" altLang="en-US" sz="2000" dirty="0" smtClean="0"/>
              <a:t>参照</a:t>
            </a:r>
            <a:endParaRPr lang="en-US" altLang="ja-JP" sz="2000" dirty="0" smtClean="0"/>
          </a:p>
          <a:p>
            <a:pPr>
              <a:lnSpc>
                <a:spcPct val="100000"/>
              </a:lnSpc>
              <a:spcBef>
                <a:spcPts val="600"/>
              </a:spcBef>
              <a:spcAft>
                <a:spcPts val="600"/>
              </a:spcAft>
            </a:pPr>
            <a:r>
              <a:rPr lang="en-US" altLang="ja-JP" sz="2000" dirty="0" smtClean="0"/>
              <a:t> </a:t>
            </a:r>
            <a:r>
              <a:rPr lang="ja-JP" altLang="en-US" sz="2000" dirty="0" smtClean="0">
                <a:solidFill>
                  <a:srgbClr val="FF0000"/>
                </a:solidFill>
              </a:rPr>
              <a:t>画像の周囲</a:t>
            </a:r>
            <a:r>
              <a:rPr lang="en-US" altLang="ja-JP" sz="2000" dirty="0" smtClean="0">
                <a:solidFill>
                  <a:srgbClr val="FF0000"/>
                </a:solidFill>
              </a:rPr>
              <a:t>1pixel</a:t>
            </a:r>
            <a:r>
              <a:rPr lang="ja-JP" altLang="en-US" sz="2000" dirty="0" smtClean="0">
                <a:solidFill>
                  <a:srgbClr val="FF0000"/>
                </a:solidFill>
              </a:rPr>
              <a:t>は計算せず</a:t>
            </a:r>
            <a:r>
              <a:rPr lang="en-US" altLang="ja-JP" sz="2000" dirty="0" smtClean="0">
                <a:solidFill>
                  <a:srgbClr val="FF0000"/>
                </a:solidFill>
              </a:rPr>
              <a:t>0</a:t>
            </a:r>
            <a:r>
              <a:rPr lang="ja-JP" altLang="en-US" sz="2000" dirty="0" smtClean="0">
                <a:solidFill>
                  <a:srgbClr val="FF0000"/>
                </a:solidFill>
              </a:rPr>
              <a:t>を入れること</a:t>
            </a:r>
            <a:endParaRPr lang="en-US" altLang="ja-JP" sz="2000" dirty="0" smtClean="0">
              <a:solidFill>
                <a:srgbClr val="FF0000"/>
              </a:solidFill>
            </a:endParaRPr>
          </a:p>
          <a:p>
            <a:pPr>
              <a:lnSpc>
                <a:spcPct val="100000"/>
              </a:lnSpc>
              <a:spcBef>
                <a:spcPts val="600"/>
              </a:spcBef>
              <a:spcAft>
                <a:spcPts val="600"/>
              </a:spcAft>
            </a:pPr>
            <a:r>
              <a:rPr lang="ja-JP" altLang="en-US" sz="2000" dirty="0">
                <a:solidFill>
                  <a:srgbClr val="FF0000"/>
                </a:solidFill>
              </a:rPr>
              <a:t>今回はプログラミング練習が目的なので，次のフィルタ関数</a:t>
            </a:r>
            <a:r>
              <a:rPr lang="en-US" altLang="ja-JP" sz="2000" dirty="0">
                <a:solidFill>
                  <a:srgbClr val="FF0000"/>
                </a:solidFill>
              </a:rPr>
              <a:t>『cv2.filter2D() / cv2.GaussianBlur() / cv2.Sobel() / </a:t>
            </a:r>
            <a:r>
              <a:rPr lang="en-US" altLang="ja-JP" sz="2000" dirty="0" err="1">
                <a:solidFill>
                  <a:srgbClr val="FF0000"/>
                </a:solidFill>
              </a:rPr>
              <a:t>np.convolve</a:t>
            </a:r>
            <a:r>
              <a:rPr lang="en-US" altLang="ja-JP" sz="2000" dirty="0">
                <a:solidFill>
                  <a:srgbClr val="FF0000"/>
                </a:solidFill>
              </a:rPr>
              <a:t>() </a:t>
            </a:r>
            <a:r>
              <a:rPr lang="ja-JP" altLang="en-US" sz="2000" dirty="0">
                <a:solidFill>
                  <a:srgbClr val="FF0000"/>
                </a:solidFill>
              </a:rPr>
              <a:t>）は利用しないこと</a:t>
            </a:r>
            <a:endParaRPr lang="en-US" altLang="ja-JP" sz="2000" dirty="0">
              <a:solidFill>
                <a:srgbClr val="FF0000"/>
              </a:solidFill>
            </a:endParaRPr>
          </a:p>
          <a:p>
            <a:pPr>
              <a:lnSpc>
                <a:spcPct val="100000"/>
              </a:lnSpc>
              <a:spcBef>
                <a:spcPts val="600"/>
              </a:spcBef>
              <a:spcAft>
                <a:spcPts val="600"/>
              </a:spcAft>
            </a:pPr>
            <a:endParaRPr lang="en-US" altLang="ja-JP" sz="2000" dirty="0" smtClean="0">
              <a:solidFill>
                <a:srgbClr val="FF0000"/>
              </a:solidFill>
            </a:endParaRPr>
          </a:p>
        </p:txBody>
      </p:sp>
      <p:grpSp>
        <p:nvGrpSpPr>
          <p:cNvPr id="6" name="グループ化 5"/>
          <p:cNvGrpSpPr/>
          <p:nvPr/>
        </p:nvGrpSpPr>
        <p:grpSpPr>
          <a:xfrm>
            <a:off x="9456078" y="1963785"/>
            <a:ext cx="2350722" cy="2364949"/>
            <a:chOff x="5050313" y="1342526"/>
            <a:chExt cx="1259048" cy="1266668"/>
          </a:xfrm>
        </p:grpSpPr>
        <p:sp>
          <p:nvSpPr>
            <p:cNvPr id="7" name="正方形/長方形 6"/>
            <p:cNvSpPr/>
            <p:nvPr/>
          </p:nvSpPr>
          <p:spPr>
            <a:xfrm>
              <a:off x="50503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0503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50503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54694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54694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54694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58885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正方形/長方形 13"/>
            <p:cNvSpPr/>
            <p:nvPr/>
          </p:nvSpPr>
          <p:spPr>
            <a:xfrm>
              <a:off x="58885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58885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1/16</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6" name="正方形/長方形 15"/>
          <p:cNvSpPr/>
          <p:nvPr/>
        </p:nvSpPr>
        <p:spPr>
          <a:xfrm>
            <a:off x="9731192" y="4400106"/>
            <a:ext cx="180049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rPr>
              <a:t>フィルタの係数</a:t>
            </a:r>
            <a:endParaRPr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8820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7" y="365126"/>
            <a:ext cx="11403667" cy="733270"/>
          </a:xfrm>
        </p:spPr>
        <p:txBody>
          <a:bodyPr>
            <a:normAutofit/>
          </a:bodyPr>
          <a:lstStyle/>
          <a:p>
            <a:r>
              <a:rPr lang="ja-JP" altLang="en-US" sz="3600" dirty="0" smtClean="0"/>
              <a:t>課題</a:t>
            </a:r>
            <a:r>
              <a:rPr lang="en-US" altLang="ja-JP" sz="3600" dirty="0"/>
              <a:t>3</a:t>
            </a:r>
            <a:r>
              <a:rPr lang="en-US" altLang="ja-JP" sz="3600" dirty="0" smtClean="0"/>
              <a:t>. </a:t>
            </a:r>
            <a:r>
              <a:rPr lang="ja-JP" altLang="en-US" sz="3600" dirty="0" smtClean="0"/>
              <a:t>ソーベルフィルタ（</a:t>
            </a:r>
            <a:r>
              <a:rPr lang="en-US" altLang="ja-JP" sz="3600" dirty="0" smtClean="0"/>
              <a:t>exer3.py</a:t>
            </a:r>
            <a:r>
              <a:rPr lang="ja-JP" altLang="en-US" sz="3600" dirty="0" smtClean="0"/>
              <a:t>）</a:t>
            </a:r>
            <a:endParaRPr kumimoji="1" lang="ja-JP" altLang="en-US" sz="3600" dirty="0"/>
          </a:p>
        </p:txBody>
      </p:sp>
      <p:sp>
        <p:nvSpPr>
          <p:cNvPr id="4" name="正方形/長方形 3"/>
          <p:cNvSpPr/>
          <p:nvPr/>
        </p:nvSpPr>
        <p:spPr>
          <a:xfrm>
            <a:off x="765743" y="2628218"/>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exer3.py   fname_in.png   fname_out.png</a:t>
            </a:r>
            <a:endParaRPr lang="ja-JP" altLang="en-US" sz="2800" dirty="0">
              <a:solidFill>
                <a:schemeClr val="bg1"/>
              </a:solidFill>
            </a:endParaRPr>
          </a:p>
        </p:txBody>
      </p:sp>
      <p:sp>
        <p:nvSpPr>
          <p:cNvPr id="5" name="コンテンツ プレースホルダー 2"/>
          <p:cNvSpPr txBox="1">
            <a:spLocks/>
          </p:cNvSpPr>
          <p:nvPr/>
        </p:nvSpPr>
        <p:spPr>
          <a:xfrm>
            <a:off x="525526" y="1308477"/>
            <a:ext cx="8813027" cy="4533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画像を読み込み，グレースケール画像に変換後，横ソーベルフィルタを掛けた画像を保存するプログラムを作成せよ</a:t>
            </a:r>
            <a:endParaRPr lang="en-US" altLang="ja-JP" sz="2400" dirty="0" smtClean="0"/>
          </a:p>
          <a:p>
            <a:pPr>
              <a:lnSpc>
                <a:spcPct val="100000"/>
              </a:lnSpc>
              <a:spcBef>
                <a:spcPts val="600"/>
              </a:spcBef>
              <a:spcAft>
                <a:spcPts val="600"/>
              </a:spcAft>
            </a:pPr>
            <a:r>
              <a:rPr lang="ja-JP" altLang="en-US" sz="2000" dirty="0" smtClean="0"/>
              <a:t>ファイル名は </a:t>
            </a:r>
            <a:r>
              <a:rPr lang="en-US" altLang="ja-JP" sz="2000" dirty="0" smtClean="0"/>
              <a:t>excer3.py </a:t>
            </a:r>
            <a:r>
              <a:rPr lang="ja-JP" altLang="en-US" sz="2000" dirty="0" smtClean="0"/>
              <a:t>とし，実行コマンドは以下の通り</a:t>
            </a:r>
            <a:endParaRPr lang="en-US" altLang="ja-JP" sz="2000" dirty="0" smtClean="0"/>
          </a:p>
          <a:p>
            <a:pPr>
              <a:lnSpc>
                <a:spcPct val="100000"/>
              </a:lnSpc>
              <a:spcBef>
                <a:spcPts val="600"/>
              </a:spcBef>
              <a:spcAft>
                <a:spcPts val="600"/>
              </a:spcAft>
            </a:pPr>
            <a:endParaRPr lang="en-US" altLang="ja-JP" sz="2000" dirty="0"/>
          </a:p>
          <a:p>
            <a:pPr>
              <a:lnSpc>
                <a:spcPct val="100000"/>
              </a:lnSpc>
              <a:spcBef>
                <a:spcPts val="600"/>
              </a:spcBef>
              <a:spcAft>
                <a:spcPts val="600"/>
              </a:spcAft>
            </a:pPr>
            <a:endParaRPr lang="en-US" altLang="ja-JP" sz="2000" dirty="0" smtClean="0"/>
          </a:p>
          <a:p>
            <a:pPr>
              <a:lnSpc>
                <a:spcPct val="100000"/>
              </a:lnSpc>
              <a:spcBef>
                <a:spcPts val="600"/>
              </a:spcBef>
              <a:spcAft>
                <a:spcPts val="600"/>
              </a:spcAft>
            </a:pPr>
            <a:r>
              <a:rPr lang="ja-JP" altLang="en-US" sz="2000" dirty="0" smtClean="0">
                <a:solidFill>
                  <a:srgbClr val="FF0000"/>
                </a:solidFill>
              </a:rPr>
              <a:t>フィルタ適用後，負値となる画素は </a:t>
            </a:r>
            <a:r>
              <a:rPr lang="ja-JP" altLang="en-US" sz="2000" dirty="0" err="1" smtClean="0">
                <a:solidFill>
                  <a:srgbClr val="FF0000"/>
                </a:solidFill>
              </a:rPr>
              <a:t>ー</a:t>
            </a:r>
            <a:r>
              <a:rPr lang="en-US" altLang="ja-JP" sz="2000" dirty="0" smtClean="0">
                <a:solidFill>
                  <a:srgbClr val="FF0000"/>
                </a:solidFill>
              </a:rPr>
              <a:t>1 </a:t>
            </a:r>
            <a:r>
              <a:rPr lang="ja-JP" altLang="en-US" sz="2000" dirty="0" smtClean="0">
                <a:solidFill>
                  <a:srgbClr val="FF0000"/>
                </a:solidFill>
              </a:rPr>
              <a:t>倍して正値に変換すること</a:t>
            </a:r>
            <a:endParaRPr lang="en-US" altLang="ja-JP" sz="2000" dirty="0" smtClean="0">
              <a:solidFill>
                <a:srgbClr val="FF0000"/>
              </a:solidFill>
            </a:endParaRPr>
          </a:p>
          <a:p>
            <a:pPr>
              <a:lnSpc>
                <a:spcPct val="100000"/>
              </a:lnSpc>
              <a:spcBef>
                <a:spcPts val="600"/>
              </a:spcBef>
              <a:spcAft>
                <a:spcPts val="600"/>
              </a:spcAft>
            </a:pPr>
            <a:r>
              <a:rPr lang="ja-JP" altLang="en-US" sz="2000" dirty="0" smtClean="0"/>
              <a:t>画像</a:t>
            </a:r>
            <a:r>
              <a:rPr lang="ja-JP" altLang="en-US" sz="2000" dirty="0"/>
              <a:t>の周囲</a:t>
            </a:r>
            <a:r>
              <a:rPr lang="en-US" altLang="ja-JP" sz="2000" dirty="0"/>
              <a:t>1pixel</a:t>
            </a:r>
            <a:r>
              <a:rPr lang="ja-JP" altLang="en-US" sz="2000" dirty="0"/>
              <a:t>は計算せず</a:t>
            </a:r>
            <a:r>
              <a:rPr lang="en-US" altLang="ja-JP" sz="2000" dirty="0"/>
              <a:t>0</a:t>
            </a:r>
            <a:r>
              <a:rPr lang="ja-JP" altLang="en-US" sz="2000" dirty="0"/>
              <a:t>を入れる</a:t>
            </a:r>
            <a:r>
              <a:rPr lang="ja-JP" altLang="en-US" sz="2000" dirty="0" smtClean="0"/>
              <a:t>こと</a:t>
            </a:r>
            <a:endParaRPr lang="en-US" altLang="ja-JP" sz="2000" dirty="0" smtClean="0"/>
          </a:p>
          <a:p>
            <a:pPr>
              <a:lnSpc>
                <a:spcPct val="100000"/>
              </a:lnSpc>
              <a:spcBef>
                <a:spcPts val="600"/>
              </a:spcBef>
              <a:spcAft>
                <a:spcPts val="600"/>
              </a:spcAft>
            </a:pPr>
            <a:r>
              <a:rPr lang="ja-JP" altLang="en-US" sz="2000" dirty="0"/>
              <a:t>今回はプログラミング練習が目的なので，次のフィルタ関数</a:t>
            </a:r>
            <a:r>
              <a:rPr lang="en-US" altLang="ja-JP" sz="2000" dirty="0"/>
              <a:t>『cv2.filter2D() / cv2.GaussianBlur() / cv2.Sobel() / </a:t>
            </a:r>
            <a:r>
              <a:rPr lang="en-US" altLang="ja-JP" sz="2000" dirty="0" err="1"/>
              <a:t>np.convolve</a:t>
            </a:r>
            <a:r>
              <a:rPr lang="en-US" altLang="ja-JP" sz="2000" dirty="0"/>
              <a:t>() </a:t>
            </a:r>
            <a:r>
              <a:rPr lang="ja-JP" altLang="en-US" sz="2000" dirty="0"/>
              <a:t>）は利用しないこと</a:t>
            </a:r>
            <a:endParaRPr lang="en-US" altLang="ja-JP" sz="2000" dirty="0"/>
          </a:p>
          <a:p>
            <a:pPr>
              <a:lnSpc>
                <a:spcPct val="100000"/>
              </a:lnSpc>
              <a:spcBef>
                <a:spcPts val="600"/>
              </a:spcBef>
              <a:spcAft>
                <a:spcPts val="600"/>
              </a:spcAft>
            </a:pPr>
            <a:endParaRPr lang="en-US" altLang="ja-JP" sz="2000" dirty="0" smtClean="0"/>
          </a:p>
        </p:txBody>
      </p:sp>
      <p:grpSp>
        <p:nvGrpSpPr>
          <p:cNvPr id="6" name="グループ化 5"/>
          <p:cNvGrpSpPr/>
          <p:nvPr/>
        </p:nvGrpSpPr>
        <p:grpSpPr>
          <a:xfrm>
            <a:off x="9578770" y="1308477"/>
            <a:ext cx="2049710" cy="2062115"/>
            <a:chOff x="5050313" y="1342526"/>
            <a:chExt cx="1259048" cy="1266668"/>
          </a:xfrm>
        </p:grpSpPr>
        <p:sp>
          <p:nvSpPr>
            <p:cNvPr id="7" name="正方形/長方形 6"/>
            <p:cNvSpPr/>
            <p:nvPr/>
          </p:nvSpPr>
          <p:spPr>
            <a:xfrm>
              <a:off x="50503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0503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50503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54694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54694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54694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58885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正方形/長方形 13"/>
            <p:cNvSpPr/>
            <p:nvPr/>
          </p:nvSpPr>
          <p:spPr>
            <a:xfrm>
              <a:off x="58885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58885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110607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7" y="365126"/>
            <a:ext cx="11403667" cy="733270"/>
          </a:xfrm>
        </p:spPr>
        <p:txBody>
          <a:bodyPr>
            <a:normAutofit/>
          </a:bodyPr>
          <a:lstStyle/>
          <a:p>
            <a:r>
              <a:rPr lang="ja-JP" altLang="en-US" sz="3600" dirty="0" smtClean="0"/>
              <a:t>課題</a:t>
            </a:r>
            <a:r>
              <a:rPr lang="en-US" altLang="ja-JP" sz="3600" dirty="0" smtClean="0"/>
              <a:t>4. </a:t>
            </a:r>
            <a:r>
              <a:rPr lang="ja-JP" altLang="en-US" sz="3600" dirty="0" smtClean="0"/>
              <a:t>勾配強度画像の</a:t>
            </a:r>
            <a:r>
              <a:rPr lang="ja-JP" altLang="en-US" sz="3600" dirty="0"/>
              <a:t>作成</a:t>
            </a:r>
            <a:r>
              <a:rPr lang="ja-JP" altLang="en-US" sz="3600" dirty="0" smtClean="0"/>
              <a:t>（</a:t>
            </a:r>
            <a:r>
              <a:rPr lang="en-US" altLang="ja-JP" sz="3600" dirty="0" smtClean="0"/>
              <a:t>exer4.py</a:t>
            </a:r>
            <a:r>
              <a:rPr lang="ja-JP" altLang="en-US" sz="3600" dirty="0" smtClean="0"/>
              <a:t>）</a:t>
            </a:r>
            <a:endParaRPr kumimoji="1" lang="ja-JP" altLang="en-US" sz="3600" dirty="0"/>
          </a:p>
        </p:txBody>
      </p:sp>
      <p:sp>
        <p:nvSpPr>
          <p:cNvPr id="4" name="正方形/長方形 3"/>
          <p:cNvSpPr/>
          <p:nvPr/>
        </p:nvSpPr>
        <p:spPr>
          <a:xfrm>
            <a:off x="791143" y="2721665"/>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exer3.py   fname_in.png   fname_out.png</a:t>
            </a:r>
            <a:endParaRPr lang="ja-JP" altLang="en-US" sz="2800" dirty="0">
              <a:solidFill>
                <a:schemeClr val="bg1"/>
              </a:solidFill>
            </a:endParaRPr>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586723" y="1355385"/>
                <a:ext cx="8813027" cy="6061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画像を読み込み，グレースケール画像に変換後，勾配強度画像を計算し保存するプログラムを作成せよ</a:t>
                </a:r>
                <a:endParaRPr lang="en-US" altLang="ja-JP" sz="2400" dirty="0" smtClean="0"/>
              </a:p>
              <a:p>
                <a:pPr>
                  <a:lnSpc>
                    <a:spcPct val="100000"/>
                  </a:lnSpc>
                  <a:spcBef>
                    <a:spcPts val="600"/>
                  </a:spcBef>
                  <a:spcAft>
                    <a:spcPts val="600"/>
                  </a:spcAft>
                </a:pPr>
                <a:r>
                  <a:rPr lang="ja-JP" altLang="en-US" sz="2000" dirty="0"/>
                  <a:t>ファイル名は </a:t>
                </a:r>
                <a:r>
                  <a:rPr lang="en-US" altLang="ja-JP" sz="2000" dirty="0" smtClean="0"/>
                  <a:t>excer4.py </a:t>
                </a:r>
                <a:r>
                  <a:rPr lang="ja-JP" altLang="en-US" sz="2000" dirty="0"/>
                  <a:t>とし，実行コマンドは以下の通り</a:t>
                </a:r>
                <a:endParaRPr lang="en-US" altLang="ja-JP" sz="2000" dirty="0"/>
              </a:p>
              <a:p>
                <a:pPr>
                  <a:lnSpc>
                    <a:spcPct val="100000"/>
                  </a:lnSpc>
                  <a:spcBef>
                    <a:spcPts val="600"/>
                  </a:spcBef>
                  <a:spcAft>
                    <a:spcPts val="600"/>
                  </a:spcAft>
                </a:pPr>
                <a:endParaRPr lang="en-US" altLang="ja-JP" sz="2000" dirty="0" smtClean="0"/>
              </a:p>
              <a:p>
                <a:pPr marL="0" indent="0">
                  <a:lnSpc>
                    <a:spcPct val="100000"/>
                  </a:lnSpc>
                  <a:spcBef>
                    <a:spcPts val="600"/>
                  </a:spcBef>
                  <a:spcAft>
                    <a:spcPts val="600"/>
                  </a:spcAft>
                  <a:buNone/>
                </a:pPr>
                <a:endParaRPr lang="en-US" altLang="ja-JP" sz="2000" dirty="0" smtClean="0"/>
              </a:p>
              <a:p>
                <a:pPr>
                  <a:lnSpc>
                    <a:spcPct val="100000"/>
                  </a:lnSpc>
                  <a:spcBef>
                    <a:spcPts val="600"/>
                  </a:spcBef>
                  <a:spcAft>
                    <a:spcPts val="600"/>
                  </a:spcAft>
                </a:pPr>
                <a:r>
                  <a:rPr lang="ja-JP" altLang="en-US" sz="2000" dirty="0" smtClean="0"/>
                  <a:t>画像</a:t>
                </a:r>
                <a:r>
                  <a:rPr lang="ja-JP" altLang="en-US" sz="2000" dirty="0"/>
                  <a:t>の周囲</a:t>
                </a:r>
                <a:r>
                  <a:rPr lang="en-US" altLang="ja-JP" sz="2000" dirty="0"/>
                  <a:t>1pixel</a:t>
                </a:r>
                <a:r>
                  <a:rPr lang="ja-JP" altLang="en-US" sz="2000" dirty="0"/>
                  <a:t>は計算せず</a:t>
                </a:r>
                <a:r>
                  <a:rPr lang="en-US" altLang="ja-JP" sz="2000" dirty="0"/>
                  <a:t>0</a:t>
                </a:r>
                <a:r>
                  <a:rPr lang="ja-JP" altLang="en-US" sz="2000" dirty="0"/>
                  <a:t>を入れる</a:t>
                </a:r>
                <a:r>
                  <a:rPr lang="ja-JP" altLang="en-US" sz="2000" dirty="0" smtClean="0"/>
                  <a:t>こと</a:t>
                </a:r>
                <a:endParaRPr lang="en-US" altLang="ja-JP" sz="2000" dirty="0" smtClean="0"/>
              </a:p>
              <a:p>
                <a:pPr>
                  <a:lnSpc>
                    <a:spcPct val="100000"/>
                  </a:lnSpc>
                  <a:spcBef>
                    <a:spcPts val="600"/>
                  </a:spcBef>
                  <a:spcAft>
                    <a:spcPts val="600"/>
                  </a:spcAft>
                </a:pPr>
                <a:r>
                  <a:rPr lang="ja-JP" altLang="en-US" sz="2000" dirty="0" smtClean="0"/>
                  <a:t>ある</a:t>
                </a:r>
                <a:r>
                  <a:rPr lang="ja-JP" altLang="en-US" sz="2000" dirty="0"/>
                  <a:t>画素</a:t>
                </a:r>
                <a:r>
                  <a:rPr lang="ja-JP" altLang="en-US" sz="2000" dirty="0" smtClean="0"/>
                  <a:t>の勾配強度は </a:t>
                </a:r>
                <a14:m>
                  <m:oMath xmlns:m="http://schemas.openxmlformats.org/officeDocument/2006/math">
                    <m:r>
                      <a:rPr lang="en-US" altLang="ja-JP" sz="2000" b="0" i="1" smtClean="0">
                        <a:latin typeface="Cambria Math" panose="02040503050406030204" pitchFamily="18" charset="0"/>
                      </a:rPr>
                      <m:t>𝐼</m:t>
                    </m:r>
                    <m:r>
                      <a:rPr lang="en-US" altLang="ja-JP" sz="2000" b="0" i="1" smtClean="0">
                        <a:latin typeface="Cambria Math" panose="02040503050406030204" pitchFamily="18" charset="0"/>
                      </a:rPr>
                      <m:t>=</m:t>
                    </m:r>
                    <m:rad>
                      <m:radPr>
                        <m:degHide m:val="on"/>
                        <m:ctrlPr>
                          <a:rPr lang="en-US" altLang="ja-JP" sz="2000" b="0" i="1" smtClean="0">
                            <a:latin typeface="Cambria Math" panose="02040503050406030204" pitchFamily="18" charset="0"/>
                          </a:rPr>
                        </m:ctrlPr>
                      </m:radPr>
                      <m:deg/>
                      <m:e>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𝑓</m:t>
                            </m:r>
                          </m:e>
                          <m:sub>
                            <m:r>
                              <a:rPr lang="en-US" altLang="ja-JP" sz="2000" b="0" i="1" smtClean="0">
                                <a:latin typeface="Cambria Math" panose="02040503050406030204" pitchFamily="18" charset="0"/>
                              </a:rPr>
                              <m:t>𝑥</m:t>
                            </m:r>
                          </m:sub>
                          <m:sup>
                            <m:r>
                              <a:rPr lang="en-US" altLang="ja-JP" sz="2000" b="0" i="1" smtClean="0">
                                <a:latin typeface="Cambria Math" panose="02040503050406030204" pitchFamily="18" charset="0"/>
                              </a:rPr>
                              <m:t>2</m:t>
                            </m:r>
                          </m:sup>
                        </m:sSubSup>
                        <m:r>
                          <a:rPr lang="en-US" altLang="ja-JP" sz="2000" b="0" i="1" smtClean="0">
                            <a:latin typeface="Cambria Math" panose="02040503050406030204" pitchFamily="18" charset="0"/>
                          </a:rPr>
                          <m:t>+</m:t>
                        </m:r>
                        <m:sSubSup>
                          <m:sSubSupPr>
                            <m:ctrlPr>
                              <a:rPr lang="en-US" altLang="ja-JP" sz="2000" b="0" i="1" smtClean="0">
                                <a:latin typeface="Cambria Math" panose="02040503050406030204" pitchFamily="18" charset="0"/>
                              </a:rPr>
                            </m:ctrlPr>
                          </m:sSubSupPr>
                          <m:e>
                            <m:r>
                              <a:rPr lang="en-US" altLang="ja-JP" sz="2000" b="0" i="1" smtClean="0">
                                <a:latin typeface="Cambria Math" panose="02040503050406030204" pitchFamily="18" charset="0"/>
                              </a:rPr>
                              <m:t>𝑓</m:t>
                            </m:r>
                          </m:e>
                          <m:sub>
                            <m:r>
                              <a:rPr lang="en-US" altLang="ja-JP" sz="2000" b="0" i="1" smtClean="0">
                                <a:latin typeface="Cambria Math" panose="02040503050406030204" pitchFamily="18" charset="0"/>
                              </a:rPr>
                              <m:t>𝑦</m:t>
                            </m:r>
                          </m:sub>
                          <m:sup>
                            <m:r>
                              <a:rPr lang="en-US" altLang="ja-JP" sz="2000" b="0" i="1" smtClean="0">
                                <a:latin typeface="Cambria Math" panose="02040503050406030204" pitchFamily="18" charset="0"/>
                              </a:rPr>
                              <m:t>2</m:t>
                            </m:r>
                          </m:sup>
                        </m:sSubSup>
                      </m:e>
                    </m:rad>
                  </m:oMath>
                </a14:m>
                <a:r>
                  <a:rPr lang="ja-JP" altLang="en-US" sz="2000" dirty="0" smtClean="0"/>
                  <a:t> と求まる．ただし，</a:t>
                </a:r>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smtClean="0">
                            <a:latin typeface="Cambria Math" panose="02040503050406030204" pitchFamily="18" charset="0"/>
                          </a:rPr>
                          <m:t>𝑓</m:t>
                        </m:r>
                      </m:e>
                      <m:sub>
                        <m:r>
                          <a:rPr lang="en-US" altLang="ja-JP" sz="2000" b="0" i="1" smtClean="0">
                            <a:latin typeface="Cambria Math" panose="02040503050406030204" pitchFamily="18" charset="0"/>
                          </a:rPr>
                          <m:t>𝑥</m:t>
                        </m:r>
                      </m:sub>
                    </m:sSub>
                  </m:oMath>
                </a14:m>
                <a:r>
                  <a:rPr lang="ja-JP" altLang="en-US" sz="2000" dirty="0" smtClean="0"/>
                  <a:t>と</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a:latin typeface="Cambria Math" panose="02040503050406030204" pitchFamily="18" charset="0"/>
                          </a:rPr>
                          <m:t>𝑓</m:t>
                        </m:r>
                      </m:e>
                      <m:sub>
                        <m:r>
                          <a:rPr lang="en-US" altLang="ja-JP" sz="2000" b="0" i="1" smtClean="0">
                            <a:latin typeface="Cambria Math" panose="02040503050406030204" pitchFamily="18" charset="0"/>
                          </a:rPr>
                          <m:t>𝑦</m:t>
                        </m:r>
                      </m:sub>
                    </m:sSub>
                  </m:oMath>
                </a14:m>
                <a:r>
                  <a:rPr lang="ja-JP" altLang="en-US" sz="2000" dirty="0" smtClean="0"/>
                  <a:t>はそれぞれ横方向・縦方向のソーベルフィルタの応答である．</a:t>
                </a:r>
                <a:endParaRPr lang="en-US" altLang="ja-JP" sz="2000" dirty="0" smtClean="0"/>
              </a:p>
              <a:p>
                <a:pPr>
                  <a:lnSpc>
                    <a:spcPct val="100000"/>
                  </a:lnSpc>
                  <a:spcBef>
                    <a:spcPts val="600"/>
                  </a:spcBef>
                  <a:spcAft>
                    <a:spcPts val="600"/>
                  </a:spcAft>
                </a:pPr>
                <a:r>
                  <a:rPr lang="en-US" altLang="ja-JP" sz="2000" dirty="0" smtClean="0"/>
                  <a:t>※</a:t>
                </a:r>
                <a:r>
                  <a:rPr lang="ja-JP" altLang="en-US" sz="2000" dirty="0"/>
                  <a:t>今回はプログラミング練習が目的なので，次のフィルタ関数</a:t>
                </a:r>
                <a:r>
                  <a:rPr lang="en-US" altLang="ja-JP" sz="2000" dirty="0"/>
                  <a:t>『cv2.filter2D() / cv2.GaussianBlur() / cv2.Sobel() / </a:t>
                </a:r>
                <a:r>
                  <a:rPr lang="en-US" altLang="ja-JP" sz="2000" dirty="0" err="1"/>
                  <a:t>np.convolve</a:t>
                </a:r>
                <a:r>
                  <a:rPr lang="en-US" altLang="ja-JP" sz="2000" dirty="0"/>
                  <a:t>() </a:t>
                </a:r>
                <a:r>
                  <a:rPr lang="ja-JP" altLang="en-US" sz="2000" dirty="0"/>
                  <a:t>）は利用しない</a:t>
                </a:r>
                <a:r>
                  <a:rPr lang="ja-JP" altLang="en-US" sz="2000" dirty="0" smtClean="0"/>
                  <a:t>こと</a:t>
                </a:r>
                <a:endParaRPr lang="en-US" altLang="ja-JP" sz="20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586723" y="1355385"/>
                <a:ext cx="8813027" cy="6061415"/>
              </a:xfrm>
              <a:prstGeom prst="rect">
                <a:avLst/>
              </a:prstGeom>
              <a:blipFill>
                <a:blip r:embed="rId2"/>
                <a:stretch>
                  <a:fillRect l="-1037" t="-804"/>
                </a:stretch>
              </a:blipFill>
            </p:spPr>
            <p:txBody>
              <a:bodyPr/>
              <a:lstStyle/>
              <a:p>
                <a:r>
                  <a:rPr lang="ja-JP" altLang="en-US">
                    <a:noFill/>
                  </a:rPr>
                  <a:t> </a:t>
                </a:r>
              </a:p>
            </p:txBody>
          </p:sp>
        </mc:Fallback>
      </mc:AlternateContent>
      <p:grpSp>
        <p:nvGrpSpPr>
          <p:cNvPr id="6" name="グループ化 5"/>
          <p:cNvGrpSpPr/>
          <p:nvPr/>
        </p:nvGrpSpPr>
        <p:grpSpPr>
          <a:xfrm>
            <a:off x="9913278" y="540198"/>
            <a:ext cx="1643722" cy="1653670"/>
            <a:chOff x="5050313" y="1342526"/>
            <a:chExt cx="1259048" cy="1266668"/>
          </a:xfrm>
        </p:grpSpPr>
        <p:sp>
          <p:nvSpPr>
            <p:cNvPr id="7" name="正方形/長方形 6"/>
            <p:cNvSpPr/>
            <p:nvPr/>
          </p:nvSpPr>
          <p:spPr>
            <a:xfrm>
              <a:off x="50503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0503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50503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54694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54694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54694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58885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正方形/長方形 13"/>
            <p:cNvSpPr/>
            <p:nvPr/>
          </p:nvSpPr>
          <p:spPr>
            <a:xfrm>
              <a:off x="58885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58885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17" name="グループ化 16"/>
          <p:cNvGrpSpPr/>
          <p:nvPr/>
        </p:nvGrpSpPr>
        <p:grpSpPr>
          <a:xfrm>
            <a:off x="9913278" y="2712601"/>
            <a:ext cx="1643722" cy="1653670"/>
            <a:chOff x="5050313" y="1342526"/>
            <a:chExt cx="1259048" cy="1266668"/>
          </a:xfrm>
        </p:grpSpPr>
        <p:sp>
          <p:nvSpPr>
            <p:cNvPr id="18" name="正方形/長方形 17"/>
            <p:cNvSpPr/>
            <p:nvPr/>
          </p:nvSpPr>
          <p:spPr>
            <a:xfrm>
              <a:off x="50503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正方形/長方形 18"/>
            <p:cNvSpPr/>
            <p:nvPr/>
          </p:nvSpPr>
          <p:spPr>
            <a:xfrm>
              <a:off x="50503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正方形/長方形 19"/>
            <p:cNvSpPr/>
            <p:nvPr/>
          </p:nvSpPr>
          <p:spPr>
            <a:xfrm>
              <a:off x="50503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正方形/長方形 20"/>
            <p:cNvSpPr/>
            <p:nvPr/>
          </p:nvSpPr>
          <p:spPr>
            <a:xfrm>
              <a:off x="54694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正方形/長方形 21"/>
            <p:cNvSpPr/>
            <p:nvPr/>
          </p:nvSpPr>
          <p:spPr>
            <a:xfrm>
              <a:off x="54694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正方形/長方形 22"/>
            <p:cNvSpPr/>
            <p:nvPr/>
          </p:nvSpPr>
          <p:spPr>
            <a:xfrm>
              <a:off x="54694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正方形/長方形 23"/>
            <p:cNvSpPr/>
            <p:nvPr/>
          </p:nvSpPr>
          <p:spPr>
            <a:xfrm>
              <a:off x="58885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正方形/長方形 24"/>
            <p:cNvSpPr/>
            <p:nvPr/>
          </p:nvSpPr>
          <p:spPr>
            <a:xfrm>
              <a:off x="58885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正方形/長方形 25"/>
            <p:cNvSpPr/>
            <p:nvPr/>
          </p:nvSpPr>
          <p:spPr>
            <a:xfrm>
              <a:off x="58885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309486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参考 </a:t>
            </a:r>
            <a:r>
              <a:rPr lang="en-US" altLang="ja-JP" sz="4000" dirty="0" smtClean="0"/>
              <a:t>(</a:t>
            </a:r>
            <a:r>
              <a:rPr lang="ja-JP" altLang="en-US" sz="4000" dirty="0" smtClean="0"/>
              <a:t>出力結果の</a:t>
            </a:r>
            <a:r>
              <a:rPr lang="ja-JP" altLang="en-US" sz="4000" dirty="0"/>
              <a:t>例</a:t>
            </a:r>
            <a:r>
              <a:rPr lang="en-US" altLang="ja-JP" sz="4000" dirty="0" smtClean="0"/>
              <a:t>)</a:t>
            </a:r>
            <a:endParaRPr kumimoji="1" lang="ja-JP" altLang="en-US" sz="4000" dirty="0"/>
          </a:p>
        </p:txBody>
      </p:sp>
      <p:sp>
        <p:nvSpPr>
          <p:cNvPr id="3" name="コンテンツ プレースホルダー 2"/>
          <p:cNvSpPr>
            <a:spLocks noGrp="1"/>
          </p:cNvSpPr>
          <p:nvPr>
            <p:ph idx="1"/>
          </p:nvPr>
        </p:nvSpPr>
        <p:spPr/>
        <p:txBody>
          <a:bodyPr/>
          <a:lstStyle/>
          <a:p>
            <a:r>
              <a:rPr kumimoji="1" lang="en-US" altLang="ja-JP" smtClean="0"/>
              <a:t>TODO</a:t>
            </a:r>
            <a:endParaRPr kumimoji="1" lang="ja-JP" altLang="en-US"/>
          </a:p>
        </p:txBody>
      </p:sp>
    </p:spTree>
    <p:extLst>
      <p:ext uri="{BB962C8B-B14F-4D97-AF65-F5344CB8AC3E}">
        <p14:creationId xmlns:p14="http://schemas.microsoft.com/office/powerpoint/2010/main" val="597488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16806</TotalTime>
  <Words>443</Words>
  <Application>Microsoft Office PowerPoint</Application>
  <PresentationFormat>ワイド画面</PresentationFormat>
  <Paragraphs>105</Paragraphs>
  <Slides>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ＭＳ Ｐゴシック</vt:lpstr>
      <vt:lpstr>メイリオ</vt:lpstr>
      <vt:lpstr>Arial</vt:lpstr>
      <vt:lpstr>Calibri</vt:lpstr>
      <vt:lpstr>Cambria Math</vt:lpstr>
      <vt:lpstr>Office テーマ</vt:lpstr>
      <vt:lpstr>デジタルメディア処理1</vt:lpstr>
      <vt:lpstr>デジタルメディア処理1、2017（後期）</vt:lpstr>
      <vt:lpstr>演習課題 11/21</vt:lpstr>
      <vt:lpstr>課題1. 色の変換（exer1.py）</vt:lpstr>
      <vt:lpstr>課題2. ガウシアンフィルタ（exer2.py）</vt:lpstr>
      <vt:lpstr>課題3. ソーベルフィルタ（exer3.py）</vt:lpstr>
      <vt:lpstr>課題4. 勾配強度画像の作成（exer4.py）</vt:lpstr>
      <vt:lpstr>参考 (出力結果の例)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605</cp:revision>
  <cp:lastPrinted>2017-07-13T03:01:49Z</cp:lastPrinted>
  <dcterms:created xsi:type="dcterms:W3CDTF">2017-01-19T02:23:36Z</dcterms:created>
  <dcterms:modified xsi:type="dcterms:W3CDTF">2017-09-03T16:08:27Z</dcterms:modified>
</cp:coreProperties>
</file>