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69" r:id="rId2"/>
    <p:sldId id="444" r:id="rId3"/>
    <p:sldId id="393" r:id="rId4"/>
    <p:sldId id="391" r:id="rId5"/>
    <p:sldId id="416" r:id="rId6"/>
    <p:sldId id="417" r:id="rId7"/>
    <p:sldId id="418" r:id="rId8"/>
    <p:sldId id="419" r:id="rId9"/>
    <p:sldId id="421" r:id="rId10"/>
    <p:sldId id="420" r:id="rId11"/>
    <p:sldId id="424" r:id="rId12"/>
    <p:sldId id="425" r:id="rId13"/>
    <p:sldId id="400" r:id="rId14"/>
    <p:sldId id="395" r:id="rId15"/>
    <p:sldId id="426" r:id="rId16"/>
    <p:sldId id="428" r:id="rId17"/>
    <p:sldId id="430" r:id="rId18"/>
    <p:sldId id="429" r:id="rId19"/>
    <p:sldId id="431" r:id="rId20"/>
    <p:sldId id="432" r:id="rId21"/>
    <p:sldId id="433" r:id="rId22"/>
    <p:sldId id="443" r:id="rId23"/>
    <p:sldId id="434" r:id="rId24"/>
    <p:sldId id="435" r:id="rId25"/>
    <p:sldId id="436" r:id="rId26"/>
    <p:sldId id="439" r:id="rId27"/>
    <p:sldId id="401" r:id="rId28"/>
    <p:sldId id="423" r:id="rId29"/>
    <p:sldId id="440" r:id="rId30"/>
    <p:sldId id="442" r:id="rId31"/>
    <p:sldId id="441" r:id="rId32"/>
    <p:sldId id="397" r:id="rId33"/>
    <p:sldId id="405" r:id="rId34"/>
    <p:sldId id="406" r:id="rId35"/>
    <p:sldId id="407" r:id="rId36"/>
    <p:sldId id="408" r:id="rId37"/>
    <p:sldId id="411" r:id="rId38"/>
    <p:sldId id="409" r:id="rId39"/>
    <p:sldId id="412" r:id="rId40"/>
    <p:sldId id="413" r:id="rId41"/>
    <p:sldId id="415" r:id="rId42"/>
    <p:sldId id="414" r:id="rId43"/>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A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64" autoAdjust="0"/>
    <p:restoredTop sz="70562" autoAdjust="0"/>
  </p:normalViewPr>
  <p:slideViewPr>
    <p:cSldViewPr snapToGrid="0">
      <p:cViewPr varScale="1">
        <p:scale>
          <a:sx n="56" d="100"/>
          <a:sy n="56" d="100"/>
        </p:scale>
        <p:origin x="498" y="54"/>
      </p:cViewPr>
      <p:guideLst/>
    </p:cSldViewPr>
  </p:slideViewPr>
  <p:notesTextViewPr>
    <p:cViewPr>
      <p:scale>
        <a:sx n="300" d="100"/>
        <a:sy n="3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2019/9/25</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ja.wikipedia.org/wiki/%E7%8B%AC%E7%AB%8B_(%E7%A2%BA%E7%8E%87%E8%AB%96)"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13 / 52</a:t>
            </a:r>
          </a:p>
          <a:p>
            <a:r>
              <a:rPr kumimoji="1" lang="en-US" altLang="ja-JP" dirty="0" smtClean="0"/>
              <a:t>26 / 52</a:t>
            </a:r>
          </a:p>
          <a:p>
            <a:r>
              <a:rPr kumimoji="1" lang="en-US" altLang="ja-JP" dirty="0" smtClean="0"/>
              <a:t>12 / 52</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5</a:t>
            </a:fld>
            <a:endParaRPr kumimoji="1" lang="ja-JP" altLang="en-US"/>
          </a:p>
        </p:txBody>
      </p:sp>
    </p:spTree>
    <p:extLst>
      <p:ext uri="{BB962C8B-B14F-4D97-AF65-F5344CB8AC3E}">
        <p14:creationId xmlns:p14="http://schemas.microsoft.com/office/powerpoint/2010/main" val="3521821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平均符号長 </a:t>
            </a:r>
            <a:r>
              <a:rPr kumimoji="1" lang="en-US" altLang="ja-JP" dirty="0" smtClean="0"/>
              <a:t>= 3.0</a:t>
            </a:r>
            <a:r>
              <a:rPr kumimoji="1" lang="en-US" altLang="ja-JP" baseline="0" dirty="0" smtClean="0"/>
              <a:t> (</a:t>
            </a:r>
            <a:r>
              <a:rPr kumimoji="1" lang="ja-JP" altLang="en-US" baseline="0" dirty="0" smtClean="0"/>
              <a:t>二進数表現</a:t>
            </a:r>
            <a:r>
              <a:rPr kumimoji="1" lang="en-US" altLang="ja-JP" baseline="0" dirty="0" smtClean="0"/>
              <a:t>)</a:t>
            </a:r>
          </a:p>
          <a:p>
            <a:r>
              <a:rPr kumimoji="1" lang="ja-JP" altLang="en-US" baseline="0" dirty="0" smtClean="0"/>
              <a:t>平均符号長 </a:t>
            </a:r>
            <a:r>
              <a:rPr kumimoji="1" lang="en-US" altLang="ja-JP" baseline="0" dirty="0" smtClean="0"/>
              <a:t>= 2.67(</a:t>
            </a:r>
            <a:r>
              <a:rPr kumimoji="1" lang="ja-JP" altLang="en-US" baseline="0" dirty="0" smtClean="0"/>
              <a:t>ハフマン符号化</a:t>
            </a:r>
            <a:r>
              <a:rPr kumimoji="1" lang="en-US" altLang="ja-JP" baseline="0" dirty="0" smtClean="0"/>
              <a:t>)</a:t>
            </a:r>
          </a:p>
          <a:p>
            <a:r>
              <a:rPr kumimoji="1" lang="ja-JP" altLang="en-US" baseline="0" dirty="0" smtClean="0"/>
              <a:t>エントロピー </a:t>
            </a:r>
            <a:r>
              <a:rPr kumimoji="1" lang="en-US" altLang="ja-JP" baseline="0" dirty="0" smtClean="0"/>
              <a:t>= </a:t>
            </a:r>
            <a:r>
              <a:rPr lang="en-US" altLang="ja-JP" dirty="0" smtClean="0"/>
              <a:t>2.651</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18</a:t>
            </a:fld>
            <a:endParaRPr kumimoji="1" lang="ja-JP" altLang="en-US"/>
          </a:p>
        </p:txBody>
      </p:sp>
    </p:spTree>
    <p:extLst>
      <p:ext uri="{BB962C8B-B14F-4D97-AF65-F5344CB8AC3E}">
        <p14:creationId xmlns:p14="http://schemas.microsoft.com/office/powerpoint/2010/main" val="995335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30</a:t>
            </a:fld>
            <a:endParaRPr kumimoji="1" lang="ja-JP" altLang="en-US"/>
          </a:p>
        </p:txBody>
      </p:sp>
    </p:spTree>
    <p:extLst>
      <p:ext uri="{BB962C8B-B14F-4D97-AF65-F5344CB8AC3E}">
        <p14:creationId xmlns:p14="http://schemas.microsoft.com/office/powerpoint/2010/main" val="2245285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17100">
                  <a:spcBef>
                    <a:spcPts val="1200"/>
                  </a:spcBef>
                </a:pPr>
                <a:r>
                  <a:rPr lang="en-US" altLang="ja-JP" sz="1200" dirty="0" smtClean="0"/>
                  <a:t>Wikipedia</a:t>
                </a:r>
                <a:r>
                  <a:rPr lang="ja-JP" altLang="en-US" sz="1200" dirty="0" smtClean="0"/>
                  <a:t>の定義は以下の通り</a:t>
                </a:r>
                <a:r>
                  <a:rPr lang="en-US" altLang="ja-JP" sz="1200" dirty="0" smtClean="0"/>
                  <a:t>(DCTII</a:t>
                </a:r>
                <a:r>
                  <a:rPr lang="ja-JP" altLang="en-US" sz="1200" dirty="0" smtClean="0"/>
                  <a:t>と</a:t>
                </a:r>
                <a:r>
                  <a:rPr lang="en-US" altLang="ja-JP" sz="1200" dirty="0" smtClean="0"/>
                  <a:t>DCTIII)</a:t>
                </a:r>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i="1">
                            <a:latin typeface="Cambria Math"/>
                          </a:rPr>
                          <m:t>𝐹</m:t>
                        </m:r>
                      </m:e>
                      <m:sub>
                        <m:r>
                          <a:rPr lang="en-US" altLang="ja-JP" sz="1200" i="1">
                            <a:latin typeface="Cambria Math"/>
                          </a:rPr>
                          <m:t>𝑘</m:t>
                        </m:r>
                      </m:sub>
                    </m:sSub>
                    <m:r>
                      <a:rPr lang="en-US" altLang="ja-JP" sz="1200" i="1">
                        <a:latin typeface="Cambria Math"/>
                      </a:rPr>
                      <m:t>=    </m:t>
                    </m:r>
                    <m:nary>
                      <m:naryPr>
                        <m:chr m:val="∑"/>
                        <m:ctrlPr>
                          <a:rPr lang="en-US" altLang="ja-JP" sz="1200" i="1">
                            <a:latin typeface="Cambria Math" panose="02040503050406030204" pitchFamily="18" charset="0"/>
                          </a:rPr>
                        </m:ctrlPr>
                      </m:naryPr>
                      <m:sub>
                        <m:r>
                          <m:rPr>
                            <m:brk m:alnAt="23"/>
                          </m:rPr>
                          <a:rPr lang="en-US" altLang="ja-JP" sz="1200" i="1">
                            <a:latin typeface="Cambria Math"/>
                          </a:rPr>
                          <m:t>𝑙</m:t>
                        </m:r>
                        <m:r>
                          <a:rPr lang="en-US" altLang="ja-JP" sz="1200" i="1">
                            <a:latin typeface="Cambria Math"/>
                          </a:rPr>
                          <m:t>=0</m:t>
                        </m:r>
                      </m:sub>
                      <m:sup>
                        <m:r>
                          <a:rPr lang="en-US" altLang="ja-JP" sz="1200" i="1">
                            <a:latin typeface="Cambria Math"/>
                            <a:ea typeface="Cambria Math"/>
                          </a:rPr>
                          <m:t>𝑁</m:t>
                        </m:r>
                        <m:r>
                          <a:rPr lang="en-US" altLang="ja-JP" sz="1200" i="1">
                            <a:latin typeface="Cambria Math"/>
                            <a:ea typeface="Cambria Math"/>
                          </a:rPr>
                          <m:t>−1</m:t>
                        </m:r>
                      </m:sup>
                      <m:e>
                        <m:sSub>
                          <m:sSubPr>
                            <m:ctrlPr>
                              <a:rPr lang="en-US" altLang="ja-JP" sz="1200" i="1">
                                <a:latin typeface="Cambria Math" panose="02040503050406030204" pitchFamily="18" charset="0"/>
                              </a:rPr>
                            </m:ctrlPr>
                          </m:sSubPr>
                          <m:e>
                            <m:r>
                              <a:rPr lang="en-US" altLang="ja-JP" sz="1200" i="1">
                                <a:latin typeface="Cambria Math"/>
                              </a:rPr>
                              <m:t>𝑓</m:t>
                            </m:r>
                          </m:e>
                          <m:sub>
                            <m:r>
                              <a:rPr lang="en-US" altLang="ja-JP" sz="1200" i="1">
                                <a:latin typeface="Cambria Math"/>
                              </a:rPr>
                              <m:t>𝑙</m:t>
                            </m:r>
                          </m:sub>
                        </m:sSub>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a:latin typeface="Cambria Math"/>
                                  </a:rPr>
                                  <m:t>𝑁</m:t>
                                </m:r>
                              </m:den>
                            </m:f>
                            <m:r>
                              <a:rPr lang="en-US" altLang="ja-JP" sz="1200" i="1">
                                <a:latin typeface="Cambria Math"/>
                              </a:rPr>
                              <m:t>𝑘</m:t>
                            </m:r>
                            <m:d>
                              <m:dPr>
                                <m:ctrlPr>
                                  <a:rPr lang="en-US" altLang="ja-JP" sz="1200" i="1">
                                    <a:latin typeface="Cambria Math" panose="02040503050406030204" pitchFamily="18" charset="0"/>
                                  </a:rPr>
                                </m:ctrlPr>
                              </m:dPr>
                              <m:e>
                                <m:r>
                                  <a:rPr lang="en-US" altLang="ja-JP" sz="1200" i="1">
                                    <a:latin typeface="Cambria Math"/>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2</m:t>
                                    </m:r>
                                  </m:den>
                                </m:f>
                              </m:e>
                            </m:d>
                          </m:e>
                        </m:func>
                      </m:e>
                    </m:nary>
                  </m:oMath>
                </a14:m>
                <a:endParaRPr lang="en-US" altLang="ja-JP" sz="1200" dirty="0" smtClean="0">
                  <a:latin typeface="メイリオ" panose="020B0604030504040204" pitchFamily="50" charset="-128"/>
                  <a:ea typeface="メイリオ" panose="020B0604030504040204" pitchFamily="50" charset="-128"/>
                </a:endParaRPr>
              </a:p>
              <a:p>
                <a:pPr marL="17100" marR="0" indent="0" algn="l" defTabSz="914400" rtl="0" eaLnBrk="1" fontAlgn="auto" latinLnBrk="0" hangingPunct="1">
                  <a:lnSpc>
                    <a:spcPct val="100000"/>
                  </a:lnSpc>
                  <a:spcBef>
                    <a:spcPts val="1200"/>
                  </a:spcBef>
                  <a:spcAft>
                    <a:spcPts val="0"/>
                  </a:spcAft>
                  <a:buClrTx/>
                  <a:buSzTx/>
                  <a:buFontTx/>
                  <a:buNone/>
                  <a:tabLst/>
                  <a:defRPr/>
                </a:pPr>
                <a:r>
                  <a:rPr lang="ja-JP" altLang="en-US" sz="1200" dirty="0" smtClean="0"/>
                  <a:t>逆</a:t>
                </a:r>
                <a:r>
                  <a:rPr lang="en-US" altLang="ja-JP" sz="1200" dirty="0" smtClean="0"/>
                  <a:t>DCT :</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i="1">
                            <a:latin typeface="Cambria Math"/>
                          </a:rPr>
                          <m:t>𝑓</m:t>
                        </m:r>
                      </m:e>
                      <m:sub>
                        <m:r>
                          <a:rPr lang="en-US" altLang="ja-JP" sz="1200" i="1">
                            <a:latin typeface="Cambria Math"/>
                          </a:rPr>
                          <m:t>𝑙</m:t>
                        </m:r>
                      </m:sub>
                    </m:sSub>
                    <m:r>
                      <a:rPr lang="en-US" altLang="ja-JP" sz="1200" i="1">
                        <a:latin typeface="Cambria Math"/>
                      </a:rPr>
                      <m:t>=</m:t>
                    </m:r>
                    <m:d>
                      <m:dPr>
                        <m:ctrlPr>
                          <a:rPr lang="en-US" altLang="ja-JP" sz="1200" b="0" i="1" smtClean="0">
                            <a:latin typeface="Cambria Math" panose="02040503050406030204" pitchFamily="18" charset="0"/>
                          </a:rPr>
                        </m:ctrlPr>
                      </m:dPr>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2</m:t>
                            </m:r>
                          </m:num>
                          <m:den>
                            <m:r>
                              <a:rPr lang="en-US" altLang="ja-JP" sz="1200" b="0" i="1" smtClean="0">
                                <a:latin typeface="Cambria Math" panose="02040503050406030204" pitchFamily="18" charset="0"/>
                              </a:rPr>
                              <m:t>𝑁</m:t>
                            </m:r>
                          </m:den>
                        </m:f>
                      </m:e>
                    </m:d>
                    <m:d>
                      <m:dPr>
                        <m:ctrlPr>
                          <a:rPr lang="en-US" altLang="ja-JP" sz="1200" b="0" i="1" smtClean="0">
                            <a:latin typeface="Cambria Math" panose="02040503050406030204" pitchFamily="18" charset="0"/>
                          </a:rPr>
                        </m:ctrlPr>
                      </m:dPr>
                      <m:e>
                        <m:f>
                          <m:fPr>
                            <m:ctrlPr>
                              <a:rPr lang="en-US" altLang="ja-JP" sz="1200" i="1">
                                <a:latin typeface="Cambria Math" panose="02040503050406030204" pitchFamily="18" charset="0"/>
                              </a:rPr>
                            </m:ctrlPr>
                          </m:fPr>
                          <m:num>
                            <m:sSub>
                              <m:sSubPr>
                                <m:ctrlPr>
                                  <a:rPr lang="en-US" altLang="ja-JP" sz="1200" i="1">
                                    <a:latin typeface="Cambria Math" panose="02040503050406030204" pitchFamily="18" charset="0"/>
                                  </a:rPr>
                                </m:ctrlPr>
                              </m:sSubPr>
                              <m:e>
                                <m:r>
                                  <a:rPr lang="en-US" altLang="ja-JP" sz="1200" i="1">
                                    <a:latin typeface="Cambria Math"/>
                                  </a:rPr>
                                  <m:t>𝐹</m:t>
                                </m:r>
                              </m:e>
                              <m:sub>
                                <m:r>
                                  <a:rPr lang="en-US" altLang="ja-JP" sz="1200" i="1">
                                    <a:latin typeface="Cambria Math"/>
                                  </a:rPr>
                                  <m:t>0</m:t>
                                </m:r>
                              </m:sub>
                            </m:sSub>
                          </m:num>
                          <m:den>
                            <m:r>
                              <a:rPr lang="en-US" altLang="ja-JP" sz="1200" i="1">
                                <a:latin typeface="Cambria Math" panose="02040503050406030204" pitchFamily="18" charset="0"/>
                              </a:rPr>
                              <m:t>2</m:t>
                            </m:r>
                          </m:den>
                        </m:f>
                        <m:r>
                          <a:rPr lang="en-US" altLang="ja-JP" sz="1200" i="1">
                            <a:latin typeface="Cambria Math"/>
                          </a:rPr>
                          <m:t>+</m:t>
                        </m:r>
                        <m:nary>
                          <m:naryPr>
                            <m:chr m:val="∑"/>
                            <m:ctrlPr>
                              <a:rPr lang="en-US" altLang="ja-JP" sz="1200" i="1">
                                <a:latin typeface="Cambria Math" panose="02040503050406030204" pitchFamily="18" charset="0"/>
                              </a:rPr>
                            </m:ctrlPr>
                          </m:naryPr>
                          <m:sub>
                            <m:r>
                              <m:rPr>
                                <m:brk m:alnAt="23"/>
                              </m:rPr>
                              <a:rPr lang="en-US" altLang="ja-JP" sz="1200" i="1">
                                <a:latin typeface="Cambria Math"/>
                              </a:rPr>
                              <m:t>𝑘</m:t>
                            </m:r>
                            <m:r>
                              <a:rPr lang="en-US" altLang="ja-JP" sz="1200" i="1">
                                <a:latin typeface="Cambria Math"/>
                              </a:rPr>
                              <m:t>=1</m:t>
                            </m:r>
                          </m:sub>
                          <m:sup>
                            <m:r>
                              <a:rPr lang="en-US" altLang="ja-JP" sz="1200" i="1">
                                <a:latin typeface="Cambria Math"/>
                                <a:ea typeface="Cambria Math"/>
                              </a:rPr>
                              <m:t>𝑁</m:t>
                            </m:r>
                            <m:r>
                              <a:rPr lang="en-US" altLang="ja-JP" sz="1200" i="1">
                                <a:latin typeface="Cambria Math"/>
                                <a:ea typeface="Cambria Math"/>
                              </a:rPr>
                              <m:t>−1</m:t>
                            </m:r>
                          </m:sup>
                          <m:e>
                            <m:sSub>
                              <m:sSubPr>
                                <m:ctrlPr>
                                  <a:rPr lang="en-US" altLang="ja-JP" sz="1200" i="1">
                                    <a:latin typeface="Cambria Math" panose="02040503050406030204" pitchFamily="18" charset="0"/>
                                  </a:rPr>
                                </m:ctrlPr>
                              </m:sSubPr>
                              <m:e>
                                <m:r>
                                  <a:rPr lang="en-US" altLang="ja-JP" sz="1200" i="1">
                                    <a:latin typeface="Cambria Math"/>
                                  </a:rPr>
                                  <m:t>𝐹</m:t>
                                </m:r>
                              </m:e>
                              <m:sub>
                                <m:r>
                                  <a:rPr lang="en-US" altLang="ja-JP" sz="1200" i="1">
                                    <a:latin typeface="Cambria Math"/>
                                  </a:rPr>
                                  <m:t>𝑘</m:t>
                                </m:r>
                              </m:sub>
                            </m:sSub>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a:latin typeface="Cambria Math"/>
                                      </a:rPr>
                                      <m:t>𝑁</m:t>
                                    </m:r>
                                  </m:den>
                                </m:f>
                                <m:r>
                                  <a:rPr lang="en-US" altLang="ja-JP" sz="1200" i="1">
                                    <a:latin typeface="Cambria Math"/>
                                  </a:rPr>
                                  <m:t>𝑘</m:t>
                                </m:r>
                                <m:d>
                                  <m:dPr>
                                    <m:ctrlPr>
                                      <a:rPr lang="en-US" altLang="ja-JP" sz="1200" i="1">
                                        <a:latin typeface="Cambria Math" panose="02040503050406030204" pitchFamily="18" charset="0"/>
                                      </a:rPr>
                                    </m:ctrlPr>
                                  </m:dPr>
                                  <m:e>
                                    <m:r>
                                      <a:rPr lang="en-US" altLang="ja-JP" sz="1200" i="1">
                                        <a:latin typeface="Cambria Math"/>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2</m:t>
                                        </m:r>
                                      </m:den>
                                    </m:f>
                                  </m:e>
                                </m:d>
                              </m:e>
                            </m:func>
                          </m:e>
                        </m:nary>
                      </m:e>
                    </m:d>
                  </m:oMath>
                </a14:m>
                <a:endParaRPr lang="ja-JP" altLang="en-US"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r>
                  <a:rPr lang="en-US" altLang="ja-JP" sz="1200" dirty="0" smtClean="0">
                    <a:latin typeface="メイリオ" panose="020B0604030504040204" pitchFamily="50" charset="-128"/>
                    <a:ea typeface="メイリオ" panose="020B0604030504040204" pitchFamily="50" charset="-128"/>
                  </a:rPr>
                  <a:t>Python</a:t>
                </a:r>
                <a:r>
                  <a:rPr lang="en-US" altLang="ja-JP" sz="1200" baseline="0" dirty="0" smtClean="0">
                    <a:latin typeface="メイリオ" panose="020B0604030504040204" pitchFamily="50" charset="-128"/>
                    <a:ea typeface="メイリオ" panose="020B0604030504040204" pitchFamily="50" charset="-128"/>
                  </a:rPr>
                  <a:t> cv2</a:t>
                </a:r>
                <a:r>
                  <a:rPr lang="ja-JP" altLang="en-US" sz="1200" baseline="0" dirty="0" smtClean="0">
                    <a:latin typeface="メイリオ" panose="020B0604030504040204" pitchFamily="50" charset="-128"/>
                    <a:ea typeface="メイリオ" panose="020B0604030504040204" pitchFamily="50" charset="-128"/>
                  </a:rPr>
                  <a:t>の定義は以下の通り（</a:t>
                </a:r>
                <a:r>
                  <a:rPr lang="en-US" altLang="ja-JP" sz="1200" baseline="0" dirty="0" smtClean="0">
                    <a:latin typeface="メイリオ" panose="020B0604030504040204" pitchFamily="50" charset="-128"/>
                    <a:ea typeface="メイリオ" panose="020B0604030504040204" pitchFamily="50" charset="-128"/>
                  </a:rPr>
                  <a:t>https://docs.opencv.org/2.4/modules/core/doc/operations_on_arrays.html</a:t>
                </a:r>
                <a:r>
                  <a:rPr lang="ja-JP" altLang="en-US" sz="1200" baseline="0" dirty="0" smtClean="0">
                    <a:latin typeface="メイリオ" panose="020B0604030504040204" pitchFamily="50" charset="-128"/>
                    <a:ea typeface="メイリオ" panose="020B0604030504040204" pitchFamily="50" charset="-128"/>
                  </a:rPr>
                  <a:t>）</a:t>
                </a:r>
                <a:endParaRPr lang="en-US" altLang="ja-JP" sz="1200" dirty="0" smtClean="0"/>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 </a:t>
                </a:r>
                <a:endParaRPr lang="en-US" altLang="ja-JP" sz="1200" i="1" dirty="0" smtClean="0">
                  <a:latin typeface="Cambria Math" panose="02040503050406030204" pitchFamily="18" charset="0"/>
                </a:endParaRPr>
              </a:p>
              <a:p>
                <a:pPr marL="17100" marR="0" indent="0" algn="l" defTabSz="914400" rtl="0" eaLnBrk="1" fontAlgn="auto" latinLnBrk="0" hangingPunct="1">
                  <a:lnSpc>
                    <a:spcPct val="100000"/>
                  </a:lnSpc>
                  <a:spcBef>
                    <a:spcPts val="1200"/>
                  </a:spcBef>
                  <a:spcAft>
                    <a:spcPts val="0"/>
                  </a:spcAft>
                  <a:buClrTx/>
                  <a:buSzTx/>
                  <a:buFontTx/>
                  <a:buNone/>
                  <a:tabLst/>
                  <a:defRPr/>
                </a:pPr>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𝐹</m:t>
                        </m:r>
                      </m:e>
                      <m:sub>
                        <m:r>
                          <a:rPr lang="en-US" altLang="ja-JP" sz="1200" b="0" i="1" smtClean="0">
                            <a:latin typeface="Cambria Math" panose="02040503050406030204" pitchFamily="18" charset="0"/>
                          </a:rPr>
                          <m:t>𝑘</m:t>
                        </m:r>
                      </m:sub>
                    </m:sSub>
                    <m:r>
                      <a:rPr lang="en-US" altLang="ja-JP" sz="1200" i="1">
                        <a:latin typeface="Cambria Math"/>
                      </a:rPr>
                      <m:t>=</m:t>
                    </m:r>
                    <m:r>
                      <a:rPr lang="en-US" altLang="ja-JP" sz="1200" b="0" i="1" smtClean="0">
                        <a:latin typeface="Cambria Math" panose="02040503050406030204" pitchFamily="18" charset="0"/>
                      </a:rPr>
                      <m:t> </m:t>
                    </m:r>
                  </m:oMath>
                </a14:m>
                <a:r>
                  <a:rPr lang="en-US" altLang="ja-JP" sz="1200" i="1" dirty="0" smtClean="0">
                    <a:latin typeface="Cambria Math"/>
                  </a:rPr>
                  <a:t> </a:t>
                </a:r>
                <a14:m>
                  <m:oMath xmlns:m="http://schemas.openxmlformats.org/officeDocument/2006/math">
                    <m:rad>
                      <m:radPr>
                        <m:degHide m:val="on"/>
                        <m:ctrlPr>
                          <a:rPr lang="en-US" altLang="ja-JP" sz="1200" b="0" i="1" smtClean="0">
                            <a:latin typeface="Cambria Math" panose="02040503050406030204" pitchFamily="18" charset="0"/>
                          </a:rPr>
                        </m:ctrlPr>
                      </m:radPr>
                      <m:deg/>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𝑁</m:t>
                            </m:r>
                          </m:den>
                        </m:f>
                      </m:e>
                    </m:rad>
                    <m:nary>
                      <m:naryPr>
                        <m:chr m:val="∑"/>
                        <m:ctrlPr>
                          <a:rPr lang="en-US" altLang="ja-JP" sz="1200" i="1">
                            <a:latin typeface="Cambria Math" panose="02040503050406030204" pitchFamily="18" charset="0"/>
                          </a:rPr>
                        </m:ctrlPr>
                      </m:naryPr>
                      <m:sub>
                        <m:r>
                          <a:rPr lang="en-US" altLang="ja-JP" sz="1200" b="0" i="1" smtClean="0">
                            <a:latin typeface="Cambria Math" panose="02040503050406030204" pitchFamily="18" charset="0"/>
                          </a:rPr>
                          <m:t>𝑙</m:t>
                        </m:r>
                        <m:r>
                          <a:rPr lang="en-US" altLang="ja-JP" sz="1200" i="1">
                            <a:latin typeface="Cambria Math"/>
                          </a:rPr>
                          <m:t>=0</m:t>
                        </m:r>
                      </m:sub>
                      <m:sup>
                        <m:r>
                          <a:rPr lang="en-US" altLang="ja-JP" sz="1200" i="1">
                            <a:latin typeface="Cambria Math"/>
                            <a:ea typeface="Cambria Math"/>
                          </a:rPr>
                          <m:t>𝑁</m:t>
                        </m:r>
                        <m:r>
                          <a:rPr lang="en-US" altLang="ja-JP" sz="1200" i="1">
                            <a:latin typeface="Cambria Math"/>
                            <a:ea typeface="Cambria Math"/>
                          </a:rPr>
                          <m:t>−1</m:t>
                        </m:r>
                      </m:sup>
                      <m:e>
                        <m:r>
                          <a:rPr lang="en-US" altLang="ja-JP" sz="1200" i="1" smtClean="0">
                            <a:latin typeface="Cambria Math" panose="02040503050406030204" pitchFamily="18" charset="0"/>
                          </a:rPr>
                          <m:t>𝑓</m:t>
                        </m:r>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smtClean="0">
                                    <a:latin typeface="Cambria Math"/>
                                  </a:rPr>
                                  <m:t>𝑁</m:t>
                                </m:r>
                              </m:den>
                            </m:f>
                            <m:r>
                              <a:rPr lang="en-US" altLang="ja-JP" sz="1200" b="0" i="1" smtClean="0">
                                <a:latin typeface="Cambria Math" panose="02040503050406030204" pitchFamily="18" charset="0"/>
                              </a:rPr>
                              <m:t>𝑘</m:t>
                            </m:r>
                            <m:d>
                              <m:dPr>
                                <m:ctrlPr>
                                  <a:rPr lang="en-US" altLang="ja-JP" sz="1200" i="1">
                                    <a:latin typeface="Cambria Math" panose="02040503050406030204" pitchFamily="18" charset="0"/>
                                  </a:rPr>
                                </m:ctrlPr>
                              </m:dPr>
                              <m:e>
                                <m:r>
                                  <a:rPr lang="en-US" altLang="ja-JP" sz="1200" b="0" i="1" smtClean="0">
                                    <a:latin typeface="Cambria Math" panose="02040503050406030204" pitchFamily="18" charset="0"/>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i="1">
                                        <a:latin typeface="Cambria Math"/>
                                      </a:rPr>
                                      <m:t>1</m:t>
                                    </m:r>
                                  </m:num>
                                  <m:den>
                                    <m:r>
                                      <a:rPr lang="en-US" altLang="ja-JP" sz="1200" b="0" i="1" smtClean="0">
                                        <a:latin typeface="Cambria Math" panose="02040503050406030204" pitchFamily="18" charset="0"/>
                                      </a:rPr>
                                      <m:t>2</m:t>
                                    </m:r>
                                  </m:den>
                                </m:f>
                              </m:e>
                            </m:d>
                          </m:e>
                        </m:func>
                      </m:e>
                    </m:nary>
                    <m:r>
                      <a:rPr lang="en-US" altLang="ja-JP" sz="1200" b="0" i="1" smtClean="0">
                        <a:latin typeface="Cambria Math" panose="02040503050406030204" pitchFamily="18" charset="0"/>
                      </a:rPr>
                      <m:t>       </m:t>
                    </m:r>
                    <m:r>
                      <a:rPr lang="en-US" altLang="ja-JP" sz="1200" b="0" i="1" smtClean="0">
                        <a:latin typeface="Cambria Math" panose="02040503050406030204" pitchFamily="18" charset="0"/>
                      </a:rPr>
                      <m:t>𝑘</m:t>
                    </m:r>
                    <m:r>
                      <a:rPr lang="en-US" altLang="ja-JP" sz="1200" b="0" i="1" smtClean="0">
                        <a:latin typeface="Cambria Math" panose="02040503050406030204" pitchFamily="18" charset="0"/>
                      </a:rPr>
                      <m:t>=0</m:t>
                    </m:r>
                  </m:oMath>
                </a14:m>
                <a:endParaRPr lang="en-US" altLang="ja-JP" sz="1200" b="0" i="1" dirty="0" smtClean="0">
                  <a:latin typeface="Cambria Math" panose="02040503050406030204" pitchFamily="18" charset="0"/>
                </a:endParaRPr>
              </a:p>
              <a:p>
                <a:pPr marL="17100" marR="0" indent="0" algn="l" defTabSz="914400" rtl="0" eaLnBrk="1" fontAlgn="auto" latinLnBrk="0" hangingPunct="1">
                  <a:lnSpc>
                    <a:spcPct val="100000"/>
                  </a:lnSpc>
                  <a:spcBef>
                    <a:spcPts val="1200"/>
                  </a:spcBef>
                  <a:spcAft>
                    <a:spcPts val="0"/>
                  </a:spcAft>
                  <a:buClrTx/>
                  <a:buSzTx/>
                  <a:buFontTx/>
                  <a:buNone/>
                  <a:tabLst/>
                  <a:defRPr/>
                </a:pPr>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𝐹</m:t>
                        </m:r>
                      </m:e>
                      <m:sub>
                        <m:r>
                          <a:rPr lang="en-US" altLang="ja-JP" sz="1200" b="0" i="1" smtClean="0">
                            <a:latin typeface="Cambria Math" panose="02040503050406030204" pitchFamily="18" charset="0"/>
                          </a:rPr>
                          <m:t>𝑘</m:t>
                        </m:r>
                      </m:sub>
                    </m:sSub>
                    <m:r>
                      <a:rPr lang="en-US" altLang="ja-JP" sz="1200" i="1">
                        <a:latin typeface="Cambria Math"/>
                      </a:rPr>
                      <m:t>=</m:t>
                    </m:r>
                    <m:r>
                      <a:rPr lang="en-US" altLang="ja-JP" sz="1200" b="0" i="1" smtClean="0">
                        <a:latin typeface="Cambria Math" panose="02040503050406030204" pitchFamily="18" charset="0"/>
                      </a:rPr>
                      <m:t> </m:t>
                    </m:r>
                  </m:oMath>
                </a14:m>
                <a:r>
                  <a:rPr lang="en-US" altLang="ja-JP" sz="1200" i="1" dirty="0" smtClean="0">
                    <a:latin typeface="Cambria Math"/>
                  </a:rPr>
                  <a:t> </a:t>
                </a:r>
                <a14:m>
                  <m:oMath xmlns:m="http://schemas.openxmlformats.org/officeDocument/2006/math">
                    <m:rad>
                      <m:radPr>
                        <m:degHide m:val="on"/>
                        <m:ctrlPr>
                          <a:rPr lang="en-US" altLang="ja-JP" sz="1200" b="0" i="1" smtClean="0">
                            <a:latin typeface="Cambria Math" panose="02040503050406030204" pitchFamily="18" charset="0"/>
                          </a:rPr>
                        </m:ctrlPr>
                      </m:radPr>
                      <m:deg/>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2</m:t>
                            </m:r>
                          </m:num>
                          <m:den>
                            <m:r>
                              <a:rPr lang="en-US" altLang="ja-JP" sz="1200" b="0" i="1" smtClean="0">
                                <a:latin typeface="Cambria Math" panose="02040503050406030204" pitchFamily="18" charset="0"/>
                              </a:rPr>
                              <m:t>𝑁</m:t>
                            </m:r>
                          </m:den>
                        </m:f>
                      </m:e>
                    </m:rad>
                    <m:nary>
                      <m:naryPr>
                        <m:chr m:val="∑"/>
                        <m:ctrlPr>
                          <a:rPr lang="en-US" altLang="ja-JP" sz="1200" i="1">
                            <a:latin typeface="Cambria Math" panose="02040503050406030204" pitchFamily="18" charset="0"/>
                          </a:rPr>
                        </m:ctrlPr>
                      </m:naryPr>
                      <m:sub>
                        <m:r>
                          <a:rPr lang="en-US" altLang="ja-JP" sz="1200" b="0" i="1" smtClean="0">
                            <a:latin typeface="Cambria Math" panose="02040503050406030204" pitchFamily="18" charset="0"/>
                          </a:rPr>
                          <m:t>𝑙</m:t>
                        </m:r>
                        <m:r>
                          <a:rPr lang="en-US" altLang="ja-JP" sz="1200" i="1">
                            <a:latin typeface="Cambria Math"/>
                          </a:rPr>
                          <m:t>=0</m:t>
                        </m:r>
                      </m:sub>
                      <m:sup>
                        <m:r>
                          <a:rPr lang="en-US" altLang="ja-JP" sz="1200" i="1">
                            <a:latin typeface="Cambria Math"/>
                            <a:ea typeface="Cambria Math"/>
                          </a:rPr>
                          <m:t>𝑁</m:t>
                        </m:r>
                        <m:r>
                          <a:rPr lang="en-US" altLang="ja-JP" sz="1200" i="1">
                            <a:latin typeface="Cambria Math"/>
                            <a:ea typeface="Cambria Math"/>
                          </a:rPr>
                          <m:t>−1</m:t>
                        </m:r>
                      </m:sup>
                      <m:e>
                        <m:r>
                          <a:rPr lang="en-US" altLang="ja-JP" sz="1200" i="1" smtClean="0">
                            <a:latin typeface="Cambria Math" panose="02040503050406030204" pitchFamily="18" charset="0"/>
                          </a:rPr>
                          <m:t>𝑓</m:t>
                        </m:r>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smtClean="0">
                                    <a:latin typeface="Cambria Math"/>
                                  </a:rPr>
                                  <m:t>𝑁</m:t>
                                </m:r>
                              </m:den>
                            </m:f>
                            <m:r>
                              <a:rPr lang="en-US" altLang="ja-JP" sz="1200" b="0" i="1" smtClean="0">
                                <a:latin typeface="Cambria Math" panose="02040503050406030204" pitchFamily="18" charset="0"/>
                              </a:rPr>
                              <m:t>𝑘</m:t>
                            </m:r>
                            <m:d>
                              <m:dPr>
                                <m:ctrlPr>
                                  <a:rPr lang="en-US" altLang="ja-JP" sz="1200" i="1">
                                    <a:latin typeface="Cambria Math" panose="02040503050406030204" pitchFamily="18" charset="0"/>
                                  </a:rPr>
                                </m:ctrlPr>
                              </m:dPr>
                              <m:e>
                                <m:r>
                                  <a:rPr lang="en-US" altLang="ja-JP" sz="1200" b="0" i="1" smtClean="0">
                                    <a:latin typeface="Cambria Math" panose="02040503050406030204" pitchFamily="18" charset="0"/>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i="1">
                                        <a:latin typeface="Cambria Math"/>
                                      </a:rPr>
                                      <m:t>1</m:t>
                                    </m:r>
                                  </m:num>
                                  <m:den>
                                    <m:r>
                                      <a:rPr lang="en-US" altLang="ja-JP" sz="1200" b="0" i="1" smtClean="0">
                                        <a:latin typeface="Cambria Math" panose="02040503050406030204" pitchFamily="18" charset="0"/>
                                      </a:rPr>
                                      <m:t>2</m:t>
                                    </m:r>
                                  </m:den>
                                </m:f>
                              </m:e>
                            </m:d>
                          </m:e>
                        </m:func>
                      </m:e>
                    </m:nary>
                    <m:r>
                      <a:rPr lang="en-US" altLang="ja-JP" sz="1200" b="0" i="1" smtClean="0">
                        <a:latin typeface="Cambria Math" panose="02040503050406030204" pitchFamily="18" charset="0"/>
                      </a:rPr>
                      <m:t>      </m:t>
                    </m:r>
                    <m:r>
                      <a:rPr lang="en-US" altLang="ja-JP" sz="1200" b="0" i="1" smtClean="0">
                        <a:latin typeface="Cambria Math" panose="02040503050406030204" pitchFamily="18" charset="0"/>
                      </a:rPr>
                      <m:t>𝑜𝑡h𝑒𝑟𝑤𝑖𝑠𝑒</m:t>
                    </m:r>
                  </m:oMath>
                </a14:m>
                <a:endParaRPr lang="en-US" altLang="ja-JP" sz="1200" i="1" dirty="0" smtClean="0">
                  <a:latin typeface="Cambria Math"/>
                </a:endParaRPr>
              </a:p>
              <a:p>
                <a:pPr marL="17100" marR="0" indent="0" algn="l" defTabSz="914400" rtl="0" eaLnBrk="1" fontAlgn="auto" latinLnBrk="0" hangingPunct="1">
                  <a:lnSpc>
                    <a:spcPct val="100000"/>
                  </a:lnSpc>
                  <a:spcBef>
                    <a:spcPts val="1200"/>
                  </a:spcBef>
                  <a:spcAft>
                    <a:spcPts val="0"/>
                  </a:spcAft>
                  <a:buClrTx/>
                  <a:buSzTx/>
                  <a:buFontTx/>
                  <a:buNone/>
                  <a:tabLst/>
                  <a:defRPr/>
                </a:pPr>
                <a:endParaRPr lang="en-US" altLang="ja-JP" sz="1200" b="0" i="1" dirty="0" smtClean="0">
                  <a:latin typeface="Cambria Math" panose="02040503050406030204" pitchFamily="18" charset="0"/>
                </a:endParaRPr>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b="0" i="1" dirty="0" smtClean="0">
                    <a:latin typeface="Cambria Math" panose="02040503050406030204" pitchFamily="18" charset="0"/>
                  </a:rPr>
                  <a:t>Inverse DCT</a:t>
                </a:r>
              </a:p>
              <a:p>
                <a:pPr marL="17100" marR="0" indent="0" algn="l" defTabSz="914400" rtl="0" eaLnBrk="1" fontAlgn="auto" latinLnBrk="0" hangingPunct="1">
                  <a:lnSpc>
                    <a:spcPct val="100000"/>
                  </a:lnSpc>
                  <a:spcBef>
                    <a:spcPts val="1200"/>
                  </a:spcBef>
                  <a:spcAft>
                    <a:spcPts val="0"/>
                  </a:spcAft>
                  <a:buClrTx/>
                  <a:buSzTx/>
                  <a:buFontTx/>
                  <a:buNone/>
                  <a:tabLst/>
                  <a:defRPr/>
                </a:pPr>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𝑓</m:t>
                        </m:r>
                      </m:e>
                      <m:sub>
                        <m:r>
                          <a:rPr lang="en-US" altLang="ja-JP" sz="1200" b="0" i="1" smtClean="0">
                            <a:latin typeface="Cambria Math" panose="02040503050406030204" pitchFamily="18" charset="0"/>
                          </a:rPr>
                          <m:t>𝑙</m:t>
                        </m:r>
                      </m:sub>
                    </m:sSub>
                    <m:r>
                      <a:rPr lang="en-US" altLang="ja-JP" sz="1200" i="1">
                        <a:latin typeface="Cambria Math"/>
                      </a:rPr>
                      <m:t>=</m:t>
                    </m:r>
                    <m:r>
                      <a:rPr lang="en-US" altLang="ja-JP" sz="1200" b="0" i="1" smtClean="0">
                        <a:latin typeface="Cambria Math" panose="02040503050406030204" pitchFamily="18" charset="0"/>
                      </a:rPr>
                      <m:t> </m:t>
                    </m:r>
                  </m:oMath>
                </a14:m>
                <a:r>
                  <a:rPr lang="en-US" altLang="ja-JP" sz="1200" i="1" dirty="0" smtClean="0">
                    <a:latin typeface="Cambria Math"/>
                  </a:rPr>
                  <a:t> </a:t>
                </a:r>
                <a14:m>
                  <m:oMath xmlns:m="http://schemas.openxmlformats.org/officeDocument/2006/math">
                    <m:rad>
                      <m:radPr>
                        <m:degHide m:val="on"/>
                        <m:ctrlPr>
                          <a:rPr lang="en-US" altLang="ja-JP" sz="1200" b="0" i="1" smtClean="0">
                            <a:latin typeface="Cambria Math" panose="02040503050406030204" pitchFamily="18" charset="0"/>
                          </a:rPr>
                        </m:ctrlPr>
                      </m:radPr>
                      <m:deg/>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𝑁</m:t>
                            </m:r>
                          </m:den>
                        </m:f>
                      </m:e>
                    </m:rad>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𝐹</m:t>
                        </m:r>
                      </m:e>
                      <m:sub>
                        <m:r>
                          <a:rPr lang="en-US" altLang="ja-JP" sz="1200" b="0" i="1" smtClean="0">
                            <a:latin typeface="Cambria Math" panose="02040503050406030204" pitchFamily="18" charset="0"/>
                          </a:rPr>
                          <m:t>0</m:t>
                        </m:r>
                      </m:sub>
                    </m:sSub>
                    <m:r>
                      <a:rPr lang="en-US" altLang="ja-JP" sz="1200" b="0" i="1" smtClean="0">
                        <a:latin typeface="Cambria Math" panose="02040503050406030204" pitchFamily="18" charset="0"/>
                      </a:rPr>
                      <m:t>+</m:t>
                    </m:r>
                    <m:rad>
                      <m:radPr>
                        <m:degHide m:val="on"/>
                        <m:ctrlPr>
                          <a:rPr lang="en-US" altLang="ja-JP" sz="1200" b="0" i="1" smtClean="0">
                            <a:latin typeface="Cambria Math" panose="02040503050406030204" pitchFamily="18" charset="0"/>
                          </a:rPr>
                        </m:ctrlPr>
                      </m:radPr>
                      <m:deg/>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2</m:t>
                            </m:r>
                          </m:num>
                          <m:den>
                            <m:r>
                              <a:rPr lang="en-US" altLang="ja-JP" sz="1200" b="0" i="1" smtClean="0">
                                <a:latin typeface="Cambria Math" panose="02040503050406030204" pitchFamily="18" charset="0"/>
                              </a:rPr>
                              <m:t>𝑁</m:t>
                            </m:r>
                          </m:den>
                        </m:f>
                      </m:e>
                    </m:rad>
                    <m:nary>
                      <m:naryPr>
                        <m:chr m:val="∑"/>
                        <m:ctrlPr>
                          <a:rPr lang="en-US" altLang="ja-JP" sz="1200" i="1">
                            <a:latin typeface="Cambria Math" panose="02040503050406030204" pitchFamily="18" charset="0"/>
                          </a:rPr>
                        </m:ctrlPr>
                      </m:naryPr>
                      <m:sub>
                        <m:r>
                          <a:rPr lang="en-US" altLang="ja-JP" sz="1200" b="0" i="1" smtClean="0">
                            <a:latin typeface="Cambria Math" panose="02040503050406030204" pitchFamily="18" charset="0"/>
                          </a:rPr>
                          <m:t>𝑘</m:t>
                        </m:r>
                        <m:r>
                          <a:rPr lang="en-US" altLang="ja-JP" sz="1200" i="1">
                            <a:latin typeface="Cambria Math"/>
                          </a:rPr>
                          <m:t>=</m:t>
                        </m:r>
                        <m:r>
                          <a:rPr lang="en-US" altLang="ja-JP" sz="1200" b="0" i="1" smtClean="0">
                            <a:latin typeface="Cambria Math" panose="02040503050406030204" pitchFamily="18" charset="0"/>
                          </a:rPr>
                          <m:t>1</m:t>
                        </m:r>
                      </m:sub>
                      <m:sup>
                        <m:r>
                          <a:rPr lang="en-US" altLang="ja-JP" sz="1200" i="1">
                            <a:latin typeface="Cambria Math"/>
                            <a:ea typeface="Cambria Math"/>
                          </a:rPr>
                          <m:t>𝑁</m:t>
                        </m:r>
                        <m:r>
                          <a:rPr lang="en-US" altLang="ja-JP" sz="1200" i="1">
                            <a:latin typeface="Cambria Math"/>
                            <a:ea typeface="Cambria Math"/>
                          </a:rPr>
                          <m:t>−1</m:t>
                        </m:r>
                      </m:sup>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𝐹</m:t>
                            </m:r>
                          </m:e>
                          <m:sub>
                            <m:r>
                              <a:rPr lang="en-US" altLang="ja-JP" sz="1200" b="0" i="1" smtClean="0">
                                <a:latin typeface="Cambria Math" panose="02040503050406030204" pitchFamily="18" charset="0"/>
                              </a:rPr>
                              <m:t>𝑘</m:t>
                            </m:r>
                          </m:sub>
                        </m:sSub>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smtClean="0">
                                    <a:latin typeface="Cambria Math"/>
                                  </a:rPr>
                                  <m:t>𝑁</m:t>
                                </m:r>
                              </m:den>
                            </m:f>
                            <m:r>
                              <a:rPr lang="en-US" altLang="ja-JP" sz="1200" b="0" i="1" smtClean="0">
                                <a:latin typeface="Cambria Math" panose="02040503050406030204" pitchFamily="18" charset="0"/>
                              </a:rPr>
                              <m:t>𝑘</m:t>
                            </m:r>
                            <m:d>
                              <m:dPr>
                                <m:ctrlPr>
                                  <a:rPr lang="en-US" altLang="ja-JP" sz="1200" i="1">
                                    <a:latin typeface="Cambria Math" panose="02040503050406030204" pitchFamily="18" charset="0"/>
                                  </a:rPr>
                                </m:ctrlPr>
                              </m:dPr>
                              <m:e>
                                <m:r>
                                  <a:rPr lang="en-US" altLang="ja-JP" sz="1200" b="0" i="1" smtClean="0">
                                    <a:latin typeface="Cambria Math" panose="02040503050406030204" pitchFamily="18" charset="0"/>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i="1">
                                        <a:latin typeface="Cambria Math"/>
                                      </a:rPr>
                                      <m:t>1</m:t>
                                    </m:r>
                                  </m:num>
                                  <m:den>
                                    <m:r>
                                      <a:rPr lang="en-US" altLang="ja-JP" sz="1200" b="0" i="1" smtClean="0">
                                        <a:latin typeface="Cambria Math" panose="02040503050406030204" pitchFamily="18" charset="0"/>
                                      </a:rPr>
                                      <m:t>2</m:t>
                                    </m:r>
                                  </m:den>
                                </m:f>
                              </m:e>
                            </m:d>
                          </m:e>
                        </m:func>
                      </m:e>
                    </m:nary>
                  </m:oMath>
                </a14:m>
                <a:endParaRPr lang="en-US" altLang="ja-JP" sz="1200" dirty="0" smtClean="0"/>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r>
                  <a:rPr lang="en-US" altLang="ja-JP" sz="1200" dirty="0" smtClean="0">
                    <a:latin typeface="メイリオ" panose="020B0604030504040204" pitchFamily="50" charset="-128"/>
                    <a:ea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rPr>
                  <a:t>この定義だと</a:t>
                </a:r>
                <a:r>
                  <a:rPr lang="en-US" altLang="ja-JP" sz="1200" dirty="0" smtClean="0">
                    <a:latin typeface="メイリオ" panose="020B0604030504040204" pitchFamily="50" charset="-128"/>
                    <a:ea typeface="メイリオ" panose="020B0604030504040204" pitchFamily="50" charset="-128"/>
                  </a:rPr>
                  <a:t>F = C f , C^-1 = C^T </a:t>
                </a:r>
                <a:r>
                  <a:rPr lang="ja-JP" altLang="en-US" sz="1200" dirty="0" smtClean="0">
                    <a:latin typeface="メイリオ" panose="020B0604030504040204" pitchFamily="50" charset="-128"/>
                    <a:ea typeface="メイリオ" panose="020B0604030504040204" pitchFamily="50" charset="-128"/>
                  </a:rPr>
                  <a:t>になる</a:t>
                </a: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ja-JP" altLang="en-US" sz="1200" dirty="0">
                  <a:latin typeface="メイリオ" panose="020B0604030504040204" pitchFamily="50" charset="-128"/>
                  <a:ea typeface="メイリオ" panose="020B0604030504040204" pitchFamily="50" charset="-128"/>
                </a:endParaRPr>
              </a:p>
            </p:txBody>
          </p:sp>
        </mc:Choice>
        <mc:Fallback xmlns="">
          <p:sp>
            <p:nvSpPr>
              <p:cNvPr id="3" name="ノート プレースホルダー 2"/>
              <p:cNvSpPr>
                <a:spLocks noGrp="1"/>
              </p:cNvSpPr>
              <p:nvPr>
                <p:ph type="body" idx="1"/>
              </p:nvPr>
            </p:nvSpPr>
            <p:spPr/>
            <p:txBody>
              <a:bodyPr/>
              <a:lstStyle/>
              <a:p>
                <a:pPr marL="17100">
                  <a:spcBef>
                    <a:spcPts val="1200"/>
                  </a:spcBef>
                </a:pPr>
                <a:r>
                  <a:rPr lang="en-US" altLang="ja-JP" sz="1200" dirty="0" smtClean="0"/>
                  <a:t>Wikipedia</a:t>
                </a:r>
                <a:r>
                  <a:rPr lang="ja-JP" altLang="en-US" sz="1200" dirty="0" smtClean="0"/>
                  <a:t>の定義は以下の通り</a:t>
                </a:r>
                <a:endParaRPr lang="en-US" altLang="ja-JP" sz="1200" dirty="0" smtClean="0"/>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a:t>
                </a:r>
                <a:r>
                  <a:rPr lang="en-US" altLang="ja-JP" sz="1200" i="0">
                    <a:latin typeface="Cambria Math"/>
                  </a:rPr>
                  <a:t>𝐹</a:t>
                </a:r>
                <a:r>
                  <a:rPr lang="en-US" altLang="ja-JP" sz="1200" i="0" smtClean="0">
                    <a:latin typeface="Cambria Math" panose="02040503050406030204" pitchFamily="18" charset="0"/>
                  </a:rPr>
                  <a:t>_</a:t>
                </a:r>
                <a:r>
                  <a:rPr lang="en-US" altLang="ja-JP" sz="1200" i="0">
                    <a:latin typeface="Cambria Math"/>
                  </a:rPr>
                  <a:t>𝑘=    </a:t>
                </a:r>
                <a:r>
                  <a:rPr lang="en-US" altLang="ja-JP" sz="1200" i="0">
                    <a:latin typeface="Cambria Math" panose="02040503050406030204" pitchFamily="18" charset="0"/>
                  </a:rPr>
                  <a:t>∑_(</a:t>
                </a:r>
                <a:r>
                  <a:rPr lang="en-US" altLang="ja-JP" sz="1200" i="0">
                    <a:latin typeface="Cambria Math"/>
                  </a:rPr>
                  <a:t>𝑙=0</a:t>
                </a:r>
                <a:r>
                  <a:rPr lang="en-US" altLang="ja-JP" sz="1200" i="0">
                    <a:latin typeface="Cambria Math" panose="02040503050406030204" pitchFamily="18" charset="0"/>
                  </a:rPr>
                  <a:t>)</a:t>
                </a:r>
                <a:r>
                  <a:rPr lang="en-US" altLang="ja-JP" sz="1200" i="0">
                    <a:latin typeface="Cambria Math" panose="02040503050406030204" pitchFamily="18" charset="0"/>
                    <a:ea typeface="Cambria Math"/>
                  </a:rPr>
                  <a:t>^(</a:t>
                </a:r>
                <a:r>
                  <a:rPr lang="en-US" altLang="ja-JP" sz="1200" i="0">
                    <a:latin typeface="Cambria Math"/>
                    <a:ea typeface="Cambria Math"/>
                  </a:rPr>
                  <a:t>𝑁−1</a:t>
                </a:r>
                <a:r>
                  <a:rPr lang="en-US" altLang="ja-JP" sz="1200" i="0">
                    <a:latin typeface="Cambria Math" panose="02040503050406030204" pitchFamily="18" charset="0"/>
                    <a:ea typeface="Cambria Math"/>
                  </a:rPr>
                  <a:t>)▒〖</a:t>
                </a:r>
                <a:r>
                  <a:rPr lang="en-US" altLang="ja-JP" sz="1200" i="0">
                    <a:latin typeface="Cambria Math"/>
                  </a:rPr>
                  <a:t>𝑓</a:t>
                </a:r>
                <a:r>
                  <a:rPr lang="en-US" altLang="ja-JP" sz="1200" i="0">
                    <a:latin typeface="Cambria Math" panose="02040503050406030204" pitchFamily="18" charset="0"/>
                  </a:rPr>
                  <a:t>_</a:t>
                </a:r>
                <a:r>
                  <a:rPr lang="en-US" altLang="ja-JP" sz="1200" i="0">
                    <a:latin typeface="Cambria Math"/>
                  </a:rPr>
                  <a:t>𝑙</a:t>
                </a:r>
                <a:r>
                  <a:rPr lang="en-US" altLang="ja-JP" sz="1200" i="0">
                    <a:latin typeface="Cambria Math" panose="02040503050406030204" pitchFamily="18" charset="0"/>
                  </a:rPr>
                  <a:t> </a:t>
                </a:r>
                <a:r>
                  <a:rPr lang="en-US" altLang="ja-JP" sz="1200" i="0">
                    <a:latin typeface="Cambria Math"/>
                  </a:rPr>
                  <a:t> cos</a:t>
                </a:r>
                <a:r>
                  <a:rPr lang="en-US" altLang="ja-JP" sz="1200" i="0">
                    <a:latin typeface="Cambria Math" panose="02040503050406030204" pitchFamily="18" charset="0"/>
                  </a:rPr>
                  <a:t>⁡〖</a:t>
                </a:r>
                <a:r>
                  <a:rPr lang="en-US" altLang="ja-JP" sz="1200" i="0">
                    <a:latin typeface="Cambria Math"/>
                  </a:rPr>
                  <a:t>𝜋𝑘</a:t>
                </a:r>
                <a:r>
                  <a:rPr lang="en-US" altLang="ja-JP" sz="1200" i="0">
                    <a:latin typeface="Cambria Math" panose="02040503050406030204" pitchFamily="18" charset="0"/>
                  </a:rPr>
                  <a:t>(</a:t>
                </a:r>
                <a:r>
                  <a:rPr lang="en-US" altLang="ja-JP" sz="1200" i="0">
                    <a:latin typeface="Cambria Math"/>
                  </a:rPr>
                  <a:t>2𝑙+1</a:t>
                </a:r>
                <a:r>
                  <a:rPr lang="en-US" altLang="ja-JP" sz="1200" i="0">
                    <a:latin typeface="Cambria Math" panose="02040503050406030204" pitchFamily="18" charset="0"/>
                  </a:rPr>
                  <a:t>)/</a:t>
                </a:r>
                <a:r>
                  <a:rPr lang="en-US" altLang="ja-JP" sz="1200" i="0">
                    <a:latin typeface="Cambria Math"/>
                  </a:rPr>
                  <a:t>2𝑁</a:t>
                </a:r>
                <a:r>
                  <a:rPr lang="en-US" altLang="ja-JP" sz="1200" i="0">
                    <a:latin typeface="Cambria Math" panose="02040503050406030204" pitchFamily="18" charset="0"/>
                  </a:rPr>
                  <a:t>〗 </a:t>
                </a:r>
                <a:r>
                  <a:rPr lang="en-US" altLang="ja-JP" sz="1200" i="0">
                    <a:latin typeface="Cambria Math" panose="02040503050406030204" pitchFamily="18" charset="0"/>
                    <a:ea typeface="Cambria Math"/>
                  </a:rPr>
                  <a:t>〗</a:t>
                </a:r>
                <a:r>
                  <a:rPr lang="ja-JP" altLang="en-US" sz="1200" dirty="0" smtClean="0">
                    <a:latin typeface="メイリオ" panose="020B0604030504040204" pitchFamily="50" charset="-128"/>
                    <a:ea typeface="メイリオ" panose="020B0604030504040204" pitchFamily="50" charset="-128"/>
                  </a:rPr>
                  <a:t>　</a:t>
                </a:r>
                <a:endParaRPr lang="en-US" altLang="ja-JP" sz="1200" dirty="0" smtClean="0">
                  <a:latin typeface="メイリオ" panose="020B0604030504040204" pitchFamily="50" charset="-128"/>
                  <a:ea typeface="メイリオ" panose="020B0604030504040204" pitchFamily="50" charset="-128"/>
                </a:endParaRPr>
              </a:p>
              <a:p>
                <a:pPr marL="17100" marR="0" indent="0" algn="l" defTabSz="914400" rtl="0" eaLnBrk="1" fontAlgn="auto" latinLnBrk="0" hangingPunct="1">
                  <a:lnSpc>
                    <a:spcPct val="100000"/>
                  </a:lnSpc>
                  <a:spcBef>
                    <a:spcPts val="1200"/>
                  </a:spcBef>
                  <a:spcAft>
                    <a:spcPts val="0"/>
                  </a:spcAft>
                  <a:buClrTx/>
                  <a:buSzTx/>
                  <a:buFontTx/>
                  <a:buNone/>
                  <a:tabLst/>
                  <a:defRPr/>
                </a:pPr>
                <a:r>
                  <a:rPr lang="ja-JP" altLang="en-US" sz="1200" dirty="0" smtClean="0"/>
                  <a:t>逆</a:t>
                </a:r>
                <a:r>
                  <a:rPr lang="en-US" altLang="ja-JP" sz="1200" dirty="0" smtClean="0"/>
                  <a:t>DCT :</a:t>
                </a:r>
                <a:r>
                  <a:rPr lang="en-US" altLang="ja-JP" sz="1200" i="0">
                    <a:latin typeface="Cambria Math"/>
                  </a:rPr>
                  <a:t>𝑓</a:t>
                </a:r>
                <a:r>
                  <a:rPr lang="en-US" altLang="ja-JP" sz="1200" i="0" smtClean="0">
                    <a:latin typeface="Cambria Math" panose="02040503050406030204" pitchFamily="18" charset="0"/>
                  </a:rPr>
                  <a:t>_</a:t>
                </a:r>
                <a:r>
                  <a:rPr lang="en-US" altLang="ja-JP" sz="1200" i="0">
                    <a:latin typeface="Cambria Math"/>
                  </a:rPr>
                  <a:t>𝑙=𝐹</a:t>
                </a:r>
                <a:r>
                  <a:rPr lang="en-US" altLang="ja-JP" sz="1200" i="0">
                    <a:latin typeface="Cambria Math" panose="02040503050406030204" pitchFamily="18" charset="0"/>
                  </a:rPr>
                  <a:t>_</a:t>
                </a:r>
                <a:r>
                  <a:rPr lang="en-US" altLang="ja-JP" sz="1200" i="0">
                    <a:latin typeface="Cambria Math"/>
                  </a:rPr>
                  <a:t>0</a:t>
                </a:r>
                <a:r>
                  <a:rPr lang="en-US" altLang="ja-JP" sz="1200" i="0">
                    <a:latin typeface="Cambria Math" panose="02040503050406030204" pitchFamily="18" charset="0"/>
                  </a:rPr>
                  <a:t>/</a:t>
                </a:r>
                <a:r>
                  <a:rPr lang="en-US" altLang="ja-JP" sz="1200" b="0" i="0" smtClean="0">
                    <a:latin typeface="Cambria Math" panose="02040503050406030204" pitchFamily="18" charset="0"/>
                  </a:rPr>
                  <a:t>𝑁</a:t>
                </a:r>
                <a:r>
                  <a:rPr lang="en-US" altLang="ja-JP" sz="1200" i="0">
                    <a:latin typeface="Cambria Math"/>
                  </a:rPr>
                  <a:t>+2</a:t>
                </a:r>
                <a:r>
                  <a:rPr lang="en-US" altLang="ja-JP" sz="1200" i="0">
                    <a:latin typeface="Cambria Math" panose="02040503050406030204" pitchFamily="18" charset="0"/>
                  </a:rPr>
                  <a:t>/</a:t>
                </a:r>
                <a:r>
                  <a:rPr lang="en-US" altLang="ja-JP" sz="1200" i="0">
                    <a:latin typeface="Cambria Math"/>
                  </a:rPr>
                  <a:t>𝑁</a:t>
                </a:r>
                <a:r>
                  <a:rPr lang="en-US" altLang="ja-JP" sz="1200" i="0">
                    <a:latin typeface="Cambria Math" panose="02040503050406030204" pitchFamily="18" charset="0"/>
                  </a:rPr>
                  <a:t> ∑_(</a:t>
                </a:r>
                <a:r>
                  <a:rPr lang="en-US" altLang="ja-JP" sz="1200" i="0">
                    <a:latin typeface="Cambria Math"/>
                  </a:rPr>
                  <a:t>𝑘=1</a:t>
                </a:r>
                <a:r>
                  <a:rPr lang="en-US" altLang="ja-JP" sz="1200" i="0">
                    <a:latin typeface="Cambria Math" panose="02040503050406030204" pitchFamily="18" charset="0"/>
                  </a:rPr>
                  <a:t>)</a:t>
                </a:r>
                <a:r>
                  <a:rPr lang="en-US" altLang="ja-JP" sz="1200" i="0">
                    <a:latin typeface="Cambria Math" panose="02040503050406030204" pitchFamily="18" charset="0"/>
                    <a:ea typeface="Cambria Math"/>
                  </a:rPr>
                  <a:t>^(</a:t>
                </a:r>
                <a:r>
                  <a:rPr lang="en-US" altLang="ja-JP" sz="1200" i="0">
                    <a:latin typeface="Cambria Math"/>
                    <a:ea typeface="Cambria Math"/>
                  </a:rPr>
                  <a:t>𝑁−1</a:t>
                </a:r>
                <a:r>
                  <a:rPr lang="en-US" altLang="ja-JP" sz="1200" i="0">
                    <a:latin typeface="Cambria Math" panose="02040503050406030204" pitchFamily="18" charset="0"/>
                    <a:ea typeface="Cambria Math"/>
                  </a:rPr>
                  <a:t>)▒〖</a:t>
                </a:r>
                <a:r>
                  <a:rPr lang="en-US" altLang="ja-JP" sz="1200" i="0">
                    <a:latin typeface="Cambria Math"/>
                  </a:rPr>
                  <a:t>𝐹</a:t>
                </a:r>
                <a:r>
                  <a:rPr lang="en-US" altLang="ja-JP" sz="1200" i="0">
                    <a:latin typeface="Cambria Math" panose="02040503050406030204" pitchFamily="18" charset="0"/>
                  </a:rPr>
                  <a:t>_</a:t>
                </a:r>
                <a:r>
                  <a:rPr lang="en-US" altLang="ja-JP" sz="1200" i="0">
                    <a:latin typeface="Cambria Math"/>
                  </a:rPr>
                  <a:t>𝑘</a:t>
                </a:r>
                <a:r>
                  <a:rPr lang="en-US" altLang="ja-JP" sz="1200" i="0">
                    <a:latin typeface="Cambria Math" panose="02040503050406030204" pitchFamily="18" charset="0"/>
                  </a:rPr>
                  <a:t> </a:t>
                </a:r>
                <a:r>
                  <a:rPr lang="en-US" altLang="ja-JP" sz="1200" i="0">
                    <a:latin typeface="Cambria Math"/>
                  </a:rPr>
                  <a:t> cos</a:t>
                </a:r>
                <a:r>
                  <a:rPr lang="en-US" altLang="ja-JP" sz="1200" i="0">
                    <a:latin typeface="Cambria Math" panose="02040503050406030204" pitchFamily="18" charset="0"/>
                  </a:rPr>
                  <a:t>⁡〖</a:t>
                </a:r>
                <a:r>
                  <a:rPr lang="en-US" altLang="ja-JP" sz="1200" i="0">
                    <a:latin typeface="Cambria Math"/>
                  </a:rPr>
                  <a:t>𝜋𝑘</a:t>
                </a:r>
                <a:r>
                  <a:rPr lang="en-US" altLang="ja-JP" sz="1200" i="0">
                    <a:latin typeface="Cambria Math" panose="02040503050406030204" pitchFamily="18" charset="0"/>
                  </a:rPr>
                  <a:t>(</a:t>
                </a:r>
                <a:r>
                  <a:rPr lang="en-US" altLang="ja-JP" sz="1200" i="0">
                    <a:latin typeface="Cambria Math"/>
                  </a:rPr>
                  <a:t>2𝑙+1</a:t>
                </a:r>
                <a:r>
                  <a:rPr lang="en-US" altLang="ja-JP" sz="1200" i="0">
                    <a:latin typeface="Cambria Math" panose="02040503050406030204" pitchFamily="18" charset="0"/>
                  </a:rPr>
                  <a:t>)/</a:t>
                </a:r>
                <a:r>
                  <a:rPr lang="en-US" altLang="ja-JP" sz="1200" i="0">
                    <a:latin typeface="Cambria Math"/>
                  </a:rPr>
                  <a:t>2𝑁</a:t>
                </a:r>
                <a:r>
                  <a:rPr lang="en-US" altLang="ja-JP" sz="1200" i="0">
                    <a:latin typeface="Cambria Math" panose="02040503050406030204" pitchFamily="18" charset="0"/>
                  </a:rPr>
                  <a:t>〗 </a:t>
                </a:r>
                <a:r>
                  <a:rPr lang="en-US" altLang="ja-JP" sz="1200" i="0">
                    <a:latin typeface="Cambria Math" panose="02040503050406030204" pitchFamily="18" charset="0"/>
                    <a:ea typeface="Cambria Math"/>
                  </a:rPr>
                  <a:t>〗</a:t>
                </a:r>
                <a:endParaRPr lang="ja-JP" altLang="en-US"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r>
                  <a:rPr lang="en-US" altLang="ja-JP" sz="1200" dirty="0" smtClean="0">
                    <a:latin typeface="メイリオ" panose="020B0604030504040204" pitchFamily="50" charset="-128"/>
                    <a:ea typeface="メイリオ" panose="020B0604030504040204" pitchFamily="50" charset="-128"/>
                  </a:rPr>
                  <a:t>Python</a:t>
                </a:r>
                <a:r>
                  <a:rPr lang="en-US" altLang="ja-JP" sz="1200" baseline="0" dirty="0" smtClean="0">
                    <a:latin typeface="メイリオ" panose="020B0604030504040204" pitchFamily="50" charset="-128"/>
                    <a:ea typeface="メイリオ" panose="020B0604030504040204" pitchFamily="50" charset="-128"/>
                  </a:rPr>
                  <a:t> cv2</a:t>
                </a:r>
                <a:r>
                  <a:rPr lang="ja-JP" altLang="en-US" sz="1200" baseline="0" dirty="0" smtClean="0">
                    <a:latin typeface="メイリオ" panose="020B0604030504040204" pitchFamily="50" charset="-128"/>
                    <a:ea typeface="メイリオ" panose="020B0604030504040204" pitchFamily="50" charset="-128"/>
                  </a:rPr>
                  <a:t>の定義は以下の通り（</a:t>
                </a:r>
                <a:r>
                  <a:rPr lang="en-US" altLang="ja-JP" sz="1200" baseline="0" dirty="0" smtClean="0">
                    <a:latin typeface="メイリオ" panose="020B0604030504040204" pitchFamily="50" charset="-128"/>
                    <a:ea typeface="メイリオ" panose="020B0604030504040204" pitchFamily="50" charset="-128"/>
                  </a:rPr>
                  <a:t>https://docs.opencv.org/2.4/modules/core/doc/operations_on_arrays.html</a:t>
                </a:r>
                <a:r>
                  <a:rPr lang="ja-JP" altLang="en-US" sz="1200" baseline="0" dirty="0" smtClean="0">
                    <a:latin typeface="メイリオ" panose="020B0604030504040204" pitchFamily="50" charset="-128"/>
                    <a:ea typeface="メイリオ" panose="020B0604030504040204" pitchFamily="50" charset="-128"/>
                  </a:rPr>
                  <a:t>）</a:t>
                </a:r>
                <a:endParaRPr lang="en-US" altLang="ja-JP" sz="1200" dirty="0" smtClean="0"/>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a:t>
                </a:r>
                <a:r>
                  <a:rPr lang="en-US" altLang="ja-JP" sz="1200" dirty="0" smtClean="0"/>
                  <a:t>: </a:t>
                </a:r>
                <a:r>
                  <a:rPr lang="en-US" altLang="ja-JP" sz="1200" b="0" i="0" smtClean="0">
                    <a:latin typeface="Cambria Math" panose="02040503050406030204" pitchFamily="18" charset="0"/>
                  </a:rPr>
                  <a:t>𝐹_𝑘</a:t>
                </a:r>
                <a:r>
                  <a:rPr lang="en-US" altLang="ja-JP" sz="1200" i="0">
                    <a:latin typeface="Cambria Math"/>
                  </a:rPr>
                  <a:t>=</a:t>
                </a:r>
                <a:r>
                  <a:rPr lang="en-US" altLang="ja-JP" sz="1200" b="0" i="0" smtClean="0">
                    <a:latin typeface="Cambria Math" panose="02040503050406030204" pitchFamily="18" charset="0"/>
                  </a:rPr>
                  <a:t>√(</a:t>
                </a:r>
                <a:r>
                  <a:rPr lang="en-US" altLang="ja-JP" sz="1200" b="0" i="0" smtClean="0">
                    <a:latin typeface="Cambria Math" panose="02040503050406030204" pitchFamily="18" charset="0"/>
                  </a:rPr>
                  <a:t>1</a:t>
                </a:r>
                <a:r>
                  <a:rPr lang="en-US" altLang="ja-JP" sz="1200" b="0" i="0" smtClean="0">
                    <a:latin typeface="Cambria Math" panose="02040503050406030204" pitchFamily="18" charset="0"/>
                  </a:rPr>
                  <a:t>/</a:t>
                </a:r>
                <a:r>
                  <a:rPr lang="en-US" altLang="ja-JP" sz="1200" b="0" i="0" smtClean="0">
                    <a:latin typeface="Cambria Math" panose="02040503050406030204" pitchFamily="18" charset="0"/>
                  </a:rPr>
                  <a:t>𝑁</a:t>
                </a:r>
                <a:r>
                  <a:rPr lang="en-US" altLang="ja-JP" sz="1200" b="0" i="0" smtClean="0">
                    <a:latin typeface="Cambria Math" panose="02040503050406030204" pitchFamily="18" charset="0"/>
                  </a:rPr>
                  <a:t>) </a:t>
                </a:r>
                <a:r>
                  <a:rPr lang="en-US" altLang="ja-JP" sz="1200" b="0" i="0" smtClean="0">
                    <a:latin typeface="Cambria Math" panose="02040503050406030204" pitchFamily="18" charset="0"/>
                  </a:rPr>
                  <a:t>𝑓</a:t>
                </a:r>
                <a:r>
                  <a:rPr lang="en-US" altLang="ja-JP" sz="1200" b="0" i="0" smtClean="0">
                    <a:latin typeface="Cambria Math" panose="02040503050406030204" pitchFamily="18" charset="0"/>
                  </a:rPr>
                  <a:t>_</a:t>
                </a:r>
                <a:r>
                  <a:rPr lang="en-US" altLang="ja-JP" sz="1200" i="0">
                    <a:latin typeface="Cambria Math"/>
                  </a:rPr>
                  <a:t>0</a:t>
                </a:r>
                <a:r>
                  <a:rPr lang="en-US" altLang="ja-JP" sz="1200" b="0" i="0" smtClean="0">
                    <a:latin typeface="Cambria Math" panose="02040503050406030204" pitchFamily="18" charset="0"/>
                  </a:rPr>
                  <a:t>+√(2/</a:t>
                </a:r>
                <a:r>
                  <a:rPr lang="en-US" altLang="ja-JP" sz="1200" b="0" i="0" smtClean="0">
                    <a:latin typeface="Cambria Math" panose="02040503050406030204" pitchFamily="18" charset="0"/>
                  </a:rPr>
                  <a:t>𝑁</a:t>
                </a:r>
                <a:r>
                  <a:rPr lang="en-US" altLang="ja-JP" sz="1200" b="0" i="0" smtClean="0">
                    <a:latin typeface="Cambria Math" panose="02040503050406030204" pitchFamily="18" charset="0"/>
                  </a:rPr>
                  <a:t>) </a:t>
                </a:r>
                <a:r>
                  <a:rPr lang="en-US" altLang="ja-JP" sz="1200" i="0" smtClean="0">
                    <a:latin typeface="Cambria Math" panose="02040503050406030204" pitchFamily="18" charset="0"/>
                  </a:rPr>
                  <a:t>∑</a:t>
                </a:r>
                <a:r>
                  <a:rPr lang="en-US" altLang="ja-JP" sz="1200" i="0">
                    <a:latin typeface="Cambria Math" panose="02040503050406030204" pitchFamily="18" charset="0"/>
                  </a:rPr>
                  <a:t>_</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𝑙</a:t>
                </a:r>
                <a:r>
                  <a:rPr lang="en-US" altLang="ja-JP" sz="1200" i="0">
                    <a:latin typeface="Cambria Math"/>
                  </a:rPr>
                  <a:t>=1</a:t>
                </a:r>
                <a:r>
                  <a:rPr lang="en-US" altLang="ja-JP" sz="1200" i="0" smtClean="0">
                    <a:latin typeface="Cambria Math" panose="02040503050406030204" pitchFamily="18" charset="0"/>
                  </a:rPr>
                  <a:t>)</a:t>
                </a:r>
                <a:r>
                  <a:rPr lang="en-US" altLang="ja-JP" sz="1200" i="0">
                    <a:latin typeface="Cambria Math" panose="02040503050406030204" pitchFamily="18" charset="0"/>
                    <a:ea typeface="Cambria Math"/>
                  </a:rPr>
                  <a:t>^(</a:t>
                </a:r>
                <a:r>
                  <a:rPr lang="en-US" altLang="ja-JP" sz="1200" i="0">
                    <a:latin typeface="Cambria Math"/>
                    <a:ea typeface="Cambria Math"/>
                  </a:rPr>
                  <a:t>𝑁−1</a:t>
                </a:r>
                <a:r>
                  <a:rPr lang="en-US" altLang="ja-JP" sz="1200" i="0">
                    <a:latin typeface="Cambria Math" panose="02040503050406030204" pitchFamily="18" charset="0"/>
                    <a:ea typeface="Cambria Math"/>
                  </a:rPr>
                  <a:t>)▒〖</a:t>
                </a:r>
                <a:r>
                  <a:rPr lang="en-US" altLang="ja-JP" sz="1200" b="0" i="0" smtClean="0">
                    <a:latin typeface="Cambria Math" panose="02040503050406030204" pitchFamily="18" charset="0"/>
                  </a:rPr>
                  <a:t>𝑓</a:t>
                </a:r>
                <a:r>
                  <a:rPr lang="en-US" altLang="ja-JP" sz="1200" b="0" i="0">
                    <a:latin typeface="Cambria Math" panose="02040503050406030204" pitchFamily="18" charset="0"/>
                  </a:rPr>
                  <a:t>_</a:t>
                </a:r>
                <a:r>
                  <a:rPr lang="en-US" altLang="ja-JP" sz="1200" i="0">
                    <a:latin typeface="Cambria Math"/>
                  </a:rPr>
                  <a:t>𝑘</a:t>
                </a:r>
                <a:r>
                  <a:rPr lang="en-US" altLang="ja-JP" sz="1200" i="0">
                    <a:latin typeface="Cambria Math" panose="02040503050406030204" pitchFamily="18" charset="0"/>
                  </a:rPr>
                  <a:t> </a:t>
                </a:r>
                <a:r>
                  <a:rPr lang="en-US" altLang="ja-JP" sz="1200" i="0">
                    <a:latin typeface="Cambria Math"/>
                  </a:rPr>
                  <a:t> cos</a:t>
                </a:r>
                <a:r>
                  <a:rPr lang="en-US" altLang="ja-JP" sz="1200" i="0">
                    <a:latin typeface="Cambria Math" panose="02040503050406030204" pitchFamily="18" charset="0"/>
                  </a:rPr>
                  <a:t>⁡〖</a:t>
                </a:r>
                <a:r>
                  <a:rPr lang="en-US" altLang="ja-JP" sz="1200" i="0">
                    <a:latin typeface="Cambria Math"/>
                  </a:rPr>
                  <a:t>𝜋</a:t>
                </a:r>
                <a:r>
                  <a:rPr lang="en-US" altLang="ja-JP" sz="1200" b="0" i="0" smtClean="0">
                    <a:latin typeface="Cambria Math" panose="02040503050406030204" pitchFamily="18" charset="0"/>
                  </a:rPr>
                  <a:t>𝑗</a:t>
                </a:r>
                <a:r>
                  <a:rPr lang="en-US" altLang="ja-JP" sz="1200" b="0" i="0">
                    <a:latin typeface="Cambria Math" panose="02040503050406030204" pitchFamily="18" charset="0"/>
                  </a:rPr>
                  <a:t>(</a:t>
                </a:r>
                <a:r>
                  <a:rPr lang="en-US" altLang="ja-JP" sz="1200" i="0">
                    <a:latin typeface="Cambria Math"/>
                  </a:rPr>
                  <a:t>2</a:t>
                </a:r>
                <a:r>
                  <a:rPr lang="en-US" altLang="ja-JP" sz="1200" b="0" i="0" smtClean="0">
                    <a:latin typeface="Cambria Math" panose="02040503050406030204" pitchFamily="18" charset="0"/>
                  </a:rPr>
                  <a:t>𝑘</a:t>
                </a:r>
                <a:r>
                  <a:rPr lang="en-US" altLang="ja-JP" sz="1200" i="0">
                    <a:latin typeface="Cambria Math"/>
                  </a:rPr>
                  <a:t>+1</a:t>
                </a:r>
                <a:r>
                  <a:rPr lang="en-US" altLang="ja-JP" sz="1200" i="0">
                    <a:latin typeface="Cambria Math" panose="02040503050406030204" pitchFamily="18" charset="0"/>
                  </a:rPr>
                  <a:t>)/</a:t>
                </a:r>
                <a:r>
                  <a:rPr lang="en-US" altLang="ja-JP" sz="1200" i="0">
                    <a:latin typeface="Cambria Math"/>
                  </a:rPr>
                  <a:t>2𝑁</a:t>
                </a:r>
                <a:r>
                  <a:rPr lang="en-US" altLang="ja-JP" sz="1200" i="0">
                    <a:latin typeface="Cambria Math" panose="02040503050406030204" pitchFamily="18" charset="0"/>
                  </a:rPr>
                  <a:t>〗 </a:t>
                </a:r>
                <a:r>
                  <a:rPr lang="en-US" altLang="ja-JP" sz="1200" i="0">
                    <a:latin typeface="Cambria Math" panose="02040503050406030204" pitchFamily="18" charset="0"/>
                    <a:ea typeface="Cambria Math"/>
                  </a:rPr>
                  <a:t>〗</a:t>
                </a:r>
                <a:r>
                  <a:rPr lang="en-US" altLang="ja-JP" sz="1200" b="0" i="0" smtClean="0">
                    <a:latin typeface="Cambria Math" panose="02040503050406030204" pitchFamily="18" charset="0"/>
                    <a:ea typeface="Cambria Math"/>
                  </a:rPr>
                  <a:t> </a:t>
                </a:r>
                <a:r>
                  <a:rPr lang="en-US" altLang="ja-JP" sz="1200" b="0" i="0" smtClean="0">
                    <a:latin typeface="Cambria Math" panose="02040503050406030204" pitchFamily="18" charset="0"/>
                  </a:rPr>
                  <a:t> </a:t>
                </a:r>
                <a:r>
                  <a:rPr lang="ja-JP" altLang="en-US" sz="1200" dirty="0" smtClean="0">
                    <a:latin typeface="メイリオ" panose="020B0604030504040204" pitchFamily="50" charset="-128"/>
                    <a:ea typeface="メイリオ" panose="020B0604030504040204" pitchFamily="50" charset="-128"/>
                  </a:rPr>
                  <a:t>  </a:t>
                </a:r>
                <a:r>
                  <a:rPr lang="en-US" altLang="ja-JP" sz="1200" dirty="0" smtClean="0">
                    <a:latin typeface="メイリオ" panose="020B0604030504040204" pitchFamily="50" charset="-128"/>
                    <a:ea typeface="メイリオ" panose="020B0604030504040204" pitchFamily="50" charset="-128"/>
                  </a:rPr>
                  <a:t>(DCTIII</a:t>
                </a:r>
                <a:r>
                  <a:rPr lang="ja-JP" altLang="en-US" sz="1200" dirty="0" smtClean="0">
                    <a:latin typeface="メイリオ" panose="020B0604030504040204" pitchFamily="50" charset="-128"/>
                    <a:ea typeface="メイリオ" panose="020B0604030504040204" pitchFamily="50" charset="-128"/>
                  </a:rPr>
                  <a:t>と同じ（係数は少し違う）</a:t>
                </a:r>
                <a:r>
                  <a:rPr lang="en-US" altLang="ja-JP" sz="1200" dirty="0" smtClean="0">
                    <a:latin typeface="メイリオ" panose="020B0604030504040204" pitchFamily="50" charset="-128"/>
                    <a:ea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rPr>
                  <a:t>　</a:t>
                </a:r>
                <a:endParaRPr lang="en-US" altLang="ja-JP" sz="1200" dirty="0" smtClean="0"/>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a:t>
                </a:r>
                <a:r>
                  <a:rPr lang="en-US" altLang="ja-JP" sz="1200" dirty="0" smtClean="0"/>
                  <a:t>: </a:t>
                </a:r>
                <a:r>
                  <a:rPr lang="en-US" altLang="ja-JP" sz="1200" b="0" i="0" smtClean="0">
                    <a:latin typeface="Cambria Math" panose="02040503050406030204" pitchFamily="18" charset="0"/>
                  </a:rPr>
                  <a:t>𝑓_𝑙</a:t>
                </a:r>
                <a:r>
                  <a:rPr lang="en-US" altLang="ja-JP" sz="1200" i="0">
                    <a:latin typeface="Cambria Math"/>
                  </a:rPr>
                  <a:t>=</a:t>
                </a:r>
                <a:r>
                  <a:rPr lang="en-US" altLang="ja-JP" sz="1200" b="0" i="0" smtClean="0">
                    <a:latin typeface="Cambria Math" panose="02040503050406030204" pitchFamily="18" charset="0"/>
                  </a:rPr>
                  <a:t>√(</a:t>
                </a:r>
                <a:r>
                  <a:rPr lang="en-US" altLang="ja-JP" sz="1200" b="0" i="0" smtClean="0">
                    <a:latin typeface="Cambria Math" panose="02040503050406030204" pitchFamily="18" charset="0"/>
                  </a:rPr>
                  <a:t>2/𝑁</a:t>
                </a:r>
                <a:r>
                  <a:rPr lang="en-US" altLang="ja-JP" sz="1200" b="0" i="0" smtClean="0">
                    <a:latin typeface="Cambria Math" panose="02040503050406030204" pitchFamily="18" charset="0"/>
                  </a:rPr>
                  <a:t>)</a:t>
                </a:r>
                <a:r>
                  <a:rPr lang="en-US" altLang="ja-JP" sz="1200" b="0" i="0">
                    <a:latin typeface="Cambria Math" panose="02040503050406030204" pitchFamily="18" charset="0"/>
                  </a:rPr>
                  <a:t> </a:t>
                </a:r>
                <a:r>
                  <a:rPr lang="en-US" altLang="ja-JP" sz="1200" i="0">
                    <a:latin typeface="Cambria Math" panose="02040503050406030204" pitchFamily="18" charset="0"/>
                  </a:rPr>
                  <a:t>∑_(</a:t>
                </a:r>
                <a:r>
                  <a:rPr lang="en-US" altLang="ja-JP" sz="1200" b="0" i="0" smtClean="0">
                    <a:latin typeface="Cambria Math" panose="02040503050406030204" pitchFamily="18" charset="0"/>
                  </a:rPr>
                  <a:t>𝑘</a:t>
                </a:r>
                <a:r>
                  <a:rPr lang="en-US" altLang="ja-JP" sz="1200" i="0">
                    <a:latin typeface="Cambria Math"/>
                  </a:rPr>
                  <a:t>=0</a:t>
                </a:r>
                <a:r>
                  <a:rPr lang="en-US" altLang="ja-JP" sz="1200" i="0">
                    <a:latin typeface="Cambria Math" panose="02040503050406030204" pitchFamily="18" charset="0"/>
                  </a:rPr>
                  <a:t>)</a:t>
                </a:r>
                <a:r>
                  <a:rPr lang="en-US" altLang="ja-JP" sz="1200" i="0">
                    <a:latin typeface="Cambria Math" panose="02040503050406030204" pitchFamily="18" charset="0"/>
                    <a:ea typeface="Cambria Math"/>
                  </a:rPr>
                  <a:t>^(</a:t>
                </a:r>
                <a:r>
                  <a:rPr lang="en-US" altLang="ja-JP" sz="1200" i="0">
                    <a:latin typeface="Cambria Math"/>
                    <a:ea typeface="Cambria Math"/>
                  </a:rPr>
                  <a:t>𝑁−1</a:t>
                </a:r>
                <a:r>
                  <a:rPr lang="en-US" altLang="ja-JP" sz="1200" i="0">
                    <a:latin typeface="Cambria Math" panose="02040503050406030204" pitchFamily="18" charset="0"/>
                    <a:ea typeface="Cambria Math"/>
                  </a:rPr>
                  <a:t>)▒〖</a:t>
                </a:r>
                <a:r>
                  <a:rPr lang="en-US" altLang="ja-JP" sz="1200" b="0" i="0" smtClean="0">
                    <a:latin typeface="Cambria Math" panose="02040503050406030204" pitchFamily="18" charset="0"/>
                  </a:rPr>
                  <a:t>𝐹</a:t>
                </a:r>
                <a:r>
                  <a:rPr lang="en-US" altLang="ja-JP" sz="1200" b="0" i="0">
                    <a:latin typeface="Cambria Math" panose="02040503050406030204" pitchFamily="18" charset="0"/>
                  </a:rPr>
                  <a:t>_</a:t>
                </a:r>
                <a:r>
                  <a:rPr lang="en-US" altLang="ja-JP" sz="1200" b="0" i="0" smtClean="0">
                    <a:latin typeface="Cambria Math" panose="02040503050406030204" pitchFamily="18" charset="0"/>
                  </a:rPr>
                  <a:t>𝑘</a:t>
                </a:r>
                <a:r>
                  <a:rPr lang="en-US" altLang="ja-JP" sz="1200" b="0" i="0">
                    <a:latin typeface="Cambria Math" panose="02040503050406030204" pitchFamily="18" charset="0"/>
                  </a:rPr>
                  <a:t> </a:t>
                </a:r>
                <a:r>
                  <a:rPr lang="en-US" altLang="ja-JP" sz="1200" b="0" i="0">
                    <a:latin typeface="Cambria Math"/>
                  </a:rPr>
                  <a:t> </a:t>
                </a:r>
                <a:r>
                  <a:rPr lang="en-US" altLang="ja-JP" sz="1200" i="0">
                    <a:latin typeface="Cambria Math"/>
                  </a:rPr>
                  <a:t>cos</a:t>
                </a:r>
                <a:r>
                  <a:rPr lang="en-US" altLang="ja-JP" sz="1200" i="0">
                    <a:latin typeface="Cambria Math" panose="02040503050406030204" pitchFamily="18" charset="0"/>
                  </a:rPr>
                  <a:t>⁡〖</a:t>
                </a:r>
                <a:r>
                  <a:rPr lang="en-US" altLang="ja-JP" sz="1200" i="0">
                    <a:latin typeface="Cambria Math"/>
                  </a:rPr>
                  <a:t>𝜋</a:t>
                </a:r>
                <a:r>
                  <a:rPr lang="en-US" altLang="ja-JP" sz="1200" b="0" i="0" smtClean="0">
                    <a:latin typeface="Cambria Math" panose="02040503050406030204" pitchFamily="18" charset="0"/>
                  </a:rPr>
                  <a:t>𝑙</a:t>
                </a:r>
                <a:r>
                  <a:rPr lang="en-US" altLang="ja-JP" sz="1200" b="0" i="0">
                    <a:latin typeface="Cambria Math" panose="02040503050406030204" pitchFamily="18" charset="0"/>
                  </a:rPr>
                  <a:t>(</a:t>
                </a:r>
                <a:r>
                  <a:rPr lang="en-US" altLang="ja-JP" sz="1200" i="0">
                    <a:latin typeface="Cambria Math"/>
                  </a:rPr>
                  <a:t>2</a:t>
                </a:r>
                <a:r>
                  <a:rPr lang="en-US" altLang="ja-JP" sz="1200" b="0" i="0" smtClean="0">
                    <a:latin typeface="Cambria Math" panose="02040503050406030204" pitchFamily="18" charset="0"/>
                  </a:rPr>
                  <a:t>𝑘</a:t>
                </a:r>
                <a:r>
                  <a:rPr lang="en-US" altLang="ja-JP" sz="1200" i="0">
                    <a:latin typeface="Cambria Math"/>
                  </a:rPr>
                  <a:t>+1</a:t>
                </a:r>
                <a:r>
                  <a:rPr lang="en-US" altLang="ja-JP" sz="1200" i="0">
                    <a:latin typeface="Cambria Math" panose="02040503050406030204" pitchFamily="18" charset="0"/>
                  </a:rPr>
                  <a:t>)/</a:t>
                </a:r>
                <a:r>
                  <a:rPr lang="en-US" altLang="ja-JP" sz="1200" i="0">
                    <a:latin typeface="Cambria Math"/>
                  </a:rPr>
                  <a:t>2𝑁</a:t>
                </a:r>
                <a:r>
                  <a:rPr lang="en-US" altLang="ja-JP" sz="1200" i="0">
                    <a:latin typeface="Cambria Math" panose="02040503050406030204" pitchFamily="18" charset="0"/>
                  </a:rPr>
                  <a:t>〗 </a:t>
                </a:r>
                <a:r>
                  <a:rPr lang="en-US" altLang="ja-JP" sz="1200" i="0">
                    <a:latin typeface="Cambria Math" panose="02040503050406030204" pitchFamily="18" charset="0"/>
                    <a:ea typeface="Cambria Math"/>
                  </a:rPr>
                  <a:t>〗</a:t>
                </a:r>
                <a:r>
                  <a:rPr lang="ja-JP" altLang="en-US" sz="1200" dirty="0" smtClean="0">
                    <a:latin typeface="メイリオ" panose="020B0604030504040204" pitchFamily="50" charset="-128"/>
                    <a:ea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rPr>
                  <a:t>            </a:t>
                </a:r>
                <a:r>
                  <a:rPr lang="en-US" altLang="ja-JP" sz="1200" dirty="0" smtClean="0">
                    <a:latin typeface="メイリオ" panose="020B0604030504040204" pitchFamily="50" charset="-128"/>
                    <a:ea typeface="メイリオ" panose="020B0604030504040204" pitchFamily="50" charset="-128"/>
                  </a:rPr>
                  <a:t>(DCTII</a:t>
                </a:r>
                <a:r>
                  <a:rPr lang="ja-JP" altLang="en-US" sz="1200" dirty="0" smtClean="0">
                    <a:latin typeface="メイリオ" panose="020B0604030504040204" pitchFamily="50" charset="-128"/>
                    <a:ea typeface="メイリオ" panose="020B0604030504040204" pitchFamily="50" charset="-128"/>
                  </a:rPr>
                  <a:t>と同じ（係数は少し違う）</a:t>
                </a:r>
                <a:r>
                  <a:rPr lang="en-US" altLang="ja-JP" sz="1200" dirty="0" smtClean="0">
                    <a:latin typeface="メイリオ" panose="020B0604030504040204" pitchFamily="50" charset="-128"/>
                    <a:ea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rPr>
                  <a:t>　</a:t>
                </a:r>
                <a:endParaRPr lang="en-US" altLang="ja-JP" sz="1200" dirty="0" smtClean="0"/>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ja-JP" altLang="en-US" sz="1200" dirty="0">
                  <a:latin typeface="メイリオ" panose="020B0604030504040204" pitchFamily="50" charset="-128"/>
                  <a:ea typeface="メイリオ" panose="020B0604030504040204" pitchFamily="50" charset="-128"/>
                </a:endParaRPr>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33</a:t>
            </a:fld>
            <a:endParaRPr kumimoji="1" lang="ja-JP" altLang="en-US"/>
          </a:p>
        </p:txBody>
      </p:sp>
    </p:spTree>
    <p:extLst>
      <p:ext uri="{BB962C8B-B14F-4D97-AF65-F5344CB8AC3E}">
        <p14:creationId xmlns:p14="http://schemas.microsoft.com/office/powerpoint/2010/main" val="3892549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34</a:t>
            </a:fld>
            <a:endParaRPr kumimoji="1" lang="ja-JP" altLang="en-US"/>
          </a:p>
        </p:txBody>
      </p:sp>
    </p:spTree>
    <p:extLst>
      <p:ext uri="{BB962C8B-B14F-4D97-AF65-F5344CB8AC3E}">
        <p14:creationId xmlns:p14="http://schemas.microsoft.com/office/powerpoint/2010/main" val="853343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圧縮後の画像はよく見るとアーティファクトが乗ってる</a:t>
            </a:r>
            <a:endParaRPr kumimoji="1" lang="ja-JP" altLang="en-US" dirty="0"/>
          </a:p>
        </p:txBody>
      </p:sp>
      <p:sp>
        <p:nvSpPr>
          <p:cNvPr id="4" name="スライド番号プレースホルダー 3"/>
          <p:cNvSpPr>
            <a:spLocks noGrp="1"/>
          </p:cNvSpPr>
          <p:nvPr>
            <p:ph type="sldNum" sz="quarter" idx="10"/>
          </p:nvPr>
        </p:nvSpPr>
        <p:spPr/>
        <p:txBody>
          <a:bodyPr/>
          <a:lstStyle/>
          <a:p>
            <a:fld id="{0C93D7B0-8BE5-4900-AFB5-64AE0CD11645}" type="slidenum">
              <a:rPr kumimoji="1" lang="ja-JP" altLang="en-US" smtClean="0"/>
              <a:t>36</a:t>
            </a:fld>
            <a:endParaRPr kumimoji="1" lang="ja-JP" altLang="en-US"/>
          </a:p>
        </p:txBody>
      </p:sp>
    </p:spTree>
    <p:extLst>
      <p:ext uri="{BB962C8B-B14F-4D97-AF65-F5344CB8AC3E}">
        <p14:creationId xmlns:p14="http://schemas.microsoft.com/office/powerpoint/2010/main" val="2821163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 </a:t>
            </a:r>
            <a:r>
              <a:rPr kumimoji="1" lang="en-US" altLang="ja-JP" dirty="0" smtClean="0"/>
              <a:t>: </a:t>
            </a:r>
          </a:p>
          <a:p>
            <a:r>
              <a:rPr kumimoji="1" lang="en-US" altLang="ja-JP" dirty="0" smtClean="0"/>
              <a:t>https://en.wikipedia.org/wiki/JPEG</a:t>
            </a:r>
          </a:p>
          <a:p>
            <a:r>
              <a:rPr kumimoji="1" lang="en-US" altLang="ja-JP" dirty="0" smtClean="0"/>
              <a:t>http://www001.upp.so-net.ne.jp/landscape/paper/ipframe006.html</a:t>
            </a:r>
          </a:p>
          <a:p>
            <a:endParaRPr kumimoji="1" lang="en-US" altLang="ja-JP" dirty="0" smtClean="0"/>
          </a:p>
          <a:p>
            <a:endParaRPr kumimoji="1" lang="en-US" altLang="ja-JP" dirty="0" smtClean="0"/>
          </a:p>
          <a:p>
            <a:r>
              <a:rPr kumimoji="1" lang="en-US" altLang="ja-JP" dirty="0" smtClean="0"/>
              <a:t>Zigzag </a:t>
            </a:r>
            <a:r>
              <a:rPr kumimoji="1" lang="ja-JP" altLang="en-US" dirty="0" smtClean="0"/>
              <a:t>サンプリングの後は以下の通り</a:t>
            </a:r>
            <a:endParaRPr kumimoji="1" lang="en-US" altLang="ja-JP" dirty="0" smtClean="0"/>
          </a:p>
          <a:p>
            <a:r>
              <a:rPr kumimoji="1" lang="en-US" altLang="ja-JP" sz="1000" b="0" i="0" kern="1200" dirty="0" smtClean="0">
                <a:solidFill>
                  <a:schemeClr val="tx1"/>
                </a:solidFill>
                <a:effectLst/>
                <a:latin typeface="+mn-lt"/>
                <a:ea typeface="+mn-ea"/>
                <a:cs typeface="+mn-cs"/>
              </a:rPr>
              <a:t>In order to encode the above generated coefficient pattern, JPEG uses Huffman encoding. The JPEG standard provides general-purpose Huffman tables; encoders may also choose to generate Huffman tables optimized for the actual frequency distributions in images being encoded.</a:t>
            </a:r>
          </a:p>
          <a:p>
            <a:r>
              <a:rPr kumimoji="1" lang="en-US" altLang="ja-JP" sz="1000" b="0" i="0" kern="1200" dirty="0" smtClean="0">
                <a:solidFill>
                  <a:schemeClr val="tx1"/>
                </a:solidFill>
                <a:effectLst/>
                <a:latin typeface="+mn-lt"/>
                <a:ea typeface="+mn-ea"/>
                <a:cs typeface="+mn-cs"/>
              </a:rPr>
              <a:t>The process of encoding the zig-zag quantized data begins with a run-length encoding explained below, where:</a:t>
            </a:r>
          </a:p>
          <a:p>
            <a:r>
              <a:rPr kumimoji="1" lang="en-US" altLang="ja-JP" sz="1000" b="0" i="1" kern="1200" dirty="0" smtClean="0">
                <a:solidFill>
                  <a:schemeClr val="tx1"/>
                </a:solidFill>
                <a:effectLst/>
                <a:latin typeface="+mn-lt"/>
                <a:ea typeface="+mn-ea"/>
                <a:cs typeface="+mn-cs"/>
              </a:rPr>
              <a:t>+ x</a:t>
            </a:r>
            <a:r>
              <a:rPr kumimoji="1" lang="en-US" altLang="ja-JP" sz="1000" b="0" i="0" kern="1200" dirty="0" smtClean="0">
                <a:solidFill>
                  <a:schemeClr val="tx1"/>
                </a:solidFill>
                <a:effectLst/>
                <a:latin typeface="+mn-lt"/>
                <a:ea typeface="+mn-ea"/>
                <a:cs typeface="+mn-cs"/>
              </a:rPr>
              <a:t> is the non-zero, quantized AC coefficient.</a:t>
            </a:r>
          </a:p>
          <a:p>
            <a:r>
              <a:rPr kumimoji="1" lang="en-US" altLang="ja-JP" sz="1000" b="0" i="1" kern="1200" dirty="0" smtClean="0">
                <a:solidFill>
                  <a:schemeClr val="tx1"/>
                </a:solidFill>
                <a:effectLst/>
                <a:latin typeface="+mn-lt"/>
                <a:ea typeface="+mn-ea"/>
                <a:cs typeface="+mn-cs"/>
              </a:rPr>
              <a:t>+ RUNLENGTH</a:t>
            </a:r>
            <a:r>
              <a:rPr kumimoji="1" lang="en-US" altLang="ja-JP" sz="1000" b="0" i="0" kern="1200" dirty="0" smtClean="0">
                <a:solidFill>
                  <a:schemeClr val="tx1"/>
                </a:solidFill>
                <a:effectLst/>
                <a:latin typeface="+mn-lt"/>
                <a:ea typeface="+mn-ea"/>
                <a:cs typeface="+mn-cs"/>
              </a:rPr>
              <a:t> is the number of zeroes that came before this non-zero AC coefficient.</a:t>
            </a:r>
          </a:p>
          <a:p>
            <a:r>
              <a:rPr kumimoji="1" lang="en-US" altLang="ja-JP" sz="1000" b="0" i="1" kern="1200" dirty="0" smtClean="0">
                <a:solidFill>
                  <a:schemeClr val="tx1"/>
                </a:solidFill>
                <a:effectLst/>
                <a:latin typeface="+mn-lt"/>
                <a:ea typeface="+mn-ea"/>
                <a:cs typeface="+mn-cs"/>
              </a:rPr>
              <a:t>+ SIZE</a:t>
            </a:r>
            <a:r>
              <a:rPr kumimoji="1" lang="en-US" altLang="ja-JP" sz="1000" b="0" i="0" kern="1200" dirty="0" smtClean="0">
                <a:solidFill>
                  <a:schemeClr val="tx1"/>
                </a:solidFill>
                <a:effectLst/>
                <a:latin typeface="+mn-lt"/>
                <a:ea typeface="+mn-ea"/>
                <a:cs typeface="+mn-cs"/>
              </a:rPr>
              <a:t> is the number of bits required to represent </a:t>
            </a:r>
            <a:r>
              <a:rPr kumimoji="1" lang="en-US" altLang="ja-JP" sz="1000" b="0" i="1" kern="1200" dirty="0" smtClean="0">
                <a:solidFill>
                  <a:schemeClr val="tx1"/>
                </a:solidFill>
                <a:effectLst/>
                <a:latin typeface="+mn-lt"/>
                <a:ea typeface="+mn-ea"/>
                <a:cs typeface="+mn-cs"/>
              </a:rPr>
              <a:t>x</a:t>
            </a:r>
            <a:r>
              <a:rPr kumimoji="1" lang="en-US" altLang="ja-JP" sz="1000" b="0" i="0" kern="1200" dirty="0" smtClean="0">
                <a:solidFill>
                  <a:schemeClr val="tx1"/>
                </a:solidFill>
                <a:effectLst/>
                <a:latin typeface="+mn-lt"/>
                <a:ea typeface="+mn-ea"/>
                <a:cs typeface="+mn-cs"/>
              </a:rPr>
              <a:t>.</a:t>
            </a:r>
          </a:p>
          <a:p>
            <a:r>
              <a:rPr kumimoji="1" lang="en-US" altLang="ja-JP" sz="1000" b="0" i="1" kern="1200" dirty="0" smtClean="0">
                <a:solidFill>
                  <a:schemeClr val="tx1"/>
                </a:solidFill>
                <a:effectLst/>
                <a:latin typeface="+mn-lt"/>
                <a:ea typeface="+mn-ea"/>
                <a:cs typeface="+mn-cs"/>
              </a:rPr>
              <a:t>+ AMPLITUDE</a:t>
            </a:r>
            <a:r>
              <a:rPr kumimoji="1" lang="en-US" altLang="ja-JP" sz="1000" b="0" i="0" kern="1200" dirty="0" smtClean="0">
                <a:solidFill>
                  <a:schemeClr val="tx1"/>
                </a:solidFill>
                <a:effectLst/>
                <a:latin typeface="+mn-lt"/>
                <a:ea typeface="+mn-ea"/>
                <a:cs typeface="+mn-cs"/>
              </a:rPr>
              <a:t> is the bit-representation of </a:t>
            </a:r>
            <a:r>
              <a:rPr kumimoji="1" lang="en-US" altLang="ja-JP" sz="1000" b="0" i="1" kern="1200" dirty="0" smtClean="0">
                <a:solidFill>
                  <a:schemeClr val="tx1"/>
                </a:solidFill>
                <a:effectLst/>
                <a:latin typeface="+mn-lt"/>
                <a:ea typeface="+mn-ea"/>
                <a:cs typeface="+mn-cs"/>
              </a:rPr>
              <a:t>x</a:t>
            </a:r>
            <a:r>
              <a:rPr kumimoji="1" lang="en-US" altLang="ja-JP" sz="1000" b="0" i="0" kern="1200" dirty="0" smtClean="0">
                <a:solidFill>
                  <a:schemeClr val="tx1"/>
                </a:solidFill>
                <a:effectLst/>
                <a:latin typeface="+mn-lt"/>
                <a:ea typeface="+mn-ea"/>
                <a:cs typeface="+mn-cs"/>
              </a:rPr>
              <a:t>.</a:t>
            </a:r>
          </a:p>
          <a:p>
            <a:r>
              <a:rPr kumimoji="1" lang="en-US" altLang="ja-JP" sz="1000" b="0" i="0" kern="1200" dirty="0" smtClean="0">
                <a:solidFill>
                  <a:schemeClr val="tx1"/>
                </a:solidFill>
                <a:effectLst/>
                <a:latin typeface="+mn-lt"/>
                <a:ea typeface="+mn-ea"/>
                <a:cs typeface="+mn-cs"/>
              </a:rPr>
              <a:t>+ The run-length encoding works by examining each non-zero AC coefficient </a:t>
            </a:r>
            <a:r>
              <a:rPr kumimoji="1" lang="en-US" altLang="ja-JP" sz="1000" b="0" i="1" kern="1200" dirty="0" smtClean="0">
                <a:solidFill>
                  <a:schemeClr val="tx1"/>
                </a:solidFill>
                <a:effectLst/>
                <a:latin typeface="+mn-lt"/>
                <a:ea typeface="+mn-ea"/>
                <a:cs typeface="+mn-cs"/>
              </a:rPr>
              <a:t>x</a:t>
            </a:r>
            <a:r>
              <a:rPr kumimoji="1" lang="en-US" altLang="ja-JP" sz="1000" b="0" i="0" kern="1200" dirty="0" smtClean="0">
                <a:solidFill>
                  <a:schemeClr val="tx1"/>
                </a:solidFill>
                <a:effectLst/>
                <a:latin typeface="+mn-lt"/>
                <a:ea typeface="+mn-ea"/>
                <a:cs typeface="+mn-cs"/>
              </a:rPr>
              <a:t> and determining how many zeroes came before the previous AC coefficient. With this information, two symbols are created:</a:t>
            </a:r>
          </a:p>
          <a:p>
            <a:r>
              <a:rPr kumimoji="1" lang="en-US" altLang="ja-JP" dirty="0" smtClean="0"/>
              <a:t>[</a:t>
            </a:r>
            <a:r>
              <a:rPr kumimoji="1" lang="ja-JP" altLang="en-US" dirty="0" smtClean="0"/>
              <a:t>上記は</a:t>
            </a:r>
            <a:r>
              <a:rPr kumimoji="1" lang="en-US" altLang="ja-JP" dirty="0" err="1" smtClean="0"/>
              <a:t>wikipedia</a:t>
            </a:r>
            <a:r>
              <a:rPr kumimoji="1" lang="ja-JP" altLang="en-US" dirty="0" smtClean="0"/>
              <a:t>より</a:t>
            </a:r>
            <a:r>
              <a:rPr kumimoji="1" lang="en-US" altLang="ja-JP" dirty="0" smtClean="0"/>
              <a:t>(2018/12/25)]</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37</a:t>
            </a:fld>
            <a:endParaRPr kumimoji="1" lang="ja-JP" altLang="en-US"/>
          </a:p>
        </p:txBody>
      </p:sp>
    </p:spTree>
    <p:extLst>
      <p:ext uri="{BB962C8B-B14F-4D97-AF65-F5344CB8AC3E}">
        <p14:creationId xmlns:p14="http://schemas.microsoft.com/office/powerpoint/2010/main" val="1583544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C93D7B0-8BE5-4900-AFB5-64AE0CD11645}" type="slidenum">
              <a:rPr kumimoji="1" lang="ja-JP" altLang="en-US" smtClean="0"/>
              <a:t>38</a:t>
            </a:fld>
            <a:endParaRPr kumimoji="1" lang="ja-JP" altLang="en-US"/>
          </a:p>
        </p:txBody>
      </p:sp>
    </p:spTree>
    <p:extLst>
      <p:ext uri="{BB962C8B-B14F-4D97-AF65-F5344CB8AC3E}">
        <p14:creationId xmlns:p14="http://schemas.microsoft.com/office/powerpoint/2010/main" val="2237737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a:t>
            </a:r>
            <a:r>
              <a:rPr kumimoji="1" lang="en-US" altLang="ja-JP" dirty="0" smtClean="0"/>
              <a:t>) DC</a:t>
            </a:r>
            <a:r>
              <a:rPr kumimoji="1" lang="ja-JP" altLang="en-US" dirty="0" smtClean="0"/>
              <a:t>成分について</a:t>
            </a:r>
            <a:endParaRPr kumimoji="1" lang="en-US" altLang="ja-JP" dirty="0" smtClean="0"/>
          </a:p>
          <a:p>
            <a:r>
              <a:rPr kumimoji="1" lang="en-US" altLang="ja-JP" dirty="0" smtClean="0"/>
              <a:t>http://d.hatena.ne.jp/kuriken12/20100115/1263566612</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40</a:t>
            </a:fld>
            <a:endParaRPr kumimoji="1" lang="ja-JP" altLang="en-US"/>
          </a:p>
        </p:txBody>
      </p:sp>
    </p:spTree>
    <p:extLst>
      <p:ext uri="{BB962C8B-B14F-4D97-AF65-F5344CB8AC3E}">
        <p14:creationId xmlns:p14="http://schemas.microsoft.com/office/powerpoint/2010/main" val="150635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 </a:t>
            </a:r>
            <a:r>
              <a:rPr kumimoji="1" lang="en-US" altLang="ja-JP" dirty="0" smtClean="0"/>
              <a:t>: </a:t>
            </a:r>
          </a:p>
          <a:p>
            <a:r>
              <a:rPr kumimoji="1" lang="en-US" altLang="ja-JP" dirty="0" smtClean="0"/>
              <a:t>https://en.wikipedia.org/wiki/JPEG</a:t>
            </a:r>
          </a:p>
          <a:p>
            <a:r>
              <a:rPr kumimoji="1" lang="en-US" altLang="ja-JP" dirty="0" smtClean="0"/>
              <a:t>http://www001.upp.so-net.ne.jp/landscape/paper/ipframe006.html</a:t>
            </a:r>
          </a:p>
          <a:p>
            <a:endParaRPr kumimoji="1" lang="en-US" altLang="ja-JP" dirty="0" smtClean="0"/>
          </a:p>
          <a:p>
            <a:endParaRPr kumimoji="1" lang="en-US" altLang="ja-JP" dirty="0" smtClean="0"/>
          </a:p>
          <a:p>
            <a:r>
              <a:rPr kumimoji="1" lang="en-US" altLang="ja-JP" dirty="0" smtClean="0"/>
              <a:t>Zigzag </a:t>
            </a:r>
            <a:r>
              <a:rPr kumimoji="1" lang="ja-JP" altLang="en-US" dirty="0" smtClean="0"/>
              <a:t>サンプリングの後は以下の通り</a:t>
            </a:r>
            <a:endParaRPr kumimoji="1" lang="en-US" altLang="ja-JP" dirty="0" smtClean="0"/>
          </a:p>
          <a:p>
            <a:r>
              <a:rPr kumimoji="1" lang="en-US" altLang="ja-JP" sz="1000" b="0" i="0" kern="1200" dirty="0" smtClean="0">
                <a:solidFill>
                  <a:schemeClr val="tx1"/>
                </a:solidFill>
                <a:effectLst/>
                <a:latin typeface="+mn-lt"/>
                <a:ea typeface="+mn-ea"/>
                <a:cs typeface="+mn-cs"/>
              </a:rPr>
              <a:t>In order to encode the above generated coefficient pattern, JPEG uses Huffman encoding. The JPEG standard provides general-purpose Huffman tables; encoders may also choose to generate Huffman tables optimized for the actual frequency distributions in images being encoded.</a:t>
            </a:r>
          </a:p>
          <a:p>
            <a:r>
              <a:rPr kumimoji="1" lang="en-US" altLang="ja-JP" sz="1000" b="0" i="0" kern="1200" dirty="0" smtClean="0">
                <a:solidFill>
                  <a:schemeClr val="tx1"/>
                </a:solidFill>
                <a:effectLst/>
                <a:latin typeface="+mn-lt"/>
                <a:ea typeface="+mn-ea"/>
                <a:cs typeface="+mn-cs"/>
              </a:rPr>
              <a:t>The process of encoding the zig-zag quantized data begins with a run-length encoding explained below, where:</a:t>
            </a:r>
          </a:p>
          <a:p>
            <a:r>
              <a:rPr kumimoji="1" lang="en-US" altLang="ja-JP" sz="1000" b="0" i="1" kern="1200" dirty="0" smtClean="0">
                <a:solidFill>
                  <a:schemeClr val="tx1"/>
                </a:solidFill>
                <a:effectLst/>
                <a:latin typeface="+mn-lt"/>
                <a:ea typeface="+mn-ea"/>
                <a:cs typeface="+mn-cs"/>
              </a:rPr>
              <a:t>+ x</a:t>
            </a:r>
            <a:r>
              <a:rPr kumimoji="1" lang="en-US" altLang="ja-JP" sz="1000" b="0" i="0" kern="1200" dirty="0" smtClean="0">
                <a:solidFill>
                  <a:schemeClr val="tx1"/>
                </a:solidFill>
                <a:effectLst/>
                <a:latin typeface="+mn-lt"/>
                <a:ea typeface="+mn-ea"/>
                <a:cs typeface="+mn-cs"/>
              </a:rPr>
              <a:t> is the non-zero, quantized AC coefficient.</a:t>
            </a:r>
          </a:p>
          <a:p>
            <a:r>
              <a:rPr kumimoji="1" lang="en-US" altLang="ja-JP" sz="1000" b="0" i="1" kern="1200" dirty="0" smtClean="0">
                <a:solidFill>
                  <a:schemeClr val="tx1"/>
                </a:solidFill>
                <a:effectLst/>
                <a:latin typeface="+mn-lt"/>
                <a:ea typeface="+mn-ea"/>
                <a:cs typeface="+mn-cs"/>
              </a:rPr>
              <a:t>+ RUNLENGTH</a:t>
            </a:r>
            <a:r>
              <a:rPr kumimoji="1" lang="en-US" altLang="ja-JP" sz="1000" b="0" i="0" kern="1200" dirty="0" smtClean="0">
                <a:solidFill>
                  <a:schemeClr val="tx1"/>
                </a:solidFill>
                <a:effectLst/>
                <a:latin typeface="+mn-lt"/>
                <a:ea typeface="+mn-ea"/>
                <a:cs typeface="+mn-cs"/>
              </a:rPr>
              <a:t> is the number of zeroes that came before this non-zero AC coefficient.</a:t>
            </a:r>
          </a:p>
          <a:p>
            <a:r>
              <a:rPr kumimoji="1" lang="en-US" altLang="ja-JP" sz="1000" b="0" i="1" kern="1200" dirty="0" smtClean="0">
                <a:solidFill>
                  <a:schemeClr val="tx1"/>
                </a:solidFill>
                <a:effectLst/>
                <a:latin typeface="+mn-lt"/>
                <a:ea typeface="+mn-ea"/>
                <a:cs typeface="+mn-cs"/>
              </a:rPr>
              <a:t>+ SIZE</a:t>
            </a:r>
            <a:r>
              <a:rPr kumimoji="1" lang="en-US" altLang="ja-JP" sz="1000" b="0" i="0" kern="1200" dirty="0" smtClean="0">
                <a:solidFill>
                  <a:schemeClr val="tx1"/>
                </a:solidFill>
                <a:effectLst/>
                <a:latin typeface="+mn-lt"/>
                <a:ea typeface="+mn-ea"/>
                <a:cs typeface="+mn-cs"/>
              </a:rPr>
              <a:t> is the number of bits required to represent </a:t>
            </a:r>
            <a:r>
              <a:rPr kumimoji="1" lang="en-US" altLang="ja-JP" sz="1000" b="0" i="1" kern="1200" dirty="0" smtClean="0">
                <a:solidFill>
                  <a:schemeClr val="tx1"/>
                </a:solidFill>
                <a:effectLst/>
                <a:latin typeface="+mn-lt"/>
                <a:ea typeface="+mn-ea"/>
                <a:cs typeface="+mn-cs"/>
              </a:rPr>
              <a:t>x</a:t>
            </a:r>
            <a:r>
              <a:rPr kumimoji="1" lang="en-US" altLang="ja-JP" sz="1000" b="0" i="0" kern="1200" dirty="0" smtClean="0">
                <a:solidFill>
                  <a:schemeClr val="tx1"/>
                </a:solidFill>
                <a:effectLst/>
                <a:latin typeface="+mn-lt"/>
                <a:ea typeface="+mn-ea"/>
                <a:cs typeface="+mn-cs"/>
              </a:rPr>
              <a:t>.</a:t>
            </a:r>
          </a:p>
          <a:p>
            <a:r>
              <a:rPr kumimoji="1" lang="en-US" altLang="ja-JP" sz="1000" b="0" i="1" kern="1200" dirty="0" smtClean="0">
                <a:solidFill>
                  <a:schemeClr val="tx1"/>
                </a:solidFill>
                <a:effectLst/>
                <a:latin typeface="+mn-lt"/>
                <a:ea typeface="+mn-ea"/>
                <a:cs typeface="+mn-cs"/>
              </a:rPr>
              <a:t>+ AMPLITUDE</a:t>
            </a:r>
            <a:r>
              <a:rPr kumimoji="1" lang="en-US" altLang="ja-JP" sz="1000" b="0" i="0" kern="1200" dirty="0" smtClean="0">
                <a:solidFill>
                  <a:schemeClr val="tx1"/>
                </a:solidFill>
                <a:effectLst/>
                <a:latin typeface="+mn-lt"/>
                <a:ea typeface="+mn-ea"/>
                <a:cs typeface="+mn-cs"/>
              </a:rPr>
              <a:t> is the bit-representation of </a:t>
            </a:r>
            <a:r>
              <a:rPr kumimoji="1" lang="en-US" altLang="ja-JP" sz="1000" b="0" i="1" kern="1200" dirty="0" smtClean="0">
                <a:solidFill>
                  <a:schemeClr val="tx1"/>
                </a:solidFill>
                <a:effectLst/>
                <a:latin typeface="+mn-lt"/>
                <a:ea typeface="+mn-ea"/>
                <a:cs typeface="+mn-cs"/>
              </a:rPr>
              <a:t>x</a:t>
            </a:r>
            <a:r>
              <a:rPr kumimoji="1" lang="en-US" altLang="ja-JP" sz="1000" b="0" i="0" kern="1200" dirty="0" smtClean="0">
                <a:solidFill>
                  <a:schemeClr val="tx1"/>
                </a:solidFill>
                <a:effectLst/>
                <a:latin typeface="+mn-lt"/>
                <a:ea typeface="+mn-ea"/>
                <a:cs typeface="+mn-cs"/>
              </a:rPr>
              <a:t>.</a:t>
            </a:r>
          </a:p>
          <a:p>
            <a:r>
              <a:rPr kumimoji="1" lang="en-US" altLang="ja-JP" sz="1000" b="0" i="0" kern="1200" dirty="0" smtClean="0">
                <a:solidFill>
                  <a:schemeClr val="tx1"/>
                </a:solidFill>
                <a:effectLst/>
                <a:latin typeface="+mn-lt"/>
                <a:ea typeface="+mn-ea"/>
                <a:cs typeface="+mn-cs"/>
              </a:rPr>
              <a:t>+ The run-length encoding works by examining each non-zero AC coefficient </a:t>
            </a:r>
            <a:r>
              <a:rPr kumimoji="1" lang="en-US" altLang="ja-JP" sz="1000" b="0" i="1" kern="1200" dirty="0" smtClean="0">
                <a:solidFill>
                  <a:schemeClr val="tx1"/>
                </a:solidFill>
                <a:effectLst/>
                <a:latin typeface="+mn-lt"/>
                <a:ea typeface="+mn-ea"/>
                <a:cs typeface="+mn-cs"/>
              </a:rPr>
              <a:t>x</a:t>
            </a:r>
            <a:r>
              <a:rPr kumimoji="1" lang="en-US" altLang="ja-JP" sz="1000" b="0" i="0" kern="1200" dirty="0" smtClean="0">
                <a:solidFill>
                  <a:schemeClr val="tx1"/>
                </a:solidFill>
                <a:effectLst/>
                <a:latin typeface="+mn-lt"/>
                <a:ea typeface="+mn-ea"/>
                <a:cs typeface="+mn-cs"/>
              </a:rPr>
              <a:t> and determining how many zeroes came before the previous AC coefficient. With this information, two symbols are created:</a:t>
            </a:r>
          </a:p>
          <a:p>
            <a:r>
              <a:rPr kumimoji="1" lang="en-US" altLang="ja-JP" dirty="0" smtClean="0"/>
              <a:t>[</a:t>
            </a:r>
            <a:r>
              <a:rPr kumimoji="1" lang="ja-JP" altLang="en-US" dirty="0" smtClean="0"/>
              <a:t>上記は</a:t>
            </a:r>
            <a:r>
              <a:rPr kumimoji="1" lang="en-US" altLang="ja-JP" dirty="0" err="1" smtClean="0"/>
              <a:t>wikipedia</a:t>
            </a:r>
            <a:r>
              <a:rPr kumimoji="1" lang="ja-JP" altLang="en-US" dirty="0" smtClean="0"/>
              <a:t>より</a:t>
            </a:r>
            <a:r>
              <a:rPr kumimoji="1" lang="en-US" altLang="ja-JP" dirty="0" smtClean="0"/>
              <a:t>(2018/12/25)]</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42</a:t>
            </a:fld>
            <a:endParaRPr kumimoji="1" lang="ja-JP" altLang="en-US"/>
          </a:p>
        </p:txBody>
      </p:sp>
    </p:spTree>
    <p:extLst>
      <p:ext uri="{BB962C8B-B14F-4D97-AF65-F5344CB8AC3E}">
        <p14:creationId xmlns:p14="http://schemas.microsoft.com/office/powerpoint/2010/main" val="287724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13 / 52</a:t>
            </a:r>
          </a:p>
          <a:p>
            <a:r>
              <a:rPr kumimoji="1" lang="en-US" altLang="ja-JP" dirty="0" smtClean="0"/>
              <a:t>26 / 52</a:t>
            </a:r>
          </a:p>
          <a:p>
            <a:r>
              <a:rPr kumimoji="1" lang="en-US" altLang="ja-JP" smtClean="0"/>
              <a:t>12 </a:t>
            </a:r>
            <a:r>
              <a:rPr kumimoji="1" lang="en-US" altLang="ja-JP" dirty="0" smtClean="0"/>
              <a:t>/ 52</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6</a:t>
            </a:fld>
            <a:endParaRPr kumimoji="1" lang="ja-JP" altLang="en-US"/>
          </a:p>
        </p:txBody>
      </p:sp>
    </p:spTree>
    <p:extLst>
      <p:ext uri="{BB962C8B-B14F-4D97-AF65-F5344CB8AC3E}">
        <p14:creationId xmlns:p14="http://schemas.microsoft.com/office/powerpoint/2010/main" val="3775412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A</a:t>
            </a:r>
            <a:r>
              <a:rPr lang="ja-JP" altLang="en-US" dirty="0" smtClean="0"/>
              <a:t>と</a:t>
            </a:r>
            <a:r>
              <a:rPr lang="en-US" altLang="ja-JP" dirty="0" smtClean="0"/>
              <a:t>B</a:t>
            </a:r>
            <a:r>
              <a:rPr lang="ja-JP" altLang="en-US" dirty="0" smtClean="0"/>
              <a:t>が</a:t>
            </a:r>
            <a:r>
              <a:rPr lang="ja-JP" altLang="en-US" dirty="0" smtClean="0">
                <a:hlinkClick r:id="rId3" tooltip="独立 (確率論)"/>
              </a:rPr>
              <a:t>独立</a:t>
            </a:r>
            <a:r>
              <a:rPr lang="ja-JP" altLang="en-US" dirty="0" smtClean="0"/>
              <a:t>な事象の場合、「</a:t>
            </a:r>
            <a:r>
              <a:rPr lang="en-US" altLang="ja-JP" dirty="0" smtClean="0"/>
              <a:t>A</a:t>
            </a:r>
            <a:r>
              <a:rPr lang="ja-JP" altLang="en-US" dirty="0" smtClean="0"/>
              <a:t>も</a:t>
            </a:r>
            <a:r>
              <a:rPr lang="en-US" altLang="ja-JP" dirty="0" smtClean="0"/>
              <a:t>B</a:t>
            </a:r>
            <a:r>
              <a:rPr lang="ja-JP" altLang="en-US" dirty="0" smtClean="0"/>
              <a:t>も起こる」という事象の情報量は、</a:t>
            </a:r>
            <a:r>
              <a:rPr lang="en-US" altLang="ja-JP" dirty="0" smtClean="0"/>
              <a:t>A</a:t>
            </a:r>
            <a:r>
              <a:rPr lang="ja-JP" altLang="en-US" dirty="0" smtClean="0"/>
              <a:t>の情報量と</a:t>
            </a:r>
            <a:r>
              <a:rPr lang="en-US" altLang="ja-JP" dirty="0" smtClean="0"/>
              <a:t>B</a:t>
            </a:r>
            <a:r>
              <a:rPr lang="ja-JP" altLang="en-US" dirty="0" smtClean="0"/>
              <a:t>の情報量の和である。 </a:t>
            </a:r>
            <a:r>
              <a:rPr lang="en-US" altLang="ja-JP" dirty="0" smtClean="0"/>
              <a:t>[from </a:t>
            </a:r>
            <a:r>
              <a:rPr lang="en-US" altLang="ja-JP" dirty="0" err="1" smtClean="0"/>
              <a:t>wikipedia</a:t>
            </a:r>
            <a:r>
              <a:rPr lang="en-US" altLang="ja-JP" dirty="0" smtClean="0"/>
              <a:t>]</a:t>
            </a:r>
            <a:endParaRPr kumimoji="1" lang="en-US" altLang="ja-JP" dirty="0" smtClean="0"/>
          </a:p>
          <a:p>
            <a:r>
              <a:rPr kumimoji="1" lang="ja-JP" altLang="en-US" dirty="0" smtClean="0"/>
              <a:t>これは</a:t>
            </a:r>
            <a:r>
              <a:rPr kumimoji="1" lang="en-US" altLang="ja-JP" dirty="0" smtClean="0"/>
              <a:t>P(A</a:t>
            </a:r>
            <a:r>
              <a:rPr kumimoji="1" lang="ja-JP" altLang="en-US" dirty="0" smtClean="0"/>
              <a:t>∩</a:t>
            </a:r>
            <a:r>
              <a:rPr kumimoji="1" lang="en-US" altLang="ja-JP" dirty="0" smtClean="0"/>
              <a:t>B)=P(A)P(B)</a:t>
            </a:r>
            <a:r>
              <a:rPr kumimoji="1" lang="ja-JP" altLang="en-US" dirty="0" smtClean="0"/>
              <a:t>より証明可能</a:t>
            </a:r>
            <a:endParaRPr kumimoji="1" lang="en-US" altLang="ja-JP" dirty="0" smtClean="0"/>
          </a:p>
          <a:p>
            <a:endParaRPr kumimoji="1" lang="en-US" altLang="ja-JP" dirty="0" smtClean="0"/>
          </a:p>
          <a:p>
            <a:r>
              <a:rPr kumimoji="1" lang="en-US" altLang="ja-JP" dirty="0" smtClean="0"/>
              <a:t>13 / 52</a:t>
            </a:r>
          </a:p>
          <a:p>
            <a:r>
              <a:rPr kumimoji="1" lang="en-US" altLang="ja-JP" dirty="0" smtClean="0"/>
              <a:t>26 / 52</a:t>
            </a:r>
          </a:p>
          <a:p>
            <a:r>
              <a:rPr kumimoji="1" lang="en-US" altLang="ja-JP" dirty="0" smtClean="0"/>
              <a:t>12 / 52</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7</a:t>
            </a:fld>
            <a:endParaRPr kumimoji="1" lang="ja-JP" altLang="en-US"/>
          </a:p>
        </p:txBody>
      </p:sp>
    </p:spTree>
    <p:extLst>
      <p:ext uri="{BB962C8B-B14F-4D97-AF65-F5344CB8AC3E}">
        <p14:creationId xmlns:p14="http://schemas.microsoft.com/office/powerpoint/2010/main" val="3851780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13 / 52</a:t>
            </a:r>
          </a:p>
          <a:p>
            <a:r>
              <a:rPr kumimoji="1" lang="en-US" altLang="ja-JP" dirty="0" smtClean="0"/>
              <a:t>26 / 52</a:t>
            </a:r>
          </a:p>
          <a:p>
            <a:r>
              <a:rPr kumimoji="1" lang="en-US" altLang="ja-JP" smtClean="0"/>
              <a:t>12 </a:t>
            </a:r>
            <a:r>
              <a:rPr kumimoji="1" lang="en-US" altLang="ja-JP" dirty="0" smtClean="0"/>
              <a:t>/ 52</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8</a:t>
            </a:fld>
            <a:endParaRPr kumimoji="1" lang="ja-JP" altLang="en-US"/>
          </a:p>
        </p:txBody>
      </p:sp>
    </p:spTree>
    <p:extLst>
      <p:ext uri="{BB962C8B-B14F-4D97-AF65-F5344CB8AC3E}">
        <p14:creationId xmlns:p14="http://schemas.microsoft.com/office/powerpoint/2010/main" val="2244219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 : -log(13 / 52)</a:t>
            </a:r>
          </a:p>
          <a:p>
            <a:r>
              <a:rPr kumimoji="1" lang="en-US" altLang="ja-JP" dirty="0" smtClean="0"/>
              <a:t>B : -log(24 / 52)</a:t>
            </a:r>
          </a:p>
          <a:p>
            <a:r>
              <a:rPr kumimoji="1" lang="en-US" altLang="ja-JP" dirty="0" smtClean="0"/>
              <a:t>C : -log(12 / 52)</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9</a:t>
            </a:fld>
            <a:endParaRPr kumimoji="1" lang="ja-JP" altLang="en-US"/>
          </a:p>
        </p:txBody>
      </p:sp>
    </p:spTree>
    <p:extLst>
      <p:ext uri="{BB962C8B-B14F-4D97-AF65-F5344CB8AC3E}">
        <p14:creationId xmlns:p14="http://schemas.microsoft.com/office/powerpoint/2010/main" val="3243163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前スライドが良く見かける説明だけど正直よくわからんという人も多そう</a:t>
            </a:r>
            <a:endParaRPr kumimoji="1" lang="en-US" altLang="ja-JP" dirty="0" smtClean="0"/>
          </a:p>
          <a:p>
            <a:r>
              <a:rPr kumimoji="1" lang="ja-JP" altLang="en-US" dirty="0" smtClean="0"/>
              <a:t>（学生時代の井尻は計算方法はわかったけど，その意味については納得</a:t>
            </a:r>
            <a:r>
              <a:rPr kumimoji="1" lang="ja-JP" altLang="en-US" dirty="0" smtClean="0"/>
              <a:t>できなかった．上記の説明が好みではあるが，学生はどうだろうか</a:t>
            </a:r>
            <a:r>
              <a:rPr kumimoji="1" lang="ja-JP" altLang="en-US" dirty="0" err="1" smtClean="0"/>
              <a:t>。。。</a:t>
            </a:r>
            <a:r>
              <a:rPr kumimoji="1" lang="ja-JP" altLang="en-US"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12</a:t>
            </a:fld>
            <a:endParaRPr kumimoji="1" lang="ja-JP" altLang="en-US"/>
          </a:p>
        </p:txBody>
      </p:sp>
    </p:spTree>
    <p:extLst>
      <p:ext uri="{BB962C8B-B14F-4D97-AF65-F5344CB8AC3E}">
        <p14:creationId xmlns:p14="http://schemas.microsoft.com/office/powerpoint/2010/main" val="3866772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このゲーム中にこっそり教えてくれるという設定はとても分かりやすい</a:t>
            </a:r>
            <a:endParaRPr kumimoji="1" lang="en-US" altLang="ja-JP" dirty="0" smtClean="0"/>
          </a:p>
          <a:p>
            <a:r>
              <a:rPr kumimoji="1" lang="ja-JP" altLang="en-US" dirty="0" smtClean="0"/>
              <a:t>参考</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13</a:t>
            </a:fld>
            <a:endParaRPr kumimoji="1" lang="ja-JP" altLang="en-US"/>
          </a:p>
        </p:txBody>
      </p:sp>
    </p:spTree>
    <p:extLst>
      <p:ext uri="{BB962C8B-B14F-4D97-AF65-F5344CB8AC3E}">
        <p14:creationId xmlns:p14="http://schemas.microsoft.com/office/powerpoint/2010/main" val="2660122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平均符号長 </a:t>
            </a:r>
            <a:r>
              <a:rPr kumimoji="1" lang="en-US" altLang="ja-JP" dirty="0" smtClean="0"/>
              <a:t>= 3.0</a:t>
            </a:r>
            <a:r>
              <a:rPr kumimoji="1" lang="en-US" altLang="ja-JP" baseline="0" dirty="0" smtClean="0"/>
              <a:t> (</a:t>
            </a:r>
            <a:r>
              <a:rPr kumimoji="1" lang="ja-JP" altLang="en-US" baseline="0" dirty="0" smtClean="0"/>
              <a:t>二進数表現</a:t>
            </a:r>
            <a:r>
              <a:rPr kumimoji="1" lang="en-US" altLang="ja-JP" baseline="0" dirty="0" smtClean="0"/>
              <a:t>)</a:t>
            </a:r>
          </a:p>
          <a:p>
            <a:r>
              <a:rPr kumimoji="1" lang="ja-JP" altLang="en-US" baseline="0" dirty="0" smtClean="0"/>
              <a:t>平均符号長 </a:t>
            </a:r>
            <a:r>
              <a:rPr kumimoji="1" lang="en-US" altLang="ja-JP" baseline="0" dirty="0" smtClean="0"/>
              <a:t>= 2.67(</a:t>
            </a:r>
            <a:r>
              <a:rPr kumimoji="1" lang="ja-JP" altLang="en-US" baseline="0" dirty="0" smtClean="0"/>
              <a:t>ハフマン符号化</a:t>
            </a:r>
            <a:r>
              <a:rPr kumimoji="1" lang="en-US" altLang="ja-JP" baseline="0" dirty="0" smtClean="0"/>
              <a:t>)</a:t>
            </a:r>
          </a:p>
          <a:p>
            <a:r>
              <a:rPr kumimoji="1" lang="ja-JP" altLang="en-US" baseline="0" dirty="0" smtClean="0"/>
              <a:t>エントロピー </a:t>
            </a:r>
            <a:r>
              <a:rPr kumimoji="1" lang="en-US" altLang="ja-JP" baseline="0" dirty="0" smtClean="0"/>
              <a:t>= </a:t>
            </a:r>
            <a:r>
              <a:rPr lang="en-US" altLang="ja-JP" dirty="0" smtClean="0"/>
              <a:t>2.651</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16</a:t>
            </a:fld>
            <a:endParaRPr kumimoji="1" lang="ja-JP" altLang="en-US"/>
          </a:p>
        </p:txBody>
      </p:sp>
    </p:spTree>
    <p:extLst>
      <p:ext uri="{BB962C8B-B14F-4D97-AF65-F5344CB8AC3E}">
        <p14:creationId xmlns:p14="http://schemas.microsoft.com/office/powerpoint/2010/main" val="3640430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平均符号長 </a:t>
            </a:r>
            <a:r>
              <a:rPr kumimoji="1" lang="en-US" altLang="ja-JP" dirty="0" smtClean="0"/>
              <a:t>= 3.0</a:t>
            </a:r>
            <a:r>
              <a:rPr kumimoji="1" lang="en-US" altLang="ja-JP" baseline="0" dirty="0" smtClean="0"/>
              <a:t> (</a:t>
            </a:r>
            <a:r>
              <a:rPr kumimoji="1" lang="ja-JP" altLang="en-US" baseline="0" dirty="0" smtClean="0"/>
              <a:t>二進数表現</a:t>
            </a:r>
            <a:r>
              <a:rPr kumimoji="1" lang="en-US" altLang="ja-JP" baseline="0" dirty="0" smtClean="0"/>
              <a:t>)</a:t>
            </a:r>
          </a:p>
          <a:p>
            <a:r>
              <a:rPr kumimoji="1" lang="ja-JP" altLang="en-US" baseline="0" dirty="0" smtClean="0"/>
              <a:t>平均符号長 </a:t>
            </a:r>
            <a:r>
              <a:rPr kumimoji="1" lang="en-US" altLang="ja-JP" baseline="0" dirty="0" smtClean="0"/>
              <a:t>= 2.67(</a:t>
            </a:r>
            <a:r>
              <a:rPr kumimoji="1" lang="ja-JP" altLang="en-US" baseline="0" dirty="0" smtClean="0"/>
              <a:t>ハフマン符号化</a:t>
            </a:r>
            <a:r>
              <a:rPr kumimoji="1" lang="en-US" altLang="ja-JP" baseline="0" dirty="0" smtClean="0"/>
              <a:t>)</a:t>
            </a:r>
          </a:p>
          <a:p>
            <a:r>
              <a:rPr kumimoji="1" lang="ja-JP" altLang="en-US" baseline="0" dirty="0" smtClean="0"/>
              <a:t>エントロピー </a:t>
            </a:r>
            <a:r>
              <a:rPr kumimoji="1" lang="en-US" altLang="ja-JP" baseline="0" dirty="0" smtClean="0"/>
              <a:t>= </a:t>
            </a:r>
            <a:r>
              <a:rPr lang="en-US" altLang="ja-JP" dirty="0" smtClean="0"/>
              <a:t>2.651</a:t>
            </a:r>
          </a:p>
          <a:p>
            <a:endParaRPr kumimoji="1" lang="en-US" altLang="ja-JP"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2201111122222012233334444444444001155555566634443332333333333333344444223333444444555555554444666777</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17</a:t>
            </a:fld>
            <a:endParaRPr kumimoji="1" lang="ja-JP" altLang="en-US"/>
          </a:p>
        </p:txBody>
      </p:sp>
    </p:spTree>
    <p:extLst>
      <p:ext uri="{BB962C8B-B14F-4D97-AF65-F5344CB8AC3E}">
        <p14:creationId xmlns:p14="http://schemas.microsoft.com/office/powerpoint/2010/main" val="3092342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283483"/>
            <a:ext cx="11473211" cy="733270"/>
          </a:xfrm>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457199" y="1262079"/>
            <a:ext cx="11473211" cy="5296829"/>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スライド番号プレースホルダー 5"/>
          <p:cNvSpPr>
            <a:spLocks noGrp="1"/>
          </p:cNvSpPr>
          <p:nvPr>
            <p:ph type="sldNum" sz="quarter" idx="12"/>
          </p:nvPr>
        </p:nvSpPr>
        <p:spPr>
          <a:xfrm>
            <a:off x="9386207" y="6492875"/>
            <a:ext cx="2743200" cy="365125"/>
          </a:xfrm>
          <a:prstGeom prst="rect">
            <a:avLst/>
          </a:prstGeom>
        </p:spPr>
        <p:txBody>
          <a:bodyPr/>
          <a:lstStyle>
            <a:lvl1pPr algn="r">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7300858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s://logics-of-blue.com/information-theory-basic/"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3.png"/><Relationship Id="rId7" Type="http://schemas.openxmlformats.org/officeDocument/2006/relationships/image" Target="../media/image5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10.png"/><Relationship Id="rId5" Type="http://schemas.openxmlformats.org/officeDocument/2006/relationships/image" Target="../media/image310.png"/><Relationship Id="rId4" Type="http://schemas.openxmlformats.org/officeDocument/2006/relationships/image" Target="../media/image210.png"/></Relationships>
</file>

<file path=ppt/slides/_rels/slide34.xml.rels><?xml version="1.0" encoding="UTF-8" standalone="yes"?>
<Relationships xmlns="http://schemas.openxmlformats.org/package/2006/relationships"><Relationship Id="rId8" Type="http://schemas.openxmlformats.org/officeDocument/2006/relationships/image" Target="../media/image1010.png"/><Relationship Id="rId3" Type="http://schemas.openxmlformats.org/officeDocument/2006/relationships/image" Target="../media/image14.png"/><Relationship Id="rId7" Type="http://schemas.openxmlformats.org/officeDocument/2006/relationships/image" Target="../media/image91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10.png"/><Relationship Id="rId5" Type="http://schemas.openxmlformats.org/officeDocument/2006/relationships/image" Target="../media/image810.png"/><Relationship Id="rId10" Type="http://schemas.openxmlformats.org/officeDocument/2006/relationships/image" Target="../media/image120.png"/><Relationship Id="rId4" Type="http://schemas.openxmlformats.org/officeDocument/2006/relationships/image" Target="../media/image15.png"/><Relationship Id="rId9" Type="http://schemas.openxmlformats.org/officeDocument/2006/relationships/image" Target="../media/image114.png"/></Relationships>
</file>

<file path=ppt/slides/_rels/slide35.xml.rels><?xml version="1.0" encoding="UTF-8" standalone="yes"?>
<Relationships xmlns="http://schemas.openxmlformats.org/package/2006/relationships"><Relationship Id="rId13" Type="http://schemas.openxmlformats.org/officeDocument/2006/relationships/image" Target="../media/image26.png"/><Relationship Id="rId18" Type="http://schemas.openxmlformats.org/officeDocument/2006/relationships/image" Target="../media/image31.png"/><Relationship Id="rId26" Type="http://schemas.openxmlformats.org/officeDocument/2006/relationships/image" Target="../media/image39.png"/><Relationship Id="rId39" Type="http://schemas.openxmlformats.org/officeDocument/2006/relationships/image" Target="../media/image52.png"/><Relationship Id="rId21" Type="http://schemas.openxmlformats.org/officeDocument/2006/relationships/image" Target="../media/image34.png"/><Relationship Id="rId34" Type="http://schemas.openxmlformats.org/officeDocument/2006/relationships/image" Target="../media/image47.png"/><Relationship Id="rId42" Type="http://schemas.openxmlformats.org/officeDocument/2006/relationships/image" Target="../media/image55.png"/><Relationship Id="rId47" Type="http://schemas.openxmlformats.org/officeDocument/2006/relationships/image" Target="../media/image60.png"/><Relationship Id="rId50" Type="http://schemas.openxmlformats.org/officeDocument/2006/relationships/image" Target="../media/image63.png"/><Relationship Id="rId55" Type="http://schemas.openxmlformats.org/officeDocument/2006/relationships/image" Target="../media/image68.png"/><Relationship Id="rId63" Type="http://schemas.openxmlformats.org/officeDocument/2006/relationships/image" Target="../media/image76.png"/><Relationship Id="rId68" Type="http://schemas.openxmlformats.org/officeDocument/2006/relationships/image" Target="../media/image81.png"/><Relationship Id="rId7" Type="http://schemas.openxmlformats.org/officeDocument/2006/relationships/image" Target="../media/image20.png"/><Relationship Id="rId71" Type="http://schemas.openxmlformats.org/officeDocument/2006/relationships/image" Target="../media/image82.png"/><Relationship Id="rId2" Type="http://schemas.openxmlformats.org/officeDocument/2006/relationships/image" Target="../media/image130.png"/><Relationship Id="rId16" Type="http://schemas.openxmlformats.org/officeDocument/2006/relationships/image" Target="../media/image29.png"/><Relationship Id="rId29"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24" Type="http://schemas.openxmlformats.org/officeDocument/2006/relationships/image" Target="../media/image37.png"/><Relationship Id="rId32" Type="http://schemas.openxmlformats.org/officeDocument/2006/relationships/image" Target="../media/image45.png"/><Relationship Id="rId37" Type="http://schemas.openxmlformats.org/officeDocument/2006/relationships/image" Target="../media/image50.png"/><Relationship Id="rId40" Type="http://schemas.openxmlformats.org/officeDocument/2006/relationships/image" Target="../media/image53.png"/><Relationship Id="rId45" Type="http://schemas.openxmlformats.org/officeDocument/2006/relationships/image" Target="../media/image58.png"/><Relationship Id="rId53" Type="http://schemas.openxmlformats.org/officeDocument/2006/relationships/image" Target="../media/image66.png"/><Relationship Id="rId58" Type="http://schemas.openxmlformats.org/officeDocument/2006/relationships/image" Target="../media/image71.png"/><Relationship Id="rId66" Type="http://schemas.openxmlformats.org/officeDocument/2006/relationships/image" Target="../media/image79.png"/><Relationship Id="rId5" Type="http://schemas.openxmlformats.org/officeDocument/2006/relationships/image" Target="../media/image18.png"/><Relationship Id="rId15" Type="http://schemas.openxmlformats.org/officeDocument/2006/relationships/image" Target="../media/image28.png"/><Relationship Id="rId23" Type="http://schemas.openxmlformats.org/officeDocument/2006/relationships/image" Target="../media/image36.png"/><Relationship Id="rId28" Type="http://schemas.openxmlformats.org/officeDocument/2006/relationships/image" Target="../media/image41.png"/><Relationship Id="rId36" Type="http://schemas.openxmlformats.org/officeDocument/2006/relationships/image" Target="../media/image49.png"/><Relationship Id="rId49" Type="http://schemas.openxmlformats.org/officeDocument/2006/relationships/image" Target="../media/image62.png"/><Relationship Id="rId57" Type="http://schemas.openxmlformats.org/officeDocument/2006/relationships/image" Target="../media/image70.png"/><Relationship Id="rId61" Type="http://schemas.openxmlformats.org/officeDocument/2006/relationships/image" Target="../media/image74.png"/><Relationship Id="rId10" Type="http://schemas.openxmlformats.org/officeDocument/2006/relationships/image" Target="../media/image23.png"/><Relationship Id="rId19" Type="http://schemas.openxmlformats.org/officeDocument/2006/relationships/image" Target="../media/image32.png"/><Relationship Id="rId31" Type="http://schemas.openxmlformats.org/officeDocument/2006/relationships/image" Target="../media/image44.png"/><Relationship Id="rId44" Type="http://schemas.openxmlformats.org/officeDocument/2006/relationships/image" Target="../media/image57.png"/><Relationship Id="rId52" Type="http://schemas.openxmlformats.org/officeDocument/2006/relationships/image" Target="../media/image65.png"/><Relationship Id="rId60" Type="http://schemas.openxmlformats.org/officeDocument/2006/relationships/image" Target="../media/image73.png"/><Relationship Id="rId65" Type="http://schemas.openxmlformats.org/officeDocument/2006/relationships/image" Target="../media/image78.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 Id="rId22" Type="http://schemas.openxmlformats.org/officeDocument/2006/relationships/image" Target="../media/image35.png"/><Relationship Id="rId27" Type="http://schemas.openxmlformats.org/officeDocument/2006/relationships/image" Target="../media/image40.png"/><Relationship Id="rId30" Type="http://schemas.openxmlformats.org/officeDocument/2006/relationships/image" Target="../media/image43.png"/><Relationship Id="rId35" Type="http://schemas.openxmlformats.org/officeDocument/2006/relationships/image" Target="../media/image48.png"/><Relationship Id="rId43" Type="http://schemas.openxmlformats.org/officeDocument/2006/relationships/image" Target="../media/image56.png"/><Relationship Id="rId48" Type="http://schemas.openxmlformats.org/officeDocument/2006/relationships/image" Target="../media/image61.png"/><Relationship Id="rId56" Type="http://schemas.openxmlformats.org/officeDocument/2006/relationships/image" Target="../media/image69.png"/><Relationship Id="rId64" Type="http://schemas.openxmlformats.org/officeDocument/2006/relationships/image" Target="../media/image77.png"/><Relationship Id="rId69" Type="http://schemas.openxmlformats.org/officeDocument/2006/relationships/image" Target="../media/image800.png"/><Relationship Id="rId8" Type="http://schemas.openxmlformats.org/officeDocument/2006/relationships/image" Target="../media/image21.png"/><Relationship Id="rId51" Type="http://schemas.openxmlformats.org/officeDocument/2006/relationships/image" Target="../media/image64.png"/><Relationship Id="rId3" Type="http://schemas.openxmlformats.org/officeDocument/2006/relationships/image" Target="../media/image16.png"/><Relationship Id="rId12" Type="http://schemas.openxmlformats.org/officeDocument/2006/relationships/image" Target="../media/image25.png"/><Relationship Id="rId17" Type="http://schemas.openxmlformats.org/officeDocument/2006/relationships/image" Target="../media/image30.png"/><Relationship Id="rId25" Type="http://schemas.openxmlformats.org/officeDocument/2006/relationships/image" Target="../media/image38.png"/><Relationship Id="rId33" Type="http://schemas.openxmlformats.org/officeDocument/2006/relationships/image" Target="../media/image46.png"/><Relationship Id="rId38" Type="http://schemas.openxmlformats.org/officeDocument/2006/relationships/image" Target="../media/image51.png"/><Relationship Id="rId46" Type="http://schemas.openxmlformats.org/officeDocument/2006/relationships/image" Target="../media/image59.png"/><Relationship Id="rId59" Type="http://schemas.openxmlformats.org/officeDocument/2006/relationships/image" Target="../media/image72.png"/><Relationship Id="rId67" Type="http://schemas.openxmlformats.org/officeDocument/2006/relationships/image" Target="../media/image80.png"/><Relationship Id="rId20" Type="http://schemas.openxmlformats.org/officeDocument/2006/relationships/image" Target="../media/image33.png"/><Relationship Id="rId41" Type="http://schemas.openxmlformats.org/officeDocument/2006/relationships/image" Target="../media/image54.png"/><Relationship Id="rId54" Type="http://schemas.openxmlformats.org/officeDocument/2006/relationships/image" Target="../media/image67.png"/><Relationship Id="rId62" Type="http://schemas.openxmlformats.org/officeDocument/2006/relationships/image" Target="../media/image75.png"/><Relationship Id="rId70" Type="http://schemas.openxmlformats.org/officeDocument/2006/relationships/image" Target="../media/image811.png"/></Relationships>
</file>

<file path=ppt/slides/_rels/slide36.xml.rels><?xml version="1.0" encoding="UTF-8" standalone="yes"?>
<Relationships xmlns="http://schemas.openxmlformats.org/package/2006/relationships"><Relationship Id="rId8" Type="http://schemas.openxmlformats.org/officeDocument/2006/relationships/image" Target="../media/image87.png"/><Relationship Id="rId13" Type="http://schemas.microsoft.com/office/2007/relationships/hdphoto" Target="../media/hdphoto4.wdp"/><Relationship Id="rId18" Type="http://schemas.openxmlformats.org/officeDocument/2006/relationships/image" Target="../media/image94.png"/><Relationship Id="rId3" Type="http://schemas.openxmlformats.org/officeDocument/2006/relationships/image" Target="../media/image83.png"/><Relationship Id="rId21" Type="http://schemas.openxmlformats.org/officeDocument/2006/relationships/image" Target="../media/image97.png"/><Relationship Id="rId7" Type="http://schemas.openxmlformats.org/officeDocument/2006/relationships/image" Target="../media/image86.png"/><Relationship Id="rId12" Type="http://schemas.openxmlformats.org/officeDocument/2006/relationships/image" Target="../media/image89.png"/><Relationship Id="rId17" Type="http://schemas.openxmlformats.org/officeDocument/2006/relationships/image" Target="../media/image93.png"/><Relationship Id="rId2" Type="http://schemas.openxmlformats.org/officeDocument/2006/relationships/notesSlide" Target="../notesSlides/notesSlide14.xml"/><Relationship Id="rId16" Type="http://schemas.openxmlformats.org/officeDocument/2006/relationships/image" Target="../media/image92.png"/><Relationship Id="rId20"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85.png"/><Relationship Id="rId11" Type="http://schemas.microsoft.com/office/2007/relationships/hdphoto" Target="../media/hdphoto3.wdp"/><Relationship Id="rId5" Type="http://schemas.microsoft.com/office/2007/relationships/hdphoto" Target="../media/hdphoto1.wdp"/><Relationship Id="rId15" Type="http://schemas.openxmlformats.org/officeDocument/2006/relationships/image" Target="../media/image91.png"/><Relationship Id="rId10" Type="http://schemas.openxmlformats.org/officeDocument/2006/relationships/image" Target="../media/image88.png"/><Relationship Id="rId19" Type="http://schemas.openxmlformats.org/officeDocument/2006/relationships/image" Target="../media/image95.png"/><Relationship Id="rId4" Type="http://schemas.openxmlformats.org/officeDocument/2006/relationships/image" Target="../media/image84.png"/><Relationship Id="rId9" Type="http://schemas.microsoft.com/office/2007/relationships/hdphoto" Target="../media/hdphoto2.wdp"/><Relationship Id="rId14" Type="http://schemas.openxmlformats.org/officeDocument/2006/relationships/image" Target="../media/image9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 Id="rId9" Type="http://schemas.openxmlformats.org/officeDocument/2006/relationships/image" Target="../media/image104.png"/></Relationships>
</file>

<file path=ppt/slides/_rels/slide39.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10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smtClean="0"/>
              <a:t>1</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a:t>
            </a:fld>
            <a:endParaRPr kumimoji="1" lang="ja-JP" altLang="en-US"/>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平均情報量</a:t>
            </a:r>
            <a:r>
              <a:rPr kumimoji="1" lang="en-US" altLang="ja-JP" dirty="0" smtClean="0"/>
              <a:t>(</a:t>
            </a:r>
            <a:r>
              <a:rPr kumimoji="1" lang="ja-JP" altLang="en-US" dirty="0" smtClean="0"/>
              <a:t>エントロピー</a:t>
            </a:r>
            <a:r>
              <a:rPr kumimoji="1"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10</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457199" y="1459700"/>
                <a:ext cx="11333748" cy="386627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288000" rtlCol="0" anchor="t"/>
              <a:lstStyle/>
              <a:p>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事象の集合｛</a:t>
                </a:r>
                <a:r>
                  <a:rPr kumimoji="1"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n</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があり，各事象の生起確率を</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とする．各事象は互いに排反（</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j</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)=0 )</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であり，生起確率の総和は</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とする．</a:t>
                </a:r>
                <a:endPar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この事象の集合の情報量の期待値は</a:t>
                </a:r>
                <a:r>
                  <a:rPr lang="ja-JP" altLang="en-US"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平均情報量（エントロピー）</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とよばれ，以下の通り計算できる</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𝐼</m:t>
                      </m:r>
                      <m:d>
                        <m:dPr>
                          <m:ctrlP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d>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nary>
                        <m:naryPr>
                          <m:chr m:val="∑"/>
                          <m:supHide m:val="on"/>
                          <m:ctrlPr>
                            <a:rPr lang="en-US" altLang="ja-JP" sz="3600" b="0" i="1" dirty="0" smtClean="0">
                              <a:solidFill>
                                <a:schemeClr val="tx1"/>
                              </a:solidFill>
                              <a:latin typeface="Cambria Math" panose="02040503050406030204" pitchFamily="18" charset="0"/>
                              <a:ea typeface="メイリオ" panose="020B0604030504040204" pitchFamily="50" charset="-128"/>
                            </a:rPr>
                          </m:ctrlPr>
                        </m:naryPr>
                        <m:sub>
                          <m:r>
                            <m:rPr>
                              <m:brk m:alnAt="7"/>
                            </m:rPr>
                            <a:rPr lang="en-US" altLang="ja-JP" sz="3600" b="0" i="1" dirty="0" smtClean="0">
                              <a:solidFill>
                                <a:schemeClr val="tx1"/>
                              </a:solidFill>
                              <a:latin typeface="Cambria Math" panose="02040503050406030204" pitchFamily="18" charset="0"/>
                              <a:ea typeface="メイリオ" panose="020B0604030504040204" pitchFamily="50" charset="-128"/>
                            </a:rPr>
                            <m:t>𝑖</m:t>
                          </m:r>
                        </m:sub>
                        <m:sup/>
                        <m:e>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sub>
                              </m:s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m:rPr>
                                  <m:sty m:val="p"/>
                                </m:rP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log</m:t>
                              </m:r>
                            </m:e>
                            <m: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sub>
                          </m:s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e>
                      </m:nary>
                    </m:oMath>
                  </m:oMathPara>
                </a14:m>
                <a:endPar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457199" y="1459700"/>
                <a:ext cx="11333748" cy="3866279"/>
              </a:xfrm>
              <a:prstGeom prst="rect">
                <a:avLst/>
              </a:prstGeom>
              <a:blipFill>
                <a:blip r:embed="rId2"/>
                <a:stretch>
                  <a:fillRect l="-26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0460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11</a:t>
            </a:fld>
            <a:endParaRPr lang="ja-JP" altLang="en-US"/>
          </a:p>
        </p:txBody>
      </p:sp>
      <p:sp>
        <p:nvSpPr>
          <p:cNvPr id="7" name="コンテンツ プレースホルダー 2"/>
          <p:cNvSpPr txBox="1">
            <a:spLocks/>
          </p:cNvSpPr>
          <p:nvPr/>
        </p:nvSpPr>
        <p:spPr>
          <a:xfrm>
            <a:off x="457199" y="294206"/>
            <a:ext cx="5013160"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例題</a:t>
            </a:r>
            <a:r>
              <a:rPr lang="en-US" altLang="ja-JP" sz="2400" dirty="0" smtClean="0"/>
              <a:t>1) </a:t>
            </a:r>
            <a:r>
              <a:rPr lang="ja-JP" altLang="en-US" sz="2400" dirty="0" smtClean="0"/>
              <a:t>ある地域</a:t>
            </a:r>
            <a:r>
              <a:rPr lang="en-US" altLang="ja-JP" sz="2400" dirty="0" smtClean="0"/>
              <a:t>A</a:t>
            </a:r>
            <a:r>
              <a:rPr lang="ja-JP" altLang="en-US" sz="2400" dirty="0" smtClean="0"/>
              <a:t>の元旦の天気の確率分布は以下のとおりである．　　　この事象系の平均情報量を求めよ</a:t>
            </a:r>
            <a:endParaRPr lang="ja-JP" altLang="en-US" dirty="0"/>
          </a:p>
        </p:txBody>
      </p:sp>
      <p:sp>
        <p:nvSpPr>
          <p:cNvPr id="9" name="コンテンツ プレースホルダー 2"/>
          <p:cNvSpPr txBox="1">
            <a:spLocks/>
          </p:cNvSpPr>
          <p:nvPr/>
        </p:nvSpPr>
        <p:spPr>
          <a:xfrm>
            <a:off x="6074848" y="294206"/>
            <a:ext cx="5061286"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例題</a:t>
            </a:r>
            <a:r>
              <a:rPr lang="en-US" altLang="ja-JP" sz="2400" dirty="0" smtClean="0"/>
              <a:t>2) </a:t>
            </a:r>
            <a:r>
              <a:rPr lang="ja-JP" altLang="en-US" sz="2400" dirty="0" smtClean="0"/>
              <a:t>ある地域</a:t>
            </a:r>
            <a:r>
              <a:rPr lang="en-US" altLang="ja-JP" sz="2400" dirty="0" smtClean="0"/>
              <a:t>A</a:t>
            </a:r>
            <a:r>
              <a:rPr lang="ja-JP" altLang="en-US" sz="2400" dirty="0" smtClean="0"/>
              <a:t>の元旦の天気の確率分布は以下のとおりである．　　　この事象系の平均情報量を求めよ</a:t>
            </a:r>
            <a:endParaRPr lang="ja-JP" altLang="en-US" dirty="0"/>
          </a:p>
        </p:txBody>
      </p:sp>
      <p:graphicFrame>
        <p:nvGraphicFramePr>
          <p:cNvPr id="12" name="表 11"/>
          <p:cNvGraphicFramePr>
            <a:graphicFrameLocks noGrp="1"/>
          </p:cNvGraphicFramePr>
          <p:nvPr>
            <p:extLst>
              <p:ext uri="{D42A27DB-BD31-4B8C-83A1-F6EECF244321}">
                <p14:modId xmlns:p14="http://schemas.microsoft.com/office/powerpoint/2010/main" val="3327374443"/>
              </p:ext>
            </p:extLst>
          </p:nvPr>
        </p:nvGraphicFramePr>
        <p:xfrm>
          <a:off x="1213852" y="1459832"/>
          <a:ext cx="2684380" cy="2568965"/>
        </p:xfrm>
        <a:graphic>
          <a:graphicData uri="http://schemas.openxmlformats.org/drawingml/2006/table">
            <a:tbl>
              <a:tblPr firstRow="1" bandRow="1">
                <a:tableStyleId>{5C22544A-7EE6-4342-B048-85BDC9FD1C3A}</a:tableStyleId>
              </a:tblPr>
              <a:tblGrid>
                <a:gridCol w="1342190">
                  <a:extLst>
                    <a:ext uri="{9D8B030D-6E8A-4147-A177-3AD203B41FA5}">
                      <a16:colId xmlns:a16="http://schemas.microsoft.com/office/drawing/2014/main" xmlns="" val="2975153322"/>
                    </a:ext>
                  </a:extLst>
                </a:gridCol>
                <a:gridCol w="1342190">
                  <a:extLst>
                    <a:ext uri="{9D8B030D-6E8A-4147-A177-3AD203B41FA5}">
                      <a16:colId xmlns:a16="http://schemas.microsoft.com/office/drawing/2014/main" xmlns="" val="330482262"/>
                    </a:ext>
                  </a:extLst>
                </a:gridCol>
              </a:tblGrid>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事象</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2000" dirty="0" smtClean="0">
                          <a:latin typeface="メイリオ" panose="020B0604030504040204" pitchFamily="50" charset="-128"/>
                          <a:ea typeface="メイリオ" panose="020B0604030504040204" pitchFamily="50" charset="-128"/>
                        </a:rPr>
                        <a:t>生起確率</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xmlns="" val="3686459538"/>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晴れ</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xmlns="" val="1014612244"/>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曇り</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xmlns="" val="2285342662"/>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雨</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xmlns="" val="1453003955"/>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雪</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xmlns="" val="2426896115"/>
                  </a:ext>
                </a:extLst>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1475790331"/>
              </p:ext>
            </p:extLst>
          </p:nvPr>
        </p:nvGraphicFramePr>
        <p:xfrm>
          <a:off x="6271603" y="1459832"/>
          <a:ext cx="2684380" cy="2568965"/>
        </p:xfrm>
        <a:graphic>
          <a:graphicData uri="http://schemas.openxmlformats.org/drawingml/2006/table">
            <a:tbl>
              <a:tblPr firstRow="1" bandRow="1">
                <a:tableStyleId>{5C22544A-7EE6-4342-B048-85BDC9FD1C3A}</a:tableStyleId>
              </a:tblPr>
              <a:tblGrid>
                <a:gridCol w="1342190">
                  <a:extLst>
                    <a:ext uri="{9D8B030D-6E8A-4147-A177-3AD203B41FA5}">
                      <a16:colId xmlns:a16="http://schemas.microsoft.com/office/drawing/2014/main" xmlns="" val="2975153322"/>
                    </a:ext>
                  </a:extLst>
                </a:gridCol>
                <a:gridCol w="1342190">
                  <a:extLst>
                    <a:ext uri="{9D8B030D-6E8A-4147-A177-3AD203B41FA5}">
                      <a16:colId xmlns:a16="http://schemas.microsoft.com/office/drawing/2014/main" xmlns="" val="330482262"/>
                    </a:ext>
                  </a:extLst>
                </a:gridCol>
              </a:tblGrid>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事象</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2000" dirty="0" smtClean="0">
                          <a:latin typeface="メイリオ" panose="020B0604030504040204" pitchFamily="50" charset="-128"/>
                          <a:ea typeface="メイリオ" panose="020B0604030504040204" pitchFamily="50" charset="-128"/>
                        </a:rPr>
                        <a:t>生起確率</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xmlns="" val="3686459538"/>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晴れ</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0.99</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xmlns="" val="1014612244"/>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曇り</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0.01</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xmlns="" val="2285342662"/>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雨</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0.0</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xmlns="" val="1453003955"/>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雪</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0.0</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xmlns="" val="2426896115"/>
                  </a:ext>
                </a:extLst>
              </a:tr>
            </a:tbl>
          </a:graphicData>
        </a:graphic>
      </p:graphicFrame>
      <mc:AlternateContent xmlns:mc="http://schemas.openxmlformats.org/markup-compatibility/2006" xmlns:a14="http://schemas.microsoft.com/office/drawing/2010/main">
        <mc:Choice Requires="a14">
          <p:sp>
            <p:nvSpPr>
              <p:cNvPr id="14" name="コンテンツ プレースホルダー 2"/>
              <p:cNvSpPr txBox="1">
                <a:spLocks/>
              </p:cNvSpPr>
              <p:nvPr/>
            </p:nvSpPr>
            <p:spPr>
              <a:xfrm>
                <a:off x="586873" y="4028797"/>
                <a:ext cx="3938338"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ctrlPr>
                            <a:rPr lang="en-US" altLang="ja-JP" sz="2400" b="0" i="1" dirty="0" smtClean="0">
                              <a:latin typeface="Cambria Math" panose="02040503050406030204" pitchFamily="18" charset="0"/>
                            </a:rPr>
                          </m:ctrlPr>
                        </m:dPr>
                        <m:e>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f>
                                <m:fPr>
                                  <m:ctrlPr>
                                    <a:rPr lang="en-US" altLang="ja-JP" sz="2400" i="1" dirty="0">
                                      <a:latin typeface="Cambria Math" panose="02040503050406030204" pitchFamily="18" charset="0"/>
                                    </a:rPr>
                                  </m:ctrlPr>
                                </m:fPr>
                                <m:num>
                                  <m:r>
                                    <a:rPr lang="en-US" altLang="ja-JP" sz="2400" i="1" dirty="0">
                                      <a:latin typeface="Cambria Math" panose="02040503050406030204" pitchFamily="18" charset="0"/>
                                    </a:rPr>
                                    <m:t>1</m:t>
                                  </m:r>
                                </m:num>
                                <m:den>
                                  <m:r>
                                    <a:rPr lang="en-US" altLang="ja-JP" sz="2400" i="1" dirty="0">
                                      <a:latin typeface="Cambria Math" panose="02040503050406030204" pitchFamily="18" charset="0"/>
                                    </a:rPr>
                                    <m:t>4</m:t>
                                  </m:r>
                                </m:den>
                              </m:f>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f>
                            <m:fPr>
                              <m:ctrlPr>
                                <a:rPr lang="en-US" altLang="ja-JP" sz="2400" i="1" dirty="0">
                                  <a:latin typeface="Cambria Math" panose="02040503050406030204" pitchFamily="18" charset="0"/>
                                </a:rPr>
                              </m:ctrlPr>
                            </m:fPr>
                            <m:num>
                              <m:r>
                                <a:rPr lang="en-US" altLang="ja-JP" sz="2400" i="1" dirty="0">
                                  <a:latin typeface="Cambria Math" panose="02040503050406030204" pitchFamily="18" charset="0"/>
                                </a:rPr>
                                <m:t>1</m:t>
                              </m:r>
                            </m:num>
                            <m:den>
                              <m:r>
                                <a:rPr lang="en-US" altLang="ja-JP" sz="2400" i="1" dirty="0">
                                  <a:latin typeface="Cambria Math" panose="02040503050406030204" pitchFamily="18" charset="0"/>
                                </a:rPr>
                                <m:t>4</m:t>
                              </m:r>
                            </m:den>
                          </m:f>
                        </m:e>
                      </m:d>
                      <m:r>
                        <a:rPr lang="en-US" altLang="ja-JP" sz="2400" b="0" i="1" dirty="0" smtClean="0">
                          <a:latin typeface="Cambria Math" panose="02040503050406030204" pitchFamily="18" charset="0"/>
                        </a:rPr>
                        <m:t>4=</m:t>
                      </m:r>
                      <m:r>
                        <a:rPr lang="en-US" altLang="ja-JP" sz="2400" b="0" i="1" dirty="0" smtClean="0">
                          <a:solidFill>
                            <a:srgbClr val="FF0000"/>
                          </a:solidFill>
                          <a:latin typeface="Cambria Math" panose="02040503050406030204" pitchFamily="18" charset="0"/>
                        </a:rPr>
                        <m:t>2.0   </m:t>
                      </m:r>
                      <m:d>
                        <m:dPr>
                          <m:begChr m:val="["/>
                          <m:endChr m:val="]"/>
                          <m:ctrlPr>
                            <a:rPr lang="en-US" altLang="ja-JP" sz="2400" b="0" i="1" dirty="0" smtClean="0">
                              <a:solidFill>
                                <a:srgbClr val="FF0000"/>
                              </a:solidFill>
                              <a:latin typeface="Cambria Math" panose="02040503050406030204" pitchFamily="18" charset="0"/>
                            </a:rPr>
                          </m:ctrlPr>
                        </m:dPr>
                        <m:e>
                          <m:r>
                            <a:rPr lang="en-US" altLang="ja-JP" sz="2400" b="0" i="1" dirty="0" smtClean="0">
                              <a:solidFill>
                                <a:srgbClr val="FF0000"/>
                              </a:solidFill>
                              <a:latin typeface="Cambria Math" panose="02040503050406030204" pitchFamily="18" charset="0"/>
                            </a:rPr>
                            <m:t>𝑏𝑖𝑡</m:t>
                          </m:r>
                        </m:e>
                      </m:d>
                    </m:oMath>
                  </m:oMathPara>
                </a14:m>
                <a:endParaRPr lang="ja-JP" altLang="en-US" dirty="0"/>
              </a:p>
            </p:txBody>
          </p:sp>
        </mc:Choice>
        <mc:Fallback xmlns="">
          <p:sp>
            <p:nvSpPr>
              <p:cNvPr id="14" name="コンテンツ プレースホルダー 2"/>
              <p:cNvSpPr txBox="1">
                <a:spLocks noRot="1" noChangeAspect="1" noMove="1" noResize="1" noEditPoints="1" noAdjustHandles="1" noChangeArrowheads="1" noChangeShapeType="1" noTextEdit="1"/>
              </p:cNvSpPr>
              <p:nvPr/>
            </p:nvSpPr>
            <p:spPr>
              <a:xfrm>
                <a:off x="586873" y="4028797"/>
                <a:ext cx="3938338" cy="1165626"/>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コンテンツ プレースホルダー 2"/>
              <p:cNvSpPr txBox="1">
                <a:spLocks/>
              </p:cNvSpPr>
              <p:nvPr/>
            </p:nvSpPr>
            <p:spPr>
              <a:xfrm>
                <a:off x="6074848" y="4028797"/>
                <a:ext cx="5764226"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ctrlPr>
                            <a:rPr lang="en-US" altLang="ja-JP" sz="2400" b="0" i="1" dirty="0" smtClean="0">
                              <a:latin typeface="Cambria Math" panose="02040503050406030204" pitchFamily="18" charset="0"/>
                            </a:rPr>
                          </m:ctrlPr>
                        </m:dPr>
                        <m:e>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b="0" i="1" dirty="0" smtClean="0">
                                  <a:latin typeface="Cambria Math" panose="02040503050406030204" pitchFamily="18" charset="0"/>
                                </a:rPr>
                                <m:t>0.99</m:t>
                              </m:r>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r>
                            <a:rPr lang="en-US" altLang="ja-JP" sz="2400" b="0" i="1" dirty="0" smtClean="0">
                              <a:latin typeface="Cambria Math" panose="02040503050406030204" pitchFamily="18" charset="0"/>
                            </a:rPr>
                            <m:t>0.99</m:t>
                          </m:r>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0.</m:t>
                              </m:r>
                              <m:r>
                                <a:rPr lang="en-US" altLang="ja-JP" sz="2400" b="0" i="1" dirty="0" smtClean="0">
                                  <a:latin typeface="Cambria Math" panose="02040503050406030204" pitchFamily="18" charset="0"/>
                                </a:rPr>
                                <m:t>0</m:t>
                              </m:r>
                              <m:r>
                                <a:rPr lang="en-US" altLang="ja-JP" sz="2400" i="1" dirty="0">
                                  <a:latin typeface="Cambria Math" panose="02040503050406030204" pitchFamily="18" charset="0"/>
                                </a:rPr>
                                <m:t>1</m:t>
                              </m:r>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r>
                            <a:rPr lang="en-US" altLang="ja-JP" sz="2400" i="1" dirty="0">
                              <a:latin typeface="Cambria Math" panose="02040503050406030204" pitchFamily="18" charset="0"/>
                            </a:rPr>
                            <m:t>0.</m:t>
                          </m:r>
                          <m:r>
                            <a:rPr lang="en-US" altLang="ja-JP" sz="2400" b="0" i="1" dirty="0" smtClean="0">
                              <a:latin typeface="Cambria Math" panose="02040503050406030204" pitchFamily="18" charset="0"/>
                            </a:rPr>
                            <m:t>0</m:t>
                          </m:r>
                          <m:r>
                            <a:rPr lang="en-US" altLang="ja-JP" sz="2400" i="1" dirty="0">
                              <a:latin typeface="Cambria Math" panose="02040503050406030204" pitchFamily="18" charset="0"/>
                            </a:rPr>
                            <m:t>1</m:t>
                          </m:r>
                          <m:r>
                            <a:rPr lang="en-US" altLang="ja-JP" sz="2400" b="0" i="1" dirty="0" smtClean="0">
                              <a:latin typeface="Cambria Math" panose="02040503050406030204" pitchFamily="18" charset="0"/>
                            </a:rPr>
                            <m:t>−0−0</m:t>
                          </m:r>
                        </m:e>
                      </m:d>
                      <m:r>
                        <a:rPr lang="en-US" altLang="ja-JP" sz="2400" i="1" dirty="0">
                          <a:latin typeface="Cambria Math" panose="02040503050406030204" pitchFamily="18" charset="0"/>
                        </a:rPr>
                        <m:t>=</m:t>
                      </m:r>
                      <m:r>
                        <a:rPr lang="en-US" altLang="ja-JP" sz="2400" i="1" dirty="0" smtClean="0">
                          <a:solidFill>
                            <a:srgbClr val="FF0000"/>
                          </a:solidFill>
                          <a:latin typeface="Cambria Math" panose="02040503050406030204" pitchFamily="18" charset="0"/>
                        </a:rPr>
                        <m:t>0.08079</m:t>
                      </m:r>
                      <m:r>
                        <a:rPr lang="en-US" altLang="ja-JP" sz="2400" b="0" i="1" dirty="0" smtClean="0">
                          <a:solidFill>
                            <a:srgbClr val="FF0000"/>
                          </a:solidFill>
                          <a:latin typeface="Cambria Math" panose="02040503050406030204" pitchFamily="18" charset="0"/>
                        </a:rPr>
                        <m:t>    </m:t>
                      </m:r>
                      <m:d>
                        <m:dPr>
                          <m:begChr m:val="["/>
                          <m:endChr m:val="]"/>
                          <m:ctrlPr>
                            <a:rPr lang="en-US" altLang="ja-JP" sz="2400" b="0" i="1" dirty="0" smtClean="0">
                              <a:solidFill>
                                <a:srgbClr val="FF0000"/>
                              </a:solidFill>
                              <a:latin typeface="Cambria Math" panose="02040503050406030204" pitchFamily="18" charset="0"/>
                            </a:rPr>
                          </m:ctrlPr>
                        </m:dPr>
                        <m:e>
                          <m:r>
                            <a:rPr lang="en-US" altLang="ja-JP" sz="2400" b="0" i="1" dirty="0" smtClean="0">
                              <a:solidFill>
                                <a:srgbClr val="FF0000"/>
                              </a:solidFill>
                              <a:latin typeface="Cambria Math" panose="02040503050406030204" pitchFamily="18" charset="0"/>
                            </a:rPr>
                            <m:t>𝑏𝑖𝑡</m:t>
                          </m:r>
                        </m:e>
                      </m:d>
                    </m:oMath>
                  </m:oMathPara>
                </a14:m>
                <a:endParaRPr lang="ja-JP" altLang="en-US" dirty="0"/>
              </a:p>
            </p:txBody>
          </p:sp>
        </mc:Choice>
        <mc:Fallback xmlns="">
          <p:sp>
            <p:nvSpPr>
              <p:cNvPr id="15" name="コンテンツ プレースホルダー 2"/>
              <p:cNvSpPr txBox="1">
                <a:spLocks noRot="1" noChangeAspect="1" noMove="1" noResize="1" noEditPoints="1" noAdjustHandles="1" noChangeArrowheads="1" noChangeShapeType="1" noTextEdit="1"/>
              </p:cNvSpPr>
              <p:nvPr/>
            </p:nvSpPr>
            <p:spPr>
              <a:xfrm>
                <a:off x="6074848" y="4028797"/>
                <a:ext cx="5764226" cy="1165626"/>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コンテンツ プレースホルダー 2"/>
              <p:cNvSpPr txBox="1">
                <a:spLocks/>
              </p:cNvSpPr>
              <p:nvPr/>
            </p:nvSpPr>
            <p:spPr>
              <a:xfrm>
                <a:off x="9631088" y="4602044"/>
                <a:ext cx="3938338"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0" dirty="0" smtClean="0"/>
                  <a:t>※</a:t>
                </a:r>
                <a14:m>
                  <m:oMath xmlns:m="http://schemas.openxmlformats.org/officeDocument/2006/math">
                    <m:r>
                      <a:rPr lang="en-US" altLang="ja-JP" sz="2400" b="0" i="1" smtClean="0">
                        <a:latin typeface="Cambria Math" panose="02040503050406030204" pitchFamily="18" charset="0"/>
                      </a:rPr>
                      <m:t>0</m:t>
                    </m:r>
                    <m:func>
                      <m:funcPr>
                        <m:ctrlPr>
                          <a:rPr lang="en-US" altLang="ja-JP" sz="2400" b="0" i="1" smtClean="0">
                            <a:latin typeface="Cambria Math" panose="02040503050406030204" pitchFamily="18" charset="0"/>
                          </a:rPr>
                        </m:ctrlPr>
                      </m:funcPr>
                      <m:fName>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log</m:t>
                            </m:r>
                          </m:e>
                          <m:sub>
                            <m:r>
                              <a:rPr lang="en-US" altLang="ja-JP" sz="2400" b="0" i="1" smtClean="0">
                                <a:latin typeface="Cambria Math" panose="02040503050406030204" pitchFamily="18" charset="0"/>
                              </a:rPr>
                              <m:t>2</m:t>
                            </m:r>
                          </m:sub>
                        </m:sSub>
                      </m:fName>
                      <m:e>
                        <m:r>
                          <a:rPr lang="en-US" altLang="ja-JP" sz="2400" b="0" i="1" smtClean="0">
                            <a:latin typeface="Cambria Math" panose="02040503050406030204" pitchFamily="18" charset="0"/>
                          </a:rPr>
                          <m:t>0</m:t>
                        </m:r>
                      </m:e>
                    </m:func>
                    <m:r>
                      <a:rPr lang="en-US" altLang="ja-JP" sz="2400" b="0" i="1" smtClean="0">
                        <a:latin typeface="Cambria Math" panose="02040503050406030204" pitchFamily="18" charset="0"/>
                      </a:rPr>
                      <m:t>=0</m:t>
                    </m:r>
                  </m:oMath>
                </a14:m>
                <a:r>
                  <a:rPr lang="ja-JP" altLang="en-US" sz="2400" dirty="0" smtClean="0"/>
                  <a:t>　</a:t>
                </a:r>
                <a:endParaRPr lang="en-US" altLang="ja-JP" sz="2400" dirty="0" smtClean="0"/>
              </a:p>
            </p:txBody>
          </p:sp>
        </mc:Choice>
        <mc:Fallback xmlns="">
          <p:sp>
            <p:nvSpPr>
              <p:cNvPr id="16" name="コンテンツ プレースホルダー 2"/>
              <p:cNvSpPr txBox="1">
                <a:spLocks noRot="1" noChangeAspect="1" noMove="1" noResize="1" noEditPoints="1" noAdjustHandles="1" noChangeArrowheads="1" noChangeShapeType="1" noTextEdit="1"/>
              </p:cNvSpPr>
              <p:nvPr/>
            </p:nvSpPr>
            <p:spPr>
              <a:xfrm>
                <a:off x="9631088" y="4602044"/>
                <a:ext cx="3938338" cy="1165626"/>
              </a:xfrm>
              <a:prstGeom prst="rect">
                <a:avLst/>
              </a:prstGeom>
              <a:blipFill>
                <a:blip r:embed="rId4"/>
                <a:stretch>
                  <a:fillRect l="-2477" t="-5759"/>
                </a:stretch>
              </a:blipFill>
            </p:spPr>
            <p:txBody>
              <a:bodyPr/>
              <a:lstStyle/>
              <a:p>
                <a:r>
                  <a:rPr lang="ja-JP" altLang="en-US">
                    <a:noFill/>
                  </a:rPr>
                  <a:t> </a:t>
                </a:r>
              </a:p>
            </p:txBody>
          </p:sp>
        </mc:Fallback>
      </mc:AlternateContent>
      <p:sp>
        <p:nvSpPr>
          <p:cNvPr id="17" name="コンテンツ プレースホルダー 2"/>
          <p:cNvSpPr txBox="1">
            <a:spLocks/>
          </p:cNvSpPr>
          <p:nvPr/>
        </p:nvSpPr>
        <p:spPr>
          <a:xfrm>
            <a:off x="653213" y="5327249"/>
            <a:ext cx="11236780" cy="11656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確率分布が偏った事象系では，何が起きるかは予測しやすい（地域</a:t>
            </a:r>
            <a:r>
              <a:rPr lang="en-US" altLang="ja-JP" sz="2400" dirty="0" smtClean="0"/>
              <a:t>B</a:t>
            </a:r>
            <a:r>
              <a:rPr lang="ja-JP" altLang="en-US" sz="2400" dirty="0" smtClean="0"/>
              <a:t>はどうせ晴れる）ため，その系から得られる情報量は少ない</a:t>
            </a:r>
            <a:r>
              <a:rPr lang="en-US" altLang="ja-JP" sz="2400" dirty="0" smtClean="0">
                <a:sym typeface="Wingdings" panose="05000000000000000000" pitchFamily="2" charset="2"/>
              </a:rPr>
              <a:t> </a:t>
            </a:r>
            <a:r>
              <a:rPr lang="ja-JP" altLang="en-US" sz="2400" b="1" dirty="0" smtClean="0">
                <a:sym typeface="Wingdings" panose="05000000000000000000" pitchFamily="2" charset="2"/>
              </a:rPr>
              <a:t>エントロピーは小さい</a:t>
            </a:r>
            <a:endParaRPr lang="en-US" altLang="ja-JP" sz="2400" b="1" dirty="0" smtClean="0"/>
          </a:p>
          <a:p>
            <a:pPr marL="0" indent="0">
              <a:buNone/>
            </a:pPr>
            <a:r>
              <a:rPr lang="ja-JP" altLang="en-US" sz="2400" dirty="0" smtClean="0"/>
              <a:t>確率分布が均等な事象系では，事象を確認した時の情報量は多い 　　　　　　　　　　　　　　　　　　　　</a:t>
            </a:r>
            <a:r>
              <a:rPr lang="en-US" altLang="ja-JP" sz="2400" b="1" dirty="0" smtClean="0">
                <a:sym typeface="Wingdings" panose="05000000000000000000" pitchFamily="2" charset="2"/>
              </a:rPr>
              <a:t> </a:t>
            </a:r>
            <a:r>
              <a:rPr lang="ja-JP" altLang="en-US" sz="2400" b="1" dirty="0" smtClean="0">
                <a:sym typeface="Wingdings" panose="05000000000000000000" pitchFamily="2" charset="2"/>
              </a:rPr>
              <a:t>エントロピー大</a:t>
            </a:r>
            <a:endParaRPr lang="ja-JP" altLang="en-US" sz="2400" b="1" dirty="0"/>
          </a:p>
        </p:txBody>
      </p:sp>
    </p:spTree>
    <p:extLst>
      <p:ext uri="{BB962C8B-B14F-4D97-AF65-F5344CB8AC3E}">
        <p14:creationId xmlns:p14="http://schemas.microsoft.com/office/powerpoint/2010/main" val="3799169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81476"/>
            <a:ext cx="11473211" cy="733270"/>
          </a:xfrm>
        </p:spPr>
        <p:txBody>
          <a:bodyPr>
            <a:normAutofit/>
          </a:bodyPr>
          <a:lstStyle/>
          <a:p>
            <a:r>
              <a:rPr lang="ja-JP" altLang="en-US" sz="3200" dirty="0" smtClean="0"/>
              <a:t>もう少し例を</a:t>
            </a:r>
            <a:r>
              <a:rPr lang="en-US" altLang="ja-JP" sz="3200" dirty="0" smtClean="0"/>
              <a:t>…</a:t>
            </a:r>
            <a:endParaRPr kumimoji="1" lang="ja-JP" altLang="en-US" sz="3200"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12</a:t>
            </a:fld>
            <a:endParaRPr lang="ja-JP" altLang="en-US"/>
          </a:p>
        </p:txBody>
      </p:sp>
      <p:sp>
        <p:nvSpPr>
          <p:cNvPr id="5" name="コンテンツ プレースホルダー 4"/>
          <p:cNvSpPr>
            <a:spLocks noGrp="1"/>
          </p:cNvSpPr>
          <p:nvPr>
            <p:ph idx="1"/>
          </p:nvPr>
        </p:nvSpPr>
        <p:spPr>
          <a:xfrm>
            <a:off x="457200" y="914399"/>
            <a:ext cx="10900611" cy="4780548"/>
          </a:xfrm>
        </p:spPr>
        <p:txBody>
          <a:bodyPr>
            <a:normAutofit/>
          </a:bodyPr>
          <a:lstStyle/>
          <a:p>
            <a:r>
              <a:rPr lang="ja-JP" altLang="en-US" dirty="0" smtClean="0"/>
              <a:t>コイントスをして表・裏</a:t>
            </a:r>
            <a:r>
              <a:rPr kumimoji="1" lang="ja-JP" altLang="en-US" dirty="0" smtClean="0"/>
              <a:t>を言い当てたら</a:t>
            </a:r>
            <a:r>
              <a:rPr kumimoji="1" lang="en-US" altLang="ja-JP" dirty="0" smtClean="0"/>
              <a:t>1000</a:t>
            </a:r>
            <a:r>
              <a:rPr kumimoji="1" lang="ja-JP" altLang="en-US" dirty="0" smtClean="0"/>
              <a:t>円もらえるゲームをしている．ある</a:t>
            </a:r>
            <a:r>
              <a:rPr kumimoji="1" lang="ja-JP" altLang="en-US" b="1" dirty="0" smtClean="0"/>
              <a:t>男</a:t>
            </a:r>
            <a:r>
              <a:rPr kumimoji="1" lang="en-US" altLang="ja-JP" b="1" dirty="0" smtClean="0"/>
              <a:t>X</a:t>
            </a:r>
            <a:r>
              <a:rPr kumimoji="1" lang="ja-JP" altLang="en-US" dirty="0" smtClean="0"/>
              <a:t>が，コイントス直後にこっそり表か裏を教えてくれるといってきた．</a:t>
            </a:r>
            <a:endParaRPr kumimoji="1" lang="en-US" altLang="ja-JP" dirty="0" smtClean="0"/>
          </a:p>
          <a:p>
            <a:r>
              <a:rPr kumimoji="1" lang="en-US" altLang="ja-JP" dirty="0" smtClean="0"/>
              <a:t>1~100</a:t>
            </a:r>
            <a:r>
              <a:rPr kumimoji="1" lang="ja-JP" altLang="en-US" dirty="0" smtClean="0"/>
              <a:t>の数字が出るルーレットの出目を当てたら</a:t>
            </a:r>
            <a:r>
              <a:rPr kumimoji="1" lang="en-US" altLang="ja-JP" dirty="0" smtClean="0"/>
              <a:t>1000</a:t>
            </a:r>
            <a:r>
              <a:rPr kumimoji="1" lang="ja-JP" altLang="en-US" dirty="0" smtClean="0"/>
              <a:t>円もらえるゲームをしている．ある</a:t>
            </a:r>
            <a:r>
              <a:rPr kumimoji="1" lang="ja-JP" altLang="en-US" b="1" dirty="0" smtClean="0"/>
              <a:t>男</a:t>
            </a:r>
            <a:r>
              <a:rPr lang="en-US" altLang="ja-JP" b="1" dirty="0" smtClean="0"/>
              <a:t>Y</a:t>
            </a:r>
            <a:r>
              <a:rPr lang="ja-JP" altLang="en-US" dirty="0" smtClean="0"/>
              <a:t>が，ルーレットの出目をこっそり</a:t>
            </a:r>
            <a:r>
              <a:rPr lang="ja-JP" altLang="en-US" dirty="0"/>
              <a:t>教</a:t>
            </a:r>
            <a:r>
              <a:rPr lang="ja-JP" altLang="en-US" dirty="0" smtClean="0"/>
              <a:t>えてくれるといってきた．</a:t>
            </a:r>
            <a:endParaRPr lang="en-US" altLang="ja-JP" dirty="0" smtClean="0"/>
          </a:p>
          <a:p>
            <a:r>
              <a:rPr lang="ja-JP" altLang="en-US" dirty="0" smtClean="0"/>
              <a:t>コイントスの表裏の出現確率は等しく，ルーレットの数の出現確率も等しい</a:t>
            </a:r>
            <a:endParaRPr lang="en-US" altLang="ja-JP" dirty="0" smtClean="0"/>
          </a:p>
          <a:p>
            <a:r>
              <a:rPr kumimoji="1" lang="ja-JP" altLang="en-US" dirty="0" smtClean="0"/>
              <a:t>男</a:t>
            </a:r>
            <a:r>
              <a:rPr kumimoji="1" lang="en-US" altLang="ja-JP" dirty="0" smtClean="0"/>
              <a:t>X</a:t>
            </a:r>
            <a:r>
              <a:rPr kumimoji="1" lang="ja-JP" altLang="en-US" dirty="0" smtClean="0"/>
              <a:t>と男</a:t>
            </a:r>
            <a:r>
              <a:rPr kumimoji="1" lang="en-US" altLang="ja-JP" dirty="0" smtClean="0"/>
              <a:t>Y</a:t>
            </a:r>
            <a:r>
              <a:rPr kumimoji="1" lang="ja-JP" altLang="en-US" dirty="0" smtClean="0"/>
              <a:t>どっちの教えてくれる情報量が大きい？</a:t>
            </a:r>
            <a:endParaRPr kumimoji="1" lang="ja-JP" altLang="en-US" dirty="0"/>
          </a:p>
        </p:txBody>
      </p:sp>
    </p:spTree>
    <p:extLst>
      <p:ext uri="{BB962C8B-B14F-4D97-AF65-F5344CB8AC3E}">
        <p14:creationId xmlns:p14="http://schemas.microsoft.com/office/powerpoint/2010/main" val="3710260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13</a:t>
            </a:fld>
            <a:endParaRPr lang="ja-JP" altLang="en-US"/>
          </a:p>
        </p:txBody>
      </p:sp>
      <p:sp>
        <p:nvSpPr>
          <p:cNvPr id="5" name="コンテンツ プレースホルダー 4"/>
          <p:cNvSpPr>
            <a:spLocks noGrp="1"/>
          </p:cNvSpPr>
          <p:nvPr>
            <p:ph idx="1"/>
          </p:nvPr>
        </p:nvSpPr>
        <p:spPr>
          <a:xfrm>
            <a:off x="553452" y="225030"/>
            <a:ext cx="10900611" cy="4780548"/>
          </a:xfrm>
        </p:spPr>
        <p:txBody>
          <a:bodyPr>
            <a:normAutofit/>
          </a:bodyPr>
          <a:lstStyle/>
          <a:p>
            <a:r>
              <a:rPr lang="ja-JP" altLang="en-US" dirty="0" smtClean="0"/>
              <a:t>コイントスをして表・裏</a:t>
            </a:r>
            <a:r>
              <a:rPr kumimoji="1" lang="ja-JP" altLang="en-US" dirty="0" smtClean="0"/>
              <a:t>を言い当てたら</a:t>
            </a:r>
            <a:r>
              <a:rPr kumimoji="1" lang="en-US" altLang="ja-JP" dirty="0" smtClean="0"/>
              <a:t>1000</a:t>
            </a:r>
            <a:r>
              <a:rPr kumimoji="1" lang="ja-JP" altLang="en-US" dirty="0" smtClean="0"/>
              <a:t>円もらえるゲームをしている．ある</a:t>
            </a:r>
            <a:r>
              <a:rPr kumimoji="1" lang="ja-JP" altLang="en-US" b="1" dirty="0" smtClean="0"/>
              <a:t>男</a:t>
            </a:r>
            <a:r>
              <a:rPr kumimoji="1" lang="en-US" altLang="ja-JP" b="1" dirty="0" smtClean="0"/>
              <a:t>X</a:t>
            </a:r>
            <a:r>
              <a:rPr kumimoji="1" lang="ja-JP" altLang="en-US" dirty="0" smtClean="0"/>
              <a:t>が，コイントス直後にこっそり表か裏を教えてくれるといってきた．</a:t>
            </a:r>
            <a:endParaRPr kumimoji="1" lang="en-US" altLang="ja-JP" dirty="0" smtClean="0"/>
          </a:p>
          <a:p>
            <a:pPr lvl="7"/>
            <a:endParaRPr kumimoji="1" lang="en-US" altLang="ja-JP" dirty="0" smtClean="0"/>
          </a:p>
          <a:p>
            <a:pPr marL="0" indent="0">
              <a:buNone/>
            </a:pPr>
            <a:r>
              <a:rPr lang="ja-JP" altLang="en-US" dirty="0" smtClean="0"/>
              <a:t>男</a:t>
            </a:r>
            <a:r>
              <a:rPr lang="en-US" altLang="ja-JP" dirty="0" smtClean="0"/>
              <a:t>X</a:t>
            </a:r>
            <a:r>
              <a:rPr lang="ja-JP" altLang="en-US" dirty="0" smtClean="0"/>
              <a:t>の平均情報量</a:t>
            </a:r>
            <a:r>
              <a:rPr lang="en-US" altLang="ja-JP" dirty="0" smtClean="0"/>
              <a:t>: </a:t>
            </a:r>
          </a:p>
          <a:p>
            <a:pPr marL="0" indent="0">
              <a:buNone/>
            </a:pPr>
            <a:endParaRPr kumimoji="1" lang="en-US" altLang="ja-JP" sz="1050" dirty="0" smtClean="0"/>
          </a:p>
          <a:p>
            <a:r>
              <a:rPr kumimoji="1" lang="en-US" altLang="ja-JP" dirty="0" smtClean="0"/>
              <a:t>1~100</a:t>
            </a:r>
            <a:r>
              <a:rPr kumimoji="1" lang="ja-JP" altLang="en-US" dirty="0" smtClean="0"/>
              <a:t>の数字が出るルーレットの出目を当てたら</a:t>
            </a:r>
            <a:r>
              <a:rPr kumimoji="1" lang="en-US" altLang="ja-JP" dirty="0" smtClean="0"/>
              <a:t>1000</a:t>
            </a:r>
            <a:r>
              <a:rPr kumimoji="1" lang="ja-JP" altLang="en-US" dirty="0" smtClean="0"/>
              <a:t>円もらえるゲームをしている．ある</a:t>
            </a:r>
            <a:r>
              <a:rPr kumimoji="1" lang="ja-JP" altLang="en-US" b="1" dirty="0" smtClean="0"/>
              <a:t>男</a:t>
            </a:r>
            <a:r>
              <a:rPr lang="en-US" altLang="ja-JP" b="1" dirty="0" smtClean="0"/>
              <a:t>Y</a:t>
            </a:r>
            <a:r>
              <a:rPr lang="ja-JP" altLang="en-US" dirty="0" smtClean="0"/>
              <a:t>が，ルーレットの出目をこっそり</a:t>
            </a:r>
            <a:r>
              <a:rPr lang="ja-JP" altLang="en-US" dirty="0"/>
              <a:t>教</a:t>
            </a:r>
            <a:r>
              <a:rPr lang="ja-JP" altLang="en-US" dirty="0" smtClean="0"/>
              <a:t>えてくれるといってきた．</a:t>
            </a:r>
            <a:endParaRPr lang="en-US" altLang="ja-JP" dirty="0" smtClean="0"/>
          </a:p>
          <a:p>
            <a:pPr lvl="7"/>
            <a:endParaRPr lang="en-US" altLang="ja-JP" dirty="0"/>
          </a:p>
          <a:p>
            <a:pPr marL="0" indent="0">
              <a:buNone/>
            </a:pPr>
            <a:r>
              <a:rPr lang="ja-JP" altLang="en-US" dirty="0" smtClean="0"/>
              <a:t>男</a:t>
            </a:r>
            <a:r>
              <a:rPr lang="en-US" altLang="ja-JP" dirty="0" smtClean="0"/>
              <a:t>Y</a:t>
            </a:r>
            <a:r>
              <a:rPr lang="ja-JP" altLang="en-US" dirty="0" smtClean="0"/>
              <a:t>の</a:t>
            </a:r>
            <a:r>
              <a:rPr lang="ja-JP" altLang="en-US" dirty="0"/>
              <a:t>平均</a:t>
            </a:r>
            <a:r>
              <a:rPr lang="ja-JP" altLang="en-US" dirty="0" smtClean="0"/>
              <a:t>情報量</a:t>
            </a:r>
            <a:r>
              <a:rPr lang="en-US" altLang="ja-JP" dirty="0"/>
              <a:t>: </a:t>
            </a:r>
          </a:p>
          <a:p>
            <a:endParaRPr lang="en-US" altLang="ja-JP" dirty="0" smtClean="0"/>
          </a:p>
        </p:txBody>
      </p:sp>
      <mc:AlternateContent xmlns:mc="http://schemas.openxmlformats.org/markup-compatibility/2006" xmlns:a14="http://schemas.microsoft.com/office/drawing/2010/main">
        <mc:Choice Requires="a14">
          <p:sp>
            <p:nvSpPr>
              <p:cNvPr id="6" name="コンテンツ プレースホルダー 2"/>
              <p:cNvSpPr txBox="1">
                <a:spLocks/>
              </p:cNvSpPr>
              <p:nvPr/>
            </p:nvSpPr>
            <p:spPr>
              <a:xfrm>
                <a:off x="3594099" y="1622923"/>
                <a:ext cx="5942264" cy="11656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 xmlns:m="http://schemas.openxmlformats.org/officeDocument/2006/math">
                    <m:d>
                      <m:dPr>
                        <m:ctrlPr>
                          <a:rPr lang="en-US" altLang="ja-JP" sz="3200" b="0" i="1" dirty="0" smtClean="0">
                            <a:latin typeface="Cambria Math" panose="02040503050406030204" pitchFamily="18" charset="0"/>
                          </a:rPr>
                        </m:ctrlPr>
                      </m:dPr>
                      <m:e>
                        <m:r>
                          <a:rPr lang="en-US" altLang="ja-JP" sz="3200" dirty="0">
                            <a:latin typeface="Cambria Math" panose="02040503050406030204" pitchFamily="18" charset="0"/>
                          </a:rPr>
                          <m:t>−</m:t>
                        </m:r>
                        <m:sSub>
                          <m:sSubPr>
                            <m:ctrlPr>
                              <a:rPr lang="en-US" altLang="ja-JP" sz="3200" i="1" dirty="0">
                                <a:latin typeface="Cambria Math" panose="02040503050406030204" pitchFamily="18" charset="0"/>
                              </a:rPr>
                            </m:ctrlPr>
                          </m:sSubPr>
                          <m:e>
                            <m:f>
                              <m:fPr>
                                <m:ctrlPr>
                                  <a:rPr lang="en-US" altLang="ja-JP" sz="3200" b="0" i="1" dirty="0" smtClean="0">
                                    <a:latin typeface="Cambria Math" panose="02040503050406030204" pitchFamily="18" charset="0"/>
                                  </a:rPr>
                                </m:ctrlPr>
                              </m:fPr>
                              <m:num>
                                <m:r>
                                  <a:rPr lang="en-US" altLang="ja-JP" sz="3200" b="0" i="0" dirty="0" smtClean="0">
                                    <a:latin typeface="Cambria Math" panose="02040503050406030204" pitchFamily="18" charset="0"/>
                                  </a:rPr>
                                  <m:t>1</m:t>
                                </m:r>
                              </m:num>
                              <m:den>
                                <m:r>
                                  <a:rPr lang="en-US" altLang="ja-JP" sz="3200" b="0" i="0" dirty="0" smtClean="0">
                                    <a:latin typeface="Cambria Math" panose="02040503050406030204" pitchFamily="18" charset="0"/>
                                  </a:rPr>
                                  <m:t>2</m:t>
                                </m:r>
                              </m:den>
                            </m:f>
                            <m:r>
                              <m:rPr>
                                <m:sty m:val="p"/>
                              </m:rPr>
                              <a:rPr lang="en-US" altLang="ja-JP" sz="3200" dirty="0">
                                <a:latin typeface="Cambria Math" panose="02040503050406030204" pitchFamily="18" charset="0"/>
                              </a:rPr>
                              <m:t>log</m:t>
                            </m:r>
                          </m:e>
                          <m:sub>
                            <m:r>
                              <a:rPr lang="en-US" altLang="ja-JP" sz="3200" dirty="0">
                                <a:latin typeface="Cambria Math" panose="02040503050406030204" pitchFamily="18" charset="0"/>
                              </a:rPr>
                              <m:t>2</m:t>
                            </m:r>
                          </m:sub>
                        </m:sSub>
                        <m:f>
                          <m:fPr>
                            <m:ctrlPr>
                              <a:rPr lang="en-US" altLang="ja-JP" sz="3200" i="1" dirty="0">
                                <a:latin typeface="Cambria Math" panose="02040503050406030204" pitchFamily="18" charset="0"/>
                              </a:rPr>
                            </m:ctrlPr>
                          </m:fPr>
                          <m:num>
                            <m:r>
                              <a:rPr lang="en-US" altLang="ja-JP" sz="3200" dirty="0">
                                <a:latin typeface="Cambria Math" panose="02040503050406030204" pitchFamily="18" charset="0"/>
                              </a:rPr>
                              <m:t>1</m:t>
                            </m:r>
                          </m:num>
                          <m:den>
                            <m:r>
                              <a:rPr lang="en-US" altLang="ja-JP" sz="3200" dirty="0">
                                <a:latin typeface="Cambria Math" panose="02040503050406030204" pitchFamily="18" charset="0"/>
                              </a:rPr>
                              <m:t>2</m:t>
                            </m:r>
                          </m:den>
                        </m:f>
                      </m:e>
                    </m:d>
                    <m:r>
                      <a:rPr lang="en-US" altLang="ja-JP" sz="3200" b="0" i="1" dirty="0" smtClean="0">
                        <a:latin typeface="Cambria Math" panose="02040503050406030204" pitchFamily="18" charset="0"/>
                      </a:rPr>
                      <m:t>2=1.0   </m:t>
                    </m:r>
                    <m:d>
                      <m:dPr>
                        <m:begChr m:val="["/>
                        <m:endChr m:val="]"/>
                        <m:ctrlPr>
                          <a:rPr lang="en-US" altLang="ja-JP" sz="3200" b="0" i="1" dirty="0" smtClean="0">
                            <a:latin typeface="Cambria Math" panose="02040503050406030204" pitchFamily="18" charset="0"/>
                          </a:rPr>
                        </m:ctrlPr>
                      </m:dPr>
                      <m:e>
                        <m:r>
                          <a:rPr lang="en-US" altLang="ja-JP" sz="3200" b="0" i="1" dirty="0" smtClean="0">
                            <a:latin typeface="Cambria Math" panose="02040503050406030204" pitchFamily="18" charset="0"/>
                          </a:rPr>
                          <m:t>𝑏𝑖𝑡</m:t>
                        </m:r>
                      </m:e>
                    </m:d>
                  </m:oMath>
                </a14:m>
                <a:r>
                  <a:rPr lang="ja-JP" altLang="en-US" sz="3600" dirty="0" smtClean="0"/>
                  <a:t> </a:t>
                </a:r>
                <a:endParaRPr lang="ja-JP" altLang="en-US" sz="3600" dirty="0"/>
              </a:p>
            </p:txBody>
          </p:sp>
        </mc:Choice>
        <mc:Fallback xmlns="">
          <p:sp>
            <p:nvSpPr>
              <p:cNvPr id="6" name="コンテンツ プレースホルダー 2"/>
              <p:cNvSpPr txBox="1">
                <a:spLocks noRot="1" noChangeAspect="1" noMove="1" noResize="1" noEditPoints="1" noAdjustHandles="1" noChangeArrowheads="1" noChangeShapeType="1" noTextEdit="1"/>
              </p:cNvSpPr>
              <p:nvPr/>
            </p:nvSpPr>
            <p:spPr>
              <a:xfrm>
                <a:off x="3594099" y="1622923"/>
                <a:ext cx="5942264" cy="116562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コンテンツ プレースホルダー 2"/>
              <p:cNvSpPr txBox="1">
                <a:spLocks/>
              </p:cNvSpPr>
              <p:nvPr/>
            </p:nvSpPr>
            <p:spPr>
              <a:xfrm>
                <a:off x="3594099" y="3923121"/>
                <a:ext cx="5942264" cy="11656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 xmlns:m="http://schemas.openxmlformats.org/officeDocument/2006/math">
                    <m:d>
                      <m:dPr>
                        <m:ctrlPr>
                          <a:rPr lang="en-US" altLang="ja-JP" sz="3200" b="0" i="1" dirty="0" smtClean="0">
                            <a:latin typeface="Cambria Math" panose="02040503050406030204" pitchFamily="18" charset="0"/>
                          </a:rPr>
                        </m:ctrlPr>
                      </m:dPr>
                      <m:e>
                        <m:r>
                          <a:rPr lang="en-US" altLang="ja-JP" sz="3200" dirty="0">
                            <a:latin typeface="Cambria Math" panose="02040503050406030204" pitchFamily="18" charset="0"/>
                          </a:rPr>
                          <m:t>−</m:t>
                        </m:r>
                        <m:sSub>
                          <m:sSubPr>
                            <m:ctrlPr>
                              <a:rPr lang="en-US" altLang="ja-JP" sz="3200" i="1" dirty="0">
                                <a:latin typeface="Cambria Math" panose="02040503050406030204" pitchFamily="18" charset="0"/>
                              </a:rPr>
                            </m:ctrlPr>
                          </m:sSubPr>
                          <m:e>
                            <m:f>
                              <m:fPr>
                                <m:ctrlPr>
                                  <a:rPr lang="en-US" altLang="ja-JP" sz="3200" b="0" i="1" dirty="0" smtClean="0">
                                    <a:latin typeface="Cambria Math" panose="02040503050406030204" pitchFamily="18" charset="0"/>
                                  </a:rPr>
                                </m:ctrlPr>
                              </m:fPr>
                              <m:num>
                                <m:r>
                                  <a:rPr lang="en-US" altLang="ja-JP" sz="3200" b="0" i="0" dirty="0" smtClean="0">
                                    <a:latin typeface="Cambria Math" panose="02040503050406030204" pitchFamily="18" charset="0"/>
                                  </a:rPr>
                                  <m:t>1</m:t>
                                </m:r>
                              </m:num>
                              <m:den>
                                <m:r>
                                  <a:rPr lang="en-US" altLang="ja-JP" sz="3200" b="0" i="0" dirty="0" smtClean="0">
                                    <a:latin typeface="Cambria Math" panose="02040503050406030204" pitchFamily="18" charset="0"/>
                                  </a:rPr>
                                  <m:t>100</m:t>
                                </m:r>
                              </m:den>
                            </m:f>
                            <m:r>
                              <m:rPr>
                                <m:sty m:val="p"/>
                              </m:rPr>
                              <a:rPr lang="en-US" altLang="ja-JP" sz="3200" dirty="0">
                                <a:latin typeface="Cambria Math" panose="02040503050406030204" pitchFamily="18" charset="0"/>
                              </a:rPr>
                              <m:t>log</m:t>
                            </m:r>
                          </m:e>
                          <m:sub>
                            <m:r>
                              <a:rPr lang="en-US" altLang="ja-JP" sz="3200" dirty="0">
                                <a:latin typeface="Cambria Math" panose="02040503050406030204" pitchFamily="18" charset="0"/>
                              </a:rPr>
                              <m:t>2</m:t>
                            </m:r>
                          </m:sub>
                        </m:sSub>
                        <m:f>
                          <m:fPr>
                            <m:ctrlPr>
                              <a:rPr lang="en-US" altLang="ja-JP" sz="3200" i="1" dirty="0">
                                <a:latin typeface="Cambria Math" panose="02040503050406030204" pitchFamily="18" charset="0"/>
                              </a:rPr>
                            </m:ctrlPr>
                          </m:fPr>
                          <m:num>
                            <m:r>
                              <a:rPr lang="en-US" altLang="ja-JP" sz="3200" dirty="0">
                                <a:latin typeface="Cambria Math" panose="02040503050406030204" pitchFamily="18" charset="0"/>
                              </a:rPr>
                              <m:t>1</m:t>
                            </m:r>
                          </m:num>
                          <m:den>
                            <m:r>
                              <a:rPr lang="en-US" altLang="ja-JP" sz="3200" b="0" i="0" dirty="0" smtClean="0">
                                <a:latin typeface="Cambria Math" panose="02040503050406030204" pitchFamily="18" charset="0"/>
                              </a:rPr>
                              <m:t>100</m:t>
                            </m:r>
                          </m:den>
                        </m:f>
                      </m:e>
                    </m:d>
                    <m:r>
                      <a:rPr lang="en-US" altLang="ja-JP" sz="3200" i="1" dirty="0">
                        <a:latin typeface="Cambria Math" panose="02040503050406030204" pitchFamily="18" charset="0"/>
                      </a:rPr>
                      <m:t>100=6.64</m:t>
                    </m:r>
                    <m:r>
                      <a:rPr lang="en-US" altLang="ja-JP" sz="3200" b="0" i="1" dirty="0" smtClean="0">
                        <a:latin typeface="Cambria Math" panose="02040503050406030204" pitchFamily="18" charset="0"/>
                      </a:rPr>
                      <m:t>  </m:t>
                    </m:r>
                    <m:d>
                      <m:dPr>
                        <m:begChr m:val="["/>
                        <m:endChr m:val="]"/>
                        <m:ctrlPr>
                          <a:rPr lang="en-US" altLang="ja-JP" sz="3200" b="0" i="1" dirty="0" smtClean="0">
                            <a:latin typeface="Cambria Math" panose="02040503050406030204" pitchFamily="18" charset="0"/>
                          </a:rPr>
                        </m:ctrlPr>
                      </m:dPr>
                      <m:e>
                        <m:r>
                          <a:rPr lang="en-US" altLang="ja-JP" sz="3200" b="0" i="1" dirty="0" smtClean="0">
                            <a:latin typeface="Cambria Math" panose="02040503050406030204" pitchFamily="18" charset="0"/>
                          </a:rPr>
                          <m:t>𝑏𝑖𝑡</m:t>
                        </m:r>
                      </m:e>
                    </m:d>
                  </m:oMath>
                </a14:m>
                <a:r>
                  <a:rPr lang="ja-JP" altLang="en-US" sz="3600" dirty="0" smtClean="0"/>
                  <a:t> </a:t>
                </a:r>
                <a:endParaRPr lang="ja-JP" altLang="en-US" sz="3600" dirty="0"/>
              </a:p>
            </p:txBody>
          </p:sp>
        </mc:Choice>
        <mc:Fallback xmlns="">
          <p:sp>
            <p:nvSpPr>
              <p:cNvPr id="7" name="コンテンツ プレースホルダー 2"/>
              <p:cNvSpPr txBox="1">
                <a:spLocks noRot="1" noChangeAspect="1" noMove="1" noResize="1" noEditPoints="1" noAdjustHandles="1" noChangeArrowheads="1" noChangeShapeType="1" noTextEdit="1"/>
              </p:cNvSpPr>
              <p:nvPr/>
            </p:nvSpPr>
            <p:spPr>
              <a:xfrm>
                <a:off x="3594099" y="3923121"/>
                <a:ext cx="5942264" cy="1165626"/>
              </a:xfrm>
              <a:prstGeom prst="rect">
                <a:avLst/>
              </a:prstGeom>
              <a:blipFill>
                <a:blip r:embed="rId4"/>
                <a:stretch>
                  <a:fillRect/>
                </a:stretch>
              </a:blipFill>
            </p:spPr>
            <p:txBody>
              <a:bodyPr/>
              <a:lstStyle/>
              <a:p>
                <a:r>
                  <a:rPr lang="ja-JP" altLang="en-US">
                    <a:noFill/>
                  </a:rPr>
                  <a:t> </a:t>
                </a:r>
              </a:p>
            </p:txBody>
          </p:sp>
        </mc:Fallback>
      </mc:AlternateContent>
      <p:sp>
        <p:nvSpPr>
          <p:cNvPr id="8" name="正方形/長方形 7"/>
          <p:cNvSpPr/>
          <p:nvPr/>
        </p:nvSpPr>
        <p:spPr>
          <a:xfrm>
            <a:off x="1195136" y="5191049"/>
            <a:ext cx="10611854" cy="1384995"/>
          </a:xfrm>
          <a:prstGeom prst="rect">
            <a:avLst/>
          </a:prstGeom>
        </p:spPr>
        <p:txBody>
          <a:bodyPr wrap="square">
            <a:spAutoFit/>
          </a:bodyPr>
          <a:lstStyle/>
          <a:p>
            <a:r>
              <a:rPr lang="ja-JP" altLang="en-US" sz="2800" dirty="0">
                <a:solidFill>
                  <a:srgbClr val="C00000"/>
                </a:solidFill>
                <a:latin typeface="メイリオ" panose="020B0604030504040204" pitchFamily="50" charset="-128"/>
                <a:ea typeface="メイリオ" panose="020B0604030504040204" pitchFamily="50" charset="-128"/>
              </a:rPr>
              <a:t>男</a:t>
            </a:r>
            <a:r>
              <a:rPr lang="en-US" altLang="ja-JP" sz="2800" dirty="0" smtClean="0">
                <a:solidFill>
                  <a:srgbClr val="C00000"/>
                </a:solidFill>
                <a:latin typeface="メイリオ" panose="020B0604030504040204" pitchFamily="50" charset="-128"/>
                <a:ea typeface="メイリオ" panose="020B0604030504040204" pitchFamily="50" charset="-128"/>
              </a:rPr>
              <a:t>Y</a:t>
            </a:r>
            <a:r>
              <a:rPr lang="ja-JP" altLang="en-US" sz="2800" dirty="0" smtClean="0">
                <a:solidFill>
                  <a:srgbClr val="C00000"/>
                </a:solidFill>
                <a:latin typeface="メイリオ" panose="020B0604030504040204" pitchFamily="50" charset="-128"/>
                <a:ea typeface="メイリオ" panose="020B0604030504040204" pitchFamily="50" charset="-128"/>
              </a:rPr>
              <a:t>の持つ平均情報量のほうが大きい</a:t>
            </a:r>
            <a:endParaRPr lang="en-US" altLang="ja-JP" sz="2800" dirty="0" smtClean="0">
              <a:solidFill>
                <a:srgbClr val="C00000"/>
              </a:solidFill>
              <a:latin typeface="メイリオ" panose="020B0604030504040204" pitchFamily="50" charset="-128"/>
              <a:ea typeface="メイリオ" panose="020B0604030504040204" pitchFamily="50" charset="-128"/>
            </a:endParaRPr>
          </a:p>
          <a:p>
            <a:r>
              <a:rPr lang="ja-JP" altLang="en-US" sz="2800" dirty="0" smtClean="0">
                <a:solidFill>
                  <a:srgbClr val="C00000"/>
                </a:solidFill>
                <a:latin typeface="メイリオ" panose="020B0604030504040204" pitchFamily="50" charset="-128"/>
                <a:ea typeface="メイリオ" panose="020B0604030504040204" pitchFamily="50" charset="-128"/>
              </a:rPr>
              <a:t>こんな感じで知りたい情報を教えてもらえるという設定にすると納得しやすい（かも）</a:t>
            </a:r>
            <a:endParaRPr lang="ja-JP" altLang="en-US" sz="2800" dirty="0">
              <a:solidFill>
                <a:srgbClr val="C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876295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r>
              <a:rPr kumimoji="1" lang="en-US" altLang="ja-JP" dirty="0" smtClean="0"/>
              <a:t>: </a:t>
            </a:r>
            <a:r>
              <a:rPr kumimoji="1" lang="ja-JP" altLang="en-US" dirty="0" smtClean="0"/>
              <a:t>エントロピー</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14</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457199" y="1459700"/>
                <a:ext cx="11333748" cy="386627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288000" rtlCol="0" anchor="t"/>
              <a:lstStyle/>
              <a:p>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事象の集合｛</a:t>
                </a:r>
                <a:r>
                  <a:rPr kumimoji="1"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n</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があり，各事象の生起確率を</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とする．各事象は互いに排反（</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j</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)=0 )</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であり，生起確率の総和は</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とする．</a:t>
                </a:r>
                <a:endPar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この事象の集合の情報量の期待値は</a:t>
                </a:r>
                <a:r>
                  <a:rPr lang="ja-JP" altLang="en-US"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平均情報量（エントロピー）</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とよばれ，以下の通り計算できる</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𝐼</m:t>
                      </m:r>
                      <m:d>
                        <m:dPr>
                          <m:ctrlP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d>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nary>
                        <m:naryPr>
                          <m:chr m:val="∑"/>
                          <m:supHide m:val="on"/>
                          <m:ctrlPr>
                            <a:rPr lang="en-US" altLang="ja-JP" sz="3600" b="0" i="1" dirty="0" smtClean="0">
                              <a:solidFill>
                                <a:schemeClr val="tx1"/>
                              </a:solidFill>
                              <a:latin typeface="Cambria Math" panose="02040503050406030204" pitchFamily="18" charset="0"/>
                              <a:ea typeface="メイリオ" panose="020B0604030504040204" pitchFamily="50" charset="-128"/>
                            </a:rPr>
                          </m:ctrlPr>
                        </m:naryPr>
                        <m:sub>
                          <m:r>
                            <m:rPr>
                              <m:brk m:alnAt="7"/>
                            </m:rPr>
                            <a:rPr lang="en-US" altLang="ja-JP" sz="3600" b="0" i="1" dirty="0" smtClean="0">
                              <a:solidFill>
                                <a:schemeClr val="tx1"/>
                              </a:solidFill>
                              <a:latin typeface="Cambria Math" panose="02040503050406030204" pitchFamily="18" charset="0"/>
                              <a:ea typeface="メイリオ" panose="020B0604030504040204" pitchFamily="50" charset="-128"/>
                            </a:rPr>
                            <m:t>𝑖</m:t>
                          </m:r>
                        </m:sub>
                        <m:sup/>
                        <m:e>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sub>
                              </m:s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m:rPr>
                                  <m:sty m:val="p"/>
                                </m:rP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log</m:t>
                              </m:r>
                            </m:e>
                            <m: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sub>
                          </m:s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e>
                      </m:nary>
                    </m:oMath>
                  </m:oMathPara>
                </a14:m>
                <a:endPar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457199" y="1459700"/>
                <a:ext cx="11333748" cy="3866279"/>
              </a:xfrm>
              <a:prstGeom prst="rect">
                <a:avLst/>
              </a:prstGeom>
              <a:blipFill>
                <a:blip r:embed="rId2"/>
                <a:stretch>
                  <a:fillRect l="-269"/>
                </a:stretch>
              </a:blipFill>
            </p:spPr>
            <p:txBody>
              <a:bodyPr/>
              <a:lstStyle/>
              <a:p>
                <a:r>
                  <a:rPr lang="ja-JP" altLang="en-US">
                    <a:noFill/>
                  </a:rPr>
                  <a:t> </a:t>
                </a:r>
              </a:p>
            </p:txBody>
          </p:sp>
        </mc:Fallback>
      </mc:AlternateContent>
      <p:sp>
        <p:nvSpPr>
          <p:cNvPr id="3" name="正方形/長方形 2"/>
          <p:cNvSpPr/>
          <p:nvPr/>
        </p:nvSpPr>
        <p:spPr>
          <a:xfrm>
            <a:off x="420914" y="6053771"/>
            <a:ext cx="12162972" cy="646331"/>
          </a:xfrm>
          <a:prstGeom prst="rect">
            <a:avLst/>
          </a:prstGeom>
        </p:spPr>
        <p:txBody>
          <a:bodyPr wrap="squar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説明の参考にした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web page : </a:t>
            </a:r>
            <a:r>
              <a:rPr lang="en-US" altLang="ja-JP" dirty="0">
                <a:latin typeface="メイリオ" panose="020B0604030504040204" pitchFamily="50" charset="-128"/>
                <a:ea typeface="メイリオ" panose="020B0604030504040204" pitchFamily="50" charset="-128"/>
                <a:cs typeface="メイリオ" panose="020B0604030504040204" pitchFamily="50" charset="-128"/>
                <a:hlinkClick r:id="rId3"/>
              </a:rPr>
              <a:t>https://logics-of-blue.com/information-theory-basic</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hlinkClick r:id="rId3"/>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分かりやすかったです．</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95508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5759605"/>
            <a:ext cx="11473211" cy="733270"/>
          </a:xfrm>
        </p:spPr>
        <p:txBody>
          <a:bodyPr/>
          <a:lstStyle/>
          <a:p>
            <a:pPr algn="r"/>
            <a:r>
              <a:rPr kumimoji="1" lang="ja-JP" altLang="en-US" b="1" dirty="0" smtClean="0"/>
              <a:t>エントロピー符号化</a:t>
            </a:r>
            <a:endParaRPr kumimoji="1" lang="ja-JP" altLang="en-US" b="1"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15</a:t>
            </a:fld>
            <a:endParaRPr lang="ja-JP" altLang="en-US"/>
          </a:p>
        </p:txBody>
      </p:sp>
    </p:spTree>
    <p:extLst>
      <p:ext uri="{BB962C8B-B14F-4D97-AF65-F5344CB8AC3E}">
        <p14:creationId xmlns:p14="http://schemas.microsoft.com/office/powerpoint/2010/main" val="878020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エントロピー</a:t>
            </a:r>
            <a:r>
              <a:rPr lang="ja-JP" altLang="en-US" dirty="0"/>
              <a:t>符号化</a:t>
            </a:r>
            <a:endParaRPr kumimoji="1" lang="ja-JP" altLang="en-US" dirty="0"/>
          </a:p>
        </p:txBody>
      </p:sp>
      <p:sp>
        <p:nvSpPr>
          <p:cNvPr id="3" name="コンテンツ プレースホルダー 2"/>
          <p:cNvSpPr>
            <a:spLocks noGrp="1"/>
          </p:cNvSpPr>
          <p:nvPr>
            <p:ph idx="1"/>
          </p:nvPr>
        </p:nvSpPr>
        <p:spPr>
          <a:xfrm>
            <a:off x="457199" y="1104900"/>
            <a:ext cx="11473211" cy="2171699"/>
          </a:xfrm>
        </p:spPr>
        <p:txBody>
          <a:bodyPr>
            <a:normAutofit/>
          </a:bodyPr>
          <a:lstStyle/>
          <a:p>
            <a:r>
              <a:rPr lang="ja-JP" altLang="en-US" dirty="0" smtClean="0"/>
              <a:t>データに含まれるシンボルに対し，その出現確率に基づき異なる長さの符号（ビット列）を割り当てる事でデータの圧縮を行なう手法</a:t>
            </a:r>
            <a:endParaRPr lang="en-US" altLang="ja-JP"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16</a:t>
            </a:fld>
            <a:endParaRPr lang="ja-JP" altLang="en-US"/>
          </a:p>
        </p:txBody>
      </p:sp>
      <p:sp>
        <p:nvSpPr>
          <p:cNvPr id="7" name="コンテンツ プレースホルダー 2"/>
          <p:cNvSpPr txBox="1">
            <a:spLocks/>
          </p:cNvSpPr>
          <p:nvPr/>
        </p:nvSpPr>
        <p:spPr>
          <a:xfrm>
            <a:off x="-10580315" y="2627085"/>
            <a:ext cx="9811058" cy="3657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数字</a:t>
            </a:r>
            <a:r>
              <a:rPr lang="en-US" altLang="ja-JP" sz="2400" dirty="0" smtClean="0"/>
              <a:t>[0~7]</a:t>
            </a:r>
            <a:r>
              <a:rPr lang="ja-JP" altLang="en-US" sz="2400" dirty="0" smtClean="0"/>
              <a:t>を含むデータ</a:t>
            </a:r>
            <a:endParaRPr lang="en-US" altLang="ja-JP" sz="2400" dirty="0" smtClean="0"/>
          </a:p>
          <a:p>
            <a:pPr marL="0" indent="0">
              <a:buNone/>
            </a:pPr>
            <a:r>
              <a:rPr lang="ja-JP" altLang="en-US" sz="2400" dirty="0" smtClean="0"/>
              <a:t>ひとつの数字を表現するのに</a:t>
            </a:r>
            <a:r>
              <a:rPr lang="en-US" altLang="ja-JP" sz="2400" dirty="0" smtClean="0"/>
              <a:t>3bit</a:t>
            </a:r>
            <a:r>
              <a:rPr lang="ja-JP" altLang="en-US" sz="2400" dirty="0" smtClean="0"/>
              <a:t>必要</a:t>
            </a:r>
            <a:endParaRPr lang="en-US" altLang="ja-JP" sz="2400" dirty="0"/>
          </a:p>
          <a:p>
            <a:pPr marL="0" indent="0">
              <a:buNone/>
            </a:pPr>
            <a:r>
              <a:rPr lang="en-US" altLang="ja-JP" sz="3200" dirty="0" smtClean="0">
                <a:solidFill>
                  <a:srgbClr val="C00000"/>
                </a:solidFill>
              </a:rPr>
              <a:t>4414434424474454455555555555444555555444444444444644443442443344442444 </a:t>
            </a:r>
          </a:p>
          <a:p>
            <a:pPr marL="0" indent="0">
              <a:buNone/>
            </a:pPr>
            <a:r>
              <a:rPr lang="en-US" altLang="ja-JP" sz="2400" dirty="0" smtClean="0"/>
              <a:t>(70</a:t>
            </a:r>
            <a:r>
              <a:rPr lang="ja-JP" altLang="en-US" sz="2400" dirty="0" smtClean="0"/>
              <a:t>文字なので，データ量は</a:t>
            </a:r>
            <a:r>
              <a:rPr lang="en-US" altLang="ja-JP" sz="2400" dirty="0" smtClean="0"/>
              <a:t>3*70 = 210 </a:t>
            </a:r>
            <a:r>
              <a:rPr lang="ja-JP" altLang="en-US" sz="2400" dirty="0" smtClean="0"/>
              <a:t>ビット</a:t>
            </a:r>
            <a:r>
              <a:rPr lang="en-US" altLang="ja-JP" sz="2400" dirty="0" smtClean="0"/>
              <a:t>)</a:t>
            </a:r>
          </a:p>
          <a:p>
            <a:pPr marL="0" indent="0">
              <a:buNone/>
            </a:pPr>
            <a:endParaRPr lang="en-US" altLang="ja-JP" sz="2400" dirty="0" smtClean="0"/>
          </a:p>
          <a:p>
            <a:pPr marL="0" indent="0">
              <a:buNone/>
            </a:pPr>
            <a:r>
              <a:rPr lang="ja-JP" altLang="en-US" sz="2400" dirty="0" smtClean="0"/>
              <a:t>アイディア </a:t>
            </a:r>
            <a:r>
              <a:rPr lang="en-US" altLang="ja-JP" sz="2400" dirty="0" smtClean="0"/>
              <a:t>:  </a:t>
            </a:r>
            <a:r>
              <a:rPr lang="ja-JP" altLang="en-US" sz="2400" dirty="0" smtClean="0"/>
              <a:t>出現頻度の高い</a:t>
            </a:r>
            <a:r>
              <a:rPr lang="en-US" altLang="ja-JP" sz="2400" dirty="0" smtClean="0"/>
              <a:t>『4』</a:t>
            </a:r>
            <a:r>
              <a:rPr lang="ja-JP" altLang="en-US" sz="2400" dirty="0" smtClean="0"/>
              <a:t>や</a:t>
            </a:r>
            <a:r>
              <a:rPr lang="en-US" altLang="ja-JP" sz="2400" dirty="0" smtClean="0"/>
              <a:t>『5』</a:t>
            </a:r>
            <a:r>
              <a:rPr lang="ja-JP" altLang="en-US" sz="2400" dirty="0" smtClean="0"/>
              <a:t>に短い符号を割り当てればデータを圧縮できるのでは？</a:t>
            </a:r>
            <a:endParaRPr lang="en-US" altLang="ja-JP" sz="3200" dirty="0" smtClean="0"/>
          </a:p>
        </p:txBody>
      </p:sp>
    </p:spTree>
    <p:extLst>
      <p:ext uri="{BB962C8B-B14F-4D97-AF65-F5344CB8AC3E}">
        <p14:creationId xmlns:p14="http://schemas.microsoft.com/office/powerpoint/2010/main" val="37257844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エントロピー</a:t>
            </a:r>
            <a:r>
              <a:rPr lang="ja-JP" altLang="en-US" dirty="0"/>
              <a:t>符号化</a:t>
            </a:r>
            <a:endParaRPr kumimoji="1" lang="ja-JP" altLang="en-US" dirty="0"/>
          </a:p>
        </p:txBody>
      </p:sp>
      <p:sp>
        <p:nvSpPr>
          <p:cNvPr id="3" name="コンテンツ プレースホルダー 2"/>
          <p:cNvSpPr>
            <a:spLocks noGrp="1"/>
          </p:cNvSpPr>
          <p:nvPr>
            <p:ph idx="1"/>
          </p:nvPr>
        </p:nvSpPr>
        <p:spPr>
          <a:xfrm>
            <a:off x="457199" y="1104900"/>
            <a:ext cx="11473211" cy="2171699"/>
          </a:xfrm>
        </p:spPr>
        <p:txBody>
          <a:bodyPr>
            <a:normAutofit/>
          </a:bodyPr>
          <a:lstStyle/>
          <a:p>
            <a:r>
              <a:rPr lang="ja-JP" altLang="en-US" dirty="0" smtClean="0"/>
              <a:t>データに含まれるシンボルに対し，その出現確率に基づき異なる長さの符号（ビット列）を割り当てる事でデータの圧縮を行なう手法</a:t>
            </a:r>
            <a:endParaRPr lang="en-US" altLang="ja-JP" dirty="0" smtClean="0"/>
          </a:p>
          <a:p>
            <a:pPr lvl="1"/>
            <a:r>
              <a:rPr kumimoji="1" lang="ja-JP" altLang="en-US" dirty="0" smtClean="0"/>
              <a:t>シンボル </a:t>
            </a:r>
            <a:r>
              <a:rPr kumimoji="1" lang="en-US" altLang="ja-JP" dirty="0" smtClean="0"/>
              <a:t>: </a:t>
            </a:r>
            <a:r>
              <a:rPr kumimoji="1" lang="ja-JP" altLang="en-US" dirty="0" smtClean="0"/>
              <a:t>画像なら画素値，数値列なら数字</a:t>
            </a:r>
            <a:endParaRPr kumimoji="1" lang="en-US" altLang="ja-JP" dirty="0" smtClean="0"/>
          </a:p>
          <a:p>
            <a:pPr lvl="1"/>
            <a:r>
              <a:rPr lang="ja-JP" altLang="en-US" dirty="0"/>
              <a:t>元</a:t>
            </a:r>
            <a:r>
              <a:rPr lang="ja-JP" altLang="en-US" dirty="0" smtClean="0"/>
              <a:t>のデータを完全に復元できる</a:t>
            </a:r>
            <a:r>
              <a:rPr kumimoji="1" lang="ja-JP" altLang="en-US" dirty="0" smtClean="0"/>
              <a:t>可逆圧縮</a:t>
            </a:r>
            <a:endParaRPr kumimoji="1" lang="en-US" altLang="ja-JP" dirty="0" smtClean="0"/>
          </a:p>
          <a:p>
            <a:pPr lvl="1"/>
            <a:r>
              <a:rPr lang="ja-JP" altLang="en-US" dirty="0"/>
              <a:t>ハフマン符号化，算術符号化などが</a:t>
            </a:r>
            <a:r>
              <a:rPr lang="ja-JP" altLang="en-US" dirty="0" smtClean="0"/>
              <a:t>知られる</a:t>
            </a:r>
            <a:endParaRPr lang="en-US" altLang="ja-JP"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17</a:t>
            </a:fld>
            <a:endParaRPr lang="ja-JP" altLang="en-US"/>
          </a:p>
        </p:txBody>
      </p:sp>
      <p:graphicFrame>
        <p:nvGraphicFramePr>
          <p:cNvPr id="6" name="表 5"/>
          <p:cNvGraphicFramePr>
            <a:graphicFrameLocks noGrp="1"/>
          </p:cNvGraphicFramePr>
          <p:nvPr/>
        </p:nvGraphicFramePr>
        <p:xfrm>
          <a:off x="584200" y="3362700"/>
          <a:ext cx="5410200" cy="3291840"/>
        </p:xfrm>
        <a:graphic>
          <a:graphicData uri="http://schemas.openxmlformats.org/drawingml/2006/table">
            <a:tbl>
              <a:tblPr firstRow="1" bandRow="1">
                <a:tableStyleId>{00A15C55-8517-42AA-B614-E9B94910E393}</a:tableStyleId>
              </a:tblPr>
              <a:tblGrid>
                <a:gridCol w="12065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gridCol w="1181100">
                  <a:extLst>
                    <a:ext uri="{9D8B030D-6E8A-4147-A177-3AD203B41FA5}">
                      <a16:colId xmlns:a16="http://schemas.microsoft.com/office/drawing/2014/main" xmlns="" val="20002"/>
                    </a:ext>
                  </a:extLst>
                </a:gridCol>
                <a:gridCol w="1727200">
                  <a:extLst>
                    <a:ext uri="{9D8B030D-6E8A-4147-A177-3AD203B41FA5}">
                      <a16:colId xmlns:a16="http://schemas.microsoft.com/office/drawing/2014/main" xmlns="" val="20003"/>
                    </a:ext>
                  </a:extLst>
                </a:gridCol>
              </a:tblGrid>
              <a:tr h="181639">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進数表現</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0"/>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1"/>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2"/>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3"/>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4"/>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5"/>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6"/>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7"/>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8"/>
                  </a:ext>
                </a:extLst>
              </a:tr>
            </a:tbl>
          </a:graphicData>
        </a:graphic>
      </p:graphicFrame>
      <p:sp>
        <p:nvSpPr>
          <p:cNvPr id="7" name="コンテンツ プレースホルダー 2"/>
          <p:cNvSpPr txBox="1">
            <a:spLocks/>
          </p:cNvSpPr>
          <p:nvPr/>
        </p:nvSpPr>
        <p:spPr>
          <a:xfrm>
            <a:off x="6238567" y="3379108"/>
            <a:ext cx="5648633" cy="3478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ある数値列がある　　　</a:t>
            </a:r>
            <a:endParaRPr lang="en-US" altLang="ja-JP" sz="2400" dirty="0" smtClean="0"/>
          </a:p>
          <a:p>
            <a:pPr marL="0" indent="0">
              <a:buNone/>
            </a:pPr>
            <a:r>
              <a:rPr lang="ja-JP" altLang="en-US" sz="2400" dirty="0"/>
              <a:t>　</a:t>
            </a:r>
            <a:r>
              <a:rPr lang="ja-JP" altLang="en-US" sz="2400" dirty="0" smtClean="0"/>
              <a:t>　　　　　</a:t>
            </a:r>
            <a:r>
              <a:rPr lang="en-US" altLang="ja-JP" sz="2400" dirty="0" smtClean="0"/>
              <a:t>“…3</a:t>
            </a:r>
            <a:r>
              <a:rPr lang="en-US" altLang="ja-JP" sz="2400" dirty="0" smtClean="0">
                <a:solidFill>
                  <a:srgbClr val="C00000"/>
                </a:solidFill>
              </a:rPr>
              <a:t>3</a:t>
            </a:r>
            <a:r>
              <a:rPr lang="en-US" altLang="ja-JP" sz="2400" dirty="0" smtClean="0"/>
              <a:t>4</a:t>
            </a:r>
            <a:r>
              <a:rPr lang="en-US" altLang="ja-JP" sz="2400" dirty="0" smtClean="0">
                <a:solidFill>
                  <a:srgbClr val="0070C0"/>
                </a:solidFill>
              </a:rPr>
              <a:t>4</a:t>
            </a:r>
            <a:r>
              <a:rPr lang="en-US" altLang="ja-JP" sz="2400" dirty="0" smtClean="0"/>
              <a:t>21</a:t>
            </a:r>
            <a:r>
              <a:rPr lang="en-US" altLang="ja-JP" sz="2400" dirty="0"/>
              <a:t>…</a:t>
            </a:r>
            <a:r>
              <a:rPr lang="en-US" altLang="ja-JP" sz="2400" dirty="0" smtClean="0"/>
              <a:t>”</a:t>
            </a:r>
            <a:r>
              <a:rPr lang="ja-JP" altLang="en-US" sz="2400" dirty="0" smtClean="0"/>
              <a:t>　</a:t>
            </a:r>
            <a:endParaRPr lang="en-US" altLang="ja-JP" sz="2400" dirty="0" smtClean="0"/>
          </a:p>
          <a:p>
            <a:pPr marL="0" indent="0">
              <a:buNone/>
            </a:pPr>
            <a:r>
              <a:rPr lang="ja-JP" altLang="en-US" sz="2400" dirty="0" smtClean="0"/>
              <a:t>通常の</a:t>
            </a:r>
            <a:r>
              <a:rPr lang="en-US" altLang="ja-JP" sz="2400" dirty="0" smtClean="0"/>
              <a:t>2</a:t>
            </a:r>
            <a:r>
              <a:rPr lang="ja-JP" altLang="en-US" sz="2400" dirty="0" smtClean="0"/>
              <a:t>進数表現では，</a:t>
            </a:r>
            <a:r>
              <a:rPr lang="en-US" altLang="ja-JP" sz="2400" dirty="0" smtClean="0"/>
              <a:t>18bit</a:t>
            </a:r>
            <a:r>
              <a:rPr lang="ja-JP" altLang="en-US" sz="2400" dirty="0" smtClean="0"/>
              <a:t>必用</a:t>
            </a:r>
            <a:endParaRPr lang="en-US" altLang="ja-JP" sz="2400" dirty="0"/>
          </a:p>
          <a:p>
            <a:pPr marL="0" indent="0">
              <a:buNone/>
            </a:pPr>
            <a:r>
              <a:rPr lang="en-US" altLang="ja-JP" sz="2400" dirty="0" smtClean="0"/>
              <a:t>        “</a:t>
            </a:r>
            <a:r>
              <a:rPr lang="en-US" altLang="ja-JP" sz="2400" dirty="0"/>
              <a:t>…</a:t>
            </a:r>
            <a:r>
              <a:rPr lang="en-US" altLang="ja-JP" sz="2400" dirty="0" smtClean="0"/>
              <a:t>011</a:t>
            </a:r>
            <a:r>
              <a:rPr lang="en-US" altLang="ja-JP" sz="2400" dirty="0" smtClean="0">
                <a:solidFill>
                  <a:srgbClr val="C00000"/>
                </a:solidFill>
              </a:rPr>
              <a:t>011</a:t>
            </a:r>
            <a:r>
              <a:rPr lang="en-US" altLang="ja-JP" sz="2400" dirty="0" smtClean="0"/>
              <a:t>100</a:t>
            </a:r>
            <a:r>
              <a:rPr lang="en-US" altLang="ja-JP" sz="2400" dirty="0" smtClean="0">
                <a:solidFill>
                  <a:srgbClr val="0070C0"/>
                </a:solidFill>
              </a:rPr>
              <a:t>100</a:t>
            </a:r>
            <a:r>
              <a:rPr lang="en-US" altLang="ja-JP" sz="2400" dirty="0" smtClean="0"/>
              <a:t>010001</a:t>
            </a:r>
            <a:r>
              <a:rPr lang="en-US" altLang="ja-JP" sz="2400" dirty="0"/>
              <a:t>…</a:t>
            </a:r>
            <a:r>
              <a:rPr lang="en-US" altLang="ja-JP" sz="2400" dirty="0" smtClean="0"/>
              <a:t>”</a:t>
            </a:r>
          </a:p>
          <a:p>
            <a:pPr marL="0" indent="0">
              <a:buNone/>
            </a:pPr>
            <a:r>
              <a:rPr lang="ja-JP" altLang="en-US" sz="2400" dirty="0" smtClean="0"/>
              <a:t>出現確率を利用し，長さの異なる符号を割り当てると，</a:t>
            </a:r>
            <a:r>
              <a:rPr lang="en-US" altLang="ja-JP" sz="2400" dirty="0" smtClean="0"/>
              <a:t>14bit</a:t>
            </a:r>
            <a:r>
              <a:rPr lang="ja-JP" altLang="en-US" sz="2400" dirty="0" smtClean="0"/>
              <a:t>で表現可能</a:t>
            </a:r>
            <a:endParaRPr lang="en-US" altLang="ja-JP" sz="2400" dirty="0" smtClean="0"/>
          </a:p>
          <a:p>
            <a:pPr marL="0" indent="0" algn="ctr">
              <a:buNone/>
            </a:pPr>
            <a:r>
              <a:rPr lang="en-US" altLang="ja-JP" sz="2400" dirty="0" smtClean="0"/>
              <a:t>“</a:t>
            </a:r>
            <a:r>
              <a:rPr lang="en-US" altLang="ja-JP" sz="2400" dirty="0"/>
              <a:t>…</a:t>
            </a:r>
            <a:r>
              <a:rPr lang="en-US" altLang="ja-JP" sz="2400" dirty="0" smtClean="0"/>
              <a:t>10</a:t>
            </a:r>
            <a:r>
              <a:rPr lang="en-US" altLang="ja-JP" sz="2400" dirty="0" smtClean="0">
                <a:solidFill>
                  <a:srgbClr val="C00000"/>
                </a:solidFill>
              </a:rPr>
              <a:t>10</a:t>
            </a:r>
            <a:r>
              <a:rPr lang="en-US" altLang="ja-JP" sz="2400" dirty="0" smtClean="0"/>
              <a:t>00</a:t>
            </a:r>
            <a:r>
              <a:rPr lang="en-US" altLang="ja-JP" sz="2400" dirty="0" smtClean="0">
                <a:solidFill>
                  <a:srgbClr val="0070C0"/>
                </a:solidFill>
              </a:rPr>
              <a:t>00</a:t>
            </a:r>
            <a:r>
              <a:rPr lang="en-US" altLang="ja-JP" sz="2400" dirty="0" smtClean="0"/>
              <a:t>110111</a:t>
            </a:r>
            <a:r>
              <a:rPr lang="en-US" altLang="ja-JP" sz="2400" dirty="0"/>
              <a:t>…</a:t>
            </a:r>
            <a:r>
              <a:rPr lang="en-US" altLang="ja-JP" sz="2400" dirty="0" smtClean="0"/>
              <a:t>”</a:t>
            </a:r>
          </a:p>
        </p:txBody>
      </p:sp>
      <p:sp>
        <p:nvSpPr>
          <p:cNvPr id="8" name="正方形/長方形 7"/>
          <p:cNvSpPr/>
          <p:nvPr/>
        </p:nvSpPr>
        <p:spPr>
          <a:xfrm>
            <a:off x="5924318" y="3244334"/>
            <a:ext cx="343364" cy="369332"/>
          </a:xfrm>
          <a:prstGeom prst="rect">
            <a:avLst/>
          </a:prstGeom>
        </p:spPr>
        <p:txBody>
          <a:bodyPr wrap="none">
            <a:spAutoFit/>
          </a:bodyPr>
          <a:lstStyle/>
          <a:p>
            <a:r>
              <a:rPr lang="en-US" altLang="ja-JP" dirty="0"/>
              <a:t>…</a:t>
            </a:r>
            <a:endParaRPr lang="ja-JP" altLang="en-US" dirty="0"/>
          </a:p>
        </p:txBody>
      </p:sp>
    </p:spTree>
    <p:extLst>
      <p:ext uri="{BB962C8B-B14F-4D97-AF65-F5344CB8AC3E}">
        <p14:creationId xmlns:p14="http://schemas.microsoft.com/office/powerpoint/2010/main" val="5929318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エントロピー</a:t>
            </a:r>
            <a:r>
              <a:rPr lang="ja-JP" altLang="en-US" dirty="0"/>
              <a:t>符号化</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18</a:t>
            </a:fld>
            <a:endParaRPr lang="ja-JP" altLang="en-US"/>
          </a:p>
        </p:txBody>
      </p:sp>
      <p:graphicFrame>
        <p:nvGraphicFramePr>
          <p:cNvPr id="6" name="表 5"/>
          <p:cNvGraphicFramePr>
            <a:graphicFrameLocks noGrp="1"/>
          </p:cNvGraphicFramePr>
          <p:nvPr>
            <p:extLst>
              <p:ext uri="{D42A27DB-BD31-4B8C-83A1-F6EECF244321}">
                <p14:modId xmlns:p14="http://schemas.microsoft.com/office/powerpoint/2010/main" val="1047789994"/>
              </p:ext>
            </p:extLst>
          </p:nvPr>
        </p:nvGraphicFramePr>
        <p:xfrm>
          <a:off x="527050" y="1248150"/>
          <a:ext cx="5410200" cy="3291840"/>
        </p:xfrm>
        <a:graphic>
          <a:graphicData uri="http://schemas.openxmlformats.org/drawingml/2006/table">
            <a:tbl>
              <a:tblPr firstRow="1" bandRow="1">
                <a:tableStyleId>{00A15C55-8517-42AA-B614-E9B94910E393}</a:tableStyleId>
              </a:tblPr>
              <a:tblGrid>
                <a:gridCol w="12065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gridCol w="1181100">
                  <a:extLst>
                    <a:ext uri="{9D8B030D-6E8A-4147-A177-3AD203B41FA5}">
                      <a16:colId xmlns:a16="http://schemas.microsoft.com/office/drawing/2014/main" xmlns="" val="20002"/>
                    </a:ext>
                  </a:extLst>
                </a:gridCol>
                <a:gridCol w="1727200">
                  <a:extLst>
                    <a:ext uri="{9D8B030D-6E8A-4147-A177-3AD203B41FA5}">
                      <a16:colId xmlns:a16="http://schemas.microsoft.com/office/drawing/2014/main" xmlns="" val="20003"/>
                    </a:ext>
                  </a:extLst>
                </a:gridCol>
              </a:tblGrid>
              <a:tr h="181639">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進数表現</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0"/>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1"/>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2"/>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3"/>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4"/>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5"/>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6"/>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7"/>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8"/>
                  </a:ext>
                </a:extLst>
              </a:tr>
            </a:tbl>
          </a:graphicData>
        </a:graphic>
      </p:graphicFrame>
      <p:sp>
        <p:nvSpPr>
          <p:cNvPr id="7" name="コンテンツ プレースホルダー 2"/>
          <p:cNvSpPr txBox="1">
            <a:spLocks/>
          </p:cNvSpPr>
          <p:nvPr/>
        </p:nvSpPr>
        <p:spPr>
          <a:xfrm>
            <a:off x="6162367" y="1245508"/>
            <a:ext cx="5648633" cy="3478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smtClean="0"/>
              <a:t>この数列のエントロピーは</a:t>
            </a:r>
            <a:r>
              <a:rPr lang="en-US" altLang="ja-JP" sz="2400" dirty="0" smtClean="0"/>
              <a:t>?</a:t>
            </a:r>
          </a:p>
          <a:p>
            <a:pPr marL="0" indent="0">
              <a:lnSpc>
                <a:spcPct val="100000"/>
              </a:lnSpc>
              <a:spcBef>
                <a:spcPts val="600"/>
              </a:spcBef>
              <a:spcAft>
                <a:spcPts val="600"/>
              </a:spcAft>
              <a:buNone/>
            </a:pPr>
            <a:r>
              <a:rPr lang="en-US" altLang="ja-JP" sz="1800" dirty="0" smtClean="0"/>
              <a:t>-0.04 log(0.04)-0.08log(0.08)- … = </a:t>
            </a:r>
            <a:r>
              <a:rPr lang="en-US" altLang="ja-JP" sz="1800" b="1" dirty="0" smtClean="0"/>
              <a:t>2.651 [bit]</a:t>
            </a:r>
          </a:p>
          <a:p>
            <a:pPr marL="0" indent="0">
              <a:lnSpc>
                <a:spcPct val="100000"/>
              </a:lnSpc>
              <a:spcBef>
                <a:spcPts val="600"/>
              </a:spcBef>
              <a:spcAft>
                <a:spcPts val="600"/>
              </a:spcAft>
              <a:buNone/>
            </a:pPr>
            <a:endParaRPr lang="en-US" altLang="ja-JP" sz="100" b="1" dirty="0"/>
          </a:p>
          <a:p>
            <a:pPr marL="0" indent="0">
              <a:lnSpc>
                <a:spcPct val="100000"/>
              </a:lnSpc>
              <a:spcBef>
                <a:spcPts val="600"/>
              </a:spcBef>
              <a:spcAft>
                <a:spcPts val="600"/>
              </a:spcAft>
              <a:buNone/>
            </a:pPr>
            <a:r>
              <a:rPr lang="en-US" altLang="ja-JP" sz="2400" dirty="0" smtClean="0"/>
              <a:t>2</a:t>
            </a:r>
            <a:r>
              <a:rPr lang="ja-JP" altLang="en-US" sz="2400" dirty="0" smtClean="0"/>
              <a:t>進数表現時のへ平均符号長は</a:t>
            </a:r>
            <a:r>
              <a:rPr lang="en-US" altLang="ja-JP" sz="2400" dirty="0" smtClean="0"/>
              <a:t>?</a:t>
            </a:r>
          </a:p>
          <a:p>
            <a:pPr marL="0" indent="0">
              <a:lnSpc>
                <a:spcPct val="100000"/>
              </a:lnSpc>
              <a:spcBef>
                <a:spcPts val="600"/>
              </a:spcBef>
              <a:spcAft>
                <a:spcPts val="600"/>
              </a:spcAft>
              <a:buNone/>
            </a:pPr>
            <a:r>
              <a:rPr lang="en-US" altLang="ja-JP" sz="2000" dirty="0" smtClean="0"/>
              <a:t>0.04*3.0 + 0.08*3.0 + … = </a:t>
            </a:r>
            <a:r>
              <a:rPr lang="en-US" altLang="ja-JP" sz="2000" b="1" dirty="0" smtClean="0"/>
              <a:t>3.0 bit</a:t>
            </a:r>
          </a:p>
          <a:p>
            <a:pPr marL="0" indent="0">
              <a:lnSpc>
                <a:spcPct val="100000"/>
              </a:lnSpc>
              <a:spcBef>
                <a:spcPts val="600"/>
              </a:spcBef>
              <a:spcAft>
                <a:spcPts val="600"/>
              </a:spcAft>
              <a:buNone/>
            </a:pPr>
            <a:endParaRPr lang="en-US" altLang="ja-JP" sz="100" dirty="0" smtClean="0"/>
          </a:p>
          <a:p>
            <a:pPr marL="0" indent="0">
              <a:lnSpc>
                <a:spcPct val="100000"/>
              </a:lnSpc>
              <a:spcBef>
                <a:spcPts val="600"/>
              </a:spcBef>
              <a:spcAft>
                <a:spcPts val="600"/>
              </a:spcAft>
              <a:buNone/>
            </a:pPr>
            <a:r>
              <a:rPr lang="ja-JP" altLang="en-US" sz="2400" dirty="0" smtClean="0"/>
              <a:t>ハフマン符号表現時の平均符号長は？</a:t>
            </a:r>
            <a:endParaRPr lang="en-US" altLang="ja-JP" sz="2400" dirty="0"/>
          </a:p>
          <a:p>
            <a:pPr marL="0" indent="0">
              <a:lnSpc>
                <a:spcPct val="100000"/>
              </a:lnSpc>
              <a:spcBef>
                <a:spcPts val="600"/>
              </a:spcBef>
              <a:spcAft>
                <a:spcPts val="600"/>
              </a:spcAft>
              <a:buNone/>
            </a:pPr>
            <a:r>
              <a:rPr lang="en-US" altLang="ja-JP" sz="2000" dirty="0" smtClean="0"/>
              <a:t>0.04*5.0 </a:t>
            </a:r>
            <a:r>
              <a:rPr lang="en-US" altLang="ja-JP" sz="2000" dirty="0"/>
              <a:t>+ 0.08*3.0 + … = </a:t>
            </a:r>
            <a:r>
              <a:rPr lang="en-US" altLang="ja-JP" sz="2000" b="1" dirty="0" smtClean="0"/>
              <a:t>2.67 </a:t>
            </a:r>
            <a:r>
              <a:rPr lang="en-US" altLang="ja-JP" sz="2000" b="1" dirty="0"/>
              <a:t>bit</a:t>
            </a:r>
            <a:endParaRPr lang="en-US" altLang="ja-JP" sz="2400" b="1" dirty="0"/>
          </a:p>
          <a:p>
            <a:pPr marL="0" indent="0">
              <a:lnSpc>
                <a:spcPct val="100000"/>
              </a:lnSpc>
              <a:spcBef>
                <a:spcPts val="600"/>
              </a:spcBef>
              <a:spcAft>
                <a:spcPts val="600"/>
              </a:spcAft>
              <a:buNone/>
            </a:pPr>
            <a:endParaRPr lang="en-US" altLang="ja-JP" sz="2400" dirty="0" smtClean="0"/>
          </a:p>
          <a:p>
            <a:pPr marL="0" indent="0">
              <a:lnSpc>
                <a:spcPct val="100000"/>
              </a:lnSpc>
              <a:spcBef>
                <a:spcPts val="600"/>
              </a:spcBef>
              <a:spcAft>
                <a:spcPts val="600"/>
              </a:spcAft>
              <a:buNone/>
            </a:pPr>
            <a:endParaRPr lang="en-US" altLang="ja-JP" sz="2400" dirty="0" smtClean="0"/>
          </a:p>
        </p:txBody>
      </p:sp>
      <p:sp>
        <p:nvSpPr>
          <p:cNvPr id="8" name="コンテンツ プレースホルダー 2"/>
          <p:cNvSpPr txBox="1">
            <a:spLocks/>
          </p:cNvSpPr>
          <p:nvPr/>
        </p:nvSpPr>
        <p:spPr>
          <a:xfrm>
            <a:off x="1590367" y="5270954"/>
            <a:ext cx="10468283" cy="13393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smtClean="0"/>
              <a:t>データ（画像，文字列，数値列）を符号化した際の平均符号長の下限は，データの平均情報量（エントロピー）で与えられる</a:t>
            </a:r>
            <a:endParaRPr lang="en-US" altLang="ja-JP" sz="2400" dirty="0" smtClean="0"/>
          </a:p>
        </p:txBody>
      </p:sp>
    </p:spTree>
    <p:extLst>
      <p:ext uri="{BB962C8B-B14F-4D97-AF65-F5344CB8AC3E}">
        <p14:creationId xmlns:p14="http://schemas.microsoft.com/office/powerpoint/2010/main" val="31200200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a:p>
            <a:pPr marL="514350" indent="-514350">
              <a:buAutoNum type="arabicParenR"/>
            </a:pPr>
            <a:endParaRPr lang="en-US" altLang="ja-JP" sz="2400" dirty="0" smtClean="0"/>
          </a:p>
          <a:p>
            <a:pPr marL="514350" indent="-514350">
              <a:buAutoNum type="arabicParenR"/>
            </a:pP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19</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xmlns="" val="20000"/>
                    </a:ext>
                  </a:extLst>
                </a:gridCol>
                <a:gridCol w="1156857">
                  <a:extLst>
                    <a:ext uri="{9D8B030D-6E8A-4147-A177-3AD203B41FA5}">
                      <a16:colId xmlns:a16="http://schemas.microsoft.com/office/drawing/2014/main" xmlns="" val="20001"/>
                    </a:ext>
                  </a:extLst>
                </a:gridCol>
                <a:gridCol w="1691748">
                  <a:extLst>
                    <a:ext uri="{9D8B030D-6E8A-4147-A177-3AD203B41FA5}">
                      <a16:colId xmlns:a16="http://schemas.microsoft.com/office/drawing/2014/main" xmlns=""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8"/>
                  </a:ext>
                </a:extLst>
              </a:tr>
            </a:tbl>
          </a:graphicData>
        </a:graphic>
      </p:graphicFrame>
      <p:grpSp>
        <p:nvGrpSpPr>
          <p:cNvPr id="87" name="グループ化 86"/>
          <p:cNvGrpSpPr/>
          <p:nvPr/>
        </p:nvGrpSpPr>
        <p:grpSpPr>
          <a:xfrm>
            <a:off x="7540135" y="3703325"/>
            <a:ext cx="2953552" cy="993447"/>
            <a:chOff x="7540135" y="3703325"/>
            <a:chExt cx="2953552" cy="993447"/>
          </a:xfrm>
        </p:grpSpPr>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86" name="グループ化 85"/>
          <p:cNvGrpSpPr/>
          <p:nvPr/>
        </p:nvGrpSpPr>
        <p:grpSpPr>
          <a:xfrm>
            <a:off x="9124319" y="327793"/>
            <a:ext cx="869913" cy="3078067"/>
            <a:chOff x="9124319" y="327793"/>
            <a:chExt cx="869913" cy="3078067"/>
          </a:xfrm>
        </p:grpSpPr>
        <p:sp>
          <p:nvSpPr>
            <p:cNvPr id="84" name="楕円 83"/>
            <p:cNvSpPr/>
            <p:nvPr/>
          </p:nvSpPr>
          <p:spPr>
            <a:xfrm>
              <a:off x="9124319" y="327793"/>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p:cNvSpPr/>
            <p:nvPr/>
          </p:nvSpPr>
          <p:spPr>
            <a:xfrm>
              <a:off x="9124319" y="2924597"/>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419474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25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25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ja-JP" altLang="en-US" sz="3600" dirty="0" smtClean="0"/>
              <a:t>スケジュール</a:t>
            </a:r>
            <a:endParaRPr kumimoji="1" lang="ja-JP" altLang="en-US" sz="3600" dirty="0"/>
          </a:p>
        </p:txBody>
      </p:sp>
      <p:sp>
        <p:nvSpPr>
          <p:cNvPr id="3" name="コンテンツ プレースホルダー 2"/>
          <p:cNvSpPr>
            <a:spLocks noGrp="1"/>
          </p:cNvSpPr>
          <p:nvPr>
            <p:ph idx="1"/>
          </p:nvPr>
        </p:nvSpPr>
        <p:spPr>
          <a:xfrm>
            <a:off x="742950" y="848026"/>
            <a:ext cx="10369554" cy="6009974"/>
          </a:xfrm>
        </p:spPr>
        <p:txBody>
          <a:bodyPr>
            <a:normAutofit/>
          </a:bodyPr>
          <a:lstStyle/>
          <a:p>
            <a:pPr marL="0" indent="0">
              <a:lnSpc>
                <a:spcPct val="100000"/>
              </a:lnSpc>
              <a:spcBef>
                <a:spcPts val="600"/>
              </a:spcBef>
              <a:spcAft>
                <a:spcPts val="600"/>
              </a:spcAft>
              <a:buNone/>
            </a:pPr>
            <a:r>
              <a:rPr lang="en-US" altLang="ja-JP" sz="1600" dirty="0" smtClean="0"/>
              <a:t>10/01	</a:t>
            </a:r>
            <a:r>
              <a:rPr lang="ja-JP" altLang="en-US" sz="1600" dirty="0" smtClean="0"/>
              <a:t>イントロダクション</a:t>
            </a:r>
            <a:r>
              <a:rPr lang="en-US" altLang="ja-JP" sz="1600" dirty="0"/>
              <a:t>1 : </a:t>
            </a:r>
            <a:r>
              <a:rPr lang="ja-JP" altLang="en-US" sz="1600" dirty="0"/>
              <a:t>デジタル画像とは，量子化と標本化，</a:t>
            </a:r>
            <a:r>
              <a:rPr lang="en-US" altLang="ja-JP" sz="1600" dirty="0"/>
              <a:t>Dynamic </a:t>
            </a:r>
            <a:r>
              <a:rPr lang="en-US" altLang="ja-JP" sz="1600" dirty="0" smtClean="0"/>
              <a:t>Range</a:t>
            </a:r>
            <a:endParaRPr lang="ja-JP" altLang="en-US" sz="1600" dirty="0"/>
          </a:p>
          <a:p>
            <a:pPr marL="0" indent="0">
              <a:lnSpc>
                <a:spcPct val="100000"/>
              </a:lnSpc>
              <a:spcBef>
                <a:spcPts val="600"/>
              </a:spcBef>
              <a:spcAft>
                <a:spcPts val="600"/>
              </a:spcAft>
              <a:buNone/>
            </a:pPr>
            <a:r>
              <a:rPr lang="en-US" altLang="ja-JP" sz="1600" dirty="0" smtClean="0"/>
              <a:t>10/08	</a:t>
            </a:r>
            <a:r>
              <a:rPr lang="ja-JP" altLang="en-US" sz="1600" dirty="0" smtClean="0"/>
              <a:t>イントロダクション</a:t>
            </a:r>
            <a:r>
              <a:rPr lang="en-US" altLang="ja-JP" sz="1600" dirty="0"/>
              <a:t>2 : </a:t>
            </a:r>
            <a:r>
              <a:rPr lang="ja-JP" altLang="en-US" sz="1600" dirty="0"/>
              <a:t>デジタルカメラ</a:t>
            </a:r>
            <a:r>
              <a:rPr lang="ja-JP" altLang="en-US" sz="1600" dirty="0" smtClean="0"/>
              <a:t>，人間の視覚，表色系</a:t>
            </a:r>
            <a:endParaRPr lang="en-US" altLang="ja-JP" sz="1600" dirty="0" smtClean="0"/>
          </a:p>
          <a:p>
            <a:pPr marL="0" indent="0">
              <a:lnSpc>
                <a:spcPct val="100000"/>
              </a:lnSpc>
              <a:spcBef>
                <a:spcPts val="600"/>
              </a:spcBef>
              <a:spcAft>
                <a:spcPts val="600"/>
              </a:spcAft>
              <a:buNone/>
            </a:pPr>
            <a:r>
              <a:rPr lang="en-US" altLang="ja-JP" sz="1600" dirty="0" smtClean="0"/>
              <a:t>10/15	</a:t>
            </a:r>
            <a:r>
              <a:rPr lang="ja-JP" altLang="en-US" sz="1600" dirty="0" smtClean="0"/>
              <a:t>フィルタ</a:t>
            </a:r>
            <a:r>
              <a:rPr lang="ja-JP" altLang="en-US" sz="1600" dirty="0"/>
              <a:t>処理</a:t>
            </a:r>
            <a:r>
              <a:rPr lang="en-US" altLang="ja-JP" sz="1600" dirty="0"/>
              <a:t>1 : </a:t>
            </a:r>
            <a:r>
              <a:rPr lang="ja-JP" altLang="en-US" sz="1600" dirty="0"/>
              <a:t>トーンカーブ，線形フィルタ 	</a:t>
            </a:r>
          </a:p>
          <a:p>
            <a:pPr marL="0" indent="0">
              <a:lnSpc>
                <a:spcPct val="100000"/>
              </a:lnSpc>
              <a:spcBef>
                <a:spcPts val="600"/>
              </a:spcBef>
              <a:spcAft>
                <a:spcPts val="600"/>
              </a:spcAft>
              <a:buNone/>
            </a:pPr>
            <a:r>
              <a:rPr lang="en-US" altLang="ja-JP" sz="1600" dirty="0" smtClean="0"/>
              <a:t>10/29	</a:t>
            </a:r>
            <a:r>
              <a:rPr lang="ja-JP" altLang="en-US" sz="1600" dirty="0" smtClean="0"/>
              <a:t>フィルタ</a:t>
            </a:r>
            <a:r>
              <a:rPr lang="ja-JP" altLang="en-US" sz="1600" dirty="0"/>
              <a:t>処理</a:t>
            </a:r>
            <a:r>
              <a:rPr lang="en-US" altLang="ja-JP" sz="1600" dirty="0"/>
              <a:t>2 : </a:t>
            </a:r>
            <a:r>
              <a:rPr lang="ja-JP" altLang="en-US" sz="1600" dirty="0"/>
              <a:t>非線形フィルタ，</a:t>
            </a:r>
            <a:r>
              <a:rPr lang="ja-JP" altLang="en-US" sz="1600" dirty="0" smtClean="0"/>
              <a:t>ハーフトーニング</a:t>
            </a:r>
            <a:endParaRPr lang="en-US" altLang="ja-JP" sz="1600" dirty="0" smtClean="0"/>
          </a:p>
          <a:p>
            <a:pPr marL="0" indent="0">
              <a:lnSpc>
                <a:spcPct val="100000"/>
              </a:lnSpc>
              <a:spcBef>
                <a:spcPts val="600"/>
              </a:spcBef>
              <a:spcAft>
                <a:spcPts val="600"/>
              </a:spcAft>
              <a:buNone/>
            </a:pPr>
            <a:r>
              <a:rPr lang="en-US" altLang="ja-JP" sz="1600" dirty="0" smtClean="0"/>
              <a:t>11/05	</a:t>
            </a:r>
            <a:r>
              <a:rPr lang="ja-JP" altLang="en-US" sz="1600" dirty="0" smtClean="0"/>
              <a:t>フィルタ</a:t>
            </a:r>
            <a:r>
              <a:rPr lang="ja-JP" altLang="en-US" sz="1600" dirty="0"/>
              <a:t>処理</a:t>
            </a:r>
            <a:r>
              <a:rPr lang="en-US" altLang="ja-JP" sz="1600" dirty="0"/>
              <a:t>3 : </a:t>
            </a:r>
            <a:r>
              <a:rPr lang="ja-JP" altLang="en-US" sz="1600" dirty="0"/>
              <a:t>離散フーリエ</a:t>
            </a:r>
            <a:r>
              <a:rPr lang="ja-JP" altLang="en-US" sz="1600" dirty="0" smtClean="0"/>
              <a:t>変換と周波数フィルタリング</a:t>
            </a:r>
            <a:endParaRPr lang="en-US" altLang="ja-JP" sz="1600" dirty="0" smtClean="0"/>
          </a:p>
          <a:p>
            <a:pPr marL="0" indent="0">
              <a:lnSpc>
                <a:spcPct val="100000"/>
              </a:lnSpc>
              <a:spcBef>
                <a:spcPts val="600"/>
              </a:spcBef>
              <a:spcAft>
                <a:spcPts val="600"/>
              </a:spcAft>
              <a:buNone/>
            </a:pPr>
            <a:r>
              <a:rPr lang="en-US" altLang="ja-JP" sz="1600" dirty="0" smtClean="0"/>
              <a:t>11/12</a:t>
            </a:r>
            <a:r>
              <a:rPr lang="en-US" altLang="ja-JP" sz="1600" dirty="0"/>
              <a:t>	</a:t>
            </a:r>
            <a:r>
              <a:rPr lang="ja-JP" altLang="en-US" sz="1600" dirty="0"/>
              <a:t>画像処理</a:t>
            </a:r>
            <a:r>
              <a:rPr lang="ja-JP" altLang="en-US" sz="1600" dirty="0" smtClean="0"/>
              <a:t>演習</a:t>
            </a:r>
            <a:r>
              <a:rPr lang="en-US" altLang="ja-JP" sz="1600" dirty="0" smtClean="0"/>
              <a:t>1</a:t>
            </a:r>
            <a:r>
              <a:rPr lang="ja-JP" altLang="en-US" sz="1600" dirty="0" smtClean="0"/>
              <a:t> </a:t>
            </a:r>
            <a:r>
              <a:rPr lang="en-US" altLang="ja-JP" sz="1600" dirty="0"/>
              <a:t>: </a:t>
            </a:r>
            <a:r>
              <a:rPr lang="en-US" altLang="ja-JP" sz="1600" dirty="0" smtClean="0"/>
              <a:t>python</a:t>
            </a:r>
            <a:r>
              <a:rPr lang="ja-JP" altLang="en-US" sz="1600" dirty="0" smtClean="0"/>
              <a:t>入門   </a:t>
            </a:r>
            <a:r>
              <a:rPr lang="en-US" altLang="ja-JP" sz="1600" dirty="0" smtClean="0">
                <a:solidFill>
                  <a:srgbClr val="FF0000"/>
                </a:solidFill>
              </a:rPr>
              <a:t>(</a:t>
            </a:r>
            <a:r>
              <a:rPr lang="en-US" altLang="ja-JP" sz="1600" dirty="0">
                <a:solidFill>
                  <a:srgbClr val="FF0000"/>
                </a:solidFill>
              </a:rPr>
              <a:t>PC</a:t>
            </a:r>
            <a:r>
              <a:rPr lang="ja-JP" altLang="en-US" sz="1600" dirty="0" smtClean="0">
                <a:solidFill>
                  <a:srgbClr val="FF0000"/>
                </a:solidFill>
              </a:rPr>
              <a:t>教室</a:t>
            </a:r>
            <a:r>
              <a:rPr lang="en-US" altLang="ja-JP" sz="1600" dirty="0" smtClean="0">
                <a:solidFill>
                  <a:srgbClr val="FF0000"/>
                </a:solidFill>
              </a:rPr>
              <a:t>9,10)</a:t>
            </a:r>
            <a:endParaRPr lang="en-US" altLang="ja-JP" sz="1600" dirty="0" smtClean="0"/>
          </a:p>
          <a:p>
            <a:pPr marL="0" indent="0">
              <a:lnSpc>
                <a:spcPct val="100000"/>
              </a:lnSpc>
              <a:spcBef>
                <a:spcPts val="600"/>
              </a:spcBef>
              <a:spcAft>
                <a:spcPts val="600"/>
              </a:spcAft>
              <a:buNone/>
            </a:pPr>
            <a:r>
              <a:rPr lang="en-US" altLang="ja-JP" sz="1600" dirty="0" smtClean="0"/>
              <a:t>11/19</a:t>
            </a:r>
            <a:r>
              <a:rPr lang="en-US" altLang="ja-JP" sz="1600" b="1" dirty="0" smtClean="0">
                <a:solidFill>
                  <a:srgbClr val="FF0000"/>
                </a:solidFill>
              </a:rPr>
              <a:t>	</a:t>
            </a:r>
            <a:r>
              <a:rPr lang="ja-JP" altLang="en-US" sz="1600" dirty="0"/>
              <a:t>画像処理</a:t>
            </a:r>
            <a:r>
              <a:rPr lang="ja-JP" altLang="en-US" sz="1600" dirty="0" smtClean="0"/>
              <a:t>演習</a:t>
            </a:r>
            <a:r>
              <a:rPr lang="en-US" altLang="ja-JP" sz="1600" dirty="0"/>
              <a:t>2</a:t>
            </a:r>
            <a:r>
              <a:rPr lang="ja-JP" altLang="en-US" sz="1600" dirty="0" smtClean="0"/>
              <a:t> </a:t>
            </a:r>
            <a:r>
              <a:rPr lang="en-US" altLang="ja-JP" sz="1600" dirty="0" smtClean="0"/>
              <a:t>: </a:t>
            </a:r>
            <a:r>
              <a:rPr lang="ja-JP" altLang="en-US" sz="1600" dirty="0" smtClean="0"/>
              <a:t>フィルタ</a:t>
            </a:r>
            <a:r>
              <a:rPr lang="ja-JP" altLang="en-US" sz="1600" dirty="0"/>
              <a:t>処理 </a:t>
            </a:r>
            <a:r>
              <a:rPr lang="en-US" altLang="ja-JP" sz="1600" dirty="0">
                <a:solidFill>
                  <a:srgbClr val="FF0000"/>
                </a:solidFill>
              </a:rPr>
              <a:t>(PC</a:t>
            </a:r>
            <a:r>
              <a:rPr lang="ja-JP" altLang="en-US" sz="1600" dirty="0">
                <a:solidFill>
                  <a:srgbClr val="FF0000"/>
                </a:solidFill>
              </a:rPr>
              <a:t>教室</a:t>
            </a:r>
            <a:r>
              <a:rPr lang="en-US" altLang="ja-JP" sz="1600" dirty="0">
                <a:solidFill>
                  <a:srgbClr val="FF0000"/>
                </a:solidFill>
              </a:rPr>
              <a:t>9,10) ※</a:t>
            </a:r>
            <a:endParaRPr lang="en-US" altLang="ja-JP" sz="1600" b="1" dirty="0" smtClean="0">
              <a:solidFill>
                <a:srgbClr val="FF0000"/>
              </a:solidFill>
            </a:endParaRPr>
          </a:p>
          <a:p>
            <a:pPr marL="0" indent="0">
              <a:lnSpc>
                <a:spcPct val="100000"/>
              </a:lnSpc>
              <a:spcBef>
                <a:spcPts val="600"/>
              </a:spcBef>
              <a:spcAft>
                <a:spcPts val="600"/>
              </a:spcAft>
              <a:buNone/>
            </a:pPr>
            <a:r>
              <a:rPr lang="en-US" altLang="ja-JP" sz="1600" dirty="0" smtClean="0"/>
              <a:t>11/26	</a:t>
            </a:r>
            <a:r>
              <a:rPr lang="ja-JP" altLang="en-US" sz="1600" dirty="0"/>
              <a:t>画像処理</a:t>
            </a:r>
            <a:r>
              <a:rPr lang="ja-JP" altLang="en-US" sz="1600" dirty="0" smtClean="0"/>
              <a:t>演習</a:t>
            </a:r>
            <a:r>
              <a:rPr lang="en-US" altLang="ja-JP" sz="1600" dirty="0"/>
              <a:t>3</a:t>
            </a:r>
            <a:r>
              <a:rPr lang="ja-JP" altLang="en-US" sz="1600" dirty="0" smtClean="0"/>
              <a:t> </a:t>
            </a:r>
            <a:r>
              <a:rPr lang="en-US" altLang="ja-JP" sz="1600" dirty="0"/>
              <a:t>: </a:t>
            </a:r>
            <a:r>
              <a:rPr lang="ja-JP" altLang="en-US" sz="1600" dirty="0"/>
              <a:t>フィルタ</a:t>
            </a:r>
            <a:r>
              <a:rPr lang="ja-JP" altLang="en-US" sz="1600" dirty="0" smtClean="0"/>
              <a:t>処理 </a:t>
            </a:r>
            <a:r>
              <a:rPr lang="en-US" altLang="ja-JP" sz="1600" dirty="0">
                <a:solidFill>
                  <a:srgbClr val="FF0000"/>
                </a:solidFill>
              </a:rPr>
              <a:t>(PC</a:t>
            </a:r>
            <a:r>
              <a:rPr lang="ja-JP" altLang="en-US" sz="1600" dirty="0">
                <a:solidFill>
                  <a:srgbClr val="FF0000"/>
                </a:solidFill>
              </a:rPr>
              <a:t>教室</a:t>
            </a:r>
            <a:r>
              <a:rPr lang="en-US" altLang="ja-JP" sz="1600" dirty="0" smtClean="0">
                <a:solidFill>
                  <a:srgbClr val="FF0000"/>
                </a:solidFill>
              </a:rPr>
              <a:t>9,10, </a:t>
            </a:r>
            <a:r>
              <a:rPr lang="ja-JP" altLang="en-US" sz="1600" dirty="0" smtClean="0">
                <a:solidFill>
                  <a:srgbClr val="FF0000"/>
                </a:solidFill>
              </a:rPr>
              <a:t>前半部分の課題締め切り </a:t>
            </a:r>
            <a:r>
              <a:rPr lang="en-US" altLang="ja-JP" sz="1600" dirty="0" smtClean="0">
                <a:solidFill>
                  <a:srgbClr val="FF0000"/>
                </a:solidFill>
              </a:rPr>
              <a:t>11/29 23:59)</a:t>
            </a:r>
            <a:endParaRPr lang="en-US" altLang="ja-JP" sz="1600" dirty="0" smtClean="0"/>
          </a:p>
          <a:p>
            <a:pPr marL="0" indent="0">
              <a:lnSpc>
                <a:spcPct val="100000"/>
              </a:lnSpc>
              <a:spcBef>
                <a:spcPts val="600"/>
              </a:spcBef>
              <a:spcAft>
                <a:spcPts val="600"/>
              </a:spcAft>
              <a:buNone/>
            </a:pPr>
            <a:r>
              <a:rPr lang="en-US" altLang="ja-JP" sz="1600" dirty="0" smtClean="0"/>
              <a:t>12/03	</a:t>
            </a:r>
            <a:r>
              <a:rPr lang="ja-JP" altLang="en-US" sz="1600" dirty="0"/>
              <a:t>画像処理</a:t>
            </a:r>
            <a:r>
              <a:rPr lang="ja-JP" altLang="en-US" sz="1600" dirty="0" smtClean="0"/>
              <a:t>演習</a:t>
            </a:r>
            <a:r>
              <a:rPr lang="en-US" altLang="ja-JP" sz="1600" dirty="0"/>
              <a:t>4</a:t>
            </a:r>
            <a:r>
              <a:rPr lang="ja-JP" altLang="en-US" sz="1600" dirty="0" smtClean="0"/>
              <a:t> </a:t>
            </a:r>
            <a:r>
              <a:rPr lang="en-US" altLang="ja-JP" sz="1600" dirty="0"/>
              <a:t>: </a:t>
            </a:r>
            <a:r>
              <a:rPr lang="ja-JP" altLang="en-US" sz="1600" dirty="0"/>
              <a:t>フィルタ</a:t>
            </a:r>
            <a:r>
              <a:rPr lang="ja-JP" altLang="en-US" sz="1600" dirty="0" smtClean="0"/>
              <a:t>処理 </a:t>
            </a:r>
            <a:r>
              <a:rPr lang="en-US" altLang="ja-JP" sz="1600" dirty="0">
                <a:solidFill>
                  <a:srgbClr val="FF0000"/>
                </a:solidFill>
              </a:rPr>
              <a:t>(PC</a:t>
            </a:r>
            <a:r>
              <a:rPr lang="ja-JP" altLang="en-US" sz="1600" dirty="0">
                <a:solidFill>
                  <a:srgbClr val="FF0000"/>
                </a:solidFill>
              </a:rPr>
              <a:t>教室</a:t>
            </a:r>
            <a:r>
              <a:rPr lang="en-US" altLang="ja-JP" sz="1600" dirty="0">
                <a:solidFill>
                  <a:srgbClr val="FF0000"/>
                </a:solidFill>
              </a:rPr>
              <a:t>9,10)</a:t>
            </a:r>
            <a:endParaRPr lang="en-US" altLang="ja-JP" sz="1600" b="1" dirty="0" smtClean="0"/>
          </a:p>
          <a:p>
            <a:pPr marL="0" indent="0">
              <a:lnSpc>
                <a:spcPct val="100000"/>
              </a:lnSpc>
              <a:spcBef>
                <a:spcPts val="600"/>
              </a:spcBef>
              <a:spcAft>
                <a:spcPts val="600"/>
              </a:spcAft>
              <a:buNone/>
            </a:pPr>
            <a:r>
              <a:rPr lang="en-US" altLang="ja-JP" sz="1600" dirty="0" smtClean="0"/>
              <a:t>12/10	</a:t>
            </a:r>
            <a:r>
              <a:rPr lang="ja-JP" altLang="en-US" sz="1600" dirty="0"/>
              <a:t>画像処理</a:t>
            </a:r>
            <a:r>
              <a:rPr lang="ja-JP" altLang="en-US" sz="1600" dirty="0" smtClean="0"/>
              <a:t>演習</a:t>
            </a:r>
            <a:r>
              <a:rPr lang="en-US" altLang="ja-JP" sz="1600" dirty="0"/>
              <a:t>5</a:t>
            </a:r>
            <a:r>
              <a:rPr lang="ja-JP" altLang="en-US" sz="1600" dirty="0" smtClean="0"/>
              <a:t> </a:t>
            </a:r>
            <a:r>
              <a:rPr lang="en-US" altLang="ja-JP" sz="1600" dirty="0"/>
              <a:t>: </a:t>
            </a:r>
            <a:r>
              <a:rPr lang="ja-JP" altLang="en-US" sz="1600" dirty="0"/>
              <a:t>フィルタ</a:t>
            </a:r>
            <a:r>
              <a:rPr lang="ja-JP" altLang="en-US" sz="1600" dirty="0" smtClean="0"/>
              <a:t>処理</a:t>
            </a:r>
            <a:r>
              <a:rPr lang="en-US" altLang="ja-JP" sz="1600" dirty="0" smtClean="0">
                <a:solidFill>
                  <a:srgbClr val="FF0000"/>
                </a:solidFill>
              </a:rPr>
              <a:t> </a:t>
            </a:r>
            <a:r>
              <a:rPr lang="en-US" altLang="ja-JP" sz="1600" dirty="0">
                <a:solidFill>
                  <a:srgbClr val="FF0000"/>
                </a:solidFill>
              </a:rPr>
              <a:t>(PC</a:t>
            </a:r>
            <a:r>
              <a:rPr lang="ja-JP" altLang="en-US" sz="1600" dirty="0">
                <a:solidFill>
                  <a:srgbClr val="FF0000"/>
                </a:solidFill>
              </a:rPr>
              <a:t>教室</a:t>
            </a:r>
            <a:r>
              <a:rPr lang="en-US" altLang="ja-JP" sz="1600" dirty="0" smtClean="0">
                <a:solidFill>
                  <a:srgbClr val="FF0000"/>
                </a:solidFill>
              </a:rPr>
              <a:t>9,10, </a:t>
            </a:r>
            <a:r>
              <a:rPr lang="ja-JP" altLang="en-US" sz="1600" dirty="0" smtClean="0">
                <a:solidFill>
                  <a:srgbClr val="FF0000"/>
                </a:solidFill>
              </a:rPr>
              <a:t>後半部分</a:t>
            </a:r>
            <a:r>
              <a:rPr lang="ja-JP" altLang="en-US" sz="1600" dirty="0">
                <a:solidFill>
                  <a:srgbClr val="FF0000"/>
                </a:solidFill>
              </a:rPr>
              <a:t>の課題締め切り </a:t>
            </a:r>
            <a:r>
              <a:rPr lang="en-US" altLang="ja-JP" sz="1600" dirty="0" smtClean="0">
                <a:solidFill>
                  <a:srgbClr val="FF0000"/>
                </a:solidFill>
              </a:rPr>
              <a:t>12/20</a:t>
            </a:r>
            <a:r>
              <a:rPr lang="en-US" altLang="ja-JP" sz="1600" dirty="0">
                <a:solidFill>
                  <a:srgbClr val="FF0000"/>
                </a:solidFill>
              </a:rPr>
              <a:t> 23:59</a:t>
            </a:r>
            <a:r>
              <a:rPr lang="en-US" altLang="ja-JP" sz="1600" dirty="0" smtClean="0">
                <a:solidFill>
                  <a:srgbClr val="FF0000"/>
                </a:solidFill>
              </a:rPr>
              <a:t>)</a:t>
            </a:r>
            <a:endParaRPr lang="ja-JP" altLang="en-US" sz="1600" dirty="0"/>
          </a:p>
          <a:p>
            <a:pPr marL="0" indent="0">
              <a:lnSpc>
                <a:spcPct val="100000"/>
              </a:lnSpc>
              <a:spcBef>
                <a:spcPts val="600"/>
              </a:spcBef>
              <a:spcAft>
                <a:spcPts val="600"/>
              </a:spcAft>
              <a:buNone/>
            </a:pPr>
            <a:r>
              <a:rPr lang="en-US" altLang="ja-JP" sz="1600" dirty="0" smtClean="0"/>
              <a:t>12/17	</a:t>
            </a:r>
            <a:r>
              <a:rPr lang="ja-JP" altLang="en-US" sz="1600" dirty="0"/>
              <a:t>画像の幾何</a:t>
            </a:r>
            <a:r>
              <a:rPr lang="ja-JP" altLang="en-US" sz="1600" dirty="0" smtClean="0"/>
              <a:t>変換 </a:t>
            </a:r>
            <a:r>
              <a:rPr lang="en-US" altLang="ja-JP" sz="1600" dirty="0"/>
              <a:t>: </a:t>
            </a:r>
            <a:r>
              <a:rPr lang="ja-JP" altLang="en-US" sz="1600" dirty="0"/>
              <a:t>アファイン</a:t>
            </a:r>
            <a:r>
              <a:rPr lang="ja-JP" altLang="en-US" sz="1600" dirty="0" smtClean="0"/>
              <a:t>変換と画像補間</a:t>
            </a:r>
            <a:r>
              <a:rPr lang="en-US" altLang="ja-JP" sz="1600" dirty="0" smtClean="0"/>
              <a:t> </a:t>
            </a:r>
            <a:r>
              <a:rPr lang="en-US" altLang="ja-JP" sz="1600" dirty="0"/>
              <a:t>	</a:t>
            </a:r>
            <a:endParaRPr lang="en-US" altLang="ja-JP" sz="1600" dirty="0" smtClean="0"/>
          </a:p>
          <a:p>
            <a:pPr marL="0" indent="0">
              <a:lnSpc>
                <a:spcPct val="100000"/>
              </a:lnSpc>
              <a:spcBef>
                <a:spcPts val="600"/>
              </a:spcBef>
              <a:spcAft>
                <a:spcPts val="600"/>
              </a:spcAft>
              <a:buNone/>
            </a:pPr>
            <a:r>
              <a:rPr lang="en-US" altLang="ja-JP" sz="1600" dirty="0" smtClean="0"/>
              <a:t>01/07 </a:t>
            </a:r>
            <a:r>
              <a:rPr lang="en-US" altLang="ja-JP" sz="1600" dirty="0"/>
              <a:t>	Convolution</a:t>
            </a:r>
            <a:r>
              <a:rPr lang="ja-JP" altLang="en-US" sz="1600" dirty="0"/>
              <a:t>と</a:t>
            </a:r>
            <a:r>
              <a:rPr lang="en-US" altLang="ja-JP" sz="1600" dirty="0"/>
              <a:t>De-convolution</a:t>
            </a:r>
            <a:r>
              <a:rPr lang="ja-JP" altLang="en-US" sz="1600" dirty="0"/>
              <a:t>（進度に合わせて変更する可能性有り）</a:t>
            </a:r>
            <a:endParaRPr lang="en-US" altLang="ja-JP" sz="1600" dirty="0"/>
          </a:p>
          <a:p>
            <a:pPr marL="0" indent="0">
              <a:lnSpc>
                <a:spcPct val="100000"/>
              </a:lnSpc>
              <a:spcBef>
                <a:spcPts val="600"/>
              </a:spcBef>
              <a:spcAft>
                <a:spcPts val="600"/>
              </a:spcAft>
              <a:buNone/>
            </a:pPr>
            <a:r>
              <a:rPr lang="en-US" altLang="ja-JP" sz="1600" dirty="0" smtClean="0"/>
              <a:t>01/14 </a:t>
            </a:r>
            <a:r>
              <a:rPr lang="en-US" altLang="ja-JP" sz="1600" dirty="0"/>
              <a:t>	</a:t>
            </a:r>
            <a:r>
              <a:rPr lang="ja-JP" altLang="en-US" sz="1600" dirty="0" smtClean="0"/>
              <a:t>画像圧縮（進度に合わせて変更</a:t>
            </a:r>
            <a:r>
              <a:rPr lang="ja-JP" altLang="en-US" sz="1600" dirty="0"/>
              <a:t>する可能性有り）</a:t>
            </a:r>
            <a:endParaRPr lang="en-US" altLang="ja-JP" sz="1600" dirty="0" smtClean="0"/>
          </a:p>
          <a:p>
            <a:pPr marL="0" indent="0">
              <a:lnSpc>
                <a:spcPct val="100000"/>
              </a:lnSpc>
              <a:spcBef>
                <a:spcPts val="600"/>
              </a:spcBef>
              <a:spcAft>
                <a:spcPts val="600"/>
              </a:spcAft>
              <a:buNone/>
            </a:pPr>
            <a:r>
              <a:rPr lang="en-US" altLang="ja-JP" sz="1600" b="1" dirty="0" smtClean="0">
                <a:solidFill>
                  <a:srgbClr val="FF0000"/>
                </a:solidFill>
              </a:rPr>
              <a:t>01/21 </a:t>
            </a:r>
            <a:r>
              <a:rPr lang="en-US" altLang="ja-JP" sz="1600" b="1" dirty="0">
                <a:solidFill>
                  <a:srgbClr val="FF0000"/>
                </a:solidFill>
              </a:rPr>
              <a:t>	</a:t>
            </a:r>
            <a:r>
              <a:rPr lang="ja-JP" altLang="en-US" sz="1600" b="1" dirty="0">
                <a:solidFill>
                  <a:srgbClr val="FF0000"/>
                </a:solidFill>
              </a:rPr>
              <a:t>後半のまとめと期末</a:t>
            </a:r>
            <a:r>
              <a:rPr lang="ja-JP" altLang="en-US" sz="1600" b="1" dirty="0" smtClean="0">
                <a:solidFill>
                  <a:srgbClr val="FF0000"/>
                </a:solidFill>
              </a:rPr>
              <a:t>試験</a:t>
            </a:r>
            <a:endParaRPr lang="en-US" altLang="ja-JP" sz="1600" b="1" dirty="0" smtClean="0">
              <a:solidFill>
                <a:srgbClr val="FF0000"/>
              </a:solidFill>
            </a:endParaRPr>
          </a:p>
        </p:txBody>
      </p:sp>
      <p:sp>
        <p:nvSpPr>
          <p:cNvPr id="4" name="正方形/長方形 3"/>
          <p:cNvSpPr/>
          <p:nvPr/>
        </p:nvSpPr>
        <p:spPr>
          <a:xfrm>
            <a:off x="695458" y="5565231"/>
            <a:ext cx="7565673" cy="373488"/>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154719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a:p>
            <a:pPr marL="514350" indent="-514350">
              <a:buAutoNum type="arabicParenR"/>
            </a:pPr>
            <a:endParaRPr lang="en-US" altLang="ja-JP" sz="2400" dirty="0" smtClean="0"/>
          </a:p>
          <a:p>
            <a:pPr marL="514350" indent="-514350">
              <a:buAutoNum type="arabicParenR"/>
            </a:pP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20</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xmlns="" val="20000"/>
                    </a:ext>
                  </a:extLst>
                </a:gridCol>
                <a:gridCol w="1156857">
                  <a:extLst>
                    <a:ext uri="{9D8B030D-6E8A-4147-A177-3AD203B41FA5}">
                      <a16:colId xmlns:a16="http://schemas.microsoft.com/office/drawing/2014/main" xmlns="" val="20001"/>
                    </a:ext>
                  </a:extLst>
                </a:gridCol>
                <a:gridCol w="1691748">
                  <a:extLst>
                    <a:ext uri="{9D8B030D-6E8A-4147-A177-3AD203B41FA5}">
                      <a16:colId xmlns:a16="http://schemas.microsoft.com/office/drawing/2014/main" xmlns=""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5" name="グループ化 24"/>
          <p:cNvGrpSpPr/>
          <p:nvPr/>
        </p:nvGrpSpPr>
        <p:grpSpPr>
          <a:xfrm>
            <a:off x="5805783" y="4156960"/>
            <a:ext cx="2953552" cy="853559"/>
            <a:chOff x="5805783" y="4156960"/>
            <a:chExt cx="2953552" cy="853559"/>
          </a:xfrm>
        </p:grpSpPr>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4" name="グループ化 23"/>
          <p:cNvGrpSpPr/>
          <p:nvPr/>
        </p:nvGrpSpPr>
        <p:grpSpPr>
          <a:xfrm>
            <a:off x="7727192" y="2556911"/>
            <a:ext cx="2300135" cy="1917750"/>
            <a:chOff x="7727192" y="2556911"/>
            <a:chExt cx="2300135" cy="1917750"/>
          </a:xfrm>
        </p:grpSpPr>
        <p:sp>
          <p:nvSpPr>
            <p:cNvPr id="49" name="楕円 48"/>
            <p:cNvSpPr/>
            <p:nvPr/>
          </p:nvSpPr>
          <p:spPr>
            <a:xfrm>
              <a:off x="9157414" y="2556911"/>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7727192" y="399339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正方形/長方形 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8660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25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21</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xmlns="" val="20000"/>
                    </a:ext>
                  </a:extLst>
                </a:gridCol>
                <a:gridCol w="1156857">
                  <a:extLst>
                    <a:ext uri="{9D8B030D-6E8A-4147-A177-3AD203B41FA5}">
                      <a16:colId xmlns:a16="http://schemas.microsoft.com/office/drawing/2014/main" xmlns="" val="20001"/>
                    </a:ext>
                  </a:extLst>
                </a:gridCol>
                <a:gridCol w="1691748">
                  <a:extLst>
                    <a:ext uri="{9D8B030D-6E8A-4147-A177-3AD203B41FA5}">
                      <a16:colId xmlns:a16="http://schemas.microsoft.com/office/drawing/2014/main" xmlns=""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4065309" y="5616755"/>
            <a:ext cx="2959674" cy="1000042"/>
            <a:chOff x="7540135" y="5616755"/>
            <a:chExt cx="2959674" cy="1000042"/>
          </a:xfrm>
        </p:grpSpPr>
        <p:sp>
          <p:nvSpPr>
            <p:cNvPr id="12" name="角丸四角形 11"/>
            <p:cNvSpPr/>
            <p:nvPr/>
          </p:nvSpPr>
          <p:spPr>
            <a:xfrm>
              <a:off x="92806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1:0.08</a:t>
              </a:r>
              <a:endParaRPr kumimoji="1" lang="ja-JP" altLang="en-US" sz="2400" b="1" dirty="0">
                <a:solidFill>
                  <a:schemeClr val="tx1"/>
                </a:solidFill>
              </a:endParaRPr>
            </a:p>
          </p:txBody>
        </p:sp>
        <p:sp>
          <p:nvSpPr>
            <p:cNvPr id="15" name="角丸四角形 14"/>
            <p:cNvSpPr/>
            <p:nvPr/>
          </p:nvSpPr>
          <p:spPr>
            <a:xfrm>
              <a:off x="92806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2: 0.12</a:t>
              </a:r>
              <a:endParaRPr kumimoji="1" lang="ja-JP" altLang="en-US" sz="2400" b="1" dirty="0">
                <a:solidFill>
                  <a:schemeClr val="tx1"/>
                </a:solidFill>
              </a:endParaRPr>
            </a:p>
          </p:txBody>
        </p:sp>
        <p:sp>
          <p:nvSpPr>
            <p:cNvPr id="22" name="角丸四角形 21"/>
            <p:cNvSpPr/>
            <p:nvPr/>
          </p:nvSpPr>
          <p:spPr>
            <a:xfrm>
              <a:off x="75401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0.20</a:t>
              </a:r>
              <a:endParaRPr kumimoji="1" lang="ja-JP" altLang="en-US" sz="2400" b="1" dirty="0">
                <a:solidFill>
                  <a:schemeClr val="tx1"/>
                </a:solidFill>
              </a:endParaRPr>
            </a:p>
          </p:txBody>
        </p:sp>
        <p:cxnSp>
          <p:nvCxnSpPr>
            <p:cNvPr id="45" name="直線矢印コネクタ 44"/>
            <p:cNvCxnSpPr>
              <a:stCxn id="22" idx="3"/>
              <a:endCxn id="15" idx="1"/>
            </p:cNvCxnSpPr>
            <p:nvPr/>
          </p:nvCxnSpPr>
          <p:spPr>
            <a:xfrm flipV="1">
              <a:off x="87593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87593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88586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8849893" y="6216199"/>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0" name="正方形/長方形 49"/>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6" name="楕円 55"/>
          <p:cNvSpPr/>
          <p:nvPr/>
        </p:nvSpPr>
        <p:spPr>
          <a:xfrm>
            <a:off x="9089356" y="751212"/>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9089356" y="106911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3149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25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25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22</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xmlns="" val="20000"/>
                    </a:ext>
                  </a:extLst>
                </a:gridCol>
                <a:gridCol w="1156857">
                  <a:extLst>
                    <a:ext uri="{9D8B030D-6E8A-4147-A177-3AD203B41FA5}">
                      <a16:colId xmlns:a16="http://schemas.microsoft.com/office/drawing/2014/main" xmlns="" val="20001"/>
                    </a:ext>
                  </a:extLst>
                </a:gridCol>
                <a:gridCol w="1691748">
                  <a:extLst>
                    <a:ext uri="{9D8B030D-6E8A-4147-A177-3AD203B41FA5}">
                      <a16:colId xmlns:a16="http://schemas.microsoft.com/office/drawing/2014/main" xmlns=""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4" name="グループ化 13"/>
          <p:cNvGrpSpPr/>
          <p:nvPr/>
        </p:nvGrpSpPr>
        <p:grpSpPr>
          <a:xfrm>
            <a:off x="4071431" y="3724532"/>
            <a:ext cx="2953552" cy="945863"/>
            <a:chOff x="4071431" y="3724532"/>
            <a:chExt cx="2953552" cy="945863"/>
          </a:xfrm>
        </p:grpSpPr>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0.27</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5</a:t>
              </a:r>
              <a:r>
                <a:rPr kumimoji="1" lang="en-US" altLang="ja-JP" sz="2400" b="1" dirty="0" smtClean="0">
                  <a:solidFill>
                    <a:schemeClr val="tx1"/>
                  </a:solidFill>
                </a:rPr>
                <a:t>: 0.14</a:t>
              </a:r>
              <a:endParaRPr kumimoji="1" lang="ja-JP" altLang="en-US" sz="2400" b="1" dirty="0">
                <a:solidFill>
                  <a:schemeClr val="tx1"/>
                </a:solidFill>
              </a:endParaRPr>
            </a:p>
          </p:txBody>
        </p: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4053183" y="5616755"/>
            <a:ext cx="2959674" cy="1000042"/>
            <a:chOff x="7540135" y="5616755"/>
            <a:chExt cx="2959674" cy="1000042"/>
          </a:xfrm>
        </p:grpSpPr>
        <p:sp>
          <p:nvSpPr>
            <p:cNvPr id="12" name="角丸四角形 11"/>
            <p:cNvSpPr/>
            <p:nvPr/>
          </p:nvSpPr>
          <p:spPr>
            <a:xfrm>
              <a:off x="92806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1:0.08</a:t>
              </a:r>
              <a:endParaRPr kumimoji="1" lang="ja-JP" altLang="en-US" sz="2400" b="1" dirty="0">
                <a:solidFill>
                  <a:schemeClr val="tx1"/>
                </a:solidFill>
              </a:endParaRPr>
            </a:p>
          </p:txBody>
        </p:sp>
        <p:sp>
          <p:nvSpPr>
            <p:cNvPr id="15" name="角丸四角形 14"/>
            <p:cNvSpPr/>
            <p:nvPr/>
          </p:nvSpPr>
          <p:spPr>
            <a:xfrm>
              <a:off x="92806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2: 0.12</a:t>
              </a:r>
              <a:endParaRPr kumimoji="1" lang="ja-JP" altLang="en-US" sz="2400" b="1" dirty="0">
                <a:solidFill>
                  <a:schemeClr val="tx1"/>
                </a:solidFill>
              </a:endParaRPr>
            </a:p>
          </p:txBody>
        </p:sp>
        <p:sp>
          <p:nvSpPr>
            <p:cNvPr id="22" name="角丸四角形 21"/>
            <p:cNvSpPr/>
            <p:nvPr/>
          </p:nvSpPr>
          <p:spPr>
            <a:xfrm>
              <a:off x="75401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0.20</a:t>
              </a:r>
              <a:endParaRPr kumimoji="1" lang="ja-JP" altLang="en-US" sz="2400" b="1" dirty="0">
                <a:solidFill>
                  <a:schemeClr val="tx1"/>
                </a:solidFill>
              </a:endParaRPr>
            </a:p>
          </p:txBody>
        </p:sp>
        <p:cxnSp>
          <p:nvCxnSpPr>
            <p:cNvPr id="45" name="直線矢印コネクタ 44"/>
            <p:cNvCxnSpPr>
              <a:stCxn id="22" idx="3"/>
              <a:endCxn id="15" idx="1"/>
            </p:cNvCxnSpPr>
            <p:nvPr/>
          </p:nvCxnSpPr>
          <p:spPr>
            <a:xfrm flipV="1">
              <a:off x="87593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87593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88586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8849893" y="6216199"/>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0" name="正方形/長方形 49"/>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5" name="正方形/長方形 54"/>
          <p:cNvSpPr/>
          <p:nvPr/>
        </p:nvSpPr>
        <p:spPr>
          <a:xfrm>
            <a:off x="9804521" y="80298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6" name="楕円 55"/>
          <p:cNvSpPr/>
          <p:nvPr/>
        </p:nvSpPr>
        <p:spPr>
          <a:xfrm>
            <a:off x="9161928" y="2173612"/>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5997813" y="4276775"/>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9804521" y="1194865"/>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8025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25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25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a:p>
            <a:pPr marL="514350" indent="-514350">
              <a:buAutoNum type="arabicParenR"/>
            </a:pPr>
            <a:endParaRPr lang="en-US" altLang="ja-JP" sz="2400" dirty="0" smtClean="0"/>
          </a:p>
          <a:p>
            <a:pPr marL="514350" indent="-514350">
              <a:buAutoNum type="arabicParenR"/>
            </a:pP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23</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xmlns="" val="20000"/>
                    </a:ext>
                  </a:extLst>
                </a:gridCol>
                <a:gridCol w="1156857">
                  <a:extLst>
                    <a:ext uri="{9D8B030D-6E8A-4147-A177-3AD203B41FA5}">
                      <a16:colId xmlns:a16="http://schemas.microsoft.com/office/drawing/2014/main" xmlns="" val="20001"/>
                    </a:ext>
                  </a:extLst>
                </a:gridCol>
                <a:gridCol w="1691748">
                  <a:extLst>
                    <a:ext uri="{9D8B030D-6E8A-4147-A177-3AD203B41FA5}">
                      <a16:colId xmlns:a16="http://schemas.microsoft.com/office/drawing/2014/main" xmlns=""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sp>
        <p:nvSpPr>
          <p:cNvPr id="12" name="角丸四角形 11"/>
          <p:cNvSpPr/>
          <p:nvPr/>
        </p:nvSpPr>
        <p:spPr>
          <a:xfrm>
            <a:off x="5786295"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1:0.08</a:t>
            </a:r>
            <a:endParaRPr kumimoji="1" lang="ja-JP" altLang="en-US" sz="2400" b="1" dirty="0">
              <a:solidFill>
                <a:schemeClr val="tx1"/>
              </a:solidFill>
            </a:endParaRPr>
          </a:p>
        </p:txBody>
      </p:sp>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0.27</a:t>
            </a:r>
            <a:endParaRPr kumimoji="1" lang="ja-JP" altLang="en-US" sz="2400" b="1" dirty="0">
              <a:solidFill>
                <a:schemeClr val="tx1"/>
              </a:solidFill>
            </a:endParaRPr>
          </a:p>
        </p:txBody>
      </p:sp>
      <p:sp>
        <p:nvSpPr>
          <p:cNvPr id="15" name="角丸四角形 14"/>
          <p:cNvSpPr/>
          <p:nvPr/>
        </p:nvSpPr>
        <p:spPr>
          <a:xfrm>
            <a:off x="5786295"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2: 0.12</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5</a:t>
            </a:r>
            <a:r>
              <a:rPr kumimoji="1" lang="en-US" altLang="ja-JP" sz="2400" b="1" dirty="0" smtClean="0">
                <a:solidFill>
                  <a:schemeClr val="tx1"/>
                </a:solidFill>
              </a:rPr>
              <a:t>: 0.14</a:t>
            </a:r>
            <a:endParaRPr kumimoji="1" lang="ja-JP" altLang="en-US" sz="2400" b="1" dirty="0">
              <a:solidFill>
                <a:schemeClr val="tx1"/>
              </a:solidFill>
            </a:endParaRPr>
          </a:p>
        </p:txBody>
      </p:sp>
      <p:sp>
        <p:nvSpPr>
          <p:cNvPr id="22" name="角丸四角形 21"/>
          <p:cNvSpPr/>
          <p:nvPr/>
        </p:nvSpPr>
        <p:spPr>
          <a:xfrm>
            <a:off x="4045821"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0.20</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2" idx="3"/>
            <a:endCxn id="15" idx="1"/>
          </p:cNvCxnSpPr>
          <p:nvPr/>
        </p:nvCxnSpPr>
        <p:spPr>
          <a:xfrm flipV="1">
            <a:off x="5265021"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5265021"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5364385"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2311469" y="5334113"/>
            <a:ext cx="2953552" cy="967329"/>
            <a:chOff x="5805783" y="5334113"/>
            <a:chExt cx="2953552" cy="967329"/>
          </a:xfrm>
        </p:grpSpPr>
        <p:sp>
          <p:nvSpPr>
            <p:cNvPr id="17" name="角丸四角形 16"/>
            <p:cNvSpPr/>
            <p:nvPr/>
          </p:nvSpPr>
          <p:spPr>
            <a:xfrm>
              <a:off x="5805783" y="561675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0.45</a:t>
              </a:r>
              <a:endParaRPr kumimoji="1" lang="ja-JP" altLang="en-US" sz="2400" b="1" dirty="0">
                <a:solidFill>
                  <a:schemeClr val="tx1"/>
                </a:solidFill>
              </a:endParaRPr>
            </a:p>
          </p:txBody>
        </p:sp>
        <p:sp>
          <p:nvSpPr>
            <p:cNvPr id="18" name="角丸四角形 17"/>
            <p:cNvSpPr/>
            <p:nvPr/>
          </p:nvSpPr>
          <p:spPr>
            <a:xfrm>
              <a:off x="7540135" y="533411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3</a:t>
              </a:r>
              <a:r>
                <a:rPr kumimoji="1" lang="en-US" altLang="ja-JP" sz="2400" b="1" dirty="0" smtClean="0">
                  <a:solidFill>
                    <a:schemeClr val="tx1"/>
                  </a:solidFill>
                </a:rPr>
                <a:t>: 0.25</a:t>
              </a:r>
              <a:endParaRPr kumimoji="1" lang="ja-JP" altLang="en-US" sz="2400" b="1" dirty="0">
                <a:solidFill>
                  <a:schemeClr val="tx1"/>
                </a:solidFill>
              </a:endParaRPr>
            </a:p>
          </p:txBody>
        </p:sp>
        <p:cxnSp>
          <p:nvCxnSpPr>
            <p:cNvPr id="51" name="直線矢印コネクタ 50"/>
            <p:cNvCxnSpPr>
              <a:stCxn id="17" idx="3"/>
              <a:endCxn id="18" idx="1"/>
            </p:cNvCxnSpPr>
            <p:nvPr/>
          </p:nvCxnSpPr>
          <p:spPr>
            <a:xfrm flipV="1">
              <a:off x="7024983" y="5568571"/>
              <a:ext cx="515152" cy="282642"/>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17" idx="3"/>
              <a:endCxn id="22" idx="1"/>
            </p:cNvCxnSpPr>
            <p:nvPr/>
          </p:nvCxnSpPr>
          <p:spPr>
            <a:xfrm>
              <a:off x="7024983" y="5851213"/>
              <a:ext cx="534202"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5" name="正方形/長方形 74"/>
            <p:cNvSpPr/>
            <p:nvPr/>
          </p:nvSpPr>
          <p:spPr>
            <a:xfrm>
              <a:off x="7070776" y="545778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7045031" y="5932110"/>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82" name="正方形/長方形 81"/>
          <p:cNvSpPr/>
          <p:nvPr/>
        </p:nvSpPr>
        <p:spPr>
          <a:xfrm>
            <a:off x="5355579" y="6216199"/>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0" name="正方形/長方形 49"/>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9804521" y="2283437"/>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5" name="楕円 54"/>
          <p:cNvSpPr/>
          <p:nvPr/>
        </p:nvSpPr>
        <p:spPr>
          <a:xfrm>
            <a:off x="9190050" y="144123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4170783" y="588231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9804521" y="1184859"/>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9" name="正方形/長方形 58"/>
          <p:cNvSpPr/>
          <p:nvPr/>
        </p:nvSpPr>
        <p:spPr>
          <a:xfrm>
            <a:off x="9804521" y="815804"/>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8080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a:p>
            <a:pPr marL="514350" indent="-514350">
              <a:buAutoNum type="arabicParenR"/>
            </a:pPr>
            <a:endParaRPr lang="en-US" altLang="ja-JP" sz="2400" dirty="0" smtClean="0"/>
          </a:p>
          <a:p>
            <a:pPr marL="514350" indent="-514350">
              <a:buAutoNum type="arabicParenR"/>
            </a:pP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24</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xmlns="" val="20000"/>
                    </a:ext>
                  </a:extLst>
                </a:gridCol>
                <a:gridCol w="1156857">
                  <a:extLst>
                    <a:ext uri="{9D8B030D-6E8A-4147-A177-3AD203B41FA5}">
                      <a16:colId xmlns:a16="http://schemas.microsoft.com/office/drawing/2014/main" xmlns="" val="20001"/>
                    </a:ext>
                  </a:extLst>
                </a:gridCol>
                <a:gridCol w="1691748">
                  <a:extLst>
                    <a:ext uri="{9D8B030D-6E8A-4147-A177-3AD203B41FA5}">
                      <a16:colId xmlns:a16="http://schemas.microsoft.com/office/drawing/2014/main" xmlns=""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sp>
        <p:nvSpPr>
          <p:cNvPr id="12" name="角丸四角形 11"/>
          <p:cNvSpPr/>
          <p:nvPr/>
        </p:nvSpPr>
        <p:spPr>
          <a:xfrm>
            <a:off x="57754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1:0.08</a:t>
            </a:r>
            <a:endParaRPr kumimoji="1" lang="ja-JP" altLang="en-US" sz="2400" b="1" dirty="0">
              <a:solidFill>
                <a:schemeClr val="tx1"/>
              </a:solidFill>
            </a:endParaRPr>
          </a:p>
        </p:txBody>
      </p:sp>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0.27</a:t>
            </a:r>
            <a:endParaRPr kumimoji="1" lang="ja-JP" altLang="en-US" sz="2400" b="1" dirty="0">
              <a:solidFill>
                <a:schemeClr val="tx1"/>
              </a:solidFill>
            </a:endParaRPr>
          </a:p>
        </p:txBody>
      </p:sp>
      <p:sp>
        <p:nvSpPr>
          <p:cNvPr id="15" name="角丸四角形 14"/>
          <p:cNvSpPr/>
          <p:nvPr/>
        </p:nvSpPr>
        <p:spPr>
          <a:xfrm>
            <a:off x="57754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2: 0.12</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5</a:t>
            </a:r>
            <a:r>
              <a:rPr kumimoji="1" lang="en-US" altLang="ja-JP" sz="2400" b="1" dirty="0" smtClean="0">
                <a:solidFill>
                  <a:schemeClr val="tx1"/>
                </a:solidFill>
              </a:rPr>
              <a:t>: 0.14</a:t>
            </a:r>
            <a:endParaRPr kumimoji="1" lang="ja-JP" altLang="en-US" sz="2400" b="1" dirty="0">
              <a:solidFill>
                <a:schemeClr val="tx1"/>
              </a:solidFill>
            </a:endParaRPr>
          </a:p>
        </p:txBody>
      </p:sp>
      <p:sp>
        <p:nvSpPr>
          <p:cNvPr id="17" name="角丸四角形 16"/>
          <p:cNvSpPr/>
          <p:nvPr/>
        </p:nvSpPr>
        <p:spPr>
          <a:xfrm>
            <a:off x="2300583" y="561675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0.45</a:t>
            </a:r>
            <a:endParaRPr kumimoji="1" lang="ja-JP" altLang="en-US" sz="2400" b="1" dirty="0">
              <a:solidFill>
                <a:schemeClr val="tx1"/>
              </a:solidFill>
            </a:endParaRPr>
          </a:p>
        </p:txBody>
      </p:sp>
      <p:sp>
        <p:nvSpPr>
          <p:cNvPr id="18" name="角丸四角形 17"/>
          <p:cNvSpPr/>
          <p:nvPr/>
        </p:nvSpPr>
        <p:spPr>
          <a:xfrm>
            <a:off x="4034935" y="533411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3</a:t>
            </a:r>
            <a:r>
              <a:rPr kumimoji="1" lang="en-US" altLang="ja-JP" sz="2400" b="1" dirty="0" smtClean="0">
                <a:solidFill>
                  <a:schemeClr val="tx1"/>
                </a:solidFill>
              </a:rPr>
              <a:t>: 0.25</a:t>
            </a:r>
            <a:endParaRPr kumimoji="1" lang="ja-JP" altLang="en-US" sz="2400" b="1" dirty="0">
              <a:solidFill>
                <a:schemeClr val="tx1"/>
              </a:solidFill>
            </a:endParaRPr>
          </a:p>
        </p:txBody>
      </p:sp>
      <p:sp>
        <p:nvSpPr>
          <p:cNvPr id="22" name="角丸四角形 21"/>
          <p:cNvSpPr/>
          <p:nvPr/>
        </p:nvSpPr>
        <p:spPr>
          <a:xfrm>
            <a:off x="40349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0.20</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2" idx="3"/>
            <a:endCxn id="15" idx="1"/>
          </p:cNvCxnSpPr>
          <p:nvPr/>
        </p:nvCxnSpPr>
        <p:spPr>
          <a:xfrm flipV="1">
            <a:off x="52541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52541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7" idx="3"/>
            <a:endCxn id="18" idx="1"/>
          </p:cNvCxnSpPr>
          <p:nvPr/>
        </p:nvCxnSpPr>
        <p:spPr>
          <a:xfrm flipV="1">
            <a:off x="3519783" y="5568571"/>
            <a:ext cx="515152" cy="282642"/>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17" idx="3"/>
            <a:endCxn id="22" idx="1"/>
          </p:cNvCxnSpPr>
          <p:nvPr/>
        </p:nvCxnSpPr>
        <p:spPr>
          <a:xfrm>
            <a:off x="3519783" y="5851213"/>
            <a:ext cx="515152"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53534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正方形/長方形 74"/>
          <p:cNvSpPr/>
          <p:nvPr/>
        </p:nvSpPr>
        <p:spPr>
          <a:xfrm>
            <a:off x="3565576" y="545778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2337079" y="3465194"/>
            <a:ext cx="2953552" cy="933929"/>
            <a:chOff x="2337079" y="3465194"/>
            <a:chExt cx="2953552" cy="933929"/>
          </a:xfrm>
        </p:grpSpPr>
        <p:sp>
          <p:nvSpPr>
            <p:cNvPr id="19" name="角丸四角形 18"/>
            <p:cNvSpPr/>
            <p:nvPr/>
          </p:nvSpPr>
          <p:spPr>
            <a:xfrm>
              <a:off x="2337079" y="370332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0.55</a:t>
              </a:r>
              <a:endParaRPr kumimoji="1" lang="ja-JP" altLang="en-US" sz="2400" b="1" dirty="0">
                <a:solidFill>
                  <a:schemeClr val="tx1"/>
                </a:solidFill>
              </a:endParaRPr>
            </a:p>
          </p:txBody>
        </p:sp>
        <p:sp>
          <p:nvSpPr>
            <p:cNvPr id="20" name="角丸四角形 19"/>
            <p:cNvSpPr/>
            <p:nvPr/>
          </p:nvSpPr>
          <p:spPr>
            <a:xfrm>
              <a:off x="4071431" y="3465194"/>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4</a:t>
              </a:r>
              <a:r>
                <a:rPr kumimoji="1" lang="en-US" altLang="ja-JP" sz="2400" b="1" dirty="0" smtClean="0">
                  <a:solidFill>
                    <a:schemeClr val="tx1"/>
                  </a:solidFill>
                </a:rPr>
                <a:t>: 0.28</a:t>
              </a:r>
              <a:endParaRPr kumimoji="1" lang="ja-JP" altLang="en-US" sz="2400" b="1" dirty="0">
                <a:solidFill>
                  <a:schemeClr val="tx1"/>
                </a:solidFill>
              </a:endParaRPr>
            </a:p>
          </p:txBody>
        </p:sp>
        <p:cxnSp>
          <p:nvCxnSpPr>
            <p:cNvPr id="23" name="直線矢印コネクタ 22"/>
            <p:cNvCxnSpPr>
              <a:stCxn id="19" idx="3"/>
              <a:endCxn id="20" idx="1"/>
            </p:cNvCxnSpPr>
            <p:nvPr/>
          </p:nvCxnSpPr>
          <p:spPr>
            <a:xfrm flipV="1">
              <a:off x="3556279" y="3699652"/>
              <a:ext cx="515152" cy="238131"/>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9" idx="3"/>
              <a:endCxn id="13" idx="1"/>
            </p:cNvCxnSpPr>
            <p:nvPr/>
          </p:nvCxnSpPr>
          <p:spPr>
            <a:xfrm>
              <a:off x="3556279"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3578597" y="356661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7" name="正方形/長方形 76"/>
            <p:cNvSpPr/>
            <p:nvPr/>
          </p:nvSpPr>
          <p:spPr>
            <a:xfrm>
              <a:off x="3574010" y="4029791"/>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3539831" y="5932110"/>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5344693" y="6216199"/>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0" name="正方形/長方形 49"/>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9804521" y="2283437"/>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6" name="正方形/長方形 55"/>
          <p:cNvSpPr/>
          <p:nvPr/>
        </p:nvSpPr>
        <p:spPr>
          <a:xfrm>
            <a:off x="9804521" y="1184859"/>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7" name="正方形/長方形 56"/>
          <p:cNvSpPr/>
          <p:nvPr/>
        </p:nvSpPr>
        <p:spPr>
          <a:xfrm>
            <a:off x="9804521" y="815804"/>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9" name="正方形/長方形 58"/>
          <p:cNvSpPr/>
          <p:nvPr/>
        </p:nvSpPr>
        <p:spPr>
          <a:xfrm>
            <a:off x="9804521" y="153667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60" name="楕円 59"/>
          <p:cNvSpPr/>
          <p:nvPr/>
        </p:nvSpPr>
        <p:spPr>
          <a:xfrm>
            <a:off x="9190050" y="181036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p:cNvSpPr/>
          <p:nvPr/>
        </p:nvSpPr>
        <p:spPr>
          <a:xfrm>
            <a:off x="4246074" y="3991935"/>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5133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a:p>
            <a:pPr marL="514350" indent="-514350">
              <a:buAutoNum type="arabicParenR"/>
            </a:pPr>
            <a:endParaRPr lang="en-US" altLang="ja-JP" sz="2400" dirty="0" smtClean="0"/>
          </a:p>
          <a:p>
            <a:pPr marL="514350" indent="-514350">
              <a:buAutoNum type="arabicParenR"/>
            </a:pP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25</a:t>
            </a:fld>
            <a:endParaRPr lang="ja-JP" altLang="en-US"/>
          </a:p>
        </p:txBody>
      </p:sp>
      <p:graphicFrame>
        <p:nvGraphicFramePr>
          <p:cNvPr id="5" name="表 4"/>
          <p:cNvGraphicFramePr>
            <a:graphicFrameLocks noGrp="1"/>
          </p:cNvGraphicFramePr>
          <p:nvPr>
            <p:extLst>
              <p:ext uri="{D42A27DB-BD31-4B8C-83A1-F6EECF244321}">
                <p14:modId xmlns:p14="http://schemas.microsoft.com/office/powerpoint/2010/main" val="1855363019"/>
              </p:ext>
            </p:extLst>
          </p:nvPr>
        </p:nvGraphicFramePr>
        <p:xfrm>
          <a:off x="7789351" y="96252"/>
          <a:ext cx="4030340" cy="329184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xmlns="" val="20000"/>
                    </a:ext>
                  </a:extLst>
                </a:gridCol>
                <a:gridCol w="1156857">
                  <a:extLst>
                    <a:ext uri="{9D8B030D-6E8A-4147-A177-3AD203B41FA5}">
                      <a16:colId xmlns:a16="http://schemas.microsoft.com/office/drawing/2014/main" xmlns="" val="20001"/>
                    </a:ext>
                  </a:extLst>
                </a:gridCol>
                <a:gridCol w="1691748">
                  <a:extLst>
                    <a:ext uri="{9D8B030D-6E8A-4147-A177-3AD203B41FA5}">
                      <a16:colId xmlns:a16="http://schemas.microsoft.com/office/drawing/2014/main" xmlns=""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20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sz="20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sp>
        <p:nvSpPr>
          <p:cNvPr id="12" name="角丸四角形 11"/>
          <p:cNvSpPr/>
          <p:nvPr/>
        </p:nvSpPr>
        <p:spPr>
          <a:xfrm>
            <a:off x="58135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1:0.08</a:t>
            </a:r>
            <a:endParaRPr kumimoji="1" lang="ja-JP" altLang="en-US" sz="2400" b="1" dirty="0">
              <a:solidFill>
                <a:schemeClr val="tx1"/>
              </a:solidFill>
            </a:endParaRPr>
          </a:p>
        </p:txBody>
      </p:sp>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0.27</a:t>
            </a:r>
            <a:endParaRPr kumimoji="1" lang="ja-JP" altLang="en-US" sz="2400" b="1" dirty="0">
              <a:solidFill>
                <a:schemeClr val="tx1"/>
              </a:solidFill>
            </a:endParaRPr>
          </a:p>
        </p:txBody>
      </p:sp>
      <p:sp>
        <p:nvSpPr>
          <p:cNvPr id="15" name="角丸四角形 14"/>
          <p:cNvSpPr/>
          <p:nvPr/>
        </p:nvSpPr>
        <p:spPr>
          <a:xfrm>
            <a:off x="58135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2: 0.12</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5</a:t>
            </a:r>
            <a:r>
              <a:rPr kumimoji="1" lang="en-US" altLang="ja-JP" sz="2400" b="1" dirty="0" smtClean="0">
                <a:solidFill>
                  <a:schemeClr val="tx1"/>
                </a:solidFill>
              </a:rPr>
              <a:t>: 0.14</a:t>
            </a:r>
            <a:endParaRPr kumimoji="1" lang="ja-JP" altLang="en-US" sz="2400" b="1" dirty="0">
              <a:solidFill>
                <a:schemeClr val="tx1"/>
              </a:solidFill>
            </a:endParaRPr>
          </a:p>
        </p:txBody>
      </p:sp>
      <p:sp>
        <p:nvSpPr>
          <p:cNvPr id="17" name="角丸四角形 16"/>
          <p:cNvSpPr/>
          <p:nvPr/>
        </p:nvSpPr>
        <p:spPr>
          <a:xfrm>
            <a:off x="2338683" y="561675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0.45</a:t>
            </a:r>
            <a:endParaRPr kumimoji="1" lang="ja-JP" altLang="en-US" sz="2400" b="1" dirty="0">
              <a:solidFill>
                <a:schemeClr val="tx1"/>
              </a:solidFill>
            </a:endParaRPr>
          </a:p>
        </p:txBody>
      </p:sp>
      <p:sp>
        <p:nvSpPr>
          <p:cNvPr id="18" name="角丸四角形 17"/>
          <p:cNvSpPr/>
          <p:nvPr/>
        </p:nvSpPr>
        <p:spPr>
          <a:xfrm>
            <a:off x="4073035" y="533411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3</a:t>
            </a:r>
            <a:r>
              <a:rPr kumimoji="1" lang="en-US" altLang="ja-JP" sz="2400" b="1" dirty="0" smtClean="0">
                <a:solidFill>
                  <a:schemeClr val="tx1"/>
                </a:solidFill>
              </a:rPr>
              <a:t>: 0.25</a:t>
            </a:r>
            <a:endParaRPr kumimoji="1" lang="ja-JP" altLang="en-US" sz="2400" b="1" dirty="0">
              <a:solidFill>
                <a:schemeClr val="tx1"/>
              </a:solidFill>
            </a:endParaRPr>
          </a:p>
        </p:txBody>
      </p:sp>
      <p:sp>
        <p:nvSpPr>
          <p:cNvPr id="19" name="角丸四角形 18"/>
          <p:cNvSpPr/>
          <p:nvPr/>
        </p:nvSpPr>
        <p:spPr>
          <a:xfrm>
            <a:off x="2337079" y="370332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0.55</a:t>
            </a:r>
            <a:endParaRPr kumimoji="1" lang="ja-JP" altLang="en-US" sz="2400" b="1" dirty="0">
              <a:solidFill>
                <a:schemeClr val="tx1"/>
              </a:solidFill>
            </a:endParaRPr>
          </a:p>
        </p:txBody>
      </p:sp>
      <p:sp>
        <p:nvSpPr>
          <p:cNvPr id="20" name="角丸四角形 19"/>
          <p:cNvSpPr/>
          <p:nvPr/>
        </p:nvSpPr>
        <p:spPr>
          <a:xfrm>
            <a:off x="4071431" y="3465194"/>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4</a:t>
            </a:r>
            <a:r>
              <a:rPr kumimoji="1" lang="en-US" altLang="ja-JP" sz="2400" b="1" dirty="0" smtClean="0">
                <a:solidFill>
                  <a:schemeClr val="tx1"/>
                </a:solidFill>
              </a:rPr>
              <a:t>: 0.28</a:t>
            </a:r>
            <a:endParaRPr kumimoji="1" lang="ja-JP" altLang="en-US" sz="2400" b="1" dirty="0">
              <a:solidFill>
                <a:schemeClr val="tx1"/>
              </a:solidFill>
            </a:endParaRPr>
          </a:p>
        </p:txBody>
      </p:sp>
      <p:sp>
        <p:nvSpPr>
          <p:cNvPr id="22" name="角丸四角形 21"/>
          <p:cNvSpPr/>
          <p:nvPr/>
        </p:nvSpPr>
        <p:spPr>
          <a:xfrm>
            <a:off x="40730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0.20</a:t>
            </a:r>
            <a:endParaRPr kumimoji="1" lang="ja-JP" altLang="en-US" sz="2400" b="1" dirty="0">
              <a:solidFill>
                <a:schemeClr val="tx1"/>
              </a:solidFill>
            </a:endParaRPr>
          </a:p>
        </p:txBody>
      </p:sp>
      <p:cxnSp>
        <p:nvCxnSpPr>
          <p:cNvPr id="23" name="直線矢印コネクタ 22"/>
          <p:cNvCxnSpPr>
            <a:stCxn id="19" idx="3"/>
            <a:endCxn id="20" idx="1"/>
          </p:cNvCxnSpPr>
          <p:nvPr/>
        </p:nvCxnSpPr>
        <p:spPr>
          <a:xfrm flipV="1">
            <a:off x="3556279" y="3699652"/>
            <a:ext cx="515152" cy="238131"/>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9" idx="3"/>
            <a:endCxn id="13" idx="1"/>
          </p:cNvCxnSpPr>
          <p:nvPr/>
        </p:nvCxnSpPr>
        <p:spPr>
          <a:xfrm>
            <a:off x="3556279"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2" idx="3"/>
            <a:endCxn id="15" idx="1"/>
          </p:cNvCxnSpPr>
          <p:nvPr/>
        </p:nvCxnSpPr>
        <p:spPr>
          <a:xfrm flipV="1">
            <a:off x="52922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52922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7" idx="3"/>
            <a:endCxn id="18" idx="1"/>
          </p:cNvCxnSpPr>
          <p:nvPr/>
        </p:nvCxnSpPr>
        <p:spPr>
          <a:xfrm flipV="1">
            <a:off x="3557883" y="5568571"/>
            <a:ext cx="515152" cy="282642"/>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17" idx="3"/>
            <a:endCxn id="22" idx="1"/>
          </p:cNvCxnSpPr>
          <p:nvPr/>
        </p:nvCxnSpPr>
        <p:spPr>
          <a:xfrm>
            <a:off x="3557883" y="5851213"/>
            <a:ext cx="515152"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3578597" y="356661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53915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正方形/長方形 74"/>
          <p:cNvSpPr/>
          <p:nvPr/>
        </p:nvSpPr>
        <p:spPr>
          <a:xfrm>
            <a:off x="3603676" y="545778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602727" y="3937783"/>
            <a:ext cx="1735956" cy="1913430"/>
            <a:chOff x="602727" y="3937783"/>
            <a:chExt cx="1735956" cy="1913430"/>
          </a:xfrm>
        </p:grpSpPr>
        <p:sp>
          <p:nvSpPr>
            <p:cNvPr id="21" name="角丸四角形 20"/>
            <p:cNvSpPr/>
            <p:nvPr/>
          </p:nvSpPr>
          <p:spPr>
            <a:xfrm>
              <a:off x="602727" y="4339229"/>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根</a:t>
              </a:r>
              <a:r>
                <a:rPr kumimoji="1" lang="en-US" altLang="ja-JP" sz="2400" b="1" dirty="0" smtClean="0">
                  <a:solidFill>
                    <a:schemeClr val="tx1"/>
                  </a:solidFill>
                </a:rPr>
                <a:t>: 1.0</a:t>
              </a:r>
              <a:endParaRPr kumimoji="1" lang="ja-JP" altLang="en-US" sz="2400" b="1" dirty="0">
                <a:solidFill>
                  <a:schemeClr val="tx1"/>
                </a:solidFill>
              </a:endParaRPr>
            </a:p>
          </p:txBody>
        </p:sp>
        <p:cxnSp>
          <p:nvCxnSpPr>
            <p:cNvPr id="14" name="直線矢印コネクタ 13"/>
            <p:cNvCxnSpPr>
              <a:stCxn id="21" idx="3"/>
              <a:endCxn id="19" idx="1"/>
            </p:cNvCxnSpPr>
            <p:nvPr/>
          </p:nvCxnSpPr>
          <p:spPr>
            <a:xfrm flipV="1">
              <a:off x="1821927" y="3937783"/>
              <a:ext cx="515152" cy="635904"/>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21" idx="3"/>
              <a:endCxn id="17" idx="1"/>
            </p:cNvCxnSpPr>
            <p:nvPr/>
          </p:nvCxnSpPr>
          <p:spPr>
            <a:xfrm>
              <a:off x="1821927" y="4573687"/>
              <a:ext cx="516756" cy="12775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1821927" y="404319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6" name="正方形/長方形 75"/>
            <p:cNvSpPr/>
            <p:nvPr/>
          </p:nvSpPr>
          <p:spPr>
            <a:xfrm>
              <a:off x="1955740" y="496893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7" name="正方形/長方形 76"/>
          <p:cNvSpPr/>
          <p:nvPr/>
        </p:nvSpPr>
        <p:spPr>
          <a:xfrm>
            <a:off x="3574010" y="4029791"/>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3577931" y="5932110"/>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5382793" y="6216199"/>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0" name="正方形/長方形 49"/>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9804521" y="2283437"/>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5" name="正方形/長方形 54"/>
          <p:cNvSpPr/>
          <p:nvPr/>
        </p:nvSpPr>
        <p:spPr>
          <a:xfrm>
            <a:off x="9804521" y="1184859"/>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6" name="正方形/長方形 55"/>
          <p:cNvSpPr/>
          <p:nvPr/>
        </p:nvSpPr>
        <p:spPr>
          <a:xfrm>
            <a:off x="9804521" y="815804"/>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7" name="正方形/長方形 56"/>
          <p:cNvSpPr/>
          <p:nvPr/>
        </p:nvSpPr>
        <p:spPr>
          <a:xfrm>
            <a:off x="9804521" y="153667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9" name="正方形/長方形 58"/>
          <p:cNvSpPr/>
          <p:nvPr/>
        </p:nvSpPr>
        <p:spPr>
          <a:xfrm>
            <a:off x="9804521" y="1913595"/>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27" name="フリーフォーム 26"/>
          <p:cNvSpPr/>
          <p:nvPr/>
        </p:nvSpPr>
        <p:spPr>
          <a:xfrm>
            <a:off x="1739900" y="4648200"/>
            <a:ext cx="4064000" cy="1562100"/>
          </a:xfrm>
          <a:custGeom>
            <a:avLst/>
            <a:gdLst>
              <a:gd name="connsiteX0" fmla="*/ 0 w 4064000"/>
              <a:gd name="connsiteY0" fmla="*/ 0 h 1562100"/>
              <a:gd name="connsiteX1" fmla="*/ 533400 w 4064000"/>
              <a:gd name="connsiteY1" fmla="*/ 1244600 h 1562100"/>
              <a:gd name="connsiteX2" fmla="*/ 1816100 w 4064000"/>
              <a:gd name="connsiteY2" fmla="*/ 1257300 h 1562100"/>
              <a:gd name="connsiteX3" fmla="*/ 2362200 w 4064000"/>
              <a:gd name="connsiteY3" fmla="*/ 1562100 h 1562100"/>
              <a:gd name="connsiteX4" fmla="*/ 3556000 w 4064000"/>
              <a:gd name="connsiteY4" fmla="*/ 1562100 h 1562100"/>
              <a:gd name="connsiteX5" fmla="*/ 4064000 w 4064000"/>
              <a:gd name="connsiteY5" fmla="*/ 130810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4000" h="1562100">
                <a:moveTo>
                  <a:pt x="0" y="0"/>
                </a:moveTo>
                <a:cubicBezTo>
                  <a:pt x="216958" y="525991"/>
                  <a:pt x="433917" y="1051983"/>
                  <a:pt x="533400" y="1244600"/>
                </a:cubicBezTo>
                <a:lnTo>
                  <a:pt x="1816100" y="1257300"/>
                </a:lnTo>
                <a:lnTo>
                  <a:pt x="2362200" y="1562100"/>
                </a:lnTo>
                <a:lnTo>
                  <a:pt x="3556000" y="1562100"/>
                </a:lnTo>
                <a:lnTo>
                  <a:pt x="4064000" y="1308100"/>
                </a:lnTo>
              </a:path>
            </a:pathLst>
          </a:custGeom>
          <a:noFill/>
          <a:ln w="76200">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5196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画像にハフマン符号を適用する</a:t>
            </a:r>
            <a:endParaRPr kumimoji="1" lang="ja-JP" altLang="en-US" dirty="0"/>
          </a:p>
        </p:txBody>
      </p:sp>
      <p:sp>
        <p:nvSpPr>
          <p:cNvPr id="3" name="コンテンツ プレースホルダー 2"/>
          <p:cNvSpPr>
            <a:spLocks noGrp="1"/>
          </p:cNvSpPr>
          <p:nvPr>
            <p:ph idx="1"/>
          </p:nvPr>
        </p:nvSpPr>
        <p:spPr>
          <a:xfrm>
            <a:off x="457199" y="1262079"/>
            <a:ext cx="11473211" cy="1481121"/>
          </a:xfrm>
        </p:spPr>
        <p:txBody>
          <a:bodyPr>
            <a:normAutofit/>
          </a:bodyPr>
          <a:lstStyle/>
          <a:p>
            <a:r>
              <a:rPr kumimoji="1" lang="ja-JP" altLang="en-US" dirty="0" smtClean="0"/>
              <a:t>入力を </a:t>
            </a:r>
            <a:r>
              <a:rPr kumimoji="1" lang="en-US" altLang="ja-JP" dirty="0" smtClean="0"/>
              <a:t>8bit </a:t>
            </a:r>
            <a:r>
              <a:rPr kumimoji="1" lang="ja-JP" altLang="en-US" dirty="0" smtClean="0"/>
              <a:t>グレースケール画像</a:t>
            </a:r>
            <a:r>
              <a:rPr lang="ja-JP" altLang="en-US" dirty="0" smtClean="0"/>
              <a:t>とする</a:t>
            </a:r>
            <a:endParaRPr lang="en-US" altLang="ja-JP" dirty="0" smtClean="0"/>
          </a:p>
          <a:p>
            <a:pPr marL="457200" lvl="1" indent="0">
              <a:buNone/>
            </a:pPr>
            <a:r>
              <a:rPr kumimoji="1" lang="ja-JP" altLang="en-US" dirty="0" smtClean="0"/>
              <a:t> </a:t>
            </a:r>
            <a:r>
              <a:rPr kumimoji="1" lang="en-US" altLang="ja-JP" dirty="0" smtClean="0">
                <a:sym typeface="Wingdings" panose="05000000000000000000" pitchFamily="2" charset="2"/>
              </a:rPr>
              <a:t> </a:t>
            </a:r>
            <a:r>
              <a:rPr kumimoji="1" lang="ja-JP" altLang="en-US" dirty="0" smtClean="0">
                <a:sym typeface="Wingdings" panose="05000000000000000000" pitchFamily="2" charset="2"/>
              </a:rPr>
              <a:t>画素値は </a:t>
            </a:r>
            <a:r>
              <a:rPr kumimoji="1" lang="en-US" altLang="ja-JP" dirty="0" smtClean="0">
                <a:sym typeface="Wingdings" panose="05000000000000000000" pitchFamily="2" charset="2"/>
              </a:rPr>
              <a:t>0,1,2,…,255</a:t>
            </a:r>
            <a:r>
              <a:rPr lang="ja-JP" altLang="en-US" dirty="0" smtClean="0">
                <a:sym typeface="Wingdings" panose="05000000000000000000" pitchFamily="2" charset="2"/>
              </a:rPr>
              <a:t>の値を持つ</a:t>
            </a:r>
            <a:endParaRPr lang="en-US" altLang="ja-JP" dirty="0" smtClean="0">
              <a:sym typeface="Wingdings" panose="05000000000000000000" pitchFamily="2" charset="2"/>
            </a:endParaRPr>
          </a:p>
          <a:p>
            <a:r>
              <a:rPr kumimoji="1" lang="ja-JP" altLang="en-US" dirty="0">
                <a:sym typeface="Wingdings" panose="05000000000000000000" pitchFamily="2" charset="2"/>
              </a:rPr>
              <a:t>ヒストグラム</a:t>
            </a:r>
            <a:r>
              <a:rPr kumimoji="1" lang="ja-JP" altLang="en-US" dirty="0" smtClean="0">
                <a:sym typeface="Wingdings" panose="05000000000000000000" pitchFamily="2" charset="2"/>
              </a:rPr>
              <a:t>を</a:t>
            </a:r>
            <a:r>
              <a:rPr kumimoji="1" lang="ja-JP" altLang="en-US" dirty="0">
                <a:sym typeface="Wingdings" panose="05000000000000000000" pitchFamily="2" charset="2"/>
              </a:rPr>
              <a:t>計算</a:t>
            </a:r>
            <a:r>
              <a:rPr kumimoji="1" lang="ja-JP" altLang="en-US" dirty="0" smtClean="0">
                <a:sym typeface="Wingdings" panose="05000000000000000000" pitchFamily="2" charset="2"/>
              </a:rPr>
              <a:t>し，頻度値の総和が</a:t>
            </a:r>
            <a:r>
              <a:rPr kumimoji="1" lang="en-US" altLang="ja-JP" dirty="0" smtClean="0">
                <a:sym typeface="Wingdings" panose="05000000000000000000" pitchFamily="2" charset="2"/>
              </a:rPr>
              <a:t>1.0</a:t>
            </a:r>
            <a:r>
              <a:rPr kumimoji="1" lang="ja-JP" altLang="en-US" dirty="0" smtClean="0">
                <a:sym typeface="Wingdings" panose="05000000000000000000" pitchFamily="2" charset="2"/>
              </a:rPr>
              <a:t>になるように正規化</a:t>
            </a:r>
            <a:endParaRPr kumimoji="1" lang="en-US" altLang="ja-JP" dirty="0" smtClean="0">
              <a:sym typeface="Wingdings" panose="05000000000000000000" pitchFamily="2" charset="2"/>
            </a:endParaRP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26</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1297024" y="2743200"/>
                <a:ext cx="10047622" cy="540533"/>
              </a:xfrm>
              <a:prstGeom prst="rect">
                <a:avLst/>
              </a:prstGeom>
            </p:spPr>
            <p:txBody>
              <a:bodyPr wrap="none">
                <a:spAutoFit/>
              </a:bodyPr>
              <a:lstStyle/>
              <a:p>
                <a14:m>
                  <m:oMath xmlns:m="http://schemas.openxmlformats.org/officeDocument/2006/math">
                    <m:nary>
                      <m:naryPr>
                        <m:chr m:val="∑"/>
                        <m:ctrlPr>
                          <a:rPr lang="pt-BR" altLang="ja-JP" sz="2800" i="1" smtClean="0">
                            <a:latin typeface="Cambria Math" panose="02040503050406030204" pitchFamily="18" charset="0"/>
                            <a:sym typeface="Wingdings" panose="05000000000000000000" pitchFamily="2" charset="2"/>
                          </a:rPr>
                        </m:ctrlPr>
                      </m:naryPr>
                      <m:sub>
                        <m:r>
                          <a:rPr lang="pt-BR" altLang="ja-JP" sz="2800" i="1">
                            <a:latin typeface="Cambria Math" panose="02040503050406030204" pitchFamily="18" charset="0"/>
                            <a:sym typeface="Wingdings" panose="05000000000000000000" pitchFamily="2" charset="2"/>
                          </a:rPr>
                          <m:t>𝑛</m:t>
                        </m:r>
                        <m:r>
                          <a:rPr lang="pt-BR" altLang="ja-JP" sz="2800" i="1">
                            <a:latin typeface="Cambria Math" panose="02040503050406030204" pitchFamily="18" charset="0"/>
                            <a:sym typeface="Wingdings" panose="05000000000000000000" pitchFamily="2" charset="2"/>
                          </a:rPr>
                          <m:t>=0</m:t>
                        </m:r>
                      </m:sub>
                      <m:sup>
                        <m:r>
                          <a:rPr lang="en-US" altLang="ja-JP" sz="2800" i="1">
                            <a:latin typeface="Cambria Math" panose="02040503050406030204" pitchFamily="18" charset="0"/>
                            <a:sym typeface="Wingdings" panose="05000000000000000000" pitchFamily="2" charset="2"/>
                          </a:rPr>
                          <m:t>255</m:t>
                        </m:r>
                      </m:sup>
                      <m:e>
                        <m:r>
                          <a:rPr lang="en-US" altLang="ja-JP" sz="2800" i="1">
                            <a:latin typeface="Cambria Math" panose="02040503050406030204" pitchFamily="18" charset="0"/>
                            <a:sym typeface="Wingdings" panose="05000000000000000000" pitchFamily="2" charset="2"/>
                          </a:rPr>
                          <m:t>𝑝</m:t>
                        </m:r>
                        <m:d>
                          <m:dPr>
                            <m:ctrlPr>
                              <a:rPr lang="en-US" altLang="ja-JP" sz="2800" i="1">
                                <a:latin typeface="Cambria Math" panose="02040503050406030204" pitchFamily="18" charset="0"/>
                                <a:sym typeface="Wingdings" panose="05000000000000000000" pitchFamily="2" charset="2"/>
                              </a:rPr>
                            </m:ctrlPr>
                          </m:dPr>
                          <m:e>
                            <m:r>
                              <a:rPr lang="en-US" altLang="ja-JP" sz="2800" i="1">
                                <a:latin typeface="Cambria Math" panose="02040503050406030204" pitchFamily="18" charset="0"/>
                                <a:sym typeface="Wingdings" panose="05000000000000000000" pitchFamily="2" charset="2"/>
                              </a:rPr>
                              <m:t>𝑛</m:t>
                            </m:r>
                          </m:e>
                        </m:d>
                        <m:r>
                          <a:rPr lang="en-US" altLang="ja-JP" sz="2800" i="1">
                            <a:latin typeface="Cambria Math" panose="02040503050406030204" pitchFamily="18" charset="0"/>
                            <a:sym typeface="Wingdings" panose="05000000000000000000" pitchFamily="2" charset="2"/>
                          </a:rPr>
                          <m:t>=1.0</m:t>
                        </m:r>
                      </m:e>
                    </m:nary>
                    <m:r>
                      <a:rPr lang="en-US" altLang="ja-JP" sz="2800" b="0" i="1" smtClean="0">
                        <a:latin typeface="Cambria Math" panose="02040503050406030204" pitchFamily="18" charset="0"/>
                        <a:sym typeface="Wingdings" panose="05000000000000000000" pitchFamily="2" charset="2"/>
                      </a:rPr>
                      <m:t>    </m:t>
                    </m:r>
                  </m:oMath>
                </a14:m>
                <a:r>
                  <a:rPr lang="ja-JP" altLang="en-US" sz="2800" dirty="0" smtClean="0">
                    <a:latin typeface="メイリオ" panose="020B0604030504040204" pitchFamily="50" charset="-128"/>
                    <a:ea typeface="メイリオ" panose="020B0604030504040204" pitchFamily="50" charset="-128"/>
                  </a:rPr>
                  <a:t>ただし，</a:t>
                </a:r>
                <a:r>
                  <a:rPr lang="en-US" altLang="ja-JP" sz="2800" i="1" dirty="0" smtClean="0">
                    <a:latin typeface="Times New Roman" panose="02020603050405020304" pitchFamily="18" charset="0"/>
                    <a:ea typeface="メイリオ" panose="020B0604030504040204" pitchFamily="50" charset="-128"/>
                    <a:cs typeface="Times New Roman" panose="02020603050405020304" pitchFamily="18" charset="0"/>
                  </a:rPr>
                  <a:t>p</a:t>
                </a:r>
                <a:r>
                  <a:rPr lang="en-US" altLang="ja-JP" sz="2800" dirty="0" smtClean="0">
                    <a:latin typeface="Times New Roman" panose="02020603050405020304" pitchFamily="18" charset="0"/>
                    <a:ea typeface="メイリオ" panose="020B0604030504040204" pitchFamily="50" charset="-128"/>
                    <a:cs typeface="Times New Roman" panose="02020603050405020304" pitchFamily="18" charset="0"/>
                  </a:rPr>
                  <a:t>(</a:t>
                </a:r>
                <a:r>
                  <a:rPr lang="en-US" altLang="ja-JP" sz="2800" i="1" dirty="0" smtClean="0">
                    <a:latin typeface="Times New Roman" panose="02020603050405020304" pitchFamily="18" charset="0"/>
                    <a:ea typeface="メイリオ" panose="020B0604030504040204" pitchFamily="50" charset="-128"/>
                    <a:cs typeface="Times New Roman" panose="02020603050405020304" pitchFamily="18" charset="0"/>
                  </a:rPr>
                  <a:t>n</a:t>
                </a:r>
                <a:r>
                  <a:rPr lang="en-US" altLang="ja-JP" sz="2800" dirty="0" smtClean="0">
                    <a:latin typeface="Times New Roman" panose="02020603050405020304" pitchFamily="18" charset="0"/>
                    <a:ea typeface="メイリオ" panose="020B0604030504040204" pitchFamily="50" charset="-128"/>
                    <a:cs typeface="Times New Roman" panose="02020603050405020304" pitchFamily="18" charset="0"/>
                  </a:rPr>
                  <a:t>)</a:t>
                </a:r>
                <a:r>
                  <a:rPr lang="ja-JP" altLang="en-US" sz="2800" dirty="0" smtClean="0">
                    <a:latin typeface="Times New Roman" panose="02020603050405020304" pitchFamily="18" charset="0"/>
                    <a:ea typeface="メイリオ" panose="020B0604030504040204" pitchFamily="50" charset="-128"/>
                    <a:cs typeface="Times New Roman" panose="02020603050405020304" pitchFamily="18" charset="0"/>
                  </a:rPr>
                  <a:t>は画素値 </a:t>
                </a:r>
                <a:r>
                  <a:rPr lang="en-US" altLang="ja-JP" sz="2800" i="1" dirty="0" smtClean="0">
                    <a:latin typeface="Times New Roman" panose="02020603050405020304" pitchFamily="18" charset="0"/>
                    <a:ea typeface="メイリオ" panose="020B0604030504040204" pitchFamily="50" charset="-128"/>
                    <a:cs typeface="Times New Roman" panose="02020603050405020304" pitchFamily="18" charset="0"/>
                  </a:rPr>
                  <a:t>n</a:t>
                </a:r>
                <a:r>
                  <a:rPr lang="ja-JP" altLang="en-US" sz="2800" i="1" dirty="0">
                    <a:latin typeface="Times New Roman" panose="02020603050405020304" pitchFamily="18" charset="0"/>
                    <a:ea typeface="メイリオ" panose="020B0604030504040204" pitchFamily="50" charset="-128"/>
                    <a:cs typeface="Times New Roman" panose="02020603050405020304" pitchFamily="18" charset="0"/>
                  </a:rPr>
                  <a:t> </a:t>
                </a:r>
                <a:r>
                  <a:rPr lang="ja-JP" altLang="en-US" sz="2800" i="1" dirty="0" smtClean="0">
                    <a:latin typeface="Times New Roman" panose="02020603050405020304" pitchFamily="18" charset="0"/>
                    <a:ea typeface="メイリオ" panose="020B0604030504040204" pitchFamily="50" charset="-128"/>
                    <a:cs typeface="Times New Roman" panose="02020603050405020304" pitchFamily="18" charset="0"/>
                  </a:rPr>
                  <a:t>の頻度（出現確率）</a:t>
                </a:r>
                <a:endParaRPr lang="ja-JP" altLang="en-US" sz="2800" i="1" dirty="0">
                  <a:latin typeface="Times New Roman" panose="02020603050405020304" pitchFamily="18" charset="0"/>
                  <a:ea typeface="メイリオ" panose="020B0604030504040204" pitchFamily="50" charset="-128"/>
                  <a:cs typeface="Times New Roman" panose="02020603050405020304" pitchFamily="18" charset="0"/>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1297024" y="2743200"/>
                <a:ext cx="10047622" cy="540533"/>
              </a:xfrm>
              <a:prstGeom prst="rect">
                <a:avLst/>
              </a:prstGeom>
              <a:blipFill>
                <a:blip r:embed="rId2"/>
                <a:stretch>
                  <a:fillRect t="-13483" r="-61" b="-32584"/>
                </a:stretch>
              </a:blipFill>
            </p:spPr>
            <p:txBody>
              <a:bodyPr/>
              <a:lstStyle/>
              <a:p>
                <a:r>
                  <a:rPr lang="ja-JP" altLang="en-US">
                    <a:noFill/>
                  </a:rPr>
                  <a:t> </a:t>
                </a:r>
              </a:p>
            </p:txBody>
          </p:sp>
        </mc:Fallback>
      </mc:AlternateContent>
      <p:sp>
        <p:nvSpPr>
          <p:cNvPr id="6" name="コンテンツ プレースホルダー 2"/>
          <p:cNvSpPr txBox="1">
            <a:spLocks/>
          </p:cNvSpPr>
          <p:nvPr/>
        </p:nvSpPr>
        <p:spPr>
          <a:xfrm>
            <a:off x="457199" y="3483760"/>
            <a:ext cx="11473211" cy="14811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sym typeface="Wingdings" panose="05000000000000000000" pitchFamily="2" charset="2"/>
              </a:rPr>
              <a:t>ハフマン符号化アルゴリズムで，画素値</a:t>
            </a:r>
            <a:r>
              <a:rPr lang="en-US" altLang="ja-JP" dirty="0" smtClean="0">
                <a:sym typeface="Wingdings" panose="05000000000000000000" pitchFamily="2" charset="2"/>
              </a:rPr>
              <a:t>0,1,2,…, 255</a:t>
            </a:r>
            <a:r>
              <a:rPr lang="ja-JP" altLang="en-US" dirty="0" smtClean="0">
                <a:sym typeface="Wingdings" panose="05000000000000000000" pitchFamily="2" charset="2"/>
              </a:rPr>
              <a:t>を符号化する</a:t>
            </a:r>
            <a:endParaRPr lang="en-US" altLang="ja-JP" dirty="0" smtClean="0">
              <a:sym typeface="Wingdings" panose="05000000000000000000" pitchFamily="2" charset="2"/>
            </a:endParaRPr>
          </a:p>
        </p:txBody>
      </p:sp>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5835" t="10762" r="5976" b="39549"/>
          <a:stretch/>
        </p:blipFill>
        <p:spPr bwMode="auto">
          <a:xfrm>
            <a:off x="4592410" y="4078450"/>
            <a:ext cx="4871934" cy="277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223" t="4896" r="1528" b="1690"/>
          <a:stretch/>
        </p:blipFill>
        <p:spPr bwMode="auto">
          <a:xfrm>
            <a:off x="899839" y="4078450"/>
            <a:ext cx="3539436" cy="2659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83175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5605718"/>
            <a:ext cx="11473211" cy="733270"/>
          </a:xfrm>
        </p:spPr>
        <p:txBody>
          <a:bodyPr/>
          <a:lstStyle/>
          <a:p>
            <a:pPr algn="r"/>
            <a:r>
              <a:rPr lang="ja-JP" altLang="en-US" b="1" dirty="0" smtClean="0"/>
              <a:t>ランレングス符号化</a:t>
            </a:r>
            <a:endParaRPr kumimoji="1" lang="ja-JP" altLang="en-US" b="1"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27</a:t>
            </a:fld>
            <a:endParaRPr lang="ja-JP" altLang="en-US"/>
          </a:p>
        </p:txBody>
      </p:sp>
      <p:sp>
        <p:nvSpPr>
          <p:cNvPr id="5" name="タイトル 1"/>
          <p:cNvSpPr txBox="1">
            <a:spLocks/>
          </p:cNvSpPr>
          <p:nvPr/>
        </p:nvSpPr>
        <p:spPr>
          <a:xfrm>
            <a:off x="457199" y="3529770"/>
            <a:ext cx="11473211"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b="1" dirty="0"/>
          </a:p>
        </p:txBody>
      </p:sp>
    </p:spTree>
    <p:extLst>
      <p:ext uri="{BB962C8B-B14F-4D97-AF65-F5344CB8AC3E}">
        <p14:creationId xmlns:p14="http://schemas.microsoft.com/office/powerpoint/2010/main" val="10133718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23826"/>
            <a:ext cx="11473211" cy="733270"/>
          </a:xfrm>
        </p:spPr>
        <p:txBody>
          <a:bodyPr>
            <a:normAutofit/>
          </a:bodyPr>
          <a:lstStyle/>
          <a:p>
            <a:r>
              <a:rPr kumimoji="1" lang="ja-JP" altLang="en-US" sz="4000" dirty="0" smtClean="0"/>
              <a:t>ランレングス符号化</a:t>
            </a:r>
            <a:endParaRPr kumimoji="1" lang="ja-JP" altLang="en-US" sz="4000" dirty="0"/>
          </a:p>
        </p:txBody>
      </p:sp>
      <p:sp>
        <p:nvSpPr>
          <p:cNvPr id="3" name="コンテンツ プレースホルダー 2"/>
          <p:cNvSpPr>
            <a:spLocks noGrp="1"/>
          </p:cNvSpPr>
          <p:nvPr>
            <p:ph idx="1"/>
          </p:nvPr>
        </p:nvSpPr>
        <p:spPr>
          <a:xfrm>
            <a:off x="457199" y="841828"/>
            <a:ext cx="11473211" cy="3294743"/>
          </a:xfrm>
        </p:spPr>
        <p:txBody>
          <a:bodyPr>
            <a:normAutofit/>
          </a:bodyPr>
          <a:lstStyle/>
          <a:p>
            <a:pPr>
              <a:lnSpc>
                <a:spcPct val="100000"/>
              </a:lnSpc>
              <a:spcBef>
                <a:spcPts val="600"/>
              </a:spcBef>
              <a:spcAft>
                <a:spcPts val="600"/>
              </a:spcAft>
            </a:pPr>
            <a:r>
              <a:rPr lang="ja-JP" altLang="en-US" dirty="0" smtClean="0"/>
              <a:t>データ中をシンボルとその連続する長さで符号化する手法</a:t>
            </a:r>
            <a:endParaRPr lang="en-US" altLang="ja-JP" dirty="0" smtClean="0"/>
          </a:p>
          <a:p>
            <a:pPr marL="457200" lvl="1" indent="0">
              <a:lnSpc>
                <a:spcPct val="100000"/>
              </a:lnSpc>
              <a:spcBef>
                <a:spcPts val="600"/>
              </a:spcBef>
              <a:spcAft>
                <a:spcPts val="600"/>
              </a:spcAft>
              <a:buNone/>
            </a:pPr>
            <a:r>
              <a:rPr lang="ja-JP" altLang="en-US" dirty="0"/>
              <a:t>元</a:t>
            </a:r>
            <a:r>
              <a:rPr lang="ja-JP" altLang="en-US" dirty="0" smtClean="0"/>
              <a:t>データ</a:t>
            </a:r>
            <a:r>
              <a:rPr lang="en-US" altLang="ja-JP" dirty="0" smtClean="0"/>
              <a:t>: AAAAAAABBBBAAAACCCCCCCCC  : 1byte * 24</a:t>
            </a:r>
            <a:r>
              <a:rPr lang="ja-JP" altLang="en-US" dirty="0" smtClean="0"/>
              <a:t> </a:t>
            </a:r>
            <a:r>
              <a:rPr lang="en-US" altLang="ja-JP" dirty="0" smtClean="0"/>
              <a:t>= 24 byte</a:t>
            </a:r>
            <a:endParaRPr lang="en-US" altLang="ja-JP" dirty="0"/>
          </a:p>
          <a:p>
            <a:pPr marL="0" indent="0">
              <a:lnSpc>
                <a:spcPct val="100000"/>
              </a:lnSpc>
              <a:spcBef>
                <a:spcPts val="600"/>
              </a:spcBef>
              <a:spcAft>
                <a:spcPts val="600"/>
              </a:spcAft>
              <a:buNone/>
            </a:pPr>
            <a:r>
              <a:rPr lang="en-US" altLang="ja-JP" sz="2400" dirty="0" smtClean="0"/>
              <a:t>     </a:t>
            </a:r>
            <a:r>
              <a:rPr lang="ja-JP" altLang="en-US" sz="2400" dirty="0" smtClean="0"/>
              <a:t>符号化  </a:t>
            </a:r>
            <a:r>
              <a:rPr lang="en-US" altLang="ja-JP" sz="2400" dirty="0" smtClean="0"/>
              <a:t>: A7, B4, A4, C9                             : 2byte * 4   = 8 byte </a:t>
            </a:r>
          </a:p>
          <a:p>
            <a:pPr marL="0" indent="0">
              <a:lnSpc>
                <a:spcPct val="100000"/>
              </a:lnSpc>
              <a:spcBef>
                <a:spcPts val="600"/>
              </a:spcBef>
              <a:spcAft>
                <a:spcPts val="600"/>
              </a:spcAft>
              <a:buNone/>
            </a:pPr>
            <a:r>
              <a:rPr lang="en-US" altLang="ja-JP" sz="2400" dirty="0"/>
              <a:t> </a:t>
            </a:r>
            <a:r>
              <a:rPr lang="en-US" altLang="ja-JP" sz="2400" dirty="0" smtClean="0"/>
              <a:t>    </a:t>
            </a:r>
            <a:r>
              <a:rPr lang="en-US" altLang="ja-JP" sz="2000" dirty="0" smtClean="0"/>
              <a:t>※</a:t>
            </a:r>
            <a:r>
              <a:rPr lang="ja-JP" altLang="en-US" sz="2000" dirty="0" smtClean="0"/>
              <a:t>シンボルは</a:t>
            </a:r>
            <a:r>
              <a:rPr lang="en-US" altLang="ja-JP" sz="2000" dirty="0" smtClean="0"/>
              <a:t>1 byte (char)</a:t>
            </a:r>
            <a:r>
              <a:rPr lang="ja-JP" altLang="en-US" sz="2000" dirty="0" smtClean="0"/>
              <a:t>で表現し，連続数も</a:t>
            </a:r>
            <a:r>
              <a:rPr lang="en-US" altLang="ja-JP" sz="2000" dirty="0" smtClean="0"/>
              <a:t>1 byte (</a:t>
            </a:r>
            <a:r>
              <a:rPr lang="en-US" altLang="ja-JP" sz="2000" dirty="0" err="1" smtClean="0"/>
              <a:t>uchar</a:t>
            </a:r>
            <a:r>
              <a:rPr lang="en-US" altLang="ja-JP" sz="2000" dirty="0" smtClean="0"/>
              <a:t>)</a:t>
            </a:r>
            <a:r>
              <a:rPr lang="ja-JP" altLang="en-US" sz="2000" dirty="0" smtClean="0"/>
              <a:t>で表現した</a:t>
            </a:r>
            <a:r>
              <a:rPr lang="en-US" altLang="ja-JP" sz="2400" dirty="0" smtClean="0"/>
              <a:t> </a:t>
            </a:r>
          </a:p>
          <a:p>
            <a:pPr>
              <a:lnSpc>
                <a:spcPct val="100000"/>
              </a:lnSpc>
              <a:spcBef>
                <a:spcPts val="600"/>
              </a:spcBef>
              <a:spcAft>
                <a:spcPts val="600"/>
              </a:spcAft>
            </a:pPr>
            <a:r>
              <a:rPr lang="ja-JP" altLang="en-US" dirty="0" smtClean="0"/>
              <a:t>色</a:t>
            </a:r>
            <a:r>
              <a:rPr lang="ja-JP" altLang="en-US" dirty="0"/>
              <a:t>数</a:t>
            </a:r>
            <a:r>
              <a:rPr lang="ja-JP" altLang="en-US" dirty="0" smtClean="0"/>
              <a:t>の少ない画像（</a:t>
            </a:r>
            <a:r>
              <a:rPr lang="en-US" altLang="ja-JP" dirty="0" smtClean="0"/>
              <a:t>e.g. 2</a:t>
            </a:r>
            <a:r>
              <a:rPr lang="ja-JP" altLang="en-US" dirty="0" smtClean="0"/>
              <a:t>値画像）では，同じ画素値が連続するのでランレングス符号化により効率的な圧縮が期待できる</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28</a:t>
            </a:fld>
            <a:endParaRPr lang="ja-JP" altLang="en-US"/>
          </a:p>
        </p:txBody>
      </p:sp>
      <p:pic>
        <p:nvPicPr>
          <p:cNvPr id="6" name="図 5"/>
          <p:cNvPicPr>
            <a:picLocks noChangeAspect="1"/>
          </p:cNvPicPr>
          <p:nvPr/>
        </p:nvPicPr>
        <p:blipFill>
          <a:blip r:embed="rId2"/>
          <a:stretch>
            <a:fillRect/>
          </a:stretch>
        </p:blipFill>
        <p:spPr>
          <a:xfrm>
            <a:off x="580573" y="4119222"/>
            <a:ext cx="2600808" cy="2622664"/>
          </a:xfrm>
          <a:prstGeom prst="rect">
            <a:avLst/>
          </a:prstGeom>
          <a:ln>
            <a:solidFill>
              <a:schemeClr val="tx1"/>
            </a:solidFill>
          </a:ln>
        </p:spPr>
      </p:pic>
      <p:sp>
        <p:nvSpPr>
          <p:cNvPr id="7" name="正方形/長方形 6"/>
          <p:cNvSpPr/>
          <p:nvPr/>
        </p:nvSpPr>
        <p:spPr>
          <a:xfrm>
            <a:off x="3487386" y="4072622"/>
            <a:ext cx="2613216" cy="2785378"/>
          </a:xfrm>
          <a:prstGeom prst="rect">
            <a:avLst/>
          </a:prstGeom>
        </p:spPr>
        <p:txBody>
          <a:bodyPr wrap="none">
            <a:spAutoFit/>
          </a:bodyPr>
          <a:lstStyle/>
          <a:p>
            <a:pPr>
              <a:lnSpc>
                <a:spcPts val="1400"/>
              </a:lnSpc>
            </a:pPr>
            <a:r>
              <a:rPr lang="en-US" altLang="ja-JP" sz="1600" b="1" spc="350" dirty="0" smtClean="0">
                <a:latin typeface="Dotum" panose="020B0600000101010101" pitchFamily="34" charset="-127"/>
                <a:ea typeface="Dotum" panose="020B0600000101010101" pitchFamily="34" charset="-127"/>
              </a:rPr>
              <a:t>111111111111111</a:t>
            </a:r>
          </a:p>
          <a:p>
            <a:pPr>
              <a:lnSpc>
                <a:spcPts val="1400"/>
              </a:lnSpc>
            </a:pPr>
            <a:r>
              <a:rPr lang="en-US" altLang="ja-JP" sz="1600" b="1" spc="350" dirty="0" smtClean="0">
                <a:latin typeface="Dotum" panose="020B0600000101010101" pitchFamily="34" charset="-127"/>
                <a:ea typeface="Dotum" panose="020B0600000101010101" pitchFamily="34" charset="-127"/>
              </a:rPr>
              <a:t>111111101111111</a:t>
            </a:r>
            <a:endParaRPr lang="ja-JP" altLang="en-US"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111111000111111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111111000111111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111110000011111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111100000001111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a:t>
            </a:r>
            <a:r>
              <a:rPr lang="en-US" altLang="ja-JP" sz="1600" b="1" spc="350" dirty="0">
                <a:latin typeface="Dotum" panose="020B0600000101010101" pitchFamily="34" charset="-127"/>
                <a:ea typeface="Dotum" panose="020B0600000101010101" pitchFamily="34" charset="-127"/>
              </a:rPr>
              <a:t>0000000</a:t>
            </a:r>
            <a:r>
              <a:rPr lang="en-US" altLang="ja-JP" sz="1600" b="1" spc="350" dirty="0" smtClean="0">
                <a:latin typeface="Dotum" panose="020B0600000101010101" pitchFamily="34" charset="-127"/>
                <a:ea typeface="Dotum" panose="020B0600000101010101" pitchFamily="34" charset="-127"/>
              </a:rPr>
              <a:t>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111000000000111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111000000000111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110000000000011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a:t>
            </a:r>
            <a:r>
              <a:rPr lang="en-US" altLang="ja-JP" sz="1600" b="1" spc="350" dirty="0">
                <a:latin typeface="Dotum" panose="020B0600000101010101" pitchFamily="34" charset="-127"/>
                <a:ea typeface="Dotum" panose="020B0600000101010101" pitchFamily="34" charset="-127"/>
              </a:rPr>
              <a:t>00000000000</a:t>
            </a:r>
            <a:r>
              <a:rPr lang="en-US" altLang="ja-JP" sz="1600" b="1" spc="350" dirty="0" smtClean="0">
                <a:latin typeface="Dotum" panose="020B0600000101010101" pitchFamily="34" charset="-127"/>
                <a:ea typeface="Dotum" panose="020B0600000101010101" pitchFamily="34" charset="-127"/>
              </a:rPr>
              <a:t>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100000000000001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100000000000001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000000000000000</a:t>
            </a:r>
          </a:p>
          <a:p>
            <a:pPr>
              <a:lnSpc>
                <a:spcPts val="1400"/>
              </a:lnSpc>
            </a:pPr>
            <a:r>
              <a:rPr lang="en-US" altLang="ja-JP" sz="1600" b="1" spc="350" dirty="0" smtClean="0">
                <a:latin typeface="Dotum" panose="020B0600000101010101" pitchFamily="34" charset="-127"/>
                <a:ea typeface="Dotum" panose="020B0600000101010101" pitchFamily="34" charset="-127"/>
              </a:rPr>
              <a:t>111111111111111</a:t>
            </a:r>
            <a:endParaRPr lang="en-US" altLang="ja-JP" sz="1600" b="1" spc="350" dirty="0">
              <a:latin typeface="Dotum" panose="020B0600000101010101" pitchFamily="34" charset="-127"/>
              <a:ea typeface="Dotum" panose="020B0600000101010101" pitchFamily="34" charset="-127"/>
            </a:endParaRPr>
          </a:p>
        </p:txBody>
      </p:sp>
      <p:sp>
        <p:nvSpPr>
          <p:cNvPr id="8" name="右矢印 7"/>
          <p:cNvSpPr/>
          <p:nvPr/>
        </p:nvSpPr>
        <p:spPr>
          <a:xfrm>
            <a:off x="6322785" y="4848678"/>
            <a:ext cx="609600" cy="740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688255" y="3349679"/>
            <a:ext cx="1955985" cy="5262979"/>
          </a:xfrm>
          <a:prstGeom prst="rect">
            <a:avLst/>
          </a:prstGeom>
        </p:spPr>
        <p:txBody>
          <a:bodyPr wrap="none">
            <a:spAutoFit/>
          </a:bodyPr>
          <a:lstStyle/>
          <a:p>
            <a:r>
              <a:rPr lang="en-US" altLang="ja-JP" sz="2400" dirty="0" smtClean="0"/>
              <a:t>1:15, </a:t>
            </a:r>
          </a:p>
          <a:p>
            <a:r>
              <a:rPr lang="en-US" altLang="ja-JP" sz="2400" dirty="0" smtClean="0"/>
              <a:t>1:7, 0:1,</a:t>
            </a:r>
            <a:r>
              <a:rPr lang="en-US" altLang="ja-JP" sz="2400" dirty="0"/>
              <a:t> 1:7,</a:t>
            </a:r>
            <a:r>
              <a:rPr lang="en-US" altLang="ja-JP" sz="2400" dirty="0" smtClean="0"/>
              <a:t> </a:t>
            </a:r>
          </a:p>
          <a:p>
            <a:r>
              <a:rPr lang="en-US" altLang="ja-JP" sz="2400" dirty="0" smtClean="0"/>
              <a:t>1:6, 0:3, 1:6, </a:t>
            </a:r>
            <a:endParaRPr lang="en-US" altLang="ja-JP" sz="2400" dirty="0"/>
          </a:p>
          <a:p>
            <a:r>
              <a:rPr lang="en-US" altLang="ja-JP" sz="2400" dirty="0" smtClean="0"/>
              <a:t>1:6, 0:3, 1:6, </a:t>
            </a:r>
            <a:endParaRPr lang="en-US" altLang="ja-JP" sz="2400" dirty="0"/>
          </a:p>
          <a:p>
            <a:r>
              <a:rPr lang="en-US" altLang="ja-JP" sz="2400" dirty="0" smtClean="0"/>
              <a:t>1:5, 0:5, 1:5, </a:t>
            </a:r>
            <a:endParaRPr lang="en-US" altLang="ja-JP" sz="2400" dirty="0"/>
          </a:p>
          <a:p>
            <a:r>
              <a:rPr lang="en-US" altLang="ja-JP" sz="2400" dirty="0" smtClean="0"/>
              <a:t>1:4, 0:7, 1:4, </a:t>
            </a:r>
            <a:endParaRPr lang="en-US" altLang="ja-JP" sz="2400" dirty="0"/>
          </a:p>
          <a:p>
            <a:r>
              <a:rPr lang="en-US" altLang="ja-JP" sz="2400" dirty="0" smtClean="0"/>
              <a:t>1:4, 0:7, 1:4, </a:t>
            </a:r>
            <a:endParaRPr lang="en-US" altLang="ja-JP" sz="2400" dirty="0"/>
          </a:p>
          <a:p>
            <a:r>
              <a:rPr lang="en-US" altLang="ja-JP" sz="2400" dirty="0" smtClean="0"/>
              <a:t>1:3, 0:9, 1:3, </a:t>
            </a:r>
            <a:endParaRPr lang="en-US" altLang="ja-JP" sz="2400" dirty="0"/>
          </a:p>
          <a:p>
            <a:r>
              <a:rPr lang="en-US" altLang="ja-JP" sz="2400" dirty="0" smtClean="0"/>
              <a:t>1:3, 0:9, 1:3, </a:t>
            </a:r>
            <a:endParaRPr lang="en-US" altLang="ja-JP" sz="2400" dirty="0"/>
          </a:p>
          <a:p>
            <a:r>
              <a:rPr lang="en-US" altLang="ja-JP" sz="2400" dirty="0" smtClean="0"/>
              <a:t>1:2, 0:11, 1:2, </a:t>
            </a:r>
            <a:endParaRPr lang="en-US" altLang="ja-JP" sz="2400" dirty="0"/>
          </a:p>
          <a:p>
            <a:r>
              <a:rPr lang="en-US" altLang="ja-JP" sz="2400" dirty="0" smtClean="0"/>
              <a:t>1:2, 0:11, 1:2, </a:t>
            </a:r>
            <a:endParaRPr lang="en-US" altLang="ja-JP" sz="2400" dirty="0"/>
          </a:p>
          <a:p>
            <a:r>
              <a:rPr lang="en-US" altLang="ja-JP" sz="2400" dirty="0" smtClean="0"/>
              <a:t>1:1, 0:13, 1:1, </a:t>
            </a:r>
            <a:endParaRPr lang="en-US" altLang="ja-JP" sz="2400" dirty="0"/>
          </a:p>
          <a:p>
            <a:r>
              <a:rPr lang="en-US" altLang="ja-JP" sz="2400" dirty="0"/>
              <a:t>1:1, 0:13, 1:1, </a:t>
            </a:r>
          </a:p>
          <a:p>
            <a:r>
              <a:rPr lang="en-US" altLang="ja-JP" sz="2400" dirty="0" smtClean="0"/>
              <a:t>0:15, 1:15, </a:t>
            </a:r>
            <a:endParaRPr lang="en-US" altLang="ja-JP" sz="2400" dirty="0"/>
          </a:p>
        </p:txBody>
      </p:sp>
      <p:sp>
        <p:nvSpPr>
          <p:cNvPr id="10" name="正方形/長方形 9"/>
          <p:cNvSpPr/>
          <p:nvPr/>
        </p:nvSpPr>
        <p:spPr>
          <a:xfrm>
            <a:off x="7094182" y="4046895"/>
            <a:ext cx="4526318" cy="1569660"/>
          </a:xfrm>
          <a:prstGeom prst="rect">
            <a:avLst/>
          </a:prstGeom>
        </p:spPr>
        <p:txBody>
          <a:bodyPr wrap="square">
            <a:spAutoFit/>
          </a:bodyPr>
          <a:lstStyle/>
          <a:p>
            <a:r>
              <a:rPr lang="en-US" altLang="ja-JP" sz="2400" dirty="0" smtClean="0"/>
              <a:t>1:22, 0:1, 1:13, 0:3, 1:12, 0:3, 1:11, 0:5, 1:9, 0:7, 1:8, 0:7, 1:7, 0:9, 1:6, 0:9, 1:5, 0:11, 1:4, 0:11, 1:3, 0:13, 1:2, 0:13, 1:1</a:t>
            </a:r>
            <a:r>
              <a:rPr lang="en-US" altLang="ja-JP" sz="2400" dirty="0"/>
              <a:t>, </a:t>
            </a:r>
            <a:r>
              <a:rPr lang="en-US" altLang="ja-JP" sz="2400" dirty="0" smtClean="0"/>
              <a:t>0:15, 1:15, </a:t>
            </a:r>
            <a:endParaRPr lang="en-US" altLang="ja-JP" sz="2400" dirty="0"/>
          </a:p>
        </p:txBody>
      </p:sp>
    </p:spTree>
    <p:extLst>
      <p:ext uri="{BB962C8B-B14F-4D97-AF65-F5344CB8AC3E}">
        <p14:creationId xmlns:p14="http://schemas.microsoft.com/office/powerpoint/2010/main" val="518716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23826"/>
            <a:ext cx="11473211" cy="733270"/>
          </a:xfrm>
        </p:spPr>
        <p:txBody>
          <a:bodyPr>
            <a:normAutofit/>
          </a:bodyPr>
          <a:lstStyle/>
          <a:p>
            <a:r>
              <a:rPr kumimoji="1" lang="ja-JP" altLang="en-US" sz="4000" dirty="0" smtClean="0"/>
              <a:t>ランレングス符号化</a:t>
            </a:r>
            <a:endParaRPr kumimoji="1" lang="ja-JP" altLang="en-US" sz="4000"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29</a:t>
            </a:fld>
            <a:endParaRPr lang="ja-JP" altLang="en-US"/>
          </a:p>
        </p:txBody>
      </p:sp>
      <p:pic>
        <p:nvPicPr>
          <p:cNvPr id="6" name="図 5"/>
          <p:cNvPicPr>
            <a:picLocks noChangeAspect="1"/>
          </p:cNvPicPr>
          <p:nvPr/>
        </p:nvPicPr>
        <p:blipFill>
          <a:blip r:embed="rId2"/>
          <a:stretch>
            <a:fillRect/>
          </a:stretch>
        </p:blipFill>
        <p:spPr>
          <a:xfrm>
            <a:off x="580573" y="1242672"/>
            <a:ext cx="2600808" cy="2622664"/>
          </a:xfrm>
          <a:prstGeom prst="rect">
            <a:avLst/>
          </a:prstGeom>
          <a:ln>
            <a:solidFill>
              <a:schemeClr val="tx1"/>
            </a:solidFill>
          </a:ln>
        </p:spPr>
      </p:pic>
      <p:sp>
        <p:nvSpPr>
          <p:cNvPr id="7" name="正方形/長方形 6"/>
          <p:cNvSpPr/>
          <p:nvPr/>
        </p:nvSpPr>
        <p:spPr>
          <a:xfrm>
            <a:off x="3277836" y="1196072"/>
            <a:ext cx="2613216" cy="2785378"/>
          </a:xfrm>
          <a:prstGeom prst="rect">
            <a:avLst/>
          </a:prstGeom>
        </p:spPr>
        <p:txBody>
          <a:bodyPr wrap="none">
            <a:spAutoFit/>
          </a:bodyPr>
          <a:lstStyle/>
          <a:p>
            <a:pPr>
              <a:lnSpc>
                <a:spcPts val="1400"/>
              </a:lnSpc>
            </a:pPr>
            <a:r>
              <a:rPr lang="en-US" altLang="ja-JP" sz="1600" b="1" spc="350" dirty="0" smtClean="0">
                <a:latin typeface="Dotum" panose="020B0600000101010101" pitchFamily="34" charset="-127"/>
                <a:ea typeface="Dotum" panose="020B0600000101010101" pitchFamily="34" charset="-127"/>
              </a:rPr>
              <a:t>111111111111111</a:t>
            </a:r>
          </a:p>
          <a:p>
            <a:pPr>
              <a:lnSpc>
                <a:spcPts val="1400"/>
              </a:lnSpc>
            </a:pPr>
            <a:r>
              <a:rPr lang="en-US" altLang="ja-JP" sz="1600" b="1" spc="350" dirty="0" smtClean="0">
                <a:latin typeface="Dotum" panose="020B0600000101010101" pitchFamily="34" charset="-127"/>
                <a:ea typeface="Dotum" panose="020B0600000101010101" pitchFamily="34" charset="-127"/>
              </a:rPr>
              <a:t>111111101111111</a:t>
            </a:r>
            <a:endParaRPr lang="ja-JP" altLang="en-US"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111111000111111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111111000111111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111110000011111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111100000001111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a:t>
            </a:r>
            <a:r>
              <a:rPr lang="en-US" altLang="ja-JP" sz="1600" b="1" spc="350" dirty="0">
                <a:latin typeface="Dotum" panose="020B0600000101010101" pitchFamily="34" charset="-127"/>
                <a:ea typeface="Dotum" panose="020B0600000101010101" pitchFamily="34" charset="-127"/>
              </a:rPr>
              <a:t>0000000</a:t>
            </a:r>
            <a:r>
              <a:rPr lang="en-US" altLang="ja-JP" sz="1600" b="1" spc="350" dirty="0" smtClean="0">
                <a:latin typeface="Dotum" panose="020B0600000101010101" pitchFamily="34" charset="-127"/>
                <a:ea typeface="Dotum" panose="020B0600000101010101" pitchFamily="34" charset="-127"/>
              </a:rPr>
              <a:t>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111000000000111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111000000000111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110000000000011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a:t>
            </a:r>
            <a:r>
              <a:rPr lang="en-US" altLang="ja-JP" sz="1600" b="1" spc="350" dirty="0">
                <a:latin typeface="Dotum" panose="020B0600000101010101" pitchFamily="34" charset="-127"/>
                <a:ea typeface="Dotum" panose="020B0600000101010101" pitchFamily="34" charset="-127"/>
              </a:rPr>
              <a:t>00000000000</a:t>
            </a:r>
            <a:r>
              <a:rPr lang="en-US" altLang="ja-JP" sz="1600" b="1" spc="350" dirty="0" smtClean="0">
                <a:latin typeface="Dotum" panose="020B0600000101010101" pitchFamily="34" charset="-127"/>
                <a:ea typeface="Dotum" panose="020B0600000101010101" pitchFamily="34" charset="-127"/>
              </a:rPr>
              <a:t>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100000000000001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100000000000001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000000000000000</a:t>
            </a:r>
          </a:p>
          <a:p>
            <a:pPr>
              <a:lnSpc>
                <a:spcPts val="1400"/>
              </a:lnSpc>
            </a:pPr>
            <a:r>
              <a:rPr lang="en-US" altLang="ja-JP" sz="1600" b="1" spc="350" dirty="0" smtClean="0">
                <a:latin typeface="Dotum" panose="020B0600000101010101" pitchFamily="34" charset="-127"/>
                <a:ea typeface="Dotum" panose="020B0600000101010101" pitchFamily="34" charset="-127"/>
              </a:rPr>
              <a:t>111111111111111</a:t>
            </a:r>
            <a:endParaRPr lang="en-US" altLang="ja-JP" sz="1600" b="1" spc="350" dirty="0">
              <a:latin typeface="Dotum" panose="020B0600000101010101" pitchFamily="34" charset="-127"/>
              <a:ea typeface="Dotum" panose="020B0600000101010101" pitchFamily="34" charset="-127"/>
            </a:endParaRPr>
          </a:p>
        </p:txBody>
      </p:sp>
      <p:sp>
        <p:nvSpPr>
          <p:cNvPr id="8" name="右矢印 7"/>
          <p:cNvSpPr/>
          <p:nvPr/>
        </p:nvSpPr>
        <p:spPr>
          <a:xfrm>
            <a:off x="5960835" y="2105478"/>
            <a:ext cx="609600" cy="9234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688255" y="3349679"/>
            <a:ext cx="1955985" cy="5262979"/>
          </a:xfrm>
          <a:prstGeom prst="rect">
            <a:avLst/>
          </a:prstGeom>
        </p:spPr>
        <p:txBody>
          <a:bodyPr wrap="none">
            <a:spAutoFit/>
          </a:bodyPr>
          <a:lstStyle/>
          <a:p>
            <a:r>
              <a:rPr lang="en-US" altLang="ja-JP" sz="2400" dirty="0" smtClean="0"/>
              <a:t>1:15, </a:t>
            </a:r>
          </a:p>
          <a:p>
            <a:r>
              <a:rPr lang="en-US" altLang="ja-JP" sz="2400" dirty="0" smtClean="0"/>
              <a:t>1:7, 0:1,</a:t>
            </a:r>
            <a:r>
              <a:rPr lang="en-US" altLang="ja-JP" sz="2400" dirty="0"/>
              <a:t> 1:7,</a:t>
            </a:r>
            <a:r>
              <a:rPr lang="en-US" altLang="ja-JP" sz="2400" dirty="0" smtClean="0"/>
              <a:t> </a:t>
            </a:r>
          </a:p>
          <a:p>
            <a:r>
              <a:rPr lang="en-US" altLang="ja-JP" sz="2400" dirty="0" smtClean="0"/>
              <a:t>1:6, 0:3, 1:6, </a:t>
            </a:r>
            <a:endParaRPr lang="en-US" altLang="ja-JP" sz="2400" dirty="0"/>
          </a:p>
          <a:p>
            <a:r>
              <a:rPr lang="en-US" altLang="ja-JP" sz="2400" dirty="0" smtClean="0"/>
              <a:t>1:6, 0:3, 1:6, </a:t>
            </a:r>
            <a:endParaRPr lang="en-US" altLang="ja-JP" sz="2400" dirty="0"/>
          </a:p>
          <a:p>
            <a:r>
              <a:rPr lang="en-US" altLang="ja-JP" sz="2400" dirty="0" smtClean="0"/>
              <a:t>1:5, 0:5, 1:5, </a:t>
            </a:r>
            <a:endParaRPr lang="en-US" altLang="ja-JP" sz="2400" dirty="0"/>
          </a:p>
          <a:p>
            <a:r>
              <a:rPr lang="en-US" altLang="ja-JP" sz="2400" dirty="0" smtClean="0"/>
              <a:t>1:4, 0:7, 1:4, </a:t>
            </a:r>
            <a:endParaRPr lang="en-US" altLang="ja-JP" sz="2400" dirty="0"/>
          </a:p>
          <a:p>
            <a:r>
              <a:rPr lang="en-US" altLang="ja-JP" sz="2400" dirty="0" smtClean="0"/>
              <a:t>1:4, 0:7, 1:4, </a:t>
            </a:r>
            <a:endParaRPr lang="en-US" altLang="ja-JP" sz="2400" dirty="0"/>
          </a:p>
          <a:p>
            <a:r>
              <a:rPr lang="en-US" altLang="ja-JP" sz="2400" dirty="0" smtClean="0"/>
              <a:t>1:3, 0:9, 1:3, </a:t>
            </a:r>
            <a:endParaRPr lang="en-US" altLang="ja-JP" sz="2400" dirty="0"/>
          </a:p>
          <a:p>
            <a:r>
              <a:rPr lang="en-US" altLang="ja-JP" sz="2400" dirty="0" smtClean="0"/>
              <a:t>1:3, 0:9, 1:3, </a:t>
            </a:r>
            <a:endParaRPr lang="en-US" altLang="ja-JP" sz="2400" dirty="0"/>
          </a:p>
          <a:p>
            <a:r>
              <a:rPr lang="en-US" altLang="ja-JP" sz="2400" dirty="0" smtClean="0"/>
              <a:t>1:2, 0:11, 1:2, </a:t>
            </a:r>
            <a:endParaRPr lang="en-US" altLang="ja-JP" sz="2400" dirty="0"/>
          </a:p>
          <a:p>
            <a:r>
              <a:rPr lang="en-US" altLang="ja-JP" sz="2400" dirty="0" smtClean="0"/>
              <a:t>1:2, 0:11, 1:2, </a:t>
            </a:r>
            <a:endParaRPr lang="en-US" altLang="ja-JP" sz="2400" dirty="0"/>
          </a:p>
          <a:p>
            <a:r>
              <a:rPr lang="en-US" altLang="ja-JP" sz="2400" dirty="0" smtClean="0"/>
              <a:t>1:1, 0:13, 1:1, </a:t>
            </a:r>
            <a:endParaRPr lang="en-US" altLang="ja-JP" sz="2400" dirty="0"/>
          </a:p>
          <a:p>
            <a:r>
              <a:rPr lang="en-US" altLang="ja-JP" sz="2400" dirty="0"/>
              <a:t>1:1, 0:13, 1:1, </a:t>
            </a:r>
          </a:p>
          <a:p>
            <a:r>
              <a:rPr lang="en-US" altLang="ja-JP" sz="2400" dirty="0" smtClean="0"/>
              <a:t>0:15, 1:15, </a:t>
            </a:r>
            <a:endParaRPr lang="en-US" altLang="ja-JP" sz="2400" dirty="0"/>
          </a:p>
        </p:txBody>
      </p:sp>
      <p:sp>
        <p:nvSpPr>
          <p:cNvPr id="10" name="正方形/長方形 9"/>
          <p:cNvSpPr/>
          <p:nvPr/>
        </p:nvSpPr>
        <p:spPr>
          <a:xfrm>
            <a:off x="6675082" y="1722795"/>
            <a:ext cx="5345468" cy="1815882"/>
          </a:xfrm>
          <a:prstGeom prst="rect">
            <a:avLst/>
          </a:prstGeom>
        </p:spPr>
        <p:txBody>
          <a:bodyPr wrap="square">
            <a:spAutoFit/>
          </a:bodyPr>
          <a:lstStyle/>
          <a:p>
            <a:r>
              <a:rPr lang="en-US" altLang="ja-JP" sz="2800" dirty="0" smtClean="0"/>
              <a:t>1:22, 0:1, 1:13, 0:3, 1:12, 0:3, 1:11, 0:5, 1:9, 0:7, 1:8, 0:7, 1:7, 0:9, 1:6, 0:9, 1:5, 0:11, 1:4, 0:11, 1:3, 0:13, 1:2, 0:13, 1:1</a:t>
            </a:r>
            <a:r>
              <a:rPr lang="en-US" altLang="ja-JP" sz="2800" dirty="0"/>
              <a:t>, </a:t>
            </a:r>
            <a:r>
              <a:rPr lang="en-US" altLang="ja-JP" sz="2800" dirty="0" smtClean="0"/>
              <a:t>0:15, 1:15, </a:t>
            </a:r>
            <a:endParaRPr lang="en-US" altLang="ja-JP" sz="2800" dirty="0"/>
          </a:p>
        </p:txBody>
      </p:sp>
      <p:sp>
        <p:nvSpPr>
          <p:cNvPr id="11" name="正方形/長方形 10"/>
          <p:cNvSpPr/>
          <p:nvPr/>
        </p:nvSpPr>
        <p:spPr>
          <a:xfrm>
            <a:off x="617182" y="4012555"/>
            <a:ext cx="4526318" cy="2246769"/>
          </a:xfrm>
          <a:prstGeom prst="rect">
            <a:avLst/>
          </a:prstGeom>
        </p:spPr>
        <p:txBody>
          <a:bodyPr wrap="square">
            <a:spAutoFit/>
          </a:bodyPr>
          <a:lstStyle/>
          <a:p>
            <a:pPr>
              <a:spcAft>
                <a:spcPts val="600"/>
              </a:spcAft>
            </a:pPr>
            <a:r>
              <a:rPr lang="ja-JP" altLang="en-US" sz="2400" smtClean="0">
                <a:latin typeface="メイリオ" panose="020B0604030504040204" pitchFamily="50" charset="-128"/>
                <a:ea typeface="メイリオ" panose="020B0604030504040204" pitchFamily="50" charset="-128"/>
                <a:cs typeface="メイリオ" panose="020B0604030504040204" pitchFamily="50" charset="-128"/>
              </a:rPr>
              <a:t>データサイズは</a:t>
            </a:r>
            <a:endParaRPr lang="en-US" altLang="ja-JP" sz="240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400" smtClean="0">
                <a:latin typeface="メイリオ" panose="020B0604030504040204" pitchFamily="50" charset="-128"/>
                <a:ea typeface="メイリオ" panose="020B0604030504040204" pitchFamily="50" charset="-128"/>
                <a:cs typeface="メイリオ" panose="020B0604030504040204" pitchFamily="50" charset="-128"/>
              </a:rPr>
              <a:t>シンボルひとつ当たり </a:t>
            </a:r>
            <a:r>
              <a:rPr lang="en-US" altLang="ja-JP" sz="2400" smtClean="0">
                <a:latin typeface="メイリオ" panose="020B0604030504040204" pitchFamily="50" charset="-128"/>
                <a:ea typeface="メイリオ" panose="020B0604030504040204" pitchFamily="50" charset="-128"/>
                <a:cs typeface="メイリオ" panose="020B0604030504040204" pitchFamily="50" charset="-128"/>
              </a:rPr>
              <a:t>1bit </a:t>
            </a:r>
          </a:p>
          <a:p>
            <a:pPr marL="342900" indent="-342900">
              <a:spcAft>
                <a:spcPts val="600"/>
              </a:spcAft>
              <a:buFont typeface="Arial" panose="020B0604020202020204" pitchFamily="34" charset="0"/>
              <a:buChar char="•"/>
            </a:pPr>
            <a:r>
              <a:rPr lang="ja-JP" altLang="en-US" sz="2400" smtClean="0">
                <a:latin typeface="メイリオ" panose="020B0604030504040204" pitchFamily="50" charset="-128"/>
                <a:ea typeface="メイリオ" panose="020B0604030504040204" pitchFamily="50" charset="-128"/>
                <a:cs typeface="メイリオ" panose="020B0604030504040204" pitchFamily="50" charset="-128"/>
              </a:rPr>
              <a:t>シンボル数 </a:t>
            </a:r>
            <a:r>
              <a:rPr lang="en-US" altLang="ja-JP" sz="2400" smtClean="0">
                <a:latin typeface="メイリオ" panose="020B0604030504040204" pitchFamily="50" charset="-128"/>
                <a:ea typeface="メイリオ" panose="020B0604030504040204" pitchFamily="50" charset="-128"/>
                <a:cs typeface="メイリオ" panose="020B0604030504040204" pitchFamily="50" charset="-128"/>
              </a:rPr>
              <a:t>225</a:t>
            </a:r>
          </a:p>
          <a:p>
            <a:pPr>
              <a:spcAft>
                <a:spcPts val="600"/>
              </a:spcAft>
            </a:pPr>
            <a:r>
              <a:rPr lang="en-US" altLang="ja-JP" sz="240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 1*225 = </a:t>
            </a:r>
            <a:r>
              <a:rPr lang="en-US" altLang="ja-JP" sz="2400" smtClean="0">
                <a:latin typeface="メイリオ" panose="020B0604030504040204" pitchFamily="50" charset="-128"/>
                <a:ea typeface="メイリオ" panose="020B0604030504040204" pitchFamily="50" charset="-128"/>
                <a:cs typeface="メイリオ" panose="020B0604030504040204" pitchFamily="50" charset="-128"/>
              </a:rPr>
              <a:t>225 bit</a:t>
            </a:r>
          </a:p>
          <a:p>
            <a:pPr>
              <a:spcAft>
                <a:spcPts val="600"/>
              </a:spcAft>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正方形/長方形 11"/>
          <p:cNvSpPr/>
          <p:nvPr/>
        </p:nvSpPr>
        <p:spPr>
          <a:xfrm>
            <a:off x="7094182" y="4012555"/>
            <a:ext cx="4526318" cy="2693045"/>
          </a:xfrm>
          <a:prstGeom prst="rect">
            <a:avLst/>
          </a:prstGeom>
        </p:spPr>
        <p:txBody>
          <a:bodyPr wrap="square">
            <a:spAutoFit/>
          </a:bodyPr>
          <a:lstStyle/>
          <a:p>
            <a:pPr>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データサイズ</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p>
          <a:p>
            <a:pPr marL="342900" indent="-342900">
              <a:spcAft>
                <a:spcPts val="600"/>
              </a:spcAft>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シンボルひとつ当たり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1bit </a:t>
            </a:r>
          </a:p>
          <a:p>
            <a:pPr marL="342900" indent="-342900">
              <a:spcAft>
                <a:spcPts val="600"/>
              </a:spcAft>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連続長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5 bit </a:t>
            </a:r>
          </a:p>
          <a:p>
            <a:pPr>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6 bit * 27 = 138 bit</a:t>
            </a:r>
          </a:p>
          <a:p>
            <a:pPr>
              <a:spcAft>
                <a:spcPts val="600"/>
              </a:spcAft>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Aft>
                <a:spcPts val="600"/>
              </a:spcAft>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6235217" y="6044684"/>
            <a:ext cx="5748690" cy="369332"/>
          </a:xfrm>
          <a:prstGeom prst="rect">
            <a:avLst/>
          </a:prstGeom>
        </p:spPr>
        <p:txBody>
          <a:bodyPr wrap="none">
            <a:spAutoFit/>
          </a:bodyPr>
          <a:lstStyle/>
          <a:p>
            <a:pPr>
              <a:spcAft>
                <a:spcPts val="600"/>
              </a:spcAft>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連続長を</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5bit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と最大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32</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までの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連続列を扱える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4534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7626969" cy="733270"/>
          </a:xfrm>
        </p:spPr>
        <p:txBody>
          <a:bodyPr>
            <a:normAutofit/>
          </a:bodyPr>
          <a:lstStyle/>
          <a:p>
            <a:r>
              <a:rPr lang="ja-JP" altLang="en-US" sz="3600" dirty="0" smtClean="0"/>
              <a:t>画像圧縮</a:t>
            </a:r>
            <a:endParaRPr kumimoji="1" lang="ja-JP" altLang="en-US" sz="3600" dirty="0"/>
          </a:p>
        </p:txBody>
      </p:sp>
      <p:sp>
        <p:nvSpPr>
          <p:cNvPr id="3" name="コンテンツ プレースホルダー 2"/>
          <p:cNvSpPr>
            <a:spLocks noGrp="1"/>
          </p:cNvSpPr>
          <p:nvPr>
            <p:ph idx="1"/>
          </p:nvPr>
        </p:nvSpPr>
        <p:spPr>
          <a:xfrm>
            <a:off x="697881" y="1479612"/>
            <a:ext cx="10304102" cy="5378387"/>
          </a:xfrm>
        </p:spPr>
        <p:txBody>
          <a:bodyPr/>
          <a:lstStyle/>
          <a:p>
            <a:pPr marL="0" indent="0">
              <a:buNone/>
            </a:pPr>
            <a:r>
              <a:rPr lang="ja-JP" altLang="en-US" dirty="0" smtClean="0"/>
              <a:t>到達</a:t>
            </a:r>
            <a:r>
              <a:rPr lang="ja-JP" altLang="en-US" dirty="0"/>
              <a:t>目標</a:t>
            </a:r>
            <a:endParaRPr lang="en-US" altLang="ja-JP" dirty="0" smtClean="0"/>
          </a:p>
          <a:p>
            <a:r>
              <a:rPr lang="ja-JP" altLang="en-US" sz="2400" dirty="0" smtClean="0"/>
              <a:t>平均情報量（エントロピー）について正しく説明できる</a:t>
            </a:r>
            <a:endParaRPr lang="en-US" altLang="ja-JP" sz="2400" dirty="0"/>
          </a:p>
          <a:p>
            <a:r>
              <a:rPr lang="ja-JP" altLang="en-US" sz="2400" dirty="0" smtClean="0"/>
              <a:t>以下の画像圧縮技術について正しく説明できる</a:t>
            </a:r>
            <a:endParaRPr lang="en-US" altLang="ja-JP" sz="2400" dirty="0" smtClean="0"/>
          </a:p>
          <a:p>
            <a:pPr lvl="1"/>
            <a:r>
              <a:rPr lang="ja-JP" altLang="en-US" sz="2000" dirty="0" smtClean="0"/>
              <a:t>ハフマン符号化</a:t>
            </a:r>
            <a:endParaRPr lang="en-US" altLang="ja-JP" sz="2000" dirty="0" smtClean="0"/>
          </a:p>
          <a:p>
            <a:pPr lvl="1"/>
            <a:r>
              <a:rPr lang="ja-JP" altLang="en-US" sz="2000" dirty="0" smtClean="0"/>
              <a:t>離散コサイン</a:t>
            </a:r>
            <a:r>
              <a:rPr lang="ja-JP" altLang="en-US" sz="2000" dirty="0"/>
              <a:t>変換</a:t>
            </a:r>
            <a:r>
              <a:rPr lang="ja-JP" altLang="en-US" sz="2000" dirty="0" smtClean="0"/>
              <a:t>　</a:t>
            </a:r>
            <a:endParaRPr lang="en-US" altLang="ja-JP" sz="2000" dirty="0" smtClean="0"/>
          </a:p>
          <a:p>
            <a:pPr lvl="1"/>
            <a:endParaRPr lang="en-US" altLang="ja-JP" dirty="0"/>
          </a:p>
          <a:p>
            <a:pPr marL="0" indent="0">
              <a:buNone/>
            </a:pPr>
            <a:r>
              <a:rPr lang="en-US" altLang="ja-JP" dirty="0" smtClean="0"/>
              <a:t>Contents</a:t>
            </a:r>
            <a:endParaRPr lang="en-US" altLang="ja-JP" dirty="0"/>
          </a:p>
          <a:p>
            <a:r>
              <a:rPr lang="ja-JP" altLang="en-US" sz="2400" dirty="0" smtClean="0"/>
              <a:t>平均情報量（エントロピー）とは</a:t>
            </a:r>
            <a:endParaRPr lang="en-US" altLang="ja-JP" sz="2400" dirty="0" smtClean="0"/>
          </a:p>
          <a:p>
            <a:r>
              <a:rPr lang="ja-JP" altLang="en-US" sz="2400" dirty="0" smtClean="0"/>
              <a:t>エントロピー符号化</a:t>
            </a:r>
            <a:r>
              <a:rPr lang="en-US" altLang="ja-JP" sz="2400" dirty="0" smtClean="0"/>
              <a:t>	: </a:t>
            </a:r>
            <a:r>
              <a:rPr lang="ja-JP" altLang="en-US" sz="2400" dirty="0" smtClean="0"/>
              <a:t>ハフマン符号化，算術符号化</a:t>
            </a:r>
            <a:r>
              <a:rPr lang="en-US" altLang="ja-JP" sz="2400" baseline="30000" dirty="0"/>
              <a:t>*</a:t>
            </a:r>
            <a:endParaRPr lang="en-US" altLang="ja-JP" sz="2400" dirty="0" smtClean="0"/>
          </a:p>
          <a:p>
            <a:r>
              <a:rPr lang="en-US" altLang="ja-JP" sz="2400" dirty="0" smtClean="0"/>
              <a:t>2</a:t>
            </a:r>
            <a:r>
              <a:rPr lang="ja-JP" altLang="en-US" sz="2400" dirty="0" smtClean="0"/>
              <a:t>値画像の符号化</a:t>
            </a:r>
            <a:r>
              <a:rPr lang="en-US" altLang="ja-JP" sz="2400" dirty="0" smtClean="0"/>
              <a:t>		: </a:t>
            </a:r>
            <a:r>
              <a:rPr lang="ja-JP" altLang="en-US" sz="2400" dirty="0" smtClean="0"/>
              <a:t>ランレングス符号</a:t>
            </a:r>
            <a:r>
              <a:rPr lang="en-US" altLang="ja-JP" sz="2400" dirty="0" smtClean="0"/>
              <a:t>, </a:t>
            </a:r>
            <a:r>
              <a:rPr lang="ja-JP" altLang="en-US" sz="2400" dirty="0" smtClean="0"/>
              <a:t>チェイン符号化</a:t>
            </a:r>
            <a:r>
              <a:rPr lang="en-US" altLang="ja-JP" sz="2400" baseline="30000" dirty="0"/>
              <a:t>*</a:t>
            </a:r>
            <a:endParaRPr lang="en-US" altLang="ja-JP" sz="2400" baseline="30000" dirty="0" smtClean="0"/>
          </a:p>
          <a:p>
            <a:r>
              <a:rPr kumimoji="1" lang="ja-JP" altLang="en-US" sz="2400" dirty="0" smtClean="0"/>
              <a:t>変換符号化            </a:t>
            </a:r>
            <a:r>
              <a:rPr kumimoji="1" lang="en-US" altLang="ja-JP" sz="2400" dirty="0" smtClean="0"/>
              <a:t>	: </a:t>
            </a:r>
            <a:r>
              <a:rPr kumimoji="1" lang="ja-JP" altLang="en-US" sz="2400" dirty="0" smtClean="0"/>
              <a:t>離散コサイン変換</a:t>
            </a:r>
            <a:r>
              <a:rPr kumimoji="1" lang="en-US" altLang="ja-JP" sz="2400" dirty="0" smtClean="0"/>
              <a:t>, jpeg</a:t>
            </a:r>
            <a:r>
              <a:rPr kumimoji="1" lang="ja-JP" altLang="en-US" sz="2400" dirty="0" smtClean="0"/>
              <a:t>圧縮</a:t>
            </a:r>
            <a:endParaRPr kumimoji="1" lang="en-US" altLang="ja-JP" sz="2400" dirty="0" smtClean="0"/>
          </a:p>
          <a:p>
            <a:pPr marL="0" indent="0">
              <a:buNone/>
            </a:pPr>
            <a:r>
              <a:rPr lang="en-US" altLang="ja-JP" sz="2400" dirty="0" smtClean="0"/>
              <a:t>※</a:t>
            </a:r>
            <a:r>
              <a:rPr lang="ja-JP" altLang="en-US" sz="2400" dirty="0" smtClean="0"/>
              <a:t>この分類は教科書由来，</a:t>
            </a:r>
            <a:r>
              <a:rPr lang="en-US" altLang="ja-JP" sz="2400" dirty="0" smtClean="0"/>
              <a:t>*</a:t>
            </a:r>
            <a:r>
              <a:rPr lang="ja-JP" altLang="en-US" sz="2400" dirty="0" smtClean="0"/>
              <a:t>印は今回は割愛する</a:t>
            </a:r>
            <a:endParaRPr kumimoji="1" lang="ja-JP" altLang="en-US" sz="2400" dirty="0"/>
          </a:p>
        </p:txBody>
      </p:sp>
    </p:spTree>
    <p:extLst>
      <p:ext uri="{BB962C8B-B14F-4D97-AF65-F5344CB8AC3E}">
        <p14:creationId xmlns:p14="http://schemas.microsoft.com/office/powerpoint/2010/main" val="4098274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88233"/>
            <a:ext cx="11473211" cy="733270"/>
          </a:xfrm>
        </p:spPr>
        <p:txBody>
          <a:bodyPr>
            <a:normAutofit/>
          </a:bodyPr>
          <a:lstStyle/>
          <a:p>
            <a:r>
              <a:rPr kumimoji="1" lang="ja-JP" altLang="en-US" sz="3600" dirty="0" smtClean="0"/>
              <a:t>練習</a:t>
            </a:r>
            <a:r>
              <a:rPr kumimoji="1" lang="en-US" altLang="ja-JP" sz="3600" dirty="0" smtClean="0"/>
              <a:t>: </a:t>
            </a:r>
            <a:r>
              <a:rPr kumimoji="1" lang="ja-JP" altLang="en-US" sz="3600" dirty="0" smtClean="0"/>
              <a:t>ランレングス符号化を実装してみよう</a:t>
            </a:r>
            <a:endParaRPr kumimoji="1" lang="ja-JP" altLang="en-US" sz="3600"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latin typeface="Dotum" panose="020B0600000101010101" pitchFamily="34" charset="-127"/>
                <a:ea typeface="Dotum" panose="020B0600000101010101" pitchFamily="34" charset="-127"/>
              </a:rPr>
              <a:t># input  : </a:t>
            </a:r>
            <a:r>
              <a:rPr kumimoji="1" lang="ja-JP" altLang="en-US" dirty="0" smtClean="0"/>
              <a:t>引数 </a:t>
            </a:r>
            <a:r>
              <a:rPr kumimoji="1" lang="en-US" altLang="ja-JP" dirty="0" err="1" smtClean="0"/>
              <a:t>arg</a:t>
            </a:r>
            <a:r>
              <a:rPr kumimoji="1" lang="en-US" altLang="ja-JP" dirty="0" smtClean="0"/>
              <a:t> </a:t>
            </a:r>
            <a:r>
              <a:rPr kumimoji="1" lang="ja-JP" altLang="en-US" dirty="0" smtClean="0"/>
              <a:t>は，シンボル</a:t>
            </a:r>
            <a:r>
              <a:rPr lang="en-US" altLang="ja-JP" dirty="0" smtClean="0"/>
              <a:t>”0,1,2,…,9”</a:t>
            </a:r>
            <a:r>
              <a:rPr lang="ja-JP" altLang="en-US" dirty="0" smtClean="0"/>
              <a:t>の列</a:t>
            </a:r>
            <a:endParaRPr lang="en-US" altLang="ja-JP" dirty="0" smtClean="0"/>
          </a:p>
          <a:p>
            <a:pPr marL="0" indent="0">
              <a:buNone/>
            </a:pPr>
            <a:r>
              <a:rPr kumimoji="1" lang="en-US" altLang="ja-JP" dirty="0" smtClean="0">
                <a:latin typeface="Dotum" panose="020B0600000101010101" pitchFamily="34" charset="-127"/>
                <a:ea typeface="Dotum" panose="020B0600000101010101" pitchFamily="34" charset="-127"/>
              </a:rPr>
              <a:t># output: </a:t>
            </a:r>
            <a:r>
              <a:rPr kumimoji="1" lang="ja-JP" altLang="en-US" dirty="0" smtClean="0"/>
              <a:t>出力は，</a:t>
            </a:r>
            <a:r>
              <a:rPr kumimoji="1" lang="en-US" altLang="ja-JP" dirty="0" smtClean="0"/>
              <a:t>(</a:t>
            </a:r>
            <a:r>
              <a:rPr kumimoji="1" lang="ja-JP" altLang="en-US" dirty="0" smtClean="0"/>
              <a:t>シンボル</a:t>
            </a:r>
            <a:r>
              <a:rPr kumimoji="1" lang="ja-JP" altLang="en-US" dirty="0" smtClean="0"/>
              <a:t>，</a:t>
            </a:r>
            <a:r>
              <a:rPr lang="ja-JP" altLang="en-US" dirty="0"/>
              <a:t>連続</a:t>
            </a:r>
            <a:r>
              <a:rPr lang="ja-JP" altLang="en-US" dirty="0" smtClean="0"/>
              <a:t>数</a:t>
            </a:r>
            <a:r>
              <a:rPr kumimoji="1" lang="en-US" altLang="ja-JP" dirty="0" smtClean="0"/>
              <a:t>)</a:t>
            </a:r>
            <a:r>
              <a:rPr kumimoji="1" lang="ja-JP" altLang="en-US" dirty="0" smtClean="0"/>
              <a:t>というタプルの配列</a:t>
            </a:r>
            <a:endParaRPr kumimoji="1" lang="en-US" altLang="ja-JP" dirty="0" smtClean="0"/>
          </a:p>
          <a:p>
            <a:pPr marL="0" indent="0">
              <a:buNone/>
            </a:pPr>
            <a:r>
              <a:rPr lang="en-US" altLang="ja-JP" dirty="0" err="1" smtClean="0">
                <a:latin typeface="Dotum" panose="020B0600000101010101" pitchFamily="34" charset="-127"/>
                <a:ea typeface="Dotum" panose="020B0600000101010101" pitchFamily="34" charset="-127"/>
              </a:rPr>
              <a:t>def</a:t>
            </a:r>
            <a:r>
              <a:rPr lang="en-US" altLang="ja-JP" dirty="0" smtClean="0">
                <a:latin typeface="Dotum" panose="020B0600000101010101" pitchFamily="34" charset="-127"/>
                <a:ea typeface="Dotum" panose="020B0600000101010101" pitchFamily="34" charset="-127"/>
              </a:rPr>
              <a:t> </a:t>
            </a:r>
            <a:r>
              <a:rPr lang="en-US" altLang="ja-JP" dirty="0" err="1" smtClean="0">
                <a:latin typeface="Dotum" panose="020B0600000101010101" pitchFamily="34" charset="-127"/>
                <a:ea typeface="Dotum" panose="020B0600000101010101" pitchFamily="34" charset="-127"/>
              </a:rPr>
              <a:t>runlength_coding</a:t>
            </a:r>
            <a:r>
              <a:rPr lang="en-US" altLang="ja-JP" dirty="0" smtClean="0">
                <a:latin typeface="Dotum" panose="020B0600000101010101" pitchFamily="34" charset="-127"/>
                <a:ea typeface="Dotum" panose="020B0600000101010101" pitchFamily="34" charset="-127"/>
              </a:rPr>
              <a:t> ( </a:t>
            </a:r>
            <a:r>
              <a:rPr lang="en-US" altLang="ja-JP" dirty="0" err="1" smtClean="0">
                <a:latin typeface="Dotum" panose="020B0600000101010101" pitchFamily="34" charset="-127"/>
                <a:ea typeface="Dotum" panose="020B0600000101010101" pitchFamily="34" charset="-127"/>
              </a:rPr>
              <a:t>arg</a:t>
            </a:r>
            <a:r>
              <a:rPr lang="en-US" altLang="ja-JP" dirty="0" smtClean="0">
                <a:latin typeface="Dotum" panose="020B0600000101010101" pitchFamily="34" charset="-127"/>
                <a:ea typeface="Dotum" panose="020B0600000101010101" pitchFamily="34" charset="-127"/>
              </a:rPr>
              <a:t> ) : </a:t>
            </a:r>
          </a:p>
          <a:p>
            <a:pPr marL="0" indent="0">
              <a:buNone/>
            </a:pPr>
            <a:r>
              <a:rPr lang="en-US" altLang="ja-JP" dirty="0">
                <a:latin typeface="Dotum" panose="020B0600000101010101" pitchFamily="34" charset="-127"/>
                <a:ea typeface="Dotum" panose="020B0600000101010101" pitchFamily="34" charset="-127"/>
              </a:rPr>
              <a:t> </a:t>
            </a:r>
            <a:r>
              <a:rPr lang="en-US" altLang="ja-JP" dirty="0" smtClean="0">
                <a:latin typeface="Dotum" panose="020B0600000101010101" pitchFamily="34" charset="-127"/>
                <a:ea typeface="Dotum" panose="020B0600000101010101" pitchFamily="34" charset="-127"/>
              </a:rPr>
              <a:t>   output = []</a:t>
            </a:r>
          </a:p>
          <a:p>
            <a:pPr marL="0" indent="0">
              <a:buNone/>
            </a:pPr>
            <a:endParaRPr lang="en-US" altLang="ja-JP" dirty="0" smtClean="0">
              <a:latin typeface="Dotum" panose="020B0600000101010101" pitchFamily="34" charset="-127"/>
              <a:ea typeface="Dotum" panose="020B0600000101010101" pitchFamily="34" charset="-127"/>
            </a:endParaRPr>
          </a:p>
          <a:p>
            <a:pPr marL="0" indent="0">
              <a:buNone/>
            </a:pPr>
            <a:r>
              <a:rPr kumimoji="1" lang="en-US" altLang="ja-JP" dirty="0">
                <a:latin typeface="Dotum" panose="020B0600000101010101" pitchFamily="34" charset="-127"/>
                <a:ea typeface="Dotum" panose="020B0600000101010101" pitchFamily="34" charset="-127"/>
              </a:rPr>
              <a:t> </a:t>
            </a:r>
            <a:r>
              <a:rPr kumimoji="1" lang="en-US" altLang="ja-JP" dirty="0" smtClean="0">
                <a:latin typeface="Dotum" panose="020B0600000101010101" pitchFamily="34" charset="-127"/>
                <a:ea typeface="Dotum" panose="020B0600000101010101" pitchFamily="34" charset="-127"/>
              </a:rPr>
              <a:t>   # TODO</a:t>
            </a:r>
          </a:p>
          <a:p>
            <a:pPr marL="0" indent="0">
              <a:buNone/>
            </a:pPr>
            <a:endParaRPr lang="en-US" altLang="ja-JP" dirty="0" smtClean="0">
              <a:latin typeface="Dotum" panose="020B0600000101010101" pitchFamily="34" charset="-127"/>
              <a:ea typeface="Dotum" panose="020B0600000101010101" pitchFamily="34" charset="-127"/>
            </a:endParaRPr>
          </a:p>
          <a:p>
            <a:pPr marL="0" indent="0">
              <a:buNone/>
            </a:pPr>
            <a:r>
              <a:rPr lang="en-US" altLang="ja-JP" dirty="0" smtClean="0">
                <a:latin typeface="Dotum" panose="020B0600000101010101" pitchFamily="34" charset="-127"/>
                <a:ea typeface="Dotum" panose="020B0600000101010101" pitchFamily="34" charset="-127"/>
              </a:rPr>
              <a:t> </a:t>
            </a:r>
            <a:r>
              <a:rPr kumimoji="1" lang="en-US" altLang="ja-JP" dirty="0" smtClean="0">
                <a:latin typeface="Dotum" panose="020B0600000101010101" pitchFamily="34" charset="-127"/>
                <a:ea typeface="Dotum" panose="020B0600000101010101" pitchFamily="34" charset="-127"/>
              </a:rPr>
              <a:t>   return output</a:t>
            </a:r>
            <a:endParaRPr kumimoji="1" lang="ja-JP" altLang="en-US" dirty="0">
              <a:latin typeface="Dotum" panose="020B0600000101010101" pitchFamily="34" charset="-127"/>
              <a:ea typeface="Dotum" panose="020B0600000101010101" pitchFamily="34" charset="-127"/>
            </a:endParaRP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30</a:t>
            </a:fld>
            <a:endParaRPr lang="ja-JP" altLang="en-US"/>
          </a:p>
        </p:txBody>
      </p:sp>
    </p:spTree>
    <p:extLst>
      <p:ext uri="{BB962C8B-B14F-4D97-AF65-F5344CB8AC3E}">
        <p14:creationId xmlns:p14="http://schemas.microsoft.com/office/powerpoint/2010/main" val="9380697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457199" y="1262079"/>
            <a:ext cx="6172201" cy="5296829"/>
          </a:xfrm>
        </p:spPr>
        <p:txBody>
          <a:bodyPr/>
          <a:lstStyle/>
          <a:p>
            <a:r>
              <a:rPr lang="ja-JP" altLang="en-US" dirty="0" smtClean="0"/>
              <a:t>ハフマン符号化</a:t>
            </a:r>
            <a:endParaRPr lang="en-US" altLang="ja-JP" dirty="0" smtClean="0"/>
          </a:p>
          <a:p>
            <a:pPr lvl="1"/>
            <a:r>
              <a:rPr kumimoji="1" lang="ja-JP" altLang="en-US" dirty="0" smtClean="0"/>
              <a:t>出現確率の高いシンボルに短い符号を割り当てることで平均符号長を下げる</a:t>
            </a:r>
            <a:endParaRPr kumimoji="1" lang="en-US" altLang="ja-JP" dirty="0" smtClean="0"/>
          </a:p>
          <a:p>
            <a:pPr lvl="1"/>
            <a:r>
              <a:rPr lang="ja-JP" altLang="en-US" dirty="0" smtClean="0"/>
              <a:t>可逆圧縮</a:t>
            </a:r>
            <a:endParaRPr lang="en-US" altLang="ja-JP" dirty="0" smtClean="0"/>
          </a:p>
          <a:p>
            <a:pPr lvl="1"/>
            <a:r>
              <a:rPr lang="ja-JP" altLang="en-US" dirty="0"/>
              <a:t>エントロピー符号化の</a:t>
            </a:r>
            <a:r>
              <a:rPr lang="ja-JP" altLang="en-US" dirty="0" smtClean="0"/>
              <a:t>一種</a:t>
            </a:r>
            <a:endParaRPr lang="en-US" altLang="ja-JP" dirty="0" smtClean="0"/>
          </a:p>
          <a:p>
            <a:pPr lvl="1"/>
            <a:endParaRPr lang="en-US" altLang="ja-JP" dirty="0"/>
          </a:p>
          <a:p>
            <a:r>
              <a:rPr lang="ja-JP" altLang="en-US" dirty="0" smtClean="0"/>
              <a:t>ランレングス符号化</a:t>
            </a:r>
            <a:endParaRPr lang="en-US" altLang="ja-JP" dirty="0" smtClean="0"/>
          </a:p>
          <a:p>
            <a:pPr lvl="1"/>
            <a:r>
              <a:rPr lang="ja-JP" altLang="en-US" dirty="0" smtClean="0"/>
              <a:t>シンボルと連続数を記録する事でデータの圧縮を目指す</a:t>
            </a:r>
            <a:endParaRPr lang="en-US" altLang="ja-JP" dirty="0" smtClean="0"/>
          </a:p>
          <a:p>
            <a:pPr lvl="1"/>
            <a:r>
              <a:rPr lang="ja-JP" altLang="en-US" dirty="0" smtClean="0"/>
              <a:t>可逆圧縮</a:t>
            </a:r>
            <a:endParaRPr lang="en-US" altLang="ja-JP" dirty="0" smtClean="0"/>
          </a:p>
          <a:p>
            <a:pPr lvl="1"/>
            <a:r>
              <a:rPr lang="ja-JP" altLang="en-US" dirty="0" smtClean="0"/>
              <a:t>同じシンボルが連続するデータ（</a:t>
            </a:r>
            <a:r>
              <a:rPr lang="en-US" altLang="ja-JP" dirty="0" smtClean="0"/>
              <a:t>2</a:t>
            </a:r>
            <a:r>
              <a:rPr lang="ja-JP" altLang="en-US" dirty="0" smtClean="0"/>
              <a:t>値画像など）の圧縮に強い</a:t>
            </a:r>
            <a:endParaRPr lang="en-US" altLang="ja-JP" dirty="0" smtClean="0"/>
          </a:p>
          <a:p>
            <a:pPr lvl="1"/>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31</a:t>
            </a:fld>
            <a:endParaRPr lang="ja-JP" altLang="en-US"/>
          </a:p>
        </p:txBody>
      </p:sp>
      <p:pic>
        <p:nvPicPr>
          <p:cNvPr id="49" name="図 48"/>
          <p:cNvPicPr>
            <a:picLocks noChangeAspect="1"/>
          </p:cNvPicPr>
          <p:nvPr/>
        </p:nvPicPr>
        <p:blipFill>
          <a:blip r:embed="rId2"/>
          <a:stretch>
            <a:fillRect/>
          </a:stretch>
        </p:blipFill>
        <p:spPr>
          <a:xfrm>
            <a:off x="6470520" y="1276350"/>
            <a:ext cx="5407001" cy="2095500"/>
          </a:xfrm>
          <a:prstGeom prst="rect">
            <a:avLst/>
          </a:prstGeom>
        </p:spPr>
      </p:pic>
      <p:pic>
        <p:nvPicPr>
          <p:cNvPr id="58" name="図 57"/>
          <p:cNvPicPr>
            <a:picLocks noChangeAspect="1"/>
          </p:cNvPicPr>
          <p:nvPr/>
        </p:nvPicPr>
        <p:blipFill>
          <a:blip r:embed="rId3"/>
          <a:stretch>
            <a:fillRect/>
          </a:stretch>
        </p:blipFill>
        <p:spPr>
          <a:xfrm>
            <a:off x="6470520" y="3931032"/>
            <a:ext cx="5721480" cy="1887458"/>
          </a:xfrm>
          <a:prstGeom prst="rect">
            <a:avLst/>
          </a:prstGeom>
        </p:spPr>
      </p:pic>
    </p:spTree>
    <p:extLst>
      <p:ext uri="{BB962C8B-B14F-4D97-AF65-F5344CB8AC3E}">
        <p14:creationId xmlns:p14="http://schemas.microsoft.com/office/powerpoint/2010/main" val="10477759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32</a:t>
            </a:fld>
            <a:endParaRPr lang="ja-JP" altLang="en-US"/>
          </a:p>
        </p:txBody>
      </p:sp>
      <p:sp>
        <p:nvSpPr>
          <p:cNvPr id="5" name="タイトル 1"/>
          <p:cNvSpPr txBox="1">
            <a:spLocks/>
          </p:cNvSpPr>
          <p:nvPr/>
        </p:nvSpPr>
        <p:spPr>
          <a:xfrm>
            <a:off x="2010880" y="5849564"/>
            <a:ext cx="9779502" cy="5254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r"/>
            <a:r>
              <a:rPr lang="ja-JP" altLang="en-US" sz="3600" b="1" dirty="0" smtClean="0"/>
              <a:t>離散コサイン変換を</a:t>
            </a:r>
            <a:r>
              <a:rPr lang="ja-JP" altLang="en-US" sz="3600" b="1" dirty="0"/>
              <a:t>利用</a:t>
            </a:r>
            <a:r>
              <a:rPr lang="ja-JP" altLang="en-US" sz="3600" b="1" dirty="0" smtClean="0"/>
              <a:t>した画像圧縮</a:t>
            </a:r>
            <a:endParaRPr lang="ja-JP" altLang="en-US" sz="3600" b="1" dirty="0"/>
          </a:p>
        </p:txBody>
      </p:sp>
    </p:spTree>
    <p:extLst>
      <p:ext uri="{BB962C8B-B14F-4D97-AF65-F5344CB8AC3E}">
        <p14:creationId xmlns:p14="http://schemas.microsoft.com/office/powerpoint/2010/main" val="11428168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07237" y="244831"/>
            <a:ext cx="6947829" cy="525462"/>
          </a:xfrm>
        </p:spPr>
        <p:txBody>
          <a:bodyPr>
            <a:noAutofit/>
          </a:bodyPr>
          <a:lstStyle/>
          <a:p>
            <a:pPr algn="l"/>
            <a:r>
              <a:rPr lang="ja-JP" altLang="en-US" sz="3600" b="1" dirty="0"/>
              <a:t>離散コサイン変換 </a:t>
            </a:r>
            <a:r>
              <a:rPr lang="en-US" altLang="ja-JP" sz="3600" b="1" dirty="0"/>
              <a:t>(1D)</a:t>
            </a:r>
            <a:endParaRPr lang="ja-JP" altLang="en-US" sz="3600" b="1" dirty="0"/>
          </a:p>
        </p:txBody>
      </p:sp>
      <mc:AlternateContent xmlns:mc="http://schemas.openxmlformats.org/markup-compatibility/2006" xmlns:a14="http://schemas.microsoft.com/office/drawing/2010/main">
        <mc:Choice Requires="a14">
          <p:sp>
            <p:nvSpPr>
              <p:cNvPr id="4" name="テキスト ボックス 3"/>
              <p:cNvSpPr txBox="1"/>
              <p:nvPr/>
            </p:nvSpPr>
            <p:spPr>
              <a:xfrm>
                <a:off x="1152765" y="895940"/>
                <a:ext cx="4585358" cy="400110"/>
              </a:xfrm>
              <a:prstGeom prst="rect">
                <a:avLst/>
              </a:prstGeom>
              <a:noFill/>
            </p:spPr>
            <p:txBody>
              <a:bodyPr wrap="none" rtlCol="0">
                <a:spAutoFit/>
              </a:bodyPr>
              <a:lstStyle/>
              <a:p>
                <a:pPr marL="17100"/>
                <a:r>
                  <a:rPr lang="en-US" altLang="ja-JP" sz="2000" i="1" dirty="0">
                    <a:latin typeface="メイリオ" panose="020B0604030504040204" pitchFamily="50" charset="-128"/>
                    <a:ea typeface="メイリオ" panose="020B0604030504040204" pitchFamily="50" charset="-128"/>
                  </a:rPr>
                  <a:t>N</a:t>
                </a:r>
                <a:r>
                  <a:rPr lang="ja-JP" altLang="en-US" sz="2000" dirty="0">
                    <a:latin typeface="メイリオ" panose="020B0604030504040204" pitchFamily="50" charset="-128"/>
                    <a:ea typeface="メイリオ" panose="020B0604030504040204" pitchFamily="50" charset="-128"/>
                  </a:rPr>
                  <a:t>個の数列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a:rPr>
                          <m:t>𝑓</m:t>
                        </m:r>
                      </m:e>
                      <m:sub>
                        <m:r>
                          <a:rPr lang="en-US" altLang="ja-JP" sz="2000" i="1">
                            <a:latin typeface="Cambria Math"/>
                          </a:rPr>
                          <m:t>𝑙</m:t>
                        </m:r>
                      </m:sub>
                    </m:sSub>
                  </m:oMath>
                </a14:m>
                <a:r>
                  <a:rPr lang="en-US" altLang="ja-JP" sz="2000" dirty="0">
                    <a:latin typeface="メイリオ" panose="020B0604030504040204" pitchFamily="50" charset="-128"/>
                    <a:ea typeface="メイリオ" panose="020B0604030504040204" pitchFamily="50" charset="-128"/>
                  </a:rPr>
                  <a:t> </a:t>
                </a:r>
                <a14:m>
                  <m:oMath xmlns:m="http://schemas.openxmlformats.org/officeDocument/2006/math">
                    <m:d>
                      <m:dPr>
                        <m:ctrlPr>
                          <a:rPr lang="en-US" altLang="ja-JP" sz="2000" i="1">
                            <a:latin typeface="Cambria Math" panose="02040503050406030204" pitchFamily="18" charset="0"/>
                          </a:rPr>
                        </m:ctrlPr>
                      </m:dPr>
                      <m:e>
                        <m:r>
                          <a:rPr lang="en-US" altLang="ja-JP" sz="2000" i="1">
                            <a:latin typeface="Cambria Math"/>
                          </a:rPr>
                          <m:t>𝑙</m:t>
                        </m:r>
                        <m:r>
                          <a:rPr lang="en-US" altLang="ja-JP" sz="2000" i="1">
                            <a:latin typeface="Cambria Math"/>
                          </a:rPr>
                          <m:t>=0,…,</m:t>
                        </m:r>
                        <m:r>
                          <a:rPr lang="en-US" altLang="ja-JP" sz="2000" i="1">
                            <a:latin typeface="Cambria Math"/>
                          </a:rPr>
                          <m:t>𝑁</m:t>
                        </m:r>
                        <m:r>
                          <a:rPr lang="en-US" altLang="ja-JP" sz="2000" i="1">
                            <a:latin typeface="Cambria Math"/>
                          </a:rPr>
                          <m:t>−1</m:t>
                        </m:r>
                      </m:e>
                    </m:d>
                    <m:r>
                      <a:rPr lang="ja-JP" altLang="en-US" sz="2000" i="1">
                        <a:latin typeface="Cambria Math"/>
                      </a:rPr>
                      <m:t>について</m:t>
                    </m:r>
                  </m:oMath>
                </a14:m>
                <a:endParaRPr lang="en-US" altLang="ja-JP" sz="2000" dirty="0">
                  <a:latin typeface="メイリオ" panose="020B0604030504040204" pitchFamily="50" charset="-128"/>
                  <a:ea typeface="メイリオ" panose="020B0604030504040204" pitchFamily="50" charset="-128"/>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1152765" y="895940"/>
                <a:ext cx="4585358" cy="400110"/>
              </a:xfrm>
              <a:prstGeom prst="rect">
                <a:avLst/>
              </a:prstGeom>
              <a:blipFill>
                <a:blip r:embed="rId3"/>
                <a:stretch>
                  <a:fillRect l="-931" t="-9091" b="-25758"/>
                </a:stretch>
              </a:blipFill>
            </p:spPr>
            <p:txBody>
              <a:bodyPr/>
              <a:lstStyle/>
              <a:p>
                <a:r>
                  <a:rPr lang="ja-JP" altLang="en-US">
                    <a:noFill/>
                  </a:rPr>
                  <a:t> </a:t>
                </a:r>
              </a:p>
            </p:txBody>
          </p:sp>
        </mc:Fallback>
      </mc:AlternateContent>
      <p:grpSp>
        <p:nvGrpSpPr>
          <p:cNvPr id="78" name="グループ化 77"/>
          <p:cNvGrpSpPr/>
          <p:nvPr/>
        </p:nvGrpSpPr>
        <p:grpSpPr>
          <a:xfrm>
            <a:off x="1234304" y="1370696"/>
            <a:ext cx="10391466" cy="1727725"/>
            <a:chOff x="79614" y="2076015"/>
            <a:chExt cx="10391466" cy="1727725"/>
          </a:xfrm>
        </p:grpSpPr>
        <p:grpSp>
          <p:nvGrpSpPr>
            <p:cNvPr id="7" name="グループ化 6"/>
            <p:cNvGrpSpPr/>
            <p:nvPr/>
          </p:nvGrpSpPr>
          <p:grpSpPr>
            <a:xfrm>
              <a:off x="79614" y="2136423"/>
              <a:ext cx="10332759" cy="1667317"/>
              <a:chOff x="-384894" y="2908749"/>
              <a:chExt cx="10332759" cy="1667317"/>
            </a:xfrm>
          </p:grpSpPr>
          <mc:AlternateContent xmlns:mc="http://schemas.openxmlformats.org/markup-compatibility/2006" xmlns:a14="http://schemas.microsoft.com/office/drawing/2010/main">
            <mc:Choice Requires="a14">
              <p:sp>
                <p:nvSpPr>
                  <p:cNvPr id="9" name="正方形/長方形 8"/>
                  <p:cNvSpPr/>
                  <p:nvPr/>
                </p:nvSpPr>
                <p:spPr>
                  <a:xfrm>
                    <a:off x="-234809" y="3294690"/>
                    <a:ext cx="4072973" cy="1131143"/>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𝐹</m:t>
                              </m:r>
                            </m:e>
                            <m:sub>
                              <m:r>
                                <a:rPr lang="en-US" altLang="ja-JP" sz="2400" i="1">
                                  <a:latin typeface="Cambria Math"/>
                                </a:rPr>
                                <m:t>𝑘</m:t>
                              </m:r>
                            </m:sub>
                          </m:sSub>
                          <m:r>
                            <a:rPr lang="en-US" altLang="ja-JP" sz="2400" i="1">
                              <a:latin typeface="Cambria Math"/>
                            </a:rPr>
                            <m:t>=    </m:t>
                          </m:r>
                          <m:nary>
                            <m:naryPr>
                              <m:chr m:val="∑"/>
                              <m:ctrlPr>
                                <a:rPr lang="en-US" altLang="ja-JP" sz="2400" i="1">
                                  <a:latin typeface="Cambria Math" panose="02040503050406030204" pitchFamily="18" charset="0"/>
                                </a:rPr>
                              </m:ctrlPr>
                            </m:naryPr>
                            <m:sub>
                              <m:r>
                                <m:rPr>
                                  <m:brk m:alnAt="23"/>
                                </m:rPr>
                                <a:rPr lang="en-US" altLang="ja-JP" sz="2400" i="1">
                                  <a:latin typeface="Cambria Math"/>
                                </a:rPr>
                                <m:t>𝑙</m:t>
                              </m:r>
                              <m:r>
                                <a:rPr lang="en-US" altLang="ja-JP" sz="2400" i="1">
                                  <a:latin typeface="Cambria Math"/>
                                </a:rPr>
                                <m:t>=0</m:t>
                              </m:r>
                            </m:sub>
                            <m:sup>
                              <m:r>
                                <a:rPr lang="en-US" altLang="ja-JP" sz="2400" i="1">
                                  <a:latin typeface="Cambria Math"/>
                                  <a:ea typeface="Cambria Math"/>
                                </a:rPr>
                                <m:t>𝑁</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𝑓</m:t>
                                  </m:r>
                                </m:e>
                                <m:sub>
                                  <m:r>
                                    <a:rPr lang="en-US" altLang="ja-JP" sz="2400" i="1">
                                      <a:latin typeface="Cambria Math"/>
                                    </a:rPr>
                                    <m:t>𝑙</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𝑁</m:t>
                                      </m:r>
                                    </m:den>
                                  </m:f>
                                  <m:r>
                                    <a:rPr lang="en-US" altLang="ja-JP" sz="2400" i="1">
                                      <a:latin typeface="Cambria Math"/>
                                    </a:rPr>
                                    <m:t>𝑘</m:t>
                                  </m:r>
                                  <m:d>
                                    <m:dPr>
                                      <m:ctrlPr>
                                        <a:rPr lang="en-US" altLang="ja-JP" sz="2400" i="1">
                                          <a:latin typeface="Cambria Math" panose="02040503050406030204" pitchFamily="18" charset="0"/>
                                        </a:rPr>
                                      </m:ctrlPr>
                                    </m:dPr>
                                    <m:e>
                                      <m:r>
                                        <a:rPr lang="en-US" altLang="ja-JP" sz="2400" i="1">
                                          <a:latin typeface="Cambria Math"/>
                                        </a:rPr>
                                        <m:t>𝑙</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e>
                                  </m:d>
                                </m:e>
                              </m:func>
                            </m:e>
                          </m:nary>
                        </m:oMath>
                      </m:oMathPara>
                    </a14:m>
                    <a:endParaRPr lang="ja-JP" altLang="en-US" sz="2400" dirty="0">
                      <a:latin typeface="メイリオ" panose="020B0604030504040204" pitchFamily="50" charset="-128"/>
                      <a:ea typeface="メイリオ" panose="020B0604030504040204" pitchFamily="50" charset="-128"/>
                    </a:endParaRPr>
                  </a:p>
                </p:txBody>
              </p:sp>
            </mc:Choice>
            <mc:Fallback xmlns="">
              <p:sp>
                <p:nvSpPr>
                  <p:cNvPr id="9" name="正方形/長方形 8"/>
                  <p:cNvSpPr>
                    <a:spLocks noRot="1" noChangeAspect="1" noMove="1" noResize="1" noEditPoints="1" noAdjustHandles="1" noChangeArrowheads="1" noChangeShapeType="1" noTextEdit="1"/>
                  </p:cNvSpPr>
                  <p:nvPr/>
                </p:nvSpPr>
                <p:spPr>
                  <a:xfrm>
                    <a:off x="-234809" y="3294690"/>
                    <a:ext cx="4072973" cy="1131143"/>
                  </a:xfrm>
                  <a:prstGeom prst="rect">
                    <a:avLst/>
                  </a:prstGeom>
                  <a:blipFill>
                    <a:blip r:embed="rId4"/>
                    <a:stretch>
                      <a:fillRect/>
                    </a:stretch>
                  </a:blipFill>
                </p:spPr>
                <p:txBody>
                  <a:bodyPr/>
                  <a:lstStyle/>
                  <a:p>
                    <a:r>
                      <a:rPr lang="ja-JP" altLang="en-US">
                        <a:noFill/>
                      </a:rPr>
                      <a:t> </a:t>
                    </a:r>
                  </a:p>
                </p:txBody>
              </p:sp>
            </mc:Fallback>
          </mc:AlternateContent>
          <p:sp>
            <p:nvSpPr>
              <p:cNvPr id="113" name="テキスト ボックス 112"/>
              <p:cNvSpPr txBox="1"/>
              <p:nvPr/>
            </p:nvSpPr>
            <p:spPr>
              <a:xfrm>
                <a:off x="-384894" y="2908749"/>
                <a:ext cx="2701088" cy="461665"/>
              </a:xfrm>
              <a:prstGeom prst="rect">
                <a:avLst/>
              </a:prstGeom>
              <a:noFill/>
            </p:spPr>
            <p:txBody>
              <a:bodyPr wrap="square" rtlCol="0">
                <a:spAutoFit/>
              </a:bodyPr>
              <a:lstStyle/>
              <a:p>
                <a:r>
                  <a:rPr lang="ja-JP" altLang="en-US" sz="2400" b="1" dirty="0">
                    <a:latin typeface="メイリオ" panose="020B0604030504040204" pitchFamily="50" charset="-128"/>
                    <a:ea typeface="メイリオ" panose="020B0604030504040204" pitchFamily="50" charset="-128"/>
                  </a:rPr>
                  <a:t>コサイン変換 </a:t>
                </a:r>
                <a:r>
                  <a:rPr lang="en-US" altLang="ja-JP" sz="2400" dirty="0">
                    <a:latin typeface="メイリオ" panose="020B0604030504040204" pitchFamily="50" charset="-128"/>
                    <a:ea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8" name="正方形/長方形 7"/>
                  <p:cNvSpPr/>
                  <p:nvPr/>
                </p:nvSpPr>
                <p:spPr>
                  <a:xfrm>
                    <a:off x="4252460" y="3294690"/>
                    <a:ext cx="5695405" cy="1281376"/>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𝑓</m:t>
                              </m:r>
                            </m:e>
                            <m:sub>
                              <m:r>
                                <a:rPr lang="en-US" altLang="ja-JP" sz="2400" i="1">
                                  <a:latin typeface="Cambria Math"/>
                                </a:rPr>
                                <m:t>𝑙</m:t>
                              </m:r>
                            </m:sub>
                          </m:sSub>
                          <m:r>
                            <a:rPr lang="en-US" altLang="ja-JP" sz="2400" i="1">
                              <a:latin typeface="Cambria Math"/>
                            </a:rPr>
                            <m:t>=</m:t>
                          </m:r>
                          <m:d>
                            <m:dPr>
                              <m:ctrlPr>
                                <a:rPr lang="en-US" altLang="ja-JP" sz="2400" b="0" i="1" smtClean="0">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num>
                                <m:den>
                                  <m:r>
                                    <a:rPr lang="en-US" altLang="ja-JP" sz="2400" b="0" i="1" smtClean="0">
                                      <a:latin typeface="Cambria Math" panose="02040503050406030204" pitchFamily="18" charset="0"/>
                                    </a:rPr>
                                    <m:t>𝑁</m:t>
                                  </m:r>
                                </m:den>
                              </m:f>
                            </m:e>
                          </m:d>
                          <m:d>
                            <m:dPr>
                              <m:ctrlPr>
                                <a:rPr lang="en-US" altLang="ja-JP" sz="2400" b="0" i="1" smtClean="0">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a:rPr>
                                        <m:t>𝐹</m:t>
                                      </m:r>
                                    </m:e>
                                    <m:sub>
                                      <m:r>
                                        <a:rPr lang="en-US" altLang="ja-JP" sz="2400" i="1">
                                          <a:latin typeface="Cambria Math"/>
                                        </a:rPr>
                                        <m:t>0</m:t>
                                      </m:r>
                                    </m:sub>
                                  </m:sSub>
                                </m:num>
                                <m:den>
                                  <m:r>
                                    <a:rPr lang="en-US" altLang="ja-JP" sz="2400" i="1">
                                      <a:latin typeface="Cambria Math" panose="02040503050406030204" pitchFamily="18" charset="0"/>
                                    </a:rPr>
                                    <m:t>2</m:t>
                                  </m:r>
                                </m:den>
                              </m:f>
                              <m:r>
                                <a:rPr lang="en-US" altLang="ja-JP" sz="2400" i="1">
                                  <a:latin typeface="Cambria Math"/>
                                </a:rPr>
                                <m:t>+</m:t>
                              </m:r>
                              <m:nary>
                                <m:naryPr>
                                  <m:chr m:val="∑"/>
                                  <m:ctrlPr>
                                    <a:rPr lang="en-US" altLang="ja-JP" sz="2400" i="1">
                                      <a:latin typeface="Cambria Math" panose="02040503050406030204" pitchFamily="18" charset="0"/>
                                    </a:rPr>
                                  </m:ctrlPr>
                                </m:naryPr>
                                <m:sub>
                                  <m:r>
                                    <m:rPr>
                                      <m:brk m:alnAt="23"/>
                                    </m:rPr>
                                    <a:rPr lang="en-US" altLang="ja-JP" sz="2400" i="1">
                                      <a:latin typeface="Cambria Math"/>
                                    </a:rPr>
                                    <m:t>𝑘</m:t>
                                  </m:r>
                                  <m:r>
                                    <a:rPr lang="en-US" altLang="ja-JP" sz="2400" i="1">
                                      <a:latin typeface="Cambria Math"/>
                                    </a:rPr>
                                    <m:t>=1</m:t>
                                  </m:r>
                                </m:sub>
                                <m:sup>
                                  <m:r>
                                    <a:rPr lang="en-US" altLang="ja-JP" sz="2400" i="1">
                                      <a:latin typeface="Cambria Math"/>
                                      <a:ea typeface="Cambria Math"/>
                                    </a:rPr>
                                    <m:t>𝑁</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𝐹</m:t>
                                      </m:r>
                                    </m:e>
                                    <m:sub>
                                      <m:r>
                                        <a:rPr lang="en-US" altLang="ja-JP" sz="2400" i="1">
                                          <a:latin typeface="Cambria Math"/>
                                        </a:rPr>
                                        <m:t>𝑘</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𝑁</m:t>
                                          </m:r>
                                        </m:den>
                                      </m:f>
                                      <m:r>
                                        <a:rPr lang="en-US" altLang="ja-JP" sz="2400" i="1">
                                          <a:latin typeface="Cambria Math"/>
                                        </a:rPr>
                                        <m:t>𝑘</m:t>
                                      </m:r>
                                      <m:d>
                                        <m:dPr>
                                          <m:ctrlPr>
                                            <a:rPr lang="en-US" altLang="ja-JP" sz="2400" i="1">
                                              <a:latin typeface="Cambria Math" panose="02040503050406030204" pitchFamily="18" charset="0"/>
                                            </a:rPr>
                                          </m:ctrlPr>
                                        </m:dPr>
                                        <m:e>
                                          <m:r>
                                            <a:rPr lang="en-US" altLang="ja-JP" sz="2400" i="1">
                                              <a:latin typeface="Cambria Math"/>
                                            </a:rPr>
                                            <m:t>𝑙</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e>
                                      </m:d>
                                    </m:e>
                                  </m:func>
                                </m:e>
                              </m:nary>
                            </m:e>
                          </m:d>
                        </m:oMath>
                      </m:oMathPara>
                    </a14:m>
                    <a:endParaRPr lang="ja-JP" altLang="en-US" sz="2400" dirty="0">
                      <a:latin typeface="メイリオ" panose="020B0604030504040204" pitchFamily="50" charset="-128"/>
                      <a:ea typeface="メイリオ" panose="020B0604030504040204" pitchFamily="50" charset="-128"/>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4252460" y="3294690"/>
                    <a:ext cx="5695405" cy="1281376"/>
                  </a:xfrm>
                  <a:prstGeom prst="rect">
                    <a:avLst/>
                  </a:prstGeom>
                  <a:blipFill>
                    <a:blip r:embed="rId5"/>
                    <a:stretch>
                      <a:fillRect/>
                    </a:stretch>
                  </a:blipFill>
                </p:spPr>
                <p:txBody>
                  <a:bodyPr/>
                  <a:lstStyle/>
                  <a:p>
                    <a:r>
                      <a:rPr lang="ja-JP" altLang="en-US">
                        <a:noFill/>
                      </a:rPr>
                      <a:t> </a:t>
                    </a:r>
                  </a:p>
                </p:txBody>
              </p:sp>
            </mc:Fallback>
          </mc:AlternateContent>
          <p:sp>
            <p:nvSpPr>
              <p:cNvPr id="115" name="テキスト ボックス 114"/>
              <p:cNvSpPr txBox="1"/>
              <p:nvPr/>
            </p:nvSpPr>
            <p:spPr>
              <a:xfrm>
                <a:off x="4372470" y="2908749"/>
                <a:ext cx="3094524" cy="461665"/>
              </a:xfrm>
              <a:prstGeom prst="rect">
                <a:avLst/>
              </a:prstGeom>
              <a:noFill/>
            </p:spPr>
            <p:txBody>
              <a:bodyPr wrap="square" rtlCol="0">
                <a:spAutoFit/>
              </a:bodyPr>
              <a:lstStyle/>
              <a:p>
                <a:r>
                  <a:rPr lang="ja-JP" altLang="en-US" sz="2400" b="1" dirty="0">
                    <a:latin typeface="メイリオ" panose="020B0604030504040204" pitchFamily="50" charset="-128"/>
                    <a:ea typeface="メイリオ" panose="020B0604030504040204" pitchFamily="50" charset="-128"/>
                  </a:rPr>
                  <a:t>逆コサイン変換 </a:t>
                </a:r>
                <a:r>
                  <a:rPr lang="en-US" altLang="ja-JP" sz="2400" b="1" dirty="0">
                    <a:latin typeface="メイリオ" panose="020B0604030504040204" pitchFamily="50" charset="-128"/>
                    <a:ea typeface="メイリオ" panose="020B0604030504040204" pitchFamily="50" charset="-128"/>
                  </a:rPr>
                  <a:t>: </a:t>
                </a:r>
                <a:endParaRPr lang="ja-JP" altLang="en-US" sz="2400" b="1" dirty="0">
                  <a:latin typeface="メイリオ" panose="020B0604030504040204" pitchFamily="50" charset="-128"/>
                  <a:ea typeface="メイリオ" panose="020B0604030504040204" pitchFamily="50" charset="-128"/>
                </a:endParaRPr>
              </a:p>
            </p:txBody>
          </p:sp>
        </p:grpSp>
        <p:sp>
          <p:nvSpPr>
            <p:cNvPr id="56" name="角丸四角形 55"/>
            <p:cNvSpPr/>
            <p:nvPr/>
          </p:nvSpPr>
          <p:spPr>
            <a:xfrm>
              <a:off x="79614" y="2076015"/>
              <a:ext cx="10391466" cy="1722652"/>
            </a:xfrm>
            <a:prstGeom prst="roundRect">
              <a:avLst>
                <a:gd name="adj" fmla="val 9418"/>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grpSp>
      <p:grpSp>
        <p:nvGrpSpPr>
          <p:cNvPr id="6" name="グループ化 5"/>
          <p:cNvGrpSpPr/>
          <p:nvPr/>
        </p:nvGrpSpPr>
        <p:grpSpPr>
          <a:xfrm>
            <a:off x="301885" y="4062946"/>
            <a:ext cx="2257028" cy="997504"/>
            <a:chOff x="4926673" y="1393981"/>
            <a:chExt cx="3297140" cy="1327922"/>
          </a:xfrm>
        </p:grpSpPr>
        <p:sp>
          <p:nvSpPr>
            <p:cNvPr id="13" name="正方形/長方形 12"/>
            <p:cNvSpPr/>
            <p:nvPr/>
          </p:nvSpPr>
          <p:spPr>
            <a:xfrm>
              <a:off x="5936724" y="2259387"/>
              <a:ext cx="183407" cy="38921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4" name="正方形/長方形 13"/>
            <p:cNvSpPr/>
            <p:nvPr/>
          </p:nvSpPr>
          <p:spPr>
            <a:xfrm>
              <a:off x="5382391" y="2586123"/>
              <a:ext cx="183407" cy="6247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5" name="正方形/長方形 14"/>
            <p:cNvSpPr/>
            <p:nvPr/>
          </p:nvSpPr>
          <p:spPr>
            <a:xfrm>
              <a:off x="5570540" y="2540882"/>
              <a:ext cx="183407" cy="10771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6" name="正方形/長方形 15"/>
            <p:cNvSpPr/>
            <p:nvPr/>
          </p:nvSpPr>
          <p:spPr>
            <a:xfrm>
              <a:off x="5753632" y="2452915"/>
              <a:ext cx="183407" cy="19568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7" name="正方形/長方形 16"/>
            <p:cNvSpPr/>
            <p:nvPr/>
          </p:nvSpPr>
          <p:spPr>
            <a:xfrm>
              <a:off x="6119816" y="2038211"/>
              <a:ext cx="183407" cy="61038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8" name="正方形/長方形 17"/>
            <p:cNvSpPr/>
            <p:nvPr/>
          </p:nvSpPr>
          <p:spPr>
            <a:xfrm>
              <a:off x="6302908" y="2200142"/>
              <a:ext cx="183407" cy="44845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9" name="正方形/長方形 18"/>
            <p:cNvSpPr/>
            <p:nvPr/>
          </p:nvSpPr>
          <p:spPr>
            <a:xfrm>
              <a:off x="6486000" y="1700703"/>
              <a:ext cx="183407" cy="94789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0" name="正方形/長方形 19"/>
            <p:cNvSpPr/>
            <p:nvPr/>
          </p:nvSpPr>
          <p:spPr>
            <a:xfrm>
              <a:off x="7218368" y="2174649"/>
              <a:ext cx="183407" cy="47394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1" name="正方形/長方形 20"/>
            <p:cNvSpPr/>
            <p:nvPr/>
          </p:nvSpPr>
          <p:spPr>
            <a:xfrm>
              <a:off x="6669092" y="2400850"/>
              <a:ext cx="183407" cy="24774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2" name="正方形/長方形 21"/>
            <p:cNvSpPr/>
            <p:nvPr/>
          </p:nvSpPr>
          <p:spPr>
            <a:xfrm>
              <a:off x="6852184" y="1991078"/>
              <a:ext cx="183407" cy="65751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3" name="正方形/長方形 22"/>
            <p:cNvSpPr/>
            <p:nvPr/>
          </p:nvSpPr>
          <p:spPr>
            <a:xfrm>
              <a:off x="7035275" y="1824576"/>
              <a:ext cx="183407" cy="82402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4" name="正方形/長方形 23"/>
            <p:cNvSpPr/>
            <p:nvPr/>
          </p:nvSpPr>
          <p:spPr>
            <a:xfrm>
              <a:off x="7401461" y="2038211"/>
              <a:ext cx="183407" cy="61038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5" name="正方形/長方形 24"/>
            <p:cNvSpPr/>
            <p:nvPr/>
          </p:nvSpPr>
          <p:spPr>
            <a:xfrm>
              <a:off x="7584552" y="2153107"/>
              <a:ext cx="183407" cy="49549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6" name="正方形/長方形 25"/>
            <p:cNvSpPr/>
            <p:nvPr/>
          </p:nvSpPr>
          <p:spPr>
            <a:xfrm>
              <a:off x="7767640" y="2400851"/>
              <a:ext cx="183407" cy="24774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9" name="テキスト ボックス 28"/>
            <p:cNvSpPr txBox="1"/>
            <p:nvPr/>
          </p:nvSpPr>
          <p:spPr>
            <a:xfrm>
              <a:off x="4926673" y="1508989"/>
              <a:ext cx="532038" cy="409726"/>
            </a:xfrm>
            <a:prstGeom prst="rect">
              <a:avLst/>
            </a:prstGeom>
            <a:noFill/>
          </p:spPr>
          <p:txBody>
            <a:bodyPr wrap="none" rtlCol="0">
              <a:spAutoFit/>
            </a:bodyPr>
            <a:lstStyle/>
            <a:p>
              <a:r>
                <a:rPr lang="ja-JP" altLang="en-US" sz="1400" dirty="0">
                  <a:latin typeface="メイリオ" panose="020B0604030504040204" pitchFamily="50" charset="-128"/>
                  <a:ea typeface="メイリオ" panose="020B0604030504040204" pitchFamily="50" charset="-128"/>
                </a:rPr>
                <a:t>値</a:t>
              </a:r>
            </a:p>
          </p:txBody>
        </p:sp>
        <p:cxnSp>
          <p:nvCxnSpPr>
            <p:cNvPr id="50" name="直線矢印コネクタ 49"/>
            <p:cNvCxnSpPr/>
            <p:nvPr/>
          </p:nvCxnSpPr>
          <p:spPr>
            <a:xfrm>
              <a:off x="5214063" y="2648598"/>
              <a:ext cx="3009750"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5383931" y="1393981"/>
              <a:ext cx="0" cy="132016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flipV="1">
              <a:off x="7951047" y="2567892"/>
              <a:ext cx="0" cy="154011"/>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44" name="グループ化 43"/>
          <p:cNvGrpSpPr/>
          <p:nvPr/>
        </p:nvGrpSpPr>
        <p:grpSpPr>
          <a:xfrm>
            <a:off x="3081640" y="4529902"/>
            <a:ext cx="2063003" cy="904034"/>
            <a:chOff x="6983244" y="1733909"/>
            <a:chExt cx="2063003" cy="904034"/>
          </a:xfrm>
        </p:grpSpPr>
        <p:sp>
          <p:nvSpPr>
            <p:cNvPr id="27" name="正方形/長方形 26"/>
            <p:cNvSpPr/>
            <p:nvPr/>
          </p:nvSpPr>
          <p:spPr>
            <a:xfrm>
              <a:off x="7899169" y="2225675"/>
              <a:ext cx="255198" cy="338554"/>
            </a:xfrm>
            <a:prstGeom prst="rect">
              <a:avLst/>
            </a:prstGeom>
          </p:spPr>
          <p:txBody>
            <a:bodyPr wrap="none">
              <a:spAutoFit/>
            </a:bodyPr>
            <a:lstStyle/>
            <a:p>
              <a:r>
                <a:rPr lang="ja-JP" altLang="en-US" sz="1600" dirty="0">
                  <a:latin typeface="メイリオ" panose="020B0604030504040204" pitchFamily="50" charset="-128"/>
                  <a:ea typeface="メイリオ" panose="020B0604030504040204" pitchFamily="50" charset="-128"/>
                </a:rPr>
                <a:t> </a:t>
              </a:r>
            </a:p>
          </p:txBody>
        </p:sp>
        <p:grpSp>
          <p:nvGrpSpPr>
            <p:cNvPr id="41" name="グループ化 40"/>
            <p:cNvGrpSpPr/>
            <p:nvPr/>
          </p:nvGrpSpPr>
          <p:grpSpPr>
            <a:xfrm>
              <a:off x="6983244" y="1733909"/>
              <a:ext cx="2063003" cy="904034"/>
              <a:chOff x="10577504" y="2069167"/>
              <a:chExt cx="2063003" cy="904034"/>
            </a:xfrm>
          </p:grpSpPr>
          <p:sp>
            <p:nvSpPr>
              <p:cNvPr id="94" name="正方形/長方形 93"/>
              <p:cNvSpPr/>
              <p:nvPr/>
            </p:nvSpPr>
            <p:spPr>
              <a:xfrm>
                <a:off x="12196033" y="2528766"/>
                <a:ext cx="125550" cy="38434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2" name="正方形/長方形 91"/>
              <p:cNvSpPr/>
              <p:nvPr/>
            </p:nvSpPr>
            <p:spPr>
              <a:xfrm>
                <a:off x="12071742" y="2528766"/>
                <a:ext cx="125550" cy="36148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3" name="正方形/長方形 62"/>
              <p:cNvSpPr/>
              <p:nvPr/>
            </p:nvSpPr>
            <p:spPr>
              <a:xfrm>
                <a:off x="11071656" y="2324475"/>
                <a:ext cx="125550" cy="21258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5" name="正方形/長方形 64"/>
              <p:cNvSpPr/>
              <p:nvPr/>
            </p:nvSpPr>
            <p:spPr>
              <a:xfrm>
                <a:off x="10692193" y="2202322"/>
                <a:ext cx="125550" cy="33473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6" name="正方形/長方形 65"/>
              <p:cNvSpPr/>
              <p:nvPr/>
            </p:nvSpPr>
            <p:spPr>
              <a:xfrm>
                <a:off x="10820988" y="2234613"/>
                <a:ext cx="125550" cy="30244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7" name="正方形/長方形 66"/>
              <p:cNvSpPr/>
              <p:nvPr/>
            </p:nvSpPr>
            <p:spPr>
              <a:xfrm>
                <a:off x="10946322" y="2273506"/>
                <a:ext cx="125550" cy="26355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8" name="正方形/長方形 67"/>
              <p:cNvSpPr/>
              <p:nvPr/>
            </p:nvSpPr>
            <p:spPr>
              <a:xfrm>
                <a:off x="11196990" y="2402094"/>
                <a:ext cx="125550" cy="1349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9" name="正方形/長方形 68"/>
              <p:cNvSpPr/>
              <p:nvPr/>
            </p:nvSpPr>
            <p:spPr>
              <a:xfrm>
                <a:off x="11322324" y="2485438"/>
                <a:ext cx="125550" cy="5162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0" name="正方形/長方形 69"/>
              <p:cNvSpPr/>
              <p:nvPr/>
            </p:nvSpPr>
            <p:spPr>
              <a:xfrm flipV="1">
                <a:off x="11447658" y="2528765"/>
                <a:ext cx="125550" cy="4571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1" name="正方形/長方形 70"/>
              <p:cNvSpPr/>
              <p:nvPr/>
            </p:nvSpPr>
            <p:spPr>
              <a:xfrm flipV="1">
                <a:off x="11948994" y="2537062"/>
                <a:ext cx="125550" cy="33157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2" name="正方形/長方形 71"/>
              <p:cNvSpPr/>
              <p:nvPr/>
            </p:nvSpPr>
            <p:spPr>
              <a:xfrm flipV="1">
                <a:off x="11572992" y="2537059"/>
                <a:ext cx="125550" cy="12297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3" name="正方形/長方形 72"/>
              <p:cNvSpPr/>
              <p:nvPr/>
            </p:nvSpPr>
            <p:spPr>
              <a:xfrm flipV="1">
                <a:off x="11698326" y="2528765"/>
                <a:ext cx="125550" cy="207583"/>
              </a:xfrm>
              <a:prstGeom prst="rect">
                <a:avLst/>
              </a:prstGeom>
              <a:gradFill>
                <a:gsLst>
                  <a:gs pos="0">
                    <a:schemeClr val="accent1">
                      <a:tint val="66000"/>
                      <a:satMod val="160000"/>
                    </a:schemeClr>
                  </a:gs>
                  <a:gs pos="100000">
                    <a:schemeClr val="tx2">
                      <a:lumMod val="20000"/>
                      <a:lumOff val="8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4" name="正方形/長方形 73"/>
              <p:cNvSpPr/>
              <p:nvPr/>
            </p:nvSpPr>
            <p:spPr>
              <a:xfrm flipV="1">
                <a:off x="11823659" y="2537061"/>
                <a:ext cx="125550" cy="2501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7" name="正方形/長方形 76"/>
              <p:cNvSpPr/>
              <p:nvPr/>
            </p:nvSpPr>
            <p:spPr>
              <a:xfrm>
                <a:off x="12324993" y="2528766"/>
                <a:ext cx="125550" cy="38559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0" name="フリーフォーム 59"/>
              <p:cNvSpPr/>
              <p:nvPr/>
            </p:nvSpPr>
            <p:spPr>
              <a:xfrm>
                <a:off x="10592325" y="2184080"/>
                <a:ext cx="1732704" cy="730277"/>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49550"/>
                  <a:gd name="connsiteY0" fmla="*/ -1 h 2984499"/>
                  <a:gd name="connsiteX1" fmla="*/ 920750 w 2749550"/>
                  <a:gd name="connsiteY1" fmla="*/ 1492249 h 2984499"/>
                  <a:gd name="connsiteX2" fmla="*/ 1809750 w 2749550"/>
                  <a:gd name="connsiteY2" fmla="*/ 2984499 h 2984499"/>
                  <a:gd name="connsiteX3" fmla="*/ 2749550 w 2749550"/>
                  <a:gd name="connsiteY3" fmla="*/ 1498599 h 2984499"/>
                  <a:gd name="connsiteX0" fmla="*/ 0 w 1809750"/>
                  <a:gd name="connsiteY0" fmla="*/ -1 h 2984499"/>
                  <a:gd name="connsiteX1" fmla="*/ 920750 w 1809750"/>
                  <a:gd name="connsiteY1" fmla="*/ 1492249 h 2984499"/>
                  <a:gd name="connsiteX2" fmla="*/ 1809750 w 1809750"/>
                  <a:gd name="connsiteY2" fmla="*/ 2984499 h 2984499"/>
                </a:gdLst>
                <a:ahLst/>
                <a:cxnLst>
                  <a:cxn ang="0">
                    <a:pos x="connsiteX0" y="connsiteY0"/>
                  </a:cxn>
                  <a:cxn ang="0">
                    <a:pos x="connsiteX1" y="connsiteY1"/>
                  </a:cxn>
                  <a:cxn ang="0">
                    <a:pos x="connsiteX2" y="connsiteY2"/>
                  </a:cxn>
                </a:cxnLst>
                <a:rect l="l" t="t" r="r" b="b"/>
                <a:pathLst>
                  <a:path w="1809750" h="2984499">
                    <a:moveTo>
                      <a:pt x="0" y="-1"/>
                    </a:moveTo>
                    <a:cubicBezTo>
                      <a:pt x="379412" y="14816"/>
                      <a:pt x="720725" y="950383"/>
                      <a:pt x="920750" y="1492249"/>
                    </a:cubicBezTo>
                    <a:cubicBezTo>
                      <a:pt x="1120775" y="2034115"/>
                      <a:pt x="1460500" y="2983441"/>
                      <a:pt x="1809750" y="2984499"/>
                    </a:cubicBezTo>
                  </a:path>
                </a:pathLst>
              </a:cu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cxnSp>
            <p:nvCxnSpPr>
              <p:cNvPr id="57" name="直線矢印コネクタ 56"/>
              <p:cNvCxnSpPr/>
              <p:nvPr/>
            </p:nvCxnSpPr>
            <p:spPr>
              <a:xfrm>
                <a:off x="10577504" y="2537059"/>
                <a:ext cx="2063003"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flipV="1">
                <a:off x="10693938" y="2069167"/>
                <a:ext cx="0" cy="9040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42" name="グループ化 41"/>
          <p:cNvGrpSpPr/>
          <p:nvPr/>
        </p:nvGrpSpPr>
        <p:grpSpPr>
          <a:xfrm>
            <a:off x="5762822" y="4529902"/>
            <a:ext cx="2063003" cy="904034"/>
            <a:chOff x="10577504" y="3231910"/>
            <a:chExt cx="2063003" cy="904034"/>
          </a:xfrm>
        </p:grpSpPr>
        <p:sp>
          <p:nvSpPr>
            <p:cNvPr id="106" name="正方形/長方形 105"/>
            <p:cNvSpPr/>
            <p:nvPr/>
          </p:nvSpPr>
          <p:spPr>
            <a:xfrm>
              <a:off x="12072816" y="3482617"/>
              <a:ext cx="125550" cy="22478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08" name="正方形/長方形 107"/>
            <p:cNvSpPr/>
            <p:nvPr/>
          </p:nvSpPr>
          <p:spPr>
            <a:xfrm>
              <a:off x="12198154" y="3387931"/>
              <a:ext cx="125550" cy="31946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7" name="正方形/長方形 96"/>
            <p:cNvSpPr/>
            <p:nvPr/>
          </p:nvSpPr>
          <p:spPr>
            <a:xfrm>
              <a:off x="11447442" y="3701050"/>
              <a:ext cx="125550" cy="39000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87" name="正方形/長方形 86"/>
            <p:cNvSpPr/>
            <p:nvPr/>
          </p:nvSpPr>
          <p:spPr>
            <a:xfrm flipV="1">
              <a:off x="11071656" y="3707400"/>
              <a:ext cx="125550" cy="11537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88" name="正方形/長方形 87"/>
            <p:cNvSpPr/>
            <p:nvPr/>
          </p:nvSpPr>
          <p:spPr>
            <a:xfrm>
              <a:off x="10692193" y="3416505"/>
              <a:ext cx="125550" cy="29089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89" name="正方形/長方形 88"/>
            <p:cNvSpPr/>
            <p:nvPr/>
          </p:nvSpPr>
          <p:spPr>
            <a:xfrm>
              <a:off x="10820988" y="3509375"/>
              <a:ext cx="125550" cy="19802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0" name="正方形/長方形 89"/>
            <p:cNvSpPr/>
            <p:nvPr/>
          </p:nvSpPr>
          <p:spPr>
            <a:xfrm>
              <a:off x="10946322" y="3648180"/>
              <a:ext cx="125550" cy="59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1" name="正方形/長方形 90"/>
            <p:cNvSpPr/>
            <p:nvPr/>
          </p:nvSpPr>
          <p:spPr>
            <a:xfrm flipV="1">
              <a:off x="11196990" y="3707400"/>
              <a:ext cx="125550" cy="254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3" name="正方形/長方形 92"/>
            <p:cNvSpPr/>
            <p:nvPr/>
          </p:nvSpPr>
          <p:spPr>
            <a:xfrm>
              <a:off x="11322324" y="3701050"/>
              <a:ext cx="125550" cy="37605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5" name="正方形/長方形 94"/>
            <p:cNvSpPr/>
            <p:nvPr/>
          </p:nvSpPr>
          <p:spPr>
            <a:xfrm>
              <a:off x="11948994" y="3623676"/>
              <a:ext cx="125550" cy="8372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6" name="正方形/長方形 95"/>
            <p:cNvSpPr/>
            <p:nvPr/>
          </p:nvSpPr>
          <p:spPr>
            <a:xfrm flipV="1">
              <a:off x="11572992" y="3713210"/>
              <a:ext cx="125550" cy="31817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8" name="正方形/長方形 97"/>
            <p:cNvSpPr/>
            <p:nvPr/>
          </p:nvSpPr>
          <p:spPr>
            <a:xfrm flipV="1">
              <a:off x="11823659" y="3707400"/>
              <a:ext cx="125550" cy="8583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9" name="正方形/長方形 98"/>
            <p:cNvSpPr/>
            <p:nvPr/>
          </p:nvSpPr>
          <p:spPr>
            <a:xfrm>
              <a:off x="12324993" y="3365065"/>
              <a:ext cx="125550" cy="34233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cxnSp>
          <p:nvCxnSpPr>
            <p:cNvPr id="101" name="直線矢印コネクタ 100"/>
            <p:cNvCxnSpPr/>
            <p:nvPr/>
          </p:nvCxnSpPr>
          <p:spPr>
            <a:xfrm>
              <a:off x="10577504" y="3707400"/>
              <a:ext cx="2063003"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flipV="1">
              <a:off x="10693938" y="3231910"/>
              <a:ext cx="0" cy="9040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4" name="正方形/長方形 103"/>
            <p:cNvSpPr/>
            <p:nvPr/>
          </p:nvSpPr>
          <p:spPr>
            <a:xfrm flipV="1">
              <a:off x="11699411" y="3713210"/>
              <a:ext cx="125550" cy="20868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2" name="フリーフォーム 61"/>
            <p:cNvSpPr/>
            <p:nvPr/>
          </p:nvSpPr>
          <p:spPr>
            <a:xfrm>
              <a:off x="10604097" y="3365065"/>
              <a:ext cx="1758350" cy="723457"/>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0" h="2990850">
                  <a:moveTo>
                    <a:pt x="0" y="6350"/>
                  </a:moveTo>
                  <a:cubicBezTo>
                    <a:pt x="379412" y="21167"/>
                    <a:pt x="720725" y="956734"/>
                    <a:pt x="920750" y="1498600"/>
                  </a:cubicBezTo>
                  <a:cubicBezTo>
                    <a:pt x="1120775" y="2040466"/>
                    <a:pt x="1460500" y="2989792"/>
                    <a:pt x="1809750" y="2990850"/>
                  </a:cubicBezTo>
                  <a:cubicBezTo>
                    <a:pt x="2159000" y="2991908"/>
                    <a:pt x="2518833" y="2136775"/>
                    <a:pt x="2749550" y="1504950"/>
                  </a:cubicBezTo>
                  <a:cubicBezTo>
                    <a:pt x="2980267" y="873125"/>
                    <a:pt x="3315758" y="7937"/>
                    <a:pt x="3651250" y="0"/>
                  </a:cubicBezTo>
                </a:path>
              </a:pathLst>
            </a:cu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grpSp>
      <p:grpSp>
        <p:nvGrpSpPr>
          <p:cNvPr id="43" name="グループ化 42"/>
          <p:cNvGrpSpPr/>
          <p:nvPr/>
        </p:nvGrpSpPr>
        <p:grpSpPr>
          <a:xfrm>
            <a:off x="8501012" y="4558162"/>
            <a:ext cx="2063003" cy="904034"/>
            <a:chOff x="10577504" y="4361603"/>
            <a:chExt cx="2063003" cy="904034"/>
          </a:xfrm>
        </p:grpSpPr>
        <p:sp>
          <p:nvSpPr>
            <p:cNvPr id="136" name="正方形/長方形 135"/>
            <p:cNvSpPr/>
            <p:nvPr/>
          </p:nvSpPr>
          <p:spPr>
            <a:xfrm>
              <a:off x="12198154" y="4679322"/>
              <a:ext cx="125550" cy="15777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00" name="正方形/長方形 99"/>
            <p:cNvSpPr/>
            <p:nvPr/>
          </p:nvSpPr>
          <p:spPr>
            <a:xfrm flipV="1">
              <a:off x="11949209" y="4842903"/>
              <a:ext cx="125550" cy="33357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34" name="正方形/長方形 133"/>
            <p:cNvSpPr/>
            <p:nvPr/>
          </p:nvSpPr>
          <p:spPr>
            <a:xfrm flipV="1">
              <a:off x="11699411" y="4840487"/>
              <a:ext cx="125550" cy="11198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39" name="正方形/長方形 138"/>
            <p:cNvSpPr/>
            <p:nvPr/>
          </p:nvSpPr>
          <p:spPr>
            <a:xfrm>
              <a:off x="11447028" y="4494759"/>
              <a:ext cx="125550" cy="34572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1" name="正方形/長方形 120"/>
            <p:cNvSpPr/>
            <p:nvPr/>
          </p:nvSpPr>
          <p:spPr>
            <a:xfrm flipV="1">
              <a:off x="11071656" y="4845309"/>
              <a:ext cx="125550" cy="31576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3" name="正方形/長方形 122"/>
            <p:cNvSpPr/>
            <p:nvPr/>
          </p:nvSpPr>
          <p:spPr>
            <a:xfrm>
              <a:off x="10692193" y="4639068"/>
              <a:ext cx="125550" cy="19802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4" name="正方形/長方形 123"/>
            <p:cNvSpPr/>
            <p:nvPr/>
          </p:nvSpPr>
          <p:spPr>
            <a:xfrm flipV="1">
              <a:off x="10820988" y="4840487"/>
              <a:ext cx="125550" cy="11198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5" name="正方形/長方形 124"/>
            <p:cNvSpPr/>
            <p:nvPr/>
          </p:nvSpPr>
          <p:spPr>
            <a:xfrm flipV="1">
              <a:off x="10946322" y="4845308"/>
              <a:ext cx="125550" cy="3157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6" name="正方形/長方形 125"/>
            <p:cNvSpPr/>
            <p:nvPr/>
          </p:nvSpPr>
          <p:spPr>
            <a:xfrm flipV="1">
              <a:off x="11196990" y="4842902"/>
              <a:ext cx="125550" cy="10956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7" name="正方形/長方形 126"/>
            <p:cNvSpPr/>
            <p:nvPr/>
          </p:nvSpPr>
          <p:spPr>
            <a:xfrm>
              <a:off x="11322324" y="4639069"/>
              <a:ext cx="125550" cy="19802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9" name="正方形/長方形 128"/>
            <p:cNvSpPr/>
            <p:nvPr/>
          </p:nvSpPr>
          <p:spPr>
            <a:xfrm>
              <a:off x="11572992" y="4612311"/>
              <a:ext cx="125550" cy="23299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30" name="正方形/長方形 129"/>
            <p:cNvSpPr/>
            <p:nvPr/>
          </p:nvSpPr>
          <p:spPr>
            <a:xfrm flipV="1">
              <a:off x="11823659" y="4842903"/>
              <a:ext cx="125550" cy="31817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31" name="正方形/長方形 130"/>
            <p:cNvSpPr/>
            <p:nvPr/>
          </p:nvSpPr>
          <p:spPr>
            <a:xfrm>
              <a:off x="12324993" y="4494758"/>
              <a:ext cx="125550" cy="34233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cxnSp>
          <p:nvCxnSpPr>
            <p:cNvPr id="132" name="直線矢印コネクタ 131"/>
            <p:cNvCxnSpPr/>
            <p:nvPr/>
          </p:nvCxnSpPr>
          <p:spPr>
            <a:xfrm>
              <a:off x="10577504" y="4840486"/>
              <a:ext cx="2063003"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flipV="1">
              <a:off x="10693938" y="4361603"/>
              <a:ext cx="0" cy="9040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5" name="正方形/長方形 134"/>
            <p:cNvSpPr/>
            <p:nvPr/>
          </p:nvSpPr>
          <p:spPr>
            <a:xfrm flipV="1">
              <a:off x="12072816" y="4842903"/>
              <a:ext cx="125550" cy="10956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37" name="フリーフォーム 136"/>
            <p:cNvSpPr/>
            <p:nvPr/>
          </p:nvSpPr>
          <p:spPr>
            <a:xfrm>
              <a:off x="10627905" y="4494758"/>
              <a:ext cx="879987" cy="723457"/>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0" h="2990850">
                  <a:moveTo>
                    <a:pt x="0" y="6350"/>
                  </a:moveTo>
                  <a:cubicBezTo>
                    <a:pt x="379412" y="21167"/>
                    <a:pt x="720725" y="956734"/>
                    <a:pt x="920750" y="1498600"/>
                  </a:cubicBezTo>
                  <a:cubicBezTo>
                    <a:pt x="1120775" y="2040466"/>
                    <a:pt x="1460500" y="2989792"/>
                    <a:pt x="1809750" y="2990850"/>
                  </a:cubicBezTo>
                  <a:cubicBezTo>
                    <a:pt x="2159000" y="2991908"/>
                    <a:pt x="2518833" y="2136775"/>
                    <a:pt x="2749550" y="1504950"/>
                  </a:cubicBezTo>
                  <a:cubicBezTo>
                    <a:pt x="2980267" y="873125"/>
                    <a:pt x="3315758" y="7937"/>
                    <a:pt x="3651250" y="0"/>
                  </a:cubicBezTo>
                </a:path>
              </a:pathLst>
            </a:cu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38" name="フリーフォーム 137"/>
            <p:cNvSpPr/>
            <p:nvPr/>
          </p:nvSpPr>
          <p:spPr>
            <a:xfrm>
              <a:off x="11509519" y="4494758"/>
              <a:ext cx="879987" cy="723457"/>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0" h="2990850">
                  <a:moveTo>
                    <a:pt x="0" y="6350"/>
                  </a:moveTo>
                  <a:cubicBezTo>
                    <a:pt x="379412" y="21167"/>
                    <a:pt x="720725" y="956734"/>
                    <a:pt x="920750" y="1498600"/>
                  </a:cubicBezTo>
                  <a:cubicBezTo>
                    <a:pt x="1120775" y="2040466"/>
                    <a:pt x="1460500" y="2989792"/>
                    <a:pt x="1809750" y="2990850"/>
                  </a:cubicBezTo>
                  <a:cubicBezTo>
                    <a:pt x="2159000" y="2991908"/>
                    <a:pt x="2518833" y="2136775"/>
                    <a:pt x="2749550" y="1504950"/>
                  </a:cubicBezTo>
                  <a:cubicBezTo>
                    <a:pt x="2980267" y="873125"/>
                    <a:pt x="3315758" y="7937"/>
                    <a:pt x="3651250" y="0"/>
                  </a:cubicBezTo>
                </a:path>
              </a:pathLst>
            </a:cu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grpSp>
      <mc:AlternateContent xmlns:mc="http://schemas.openxmlformats.org/markup-compatibility/2006" xmlns:a14="http://schemas.microsoft.com/office/drawing/2010/main">
        <mc:Choice Requires="a14">
          <p:sp>
            <p:nvSpPr>
              <p:cNvPr id="145" name="テキスト ボックス 144"/>
              <p:cNvSpPr txBox="1"/>
              <p:nvPr/>
            </p:nvSpPr>
            <p:spPr>
              <a:xfrm>
                <a:off x="1902290" y="5651357"/>
                <a:ext cx="5416163" cy="984885"/>
              </a:xfrm>
              <a:prstGeom prst="rect">
                <a:avLst/>
              </a:prstGeom>
              <a:noFill/>
            </p:spPr>
            <p:txBody>
              <a:bodyPr wrap="none" rtlCol="0">
                <a:spAutoFit/>
              </a:bodyPr>
              <a:lstStyle/>
              <a:p>
                <a:pPr marL="17100">
                  <a:spcBef>
                    <a:spcPts val="1200"/>
                  </a:spcBef>
                </a:pP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a:rPr>
                          <m:t>𝑓</m:t>
                        </m:r>
                      </m:e>
                      <m:sub>
                        <m:r>
                          <a:rPr lang="en-US" altLang="ja-JP" sz="2400" i="1">
                            <a:solidFill>
                              <a:srgbClr val="FF0000"/>
                            </a:solidFill>
                            <a:latin typeface="Cambria Math"/>
                          </a:rPr>
                          <m:t>𝑙</m:t>
                        </m:r>
                      </m:sub>
                    </m:sSub>
                  </m:oMath>
                </a14:m>
                <a:r>
                  <a:rPr lang="ja-JP" altLang="en-US" sz="2400" dirty="0">
                    <a:solidFill>
                      <a:srgbClr val="FF0000"/>
                    </a:solidFill>
                    <a:latin typeface="メイリオ" panose="020B0604030504040204" pitchFamily="50" charset="-128"/>
                    <a:ea typeface="メイリオ" panose="020B0604030504040204" pitchFamily="50" charset="-128"/>
                  </a:rPr>
                  <a:t>は</a:t>
                </a:r>
                <a:r>
                  <a:rPr lang="en-US" altLang="ja-JP" sz="2400" dirty="0" err="1">
                    <a:solidFill>
                      <a:srgbClr val="FF0000"/>
                    </a:solidFill>
                    <a:latin typeface="メイリオ" panose="020B0604030504040204" pitchFamily="50" charset="-128"/>
                    <a:ea typeface="メイリオ" panose="020B0604030504040204" pitchFamily="50" charset="-128"/>
                  </a:rPr>
                  <a:t>cos</a:t>
                </a:r>
                <a:r>
                  <a:rPr lang="en-US" altLang="ja-JP" sz="2400" dirty="0">
                    <a:solidFill>
                      <a:srgbClr val="FF0000"/>
                    </a:solidFill>
                    <a:latin typeface="メイリオ" panose="020B0604030504040204" pitchFamily="50" charset="-128"/>
                    <a:ea typeface="メイリオ" panose="020B0604030504040204" pitchFamily="50" charset="-128"/>
                  </a:rPr>
                  <a:t> </a:t>
                </a:r>
                <a:r>
                  <a:rPr lang="en-US" altLang="ja-JP" sz="2400" i="1" dirty="0">
                    <a:solidFill>
                      <a:srgbClr val="FF0000"/>
                    </a:solidFill>
                    <a:latin typeface="メイリオ" panose="020B0604030504040204" pitchFamily="50" charset="-128"/>
                    <a:ea typeface="メイリオ" panose="020B0604030504040204" pitchFamily="50" charset="-128"/>
                  </a:rPr>
                  <a:t>θ</a:t>
                </a:r>
                <a:r>
                  <a:rPr lang="en-US" altLang="ja-JP" sz="2400" dirty="0">
                    <a:solidFill>
                      <a:srgbClr val="FF0000"/>
                    </a:solidFill>
                    <a:latin typeface="メイリオ" panose="020B0604030504040204" pitchFamily="50" charset="-128"/>
                    <a:ea typeface="メイリオ" panose="020B0604030504040204" pitchFamily="50" charset="-128"/>
                  </a:rPr>
                  <a:t> </a:t>
                </a:r>
                <a:r>
                  <a:rPr lang="ja-JP" altLang="en-US" sz="2400" dirty="0">
                    <a:solidFill>
                      <a:srgbClr val="FF0000"/>
                    </a:solidFill>
                    <a:latin typeface="メイリオ" panose="020B0604030504040204" pitchFamily="50" charset="-128"/>
                    <a:ea typeface="メイリオ" panose="020B0604030504040204" pitchFamily="50" charset="-128"/>
                  </a:rPr>
                  <a:t>の重ね合わせで表現される</a:t>
                </a:r>
                <a:r>
                  <a:rPr lang="en-US" altLang="ja-JP" sz="2400" dirty="0">
                    <a:solidFill>
                      <a:srgbClr val="FF0000"/>
                    </a:solidFill>
                    <a:latin typeface="メイリオ" panose="020B0604030504040204" pitchFamily="50" charset="-128"/>
                    <a:ea typeface="メイリオ" panose="020B0604030504040204" pitchFamily="50" charset="-128"/>
                  </a:rPr>
                  <a:t> </a:t>
                </a:r>
              </a:p>
              <a:p>
                <a:pPr marL="17100">
                  <a:spcBef>
                    <a:spcPts val="1200"/>
                  </a:spcBef>
                </a:pP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a:rPr>
                          <m:t>𝐹</m:t>
                        </m:r>
                      </m:e>
                      <m:sub>
                        <m:r>
                          <a:rPr lang="en-US" altLang="ja-JP" sz="2400" i="1">
                            <a:solidFill>
                              <a:srgbClr val="FF0000"/>
                            </a:solidFill>
                            <a:latin typeface="Cambria Math"/>
                          </a:rPr>
                          <m:t>𝑘</m:t>
                        </m:r>
                      </m:sub>
                    </m:sSub>
                  </m:oMath>
                </a14:m>
                <a:r>
                  <a:rPr lang="ja-JP" altLang="en-US" sz="2400" dirty="0">
                    <a:solidFill>
                      <a:srgbClr val="FF0000"/>
                    </a:solidFill>
                    <a:latin typeface="メイリオ" panose="020B0604030504040204" pitchFamily="50" charset="-128"/>
                    <a:ea typeface="メイリオ" panose="020B0604030504040204" pitchFamily="50" charset="-128"/>
                  </a:rPr>
                  <a:t>は</a:t>
                </a:r>
                <a:r>
                  <a:rPr lang="ja-JP" altLang="en-US" sz="2400" dirty="0" smtClean="0">
                    <a:solidFill>
                      <a:srgbClr val="FF0000"/>
                    </a:solidFill>
                    <a:latin typeface="メイリオ" panose="020B0604030504040204" pitchFamily="50" charset="-128"/>
                    <a:ea typeface="メイリオ" panose="020B0604030504040204" pitchFamily="50" charset="-128"/>
                  </a:rPr>
                  <a:t>重ね合わせの</a:t>
                </a:r>
                <a:r>
                  <a:rPr lang="en-US" altLang="ja-JP" sz="2400" dirty="0" smtClean="0">
                    <a:solidFill>
                      <a:srgbClr val="FF0000"/>
                    </a:solidFill>
                    <a:latin typeface="メイリオ" panose="020B0604030504040204" pitchFamily="50" charset="-128"/>
                    <a:ea typeface="メイリオ" panose="020B0604030504040204" pitchFamily="50" charset="-128"/>
                  </a:rPr>
                  <a:t>”</a:t>
                </a:r>
                <a:r>
                  <a:rPr lang="ja-JP" altLang="en-US" sz="2400" dirty="0" smtClean="0">
                    <a:solidFill>
                      <a:srgbClr val="FF0000"/>
                    </a:solidFill>
                    <a:latin typeface="メイリオ" panose="020B0604030504040204" pitchFamily="50" charset="-128"/>
                    <a:ea typeface="メイリオ" panose="020B0604030504040204" pitchFamily="50" charset="-128"/>
                  </a:rPr>
                  <a:t>重み</a:t>
                </a:r>
                <a:r>
                  <a:rPr lang="en-US" altLang="ja-JP" sz="2400" dirty="0" smtClean="0">
                    <a:solidFill>
                      <a:srgbClr val="FF0000"/>
                    </a:solidFill>
                    <a:latin typeface="メイリオ" panose="020B0604030504040204" pitchFamily="50" charset="-128"/>
                    <a:ea typeface="メイリオ" panose="020B0604030504040204" pitchFamily="50" charset="-128"/>
                  </a:rPr>
                  <a:t>”</a:t>
                </a:r>
                <a:r>
                  <a:rPr lang="ja-JP" altLang="en-US" sz="2400" dirty="0" smtClean="0">
                    <a:solidFill>
                      <a:srgbClr val="FF0000"/>
                    </a:solidFill>
                    <a:latin typeface="メイリオ" panose="020B0604030504040204" pitchFamily="50" charset="-128"/>
                    <a:ea typeface="メイリオ" panose="020B0604030504040204" pitchFamily="50" charset="-128"/>
                  </a:rPr>
                  <a:t>を</a:t>
                </a:r>
                <a:r>
                  <a:rPr lang="ja-JP" altLang="en-US" sz="2400" dirty="0">
                    <a:solidFill>
                      <a:srgbClr val="FF0000"/>
                    </a:solidFill>
                    <a:latin typeface="メイリオ" panose="020B0604030504040204" pitchFamily="50" charset="-128"/>
                    <a:ea typeface="メイリオ" panose="020B0604030504040204" pitchFamily="50" charset="-128"/>
                  </a:rPr>
                  <a:t>表す</a:t>
                </a:r>
                <a:endParaRPr lang="en-US" altLang="ja-JP" sz="2400" dirty="0">
                  <a:solidFill>
                    <a:srgbClr val="FF0000"/>
                  </a:solidFill>
                  <a:latin typeface="メイリオ" panose="020B0604030504040204" pitchFamily="50" charset="-128"/>
                  <a:ea typeface="メイリオ" panose="020B0604030504040204" pitchFamily="50" charset="-128"/>
                </a:endParaRPr>
              </a:p>
            </p:txBody>
          </p:sp>
        </mc:Choice>
        <mc:Fallback xmlns="">
          <p:sp>
            <p:nvSpPr>
              <p:cNvPr id="145" name="テキスト ボックス 144"/>
              <p:cNvSpPr txBox="1">
                <a:spLocks noRot="1" noChangeAspect="1" noMove="1" noResize="1" noEditPoints="1" noAdjustHandles="1" noChangeArrowheads="1" noChangeShapeType="1" noTextEdit="1"/>
              </p:cNvSpPr>
              <p:nvPr/>
            </p:nvSpPr>
            <p:spPr>
              <a:xfrm>
                <a:off x="1902290" y="5651357"/>
                <a:ext cx="5416163" cy="984885"/>
              </a:xfrm>
              <a:prstGeom prst="rect">
                <a:avLst/>
              </a:prstGeom>
              <a:blipFill>
                <a:blip r:embed="rId6"/>
                <a:stretch>
                  <a:fillRect l="-562" t="-3704" b="-1419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正方形/長方形 145"/>
              <p:cNvSpPr/>
              <p:nvPr/>
            </p:nvSpPr>
            <p:spPr>
              <a:xfrm>
                <a:off x="872658" y="3365207"/>
                <a:ext cx="10496512" cy="687624"/>
              </a:xfrm>
              <a:prstGeom prst="rect">
                <a:avLst/>
              </a:prstGeom>
              <a:ln>
                <a:noFill/>
              </a:ln>
            </p:spPr>
            <p:txBody>
              <a:bodyPr wrap="squar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a:rPr>
                            <m:t>𝑓</m:t>
                          </m:r>
                        </m:e>
                        <m:sub>
                          <m:r>
                            <a:rPr lang="en-US" altLang="ja-JP" sz="2000" i="1">
                              <a:latin typeface="Cambria Math"/>
                            </a:rPr>
                            <m:t>𝑙</m:t>
                          </m:r>
                        </m:sub>
                      </m:sSub>
                      <m:r>
                        <a:rPr lang="en-US" altLang="ja-JP" sz="2000" i="1">
                          <a:latin typeface="Cambria Math"/>
                        </a:rPr>
                        <m:t>  =  </m:t>
                      </m:r>
                      <m:f>
                        <m:fPr>
                          <m:ctrlPr>
                            <a:rPr lang="en-US" altLang="ja-JP" sz="2000" i="1">
                              <a:latin typeface="Cambria Math" panose="02040503050406030204" pitchFamily="18" charset="0"/>
                            </a:rPr>
                          </m:ctrlPr>
                        </m:fPr>
                        <m:num>
                          <m:sSub>
                            <m:sSubPr>
                              <m:ctrlPr>
                                <a:rPr lang="en-US" altLang="ja-JP" sz="2000" i="1">
                                  <a:latin typeface="Cambria Math" panose="02040503050406030204" pitchFamily="18" charset="0"/>
                                </a:rPr>
                              </m:ctrlPr>
                            </m:sSubPr>
                            <m:e>
                              <m:r>
                                <a:rPr lang="en-US" altLang="ja-JP" sz="2000" i="1">
                                  <a:latin typeface="Cambria Math"/>
                                </a:rPr>
                                <m:t>𝐹</m:t>
                              </m:r>
                            </m:e>
                            <m:sub>
                              <m:r>
                                <a:rPr lang="en-US" altLang="ja-JP" sz="2000" i="1">
                                  <a:latin typeface="Cambria Math"/>
                                </a:rPr>
                                <m:t>0</m:t>
                              </m:r>
                            </m:sub>
                          </m:sSub>
                        </m:num>
                        <m:den>
                          <m:r>
                            <a:rPr lang="en-US" altLang="ja-JP" sz="2000" i="1">
                              <a:latin typeface="Cambria Math"/>
                            </a:rPr>
                            <m:t>2</m:t>
                          </m:r>
                        </m:den>
                      </m:f>
                      <m:r>
                        <a:rPr lang="en-US" altLang="ja-JP" sz="2000" i="1">
                          <a:latin typeface="Cambria Math"/>
                        </a:rPr>
                        <m:t> +  </m:t>
                      </m:r>
                      <m:sSub>
                        <m:sSubPr>
                          <m:ctrlPr>
                            <a:rPr lang="en-US" altLang="ja-JP" sz="2000" i="1">
                              <a:latin typeface="Cambria Math" panose="02040503050406030204" pitchFamily="18" charset="0"/>
                            </a:rPr>
                          </m:ctrlPr>
                        </m:sSubPr>
                        <m:e>
                          <m:r>
                            <a:rPr lang="en-US" altLang="ja-JP" sz="2000" i="1">
                              <a:latin typeface="Cambria Math"/>
                            </a:rPr>
                            <m:t>𝐹</m:t>
                          </m:r>
                        </m:e>
                        <m:sub>
                          <m:r>
                            <a:rPr lang="en-US" altLang="ja-JP" sz="2000" i="1">
                              <a:latin typeface="Cambria Math"/>
                            </a:rPr>
                            <m:t>1</m:t>
                          </m:r>
                        </m:sub>
                      </m:sSub>
                      <m:r>
                        <a:rPr lang="en-US" altLang="ja-JP" sz="2000" i="1">
                          <a:latin typeface="Cambria Math"/>
                          <a:ea typeface="Cambria Math"/>
                        </a:rPr>
                        <m:t>×</m:t>
                      </m:r>
                      <m:func>
                        <m:funcPr>
                          <m:ctrlPr>
                            <a:rPr lang="en-US" altLang="ja-JP" sz="2000" i="1">
                              <a:latin typeface="Cambria Math" panose="02040503050406030204" pitchFamily="18" charset="0"/>
                            </a:rPr>
                          </m:ctrlPr>
                        </m:funcPr>
                        <m:fName>
                          <m:r>
                            <m:rPr>
                              <m:sty m:val="p"/>
                            </m:rPr>
                            <a:rPr lang="en-US" altLang="ja-JP" sz="2000">
                              <a:latin typeface="Cambria Math"/>
                            </a:rPr>
                            <m:t>cos</m:t>
                          </m:r>
                        </m:fName>
                        <m:e>
                          <m:f>
                            <m:fPr>
                              <m:ctrlPr>
                                <a:rPr lang="en-US" altLang="ja-JP" sz="2000" i="1">
                                  <a:latin typeface="Cambria Math" panose="02040503050406030204" pitchFamily="18" charset="0"/>
                                </a:rPr>
                              </m:ctrlPr>
                            </m:fPr>
                            <m:num>
                              <m:r>
                                <a:rPr lang="en-US" altLang="ja-JP" sz="2000" i="1">
                                  <a:latin typeface="Cambria Math"/>
                                </a:rPr>
                                <m:t>1</m:t>
                              </m:r>
                              <m:r>
                                <a:rPr lang="en-US" altLang="ja-JP" sz="2000" i="1">
                                  <a:latin typeface="Cambria Math"/>
                                </a:rPr>
                                <m:t>𝜋</m:t>
                              </m:r>
                              <m:d>
                                <m:dPr>
                                  <m:ctrlPr>
                                    <a:rPr lang="en-US" altLang="ja-JP" sz="2000" i="1">
                                      <a:latin typeface="Cambria Math" panose="02040503050406030204" pitchFamily="18" charset="0"/>
                                    </a:rPr>
                                  </m:ctrlPr>
                                </m:dPr>
                                <m:e>
                                  <m:r>
                                    <a:rPr lang="en-US" altLang="ja-JP" sz="2000" i="1">
                                      <a:latin typeface="Cambria Math"/>
                                    </a:rPr>
                                    <m:t>2</m:t>
                                  </m:r>
                                  <m:r>
                                    <a:rPr lang="en-US" altLang="ja-JP" sz="2000" i="1">
                                      <a:latin typeface="Cambria Math"/>
                                    </a:rPr>
                                    <m:t>𝑙</m:t>
                                  </m:r>
                                  <m:r>
                                    <a:rPr lang="en-US" altLang="ja-JP" sz="2000" i="1">
                                      <a:latin typeface="Cambria Math"/>
                                    </a:rPr>
                                    <m:t>+1</m:t>
                                  </m:r>
                                </m:e>
                              </m:d>
                            </m:num>
                            <m:den>
                              <m:r>
                                <a:rPr lang="en-US" altLang="ja-JP" sz="2000" i="1">
                                  <a:latin typeface="Cambria Math"/>
                                </a:rPr>
                                <m:t>2</m:t>
                              </m:r>
                              <m:r>
                                <a:rPr lang="en-US" altLang="ja-JP" sz="2000" i="1">
                                  <a:latin typeface="Cambria Math"/>
                                </a:rPr>
                                <m:t>𝑁</m:t>
                              </m:r>
                            </m:den>
                          </m:f>
                        </m:e>
                      </m:func>
                      <m:sSub>
                        <m:sSubPr>
                          <m:ctrlPr>
                            <a:rPr lang="en-US" altLang="ja-JP" sz="2000" i="1">
                              <a:latin typeface="Cambria Math" panose="02040503050406030204" pitchFamily="18" charset="0"/>
                            </a:rPr>
                          </m:ctrlPr>
                        </m:sSubPr>
                        <m:e>
                          <m:r>
                            <a:rPr lang="en-US" altLang="ja-JP" sz="2000" i="1">
                              <a:latin typeface="Cambria Math"/>
                            </a:rPr>
                            <m:t> +  </m:t>
                          </m:r>
                          <m:r>
                            <a:rPr lang="en-US" altLang="ja-JP" sz="2000" i="1">
                              <a:latin typeface="Cambria Math"/>
                            </a:rPr>
                            <m:t>𝐹</m:t>
                          </m:r>
                        </m:e>
                        <m:sub>
                          <m:r>
                            <a:rPr lang="en-US" altLang="ja-JP" sz="2000" i="1">
                              <a:latin typeface="Cambria Math"/>
                            </a:rPr>
                            <m:t>2</m:t>
                          </m:r>
                        </m:sub>
                      </m:sSub>
                      <m:r>
                        <a:rPr lang="en-US" altLang="ja-JP" sz="2000" i="1">
                          <a:latin typeface="Cambria Math"/>
                          <a:ea typeface="Cambria Math"/>
                        </a:rPr>
                        <m:t>×</m:t>
                      </m:r>
                      <m:func>
                        <m:funcPr>
                          <m:ctrlPr>
                            <a:rPr lang="en-US" altLang="ja-JP" sz="2000" i="1">
                              <a:latin typeface="Cambria Math" panose="02040503050406030204" pitchFamily="18" charset="0"/>
                            </a:rPr>
                          </m:ctrlPr>
                        </m:funcPr>
                        <m:fName>
                          <m:r>
                            <m:rPr>
                              <m:sty m:val="p"/>
                            </m:rPr>
                            <a:rPr lang="en-US" altLang="ja-JP" sz="2000">
                              <a:latin typeface="Cambria Math"/>
                            </a:rPr>
                            <m:t>cos</m:t>
                          </m:r>
                        </m:fName>
                        <m:e>
                          <m:f>
                            <m:fPr>
                              <m:ctrlPr>
                                <a:rPr lang="en-US" altLang="ja-JP" sz="2000" i="1">
                                  <a:latin typeface="Cambria Math" panose="02040503050406030204" pitchFamily="18" charset="0"/>
                                </a:rPr>
                              </m:ctrlPr>
                            </m:fPr>
                            <m:num>
                              <m:r>
                                <a:rPr lang="en-US" altLang="ja-JP" sz="2000" i="1">
                                  <a:latin typeface="Cambria Math"/>
                                </a:rPr>
                                <m:t>2</m:t>
                              </m:r>
                              <m:r>
                                <a:rPr lang="en-US" altLang="ja-JP" sz="2000" i="1">
                                  <a:latin typeface="Cambria Math"/>
                                </a:rPr>
                                <m:t>𝜋</m:t>
                              </m:r>
                              <m:d>
                                <m:dPr>
                                  <m:ctrlPr>
                                    <a:rPr lang="en-US" altLang="ja-JP" sz="2000" i="1">
                                      <a:latin typeface="Cambria Math" panose="02040503050406030204" pitchFamily="18" charset="0"/>
                                    </a:rPr>
                                  </m:ctrlPr>
                                </m:dPr>
                                <m:e>
                                  <m:r>
                                    <a:rPr lang="en-US" altLang="ja-JP" sz="2000" i="1">
                                      <a:latin typeface="Cambria Math"/>
                                    </a:rPr>
                                    <m:t>2</m:t>
                                  </m:r>
                                  <m:r>
                                    <a:rPr lang="en-US" altLang="ja-JP" sz="2000" i="1">
                                      <a:latin typeface="Cambria Math"/>
                                    </a:rPr>
                                    <m:t>𝑙</m:t>
                                  </m:r>
                                  <m:r>
                                    <a:rPr lang="en-US" altLang="ja-JP" sz="2000" i="1">
                                      <a:latin typeface="Cambria Math"/>
                                    </a:rPr>
                                    <m:t>+1</m:t>
                                  </m:r>
                                </m:e>
                              </m:d>
                            </m:num>
                            <m:den>
                              <m:r>
                                <a:rPr lang="en-US" altLang="ja-JP" sz="2000" i="1">
                                  <a:latin typeface="Cambria Math"/>
                                </a:rPr>
                                <m:t>2</m:t>
                              </m:r>
                              <m:r>
                                <a:rPr lang="en-US" altLang="ja-JP" sz="2000" i="1">
                                  <a:latin typeface="Cambria Math"/>
                                </a:rPr>
                                <m:t>𝑁</m:t>
                              </m:r>
                            </m:den>
                          </m:f>
                        </m:e>
                      </m:func>
                      <m:r>
                        <a:rPr lang="en-US" altLang="ja-JP" sz="2000" i="1">
                          <a:latin typeface="Cambria Math"/>
                        </a:rPr>
                        <m:t> + </m:t>
                      </m:r>
                      <m:sSub>
                        <m:sSubPr>
                          <m:ctrlPr>
                            <a:rPr lang="en-US" altLang="ja-JP" sz="2000" i="1">
                              <a:latin typeface="Cambria Math" panose="02040503050406030204" pitchFamily="18" charset="0"/>
                            </a:rPr>
                          </m:ctrlPr>
                        </m:sSubPr>
                        <m:e>
                          <m:r>
                            <a:rPr lang="en-US" altLang="ja-JP" sz="2000" i="1">
                              <a:latin typeface="Cambria Math"/>
                            </a:rPr>
                            <m:t>𝐹</m:t>
                          </m:r>
                        </m:e>
                        <m:sub>
                          <m:r>
                            <a:rPr lang="en-US" altLang="ja-JP" sz="2000" i="1">
                              <a:latin typeface="Cambria Math"/>
                            </a:rPr>
                            <m:t>3</m:t>
                          </m:r>
                        </m:sub>
                      </m:sSub>
                      <m:r>
                        <a:rPr lang="en-US" altLang="ja-JP" sz="2000" i="1">
                          <a:latin typeface="Cambria Math"/>
                          <a:ea typeface="Cambria Math"/>
                        </a:rPr>
                        <m:t>×</m:t>
                      </m:r>
                      <m:func>
                        <m:funcPr>
                          <m:ctrlPr>
                            <a:rPr lang="en-US" altLang="ja-JP" sz="2000" i="1">
                              <a:latin typeface="Cambria Math" panose="02040503050406030204" pitchFamily="18" charset="0"/>
                            </a:rPr>
                          </m:ctrlPr>
                        </m:funcPr>
                        <m:fName>
                          <m:r>
                            <m:rPr>
                              <m:sty m:val="p"/>
                            </m:rPr>
                            <a:rPr lang="en-US" altLang="ja-JP" sz="2000">
                              <a:latin typeface="Cambria Math"/>
                            </a:rPr>
                            <m:t>cos</m:t>
                          </m:r>
                        </m:fName>
                        <m:e>
                          <m:f>
                            <m:fPr>
                              <m:ctrlPr>
                                <a:rPr lang="en-US" altLang="ja-JP" sz="2000" i="1">
                                  <a:latin typeface="Cambria Math" panose="02040503050406030204" pitchFamily="18" charset="0"/>
                                </a:rPr>
                              </m:ctrlPr>
                            </m:fPr>
                            <m:num>
                              <m:r>
                                <a:rPr lang="en-US" altLang="ja-JP" sz="2000" i="1">
                                  <a:latin typeface="Cambria Math"/>
                                </a:rPr>
                                <m:t>3</m:t>
                              </m:r>
                              <m:r>
                                <a:rPr lang="en-US" altLang="ja-JP" sz="2000" i="1">
                                  <a:latin typeface="Cambria Math"/>
                                </a:rPr>
                                <m:t>𝜋</m:t>
                              </m:r>
                              <m:d>
                                <m:dPr>
                                  <m:ctrlPr>
                                    <a:rPr lang="en-US" altLang="ja-JP" sz="2000" i="1">
                                      <a:latin typeface="Cambria Math" panose="02040503050406030204" pitchFamily="18" charset="0"/>
                                    </a:rPr>
                                  </m:ctrlPr>
                                </m:dPr>
                                <m:e>
                                  <m:r>
                                    <a:rPr lang="en-US" altLang="ja-JP" sz="2000" i="1">
                                      <a:latin typeface="Cambria Math"/>
                                    </a:rPr>
                                    <m:t>2</m:t>
                                  </m:r>
                                  <m:r>
                                    <a:rPr lang="en-US" altLang="ja-JP" sz="2000" i="1">
                                      <a:latin typeface="Cambria Math"/>
                                    </a:rPr>
                                    <m:t>𝑙</m:t>
                                  </m:r>
                                  <m:r>
                                    <a:rPr lang="en-US" altLang="ja-JP" sz="2000" i="1">
                                      <a:latin typeface="Cambria Math"/>
                                    </a:rPr>
                                    <m:t>+1</m:t>
                                  </m:r>
                                </m:e>
                              </m:d>
                            </m:num>
                            <m:den>
                              <m:r>
                                <a:rPr lang="en-US" altLang="ja-JP" sz="2000" i="1">
                                  <a:latin typeface="Cambria Math"/>
                                </a:rPr>
                                <m:t>2</m:t>
                              </m:r>
                              <m:r>
                                <a:rPr lang="en-US" altLang="ja-JP" sz="2000" i="1">
                                  <a:latin typeface="Cambria Math"/>
                                </a:rPr>
                                <m:t>𝑁</m:t>
                              </m:r>
                            </m:den>
                          </m:f>
                          <m:r>
                            <a:rPr lang="en-US" altLang="ja-JP" sz="2000" i="1">
                              <a:latin typeface="Cambria Math"/>
                            </a:rPr>
                            <m:t>+…</m:t>
                          </m:r>
                        </m:e>
                      </m:func>
                    </m:oMath>
                  </m:oMathPara>
                </a14:m>
                <a:endParaRPr lang="ja-JP" altLang="en-US" sz="2000" dirty="0">
                  <a:latin typeface="メイリオ" panose="020B0604030504040204" pitchFamily="50" charset="-128"/>
                  <a:ea typeface="メイリオ" panose="020B0604030504040204" pitchFamily="50" charset="-128"/>
                </a:endParaRPr>
              </a:p>
            </p:txBody>
          </p:sp>
        </mc:Choice>
        <mc:Fallback xmlns="">
          <p:sp>
            <p:nvSpPr>
              <p:cNvPr id="146" name="正方形/長方形 145"/>
              <p:cNvSpPr>
                <a:spLocks noRot="1" noChangeAspect="1" noMove="1" noResize="1" noEditPoints="1" noAdjustHandles="1" noChangeArrowheads="1" noChangeShapeType="1" noTextEdit="1"/>
              </p:cNvSpPr>
              <p:nvPr/>
            </p:nvSpPr>
            <p:spPr>
              <a:xfrm>
                <a:off x="872658" y="3365207"/>
                <a:ext cx="10496512" cy="687624"/>
              </a:xfrm>
              <a:prstGeom prst="rect">
                <a:avLst/>
              </a:prstGeom>
              <a:blipFill>
                <a:blip r:embed="rId7"/>
                <a:stretch>
                  <a:fillRect/>
                </a:stretch>
              </a:blipFill>
              <a:ln>
                <a:noFill/>
              </a:ln>
            </p:spPr>
            <p:txBody>
              <a:bodyPr/>
              <a:lstStyle/>
              <a:p>
                <a:r>
                  <a:rPr lang="ja-JP" altLang="en-US">
                    <a:noFill/>
                  </a:rPr>
                  <a:t> </a:t>
                </a:r>
              </a:p>
            </p:txBody>
          </p:sp>
        </mc:Fallback>
      </mc:AlternateContent>
      <p:sp>
        <p:nvSpPr>
          <p:cNvPr id="80" name="下矢印 79"/>
          <p:cNvSpPr/>
          <p:nvPr/>
        </p:nvSpPr>
        <p:spPr>
          <a:xfrm>
            <a:off x="3880754" y="4098828"/>
            <a:ext cx="372348" cy="33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03" name="下矢印 102"/>
          <p:cNvSpPr/>
          <p:nvPr/>
        </p:nvSpPr>
        <p:spPr>
          <a:xfrm>
            <a:off x="6346946" y="4098828"/>
            <a:ext cx="372348" cy="33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07" name="下矢印 106"/>
          <p:cNvSpPr/>
          <p:nvPr/>
        </p:nvSpPr>
        <p:spPr>
          <a:xfrm>
            <a:off x="9238374" y="4098828"/>
            <a:ext cx="372348" cy="33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5" name="正方形/長方形 4"/>
          <p:cNvSpPr/>
          <p:nvPr/>
        </p:nvSpPr>
        <p:spPr>
          <a:xfrm>
            <a:off x="8698453" y="177907"/>
            <a:ext cx="2971967" cy="1200329"/>
          </a:xfrm>
          <a:prstGeom prst="rect">
            <a:avLst/>
          </a:prstGeom>
        </p:spPr>
        <p:txBody>
          <a:bodyPr wrap="none">
            <a:spAutoFit/>
          </a:bodyPr>
          <a:lstStyle/>
          <a:p>
            <a:pPr marL="17100"/>
            <a:r>
              <a:rPr lang="ja-JP" altLang="en-US" dirty="0" smtClean="0">
                <a:latin typeface="メイリオ" panose="020B0604030504040204" pitchFamily="50" charset="-128"/>
                <a:ea typeface="メイリオ" panose="020B0604030504040204" pitchFamily="50" charset="-128"/>
              </a:rPr>
              <a:t>このスライドの例は</a:t>
            </a:r>
            <a:r>
              <a:rPr lang="en-US" altLang="ja-JP" dirty="0" smtClean="0">
                <a:latin typeface="メイリオ" panose="020B0604030504040204" pitchFamily="50" charset="-128"/>
                <a:ea typeface="メイリオ" panose="020B0604030504040204" pitchFamily="50" charset="-128"/>
              </a:rPr>
              <a:t>…</a:t>
            </a:r>
          </a:p>
          <a:p>
            <a:pPr marL="17100"/>
            <a:r>
              <a:rPr lang="ja-JP" altLang="en-US" dirty="0" smtClean="0">
                <a:latin typeface="メイリオ" panose="020B0604030504040204" pitchFamily="50" charset="-128"/>
                <a:ea typeface="メイリオ" panose="020B0604030504040204" pitchFamily="50" charset="-128"/>
              </a:rPr>
              <a:t>　コサイン</a:t>
            </a:r>
            <a:r>
              <a:rPr lang="ja-JP" altLang="en-US" dirty="0">
                <a:latin typeface="メイリオ" panose="020B0604030504040204" pitchFamily="50" charset="-128"/>
                <a:ea typeface="メイリオ" panose="020B0604030504040204" pitchFamily="50" charset="-128"/>
              </a:rPr>
              <a:t>変換</a:t>
            </a:r>
            <a:r>
              <a:rPr lang="en-US" altLang="ja-JP" dirty="0" smtClean="0">
                <a:latin typeface="メイリオ" panose="020B0604030504040204" pitchFamily="50" charset="-128"/>
                <a:ea typeface="メイリオ" panose="020B0604030504040204" pitchFamily="50" charset="-128"/>
              </a:rPr>
              <a:t>DCT-II</a:t>
            </a:r>
          </a:p>
          <a:p>
            <a:pPr marL="17100"/>
            <a:r>
              <a:rPr lang="ja-JP" altLang="en-US" dirty="0">
                <a:latin typeface="メイリオ" panose="020B0604030504040204" pitchFamily="50" charset="-128"/>
                <a:ea typeface="メイリオ" panose="020B0604030504040204" pitchFamily="50" charset="-128"/>
              </a:rPr>
              <a:t>逆</a:t>
            </a:r>
            <a:r>
              <a:rPr lang="ja-JP" altLang="en-US" dirty="0" smtClean="0">
                <a:latin typeface="メイリオ" panose="020B0604030504040204" pitchFamily="50" charset="-128"/>
                <a:ea typeface="メイリオ" panose="020B0604030504040204" pitchFamily="50" charset="-128"/>
              </a:rPr>
              <a:t>コサイン</a:t>
            </a:r>
            <a:r>
              <a:rPr lang="ja-JP" altLang="en-US" dirty="0">
                <a:latin typeface="メイリオ" panose="020B0604030504040204" pitchFamily="50" charset="-128"/>
                <a:ea typeface="メイリオ" panose="020B0604030504040204" pitchFamily="50" charset="-128"/>
              </a:rPr>
              <a:t>変換</a:t>
            </a:r>
            <a:r>
              <a:rPr lang="en-US" altLang="ja-JP" dirty="0" smtClean="0">
                <a:latin typeface="メイリオ" panose="020B0604030504040204" pitchFamily="50" charset="-128"/>
                <a:ea typeface="メイリオ" panose="020B0604030504040204" pitchFamily="50" charset="-128"/>
              </a:rPr>
              <a:t>DCT-III</a:t>
            </a:r>
            <a:endParaRPr lang="en-US" altLang="ja-JP" dirty="0">
              <a:latin typeface="メイリオ" panose="020B0604030504040204" pitchFamily="50" charset="-128"/>
              <a:ea typeface="メイリオ" panose="020B0604030504040204" pitchFamily="50" charset="-128"/>
            </a:endParaRPr>
          </a:p>
          <a:p>
            <a:pPr marL="17100"/>
            <a:r>
              <a:rPr lang="ja-JP" altLang="en-US" dirty="0" smtClean="0">
                <a:latin typeface="メイリオ" panose="020B0604030504040204" pitchFamily="50" charset="-128"/>
                <a:ea typeface="メイリオ" panose="020B0604030504040204" pitchFamily="50" charset="-128"/>
              </a:rPr>
              <a:t>定数倍には異なる定義あり</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04035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0901" y="4007941"/>
            <a:ext cx="2850059" cy="2850059"/>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3170" y="4007941"/>
            <a:ext cx="2850059" cy="2850059"/>
          </a:xfrm>
          <a:prstGeom prst="rect">
            <a:avLst/>
          </a:prstGeom>
        </p:spPr>
      </p:pic>
      <p:sp>
        <p:nvSpPr>
          <p:cNvPr id="2" name="タイトル 1"/>
          <p:cNvSpPr>
            <a:spLocks noGrp="1"/>
          </p:cNvSpPr>
          <p:nvPr>
            <p:ph type="title"/>
          </p:nvPr>
        </p:nvSpPr>
        <p:spPr>
          <a:xfrm>
            <a:off x="940460" y="214115"/>
            <a:ext cx="5633613" cy="525462"/>
          </a:xfrm>
        </p:spPr>
        <p:txBody>
          <a:bodyPr>
            <a:noAutofit/>
          </a:bodyPr>
          <a:lstStyle/>
          <a:p>
            <a:pPr algn="l"/>
            <a:r>
              <a:rPr lang="ja-JP" altLang="en-US" sz="3600" b="1" dirty="0"/>
              <a:t>離散コサイン変換 </a:t>
            </a:r>
            <a:r>
              <a:rPr lang="en-US" altLang="ja-JP" sz="3600" b="1" dirty="0"/>
              <a:t>(2D)</a:t>
            </a:r>
            <a:endParaRPr lang="ja-JP" altLang="en-US" sz="3600" b="1" dirty="0"/>
          </a:p>
        </p:txBody>
      </p:sp>
      <p:grpSp>
        <p:nvGrpSpPr>
          <p:cNvPr id="4" name="グループ化 3"/>
          <p:cNvGrpSpPr/>
          <p:nvPr/>
        </p:nvGrpSpPr>
        <p:grpSpPr>
          <a:xfrm>
            <a:off x="823551" y="799440"/>
            <a:ext cx="10574114" cy="3115787"/>
            <a:chOff x="136366" y="953920"/>
            <a:chExt cx="10574114" cy="3115787"/>
          </a:xfrm>
        </p:grpSpPr>
        <mc:AlternateContent xmlns:mc="http://schemas.openxmlformats.org/markup-compatibility/2006" xmlns:a14="http://schemas.microsoft.com/office/drawing/2010/main">
          <mc:Choice Requires="a14">
            <p:sp>
              <p:nvSpPr>
                <p:cNvPr id="9" name="正方形/長方形 8"/>
                <p:cNvSpPr/>
                <p:nvPr/>
              </p:nvSpPr>
              <p:spPr>
                <a:xfrm>
                  <a:off x="2374768" y="1645480"/>
                  <a:ext cx="7120860" cy="1172052"/>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𝐹</m:t>
                            </m:r>
                          </m:e>
                          <m:sub>
                            <m:r>
                              <a:rPr lang="en-US" altLang="ja-JP" sz="2400" i="1">
                                <a:latin typeface="Cambria Math"/>
                              </a:rPr>
                              <m:t>𝑢𝑣</m:t>
                            </m:r>
                          </m:sub>
                        </m:sSub>
                        <m:r>
                          <a:rPr lang="en-US" altLang="ja-JP" sz="2400" i="1">
                            <a:latin typeface="Cambria Math"/>
                          </a:rPr>
                          <m:t>=</m:t>
                        </m:r>
                        <m:nary>
                          <m:naryPr>
                            <m:chr m:val="∑"/>
                            <m:ctrlPr>
                              <a:rPr lang="en-US" altLang="ja-JP" sz="2400" i="1">
                                <a:latin typeface="Cambria Math" panose="02040503050406030204" pitchFamily="18" charset="0"/>
                              </a:rPr>
                            </m:ctrlPr>
                          </m:naryPr>
                          <m:sub>
                            <m:r>
                              <a:rPr lang="en-US" altLang="ja-JP" sz="2400" i="1">
                                <a:latin typeface="Cambria Math"/>
                              </a:rPr>
                              <m:t>𝑦</m:t>
                            </m:r>
                            <m:r>
                              <a:rPr lang="en-US" altLang="ja-JP" sz="2400" i="1">
                                <a:latin typeface="Cambria Math"/>
                              </a:rPr>
                              <m:t>=0</m:t>
                            </m:r>
                          </m:sub>
                          <m:sup>
                            <m:r>
                              <a:rPr lang="en-US" altLang="ja-JP" sz="2400" i="1">
                                <a:latin typeface="Cambria Math"/>
                                <a:ea typeface="Cambria Math"/>
                              </a:rPr>
                              <m:t>𝐻</m:t>
                            </m:r>
                            <m:r>
                              <a:rPr lang="en-US" altLang="ja-JP" sz="2400" i="1">
                                <a:latin typeface="Cambria Math"/>
                                <a:ea typeface="Cambria Math"/>
                              </a:rPr>
                              <m:t>−1</m:t>
                            </m:r>
                          </m:sup>
                          <m:e>
                            <m:nary>
                              <m:naryPr>
                                <m:chr m:val="∑"/>
                                <m:ctrlPr>
                                  <a:rPr lang="en-US" altLang="ja-JP" sz="2400" i="1">
                                    <a:latin typeface="Cambria Math" panose="02040503050406030204" pitchFamily="18" charset="0"/>
                                  </a:rPr>
                                </m:ctrlPr>
                              </m:naryPr>
                              <m:sub>
                                <m:r>
                                  <a:rPr lang="en-US" altLang="ja-JP" sz="2400" i="1">
                                    <a:latin typeface="Cambria Math"/>
                                  </a:rPr>
                                  <m:t>𝑥</m:t>
                                </m:r>
                                <m:r>
                                  <a:rPr lang="en-US" altLang="ja-JP" sz="2400" i="1">
                                    <a:latin typeface="Cambria Math"/>
                                  </a:rPr>
                                  <m:t>=0</m:t>
                                </m:r>
                              </m:sub>
                              <m:sup>
                                <m:r>
                                  <a:rPr lang="en-US" altLang="ja-JP" sz="2400" i="1">
                                    <a:latin typeface="Cambria Math"/>
                                  </a:rPr>
                                  <m:t>𝑊</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𝑓</m:t>
                                    </m:r>
                                  </m:e>
                                  <m:sub>
                                    <m:r>
                                      <a:rPr lang="en-US" altLang="ja-JP" sz="2400" i="1">
                                        <a:latin typeface="Cambria Math"/>
                                      </a:rPr>
                                      <m:t>𝑥𝑦</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𝑊</m:t>
                                        </m:r>
                                      </m:den>
                                    </m:f>
                                    <m:r>
                                      <a:rPr lang="en-US" altLang="ja-JP" sz="2400" i="1">
                                        <a:latin typeface="Cambria Math"/>
                                      </a:rPr>
                                      <m:t>𝑢</m:t>
                                    </m:r>
                                    <m:d>
                                      <m:dPr>
                                        <m:ctrlPr>
                                          <a:rPr lang="en-US" altLang="ja-JP" sz="2400" i="1">
                                            <a:latin typeface="Cambria Math" panose="02040503050406030204" pitchFamily="18" charset="0"/>
                                          </a:rPr>
                                        </m:ctrlPr>
                                      </m:dPr>
                                      <m:e>
                                        <m:r>
                                          <a:rPr lang="en-US" altLang="ja-JP" sz="2400" i="1">
                                            <a:latin typeface="Cambria Math"/>
                                          </a:rPr>
                                          <m:t>𝑥</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𝐻</m:t>
                                        </m:r>
                                      </m:den>
                                    </m:f>
                                    <m:r>
                                      <a:rPr lang="en-US" altLang="ja-JP" sz="2400" i="1">
                                        <a:latin typeface="Cambria Math"/>
                                      </a:rPr>
                                      <m:t>𝑣</m:t>
                                    </m:r>
                                    <m:d>
                                      <m:dPr>
                                        <m:ctrlPr>
                                          <a:rPr lang="en-US" altLang="ja-JP" sz="2400" i="1">
                                            <a:latin typeface="Cambria Math" panose="02040503050406030204" pitchFamily="18" charset="0"/>
                                          </a:rPr>
                                        </m:ctrlPr>
                                      </m:dPr>
                                      <m:e>
                                        <m:r>
                                          <a:rPr lang="en-US" altLang="ja-JP" sz="2400" i="1">
                                            <a:latin typeface="Cambria Math"/>
                                          </a:rPr>
                                          <m:t>𝑦</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e>
                            </m:nary>
                            <m:r>
                              <a:rPr lang="en-US" altLang="ja-JP" sz="2400" i="1">
                                <a:latin typeface="Cambria Math"/>
                              </a:rPr>
                              <m:t> </m:t>
                            </m:r>
                          </m:e>
                        </m:nary>
                      </m:oMath>
                    </m:oMathPara>
                  </a14:m>
                  <a:endParaRPr lang="ja-JP" altLang="en-US" sz="24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2374768" y="1645480"/>
                  <a:ext cx="7120860" cy="1172052"/>
                </a:xfrm>
                <a:prstGeom prst="rect">
                  <a:avLst/>
                </a:prstGeom>
                <a:blipFill>
                  <a:blip r:embed="rId5"/>
                  <a:stretch>
                    <a:fillRect/>
                  </a:stretch>
                </a:blipFill>
              </p:spPr>
              <p:txBody>
                <a:bodyPr/>
                <a:lstStyle/>
                <a:p>
                  <a:r>
                    <a:rPr lang="ja-JP" altLang="en-US">
                      <a:noFill/>
                    </a:rPr>
                    <a:t> </a:t>
                  </a:r>
                </a:p>
              </p:txBody>
            </p:sp>
          </mc:Fallback>
        </mc:AlternateContent>
        <p:sp>
          <p:nvSpPr>
            <p:cNvPr id="113" name="テキスト ボックス 112"/>
            <p:cNvSpPr txBox="1"/>
            <p:nvPr/>
          </p:nvSpPr>
          <p:spPr>
            <a:xfrm>
              <a:off x="204944" y="2062261"/>
              <a:ext cx="2226749" cy="400110"/>
            </a:xfrm>
            <a:prstGeom prst="rect">
              <a:avLst/>
            </a:prstGeom>
            <a:noFill/>
          </p:spPr>
          <p:txBody>
            <a:bodyPr wrap="square" rtlCol="0">
              <a:spAutoFit/>
            </a:bodyPr>
            <a:lstStyle/>
            <a:p>
              <a:pPr algn="r"/>
              <a:r>
                <a:rPr lang="ja-JP" altLang="en-US" sz="2000" dirty="0">
                  <a:latin typeface="メイリオ" panose="020B0604030504040204" pitchFamily="50" charset="-128"/>
                  <a:ea typeface="メイリオ" panose="020B0604030504040204" pitchFamily="50" charset="-128"/>
                </a:rPr>
                <a:t>コサイン変換 </a:t>
              </a:r>
              <a:r>
                <a:rPr lang="en-US" altLang="ja-JP" sz="2000" dirty="0">
                  <a:latin typeface="メイリオ" panose="020B0604030504040204" pitchFamily="50" charset="-128"/>
                  <a:ea typeface="メイリオ" panose="020B0604030504040204" pitchFamily="50" charset="-128"/>
                </a:rPr>
                <a:t>:</a:t>
              </a:r>
              <a:endParaRPr lang="ja-JP" altLang="en-US" sz="2000" dirty="0">
                <a:latin typeface="メイリオ" panose="020B0604030504040204" pitchFamily="50" charset="-128"/>
                <a:ea typeface="メイリオ" panose="020B0604030504040204" pitchFamily="50" charset="-128"/>
              </a:endParaRPr>
            </a:p>
          </p:txBody>
        </p:sp>
        <p:sp>
          <p:nvSpPr>
            <p:cNvPr id="115" name="テキスト ボックス 114"/>
            <p:cNvSpPr txBox="1"/>
            <p:nvPr/>
          </p:nvSpPr>
          <p:spPr>
            <a:xfrm>
              <a:off x="136366" y="3414497"/>
              <a:ext cx="2295327" cy="400110"/>
            </a:xfrm>
            <a:prstGeom prst="rect">
              <a:avLst/>
            </a:prstGeom>
            <a:noFill/>
          </p:spPr>
          <p:txBody>
            <a:bodyPr wrap="square" rtlCol="0">
              <a:spAutoFit/>
            </a:bodyPr>
            <a:lstStyle/>
            <a:p>
              <a:pPr algn="r"/>
              <a:r>
                <a:rPr lang="ja-JP" altLang="en-US" sz="2000" dirty="0">
                  <a:latin typeface="メイリオ" panose="020B0604030504040204" pitchFamily="50" charset="-128"/>
                  <a:ea typeface="メイリオ" panose="020B0604030504040204" pitchFamily="50" charset="-128"/>
                </a:rPr>
                <a:t>逆コサイン変換 </a:t>
              </a:r>
              <a:r>
                <a:rPr lang="en-US" altLang="ja-JP" sz="2000" dirty="0">
                  <a:latin typeface="メイリオ" panose="020B0604030504040204" pitchFamily="50" charset="-128"/>
                  <a:ea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endParaRPr>
            </a:p>
          </p:txBody>
        </p:sp>
        <p:sp>
          <p:nvSpPr>
            <p:cNvPr id="56" name="角丸四角形 55"/>
            <p:cNvSpPr/>
            <p:nvPr/>
          </p:nvSpPr>
          <p:spPr>
            <a:xfrm>
              <a:off x="204945" y="1565965"/>
              <a:ext cx="10505535" cy="2503742"/>
            </a:xfrm>
            <a:prstGeom prst="roundRect">
              <a:avLst>
                <a:gd name="adj" fmla="val 9418"/>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94" name="テキスト ボックス 93"/>
                <p:cNvSpPr txBox="1"/>
                <p:nvPr/>
              </p:nvSpPr>
              <p:spPr>
                <a:xfrm>
                  <a:off x="516887" y="953920"/>
                  <a:ext cx="5663923" cy="424283"/>
                </a:xfrm>
                <a:prstGeom prst="rect">
                  <a:avLst/>
                </a:prstGeom>
                <a:noFill/>
              </p:spPr>
              <p:txBody>
                <a:bodyPr wrap="none" rtlCol="0">
                  <a:spAutoFit/>
                </a:bodyPr>
                <a:lstStyle/>
                <a:p>
                  <a:pPr marL="17100"/>
                  <a:r>
                    <a:rPr lang="en-US" altLang="ja-JP" sz="2000" dirty="0">
                      <a:latin typeface="メイリオ" panose="020B0604030504040204" pitchFamily="50" charset="-128"/>
                      <a:ea typeface="メイリオ" panose="020B0604030504040204" pitchFamily="50" charset="-128"/>
                    </a:rPr>
                    <a:t>2D</a:t>
                  </a:r>
                  <a:r>
                    <a:rPr lang="ja-JP" altLang="en-US" sz="2000" dirty="0">
                      <a:latin typeface="メイリオ" panose="020B0604030504040204" pitchFamily="50" charset="-128"/>
                      <a:ea typeface="メイリオ" panose="020B0604030504040204" pitchFamily="50" charset="-128"/>
                    </a:rPr>
                    <a:t>数列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a:rPr>
                            <m:t>𝑓</m:t>
                          </m:r>
                        </m:e>
                        <m:sub>
                          <m:r>
                            <a:rPr lang="en-US" altLang="ja-JP" sz="2000" i="1">
                              <a:latin typeface="Cambria Math"/>
                            </a:rPr>
                            <m:t>𝑥𝑦</m:t>
                          </m:r>
                        </m:sub>
                      </m:sSub>
                    </m:oMath>
                  </a14:m>
                  <a:r>
                    <a:rPr lang="en-US" altLang="ja-JP" sz="2000" dirty="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2000" i="1" dirty="0">
                      <a:latin typeface="Times New Roman" panose="02020603050405020304" pitchFamily="18" charset="0"/>
                      <a:ea typeface="メイリオ" panose="020B0604030504040204" pitchFamily="50" charset="-128"/>
                      <a:cs typeface="Times New Roman" panose="02020603050405020304" pitchFamily="18" charset="0"/>
                    </a:rPr>
                    <a:t>x=</a:t>
                  </a:r>
                  <a:r>
                    <a:rPr lang="en-US" altLang="ja-JP" sz="2000" dirty="0">
                      <a:latin typeface="Times New Roman" panose="02020603050405020304" pitchFamily="18" charset="0"/>
                      <a:ea typeface="メイリオ" panose="020B0604030504040204" pitchFamily="50" charset="-128"/>
                      <a:cs typeface="Times New Roman" panose="02020603050405020304" pitchFamily="18" charset="0"/>
                    </a:rPr>
                    <a:t>0</a:t>
                  </a:r>
                  <a:r>
                    <a:rPr lang="en-US" altLang="ja-JP" sz="2000" i="1" dirty="0">
                      <a:latin typeface="Times New Roman" panose="02020603050405020304" pitchFamily="18" charset="0"/>
                      <a:ea typeface="メイリオ" panose="020B0604030504040204" pitchFamily="50" charset="-128"/>
                      <a:cs typeface="Times New Roman" panose="02020603050405020304" pitchFamily="18" charset="0"/>
                    </a:rPr>
                    <a:t>,…,W-1, y=</a:t>
                  </a:r>
                  <a:r>
                    <a:rPr lang="en-US" altLang="ja-JP" sz="2000" dirty="0">
                      <a:latin typeface="Times New Roman" panose="02020603050405020304" pitchFamily="18" charset="0"/>
                      <a:ea typeface="メイリオ" panose="020B0604030504040204" pitchFamily="50" charset="-128"/>
                      <a:cs typeface="Times New Roman" panose="02020603050405020304" pitchFamily="18" charset="0"/>
                    </a:rPr>
                    <a:t>0</a:t>
                  </a:r>
                  <a:r>
                    <a:rPr lang="en-US" altLang="ja-JP" sz="2000" i="1" dirty="0">
                      <a:latin typeface="Times New Roman" panose="02020603050405020304" pitchFamily="18" charset="0"/>
                      <a:ea typeface="メイリオ" panose="020B0604030504040204" pitchFamily="50" charset="-128"/>
                      <a:cs typeface="Times New Roman" panose="02020603050405020304" pitchFamily="18" charset="0"/>
                    </a:rPr>
                    <a:t>,…,H-1</a:t>
                  </a:r>
                  <a:r>
                    <a:rPr lang="en-US" altLang="ja-JP" sz="2000" dirty="0">
                      <a:latin typeface="Times New Roman" panose="02020603050405020304" pitchFamily="18" charset="0"/>
                      <a:ea typeface="メイリオ" panose="020B0604030504040204" pitchFamily="50" charset="-128"/>
                      <a:cs typeface="Times New Roman" panose="02020603050405020304" pitchFamily="18" charset="0"/>
                    </a:rPr>
                    <a:t>)</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について</a:t>
                  </a:r>
                  <a:r>
                    <a:rPr lang="en-US" altLang="ja-JP" sz="2000" dirty="0">
                      <a:latin typeface="メイリオ" panose="020B0604030504040204" pitchFamily="50" charset="-128"/>
                      <a:ea typeface="メイリオ" panose="020B0604030504040204" pitchFamily="50" charset="-128"/>
                    </a:rPr>
                    <a:t>… </a:t>
                  </a:r>
                </a:p>
              </p:txBody>
            </p:sp>
          </mc:Choice>
          <mc:Fallback xmlns="">
            <p:sp>
              <p:nvSpPr>
                <p:cNvPr id="94" name="テキスト ボックス 93"/>
                <p:cNvSpPr txBox="1">
                  <a:spLocks noRot="1" noChangeAspect="1" noMove="1" noResize="1" noEditPoints="1" noAdjustHandles="1" noChangeArrowheads="1" noChangeShapeType="1" noTextEdit="1"/>
                </p:cNvSpPr>
                <p:nvPr/>
              </p:nvSpPr>
              <p:spPr>
                <a:xfrm>
                  <a:off x="516887" y="953920"/>
                  <a:ext cx="5663923" cy="424283"/>
                </a:xfrm>
                <a:prstGeom prst="rect">
                  <a:avLst/>
                </a:prstGeom>
                <a:blipFill>
                  <a:blip r:embed="rId6"/>
                  <a:stretch>
                    <a:fillRect l="-753" t="-7143" r="-108" b="-2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正方形/長方形 96"/>
                <p:cNvSpPr/>
                <p:nvPr/>
              </p:nvSpPr>
              <p:spPr>
                <a:xfrm>
                  <a:off x="2362489" y="2938564"/>
                  <a:ext cx="8347991" cy="1131143"/>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𝑓</m:t>
                            </m:r>
                          </m:e>
                          <m:sub>
                            <m:r>
                              <a:rPr lang="en-US" altLang="ja-JP" sz="2400" i="1">
                                <a:latin typeface="Cambria Math"/>
                              </a:rPr>
                              <m:t>𝑥𝑦</m:t>
                            </m:r>
                          </m:sub>
                        </m:sSub>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4</m:t>
                            </m:r>
                          </m:num>
                          <m:den>
                            <m:r>
                              <a:rPr lang="en-US" altLang="ja-JP" sz="2400" b="0" i="1" smtClean="0">
                                <a:latin typeface="Cambria Math" panose="02040503050406030204" pitchFamily="18" charset="0"/>
                              </a:rPr>
                              <m:t>𝑊𝐻</m:t>
                            </m:r>
                          </m:den>
                        </m:f>
                        <m:nary>
                          <m:naryPr>
                            <m:chr m:val="∑"/>
                            <m:ctrlPr>
                              <a:rPr lang="en-US" altLang="ja-JP" sz="2400" i="1">
                                <a:latin typeface="Cambria Math" panose="02040503050406030204" pitchFamily="18" charset="0"/>
                              </a:rPr>
                            </m:ctrlPr>
                          </m:naryPr>
                          <m:sub>
                            <m:r>
                              <a:rPr lang="en-US" altLang="ja-JP" sz="2400" i="1">
                                <a:latin typeface="Cambria Math"/>
                              </a:rPr>
                              <m:t>𝑣</m:t>
                            </m:r>
                            <m:r>
                              <a:rPr lang="en-US" altLang="ja-JP" sz="2400" i="1">
                                <a:latin typeface="Cambria Math"/>
                              </a:rPr>
                              <m:t>=0</m:t>
                            </m:r>
                          </m:sub>
                          <m:sup>
                            <m:r>
                              <a:rPr lang="en-US" altLang="ja-JP" sz="2400" i="1">
                                <a:latin typeface="Cambria Math"/>
                                <a:ea typeface="Cambria Math"/>
                              </a:rPr>
                              <m:t>𝐻</m:t>
                            </m:r>
                            <m:r>
                              <a:rPr lang="en-US" altLang="ja-JP" sz="2400" i="1">
                                <a:latin typeface="Cambria Math"/>
                                <a:ea typeface="Cambria Math"/>
                              </a:rPr>
                              <m:t>−1</m:t>
                            </m:r>
                          </m:sup>
                          <m:e>
                            <m:nary>
                              <m:naryPr>
                                <m:chr m:val="∑"/>
                                <m:ctrlPr>
                                  <a:rPr lang="en-US" altLang="ja-JP" sz="2400" i="1">
                                    <a:latin typeface="Cambria Math" panose="02040503050406030204" pitchFamily="18" charset="0"/>
                                  </a:rPr>
                                </m:ctrlPr>
                              </m:naryPr>
                              <m:sub>
                                <m:r>
                                  <a:rPr lang="en-US" altLang="ja-JP" sz="2400" i="1">
                                    <a:latin typeface="Cambria Math"/>
                                  </a:rPr>
                                  <m:t>𝑢</m:t>
                                </m:r>
                                <m:r>
                                  <a:rPr lang="en-US" altLang="ja-JP" sz="2400" i="1">
                                    <a:latin typeface="Cambria Math"/>
                                  </a:rPr>
                                  <m:t>=0</m:t>
                                </m:r>
                              </m:sub>
                              <m:sup>
                                <m:r>
                                  <a:rPr lang="en-US" altLang="ja-JP" sz="2400" i="1">
                                    <a:latin typeface="Cambria Math"/>
                                  </a:rPr>
                                  <m:t>𝑊</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𝑎</m:t>
                                    </m:r>
                                  </m:e>
                                  <m:sub>
                                    <m:r>
                                      <a:rPr lang="en-US" altLang="ja-JP" sz="2400" i="1">
                                        <a:latin typeface="Cambria Math"/>
                                      </a:rPr>
                                      <m:t>𝑢</m:t>
                                    </m:r>
                                  </m:sub>
                                </m:sSub>
                                <m:sSub>
                                  <m:sSubPr>
                                    <m:ctrlPr>
                                      <a:rPr lang="en-US" altLang="ja-JP" sz="2400" i="1">
                                        <a:latin typeface="Cambria Math" panose="02040503050406030204" pitchFamily="18" charset="0"/>
                                      </a:rPr>
                                    </m:ctrlPr>
                                  </m:sSubPr>
                                  <m:e>
                                    <m:r>
                                      <a:rPr lang="en-US" altLang="ja-JP" sz="2400" i="1">
                                        <a:latin typeface="Cambria Math"/>
                                      </a:rPr>
                                      <m:t>𝑎</m:t>
                                    </m:r>
                                  </m:e>
                                  <m:sub>
                                    <m:r>
                                      <a:rPr lang="en-US" altLang="ja-JP" sz="2400" i="1">
                                        <a:latin typeface="Cambria Math"/>
                                      </a:rPr>
                                      <m:t>𝑣</m:t>
                                    </m:r>
                                  </m:sub>
                                </m:sSub>
                                <m:sSub>
                                  <m:sSubPr>
                                    <m:ctrlPr>
                                      <a:rPr lang="en-US" altLang="ja-JP" sz="2400" i="1">
                                        <a:latin typeface="Cambria Math" panose="02040503050406030204" pitchFamily="18" charset="0"/>
                                      </a:rPr>
                                    </m:ctrlPr>
                                  </m:sSubPr>
                                  <m:e>
                                    <m:r>
                                      <a:rPr lang="en-US" altLang="ja-JP" sz="2400" i="1">
                                        <a:latin typeface="Cambria Math"/>
                                      </a:rPr>
                                      <m:t>𝐹</m:t>
                                    </m:r>
                                  </m:e>
                                  <m:sub>
                                    <m:r>
                                      <a:rPr lang="en-US" altLang="ja-JP" sz="2400" i="1">
                                        <a:latin typeface="Cambria Math"/>
                                      </a:rPr>
                                      <m:t>𝑢𝑣</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𝑊</m:t>
                                        </m:r>
                                      </m:den>
                                    </m:f>
                                    <m:r>
                                      <a:rPr lang="en-US" altLang="ja-JP" sz="2400" i="1">
                                        <a:latin typeface="Cambria Math"/>
                                      </a:rPr>
                                      <m:t>𝑢</m:t>
                                    </m:r>
                                    <m:d>
                                      <m:dPr>
                                        <m:ctrlPr>
                                          <a:rPr lang="en-US" altLang="ja-JP" sz="2400" i="1">
                                            <a:latin typeface="Cambria Math" panose="02040503050406030204" pitchFamily="18" charset="0"/>
                                          </a:rPr>
                                        </m:ctrlPr>
                                      </m:dPr>
                                      <m:e>
                                        <m:r>
                                          <a:rPr lang="en-US" altLang="ja-JP" sz="2400" i="1">
                                            <a:latin typeface="Cambria Math"/>
                                          </a:rPr>
                                          <m:t>𝑥</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𝐻</m:t>
                                        </m:r>
                                      </m:den>
                                    </m:f>
                                    <m:r>
                                      <a:rPr lang="en-US" altLang="ja-JP" sz="2400" i="1">
                                        <a:latin typeface="Cambria Math"/>
                                      </a:rPr>
                                      <m:t>𝑣</m:t>
                                    </m:r>
                                    <m:d>
                                      <m:dPr>
                                        <m:ctrlPr>
                                          <a:rPr lang="en-US" altLang="ja-JP" sz="2400" i="1">
                                            <a:latin typeface="Cambria Math" panose="02040503050406030204" pitchFamily="18" charset="0"/>
                                          </a:rPr>
                                        </m:ctrlPr>
                                      </m:dPr>
                                      <m:e>
                                        <m:r>
                                          <a:rPr lang="en-US" altLang="ja-JP" sz="2400" i="1">
                                            <a:latin typeface="Cambria Math"/>
                                          </a:rPr>
                                          <m:t>𝑦</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e>
                            </m:nary>
                            <m:r>
                              <a:rPr lang="en-US" altLang="ja-JP" sz="2400" i="1">
                                <a:latin typeface="Cambria Math"/>
                              </a:rPr>
                              <m:t> </m:t>
                            </m:r>
                          </m:e>
                        </m:nary>
                      </m:oMath>
                    </m:oMathPara>
                  </a14:m>
                  <a:endParaRPr lang="ja-JP" altLang="en-US" sz="2400" dirty="0"/>
                </a:p>
              </p:txBody>
            </p:sp>
          </mc:Choice>
          <mc:Fallback xmlns="">
            <p:sp>
              <p:nvSpPr>
                <p:cNvPr id="97" name="正方形/長方形 96"/>
                <p:cNvSpPr>
                  <a:spLocks noRot="1" noChangeAspect="1" noMove="1" noResize="1" noEditPoints="1" noAdjustHandles="1" noChangeArrowheads="1" noChangeShapeType="1" noTextEdit="1"/>
                </p:cNvSpPr>
                <p:nvPr/>
              </p:nvSpPr>
              <p:spPr>
                <a:xfrm>
                  <a:off x="2362489" y="2938564"/>
                  <a:ext cx="8347991" cy="1131143"/>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正方形/長方形 2"/>
                <p:cNvSpPr/>
                <p:nvPr/>
              </p:nvSpPr>
              <p:spPr>
                <a:xfrm>
                  <a:off x="7287186" y="1052315"/>
                  <a:ext cx="3109569" cy="500393"/>
                </a:xfrm>
                <a:prstGeom prst="rect">
                  <a:avLst/>
                </a:prstGeom>
              </p:spPr>
              <p:txBody>
                <a:bodyPr wrap="none">
                  <a:spAutoFit/>
                </a:bodyPr>
                <a:lstStyle/>
                <a:p>
                  <a:r>
                    <a:rPr lang="en-US" altLang="ja-JP" dirty="0" smtClean="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a:rPr>
                            <m:t>𝑎</m:t>
                          </m:r>
                        </m:e>
                        <m:sub>
                          <m:r>
                            <a:rPr lang="en-US" altLang="ja-JP" i="1">
                              <a:latin typeface="Cambria Math"/>
                            </a:rPr>
                            <m:t>𝑖</m:t>
                          </m:r>
                        </m:sub>
                      </m:sSub>
                      <m:r>
                        <a:rPr lang="en-US" altLang="ja-JP" i="1">
                          <a:latin typeface="Cambria Math"/>
                        </a:rPr>
                        <m:t>=</m:t>
                      </m:r>
                      <m:f>
                        <m:fPr>
                          <m:ctrlPr>
                            <a:rPr lang="en-US" altLang="ja-JP" i="1">
                              <a:latin typeface="Cambria Math" panose="02040503050406030204" pitchFamily="18" charset="0"/>
                            </a:rPr>
                          </m:ctrlPr>
                        </m:fPr>
                        <m:num>
                          <m:r>
                            <a:rPr lang="en-US" altLang="ja-JP" i="1">
                              <a:latin typeface="Cambria Math"/>
                            </a:rPr>
                            <m:t>1</m:t>
                          </m:r>
                        </m:num>
                        <m:den>
                          <m:r>
                            <a:rPr lang="en-US" altLang="ja-JP" b="0" i="1" smtClean="0">
                              <a:latin typeface="Cambria Math" panose="02040503050406030204" pitchFamily="18" charset="0"/>
                            </a:rPr>
                            <m:t>2</m:t>
                          </m:r>
                        </m:den>
                      </m:f>
                      <m:r>
                        <a:rPr lang="en-US" altLang="ja-JP" i="1">
                          <a:latin typeface="Cambria Math"/>
                        </a:rPr>
                        <m:t> </m:t>
                      </m:r>
                      <m:d>
                        <m:dPr>
                          <m:ctrlPr>
                            <a:rPr lang="en-US" altLang="ja-JP" i="1">
                              <a:latin typeface="Cambria Math" panose="02040503050406030204" pitchFamily="18" charset="0"/>
                            </a:rPr>
                          </m:ctrlPr>
                        </m:dPr>
                        <m:e>
                          <m:r>
                            <a:rPr lang="en-US" altLang="ja-JP" i="1">
                              <a:latin typeface="Cambria Math"/>
                            </a:rPr>
                            <m:t>𝑖</m:t>
                          </m:r>
                          <m:r>
                            <a:rPr lang="en-US" altLang="ja-JP" i="1">
                              <a:latin typeface="Cambria Math"/>
                            </a:rPr>
                            <m:t>=0</m:t>
                          </m:r>
                        </m:e>
                      </m:d>
                      <m:r>
                        <a:rPr lang="en-US" altLang="ja-JP" i="1">
                          <a:latin typeface="Cambria Math"/>
                        </a:rPr>
                        <m:t>, 1 (</m:t>
                      </m:r>
                      <m:r>
                        <a:rPr lang="en-US" altLang="ja-JP" i="1">
                          <a:latin typeface="Cambria Math"/>
                        </a:rPr>
                        <m:t>𝑜𝑡h𝑒𝑟𝑠</m:t>
                      </m:r>
                      <m:r>
                        <a:rPr lang="en-US" altLang="ja-JP" i="1">
                          <a:latin typeface="Cambria Math"/>
                        </a:rPr>
                        <m:t>)</m:t>
                      </m:r>
                    </m:oMath>
                  </a14:m>
                  <a:endParaRPr lang="ja-JP" altLang="en-US" dirty="0"/>
                </a:p>
              </p:txBody>
            </p:sp>
          </mc:Choice>
          <mc:Fallback xmlns="">
            <p:sp>
              <p:nvSpPr>
                <p:cNvPr id="3" name="正方形/長方形 2"/>
                <p:cNvSpPr>
                  <a:spLocks noRot="1" noChangeAspect="1" noMove="1" noResize="1" noEditPoints="1" noAdjustHandles="1" noChangeArrowheads="1" noChangeShapeType="1" noTextEdit="1"/>
                </p:cNvSpPr>
                <p:nvPr/>
              </p:nvSpPr>
              <p:spPr>
                <a:xfrm>
                  <a:off x="7287186" y="1052315"/>
                  <a:ext cx="3109569" cy="500393"/>
                </a:xfrm>
                <a:prstGeom prst="rect">
                  <a:avLst/>
                </a:prstGeom>
                <a:blipFill>
                  <a:blip r:embed="rId8"/>
                  <a:stretch>
                    <a:fillRect l="-1569"/>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0" name="正方形/長方形 9"/>
              <p:cNvSpPr/>
              <p:nvPr/>
            </p:nvSpPr>
            <p:spPr>
              <a:xfrm>
                <a:off x="3931895" y="6116752"/>
                <a:ext cx="891334" cy="6900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6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n-US" altLang="ja-JP" sz="3600" i="1">
                              <a:solidFill>
                                <a:schemeClr val="bg1"/>
                              </a:solidFill>
                              <a:effectLst>
                                <a:outerShdw blurRad="38100" dist="38100" dir="2700000" algn="tl">
                                  <a:srgbClr val="000000">
                                    <a:alpha val="43137"/>
                                  </a:srgbClr>
                                </a:outerShdw>
                              </a:effectLst>
                              <a:latin typeface="Cambria Math"/>
                            </a:rPr>
                            <m:t>𝑓</m:t>
                          </m:r>
                        </m:e>
                        <m:sub>
                          <m:r>
                            <a:rPr lang="en-US" altLang="ja-JP" sz="3600" i="1">
                              <a:solidFill>
                                <a:schemeClr val="bg1"/>
                              </a:solidFill>
                              <a:effectLst>
                                <a:outerShdw blurRad="38100" dist="38100" dir="2700000" algn="tl">
                                  <a:srgbClr val="000000">
                                    <a:alpha val="43137"/>
                                  </a:srgbClr>
                                </a:outerShdw>
                              </a:effectLst>
                              <a:latin typeface="Cambria Math"/>
                            </a:rPr>
                            <m:t>𝑥𝑦</m:t>
                          </m:r>
                        </m:sub>
                      </m:sSub>
                    </m:oMath>
                  </m:oMathPara>
                </a14:m>
                <a:endParaRPr lang="ja-JP" altLang="en-US" sz="3600" dirty="0">
                  <a:solidFill>
                    <a:schemeClr val="bg1"/>
                  </a:solidFill>
                  <a:effectLst>
                    <a:outerShdw blurRad="38100" dist="38100" dir="2700000" algn="tl">
                      <a:srgbClr val="000000">
                        <a:alpha val="43137"/>
                      </a:srgbClr>
                    </a:outerShdw>
                  </a:effectLst>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3931895" y="6116752"/>
                <a:ext cx="891334" cy="690061"/>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p:cNvSpPr/>
              <p:nvPr/>
            </p:nvSpPr>
            <p:spPr>
              <a:xfrm>
                <a:off x="8764834" y="6273225"/>
                <a:ext cx="836126"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n-US" altLang="ja-JP" sz="3200" i="1">
                              <a:solidFill>
                                <a:schemeClr val="bg1"/>
                              </a:solidFill>
                              <a:effectLst>
                                <a:outerShdw blurRad="38100" dist="38100" dir="2700000" algn="tl">
                                  <a:srgbClr val="000000">
                                    <a:alpha val="43137"/>
                                  </a:srgbClr>
                                </a:outerShdw>
                              </a:effectLst>
                              <a:latin typeface="Cambria Math"/>
                            </a:rPr>
                            <m:t>𝐹</m:t>
                          </m:r>
                        </m:e>
                        <m:sub>
                          <m:r>
                            <a:rPr lang="en-US" altLang="ja-JP" sz="3200" i="1">
                              <a:solidFill>
                                <a:schemeClr val="bg1"/>
                              </a:solidFill>
                              <a:effectLst>
                                <a:outerShdw blurRad="38100" dist="38100" dir="2700000" algn="tl">
                                  <a:srgbClr val="000000">
                                    <a:alpha val="43137"/>
                                  </a:srgbClr>
                                </a:outerShdw>
                              </a:effectLst>
                              <a:latin typeface="Cambria Math"/>
                            </a:rPr>
                            <m:t>𝑢𝑣</m:t>
                          </m:r>
                        </m:sub>
                      </m:sSub>
                    </m:oMath>
                  </m:oMathPara>
                </a14:m>
                <a:endParaRPr lang="ja-JP" altLang="en-US" sz="3200" dirty="0">
                  <a:solidFill>
                    <a:schemeClr val="bg1"/>
                  </a:solidFill>
                  <a:effectLst>
                    <a:outerShdw blurRad="38100" dist="38100" dir="2700000" algn="tl">
                      <a:srgbClr val="000000">
                        <a:alpha val="43137"/>
                      </a:srgbClr>
                    </a:outerShdw>
                  </a:effectLst>
                </a:endParaRPr>
              </a:p>
            </p:txBody>
          </p:sp>
        </mc:Choice>
        <mc:Fallback xmlns="">
          <p:sp>
            <p:nvSpPr>
              <p:cNvPr id="11" name="正方形/長方形 10"/>
              <p:cNvSpPr>
                <a:spLocks noRot="1" noChangeAspect="1" noMove="1" noResize="1" noEditPoints="1" noAdjustHandles="1" noChangeArrowheads="1" noChangeShapeType="1" noTextEdit="1"/>
              </p:cNvSpPr>
              <p:nvPr/>
            </p:nvSpPr>
            <p:spPr>
              <a:xfrm>
                <a:off x="8764834" y="6273225"/>
                <a:ext cx="836126" cy="584775"/>
              </a:xfrm>
              <a:prstGeom prst="rect">
                <a:avLst/>
              </a:prstGeom>
              <a:blipFill>
                <a:blip r:embed="rId10"/>
                <a:stretch>
                  <a:fillRect/>
                </a:stretch>
              </a:blipFill>
            </p:spPr>
            <p:txBody>
              <a:bodyPr/>
              <a:lstStyle/>
              <a:p>
                <a:r>
                  <a:rPr lang="ja-JP" altLang="en-US">
                    <a:noFill/>
                  </a:rPr>
                  <a:t> </a:t>
                </a:r>
              </a:p>
            </p:txBody>
          </p:sp>
        </mc:Fallback>
      </mc:AlternateContent>
      <p:sp>
        <p:nvSpPr>
          <p:cNvPr id="12" name="左右矢印 11"/>
          <p:cNvSpPr/>
          <p:nvPr/>
        </p:nvSpPr>
        <p:spPr>
          <a:xfrm>
            <a:off x="5275673" y="5120323"/>
            <a:ext cx="1022783" cy="62529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正方形/長方形 16"/>
          <p:cNvSpPr/>
          <p:nvPr/>
        </p:nvSpPr>
        <p:spPr>
          <a:xfrm>
            <a:off x="8175931" y="118707"/>
            <a:ext cx="3886049" cy="923330"/>
          </a:xfrm>
          <a:prstGeom prst="rect">
            <a:avLst/>
          </a:prstGeom>
        </p:spPr>
        <p:txBody>
          <a:bodyPr wrap="square">
            <a:spAutoFit/>
          </a:bodyPr>
          <a:lstStyle/>
          <a:p>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係数の</a:t>
            </a:r>
            <a:r>
              <a:rPr lang="ja-JP" altLang="en-US" dirty="0" smtClean="0">
                <a:latin typeface="メイリオ" panose="020B0604030504040204" pitchFamily="50" charset="-128"/>
                <a:ea typeface="メイリオ" panose="020B0604030504040204" pitchFamily="50" charset="-128"/>
              </a:rPr>
              <a:t>異なる定義有り</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この定義は全スライドを縦横方向にかけることで得られる</a:t>
            </a:r>
            <a:endParaRPr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3810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36390" y="207785"/>
            <a:ext cx="6317844" cy="525462"/>
          </a:xfrm>
        </p:spPr>
        <p:txBody>
          <a:bodyPr>
            <a:noAutofit/>
          </a:bodyPr>
          <a:lstStyle/>
          <a:p>
            <a:pPr algn="l"/>
            <a:r>
              <a:rPr lang="ja-JP" altLang="en-US" sz="3600" b="1" dirty="0"/>
              <a:t>離散コサイン変換 </a:t>
            </a:r>
            <a:r>
              <a:rPr lang="en-US" altLang="ja-JP" sz="3600" b="1" dirty="0"/>
              <a:t>(2D)</a:t>
            </a:r>
            <a:endParaRPr lang="ja-JP" altLang="en-US" sz="3600" b="1" dirty="0"/>
          </a:p>
        </p:txBody>
      </p:sp>
      <mc:AlternateContent xmlns:mc="http://schemas.openxmlformats.org/markup-compatibility/2006" xmlns:a14="http://schemas.microsoft.com/office/drawing/2010/main">
        <mc:Choice Requires="a14">
          <p:sp>
            <p:nvSpPr>
              <p:cNvPr id="97" name="正方形/長方形 96"/>
              <p:cNvSpPr/>
              <p:nvPr/>
            </p:nvSpPr>
            <p:spPr>
              <a:xfrm>
                <a:off x="-8181955" y="2019352"/>
                <a:ext cx="6217023" cy="958083"/>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a:rPr>
                            <m:t>𝑓</m:t>
                          </m:r>
                        </m:e>
                        <m:sub>
                          <m:r>
                            <a:rPr lang="en-US" altLang="ja-JP" sz="2000" i="1">
                              <a:latin typeface="Cambria Math"/>
                            </a:rPr>
                            <m:t>𝑥𝑦</m:t>
                          </m:r>
                        </m:sub>
                      </m:sSub>
                      <m:r>
                        <a:rPr lang="en-US" altLang="ja-JP" sz="2000" i="1">
                          <a:latin typeface="Cambria Math"/>
                        </a:rPr>
                        <m:t>=</m:t>
                      </m:r>
                      <m:nary>
                        <m:naryPr>
                          <m:chr m:val="∑"/>
                          <m:ctrlPr>
                            <a:rPr lang="en-US" altLang="ja-JP" sz="2000" i="1">
                              <a:latin typeface="Cambria Math" panose="02040503050406030204" pitchFamily="18" charset="0"/>
                            </a:rPr>
                          </m:ctrlPr>
                        </m:naryPr>
                        <m:sub>
                          <m:r>
                            <a:rPr lang="en-US" altLang="ja-JP" sz="2000" i="1">
                              <a:latin typeface="Cambria Math"/>
                            </a:rPr>
                            <m:t>𝑣</m:t>
                          </m:r>
                          <m:r>
                            <a:rPr lang="en-US" altLang="ja-JP" sz="2000" i="1">
                              <a:latin typeface="Cambria Math"/>
                            </a:rPr>
                            <m:t>=0</m:t>
                          </m:r>
                        </m:sub>
                        <m:sup>
                          <m:r>
                            <a:rPr lang="en-US" altLang="ja-JP" sz="2000" i="1">
                              <a:latin typeface="Cambria Math"/>
                              <a:ea typeface="Cambria Math"/>
                            </a:rPr>
                            <m:t>𝐻</m:t>
                          </m:r>
                          <m:r>
                            <a:rPr lang="en-US" altLang="ja-JP" sz="2000" i="1">
                              <a:latin typeface="Cambria Math"/>
                              <a:ea typeface="Cambria Math"/>
                            </a:rPr>
                            <m:t>−1</m:t>
                          </m:r>
                        </m:sup>
                        <m:e>
                          <m:nary>
                            <m:naryPr>
                              <m:chr m:val="∑"/>
                              <m:ctrlPr>
                                <a:rPr lang="en-US" altLang="ja-JP" sz="2000" i="1">
                                  <a:latin typeface="Cambria Math" panose="02040503050406030204" pitchFamily="18" charset="0"/>
                                </a:rPr>
                              </m:ctrlPr>
                            </m:naryPr>
                            <m:sub>
                              <m:r>
                                <a:rPr lang="en-US" altLang="ja-JP" sz="2000" i="1">
                                  <a:latin typeface="Cambria Math"/>
                                </a:rPr>
                                <m:t>𝑢</m:t>
                              </m:r>
                              <m:r>
                                <a:rPr lang="en-US" altLang="ja-JP" sz="2000" i="1">
                                  <a:latin typeface="Cambria Math"/>
                                </a:rPr>
                                <m:t>=0</m:t>
                              </m:r>
                            </m:sub>
                            <m:sup>
                              <m:r>
                                <a:rPr lang="en-US" altLang="ja-JP" sz="2000" i="1">
                                  <a:latin typeface="Cambria Math"/>
                                </a:rPr>
                                <m:t>𝑊</m:t>
                              </m:r>
                              <m:r>
                                <a:rPr lang="en-US" altLang="ja-JP" sz="2000" i="1">
                                  <a:latin typeface="Cambria Math"/>
                                  <a:ea typeface="Cambria Math"/>
                                </a:rPr>
                                <m:t>−1</m:t>
                              </m:r>
                            </m:sup>
                            <m:e>
                              <m:sSub>
                                <m:sSubPr>
                                  <m:ctrlPr>
                                    <a:rPr lang="en-US" altLang="ja-JP" sz="2000" i="1">
                                      <a:solidFill>
                                        <a:srgbClr val="0000FF"/>
                                      </a:solidFill>
                                      <a:effectLst>
                                        <a:outerShdw blurRad="38100" dist="38100" dir="2700000" algn="tl">
                                          <a:srgbClr val="000000">
                                            <a:alpha val="43137"/>
                                          </a:srgbClr>
                                        </a:outerShdw>
                                      </a:effectLst>
                                      <a:latin typeface="Cambria Math" panose="02040503050406030204" pitchFamily="18" charset="0"/>
                                    </a:rPr>
                                  </m:ctrlPr>
                                </m:sSubPr>
                                <m:e>
                                  <m:r>
                                    <a:rPr lang="en-US" altLang="ja-JP" sz="2000" i="1">
                                      <a:solidFill>
                                        <a:srgbClr val="0000FF"/>
                                      </a:solidFill>
                                      <a:effectLst>
                                        <a:outerShdw blurRad="38100" dist="38100" dir="2700000" algn="tl">
                                          <a:srgbClr val="000000">
                                            <a:alpha val="43137"/>
                                          </a:srgbClr>
                                        </a:outerShdw>
                                      </a:effectLst>
                                      <a:latin typeface="Cambria Math"/>
                                    </a:rPr>
                                    <m:t>𝐹</m:t>
                                  </m:r>
                                </m:e>
                                <m:sub>
                                  <m:r>
                                    <a:rPr lang="en-US" altLang="ja-JP" sz="2000" i="1">
                                      <a:solidFill>
                                        <a:srgbClr val="0000FF"/>
                                      </a:solidFill>
                                      <a:effectLst>
                                        <a:outerShdw blurRad="38100" dist="38100" dir="2700000" algn="tl">
                                          <a:srgbClr val="000000">
                                            <a:alpha val="43137"/>
                                          </a:srgbClr>
                                        </a:outerShdw>
                                      </a:effectLst>
                                      <a:latin typeface="Cambria Math"/>
                                    </a:rPr>
                                    <m:t>𝑢𝑣</m:t>
                                  </m:r>
                                </m:sub>
                              </m:sSub>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a:rPr>
                                    <m:t>𝑎</m:t>
                                  </m:r>
                                </m:e>
                                <m:sub>
                                  <m:r>
                                    <a:rPr lang="en-US" altLang="ja-JP" sz="2000" i="1">
                                      <a:solidFill>
                                        <a:srgbClr val="FF0000"/>
                                      </a:solidFill>
                                      <a:latin typeface="Cambria Math"/>
                                    </a:rPr>
                                    <m:t>𝑢</m:t>
                                  </m:r>
                                </m:sub>
                              </m:sSub>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a:rPr>
                                    <m:t>𝑎</m:t>
                                  </m:r>
                                </m:e>
                                <m:sub>
                                  <m:r>
                                    <a:rPr lang="en-US" altLang="ja-JP" sz="2000" i="1">
                                      <a:solidFill>
                                        <a:srgbClr val="FF0000"/>
                                      </a:solidFill>
                                      <a:latin typeface="Cambria Math"/>
                                    </a:rPr>
                                    <m:t>𝑣</m:t>
                                  </m:r>
                                </m:sub>
                              </m:sSub>
                              <m:func>
                                <m:funcPr>
                                  <m:ctrlPr>
                                    <a:rPr lang="en-US" altLang="ja-JP" sz="2000" i="1">
                                      <a:solidFill>
                                        <a:srgbClr val="FF0000"/>
                                      </a:solidFill>
                                      <a:latin typeface="Cambria Math" panose="02040503050406030204" pitchFamily="18" charset="0"/>
                                    </a:rPr>
                                  </m:ctrlPr>
                                </m:funcPr>
                                <m:fName>
                                  <m:r>
                                    <m:rPr>
                                      <m:sty m:val="p"/>
                                    </m:rPr>
                                    <a:rPr lang="en-US" altLang="ja-JP" sz="2000">
                                      <a:solidFill>
                                        <a:srgbClr val="FF0000"/>
                                      </a:solidFill>
                                      <a:latin typeface="Cambria Math"/>
                                    </a:rPr>
                                    <m:t>cos</m:t>
                                  </m:r>
                                </m:fName>
                                <m:e>
                                  <m:f>
                                    <m:fPr>
                                      <m:ctrlPr>
                                        <a:rPr lang="en-US" altLang="ja-JP" sz="2000" i="1">
                                          <a:solidFill>
                                            <a:srgbClr val="FF0000"/>
                                          </a:solidFill>
                                          <a:latin typeface="Cambria Math" panose="02040503050406030204" pitchFamily="18" charset="0"/>
                                        </a:rPr>
                                      </m:ctrlPr>
                                    </m:fPr>
                                    <m:num>
                                      <m:r>
                                        <a:rPr lang="en-US" altLang="ja-JP" sz="2000" i="1">
                                          <a:solidFill>
                                            <a:srgbClr val="FF0000"/>
                                          </a:solidFill>
                                          <a:latin typeface="Cambria Math"/>
                                        </a:rPr>
                                        <m:t>𝜋</m:t>
                                      </m:r>
                                      <m:r>
                                        <a:rPr lang="en-US" altLang="ja-JP" sz="2000" i="1">
                                          <a:solidFill>
                                            <a:srgbClr val="FF0000"/>
                                          </a:solidFill>
                                          <a:latin typeface="Cambria Math"/>
                                        </a:rPr>
                                        <m:t>𝑢</m:t>
                                      </m:r>
                                      <m:d>
                                        <m:dPr>
                                          <m:ctrlPr>
                                            <a:rPr lang="en-US" altLang="ja-JP" sz="2000" i="1">
                                              <a:solidFill>
                                                <a:srgbClr val="FF0000"/>
                                              </a:solidFill>
                                              <a:latin typeface="Cambria Math" panose="02040503050406030204" pitchFamily="18" charset="0"/>
                                            </a:rPr>
                                          </m:ctrlPr>
                                        </m:dPr>
                                        <m:e>
                                          <m:r>
                                            <a:rPr lang="en-US" altLang="ja-JP" sz="2000" i="1">
                                              <a:solidFill>
                                                <a:srgbClr val="FF0000"/>
                                              </a:solidFill>
                                              <a:latin typeface="Cambria Math"/>
                                            </a:rPr>
                                            <m:t>2</m:t>
                                          </m:r>
                                          <m:r>
                                            <a:rPr lang="en-US" altLang="ja-JP" sz="2000" i="1">
                                              <a:solidFill>
                                                <a:srgbClr val="FF0000"/>
                                              </a:solidFill>
                                              <a:latin typeface="Cambria Math"/>
                                            </a:rPr>
                                            <m:t>𝑥</m:t>
                                          </m:r>
                                          <m:r>
                                            <a:rPr lang="en-US" altLang="ja-JP" sz="2000" i="1">
                                              <a:solidFill>
                                                <a:srgbClr val="FF0000"/>
                                              </a:solidFill>
                                              <a:latin typeface="Cambria Math"/>
                                            </a:rPr>
                                            <m:t>+1</m:t>
                                          </m:r>
                                        </m:e>
                                      </m:d>
                                    </m:num>
                                    <m:den>
                                      <m:r>
                                        <a:rPr lang="en-US" altLang="ja-JP" sz="2000" i="1">
                                          <a:solidFill>
                                            <a:srgbClr val="FF0000"/>
                                          </a:solidFill>
                                          <a:latin typeface="Cambria Math"/>
                                        </a:rPr>
                                        <m:t>2</m:t>
                                      </m:r>
                                      <m:r>
                                        <a:rPr lang="en-US" altLang="ja-JP" sz="2000" i="1">
                                          <a:solidFill>
                                            <a:srgbClr val="FF0000"/>
                                          </a:solidFill>
                                          <a:latin typeface="Cambria Math"/>
                                        </a:rPr>
                                        <m:t>𝑊</m:t>
                                      </m:r>
                                    </m:den>
                                  </m:f>
                                </m:e>
                              </m:func>
                              <m:func>
                                <m:funcPr>
                                  <m:ctrlPr>
                                    <a:rPr lang="en-US" altLang="ja-JP" sz="2000" i="1">
                                      <a:solidFill>
                                        <a:srgbClr val="FF0000"/>
                                      </a:solidFill>
                                      <a:latin typeface="Cambria Math" panose="02040503050406030204" pitchFamily="18" charset="0"/>
                                    </a:rPr>
                                  </m:ctrlPr>
                                </m:funcPr>
                                <m:fName>
                                  <m:r>
                                    <m:rPr>
                                      <m:sty m:val="p"/>
                                    </m:rPr>
                                    <a:rPr lang="en-US" altLang="ja-JP" sz="2000">
                                      <a:solidFill>
                                        <a:srgbClr val="FF0000"/>
                                      </a:solidFill>
                                      <a:latin typeface="Cambria Math"/>
                                    </a:rPr>
                                    <m:t>cos</m:t>
                                  </m:r>
                                </m:fName>
                                <m:e>
                                  <m:f>
                                    <m:fPr>
                                      <m:ctrlPr>
                                        <a:rPr lang="en-US" altLang="ja-JP" sz="2000" i="1">
                                          <a:solidFill>
                                            <a:srgbClr val="FF0000"/>
                                          </a:solidFill>
                                          <a:latin typeface="Cambria Math" panose="02040503050406030204" pitchFamily="18" charset="0"/>
                                        </a:rPr>
                                      </m:ctrlPr>
                                    </m:fPr>
                                    <m:num>
                                      <m:r>
                                        <a:rPr lang="en-US" altLang="ja-JP" sz="2000" i="1">
                                          <a:solidFill>
                                            <a:srgbClr val="FF0000"/>
                                          </a:solidFill>
                                          <a:latin typeface="Cambria Math"/>
                                        </a:rPr>
                                        <m:t>𝜋</m:t>
                                      </m:r>
                                      <m:r>
                                        <a:rPr lang="en-US" altLang="ja-JP" sz="2000" i="1">
                                          <a:solidFill>
                                            <a:srgbClr val="FF0000"/>
                                          </a:solidFill>
                                          <a:latin typeface="Cambria Math"/>
                                        </a:rPr>
                                        <m:t>𝑣</m:t>
                                      </m:r>
                                      <m:d>
                                        <m:dPr>
                                          <m:ctrlPr>
                                            <a:rPr lang="en-US" altLang="ja-JP" sz="2000" i="1">
                                              <a:solidFill>
                                                <a:srgbClr val="FF0000"/>
                                              </a:solidFill>
                                              <a:latin typeface="Cambria Math" panose="02040503050406030204" pitchFamily="18" charset="0"/>
                                            </a:rPr>
                                          </m:ctrlPr>
                                        </m:dPr>
                                        <m:e>
                                          <m:r>
                                            <a:rPr lang="en-US" altLang="ja-JP" sz="2000" i="1">
                                              <a:solidFill>
                                                <a:srgbClr val="FF0000"/>
                                              </a:solidFill>
                                              <a:latin typeface="Cambria Math"/>
                                            </a:rPr>
                                            <m:t>2</m:t>
                                          </m:r>
                                          <m:r>
                                            <a:rPr lang="en-US" altLang="ja-JP" sz="2000" i="1">
                                              <a:solidFill>
                                                <a:srgbClr val="FF0000"/>
                                              </a:solidFill>
                                              <a:latin typeface="Cambria Math"/>
                                            </a:rPr>
                                            <m:t>𝑦</m:t>
                                          </m:r>
                                          <m:r>
                                            <a:rPr lang="en-US" altLang="ja-JP" sz="2000" i="1">
                                              <a:solidFill>
                                                <a:srgbClr val="FF0000"/>
                                              </a:solidFill>
                                              <a:latin typeface="Cambria Math"/>
                                            </a:rPr>
                                            <m:t>+1</m:t>
                                          </m:r>
                                        </m:e>
                                      </m:d>
                                    </m:num>
                                    <m:den>
                                      <m:r>
                                        <a:rPr lang="en-US" altLang="ja-JP" sz="2000" i="1">
                                          <a:solidFill>
                                            <a:srgbClr val="FF0000"/>
                                          </a:solidFill>
                                          <a:latin typeface="Cambria Math"/>
                                        </a:rPr>
                                        <m:t>2</m:t>
                                      </m:r>
                                      <m:r>
                                        <a:rPr lang="en-US" altLang="ja-JP" sz="2000" i="1">
                                          <a:solidFill>
                                            <a:srgbClr val="FF0000"/>
                                          </a:solidFill>
                                          <a:latin typeface="Cambria Math"/>
                                        </a:rPr>
                                        <m:t>𝐻</m:t>
                                      </m:r>
                                    </m:den>
                                  </m:f>
                                </m:e>
                              </m:func>
                            </m:e>
                          </m:nary>
                          <m:r>
                            <a:rPr lang="en-US" altLang="ja-JP" sz="2000" i="1">
                              <a:latin typeface="Cambria Math"/>
                            </a:rPr>
                            <m:t> </m:t>
                          </m:r>
                        </m:e>
                      </m:nary>
                    </m:oMath>
                  </m:oMathPara>
                </a14:m>
                <a:endParaRPr lang="ja-JP" altLang="en-US" sz="2000" dirty="0">
                  <a:latin typeface="メイリオ" panose="020B0604030504040204" pitchFamily="50" charset="-128"/>
                  <a:ea typeface="メイリオ" panose="020B0604030504040204" pitchFamily="50" charset="-128"/>
                </a:endParaRPr>
              </a:p>
            </p:txBody>
          </p:sp>
        </mc:Choice>
        <mc:Fallback xmlns="">
          <p:sp>
            <p:nvSpPr>
              <p:cNvPr id="97" name="正方形/長方形 96"/>
              <p:cNvSpPr>
                <a:spLocks noRot="1" noChangeAspect="1" noMove="1" noResize="1" noEditPoints="1" noAdjustHandles="1" noChangeArrowheads="1" noChangeShapeType="1" noTextEdit="1"/>
              </p:cNvSpPr>
              <p:nvPr/>
            </p:nvSpPr>
            <p:spPr>
              <a:xfrm>
                <a:off x="-8181955" y="2019352"/>
                <a:ext cx="6217023" cy="958083"/>
              </a:xfrm>
              <a:prstGeom prst="rect">
                <a:avLst/>
              </a:prstGeom>
              <a:blipFill>
                <a:blip r:embed="rId2"/>
                <a:stretch>
                  <a:fillRect/>
                </a:stretch>
              </a:blipFill>
            </p:spPr>
            <p:txBody>
              <a:bodyPr/>
              <a:lstStyle/>
              <a:p>
                <a:r>
                  <a:rPr lang="ja-JP" altLang="en-US">
                    <a:noFill/>
                  </a:rPr>
                  <a:t> </a:t>
                </a:r>
              </a:p>
            </p:txBody>
          </p:sp>
        </mc:Fallback>
      </mc:AlternateContent>
      <p:sp>
        <p:nvSpPr>
          <p:cNvPr id="18" name="テキスト ボックス 17"/>
          <p:cNvSpPr txBox="1"/>
          <p:nvPr/>
        </p:nvSpPr>
        <p:spPr>
          <a:xfrm>
            <a:off x="6121638" y="3109221"/>
            <a:ext cx="5887483" cy="2985433"/>
          </a:xfrm>
          <a:prstGeom prst="rect">
            <a:avLst/>
          </a:prstGeom>
          <a:noFill/>
        </p:spPr>
        <p:txBody>
          <a:bodyPr wrap="square" rtlCol="0">
            <a:spAutoFit/>
          </a:bodyPr>
          <a:lstStyle/>
          <a:p>
            <a:pPr marL="360000" indent="-342900">
              <a:spcBef>
                <a:spcPts val="1200"/>
              </a:spcBef>
              <a:buFont typeface="Arial" pitchFamily="34" charset="0"/>
              <a:buChar char="•"/>
            </a:pPr>
            <a:r>
              <a:rPr lang="ja-JP" altLang="en-US" sz="2400" dirty="0">
                <a:latin typeface="メイリオ" panose="020B0604030504040204" pitchFamily="50" charset="-128"/>
                <a:ea typeface="メイリオ" panose="020B0604030504040204" pitchFamily="50" charset="-128"/>
              </a:rPr>
              <a:t>任意の画像を周波数の異なる基底画像の線形和で表現できる</a:t>
            </a:r>
            <a:endParaRPr lang="en-US" altLang="ja-JP" sz="2400" dirty="0">
              <a:latin typeface="メイリオ" panose="020B0604030504040204" pitchFamily="50" charset="-128"/>
              <a:ea typeface="メイリオ" panose="020B0604030504040204" pitchFamily="50" charset="-128"/>
            </a:endParaRPr>
          </a:p>
          <a:p>
            <a:pPr marL="360000" indent="-342900">
              <a:spcBef>
                <a:spcPts val="1200"/>
              </a:spcBef>
              <a:buFont typeface="Arial" pitchFamily="34" charset="0"/>
              <a:buChar char="•"/>
            </a:pPr>
            <a:r>
              <a:rPr lang="ja-JP" altLang="en-US" sz="2400" dirty="0">
                <a:latin typeface="メイリオ" panose="020B0604030504040204" pitchFamily="50" charset="-128"/>
                <a:ea typeface="メイリオ" panose="020B0604030504040204" pitchFamily="50" charset="-128"/>
              </a:rPr>
              <a:t>離散コサイン変換 </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フーリエ変換</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とは基底画像の重みを計算する作業</a:t>
            </a:r>
            <a:endParaRPr lang="en-US" altLang="ja-JP" sz="2400" dirty="0">
              <a:latin typeface="メイリオ" panose="020B0604030504040204" pitchFamily="50" charset="-128"/>
              <a:ea typeface="メイリオ" panose="020B0604030504040204" pitchFamily="50" charset="-128"/>
            </a:endParaRPr>
          </a:p>
          <a:p>
            <a:pPr marL="360000" indent="-342900">
              <a:spcBef>
                <a:spcPts val="1200"/>
              </a:spcBef>
              <a:buFont typeface="Arial" pitchFamily="34" charset="0"/>
              <a:buChar char="•"/>
            </a:pPr>
            <a:r>
              <a:rPr lang="ja-JP" altLang="en-US" sz="2400" dirty="0">
                <a:latin typeface="メイリオ" panose="020B0604030504040204" pitchFamily="50" charset="-128"/>
                <a:ea typeface="メイリオ" panose="020B0604030504040204" pitchFamily="50" charset="-128"/>
              </a:rPr>
              <a:t>左図は</a:t>
            </a:r>
            <a:r>
              <a:rPr lang="en-US" altLang="ja-JP" sz="2400" dirty="0">
                <a:latin typeface="メイリオ" panose="020B0604030504040204" pitchFamily="50" charset="-128"/>
                <a:ea typeface="メイリオ" panose="020B0604030504040204" pitchFamily="50" charset="-128"/>
              </a:rPr>
              <a:t>W = 8, H = 8</a:t>
            </a:r>
            <a:r>
              <a:rPr lang="ja-JP" altLang="en-US" sz="2400" dirty="0">
                <a:latin typeface="メイリオ" panose="020B0604030504040204" pitchFamily="50" charset="-128"/>
                <a:ea typeface="メイリオ" panose="020B0604030504040204" pitchFamily="50" charset="-128"/>
              </a:rPr>
              <a:t>の基底画像</a:t>
            </a:r>
            <a:r>
              <a:rPr lang="en-US" altLang="ja-JP" sz="2400" dirty="0">
                <a:latin typeface="メイリオ" panose="020B0604030504040204" pitchFamily="50" charset="-128"/>
                <a:ea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sym typeface="Wingdings" pitchFamily="2" charset="2"/>
              </a:rPr>
              <a:t> </a:t>
            </a:r>
            <a:r>
              <a:rPr lang="ja-JP" altLang="en-US" sz="2400" dirty="0">
                <a:latin typeface="メイリオ" panose="020B0604030504040204" pitchFamily="50" charset="-128"/>
                <a:ea typeface="メイリオ" panose="020B0604030504040204" pitchFamily="50" charset="-128"/>
                <a:sym typeface="Wingdings" pitchFamily="2" charset="2"/>
              </a:rPr>
              <a:t>任意の</a:t>
            </a:r>
            <a:r>
              <a:rPr lang="en-US" altLang="ja-JP" sz="2400" dirty="0">
                <a:latin typeface="メイリオ" panose="020B0604030504040204" pitchFamily="50" charset="-128"/>
                <a:ea typeface="メイリオ" panose="020B0604030504040204" pitchFamily="50" charset="-128"/>
                <a:sym typeface="Wingdings" pitchFamily="2" charset="2"/>
              </a:rPr>
              <a:t>8×8</a:t>
            </a:r>
            <a:r>
              <a:rPr lang="ja-JP" altLang="en-US" sz="2400" dirty="0">
                <a:latin typeface="メイリオ" panose="020B0604030504040204" pitchFamily="50" charset="-128"/>
                <a:ea typeface="メイリオ" panose="020B0604030504040204" pitchFamily="50" charset="-128"/>
                <a:sym typeface="Wingdings" pitchFamily="2" charset="2"/>
              </a:rPr>
              <a:t>画像は左図の基底画像の重ね合わせで表現可</a:t>
            </a:r>
            <a:endParaRPr lang="en-US" altLang="ja-JP" sz="2400" dirty="0">
              <a:latin typeface="メイリオ" panose="020B0604030504040204" pitchFamily="50" charset="-128"/>
              <a:ea typeface="メイリオ" panose="020B0604030504040204" pitchFamily="50" charset="-128"/>
            </a:endParaRPr>
          </a:p>
        </p:txBody>
      </p:sp>
      <p:grpSp>
        <p:nvGrpSpPr>
          <p:cNvPr id="32" name="グループ化 31"/>
          <p:cNvGrpSpPr/>
          <p:nvPr/>
        </p:nvGrpSpPr>
        <p:grpSpPr>
          <a:xfrm>
            <a:off x="4900970" y="856854"/>
            <a:ext cx="4283669" cy="1570031"/>
            <a:chOff x="1942718" y="1644807"/>
            <a:chExt cx="4283669" cy="1570031"/>
          </a:xfrm>
        </p:grpSpPr>
        <p:sp>
          <p:nvSpPr>
            <p:cNvPr id="29" name="正方形/長方形 28"/>
            <p:cNvSpPr/>
            <p:nvPr/>
          </p:nvSpPr>
          <p:spPr>
            <a:xfrm>
              <a:off x="1942718" y="1644807"/>
              <a:ext cx="4283669" cy="100298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31" name="下矢印 30"/>
            <p:cNvSpPr/>
            <p:nvPr/>
          </p:nvSpPr>
          <p:spPr>
            <a:xfrm>
              <a:off x="1979346" y="2818333"/>
              <a:ext cx="547579" cy="3965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grpSp>
      <p:sp>
        <p:nvSpPr>
          <p:cNvPr id="37" name="正方形/長方形 36"/>
          <p:cNvSpPr/>
          <p:nvPr/>
        </p:nvSpPr>
        <p:spPr>
          <a:xfrm>
            <a:off x="5587260" y="1875119"/>
            <a:ext cx="2751074" cy="646331"/>
          </a:xfrm>
          <a:prstGeom prst="rect">
            <a:avLst/>
          </a:prstGeom>
        </p:spPr>
        <p:txBody>
          <a:bodyPr wrap="none">
            <a:spAutoFit/>
          </a:bodyPr>
          <a:lstStyle/>
          <a:p>
            <a:r>
              <a:rPr lang="en-US" altLang="ja-JP" dirty="0">
                <a:latin typeface="メイリオ" panose="020B0604030504040204" pitchFamily="50" charset="-128"/>
                <a:ea typeface="メイリオ" panose="020B0604030504040204" pitchFamily="50" charset="-128"/>
              </a:rPr>
              <a:t>u, v</a:t>
            </a:r>
            <a:r>
              <a:rPr lang="ja-JP" altLang="en-US" dirty="0">
                <a:latin typeface="メイリオ" panose="020B0604030504040204" pitchFamily="50" charset="-128"/>
                <a:ea typeface="メイリオ" panose="020B0604030504040204" pitchFamily="50" charset="-128"/>
              </a:rPr>
              <a:t>を固定、</a:t>
            </a:r>
            <a:endParaRPr lang="en-US" altLang="ja-JP" dirty="0">
              <a:latin typeface="メイリオ" panose="020B0604030504040204" pitchFamily="50" charset="-128"/>
              <a:ea typeface="メイリオ" panose="020B0604030504040204" pitchFamily="50" charset="-128"/>
            </a:endParaRPr>
          </a:p>
          <a:p>
            <a:r>
              <a:rPr lang="en-US" altLang="ja-JP" dirty="0" err="1">
                <a:latin typeface="メイリオ" panose="020B0604030504040204" pitchFamily="50" charset="-128"/>
                <a:ea typeface="メイリオ" panose="020B0604030504040204" pitchFamily="50" charset="-128"/>
              </a:rPr>
              <a:t>xy</a:t>
            </a:r>
            <a:r>
              <a:rPr lang="ja-JP" altLang="en-US" dirty="0">
                <a:latin typeface="メイリオ" panose="020B0604030504040204" pitchFamily="50" charset="-128"/>
                <a:ea typeface="メイリオ" panose="020B0604030504040204" pitchFamily="50" charset="-128"/>
              </a:rPr>
              <a:t>を動かして画像を作成</a:t>
            </a:r>
            <a:endParaRPr lang="en-US" altLang="ja-JP" dirty="0">
              <a:latin typeface="メイリオ" panose="020B0604030504040204" pitchFamily="50" charset="-128"/>
              <a:ea typeface="メイリオ" panose="020B0604030504040204" pitchFamily="50" charset="-128"/>
            </a:endParaRPr>
          </a:p>
        </p:txBody>
      </p:sp>
      <p:grpSp>
        <p:nvGrpSpPr>
          <p:cNvPr id="41" name="グループ化 40"/>
          <p:cNvGrpSpPr/>
          <p:nvPr/>
        </p:nvGrpSpPr>
        <p:grpSpPr>
          <a:xfrm>
            <a:off x="1376123" y="2175597"/>
            <a:ext cx="4626626" cy="4682403"/>
            <a:chOff x="205049" y="2174082"/>
            <a:chExt cx="4626626" cy="4682403"/>
          </a:xfrm>
        </p:grpSpPr>
        <p:grpSp>
          <p:nvGrpSpPr>
            <p:cNvPr id="36" name="グループ化 35"/>
            <p:cNvGrpSpPr/>
            <p:nvPr/>
          </p:nvGrpSpPr>
          <p:grpSpPr>
            <a:xfrm>
              <a:off x="205049" y="2174082"/>
              <a:ext cx="4626626" cy="4682403"/>
              <a:chOff x="322064" y="2059781"/>
              <a:chExt cx="4626626" cy="4682403"/>
            </a:xfrm>
          </p:grpSpPr>
          <p:cxnSp>
            <p:nvCxnSpPr>
              <p:cNvPr id="19" name="直線矢印コネクタ 18"/>
              <p:cNvCxnSpPr/>
              <p:nvPr/>
            </p:nvCxnSpPr>
            <p:spPr>
              <a:xfrm>
                <a:off x="619018" y="6249012"/>
                <a:ext cx="4288262" cy="0"/>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V="1">
                <a:off x="619018" y="2247900"/>
                <a:ext cx="0" cy="4001112"/>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714652" y="6188186"/>
                <a:ext cx="234038" cy="553998"/>
              </a:xfrm>
              <a:prstGeom prst="rect">
                <a:avLst/>
              </a:prstGeom>
              <a:noFill/>
            </p:spPr>
            <p:txBody>
              <a:bodyPr wrap="none" lIns="0" tIns="0" rIns="0" bIns="0" rtlCol="0">
                <a:spAutoFit/>
              </a:bodyPr>
              <a:lstStyle/>
              <a:p>
                <a:r>
                  <a:rPr lang="en-US" altLang="ja-JP" sz="3600" i="1" dirty="0">
                    <a:latin typeface="+mj-lt"/>
                    <a:ea typeface="メイリオ" panose="020B0604030504040204" pitchFamily="50" charset="-128"/>
                    <a:cs typeface="Times New Roman" pitchFamily="18" charset="0"/>
                  </a:rPr>
                  <a:t>u</a:t>
                </a:r>
                <a:endParaRPr lang="ja-JP" altLang="en-US" sz="3600" i="1" dirty="0">
                  <a:latin typeface="+mj-lt"/>
                  <a:ea typeface="メイリオ" panose="020B0604030504040204" pitchFamily="50" charset="-128"/>
                  <a:cs typeface="Times New Roman" pitchFamily="18" charset="0"/>
                </a:endParaRPr>
              </a:p>
            </p:txBody>
          </p:sp>
          <p:sp>
            <p:nvSpPr>
              <p:cNvPr id="22" name="テキスト ボックス 21"/>
              <p:cNvSpPr txBox="1"/>
              <p:nvPr/>
            </p:nvSpPr>
            <p:spPr>
              <a:xfrm>
                <a:off x="322064" y="2059781"/>
                <a:ext cx="177934" cy="492443"/>
              </a:xfrm>
              <a:prstGeom prst="rect">
                <a:avLst/>
              </a:prstGeom>
              <a:noFill/>
            </p:spPr>
            <p:txBody>
              <a:bodyPr wrap="none" lIns="0" tIns="0" rIns="0" bIns="0" rtlCol="0">
                <a:spAutoFit/>
              </a:bodyPr>
              <a:lstStyle/>
              <a:p>
                <a:r>
                  <a:rPr lang="en-US" altLang="ja-JP" sz="3200" i="1" dirty="0">
                    <a:latin typeface="+mj-lt"/>
                    <a:ea typeface="メイリオ" panose="020B0604030504040204" pitchFamily="50" charset="-128"/>
                    <a:cs typeface="Times New Roman" pitchFamily="18" charset="0"/>
                  </a:rPr>
                  <a:t>v</a:t>
                </a:r>
                <a:endParaRPr lang="ja-JP" altLang="en-US" sz="3200" i="1" dirty="0">
                  <a:latin typeface="+mj-lt"/>
                  <a:ea typeface="メイリオ" panose="020B0604030504040204" pitchFamily="50" charset="-128"/>
                  <a:cs typeface="Times New Roman" pitchFamily="18" charset="0"/>
                </a:endParaRPr>
              </a:p>
            </p:txBody>
          </p:sp>
          <p:grpSp>
            <p:nvGrpSpPr>
              <p:cNvPr id="25" name="グループ化 24"/>
              <p:cNvGrpSpPr/>
              <p:nvPr/>
            </p:nvGrpSpPr>
            <p:grpSpPr>
              <a:xfrm>
                <a:off x="756346" y="2392680"/>
                <a:ext cx="3958306" cy="3795506"/>
                <a:chOff x="4298084" y="2807970"/>
                <a:chExt cx="4322322" cy="4144550"/>
              </a:xfrm>
            </p:grpSpPr>
            <p:grpSp>
              <p:nvGrpSpPr>
                <p:cNvPr id="8" name="グループ化 7"/>
                <p:cNvGrpSpPr/>
                <p:nvPr/>
              </p:nvGrpSpPr>
              <p:grpSpPr>
                <a:xfrm>
                  <a:off x="4298084" y="2807970"/>
                  <a:ext cx="457200" cy="4144550"/>
                  <a:chOff x="4298084" y="2807970"/>
                  <a:chExt cx="457200" cy="4144550"/>
                </a:xfrm>
              </p:grpSpPr>
              <p:pic>
                <p:nvPicPr>
                  <p:cNvPr id="1042" name="Picture 18" descr="C:\VCProjects\2DImageProcess\TFourieTransform\TImageProcess\coscos_0_7.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8084"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C:\VCProjects\2DImageProcess\TFourieTransform\TImageProcess\coscos_0_0.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8084"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VCProjects\2DImageProcess\TFourieTransform\TImageProcess\coscos_0_1.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8084"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C:\VCProjects\2DImageProcess\TFourieTransform\TImageProcess\coscos_0_2.bm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8084"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C:\VCProjects\2DImageProcess\TFourieTransform\TImageProcess\coscos_0_3.bm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8084"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C:\VCProjects\2DImageProcess\TFourieTransform\TImageProcess\coscos_0_4.bm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8084"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C:\VCProjects\2DImageProcess\TFourieTransform\TImageProcess\coscos_0_5.bmp"/>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98084"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descr="C:\VCProjects\2DImageProcess\TFourieTransform\TImageProcess\coscos_0_6.bmp"/>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8084" y="3334734"/>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グループ化 12"/>
                <p:cNvGrpSpPr/>
                <p:nvPr/>
              </p:nvGrpSpPr>
              <p:grpSpPr>
                <a:xfrm>
                  <a:off x="4850244" y="2807970"/>
                  <a:ext cx="457200" cy="4144550"/>
                  <a:chOff x="4946248" y="2807970"/>
                  <a:chExt cx="457200" cy="4144550"/>
                </a:xfrm>
              </p:grpSpPr>
              <p:pic>
                <p:nvPicPr>
                  <p:cNvPr id="1050" name="Picture 26" descr="C:\VCProjects\2DImageProcess\TFourieTransform\TImageProcess\coscos_1_7.bm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46248"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27" descr="C:\VCProjects\2DImageProcess\TFourieTransform\TImageProcess\coscos_1_0.bmp"/>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6248"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C:\VCProjects\2DImageProcess\TFourieTransform\TImageProcess\coscos_1_1.bm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46248"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29" descr="C:\VCProjects\2DImageProcess\TFourieTransform\TImageProcess\coscos_1_2.bmp"/>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46248"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C:\VCProjects\2DImageProcess\TFourieTransform\TImageProcess\coscos_1_3.bmp"/>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46248"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5" name="Picture 31" descr="C:\VCProjects\2DImageProcess\TFourieTransform\TImageProcess\coscos_1_4.bmp"/>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46248"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C:\VCProjects\2DImageProcess\TFourieTransform\TImageProcess\coscos_1_5.bmp"/>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46248"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7" name="Picture 33" descr="C:\VCProjects\2DImageProcess\TFourieTransform\TImageProcess\coscos_1_6.bmp"/>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46248" y="3334734"/>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グループ化 13"/>
                <p:cNvGrpSpPr/>
                <p:nvPr/>
              </p:nvGrpSpPr>
              <p:grpSpPr>
                <a:xfrm>
                  <a:off x="5402404" y="2807970"/>
                  <a:ext cx="457200" cy="4144550"/>
                  <a:chOff x="5523048" y="2807970"/>
                  <a:chExt cx="457200" cy="4144550"/>
                </a:xfrm>
              </p:grpSpPr>
              <p:pic>
                <p:nvPicPr>
                  <p:cNvPr id="1059" name="Picture 35" descr="C:\VCProjects\2DImageProcess\TFourieTransform\TImageProcess\coscos_2_0.bmp"/>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23048"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C:\VCProjects\2DImageProcess\TFourieTransform\TImageProcess\coscos_2_1.bmp"/>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23048"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1" name="Picture 37" descr="C:\VCProjects\2DImageProcess\TFourieTransform\TImageProcess\coscos_2_2.bmp"/>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23048"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C:\VCProjects\2DImageProcess\TFourieTransform\TImageProcess\coscos_2_3.bmp"/>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23048"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3" name="Picture 39" descr="C:\VCProjects\2DImageProcess\TFourieTransform\TImageProcess\coscos_2_4.bmp"/>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523048"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C:\VCProjects\2DImageProcess\TFourieTransform\TImageProcess\coscos_2_7.bmp"/>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523048"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7" name="Picture 43" descr="C:\VCProjects\2DImageProcess\TFourieTransform\TImageProcess\coscos_2_6.bmp"/>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523048" y="333473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C:\VCProjects\2DImageProcess\TFourieTransform\TImageProcess\coscos_2_5.bmp"/>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23048" y="3861498"/>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グループ化 14"/>
                <p:cNvGrpSpPr/>
                <p:nvPr/>
              </p:nvGrpSpPr>
              <p:grpSpPr>
                <a:xfrm>
                  <a:off x="5954564" y="2807970"/>
                  <a:ext cx="457200" cy="4144550"/>
                  <a:chOff x="6120027" y="2807970"/>
                  <a:chExt cx="457200" cy="4144550"/>
                </a:xfrm>
              </p:grpSpPr>
              <p:pic>
                <p:nvPicPr>
                  <p:cNvPr id="1069" name="Picture 45" descr="C:\VCProjects\2DImageProcess\TFourieTransform\TImageProcess\coscos_3_3.bmp"/>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120027"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C:\VCProjects\2DImageProcess\TFourieTransform\TImageProcess\coscos_3_0.bmp"/>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120027"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1" name="Picture 47" descr="C:\VCProjects\2DImageProcess\TFourieTransform\TImageProcess\coscos_3_1.bmp"/>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120027"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C:\VCProjects\2DImageProcess\TFourieTransform\TImageProcess\coscos_3_2.bmp"/>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120027"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3" name="Picture 49" descr="C:\VCProjects\2DImageProcess\TFourieTransform\TImageProcess\coscos_3_5.bmp"/>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120027"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descr="C:\VCProjects\2DImageProcess\TFourieTransform\TImageProcess\coscos_3_4.bmp"/>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120027"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5" name="Picture 51" descr="C:\VCProjects\2DImageProcess\TFourieTransform\TImageProcess\coscos_3_6.bmp"/>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120027" y="333473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C:\VCProjects\2DImageProcess\TFourieTransform\TImageProcess\coscos_3_7.bmp"/>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120027" y="2807970"/>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グループ化 15"/>
                <p:cNvGrpSpPr/>
                <p:nvPr/>
              </p:nvGrpSpPr>
              <p:grpSpPr>
                <a:xfrm>
                  <a:off x="6506724" y="2807970"/>
                  <a:ext cx="457200" cy="4144550"/>
                  <a:chOff x="6761160" y="2807970"/>
                  <a:chExt cx="457200" cy="4144550"/>
                </a:xfrm>
              </p:grpSpPr>
              <p:pic>
                <p:nvPicPr>
                  <p:cNvPr id="1077" name="Picture 53" descr="C:\VCProjects\2DImageProcess\TFourieTransform\TImageProcess\coscos_4_4.bmp"/>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761160"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C:\VCProjects\2DImageProcess\TFourieTransform\TImageProcess\coscos_4_0.bmp"/>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761160"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9" name="Picture 55" descr="C:\VCProjects\2DImageProcess\TFourieTransform\TImageProcess\coscos_4_1.bmp"/>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761160"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0" name="Picture 56" descr="C:\VCProjects\2DImageProcess\TFourieTransform\TImageProcess\coscos_4_2.bmp"/>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761160"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1" name="Picture 57" descr="C:\VCProjects\2DImageProcess\TFourieTransform\TImageProcess\coscos_4_3.bmp"/>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761160"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2" name="Picture 58" descr="C:\VCProjects\2DImageProcess\TFourieTransform\TImageProcess\coscos_4_6.bmp"/>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761160" y="333473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3" name="Picture 59" descr="C:\VCProjects\2DImageProcess\TFourieTransform\TImageProcess\coscos_4_5.bmp"/>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761160"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4" name="Picture 60" descr="C:\VCProjects\2DImageProcess\TFourieTransform\TImageProcess\coscos_4_7.bmp"/>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761160" y="2807970"/>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グループ化 16"/>
                <p:cNvGrpSpPr/>
                <p:nvPr/>
              </p:nvGrpSpPr>
              <p:grpSpPr>
                <a:xfrm>
                  <a:off x="7058884" y="2807970"/>
                  <a:ext cx="457200" cy="4144550"/>
                  <a:chOff x="7294508" y="2807970"/>
                  <a:chExt cx="457200" cy="4144550"/>
                </a:xfrm>
              </p:grpSpPr>
              <p:pic>
                <p:nvPicPr>
                  <p:cNvPr id="1085" name="Picture 61" descr="C:\VCProjects\2DImageProcess\TFourieTransform\TImageProcess\coscos_5_0.bmp"/>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7294508"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6" name="Picture 62" descr="C:\VCProjects\2DImageProcess\TFourieTransform\TImageProcess\coscos_5_1.bmp"/>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294508"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7" name="Picture 63" descr="C:\VCProjects\2DImageProcess\TFourieTransform\TImageProcess\coscos_5_2.bmp"/>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294508"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8" name="Picture 64" descr="C:\VCProjects\2DImageProcess\TFourieTransform\TImageProcess\coscos_5_3.bmp"/>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7294508"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9" name="Picture 65" descr="C:\VCProjects\2DImageProcess\TFourieTransform\TImageProcess\coscos_5_5.bmp"/>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7294508"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0" name="Picture 66" descr="C:\VCProjects\2DImageProcess\TFourieTransform\TImageProcess\coscos_5_4.bmp"/>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7294508"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1" name="Picture 67" descr="C:\VCProjects\2DImageProcess\TFourieTransform\TImageProcess\coscos_5_7.bmp"/>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7294508"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2" name="Picture 68" descr="C:\VCProjects\2DImageProcess\TFourieTransform\TImageProcess\coscos_5_6.bmp"/>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7294508" y="3334734"/>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グループ化 22"/>
                <p:cNvGrpSpPr/>
                <p:nvPr/>
              </p:nvGrpSpPr>
              <p:grpSpPr>
                <a:xfrm>
                  <a:off x="7611044" y="2807970"/>
                  <a:ext cx="457200" cy="4144550"/>
                  <a:chOff x="7933752" y="2807970"/>
                  <a:chExt cx="457200" cy="4144550"/>
                </a:xfrm>
              </p:grpSpPr>
              <p:pic>
                <p:nvPicPr>
                  <p:cNvPr id="1093" name="Picture 69" descr="C:\VCProjects\2DImageProcess\TFourieTransform\TImageProcess\coscos_6_3.bmp"/>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7933752"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C:\VCProjects\2DImageProcess\TFourieTransform\TImageProcess\coscos_6_0.bmp"/>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7933752"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5" name="Picture 71" descr="C:\VCProjects\2DImageProcess\TFourieTransform\TImageProcess\coscos_6_1.bmp"/>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7933752"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6" name="Picture 72" descr="C:\VCProjects\2DImageProcess\TFourieTransform\TImageProcess\coscos_6_2.bmp"/>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7933752"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7" name="Picture 73" descr="C:\VCProjects\2DImageProcess\TFourieTransform\TImageProcess\coscos_6_5.bmp"/>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7933752"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8" name="Picture 74" descr="C:\VCProjects\2DImageProcess\TFourieTransform\TImageProcess\coscos_6_4.bmp"/>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7933752"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9" name="Picture 75" descr="C:\VCProjects\2DImageProcess\TFourieTransform\TImageProcess\coscos_6_7.bmp"/>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7933752"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0" name="Picture 76" descr="C:\VCProjects\2DImageProcess\TFourieTransform\TImageProcess\coscos_6_6.bmp"/>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7933752" y="3334734"/>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グループ化 23"/>
                <p:cNvGrpSpPr/>
                <p:nvPr/>
              </p:nvGrpSpPr>
              <p:grpSpPr>
                <a:xfrm>
                  <a:off x="8163206" y="2807970"/>
                  <a:ext cx="457200" cy="4144550"/>
                  <a:chOff x="8580678" y="2807970"/>
                  <a:chExt cx="457200" cy="4144550"/>
                </a:xfrm>
              </p:grpSpPr>
              <p:pic>
                <p:nvPicPr>
                  <p:cNvPr id="1101" name="Picture 77" descr="C:\VCProjects\2DImageProcess\TFourieTransform\TImageProcess\coscos_7_2.bmp"/>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8580678"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3" name="Picture 79" descr="C:\VCProjects\2DImageProcess\TFourieTransform\TImageProcess\coscos_7_0.bmp"/>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8580678"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4" name="Picture 80" descr="C:\VCProjects\2DImageProcess\TFourieTransform\TImageProcess\coscos_7_1.bmp"/>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8580678"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5" name="Picture 81" descr="C:\VCProjects\2DImageProcess\TFourieTransform\TImageProcess\coscos_7_4.bmp"/>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8580678"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6" name="Picture 82" descr="C:\VCProjects\2DImageProcess\TFourieTransform\TImageProcess\coscos_7_3.bmp"/>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8580678"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7" name="Picture 83" descr="C:\VCProjects\2DImageProcess\TFourieTransform\TImageProcess\coscos_7_6.bmp"/>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8580678" y="333473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8" name="Picture 84" descr="C:\VCProjects\2DImageProcess\TFourieTransform\TImageProcess\coscos_7_5.bmp"/>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8580678"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9" name="Picture 85" descr="C:\VCProjects\2DImageProcess\TFourieTransform\TImageProcess\coscos_7_7.bmp"/>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8580678" y="2807970"/>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cxnSp>
            <p:nvCxnSpPr>
              <p:cNvPr id="129" name="直線矢印コネクタ 128"/>
              <p:cNvCxnSpPr/>
              <p:nvPr/>
            </p:nvCxnSpPr>
            <p:spPr>
              <a:xfrm>
                <a:off x="756346" y="6179274"/>
                <a:ext cx="418696"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sp>
            <p:nvSpPr>
              <p:cNvPr id="134" name="テキスト ボックス 133"/>
              <p:cNvSpPr txBox="1"/>
              <p:nvPr/>
            </p:nvSpPr>
            <p:spPr>
              <a:xfrm>
                <a:off x="1112524" y="6009997"/>
                <a:ext cx="59312" cy="169277"/>
              </a:xfrm>
              <a:prstGeom prst="rect">
                <a:avLst/>
              </a:prstGeom>
              <a:noFill/>
            </p:spPr>
            <p:txBody>
              <a:bodyPr wrap="none" lIns="0" tIns="0" rIns="0" bIns="0" rtlCol="0">
                <a:spAutoFit/>
              </a:bodyPr>
              <a:lstStyle/>
              <a:p>
                <a:r>
                  <a:rPr lang="en-US" altLang="ja-JP" sz="1100" i="1" dirty="0">
                    <a:latin typeface="+mj-lt"/>
                    <a:ea typeface="メイリオ" panose="020B0604030504040204" pitchFamily="50" charset="-128"/>
                    <a:cs typeface="Times New Roman" pitchFamily="18" charset="0"/>
                  </a:rPr>
                  <a:t>x</a:t>
                </a:r>
                <a:endParaRPr lang="ja-JP" altLang="en-US" sz="3600" i="1" dirty="0">
                  <a:latin typeface="+mj-lt"/>
                  <a:ea typeface="メイリオ" panose="020B0604030504040204" pitchFamily="50" charset="-128"/>
                  <a:cs typeface="Times New Roman" pitchFamily="18" charset="0"/>
                </a:endParaRPr>
              </a:p>
            </p:txBody>
          </p:sp>
          <p:sp>
            <p:nvSpPr>
              <p:cNvPr id="135" name="テキスト ボックス 134"/>
              <p:cNvSpPr txBox="1"/>
              <p:nvPr/>
            </p:nvSpPr>
            <p:spPr>
              <a:xfrm>
                <a:off x="776768" y="5731391"/>
                <a:ext cx="60914" cy="169277"/>
              </a:xfrm>
              <a:prstGeom prst="rect">
                <a:avLst/>
              </a:prstGeom>
              <a:noFill/>
            </p:spPr>
            <p:txBody>
              <a:bodyPr wrap="none" lIns="0" tIns="0" rIns="0" bIns="0" rtlCol="0">
                <a:spAutoFit/>
              </a:bodyPr>
              <a:lstStyle/>
              <a:p>
                <a:r>
                  <a:rPr lang="en-US" altLang="ja-JP" sz="1100" i="1" dirty="0">
                    <a:latin typeface="+mj-lt"/>
                    <a:ea typeface="メイリオ" panose="020B0604030504040204" pitchFamily="50" charset="-128"/>
                    <a:cs typeface="Times New Roman" pitchFamily="18" charset="0"/>
                  </a:rPr>
                  <a:t>y</a:t>
                </a:r>
                <a:endParaRPr lang="ja-JP" altLang="en-US" sz="3600" i="1" dirty="0">
                  <a:latin typeface="+mj-lt"/>
                  <a:ea typeface="メイリオ" panose="020B0604030504040204" pitchFamily="50" charset="-128"/>
                  <a:cs typeface="Times New Roman" pitchFamily="18" charset="0"/>
                </a:endParaRPr>
              </a:p>
            </p:txBody>
          </p:sp>
          <p:sp>
            <p:nvSpPr>
              <p:cNvPr id="137" name="テキスト ボックス 136"/>
              <p:cNvSpPr txBox="1"/>
              <p:nvPr/>
            </p:nvSpPr>
            <p:spPr>
              <a:xfrm>
                <a:off x="881692"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0</a:t>
                </a:r>
                <a:endParaRPr lang="ja-JP" altLang="en-US" sz="2400" dirty="0">
                  <a:latin typeface="+mj-lt"/>
                  <a:ea typeface="メイリオ" panose="020B0604030504040204" pitchFamily="50" charset="-128"/>
                  <a:cs typeface="Times New Roman" pitchFamily="18" charset="0"/>
                </a:endParaRPr>
              </a:p>
            </p:txBody>
          </p:sp>
          <p:sp>
            <p:nvSpPr>
              <p:cNvPr id="138" name="テキスト ボックス 137"/>
              <p:cNvSpPr txBox="1"/>
              <p:nvPr/>
            </p:nvSpPr>
            <p:spPr>
              <a:xfrm>
                <a:off x="1394408"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1</a:t>
                </a:r>
                <a:endParaRPr lang="ja-JP" altLang="en-US" sz="2400" dirty="0">
                  <a:latin typeface="+mj-lt"/>
                  <a:ea typeface="メイリオ" panose="020B0604030504040204" pitchFamily="50" charset="-128"/>
                  <a:cs typeface="Times New Roman" pitchFamily="18" charset="0"/>
                </a:endParaRPr>
              </a:p>
            </p:txBody>
          </p:sp>
          <p:sp>
            <p:nvSpPr>
              <p:cNvPr id="139" name="テキスト ボックス 138"/>
              <p:cNvSpPr txBox="1"/>
              <p:nvPr/>
            </p:nvSpPr>
            <p:spPr>
              <a:xfrm>
                <a:off x="1900067"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2</a:t>
                </a:r>
                <a:endParaRPr lang="ja-JP" altLang="en-US" sz="2400" dirty="0">
                  <a:latin typeface="+mj-lt"/>
                  <a:ea typeface="メイリオ" panose="020B0604030504040204" pitchFamily="50" charset="-128"/>
                  <a:cs typeface="Times New Roman" pitchFamily="18" charset="0"/>
                </a:endParaRPr>
              </a:p>
            </p:txBody>
          </p:sp>
          <p:sp>
            <p:nvSpPr>
              <p:cNvPr id="140" name="テキスト ボックス 139"/>
              <p:cNvSpPr txBox="1"/>
              <p:nvPr/>
            </p:nvSpPr>
            <p:spPr>
              <a:xfrm>
                <a:off x="2405725"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3</a:t>
                </a:r>
                <a:endParaRPr lang="ja-JP" altLang="en-US" sz="2400" dirty="0">
                  <a:latin typeface="+mj-lt"/>
                  <a:ea typeface="メイリオ" panose="020B0604030504040204" pitchFamily="50" charset="-128"/>
                  <a:cs typeface="Times New Roman" pitchFamily="18" charset="0"/>
                </a:endParaRPr>
              </a:p>
            </p:txBody>
          </p:sp>
          <p:sp>
            <p:nvSpPr>
              <p:cNvPr id="141" name="テキスト ボックス 140"/>
              <p:cNvSpPr txBox="1"/>
              <p:nvPr/>
            </p:nvSpPr>
            <p:spPr>
              <a:xfrm>
                <a:off x="2911383"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4</a:t>
                </a:r>
                <a:endParaRPr lang="ja-JP" altLang="en-US" sz="2400" dirty="0">
                  <a:latin typeface="+mj-lt"/>
                  <a:ea typeface="メイリオ" panose="020B0604030504040204" pitchFamily="50" charset="-128"/>
                  <a:cs typeface="Times New Roman" pitchFamily="18" charset="0"/>
                </a:endParaRPr>
              </a:p>
            </p:txBody>
          </p:sp>
          <p:sp>
            <p:nvSpPr>
              <p:cNvPr id="142" name="テキスト ボックス 141"/>
              <p:cNvSpPr txBox="1"/>
              <p:nvPr/>
            </p:nvSpPr>
            <p:spPr>
              <a:xfrm>
                <a:off x="3417042"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5</a:t>
                </a:r>
                <a:endParaRPr lang="ja-JP" altLang="en-US" sz="2400" dirty="0">
                  <a:latin typeface="+mj-lt"/>
                  <a:ea typeface="メイリオ" panose="020B0604030504040204" pitchFamily="50" charset="-128"/>
                  <a:cs typeface="Times New Roman" pitchFamily="18" charset="0"/>
                </a:endParaRPr>
              </a:p>
            </p:txBody>
          </p:sp>
          <p:sp>
            <p:nvSpPr>
              <p:cNvPr id="143" name="テキスト ボックス 142"/>
              <p:cNvSpPr txBox="1"/>
              <p:nvPr/>
            </p:nvSpPr>
            <p:spPr>
              <a:xfrm>
                <a:off x="3922700"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6</a:t>
                </a:r>
                <a:endParaRPr lang="ja-JP" altLang="en-US" sz="2400" dirty="0">
                  <a:latin typeface="+mj-lt"/>
                  <a:ea typeface="メイリオ" panose="020B0604030504040204" pitchFamily="50" charset="-128"/>
                  <a:cs typeface="Times New Roman" pitchFamily="18" charset="0"/>
                </a:endParaRPr>
              </a:p>
            </p:txBody>
          </p:sp>
          <p:sp>
            <p:nvSpPr>
              <p:cNvPr id="144" name="テキスト ボックス 143"/>
              <p:cNvSpPr txBox="1"/>
              <p:nvPr/>
            </p:nvSpPr>
            <p:spPr>
              <a:xfrm>
                <a:off x="4428360"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7</a:t>
                </a:r>
                <a:endParaRPr lang="ja-JP" altLang="en-US" sz="2400" dirty="0">
                  <a:latin typeface="+mj-lt"/>
                  <a:ea typeface="メイリオ" panose="020B0604030504040204" pitchFamily="50" charset="-128"/>
                  <a:cs typeface="Times New Roman" pitchFamily="18" charset="0"/>
                </a:endParaRPr>
              </a:p>
            </p:txBody>
          </p:sp>
          <p:sp>
            <p:nvSpPr>
              <p:cNvPr id="145" name="テキスト ボックス 144"/>
              <p:cNvSpPr txBox="1"/>
              <p:nvPr/>
            </p:nvSpPr>
            <p:spPr>
              <a:xfrm>
                <a:off x="398550" y="5794172"/>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0</a:t>
                </a:r>
                <a:endParaRPr lang="ja-JP" altLang="en-US" sz="2400" dirty="0">
                  <a:latin typeface="+mj-lt"/>
                  <a:ea typeface="メイリオ" panose="020B0604030504040204" pitchFamily="50" charset="-128"/>
                  <a:cs typeface="Times New Roman" pitchFamily="18" charset="0"/>
                </a:endParaRPr>
              </a:p>
            </p:txBody>
          </p:sp>
          <p:sp>
            <p:nvSpPr>
              <p:cNvPr id="146" name="テキスト ボックス 145"/>
              <p:cNvSpPr txBox="1"/>
              <p:nvPr/>
            </p:nvSpPr>
            <p:spPr>
              <a:xfrm>
                <a:off x="398550" y="5311769"/>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1</a:t>
                </a:r>
                <a:endParaRPr lang="ja-JP" altLang="en-US" sz="2400" dirty="0">
                  <a:latin typeface="+mj-lt"/>
                  <a:ea typeface="メイリオ" panose="020B0604030504040204" pitchFamily="50" charset="-128"/>
                  <a:cs typeface="Times New Roman" pitchFamily="18" charset="0"/>
                </a:endParaRPr>
              </a:p>
            </p:txBody>
          </p:sp>
          <p:sp>
            <p:nvSpPr>
              <p:cNvPr id="147" name="テキスト ボックス 146"/>
              <p:cNvSpPr txBox="1"/>
              <p:nvPr/>
            </p:nvSpPr>
            <p:spPr>
              <a:xfrm>
                <a:off x="398550" y="4829368"/>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2</a:t>
                </a:r>
                <a:endParaRPr lang="ja-JP" altLang="en-US" sz="2400" dirty="0">
                  <a:latin typeface="+mj-lt"/>
                  <a:ea typeface="メイリオ" panose="020B0604030504040204" pitchFamily="50" charset="-128"/>
                  <a:cs typeface="Times New Roman" pitchFamily="18" charset="0"/>
                </a:endParaRPr>
              </a:p>
            </p:txBody>
          </p:sp>
          <p:sp>
            <p:nvSpPr>
              <p:cNvPr id="148" name="テキスト ボックス 147"/>
              <p:cNvSpPr txBox="1"/>
              <p:nvPr/>
            </p:nvSpPr>
            <p:spPr>
              <a:xfrm>
                <a:off x="398550" y="4346967"/>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3</a:t>
                </a:r>
                <a:endParaRPr lang="ja-JP" altLang="en-US" sz="2400" dirty="0">
                  <a:latin typeface="+mj-lt"/>
                  <a:ea typeface="メイリオ" panose="020B0604030504040204" pitchFamily="50" charset="-128"/>
                  <a:cs typeface="Times New Roman" pitchFamily="18" charset="0"/>
                </a:endParaRPr>
              </a:p>
            </p:txBody>
          </p:sp>
          <p:sp>
            <p:nvSpPr>
              <p:cNvPr id="149" name="テキスト ボックス 148"/>
              <p:cNvSpPr txBox="1"/>
              <p:nvPr/>
            </p:nvSpPr>
            <p:spPr>
              <a:xfrm>
                <a:off x="398550" y="386456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4</a:t>
                </a:r>
                <a:endParaRPr lang="ja-JP" altLang="en-US" sz="2400" dirty="0">
                  <a:latin typeface="+mj-lt"/>
                  <a:ea typeface="メイリオ" panose="020B0604030504040204" pitchFamily="50" charset="-128"/>
                  <a:cs typeface="Times New Roman" pitchFamily="18" charset="0"/>
                </a:endParaRPr>
              </a:p>
            </p:txBody>
          </p:sp>
          <p:sp>
            <p:nvSpPr>
              <p:cNvPr id="152" name="テキスト ボックス 151"/>
              <p:cNvSpPr txBox="1"/>
              <p:nvPr/>
            </p:nvSpPr>
            <p:spPr>
              <a:xfrm>
                <a:off x="398550" y="3382164"/>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5</a:t>
                </a:r>
                <a:endParaRPr lang="ja-JP" altLang="en-US" sz="2400" dirty="0">
                  <a:latin typeface="+mj-lt"/>
                  <a:ea typeface="メイリオ" panose="020B0604030504040204" pitchFamily="50" charset="-128"/>
                  <a:cs typeface="Times New Roman" pitchFamily="18" charset="0"/>
                </a:endParaRPr>
              </a:p>
            </p:txBody>
          </p:sp>
          <p:sp>
            <p:nvSpPr>
              <p:cNvPr id="153" name="テキスト ボックス 152"/>
              <p:cNvSpPr txBox="1"/>
              <p:nvPr/>
            </p:nvSpPr>
            <p:spPr>
              <a:xfrm>
                <a:off x="398550" y="2899763"/>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6</a:t>
                </a:r>
                <a:endParaRPr lang="ja-JP" altLang="en-US" sz="2400" dirty="0">
                  <a:latin typeface="+mj-lt"/>
                  <a:ea typeface="メイリオ" panose="020B0604030504040204" pitchFamily="50" charset="-128"/>
                  <a:cs typeface="Times New Roman" pitchFamily="18" charset="0"/>
                </a:endParaRPr>
              </a:p>
            </p:txBody>
          </p:sp>
          <p:sp>
            <p:nvSpPr>
              <p:cNvPr id="154" name="テキスト ボックス 153"/>
              <p:cNvSpPr txBox="1"/>
              <p:nvPr/>
            </p:nvSpPr>
            <p:spPr>
              <a:xfrm>
                <a:off x="398550" y="2417362"/>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7</a:t>
                </a:r>
                <a:endParaRPr lang="ja-JP" altLang="en-US" sz="2400" dirty="0">
                  <a:latin typeface="+mj-lt"/>
                  <a:ea typeface="メイリオ" panose="020B0604030504040204" pitchFamily="50" charset="-128"/>
                  <a:cs typeface="Times New Roman" pitchFamily="18" charset="0"/>
                </a:endParaRPr>
              </a:p>
            </p:txBody>
          </p:sp>
        </p:grpSp>
        <p:cxnSp>
          <p:nvCxnSpPr>
            <p:cNvPr id="132" name="直線矢印コネクタ 131"/>
            <p:cNvCxnSpPr/>
            <p:nvPr/>
          </p:nvCxnSpPr>
          <p:spPr>
            <a:xfrm flipV="1">
              <a:off x="639331" y="5862638"/>
              <a:ext cx="0" cy="430937"/>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grpSp>
      <p:grpSp>
        <p:nvGrpSpPr>
          <p:cNvPr id="4" name="グループ化 3"/>
          <p:cNvGrpSpPr/>
          <p:nvPr/>
        </p:nvGrpSpPr>
        <p:grpSpPr>
          <a:xfrm>
            <a:off x="12378861" y="673819"/>
            <a:ext cx="3684889" cy="1688383"/>
            <a:chOff x="8387926" y="497116"/>
            <a:chExt cx="3684889" cy="1688383"/>
          </a:xfrm>
        </p:grpSpPr>
        <p:grpSp>
          <p:nvGrpSpPr>
            <p:cNvPr id="3" name="グループ化 2"/>
            <p:cNvGrpSpPr/>
            <p:nvPr/>
          </p:nvGrpSpPr>
          <p:grpSpPr>
            <a:xfrm>
              <a:off x="8387926" y="497116"/>
              <a:ext cx="3684889" cy="1688383"/>
              <a:chOff x="8106058" y="270148"/>
              <a:chExt cx="6220241" cy="2850059"/>
            </a:xfrm>
          </p:grpSpPr>
          <p:pic>
            <p:nvPicPr>
              <p:cNvPr id="116" name="図 115"/>
              <p:cNvPicPr>
                <a:picLocks noChangeAspect="1"/>
              </p:cNvPicPr>
              <p:nvPr/>
            </p:nvPicPr>
            <p:blipFill>
              <a:blip r:embed="rId67" cstate="print">
                <a:extLst>
                  <a:ext uri="{28A0092B-C50C-407E-A947-70E740481C1C}">
                    <a14:useLocalDpi xmlns:a14="http://schemas.microsoft.com/office/drawing/2010/main" val="0"/>
                  </a:ext>
                </a:extLst>
              </a:blip>
              <a:stretch>
                <a:fillRect/>
              </a:stretch>
            </p:blipFill>
            <p:spPr>
              <a:xfrm>
                <a:off x="11476240" y="270148"/>
                <a:ext cx="2850059" cy="2850059"/>
              </a:xfrm>
              <a:prstGeom prst="rect">
                <a:avLst/>
              </a:prstGeom>
            </p:spPr>
          </p:pic>
          <p:pic>
            <p:nvPicPr>
              <p:cNvPr id="117" name="図 116"/>
              <p:cNvPicPr>
                <a:picLocks noChangeAspect="1"/>
              </p:cNvPicPr>
              <p:nvPr/>
            </p:nvPicPr>
            <p:blipFill>
              <a:blip r:embed="rId68" cstate="print">
                <a:extLst>
                  <a:ext uri="{28A0092B-C50C-407E-A947-70E740481C1C}">
                    <a14:useLocalDpi xmlns:a14="http://schemas.microsoft.com/office/drawing/2010/main" val="0"/>
                  </a:ext>
                </a:extLst>
              </a:blip>
              <a:stretch>
                <a:fillRect/>
              </a:stretch>
            </p:blipFill>
            <p:spPr>
              <a:xfrm>
                <a:off x="8106058" y="270148"/>
                <a:ext cx="2850059" cy="2850059"/>
              </a:xfrm>
              <a:prstGeom prst="rect">
                <a:avLst/>
              </a:prstGeom>
            </p:spPr>
          </p:pic>
        </p:grpSp>
        <mc:AlternateContent xmlns:mc="http://schemas.openxmlformats.org/markup-compatibility/2006" xmlns:a14="http://schemas.microsoft.com/office/drawing/2010/main">
          <mc:Choice Requires="a14">
            <p:sp>
              <p:nvSpPr>
                <p:cNvPr id="119" name="正方形/長方形 118"/>
                <p:cNvSpPr/>
                <p:nvPr/>
              </p:nvSpPr>
              <p:spPr>
                <a:xfrm>
                  <a:off x="8426284" y="852136"/>
                  <a:ext cx="1200585" cy="8892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8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n-US" altLang="ja-JP" sz="4800" i="1">
                                <a:solidFill>
                                  <a:schemeClr val="bg1"/>
                                </a:solidFill>
                                <a:effectLst>
                                  <a:outerShdw blurRad="38100" dist="38100" dir="2700000" algn="tl">
                                    <a:srgbClr val="000000">
                                      <a:alpha val="43137"/>
                                    </a:srgbClr>
                                  </a:outerShdw>
                                </a:effectLst>
                                <a:latin typeface="Cambria Math"/>
                              </a:rPr>
                              <m:t>𝑓</m:t>
                            </m:r>
                          </m:e>
                          <m:sub>
                            <m:r>
                              <a:rPr lang="en-US" altLang="ja-JP" sz="4800" i="1">
                                <a:solidFill>
                                  <a:schemeClr val="bg1"/>
                                </a:solidFill>
                                <a:effectLst>
                                  <a:outerShdw blurRad="38100" dist="38100" dir="2700000" algn="tl">
                                    <a:srgbClr val="000000">
                                      <a:alpha val="43137"/>
                                    </a:srgbClr>
                                  </a:outerShdw>
                                </a:effectLst>
                                <a:latin typeface="Cambria Math"/>
                              </a:rPr>
                              <m:t>𝑥𝑦</m:t>
                            </m:r>
                          </m:sub>
                        </m:sSub>
                      </m:oMath>
                    </m:oMathPara>
                  </a14:m>
                  <a:endParaRPr lang="ja-JP" altLang="en-US" sz="4800" dirty="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p:txBody>
            </p:sp>
          </mc:Choice>
          <mc:Fallback xmlns="">
            <p:sp>
              <p:nvSpPr>
                <p:cNvPr id="119" name="正方形/長方形 118"/>
                <p:cNvSpPr>
                  <a:spLocks noRot="1" noChangeAspect="1" noMove="1" noResize="1" noEditPoints="1" noAdjustHandles="1" noChangeArrowheads="1" noChangeShapeType="1" noTextEdit="1"/>
                </p:cNvSpPr>
                <p:nvPr/>
              </p:nvSpPr>
              <p:spPr>
                <a:xfrm>
                  <a:off x="8426284" y="852136"/>
                  <a:ext cx="1200585" cy="889282"/>
                </a:xfrm>
                <a:prstGeom prst="rect">
                  <a:avLst/>
                </a:prstGeom>
                <a:blipFill>
                  <a:blip r:embed="rId6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正方形/長方形 119"/>
                <p:cNvSpPr/>
                <p:nvPr/>
              </p:nvSpPr>
              <p:spPr>
                <a:xfrm>
                  <a:off x="10438858" y="852136"/>
                  <a:ext cx="1234697"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8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n-US" altLang="ja-JP" sz="4800" i="1">
                                <a:solidFill>
                                  <a:schemeClr val="bg1"/>
                                </a:solidFill>
                                <a:effectLst>
                                  <a:outerShdw blurRad="38100" dist="38100" dir="2700000" algn="tl">
                                    <a:srgbClr val="000000">
                                      <a:alpha val="43137"/>
                                    </a:srgbClr>
                                  </a:outerShdw>
                                </a:effectLst>
                                <a:latin typeface="Cambria Math"/>
                              </a:rPr>
                              <m:t>𝐹</m:t>
                            </m:r>
                          </m:e>
                          <m:sub>
                            <m:r>
                              <a:rPr lang="en-US" altLang="ja-JP" sz="4800" i="1">
                                <a:solidFill>
                                  <a:schemeClr val="bg1"/>
                                </a:solidFill>
                                <a:effectLst>
                                  <a:outerShdw blurRad="38100" dist="38100" dir="2700000" algn="tl">
                                    <a:srgbClr val="000000">
                                      <a:alpha val="43137"/>
                                    </a:srgbClr>
                                  </a:outerShdw>
                                </a:effectLst>
                                <a:latin typeface="Cambria Math"/>
                              </a:rPr>
                              <m:t>𝑢𝑣</m:t>
                            </m:r>
                          </m:sub>
                        </m:sSub>
                      </m:oMath>
                    </m:oMathPara>
                  </a14:m>
                  <a:endParaRPr lang="ja-JP" altLang="en-US" sz="4800" dirty="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p:txBody>
            </p:sp>
          </mc:Choice>
          <mc:Fallback xmlns="">
            <p:sp>
              <p:nvSpPr>
                <p:cNvPr id="120" name="正方形/長方形 119"/>
                <p:cNvSpPr>
                  <a:spLocks noRot="1" noChangeAspect="1" noMove="1" noResize="1" noEditPoints="1" noAdjustHandles="1" noChangeArrowheads="1" noChangeShapeType="1" noTextEdit="1"/>
                </p:cNvSpPr>
                <p:nvPr/>
              </p:nvSpPr>
              <p:spPr>
                <a:xfrm>
                  <a:off x="10438858" y="852136"/>
                  <a:ext cx="1234697" cy="830997"/>
                </a:xfrm>
                <a:prstGeom prst="rect">
                  <a:avLst/>
                </a:prstGeom>
                <a:blipFill>
                  <a:blip r:embed="rId70"/>
                  <a:stretch>
                    <a:fillRect/>
                  </a:stretch>
                </a:blipFill>
              </p:spPr>
              <p:txBody>
                <a:bodyPr/>
                <a:lstStyle/>
                <a:p>
                  <a:r>
                    <a:rPr lang="ja-JP" altLang="en-US">
                      <a:noFill/>
                    </a:rPr>
                    <a:t> </a:t>
                  </a:r>
                </a:p>
              </p:txBody>
            </p:sp>
          </mc:Fallback>
        </mc:AlternateContent>
        <p:sp>
          <p:nvSpPr>
            <p:cNvPr id="121" name="左右矢印 120"/>
            <p:cNvSpPr/>
            <p:nvPr/>
          </p:nvSpPr>
          <p:spPr>
            <a:xfrm>
              <a:off x="9771192" y="1158510"/>
              <a:ext cx="522555" cy="342762"/>
            </a:xfrm>
            <a:prstGeom prst="lef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a:latin typeface="メイリオ" panose="020B0604030504040204" pitchFamily="50" charset="-128"/>
                <a:ea typeface="メイリオ" panose="020B0604030504040204" pitchFamily="50" charset="-128"/>
              </a:endParaRPr>
            </a:p>
          </p:txBody>
        </p:sp>
      </p:grpSp>
      <mc:AlternateContent xmlns:mc="http://schemas.openxmlformats.org/markup-compatibility/2006" xmlns:a14="http://schemas.microsoft.com/office/drawing/2010/main">
        <mc:Choice Requires="a14">
          <p:sp>
            <p:nvSpPr>
              <p:cNvPr id="122" name="正方形/長方形 121"/>
              <p:cNvSpPr/>
              <p:nvPr/>
            </p:nvSpPr>
            <p:spPr>
              <a:xfrm>
                <a:off x="1141160" y="816242"/>
                <a:ext cx="8347991" cy="1131143"/>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𝑓</m:t>
                          </m:r>
                        </m:e>
                        <m:sub>
                          <m:r>
                            <a:rPr lang="en-US" altLang="ja-JP" sz="2400" i="1">
                              <a:latin typeface="Cambria Math"/>
                            </a:rPr>
                            <m:t>𝑥𝑦</m:t>
                          </m:r>
                        </m:sub>
                      </m:sSub>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4</m:t>
                          </m:r>
                        </m:num>
                        <m:den>
                          <m:r>
                            <a:rPr lang="en-US" altLang="ja-JP" sz="2400" b="0" i="1" smtClean="0">
                              <a:latin typeface="Cambria Math" panose="02040503050406030204" pitchFamily="18" charset="0"/>
                            </a:rPr>
                            <m:t>𝑊𝐻</m:t>
                          </m:r>
                        </m:den>
                      </m:f>
                      <m:nary>
                        <m:naryPr>
                          <m:chr m:val="∑"/>
                          <m:ctrlPr>
                            <a:rPr lang="en-US" altLang="ja-JP" sz="2400" i="1">
                              <a:latin typeface="Cambria Math" panose="02040503050406030204" pitchFamily="18" charset="0"/>
                            </a:rPr>
                          </m:ctrlPr>
                        </m:naryPr>
                        <m:sub>
                          <m:r>
                            <a:rPr lang="en-US" altLang="ja-JP" sz="2400" i="1">
                              <a:latin typeface="Cambria Math"/>
                            </a:rPr>
                            <m:t>𝑣</m:t>
                          </m:r>
                          <m:r>
                            <a:rPr lang="en-US" altLang="ja-JP" sz="2400" i="1">
                              <a:latin typeface="Cambria Math"/>
                            </a:rPr>
                            <m:t>=0</m:t>
                          </m:r>
                        </m:sub>
                        <m:sup>
                          <m:r>
                            <a:rPr lang="en-US" altLang="ja-JP" sz="2400" i="1">
                              <a:latin typeface="Cambria Math"/>
                              <a:ea typeface="Cambria Math"/>
                            </a:rPr>
                            <m:t>𝐻</m:t>
                          </m:r>
                          <m:r>
                            <a:rPr lang="en-US" altLang="ja-JP" sz="2400" i="1">
                              <a:latin typeface="Cambria Math"/>
                              <a:ea typeface="Cambria Math"/>
                            </a:rPr>
                            <m:t>−1</m:t>
                          </m:r>
                        </m:sup>
                        <m:e>
                          <m:nary>
                            <m:naryPr>
                              <m:chr m:val="∑"/>
                              <m:ctrlPr>
                                <a:rPr lang="en-US" altLang="ja-JP" sz="2400" i="1">
                                  <a:latin typeface="Cambria Math" panose="02040503050406030204" pitchFamily="18" charset="0"/>
                                </a:rPr>
                              </m:ctrlPr>
                            </m:naryPr>
                            <m:sub>
                              <m:r>
                                <a:rPr lang="en-US" altLang="ja-JP" sz="2400" i="1">
                                  <a:latin typeface="Cambria Math"/>
                                </a:rPr>
                                <m:t>𝑢</m:t>
                              </m:r>
                              <m:r>
                                <a:rPr lang="en-US" altLang="ja-JP" sz="2400" i="1">
                                  <a:latin typeface="Cambria Math"/>
                                </a:rPr>
                                <m:t>=0</m:t>
                              </m:r>
                            </m:sub>
                            <m:sup>
                              <m:r>
                                <a:rPr lang="en-US" altLang="ja-JP" sz="2400" i="1">
                                  <a:latin typeface="Cambria Math"/>
                                </a:rPr>
                                <m:t>𝑊</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𝑎</m:t>
                                  </m:r>
                                </m:e>
                                <m:sub>
                                  <m:r>
                                    <a:rPr lang="en-US" altLang="ja-JP" sz="2400" i="1">
                                      <a:latin typeface="Cambria Math"/>
                                    </a:rPr>
                                    <m:t>𝑢</m:t>
                                  </m:r>
                                </m:sub>
                              </m:sSub>
                              <m:sSub>
                                <m:sSubPr>
                                  <m:ctrlPr>
                                    <a:rPr lang="en-US" altLang="ja-JP" sz="2400" i="1">
                                      <a:latin typeface="Cambria Math" panose="02040503050406030204" pitchFamily="18" charset="0"/>
                                    </a:rPr>
                                  </m:ctrlPr>
                                </m:sSubPr>
                                <m:e>
                                  <m:r>
                                    <a:rPr lang="en-US" altLang="ja-JP" sz="2400" i="1">
                                      <a:latin typeface="Cambria Math"/>
                                    </a:rPr>
                                    <m:t>𝑎</m:t>
                                  </m:r>
                                </m:e>
                                <m:sub>
                                  <m:r>
                                    <a:rPr lang="en-US" altLang="ja-JP" sz="2400" i="1">
                                      <a:latin typeface="Cambria Math"/>
                                    </a:rPr>
                                    <m:t>𝑣</m:t>
                                  </m:r>
                                </m:sub>
                              </m:sSub>
                              <m:sSub>
                                <m:sSubPr>
                                  <m:ctrlPr>
                                    <a:rPr lang="en-US" altLang="ja-JP" sz="2400" i="1">
                                      <a:latin typeface="Cambria Math" panose="02040503050406030204" pitchFamily="18" charset="0"/>
                                    </a:rPr>
                                  </m:ctrlPr>
                                </m:sSubPr>
                                <m:e>
                                  <m:r>
                                    <a:rPr lang="en-US" altLang="ja-JP" sz="2400" i="1">
                                      <a:latin typeface="Cambria Math"/>
                                    </a:rPr>
                                    <m:t>𝐹</m:t>
                                  </m:r>
                                </m:e>
                                <m:sub>
                                  <m:r>
                                    <a:rPr lang="en-US" altLang="ja-JP" sz="2400" i="1">
                                      <a:latin typeface="Cambria Math"/>
                                    </a:rPr>
                                    <m:t>𝑢𝑣</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𝑊</m:t>
                                      </m:r>
                                    </m:den>
                                  </m:f>
                                  <m:r>
                                    <a:rPr lang="en-US" altLang="ja-JP" sz="2400" i="1">
                                      <a:latin typeface="Cambria Math"/>
                                    </a:rPr>
                                    <m:t>𝑢</m:t>
                                  </m:r>
                                  <m:d>
                                    <m:dPr>
                                      <m:ctrlPr>
                                        <a:rPr lang="en-US" altLang="ja-JP" sz="2400" i="1">
                                          <a:latin typeface="Cambria Math" panose="02040503050406030204" pitchFamily="18" charset="0"/>
                                        </a:rPr>
                                      </m:ctrlPr>
                                    </m:dPr>
                                    <m:e>
                                      <m:r>
                                        <a:rPr lang="en-US" altLang="ja-JP" sz="2400" i="1">
                                          <a:latin typeface="Cambria Math"/>
                                        </a:rPr>
                                        <m:t>𝑥</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𝐻</m:t>
                                      </m:r>
                                    </m:den>
                                  </m:f>
                                  <m:r>
                                    <a:rPr lang="en-US" altLang="ja-JP" sz="2400" i="1">
                                      <a:latin typeface="Cambria Math"/>
                                    </a:rPr>
                                    <m:t>𝑣</m:t>
                                  </m:r>
                                  <m:d>
                                    <m:dPr>
                                      <m:ctrlPr>
                                        <a:rPr lang="en-US" altLang="ja-JP" sz="2400" i="1">
                                          <a:latin typeface="Cambria Math" panose="02040503050406030204" pitchFamily="18" charset="0"/>
                                        </a:rPr>
                                      </m:ctrlPr>
                                    </m:dPr>
                                    <m:e>
                                      <m:r>
                                        <a:rPr lang="en-US" altLang="ja-JP" sz="2400" i="1">
                                          <a:latin typeface="Cambria Math"/>
                                        </a:rPr>
                                        <m:t>𝑦</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e>
                          </m:nary>
                          <m:r>
                            <a:rPr lang="en-US" altLang="ja-JP" sz="2400" i="1">
                              <a:latin typeface="Cambria Math"/>
                            </a:rPr>
                            <m:t> </m:t>
                          </m:r>
                        </m:e>
                      </m:nary>
                    </m:oMath>
                  </m:oMathPara>
                </a14:m>
                <a:endParaRPr lang="ja-JP" altLang="en-US" sz="2400" dirty="0"/>
              </a:p>
            </p:txBody>
          </p:sp>
        </mc:Choice>
        <mc:Fallback xmlns="">
          <p:sp>
            <p:nvSpPr>
              <p:cNvPr id="122" name="正方形/長方形 121"/>
              <p:cNvSpPr>
                <a:spLocks noRot="1" noChangeAspect="1" noMove="1" noResize="1" noEditPoints="1" noAdjustHandles="1" noChangeArrowheads="1" noChangeShapeType="1" noTextEdit="1"/>
              </p:cNvSpPr>
              <p:nvPr/>
            </p:nvSpPr>
            <p:spPr>
              <a:xfrm>
                <a:off x="1141160" y="816242"/>
                <a:ext cx="8347991" cy="1131143"/>
              </a:xfrm>
              <a:prstGeom prst="rect">
                <a:avLst/>
              </a:prstGeom>
              <a:blipFill>
                <a:blip r:embed="rId7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8674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5024" y="146808"/>
            <a:ext cx="8489567" cy="525462"/>
          </a:xfrm>
        </p:spPr>
        <p:txBody>
          <a:bodyPr>
            <a:noAutofit/>
          </a:bodyPr>
          <a:lstStyle/>
          <a:p>
            <a:pPr algn="l"/>
            <a:r>
              <a:rPr lang="ja-JP" altLang="en-US" sz="3200" b="1" dirty="0"/>
              <a:t>離散コサイン変換 </a:t>
            </a:r>
            <a:r>
              <a:rPr lang="ja-JP" altLang="en-US" sz="3200" b="1" dirty="0" smtClean="0"/>
              <a:t>による画像圧縮</a:t>
            </a:r>
            <a:endParaRPr lang="ja-JP" altLang="en-US" sz="3200" b="1" dirty="0"/>
          </a:p>
        </p:txBody>
      </p:sp>
      <p:grpSp>
        <p:nvGrpSpPr>
          <p:cNvPr id="33" name="グループ化 32"/>
          <p:cNvGrpSpPr/>
          <p:nvPr/>
        </p:nvGrpSpPr>
        <p:grpSpPr>
          <a:xfrm>
            <a:off x="19865415" y="1279879"/>
            <a:ext cx="7646482" cy="4694315"/>
            <a:chOff x="164149" y="691981"/>
            <a:chExt cx="8758871" cy="5377232"/>
          </a:xfrm>
        </p:grpSpPr>
        <p:pic>
          <p:nvPicPr>
            <p:cNvPr id="2054" name="Picture 6" descr="C:\VCProjects\2DImageProcess\TFourieTransform\TImageProcess\FFF3.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149" y="900608"/>
              <a:ext cx="175390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2" descr="C:\VCProjects\2DImageProcess\TFourieTransform\TImageProcess\f3.bmp"/>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flipV="1">
              <a:off x="164149" y="3097345"/>
              <a:ext cx="1753900" cy="135255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グループ化 8"/>
            <p:cNvGrpSpPr/>
            <p:nvPr/>
          </p:nvGrpSpPr>
          <p:grpSpPr>
            <a:xfrm>
              <a:off x="5494874" y="2644640"/>
              <a:ext cx="1104366" cy="1284876"/>
              <a:chOff x="4896989" y="3491200"/>
              <a:chExt cx="1104366" cy="1284876"/>
            </a:xfrm>
          </p:grpSpPr>
          <p:sp>
            <p:nvSpPr>
              <p:cNvPr id="126" name="下矢印 125"/>
              <p:cNvSpPr/>
              <p:nvPr/>
            </p:nvSpPr>
            <p:spPr>
              <a:xfrm rot="16200000">
                <a:off x="5049347" y="4054330"/>
                <a:ext cx="754229" cy="689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7" name="テキスト ボックス 126"/>
              <p:cNvSpPr txBox="1"/>
              <p:nvPr/>
            </p:nvSpPr>
            <p:spPr>
              <a:xfrm>
                <a:off x="4896989" y="3491200"/>
                <a:ext cx="1104366" cy="669846"/>
              </a:xfrm>
              <a:prstGeom prst="rect">
                <a:avLst/>
              </a:prstGeom>
              <a:noFill/>
            </p:spPr>
            <p:txBody>
              <a:bodyPr wrap="none" rtlCol="0">
                <a:spAutoFit/>
              </a:bodyPr>
              <a:lstStyle/>
              <a:p>
                <a:r>
                  <a:rPr lang="en-US" altLang="ja-JP" sz="3200" dirty="0"/>
                  <a:t>IDCT</a:t>
                </a:r>
                <a:endParaRPr lang="ja-JP" altLang="en-US" sz="3200" dirty="0"/>
              </a:p>
            </p:txBody>
          </p:sp>
        </p:grpSp>
        <p:grpSp>
          <p:nvGrpSpPr>
            <p:cNvPr id="6" name="グループ化 5"/>
            <p:cNvGrpSpPr/>
            <p:nvPr/>
          </p:nvGrpSpPr>
          <p:grpSpPr>
            <a:xfrm>
              <a:off x="6730818" y="723243"/>
              <a:ext cx="2192202" cy="5312453"/>
              <a:chOff x="7300585" y="-1803400"/>
              <a:chExt cx="4162425" cy="10086975"/>
            </a:xfrm>
          </p:grpSpPr>
          <p:pic>
            <p:nvPicPr>
              <p:cNvPr id="2055" name="Picture 7" descr="C:\VCProjects\2DImageProcess\TFourieTransform\TImageProcess\FFF0.bm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0585" y="-1803400"/>
                <a:ext cx="4162425" cy="32099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VCProjects\2DImageProcess\TFourieTransform\TImageProcess\FFF1.bm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0585" y="1635125"/>
                <a:ext cx="4162425" cy="32099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VCProjects\2DImageProcess\TFourieTransform\TImageProcess\FFF3.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0585" y="5073650"/>
                <a:ext cx="4162425" cy="3209925"/>
              </a:xfrm>
              <a:prstGeom prst="rect">
                <a:avLst/>
              </a:prstGeom>
              <a:noFill/>
              <a:extLst>
                <a:ext uri="{909E8E84-426E-40DD-AFC4-6F175D3DCCD1}">
                  <a14:hiddenFill xmlns:a14="http://schemas.microsoft.com/office/drawing/2010/main">
                    <a:solidFill>
                      <a:srgbClr val="FFFFFF"/>
                    </a:solidFill>
                  </a14:hiddenFill>
                </a:ext>
              </a:extLst>
            </p:spPr>
          </p:pic>
        </p:grpSp>
        <p:sp>
          <p:nvSpPr>
            <p:cNvPr id="150" name="下矢印 149"/>
            <p:cNvSpPr/>
            <p:nvPr/>
          </p:nvSpPr>
          <p:spPr>
            <a:xfrm rot="18545010">
              <a:off x="2343341" y="4317710"/>
              <a:ext cx="276789" cy="10267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5" name="下矢印 154"/>
            <p:cNvSpPr/>
            <p:nvPr/>
          </p:nvSpPr>
          <p:spPr>
            <a:xfrm rot="16200000">
              <a:off x="2370969" y="3205349"/>
              <a:ext cx="276789" cy="10267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27" name="グループ化 26"/>
            <p:cNvGrpSpPr/>
            <p:nvPr/>
          </p:nvGrpSpPr>
          <p:grpSpPr>
            <a:xfrm>
              <a:off x="3125671" y="691981"/>
              <a:ext cx="2192202" cy="5377232"/>
              <a:chOff x="3125671" y="1378238"/>
              <a:chExt cx="2115950" cy="5190194"/>
            </a:xfrm>
          </p:grpSpPr>
          <p:grpSp>
            <p:nvGrpSpPr>
              <p:cNvPr id="7" name="グループ化 6"/>
              <p:cNvGrpSpPr/>
              <p:nvPr/>
            </p:nvGrpSpPr>
            <p:grpSpPr>
              <a:xfrm>
                <a:off x="3125671" y="1378238"/>
                <a:ext cx="2115950" cy="5190194"/>
                <a:chOff x="3143089" y="1633537"/>
                <a:chExt cx="1753900" cy="4302125"/>
              </a:xfrm>
            </p:grpSpPr>
            <p:pic>
              <p:nvPicPr>
                <p:cNvPr id="2050" name="Picture 2" descr="C:\VCProjects\2DImageProcess\TFourieTransform\TImageProcess\f3.bmp"/>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flipV="1">
                  <a:off x="3143089" y="4583112"/>
                  <a:ext cx="175390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VCProjects\2DImageProcess\TFourieTransform\TImageProcess\f0.bmp"/>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flipV="1">
                  <a:off x="3143089" y="1633537"/>
                  <a:ext cx="1753900" cy="1352550"/>
                </a:xfrm>
                <a:prstGeom prst="rect">
                  <a:avLst/>
                </a:prstGeom>
                <a:noFill/>
                <a:ln>
                  <a:solidFill>
                    <a:schemeClr val="accent1">
                      <a:shade val="95000"/>
                      <a:satMod val="105000"/>
                    </a:schemeClr>
                  </a:solidFill>
                </a:ln>
                <a:extLst>
                  <a:ext uri="{909E8E84-426E-40DD-AFC4-6F175D3DCCD1}">
                    <a14:hiddenFill xmlns:a14="http://schemas.microsoft.com/office/drawing/2010/main">
                      <a:solidFill>
                        <a:srgbClr val="FFFFFF"/>
                      </a:solidFill>
                    </a14:hiddenFill>
                  </a:ext>
                </a:extLst>
              </p:spPr>
            </p:pic>
            <p:pic>
              <p:nvPicPr>
                <p:cNvPr id="2052" name="Picture 4" descr="C:\VCProjects\2DImageProcess\TFourieTransform\TImageProcess\f1.bmp"/>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flipV="1">
                  <a:off x="3143089" y="3103562"/>
                  <a:ext cx="1753900" cy="1352550"/>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テキスト ボックス 25"/>
              <p:cNvSpPr txBox="1"/>
              <p:nvPr/>
            </p:nvSpPr>
            <p:spPr>
              <a:xfrm>
                <a:off x="3943110" y="3208407"/>
                <a:ext cx="1168323" cy="782663"/>
              </a:xfrm>
              <a:prstGeom prst="rect">
                <a:avLst/>
              </a:prstGeom>
              <a:noFill/>
            </p:spPr>
            <p:txBody>
              <a:bodyPr wrap="none" rtlCol="0">
                <a:spAutoFit/>
              </a:bodyPr>
              <a:lstStyle/>
              <a:p>
                <a:r>
                  <a:rPr lang="ja-JP" altLang="en-US" sz="2000" dirty="0">
                    <a:solidFill>
                      <a:schemeClr val="bg1"/>
                    </a:solidFill>
                  </a:rPr>
                  <a:t>左下</a:t>
                </a:r>
                <a:r>
                  <a:rPr lang="en-US" altLang="ja-JP" sz="2000" dirty="0">
                    <a:solidFill>
                      <a:schemeClr val="bg1"/>
                    </a:solidFill>
                  </a:rPr>
                  <a:t>1/4</a:t>
                </a:r>
              </a:p>
              <a:p>
                <a:r>
                  <a:rPr lang="ja-JP" altLang="en-US" sz="2000" dirty="0">
                    <a:solidFill>
                      <a:schemeClr val="bg1"/>
                    </a:solidFill>
                  </a:rPr>
                  <a:t>を利用</a:t>
                </a:r>
              </a:p>
            </p:txBody>
          </p:sp>
        </p:grpSp>
      </p:grpSp>
      <p:sp>
        <p:nvSpPr>
          <p:cNvPr id="34" name="テキスト ボックス 33"/>
          <p:cNvSpPr txBox="1"/>
          <p:nvPr/>
        </p:nvSpPr>
        <p:spPr>
          <a:xfrm>
            <a:off x="-3945443" y="8942361"/>
            <a:ext cx="9968471" cy="707886"/>
          </a:xfrm>
          <a:prstGeom prst="rect">
            <a:avLst/>
          </a:prstGeom>
          <a:noFill/>
        </p:spPr>
        <p:txBody>
          <a:bodyPr wrap="square" rtlCol="0">
            <a:spAutoFit/>
          </a:bodyPr>
          <a:lstStyle/>
          <a:p>
            <a:pPr marL="285750" indent="-285750">
              <a:buFont typeface="Arial" pitchFamily="34" charset="0"/>
              <a:buChar char="•"/>
            </a:pPr>
            <a:r>
              <a:rPr lang="ja-JP" altLang="en-US" sz="2000" dirty="0"/>
              <a:t>見た目の変化を抑えデータサイズを小さくできる</a:t>
            </a:r>
            <a:endParaRPr lang="en-US" altLang="ja-JP" sz="2000" dirty="0"/>
          </a:p>
          <a:p>
            <a:pPr marL="285750" indent="-285750">
              <a:buFont typeface="Arial" pitchFamily="34" charset="0"/>
              <a:buChar char="•"/>
            </a:pPr>
            <a:r>
              <a:rPr lang="en-US" altLang="ja-JP" sz="2000" dirty="0"/>
              <a:t>Jpeg</a:t>
            </a:r>
            <a:r>
              <a:rPr lang="ja-JP" altLang="en-US" sz="2000" dirty="0"/>
              <a:t>圧縮等に応用される</a:t>
            </a:r>
            <a:endParaRPr lang="en-US" altLang="ja-JP" sz="2000" dirty="0"/>
          </a:p>
        </p:txBody>
      </p:sp>
      <p:sp>
        <p:nvSpPr>
          <p:cNvPr id="35" name="下矢印 34"/>
          <p:cNvSpPr/>
          <p:nvPr/>
        </p:nvSpPr>
        <p:spPr>
          <a:xfrm>
            <a:off x="20135984" y="2811862"/>
            <a:ext cx="241636" cy="4878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 name="テキスト ボックス 35"/>
          <p:cNvSpPr txBox="1"/>
          <p:nvPr/>
        </p:nvSpPr>
        <p:spPr>
          <a:xfrm>
            <a:off x="20377619" y="2739917"/>
            <a:ext cx="859915" cy="584775"/>
          </a:xfrm>
          <a:prstGeom prst="rect">
            <a:avLst/>
          </a:prstGeom>
          <a:noFill/>
        </p:spPr>
        <p:txBody>
          <a:bodyPr wrap="none" rtlCol="0">
            <a:spAutoFit/>
          </a:bodyPr>
          <a:lstStyle/>
          <a:p>
            <a:r>
              <a:rPr lang="en-US" altLang="ja-JP" sz="3200" dirty="0"/>
              <a:t>DCT</a:t>
            </a:r>
            <a:endParaRPr lang="ja-JP" altLang="en-US" sz="3200" dirty="0"/>
          </a:p>
        </p:txBody>
      </p:sp>
      <p:grpSp>
        <p:nvGrpSpPr>
          <p:cNvPr id="14" name="グループ化 13"/>
          <p:cNvGrpSpPr/>
          <p:nvPr/>
        </p:nvGrpSpPr>
        <p:grpSpPr>
          <a:xfrm>
            <a:off x="400494" y="1488294"/>
            <a:ext cx="2113993" cy="4761020"/>
            <a:chOff x="531899" y="1180335"/>
            <a:chExt cx="1843830" cy="4152574"/>
          </a:xfrm>
        </p:grpSpPr>
        <p:pic>
          <p:nvPicPr>
            <p:cNvPr id="8" name="図 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31899" y="1180335"/>
              <a:ext cx="1689832" cy="1689832"/>
            </a:xfrm>
            <a:prstGeom prst="rect">
              <a:avLst/>
            </a:prstGeom>
          </p:spPr>
        </p:pic>
        <p:sp>
          <p:nvSpPr>
            <p:cNvPr id="37" name="下矢印 36"/>
            <p:cNvSpPr/>
            <p:nvPr/>
          </p:nvSpPr>
          <p:spPr>
            <a:xfrm>
              <a:off x="713938" y="3041219"/>
              <a:ext cx="514063" cy="4878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テキスト ボックス 37"/>
            <p:cNvSpPr txBox="1"/>
            <p:nvPr/>
          </p:nvSpPr>
          <p:spPr>
            <a:xfrm>
              <a:off x="1070830" y="2949581"/>
              <a:ext cx="1304899" cy="671108"/>
            </a:xfrm>
            <a:prstGeom prst="rect">
              <a:avLst/>
            </a:prstGeom>
            <a:noFill/>
          </p:spPr>
          <p:txBody>
            <a:bodyPr wrap="square" rtlCol="0">
              <a:spAutoFit/>
            </a:bodyPr>
            <a:lstStyle/>
            <a:p>
              <a:r>
                <a:rPr lang="en-US" altLang="ja-JP" sz="4400" dirty="0"/>
                <a:t>DCT</a:t>
              </a:r>
              <a:endParaRPr lang="ja-JP" altLang="en-US" sz="4400" dirty="0"/>
            </a:p>
          </p:txBody>
        </p:sp>
        <p:pic>
          <p:nvPicPr>
            <p:cNvPr id="39" name="図 3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31899" y="3643077"/>
              <a:ext cx="1689832" cy="1689832"/>
            </a:xfrm>
            <a:prstGeom prst="rect">
              <a:avLst/>
            </a:prstGeom>
          </p:spPr>
        </p:pic>
      </p:grpSp>
      <p:pic>
        <p:nvPicPr>
          <p:cNvPr id="40" name="図 3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488448" y="4802671"/>
            <a:ext cx="1937431" cy="1937431"/>
          </a:xfrm>
          <a:prstGeom prst="rect">
            <a:avLst/>
          </a:prstGeom>
        </p:spPr>
      </p:pic>
      <p:pic>
        <p:nvPicPr>
          <p:cNvPr id="42" name="図 4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488447" y="2741988"/>
            <a:ext cx="1937431" cy="1937431"/>
          </a:xfrm>
          <a:prstGeom prst="rect">
            <a:avLst/>
          </a:prstGeom>
        </p:spPr>
      </p:pic>
      <p:pic>
        <p:nvPicPr>
          <p:cNvPr id="43" name="図 4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488447" y="693872"/>
            <a:ext cx="1937431" cy="1937431"/>
          </a:xfrm>
          <a:prstGeom prst="rect">
            <a:avLst/>
          </a:prstGeom>
        </p:spPr>
      </p:pic>
      <p:cxnSp>
        <p:nvCxnSpPr>
          <p:cNvPr id="16" name="カギ線コネクタ 15"/>
          <p:cNvCxnSpPr>
            <a:stCxn id="39" idx="3"/>
            <a:endCxn id="43" idx="1"/>
          </p:cNvCxnSpPr>
          <p:nvPr/>
        </p:nvCxnSpPr>
        <p:spPr>
          <a:xfrm flipV="1">
            <a:off x="2337925" y="1662588"/>
            <a:ext cx="1150522" cy="3618011"/>
          </a:xfrm>
          <a:prstGeom prst="bentConnector3">
            <a:avLst>
              <a:gd name="adj1" fmla="val 50000"/>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カギ線コネクタ 47"/>
          <p:cNvCxnSpPr>
            <a:stCxn id="39" idx="3"/>
            <a:endCxn id="42" idx="1"/>
          </p:cNvCxnSpPr>
          <p:nvPr/>
        </p:nvCxnSpPr>
        <p:spPr>
          <a:xfrm flipV="1">
            <a:off x="2337925" y="3710704"/>
            <a:ext cx="1150522" cy="1569895"/>
          </a:xfrm>
          <a:prstGeom prst="bentConnector3">
            <a:avLst>
              <a:gd name="adj1" fmla="val 50000"/>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カギ線コネクタ 50"/>
          <p:cNvCxnSpPr>
            <a:stCxn id="39" idx="3"/>
            <a:endCxn id="40" idx="1"/>
          </p:cNvCxnSpPr>
          <p:nvPr/>
        </p:nvCxnSpPr>
        <p:spPr>
          <a:xfrm>
            <a:off x="2337925" y="5280599"/>
            <a:ext cx="1150523" cy="490788"/>
          </a:xfrm>
          <a:prstGeom prst="bentConnector3">
            <a:avLst>
              <a:gd name="adj1" fmla="val 50000"/>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3985481" y="6000993"/>
            <a:ext cx="1319592" cy="830997"/>
          </a:xfrm>
          <a:prstGeom prst="rect">
            <a:avLst/>
          </a:prstGeom>
          <a:noFill/>
        </p:spPr>
        <p:txBody>
          <a:bodyPr wrap="none" rtlCol="0">
            <a:spAutoFit/>
          </a:bodyPr>
          <a:lstStyle/>
          <a:p>
            <a:r>
              <a:rPr lang="ja-JP" altLang="en-US" sz="2400" dirty="0" smtClean="0">
                <a:solidFill>
                  <a:schemeClr val="bg1"/>
                </a:solidFill>
                <a:latin typeface="メイリオ" panose="020B0604030504040204" pitchFamily="50" charset="-128"/>
                <a:ea typeface="メイリオ" panose="020B0604030504040204" pitchFamily="50" charset="-128"/>
              </a:rPr>
              <a:t>左上</a:t>
            </a:r>
            <a:r>
              <a:rPr lang="en-US" altLang="ja-JP" sz="2400" dirty="0" smtClean="0">
                <a:solidFill>
                  <a:schemeClr val="bg1"/>
                </a:solidFill>
                <a:latin typeface="メイリオ" panose="020B0604030504040204" pitchFamily="50" charset="-128"/>
                <a:ea typeface="メイリオ" panose="020B0604030504040204" pitchFamily="50" charset="-128"/>
              </a:rPr>
              <a:t>1/8</a:t>
            </a:r>
            <a:endParaRPr lang="en-US" altLang="ja-JP" sz="2400" dirty="0">
              <a:solidFill>
                <a:schemeClr val="bg1"/>
              </a:solidFill>
              <a:latin typeface="メイリオ" panose="020B0604030504040204" pitchFamily="50" charset="-128"/>
              <a:ea typeface="メイリオ" panose="020B0604030504040204" pitchFamily="50" charset="-128"/>
            </a:endParaRPr>
          </a:p>
          <a:p>
            <a:r>
              <a:rPr lang="ja-JP" altLang="en-US" sz="2400" dirty="0">
                <a:solidFill>
                  <a:schemeClr val="bg1"/>
                </a:solidFill>
                <a:latin typeface="メイリオ" panose="020B0604030504040204" pitchFamily="50" charset="-128"/>
                <a:ea typeface="メイリオ" panose="020B0604030504040204" pitchFamily="50" charset="-128"/>
              </a:rPr>
              <a:t>を利用</a:t>
            </a:r>
          </a:p>
        </p:txBody>
      </p:sp>
      <p:sp>
        <p:nvSpPr>
          <p:cNvPr id="55" name="テキスト ボックス 54"/>
          <p:cNvSpPr txBox="1"/>
          <p:nvPr/>
        </p:nvSpPr>
        <p:spPr>
          <a:xfrm>
            <a:off x="3985481" y="3864660"/>
            <a:ext cx="1310743" cy="830997"/>
          </a:xfrm>
          <a:prstGeom prst="rect">
            <a:avLst/>
          </a:prstGeom>
          <a:noFill/>
        </p:spPr>
        <p:txBody>
          <a:bodyPr wrap="none" rtlCol="0">
            <a:spAutoFit/>
          </a:bodyPr>
          <a:lstStyle/>
          <a:p>
            <a:r>
              <a:rPr lang="ja-JP" altLang="en-US" sz="2400" dirty="0" smtClean="0">
                <a:solidFill>
                  <a:schemeClr val="bg1"/>
                </a:solidFill>
                <a:latin typeface="メイリオ" panose="020B0604030504040204" pitchFamily="50" charset="-128"/>
                <a:ea typeface="メイリオ" panose="020B0604030504040204" pitchFamily="50" charset="-128"/>
              </a:rPr>
              <a:t>左上</a:t>
            </a:r>
            <a:r>
              <a:rPr lang="en-US" altLang="ja-JP" sz="2400" dirty="0" smtClean="0">
                <a:solidFill>
                  <a:schemeClr val="bg1"/>
                </a:solidFill>
                <a:latin typeface="メイリオ" panose="020B0604030504040204" pitchFamily="50" charset="-128"/>
                <a:ea typeface="メイリオ" panose="020B0604030504040204" pitchFamily="50" charset="-128"/>
              </a:rPr>
              <a:t>1/4</a:t>
            </a:r>
            <a:endParaRPr lang="en-US" altLang="ja-JP" sz="2400" dirty="0">
              <a:solidFill>
                <a:schemeClr val="bg1"/>
              </a:solidFill>
              <a:latin typeface="メイリオ" panose="020B0604030504040204" pitchFamily="50" charset="-128"/>
              <a:ea typeface="メイリオ" panose="020B0604030504040204" pitchFamily="50" charset="-128"/>
            </a:endParaRPr>
          </a:p>
          <a:p>
            <a:r>
              <a:rPr lang="ja-JP" altLang="en-US" sz="2400" dirty="0">
                <a:solidFill>
                  <a:schemeClr val="bg1"/>
                </a:solidFill>
                <a:latin typeface="メイリオ" panose="020B0604030504040204" pitchFamily="50" charset="-128"/>
                <a:ea typeface="メイリオ" panose="020B0604030504040204" pitchFamily="50" charset="-128"/>
              </a:rPr>
              <a:t>を利用</a:t>
            </a:r>
          </a:p>
        </p:txBody>
      </p:sp>
      <p:sp>
        <p:nvSpPr>
          <p:cNvPr id="56" name="テキスト ボックス 55"/>
          <p:cNvSpPr txBox="1"/>
          <p:nvPr/>
        </p:nvSpPr>
        <p:spPr>
          <a:xfrm>
            <a:off x="3985481" y="1800459"/>
            <a:ext cx="1319592" cy="830997"/>
          </a:xfrm>
          <a:prstGeom prst="rect">
            <a:avLst/>
          </a:prstGeom>
          <a:noFill/>
        </p:spPr>
        <p:txBody>
          <a:bodyPr wrap="none" rtlCol="0">
            <a:spAutoFit/>
          </a:bodyPr>
          <a:lstStyle/>
          <a:p>
            <a:r>
              <a:rPr lang="ja-JP" altLang="en-US" sz="2400" dirty="0" smtClean="0">
                <a:solidFill>
                  <a:schemeClr val="bg1"/>
                </a:solidFill>
                <a:latin typeface="メイリオ" panose="020B0604030504040204" pitchFamily="50" charset="-128"/>
                <a:ea typeface="メイリオ" panose="020B0604030504040204" pitchFamily="50" charset="-128"/>
              </a:rPr>
              <a:t>左上</a:t>
            </a:r>
            <a:r>
              <a:rPr lang="en-US" altLang="ja-JP" sz="2400" dirty="0" smtClean="0">
                <a:solidFill>
                  <a:schemeClr val="bg1"/>
                </a:solidFill>
                <a:latin typeface="メイリオ" panose="020B0604030504040204" pitchFamily="50" charset="-128"/>
                <a:ea typeface="メイリオ" panose="020B0604030504040204" pitchFamily="50" charset="-128"/>
              </a:rPr>
              <a:t>1/2</a:t>
            </a:r>
            <a:endParaRPr lang="en-US" altLang="ja-JP" sz="2400" dirty="0">
              <a:solidFill>
                <a:schemeClr val="bg1"/>
              </a:solidFill>
              <a:latin typeface="メイリオ" panose="020B0604030504040204" pitchFamily="50" charset="-128"/>
              <a:ea typeface="メイリオ" panose="020B0604030504040204" pitchFamily="50" charset="-128"/>
            </a:endParaRPr>
          </a:p>
          <a:p>
            <a:r>
              <a:rPr lang="ja-JP" altLang="en-US" sz="2400" dirty="0">
                <a:solidFill>
                  <a:schemeClr val="bg1"/>
                </a:solidFill>
                <a:latin typeface="メイリオ" panose="020B0604030504040204" pitchFamily="50" charset="-128"/>
                <a:ea typeface="メイリオ" panose="020B0604030504040204" pitchFamily="50" charset="-128"/>
              </a:rPr>
              <a:t>を利用</a:t>
            </a:r>
          </a:p>
        </p:txBody>
      </p:sp>
      <p:pic>
        <p:nvPicPr>
          <p:cNvPr id="22" name="図 2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670840" y="4802672"/>
            <a:ext cx="1922514" cy="1922514"/>
          </a:xfrm>
          <a:prstGeom prst="rect">
            <a:avLst/>
          </a:prstGeom>
        </p:spPr>
      </p:pic>
      <p:pic>
        <p:nvPicPr>
          <p:cNvPr id="23" name="図 22"/>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6670838" y="708790"/>
            <a:ext cx="1922514" cy="1922514"/>
          </a:xfrm>
          <a:prstGeom prst="rect">
            <a:avLst/>
          </a:prstGeom>
        </p:spPr>
      </p:pic>
      <p:pic>
        <p:nvPicPr>
          <p:cNvPr id="24" name="図 23"/>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670839" y="2755731"/>
            <a:ext cx="1922514" cy="1922514"/>
          </a:xfrm>
          <a:prstGeom prst="rect">
            <a:avLst/>
          </a:prstGeom>
        </p:spPr>
      </p:pic>
      <p:sp>
        <p:nvSpPr>
          <p:cNvPr id="60" name="下矢印 59"/>
          <p:cNvSpPr/>
          <p:nvPr/>
        </p:nvSpPr>
        <p:spPr>
          <a:xfrm rot="16200000">
            <a:off x="5850015" y="3390740"/>
            <a:ext cx="589385" cy="6633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1" name="テキスト ボックス 60"/>
          <p:cNvSpPr txBox="1"/>
          <p:nvPr/>
        </p:nvSpPr>
        <p:spPr>
          <a:xfrm>
            <a:off x="5449325" y="2786456"/>
            <a:ext cx="1496096" cy="769440"/>
          </a:xfrm>
          <a:prstGeom prst="rect">
            <a:avLst/>
          </a:prstGeom>
          <a:noFill/>
        </p:spPr>
        <p:txBody>
          <a:bodyPr wrap="square" rtlCol="0">
            <a:spAutoFit/>
          </a:bodyPr>
          <a:lstStyle/>
          <a:p>
            <a:r>
              <a:rPr lang="en-US" altLang="ja-JP" sz="4400" dirty="0" smtClean="0"/>
              <a:t>IDCT</a:t>
            </a:r>
            <a:endParaRPr lang="ja-JP" altLang="en-US" sz="4400" dirty="0"/>
          </a:p>
        </p:txBody>
      </p:sp>
      <p:sp>
        <p:nvSpPr>
          <p:cNvPr id="62" name="テキスト ボックス 61"/>
          <p:cNvSpPr txBox="1"/>
          <p:nvPr/>
        </p:nvSpPr>
        <p:spPr>
          <a:xfrm>
            <a:off x="8601049" y="384859"/>
            <a:ext cx="3590952" cy="1384995"/>
          </a:xfrm>
          <a:prstGeom prst="rect">
            <a:avLst/>
          </a:prstGeom>
          <a:noFill/>
        </p:spPr>
        <p:txBody>
          <a:bodyPr wrap="square" rtlCol="0">
            <a:spAutoFit/>
          </a:bodyPr>
          <a:lstStyle/>
          <a:p>
            <a:r>
              <a:rPr lang="ja-JP" altLang="en-US" sz="2800" dirty="0" smtClean="0">
                <a:latin typeface="メイリオ" panose="020B0604030504040204" pitchFamily="50" charset="-128"/>
                <a:ea typeface="メイリオ" panose="020B0604030504040204" pitchFamily="50" charset="-128"/>
              </a:rPr>
              <a:t>離散コサイン変換し高周波成分を破棄することでデータ圧縮</a:t>
            </a:r>
            <a:endParaRPr lang="ja-JP" altLang="en-US" sz="2800" dirty="0">
              <a:latin typeface="メイリオ" panose="020B0604030504040204" pitchFamily="50" charset="-128"/>
              <a:ea typeface="メイリオ" panose="020B0604030504040204" pitchFamily="50" charset="-128"/>
            </a:endParaRPr>
          </a:p>
        </p:txBody>
      </p:sp>
      <p:sp>
        <p:nvSpPr>
          <p:cNvPr id="63" name="テキスト ボックス 62"/>
          <p:cNvSpPr txBox="1"/>
          <p:nvPr/>
        </p:nvSpPr>
        <p:spPr>
          <a:xfrm>
            <a:off x="8601049" y="1950286"/>
            <a:ext cx="3590952" cy="523220"/>
          </a:xfrm>
          <a:prstGeom prst="rect">
            <a:avLst/>
          </a:prstGeom>
          <a:noFill/>
        </p:spPr>
        <p:txBody>
          <a:bodyPr wrap="square" rtlCol="0">
            <a:spAutoFit/>
          </a:bodyPr>
          <a:lstStyle/>
          <a:p>
            <a:r>
              <a:rPr lang="ja-JP" altLang="en-US" sz="2800" dirty="0" smtClean="0">
                <a:latin typeface="メイリオ" panose="020B0604030504040204" pitchFamily="50" charset="-128"/>
                <a:ea typeface="メイリオ" panose="020B0604030504040204" pitchFamily="50" charset="-128"/>
              </a:rPr>
              <a:t>データ量 </a:t>
            </a:r>
            <a:r>
              <a:rPr lang="en-US" altLang="ja-JP" sz="2800" dirty="0" smtClean="0">
                <a:latin typeface="メイリオ" panose="020B0604030504040204" pitchFamily="50" charset="-128"/>
                <a:ea typeface="メイリオ" panose="020B0604030504040204" pitchFamily="50" charset="-128"/>
              </a:rPr>
              <a:t>1/4</a:t>
            </a:r>
            <a:endParaRPr lang="ja-JP" altLang="en-US" sz="2800" dirty="0">
              <a:latin typeface="メイリオ" panose="020B0604030504040204" pitchFamily="50" charset="-128"/>
              <a:ea typeface="メイリオ" panose="020B0604030504040204" pitchFamily="50" charset="-128"/>
            </a:endParaRPr>
          </a:p>
        </p:txBody>
      </p:sp>
      <p:sp>
        <p:nvSpPr>
          <p:cNvPr id="64" name="テキスト ボックス 63"/>
          <p:cNvSpPr txBox="1"/>
          <p:nvPr/>
        </p:nvSpPr>
        <p:spPr>
          <a:xfrm>
            <a:off x="8601049" y="4143239"/>
            <a:ext cx="3590952" cy="523220"/>
          </a:xfrm>
          <a:prstGeom prst="rect">
            <a:avLst/>
          </a:prstGeom>
          <a:noFill/>
        </p:spPr>
        <p:txBody>
          <a:bodyPr wrap="square" rtlCol="0">
            <a:spAutoFit/>
          </a:bodyPr>
          <a:lstStyle/>
          <a:p>
            <a:r>
              <a:rPr lang="ja-JP" altLang="en-US" sz="2800" dirty="0" smtClean="0">
                <a:latin typeface="メイリオ" panose="020B0604030504040204" pitchFamily="50" charset="-128"/>
                <a:ea typeface="メイリオ" panose="020B0604030504040204" pitchFamily="50" charset="-128"/>
              </a:rPr>
              <a:t>データ量 </a:t>
            </a:r>
            <a:r>
              <a:rPr lang="en-US" altLang="ja-JP" sz="2800" dirty="0" smtClean="0">
                <a:latin typeface="メイリオ" panose="020B0604030504040204" pitchFamily="50" charset="-128"/>
                <a:ea typeface="メイリオ" panose="020B0604030504040204" pitchFamily="50" charset="-128"/>
              </a:rPr>
              <a:t>1/16</a:t>
            </a:r>
            <a:endParaRPr lang="ja-JP" altLang="en-US" sz="2800" dirty="0">
              <a:latin typeface="メイリオ" panose="020B0604030504040204" pitchFamily="50" charset="-128"/>
              <a:ea typeface="メイリオ" panose="020B0604030504040204" pitchFamily="50" charset="-128"/>
            </a:endParaRPr>
          </a:p>
        </p:txBody>
      </p:sp>
      <p:sp>
        <p:nvSpPr>
          <p:cNvPr id="65" name="テキスト ボックス 64"/>
          <p:cNvSpPr txBox="1"/>
          <p:nvPr/>
        </p:nvSpPr>
        <p:spPr>
          <a:xfrm>
            <a:off x="8601049" y="6315196"/>
            <a:ext cx="3590952" cy="523220"/>
          </a:xfrm>
          <a:prstGeom prst="rect">
            <a:avLst/>
          </a:prstGeom>
          <a:noFill/>
        </p:spPr>
        <p:txBody>
          <a:bodyPr wrap="square" rtlCol="0">
            <a:spAutoFit/>
          </a:bodyPr>
          <a:lstStyle/>
          <a:p>
            <a:r>
              <a:rPr lang="ja-JP" altLang="en-US" sz="2800" dirty="0" smtClean="0">
                <a:latin typeface="メイリオ" panose="020B0604030504040204" pitchFamily="50" charset="-128"/>
                <a:ea typeface="メイリオ" panose="020B0604030504040204" pitchFamily="50" charset="-128"/>
              </a:rPr>
              <a:t>データ量 </a:t>
            </a:r>
            <a:r>
              <a:rPr lang="en-US" altLang="ja-JP" sz="2800" dirty="0" smtClean="0">
                <a:latin typeface="メイリオ" panose="020B0604030504040204" pitchFamily="50" charset="-128"/>
                <a:ea typeface="メイリオ" panose="020B0604030504040204" pitchFamily="50" charset="-128"/>
              </a:rPr>
              <a:t>1/64</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6097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JPEG </a:t>
            </a:r>
            <a:r>
              <a:rPr kumimoji="1" lang="ja-JP" altLang="en-US" dirty="0" smtClean="0"/>
              <a:t>圧縮の概要</a:t>
            </a:r>
            <a:endParaRPr kumimoji="1" lang="ja-JP" altLang="en-US" dirty="0"/>
          </a:p>
        </p:txBody>
      </p:sp>
      <p:sp>
        <p:nvSpPr>
          <p:cNvPr id="3" name="コンテンツ プレースホルダー 2"/>
          <p:cNvSpPr>
            <a:spLocks noGrp="1"/>
          </p:cNvSpPr>
          <p:nvPr>
            <p:ph idx="1"/>
          </p:nvPr>
        </p:nvSpPr>
        <p:spPr>
          <a:xfrm>
            <a:off x="457199" y="1262080"/>
            <a:ext cx="11473211" cy="2411562"/>
          </a:xfrm>
        </p:spPr>
        <p:txBody>
          <a:bodyPr>
            <a:normAutofit/>
          </a:bodyPr>
          <a:lstStyle/>
          <a:p>
            <a:r>
              <a:rPr kumimoji="1" lang="en-US" altLang="ja-JP" dirty="0" smtClean="0"/>
              <a:t>2</a:t>
            </a:r>
            <a:r>
              <a:rPr kumimoji="1" lang="ja-JP" altLang="en-US" dirty="0" smtClean="0"/>
              <a:t>次元風景画像などと相性が良く，写真の圧縮に広く利用されている</a:t>
            </a:r>
            <a:endParaRPr kumimoji="1" lang="en-US" altLang="ja-JP" dirty="0" smtClean="0"/>
          </a:p>
          <a:p>
            <a:r>
              <a:rPr lang="ja-JP" altLang="en-US" b="1" dirty="0" smtClean="0"/>
              <a:t>非可逆圧縮</a:t>
            </a:r>
            <a:r>
              <a:rPr lang="ja-JP" altLang="en-US" dirty="0" smtClean="0"/>
              <a:t>の手法で</a:t>
            </a:r>
            <a:r>
              <a:rPr kumimoji="1" lang="ja-JP" altLang="en-US" b="1" dirty="0" smtClean="0"/>
              <a:t>離散コサイン変換</a:t>
            </a:r>
            <a:r>
              <a:rPr kumimoji="1" lang="ja-JP" altLang="en-US" dirty="0" smtClean="0"/>
              <a:t>を利用</a:t>
            </a:r>
            <a:endParaRPr kumimoji="1" lang="en-US" altLang="ja-JP" dirty="0" smtClean="0"/>
          </a:p>
          <a:p>
            <a:endParaRPr kumimoji="1" lang="en-US" altLang="ja-JP" dirty="0" smtClean="0"/>
          </a:p>
          <a:p>
            <a:pPr marL="0" indent="0">
              <a:buNone/>
            </a:pPr>
            <a:r>
              <a:rPr lang="ja-JP" altLang="en-US" dirty="0" smtClean="0"/>
              <a:t>手法の</a:t>
            </a:r>
            <a:r>
              <a:rPr lang="ja-JP" altLang="en-US" dirty="0"/>
              <a:t>概略</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37</a:t>
            </a:fld>
            <a:endParaRPr lang="ja-JP" altLang="en-US"/>
          </a:p>
        </p:txBody>
      </p:sp>
      <p:grpSp>
        <p:nvGrpSpPr>
          <p:cNvPr id="15" name="グループ化 14"/>
          <p:cNvGrpSpPr/>
          <p:nvPr/>
        </p:nvGrpSpPr>
        <p:grpSpPr>
          <a:xfrm>
            <a:off x="1489986" y="3476838"/>
            <a:ext cx="8929008" cy="899945"/>
            <a:chOff x="592572" y="3065947"/>
            <a:chExt cx="5381493" cy="464820"/>
          </a:xfrm>
        </p:grpSpPr>
        <p:sp>
          <p:nvSpPr>
            <p:cNvPr id="5" name="正方形/長方形 4"/>
            <p:cNvSpPr/>
            <p:nvPr/>
          </p:nvSpPr>
          <p:spPr>
            <a:xfrm>
              <a:off x="592572" y="3065947"/>
              <a:ext cx="769620"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入力</a:t>
              </a:r>
            </a:p>
          </p:txBody>
        </p:sp>
        <p:sp>
          <p:nvSpPr>
            <p:cNvPr id="6" name="正方形/長方形 5"/>
            <p:cNvSpPr/>
            <p:nvPr/>
          </p:nvSpPr>
          <p:spPr>
            <a:xfrm>
              <a:off x="1573467" y="3065947"/>
              <a:ext cx="1066802"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メイリオ" panose="020B0604030504040204" pitchFamily="50" charset="-128"/>
                  <a:ea typeface="メイリオ" panose="020B0604030504040204" pitchFamily="50" charset="-128"/>
                </a:rPr>
                <a:t>YUV</a:t>
              </a:r>
              <a:r>
                <a:rPr lang="ja-JP" altLang="en-US" sz="2400" dirty="0" smtClean="0">
                  <a:latin typeface="メイリオ" panose="020B0604030504040204" pitchFamily="50" charset="-128"/>
                  <a:ea typeface="メイリオ" panose="020B0604030504040204" pitchFamily="50" charset="-128"/>
                </a:rPr>
                <a:t>変換し</a:t>
              </a:r>
              <a:r>
                <a:rPr lang="en-US" altLang="ja-JP" sz="2400" dirty="0">
                  <a:latin typeface="メイリオ" panose="020B0604030504040204" pitchFamily="50" charset="-128"/>
                  <a:ea typeface="メイリオ" panose="020B0604030504040204" pitchFamily="50" charset="-128"/>
                </a:rPr>
                <a:t>UV</a:t>
              </a:r>
              <a:r>
                <a:rPr lang="ja-JP" altLang="en-US" sz="2400" dirty="0" smtClean="0">
                  <a:latin typeface="メイリオ" panose="020B0604030504040204" pitchFamily="50" charset="-128"/>
                  <a:ea typeface="メイリオ" panose="020B0604030504040204" pitchFamily="50" charset="-128"/>
                </a:rPr>
                <a:t>を縮小</a:t>
              </a:r>
              <a:endParaRPr lang="ja-JP" altLang="en-US" sz="2400" dirty="0">
                <a:latin typeface="メイリオ" panose="020B0604030504040204" pitchFamily="50" charset="-128"/>
                <a:ea typeface="メイリオ" panose="020B0604030504040204" pitchFamily="50" charset="-128"/>
              </a:endParaRPr>
            </a:p>
          </p:txBody>
        </p:sp>
        <p:cxnSp>
          <p:nvCxnSpPr>
            <p:cNvPr id="7" name="直線矢印コネクタ 6"/>
            <p:cNvCxnSpPr>
              <a:stCxn id="5" idx="3"/>
              <a:endCxn id="6" idx="1"/>
            </p:cNvCxnSpPr>
            <p:nvPr/>
          </p:nvCxnSpPr>
          <p:spPr>
            <a:xfrm>
              <a:off x="1362192"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6" idx="3"/>
              <a:endCxn id="10" idx="1"/>
            </p:cNvCxnSpPr>
            <p:nvPr/>
          </p:nvCxnSpPr>
          <p:spPr>
            <a:xfrm>
              <a:off x="2640269"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2851544" y="3065947"/>
              <a:ext cx="1781537"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latin typeface="メイリオ" panose="020B0604030504040204" pitchFamily="50" charset="-128"/>
                  <a:ea typeface="メイリオ" panose="020B0604030504040204" pitchFamily="50" charset="-128"/>
                </a:rPr>
                <a:t>8×8</a:t>
              </a:r>
              <a:r>
                <a:rPr lang="ja-JP" altLang="en-US" sz="2400" dirty="0" smtClean="0">
                  <a:latin typeface="メイリオ" panose="020B0604030504040204" pitchFamily="50" charset="-128"/>
                  <a:ea typeface="メイリオ" panose="020B0604030504040204" pitchFamily="50" charset="-128"/>
                </a:rPr>
                <a:t>画素のブロック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に</a:t>
              </a:r>
              <a:r>
                <a:rPr lang="ja-JP" altLang="en-US" sz="2400" dirty="0" smtClean="0">
                  <a:latin typeface="メイリオ" panose="020B0604030504040204" pitchFamily="50" charset="-128"/>
                  <a:ea typeface="メイリオ" panose="020B0604030504040204" pitchFamily="50" charset="-128"/>
                </a:rPr>
                <a:t>分割</a:t>
              </a:r>
              <a:endParaRPr lang="ja-JP" altLang="en-US" sz="2400" dirty="0">
                <a:latin typeface="メイリオ" panose="020B0604030504040204" pitchFamily="50" charset="-128"/>
                <a:ea typeface="メイリオ" panose="020B0604030504040204" pitchFamily="50" charset="-128"/>
              </a:endParaRPr>
            </a:p>
          </p:txBody>
        </p:sp>
        <p:sp>
          <p:nvSpPr>
            <p:cNvPr id="12" name="正方形/長方形 11"/>
            <p:cNvSpPr/>
            <p:nvPr/>
          </p:nvSpPr>
          <p:spPr>
            <a:xfrm>
              <a:off x="4844356" y="3065947"/>
              <a:ext cx="1129709"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各ブロック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を</a:t>
              </a:r>
              <a:r>
                <a:rPr lang="en-US" altLang="ja-JP" sz="2400" dirty="0">
                  <a:latin typeface="メイリオ" panose="020B0604030504040204" pitchFamily="50" charset="-128"/>
                  <a:ea typeface="メイリオ" panose="020B0604030504040204" pitchFamily="50" charset="-128"/>
                </a:rPr>
                <a:t>DCT</a:t>
              </a:r>
              <a:endParaRPr lang="ja-JP" altLang="en-US" sz="2400" dirty="0">
                <a:latin typeface="メイリオ" panose="020B0604030504040204" pitchFamily="50" charset="-128"/>
                <a:ea typeface="メイリオ" panose="020B0604030504040204" pitchFamily="50" charset="-128"/>
              </a:endParaRPr>
            </a:p>
          </p:txBody>
        </p:sp>
        <p:cxnSp>
          <p:nvCxnSpPr>
            <p:cNvPr id="13" name="直線矢印コネクタ 12"/>
            <p:cNvCxnSpPr>
              <a:stCxn id="10" idx="3"/>
              <a:endCxn id="12" idx="1"/>
            </p:cNvCxnSpPr>
            <p:nvPr/>
          </p:nvCxnSpPr>
          <p:spPr>
            <a:xfrm>
              <a:off x="4633081"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9" name="正方形/長方形 28"/>
          <p:cNvSpPr/>
          <p:nvPr/>
        </p:nvSpPr>
        <p:spPr>
          <a:xfrm>
            <a:off x="1773654" y="4848223"/>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量子化</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テーブル値で割る</a:t>
            </a:r>
            <a:endParaRPr lang="en-US" altLang="ja-JP" sz="2400" dirty="0">
              <a:latin typeface="メイリオ" panose="020B0604030504040204" pitchFamily="50" charset="-128"/>
              <a:ea typeface="メイリオ" panose="020B0604030504040204" pitchFamily="50" charset="-128"/>
            </a:endParaRPr>
          </a:p>
        </p:txBody>
      </p:sp>
      <p:cxnSp>
        <p:nvCxnSpPr>
          <p:cNvPr id="30" name="直線矢印コネクタ 29"/>
          <p:cNvCxnSpPr>
            <a:stCxn id="29" idx="3"/>
            <a:endCxn id="31" idx="1"/>
          </p:cNvCxnSpPr>
          <p:nvPr/>
        </p:nvCxnSpPr>
        <p:spPr>
          <a:xfrm>
            <a:off x="4597279" y="5255543"/>
            <a:ext cx="290259"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4887538" y="4848223"/>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ジグザグスキャン</a:t>
            </a:r>
            <a:endParaRPr lang="en-US" altLang="ja-JP" sz="2400" dirty="0">
              <a:latin typeface="メイリオ" panose="020B0604030504040204" pitchFamily="50" charset="-128"/>
              <a:ea typeface="メイリオ" panose="020B0604030504040204" pitchFamily="50" charset="-128"/>
            </a:endParaRPr>
          </a:p>
        </p:txBody>
      </p:sp>
      <p:cxnSp>
        <p:nvCxnSpPr>
          <p:cNvPr id="34" name="カギ線コネクタ 33"/>
          <p:cNvCxnSpPr>
            <a:stCxn id="12" idx="3"/>
            <a:endCxn id="29" idx="1"/>
          </p:cNvCxnSpPr>
          <p:nvPr/>
        </p:nvCxnSpPr>
        <p:spPr>
          <a:xfrm flipH="1">
            <a:off x="1773654" y="3926811"/>
            <a:ext cx="8645340" cy="1328732"/>
          </a:xfrm>
          <a:prstGeom prst="bentConnector5">
            <a:avLst>
              <a:gd name="adj1" fmla="val -2644"/>
              <a:gd name="adj2" fmla="val 51605"/>
              <a:gd name="adj3" fmla="val 10264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endCxn id="39" idx="1"/>
          </p:cNvCxnSpPr>
          <p:nvPr/>
        </p:nvCxnSpPr>
        <p:spPr>
          <a:xfrm>
            <a:off x="7711163" y="5255543"/>
            <a:ext cx="290259"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8001422" y="4848223"/>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符号化</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51298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VCProjects\2DImageProcess\TFourieTransform\TImageProcess\U.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flipH="1">
            <a:off x="3124460" y="3364434"/>
            <a:ext cx="1232215" cy="123221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VCProjects\2DImageProcess\TFourieTransform\TImageProcess\V.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H="1">
            <a:off x="3124460" y="5156338"/>
            <a:ext cx="1232215" cy="12322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VCProjects\2DImageProcess\TFourieTransform\TImageProcess\Y.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H="1">
            <a:off x="3124460" y="1614196"/>
            <a:ext cx="1232215" cy="12322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takashi\Desktop\講義_北大\2013前期\hokudai2013\講義用Soft\lena.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8759" y="3364434"/>
            <a:ext cx="1232215" cy="1232215"/>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3250690" y="2852900"/>
            <a:ext cx="1083951" cy="400110"/>
          </a:xfrm>
          <a:prstGeom prst="rect">
            <a:avLst/>
          </a:prstGeom>
          <a:noFill/>
        </p:spPr>
        <p:txBody>
          <a:bodyPr wrap="none" rtlCol="0">
            <a:spAutoFit/>
          </a:bodyPr>
          <a:lstStyle/>
          <a:p>
            <a:r>
              <a:rPr lang="en-US" altLang="ja-JP" sz="2000" dirty="0">
                <a:latin typeface="メイリオ" panose="020B0604030504040204" pitchFamily="50" charset="-128"/>
                <a:ea typeface="メイリオ" panose="020B0604030504040204" pitchFamily="50" charset="-128"/>
              </a:rPr>
              <a:t>Y(</a:t>
            </a:r>
            <a:r>
              <a:rPr lang="ja-JP" altLang="en-US" sz="2000" dirty="0">
                <a:latin typeface="メイリオ" panose="020B0604030504040204" pitchFamily="50" charset="-128"/>
                <a:ea typeface="メイリオ" panose="020B0604030504040204" pitchFamily="50" charset="-128"/>
              </a:rPr>
              <a:t>輝度</a:t>
            </a:r>
            <a:r>
              <a:rPr lang="en-US" altLang="ja-JP" sz="2000" dirty="0">
                <a:latin typeface="メイリオ" panose="020B0604030504040204" pitchFamily="50" charset="-128"/>
                <a:ea typeface="メイリオ" panose="020B0604030504040204" pitchFamily="50" charset="-128"/>
              </a:rPr>
              <a:t>)</a:t>
            </a:r>
            <a:endParaRPr lang="ja-JP" altLang="en-US" sz="1400" dirty="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3240270" y="4582667"/>
            <a:ext cx="1109599" cy="400110"/>
          </a:xfrm>
          <a:prstGeom prst="rect">
            <a:avLst/>
          </a:prstGeom>
          <a:noFill/>
        </p:spPr>
        <p:txBody>
          <a:bodyPr wrap="none" rtlCol="0">
            <a:spAutoFit/>
          </a:bodyPr>
          <a:lstStyle/>
          <a:p>
            <a:r>
              <a:rPr lang="en-US" altLang="ja-JP" sz="2000" dirty="0">
                <a:latin typeface="メイリオ" panose="020B0604030504040204" pitchFamily="50" charset="-128"/>
                <a:ea typeface="メイリオ" panose="020B0604030504040204" pitchFamily="50" charset="-128"/>
              </a:rPr>
              <a:t>U(</a:t>
            </a:r>
            <a:r>
              <a:rPr lang="ja-JP" altLang="en-US" sz="2000" dirty="0">
                <a:latin typeface="メイリオ" panose="020B0604030504040204" pitchFamily="50" charset="-128"/>
                <a:ea typeface="メイリオ" panose="020B0604030504040204" pitchFamily="50" charset="-128"/>
              </a:rPr>
              <a:t>青み</a:t>
            </a:r>
            <a:r>
              <a:rPr lang="en-US" altLang="ja-JP" sz="2000" dirty="0">
                <a:latin typeface="メイリオ" panose="020B0604030504040204" pitchFamily="50" charset="-128"/>
                <a:ea typeface="メイリオ" panose="020B0604030504040204" pitchFamily="50" charset="-128"/>
              </a:rPr>
              <a:t>)</a:t>
            </a:r>
            <a:endParaRPr lang="ja-JP" altLang="en-US" sz="1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3240270" y="6393087"/>
            <a:ext cx="1096775" cy="400110"/>
          </a:xfrm>
          <a:prstGeom prst="rect">
            <a:avLst/>
          </a:prstGeom>
          <a:noFill/>
        </p:spPr>
        <p:txBody>
          <a:bodyPr wrap="none" rtlCol="0">
            <a:spAutoFit/>
          </a:bodyPr>
          <a:lstStyle/>
          <a:p>
            <a:r>
              <a:rPr lang="en-US" altLang="ja-JP" sz="2000" dirty="0">
                <a:latin typeface="メイリオ" panose="020B0604030504040204" pitchFamily="50" charset="-128"/>
                <a:ea typeface="メイリオ" panose="020B0604030504040204" pitchFamily="50" charset="-128"/>
              </a:rPr>
              <a:t>V(</a:t>
            </a:r>
            <a:r>
              <a:rPr lang="ja-JP" altLang="en-US" sz="2000" dirty="0">
                <a:latin typeface="メイリオ" panose="020B0604030504040204" pitchFamily="50" charset="-128"/>
                <a:ea typeface="メイリオ" panose="020B0604030504040204" pitchFamily="50" charset="-128"/>
              </a:rPr>
              <a:t>赤み</a:t>
            </a:r>
            <a:r>
              <a:rPr lang="en-US" altLang="ja-JP" sz="2000" dirty="0">
                <a:latin typeface="メイリオ" panose="020B0604030504040204" pitchFamily="50" charset="-128"/>
                <a:ea typeface="メイリオ" panose="020B0604030504040204" pitchFamily="50" charset="-128"/>
              </a:rPr>
              <a:t>)</a:t>
            </a:r>
            <a:endParaRPr lang="ja-JP" altLang="en-US" sz="1400" dirty="0">
              <a:latin typeface="メイリオ" panose="020B0604030504040204" pitchFamily="50" charset="-128"/>
              <a:ea typeface="メイリオ" panose="020B0604030504040204" pitchFamily="50" charset="-128"/>
            </a:endParaRPr>
          </a:p>
        </p:txBody>
      </p:sp>
      <p:pic>
        <p:nvPicPr>
          <p:cNvPr id="28" name="Picture 2" descr="C:\VCProjects\2DImageProcess\TFourieTransform\TImageProcess\U.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flipH="1">
            <a:off x="5154076" y="3672487"/>
            <a:ext cx="616107" cy="61610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 descr="C:\VCProjects\2DImageProcess\TFourieTransform\TImageProcess\V.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H="1">
            <a:off x="5154075" y="5464391"/>
            <a:ext cx="616107" cy="616107"/>
          </a:xfrm>
          <a:prstGeom prst="rect">
            <a:avLst/>
          </a:prstGeom>
          <a:noFill/>
          <a:extLst>
            <a:ext uri="{909E8E84-426E-40DD-AFC4-6F175D3DCCD1}">
              <a14:hiddenFill xmlns:a14="http://schemas.microsoft.com/office/drawing/2010/main">
                <a:solidFill>
                  <a:srgbClr val="FFFFFF"/>
                </a:solidFill>
              </a14:hiddenFill>
            </a:ext>
          </a:extLst>
        </p:spPr>
      </p:pic>
      <p:sp>
        <p:nvSpPr>
          <p:cNvPr id="36" name="テキスト ボックス 35"/>
          <p:cNvSpPr txBox="1"/>
          <p:nvPr/>
        </p:nvSpPr>
        <p:spPr>
          <a:xfrm>
            <a:off x="5102953" y="6130136"/>
            <a:ext cx="2201092" cy="584775"/>
          </a:xfrm>
          <a:prstGeom prst="rect">
            <a:avLst/>
          </a:prstGeom>
          <a:noFill/>
        </p:spPr>
        <p:txBody>
          <a:bodyPr wrap="square" rtlCol="0">
            <a:spAutoFit/>
          </a:bodyPr>
          <a:lstStyle/>
          <a:p>
            <a:r>
              <a:rPr lang="ja-JP" altLang="en-US" sz="1600" dirty="0"/>
              <a:t>割合は</a:t>
            </a:r>
            <a:endParaRPr lang="en-US" altLang="ja-JP" sz="1600" dirty="0"/>
          </a:p>
          <a:p>
            <a:r>
              <a:rPr lang="en-US" altLang="ja-JP" sz="1600" dirty="0"/>
              <a:t>4:4:4/4:2:2/4:1:1 </a:t>
            </a:r>
            <a:r>
              <a:rPr lang="ja-JP" altLang="en-US" sz="1600" dirty="0"/>
              <a:t>など</a:t>
            </a:r>
          </a:p>
        </p:txBody>
      </p:sp>
      <p:cxnSp>
        <p:nvCxnSpPr>
          <p:cNvPr id="38" name="カギ線コネクタ 37"/>
          <p:cNvCxnSpPr>
            <a:stCxn id="1029" idx="3"/>
            <a:endCxn id="1028" idx="1"/>
          </p:cNvCxnSpPr>
          <p:nvPr/>
        </p:nvCxnSpPr>
        <p:spPr>
          <a:xfrm flipV="1">
            <a:off x="1990974" y="2230303"/>
            <a:ext cx="1133486" cy="1750239"/>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44" name="カギ線コネクタ 43"/>
          <p:cNvCxnSpPr>
            <a:stCxn id="1029" idx="3"/>
            <a:endCxn id="1026" idx="1"/>
          </p:cNvCxnSpPr>
          <p:nvPr/>
        </p:nvCxnSpPr>
        <p:spPr>
          <a:xfrm flipV="1">
            <a:off x="1990974" y="3980541"/>
            <a:ext cx="1133486" cy="1"/>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47" name="カギ線コネクタ 46"/>
          <p:cNvCxnSpPr>
            <a:stCxn id="1029" idx="3"/>
            <a:endCxn id="1027" idx="1"/>
          </p:cNvCxnSpPr>
          <p:nvPr/>
        </p:nvCxnSpPr>
        <p:spPr>
          <a:xfrm>
            <a:off x="1990974" y="3980542"/>
            <a:ext cx="1133486" cy="1791903"/>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52" name="カギ線コネクタ 51"/>
          <p:cNvCxnSpPr>
            <a:stCxn id="1026" idx="3"/>
            <a:endCxn id="28" idx="1"/>
          </p:cNvCxnSpPr>
          <p:nvPr/>
        </p:nvCxnSpPr>
        <p:spPr>
          <a:xfrm flipV="1">
            <a:off x="4356675" y="3980540"/>
            <a:ext cx="797401" cy="1"/>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55" name="カギ線コネクタ 54"/>
          <p:cNvCxnSpPr>
            <a:stCxn id="1027" idx="3"/>
            <a:endCxn id="29" idx="1"/>
          </p:cNvCxnSpPr>
          <p:nvPr/>
        </p:nvCxnSpPr>
        <p:spPr>
          <a:xfrm flipV="1">
            <a:off x="4356675" y="5772444"/>
            <a:ext cx="797400" cy="1"/>
          </a:xfrm>
          <a:prstGeom prst="bentConnector3">
            <a:avLst>
              <a:gd name="adj1" fmla="val 50000"/>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58" name="カギ線コネクタ 57"/>
          <p:cNvCxnSpPr>
            <a:stCxn id="1028" idx="3"/>
            <a:endCxn id="68" idx="1"/>
          </p:cNvCxnSpPr>
          <p:nvPr/>
        </p:nvCxnSpPr>
        <p:spPr>
          <a:xfrm>
            <a:off x="4356675" y="2230303"/>
            <a:ext cx="2212890" cy="3733"/>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grpSp>
        <p:nvGrpSpPr>
          <p:cNvPr id="105" name="グループ化 104"/>
          <p:cNvGrpSpPr/>
          <p:nvPr/>
        </p:nvGrpSpPr>
        <p:grpSpPr>
          <a:xfrm>
            <a:off x="6569565" y="1304553"/>
            <a:ext cx="1862696" cy="1858968"/>
            <a:chOff x="4513555" y="1654253"/>
            <a:chExt cx="1474274" cy="1471325"/>
          </a:xfrm>
        </p:grpSpPr>
        <p:grpSp>
          <p:nvGrpSpPr>
            <p:cNvPr id="67" name="グループ化 66"/>
            <p:cNvGrpSpPr/>
            <p:nvPr/>
          </p:nvGrpSpPr>
          <p:grpSpPr>
            <a:xfrm>
              <a:off x="4513555" y="1654253"/>
              <a:ext cx="1474274" cy="1471325"/>
              <a:chOff x="4871017" y="1737613"/>
              <a:chExt cx="1234686" cy="1232216"/>
            </a:xfrm>
          </p:grpSpPr>
          <p:pic>
            <p:nvPicPr>
              <p:cNvPr id="68" name="Picture 4" descr="C:\VCProjects\2DImageProcess\TFourieTransform\TImageProcess\Y.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H="1">
                <a:off x="4871017" y="1737613"/>
                <a:ext cx="1232215" cy="1232215"/>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cxnSp>
            <p:nvCxnSpPr>
              <p:cNvPr id="65" name="直線コネクタ 64"/>
              <p:cNvCxnSpPr/>
              <p:nvPr/>
            </p:nvCxnSpPr>
            <p:spPr>
              <a:xfrm>
                <a:off x="5014358"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5150467"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a:off x="5286576"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5422685"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5558794"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a:off x="5694903"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a:off x="5831012"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5967121"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6103232"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a:off x="4878249"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6" name="グループ化 65"/>
              <p:cNvGrpSpPr/>
              <p:nvPr/>
            </p:nvGrpSpPr>
            <p:grpSpPr>
              <a:xfrm rot="5400000">
                <a:off x="4877103" y="1741055"/>
                <a:ext cx="1224983" cy="1232216"/>
                <a:chOff x="5030649" y="1890013"/>
                <a:chExt cx="1224983" cy="1232216"/>
              </a:xfrm>
            </p:grpSpPr>
            <p:cxnSp>
              <p:nvCxnSpPr>
                <p:cNvPr id="80" name="直線コネクタ 79"/>
                <p:cNvCxnSpPr/>
                <p:nvPr/>
              </p:nvCxnSpPr>
              <p:spPr>
                <a:xfrm>
                  <a:off x="5166758"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a:off x="5302867"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a:off x="5438976"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a:off x="5575085"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5711194"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5847303"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5983412"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119521"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a:off x="6255632"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5030649"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98" name="正方形/長方形 97"/>
            <p:cNvSpPr/>
            <p:nvPr/>
          </p:nvSpPr>
          <p:spPr>
            <a:xfrm>
              <a:off x="5497314" y="2150244"/>
              <a:ext cx="162521" cy="162521"/>
            </a:xfrm>
            <a:prstGeom prst="rect">
              <a:avLst/>
            </a:prstGeom>
            <a:noFill/>
            <a:ln w="412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nvGrpSpPr>
          <p:cNvPr id="1047" name="グループ化 1046"/>
          <p:cNvGrpSpPr/>
          <p:nvPr/>
        </p:nvGrpSpPr>
        <p:grpSpPr>
          <a:xfrm>
            <a:off x="9532157" y="1742375"/>
            <a:ext cx="1701128" cy="1701126"/>
            <a:chOff x="4986293" y="3383250"/>
            <a:chExt cx="1346397" cy="1346396"/>
          </a:xfrm>
        </p:grpSpPr>
        <p:pic>
          <p:nvPicPr>
            <p:cNvPr id="1032" name="Picture 7" descr="https://upload.wikimedia.org/wikipedia/commons/thumb/6/61/JPEG_example_subimage.svg/256px-JPEG_example_subimage.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93273" y="3389353"/>
              <a:ext cx="1332436" cy="1332436"/>
            </a:xfrm>
            <a:prstGeom prst="rect">
              <a:avLst/>
            </a:prstGeom>
            <a:noFill/>
            <a:extLst>
              <a:ext uri="{909E8E84-426E-40DD-AFC4-6F175D3DCCD1}">
                <a14:hiddenFill xmlns:a14="http://schemas.microsoft.com/office/drawing/2010/main">
                  <a:solidFill>
                    <a:srgbClr val="FFFFFF"/>
                  </a:solidFill>
                </a14:hiddenFill>
              </a:ext>
            </a:extLst>
          </p:spPr>
        </p:pic>
        <p:grpSp>
          <p:nvGrpSpPr>
            <p:cNvPr id="103" name="グループ化 102"/>
            <p:cNvGrpSpPr/>
            <p:nvPr/>
          </p:nvGrpSpPr>
          <p:grpSpPr>
            <a:xfrm>
              <a:off x="4986293" y="3383250"/>
              <a:ext cx="1346397" cy="1346396"/>
              <a:chOff x="5309402" y="3647086"/>
              <a:chExt cx="1817306" cy="1817305"/>
            </a:xfrm>
          </p:grpSpPr>
          <p:grpSp>
            <p:nvGrpSpPr>
              <p:cNvPr id="101" name="グループ化 100"/>
              <p:cNvGrpSpPr/>
              <p:nvPr/>
            </p:nvGrpSpPr>
            <p:grpSpPr>
              <a:xfrm>
                <a:off x="5321300" y="3647086"/>
                <a:ext cx="1805408" cy="1817305"/>
                <a:chOff x="5311973" y="3647086"/>
                <a:chExt cx="1805408" cy="1817305"/>
              </a:xfrm>
            </p:grpSpPr>
            <p:cxnSp>
              <p:nvCxnSpPr>
                <p:cNvPr id="104" name="直線コネクタ 103"/>
                <p:cNvCxnSpPr/>
                <p:nvPr/>
              </p:nvCxnSpPr>
              <p:spPr>
                <a:xfrm>
                  <a:off x="5311973"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7117381"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a:off x="6891705"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a:xfrm>
                  <a:off x="6666029"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a:xfrm>
                  <a:off x="6440353"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a:off x="6214677"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a:off x="5989001"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p:cNvCxnSpPr/>
                <p:nvPr/>
              </p:nvCxnSpPr>
              <p:spPr>
                <a:xfrm>
                  <a:off x="5763325"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p:cNvCxnSpPr/>
                <p:nvPr/>
              </p:nvCxnSpPr>
              <p:spPr>
                <a:xfrm>
                  <a:off x="5537649"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16" name="グループ化 115"/>
              <p:cNvGrpSpPr/>
              <p:nvPr/>
            </p:nvGrpSpPr>
            <p:grpSpPr>
              <a:xfrm rot="5400000">
                <a:off x="5315351" y="3641138"/>
                <a:ext cx="1805408" cy="1817305"/>
                <a:chOff x="5311973" y="3647086"/>
                <a:chExt cx="1805408" cy="1817305"/>
              </a:xfrm>
            </p:grpSpPr>
            <p:cxnSp>
              <p:nvCxnSpPr>
                <p:cNvPr id="117" name="直線コネクタ 116"/>
                <p:cNvCxnSpPr/>
                <p:nvPr/>
              </p:nvCxnSpPr>
              <p:spPr>
                <a:xfrm>
                  <a:off x="5311973"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7117381"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6891705"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6666029"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a:off x="6440353"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6214677"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a:off x="5989001"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5763325"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5537649"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grpSp>
      <p:cxnSp>
        <p:nvCxnSpPr>
          <p:cNvPr id="126" name="直線矢印コネクタ 125"/>
          <p:cNvCxnSpPr>
            <a:stCxn id="98" idx="3"/>
            <a:endCxn id="1032" idx="1"/>
          </p:cNvCxnSpPr>
          <p:nvPr/>
        </p:nvCxnSpPr>
        <p:spPr>
          <a:xfrm>
            <a:off x="8017852" y="2033890"/>
            <a:ext cx="1523124" cy="557940"/>
          </a:xfrm>
          <a:prstGeom prst="straightConnector1">
            <a:avLst/>
          </a:prstGeom>
          <a:ln w="57150">
            <a:solidFill>
              <a:srgbClr val="FFC000"/>
            </a:solidFill>
            <a:headEnd w="lg" len="lg"/>
            <a:tailEnd type="stealth"/>
          </a:ln>
        </p:spPr>
        <p:style>
          <a:lnRef idx="1">
            <a:schemeClr val="accent1"/>
          </a:lnRef>
          <a:fillRef idx="0">
            <a:schemeClr val="accent1"/>
          </a:fillRef>
          <a:effectRef idx="0">
            <a:schemeClr val="accent1"/>
          </a:effectRef>
          <a:fontRef idx="minor">
            <a:schemeClr val="tx1"/>
          </a:fontRef>
        </p:style>
      </p:cxnSp>
      <p:pic>
        <p:nvPicPr>
          <p:cNvPr id="1033" name="Picture 9" descr="&#10;\left[&#10;\begin{array}{rrrrrrrr}&#10; 52 &amp; 55 &amp; 61 &amp; 66 &amp; 70 &amp; 61 &amp; 64 &amp; 73 \\&#10; 63 &amp; 59 &amp; 55 &amp; 90 &amp; 109 &amp; 85 &amp; 69 &amp; 72 \\&#10; 62 &amp; 59 &amp; 68 &amp; 113 &amp; 144 &amp; 104 &amp; 66 &amp; 73 \\&#10; 63 &amp; 58 &amp; 71 &amp; 122 &amp; 154 &amp; 106 &amp; 70 &amp; 69 \\&#10; 67 &amp; 61 &amp; 68 &amp; 104 &amp; 126 &amp; 88 &amp; 68 &amp; 70 \\&#10; 79 &amp; 65 &amp; 60 &amp; 70 &amp; 77 &amp; 68 &amp; 58 &amp; 75 \\&#10; 85 &amp; 71 &amp; 64 &amp; 59 &amp; 55 &amp; 61 &amp; 65 &amp; 83 \\&#10; 87 &amp; 79 &amp; 69 &amp; 68 &amp; 65 &amp; 76 &amp; 78 &amp; 94&#10;\end{array}&#10;\right].&#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25996" y="4055226"/>
            <a:ext cx="2518475" cy="1397535"/>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g=&#10;\begin{array}{c}&#10;x \\&#10;\longrightarrow \\&#10;\left[&#10;\begin{array}{rrrrrrrr}&#10; -76 &amp; -73 &amp; -67 &amp; -62 &amp; -58 &amp; -67 &amp; -64 &amp; -55 \\&#10; -65 &amp; -69 &amp; -73 &amp; -38 &amp; -19 &amp; -43 &amp; -59 &amp; -56 \\&#10; -66 &amp; -69 &amp; -60 &amp; -15 &amp; 16 &amp; -24 &amp; -62 &amp; -55 \\&#10; -65 &amp; -70 &amp; -57 &amp; -6 &amp; 26 &amp; -22 &amp; -58 &amp; -59 \\&#10; -61 &amp; -67 &amp; -60 &amp; -24 &amp; -2 &amp; -40 &amp; -60 &amp; -58 \\&#10; -49 &amp; -63 &amp; -68 &amp; -58 &amp; -51 &amp; -60 &amp; -70 &amp; -53 \\&#10; -43 &amp; -57 &amp; -64 &amp; -69 &amp; -73 &amp; -67 &amp; -63 &amp; -45 \\&#10; -41 &amp; -49 &amp; -59 &amp; -60 &amp; -63 &amp; -52 &amp; -50 &amp; -34&#10;\end{array}&#10;\right]&#10;\end{array}&#10;\Bigg\downarrow y.&#10;"/>
          <p:cNvPicPr>
            <a:picLocks noChangeAspect="1" noChangeArrowheads="1"/>
          </p:cNvPicPr>
          <p:nvPr/>
        </p:nvPicPr>
        <p:blipFill rotWithShape="1">
          <a:blip r:embed="rId9">
            <a:extLst>
              <a:ext uri="{28A0092B-C50C-407E-A947-70E740481C1C}">
                <a14:useLocalDpi xmlns:a14="http://schemas.microsoft.com/office/drawing/2010/main" val="0"/>
              </a:ext>
            </a:extLst>
          </a:blip>
          <a:srcRect l="8820" t="13936" r="7286"/>
          <a:stretch/>
        </p:blipFill>
        <p:spPr bwMode="auto">
          <a:xfrm>
            <a:off x="8823019" y="3904319"/>
            <a:ext cx="3209378" cy="1981455"/>
          </a:xfrm>
          <a:prstGeom prst="rect">
            <a:avLst/>
          </a:prstGeom>
          <a:noFill/>
          <a:extLst>
            <a:ext uri="{909E8E84-426E-40DD-AFC4-6F175D3DCCD1}">
              <a14:hiddenFill xmlns:a14="http://schemas.microsoft.com/office/drawing/2010/main">
                <a:solidFill>
                  <a:srgbClr val="FFFFFF"/>
                </a:solidFill>
              </a14:hiddenFill>
            </a:ext>
          </a:extLst>
        </p:spPr>
      </p:pic>
      <p:sp>
        <p:nvSpPr>
          <p:cNvPr id="1036" name="テキスト ボックス 1035"/>
          <p:cNvSpPr txBox="1"/>
          <p:nvPr/>
        </p:nvSpPr>
        <p:spPr>
          <a:xfrm>
            <a:off x="9054325" y="6034611"/>
            <a:ext cx="2969083" cy="707886"/>
          </a:xfrm>
          <a:prstGeom prst="rect">
            <a:avLst/>
          </a:prstGeom>
          <a:noFill/>
        </p:spPr>
        <p:txBody>
          <a:bodyPr wrap="none" rtlCol="0">
            <a:spAutoFit/>
          </a:bodyPr>
          <a:lstStyle/>
          <a:p>
            <a:r>
              <a:rPr lang="ja-JP" altLang="en-US" sz="2000" dirty="0" smtClean="0">
                <a:latin typeface="メイリオ" panose="020B0604030504040204" pitchFamily="50" charset="-128"/>
                <a:ea typeface="メイリオ" panose="020B0604030504040204" pitchFamily="50" charset="-128"/>
              </a:rPr>
              <a:t>画素値から</a:t>
            </a:r>
            <a:r>
              <a:rPr lang="en-US" altLang="ja-JP" sz="2000" dirty="0" smtClean="0">
                <a:latin typeface="メイリオ" panose="020B0604030504040204" pitchFamily="50" charset="-128"/>
                <a:ea typeface="メイリオ" panose="020B0604030504040204" pitchFamily="50" charset="-128"/>
              </a:rPr>
              <a:t>128</a:t>
            </a:r>
            <a:r>
              <a:rPr lang="ja-JP" altLang="en-US" sz="2000" dirty="0">
                <a:latin typeface="メイリオ" panose="020B0604030504040204" pitchFamily="50" charset="-128"/>
                <a:ea typeface="メイリオ" panose="020B0604030504040204" pitchFamily="50" charset="-128"/>
              </a:rPr>
              <a:t>を引いて</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値域を</a:t>
            </a:r>
            <a:r>
              <a:rPr lang="en-US" altLang="ja-JP" sz="2000" dirty="0">
                <a:latin typeface="メイリオ" panose="020B0604030504040204" pitchFamily="50" charset="-128"/>
                <a:ea typeface="メイリオ" panose="020B0604030504040204" pitchFamily="50" charset="-128"/>
              </a:rPr>
              <a:t>[-128,127]</a:t>
            </a:r>
            <a:r>
              <a:rPr lang="ja-JP" altLang="en-US" sz="2000" dirty="0">
                <a:latin typeface="メイリオ" panose="020B0604030504040204" pitchFamily="50" charset="-128"/>
                <a:ea typeface="メイリオ" panose="020B0604030504040204" pitchFamily="50" charset="-128"/>
              </a:rPr>
              <a:t>に</a:t>
            </a:r>
          </a:p>
        </p:txBody>
      </p:sp>
      <p:sp>
        <p:nvSpPr>
          <p:cNvPr id="144" name="テキスト ボックス 143"/>
          <p:cNvSpPr txBox="1"/>
          <p:nvPr/>
        </p:nvSpPr>
        <p:spPr>
          <a:xfrm>
            <a:off x="8057082" y="4451434"/>
            <a:ext cx="851515" cy="769441"/>
          </a:xfrm>
          <a:prstGeom prst="rect">
            <a:avLst/>
          </a:prstGeom>
          <a:noFill/>
        </p:spPr>
        <p:txBody>
          <a:bodyPr wrap="none" rtlCol="0">
            <a:spAutoFit/>
          </a:bodyPr>
          <a:lstStyle/>
          <a:p>
            <a:r>
              <a:rPr lang="en-US" altLang="ja-JP" sz="4400" i="1" dirty="0" err="1"/>
              <a:t>fxy</a:t>
            </a:r>
            <a:endParaRPr lang="ja-JP" altLang="en-US" sz="1400" i="1" dirty="0"/>
          </a:p>
        </p:txBody>
      </p:sp>
      <p:cxnSp>
        <p:nvCxnSpPr>
          <p:cNvPr id="150" name="カギ線コネクタ 149"/>
          <p:cNvCxnSpPr>
            <a:stCxn id="28" idx="3"/>
            <a:endCxn id="68" idx="1"/>
          </p:cNvCxnSpPr>
          <p:nvPr/>
        </p:nvCxnSpPr>
        <p:spPr>
          <a:xfrm flipV="1">
            <a:off x="5770183" y="2234036"/>
            <a:ext cx="799382" cy="1746504"/>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53" name="カギ線コネクタ 152"/>
          <p:cNvCxnSpPr>
            <a:stCxn id="29" idx="3"/>
            <a:endCxn id="68" idx="1"/>
          </p:cNvCxnSpPr>
          <p:nvPr/>
        </p:nvCxnSpPr>
        <p:spPr>
          <a:xfrm flipV="1">
            <a:off x="5770182" y="2234036"/>
            <a:ext cx="799383" cy="3538408"/>
          </a:xfrm>
          <a:prstGeom prst="bentConnector3">
            <a:avLst>
              <a:gd name="adj1" fmla="val 50000"/>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90" name="正方形/長方形 89"/>
          <p:cNvSpPr/>
          <p:nvPr/>
        </p:nvSpPr>
        <p:spPr>
          <a:xfrm>
            <a:off x="714016" y="237006"/>
            <a:ext cx="1276958"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入力</a:t>
            </a:r>
          </a:p>
        </p:txBody>
      </p:sp>
      <p:sp>
        <p:nvSpPr>
          <p:cNvPr id="91" name="正方形/長方形 90"/>
          <p:cNvSpPr/>
          <p:nvPr/>
        </p:nvSpPr>
        <p:spPr>
          <a:xfrm>
            <a:off x="2848626" y="237006"/>
            <a:ext cx="1770045"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メイリオ" panose="020B0604030504040204" pitchFamily="50" charset="-128"/>
                <a:ea typeface="メイリオ" panose="020B0604030504040204" pitchFamily="50" charset="-128"/>
              </a:rPr>
              <a:t>YUV</a:t>
            </a:r>
            <a:r>
              <a:rPr lang="ja-JP" altLang="en-US" sz="2400" dirty="0" smtClean="0">
                <a:latin typeface="メイリオ" panose="020B0604030504040204" pitchFamily="50" charset="-128"/>
                <a:ea typeface="メイリオ" panose="020B0604030504040204" pitchFamily="50" charset="-128"/>
              </a:rPr>
              <a:t>変換し</a:t>
            </a:r>
            <a:r>
              <a:rPr lang="en-US" altLang="ja-JP" sz="2400" dirty="0">
                <a:latin typeface="メイリオ" panose="020B0604030504040204" pitchFamily="50" charset="-128"/>
                <a:ea typeface="メイリオ" panose="020B0604030504040204" pitchFamily="50" charset="-128"/>
              </a:rPr>
              <a:t>UV</a:t>
            </a:r>
            <a:r>
              <a:rPr lang="ja-JP" altLang="en-US" sz="2400" dirty="0" smtClean="0">
                <a:latin typeface="メイリオ" panose="020B0604030504040204" pitchFamily="50" charset="-128"/>
                <a:ea typeface="メイリオ" panose="020B0604030504040204" pitchFamily="50" charset="-128"/>
              </a:rPr>
              <a:t>を縮小</a:t>
            </a:r>
            <a:endParaRPr lang="ja-JP" altLang="en-US" sz="2400" dirty="0">
              <a:latin typeface="メイリオ" panose="020B0604030504040204" pitchFamily="50" charset="-128"/>
              <a:ea typeface="メイリオ" panose="020B0604030504040204" pitchFamily="50" charset="-128"/>
            </a:endParaRPr>
          </a:p>
        </p:txBody>
      </p:sp>
      <p:cxnSp>
        <p:nvCxnSpPr>
          <p:cNvPr id="92" name="直線矢印コネクタ 91"/>
          <p:cNvCxnSpPr>
            <a:stCxn id="90" idx="3"/>
            <a:endCxn id="91" idx="1"/>
          </p:cNvCxnSpPr>
          <p:nvPr/>
        </p:nvCxnSpPr>
        <p:spPr>
          <a:xfrm>
            <a:off x="1990974" y="686979"/>
            <a:ext cx="857652"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91" idx="3"/>
            <a:endCxn id="94" idx="1"/>
          </p:cNvCxnSpPr>
          <p:nvPr/>
        </p:nvCxnSpPr>
        <p:spPr>
          <a:xfrm>
            <a:off x="4618671" y="686979"/>
            <a:ext cx="1966367"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正方形/長方形 93"/>
          <p:cNvSpPr/>
          <p:nvPr/>
        </p:nvSpPr>
        <p:spPr>
          <a:xfrm>
            <a:off x="6585038" y="237006"/>
            <a:ext cx="3803252"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latin typeface="メイリオ" panose="020B0604030504040204" pitchFamily="50" charset="-128"/>
                <a:ea typeface="メイリオ" panose="020B0604030504040204" pitchFamily="50" charset="-128"/>
              </a:rPr>
              <a:t>8×8</a:t>
            </a:r>
            <a:r>
              <a:rPr lang="ja-JP" altLang="en-US" sz="2400" dirty="0" smtClean="0">
                <a:latin typeface="メイリオ" panose="020B0604030504040204" pitchFamily="50" charset="-128"/>
                <a:ea typeface="メイリオ" panose="020B0604030504040204" pitchFamily="50" charset="-128"/>
              </a:rPr>
              <a:t>画素のブロック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に</a:t>
            </a:r>
            <a:r>
              <a:rPr lang="ja-JP" altLang="en-US" sz="2400" dirty="0" smtClean="0">
                <a:latin typeface="メイリオ" panose="020B0604030504040204" pitchFamily="50" charset="-128"/>
                <a:ea typeface="メイリオ" panose="020B0604030504040204" pitchFamily="50" charset="-128"/>
              </a:rPr>
              <a:t>分割</a:t>
            </a:r>
            <a:endParaRPr lang="ja-JP" altLang="en-US" sz="2400" dirty="0">
              <a:latin typeface="メイリオ" panose="020B0604030504040204" pitchFamily="50" charset="-128"/>
              <a:ea typeface="メイリオ" panose="020B0604030504040204" pitchFamily="50" charset="-128"/>
            </a:endParaRPr>
          </a:p>
        </p:txBody>
      </p:sp>
      <p:cxnSp>
        <p:nvCxnSpPr>
          <p:cNvPr id="96" name="直線矢印コネクタ 95"/>
          <p:cNvCxnSpPr>
            <a:stCxn id="94" idx="3"/>
          </p:cNvCxnSpPr>
          <p:nvPr/>
        </p:nvCxnSpPr>
        <p:spPr>
          <a:xfrm>
            <a:off x="10388290" y="686979"/>
            <a:ext cx="983521"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テキスト ボックス 114"/>
          <p:cNvSpPr txBox="1"/>
          <p:nvPr/>
        </p:nvSpPr>
        <p:spPr>
          <a:xfrm>
            <a:off x="4973950" y="4561894"/>
            <a:ext cx="1106068"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色</a:t>
            </a:r>
            <a:r>
              <a:rPr lang="ja-JP" altLang="en-US" dirty="0" err="1" smtClean="0">
                <a:latin typeface="メイリオ" panose="020B0604030504040204" pitchFamily="50" charset="-128"/>
                <a:ea typeface="メイリオ" panose="020B0604030504040204" pitchFamily="50" charset="-128"/>
              </a:rPr>
              <a:t>み</a:t>
            </a:r>
            <a:r>
              <a:rPr lang="ja-JP" altLang="en-US" dirty="0" smtClean="0">
                <a:latin typeface="メイリオ" panose="020B0604030504040204" pitchFamily="50" charset="-128"/>
                <a:ea typeface="メイリオ" panose="020B0604030504040204" pitchFamily="50" charset="-128"/>
              </a:rPr>
              <a:t>成分</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は縮小</a:t>
            </a:r>
            <a:endParaRPr lang="ja-JP" altLang="en-US" dirty="0">
              <a:latin typeface="メイリオ" panose="020B0604030504040204" pitchFamily="50" charset="-128"/>
              <a:ea typeface="メイリオ" panose="020B0604030504040204" pitchFamily="50" charset="-128"/>
            </a:endParaRPr>
          </a:p>
        </p:txBody>
      </p:sp>
      <p:sp>
        <p:nvSpPr>
          <p:cNvPr id="128" name="テキスト ボックス 127"/>
          <p:cNvSpPr txBox="1"/>
          <p:nvPr/>
        </p:nvSpPr>
        <p:spPr>
          <a:xfrm>
            <a:off x="9054325" y="3481546"/>
            <a:ext cx="2656789" cy="369332"/>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８ｘ８画素のブロック</a:t>
            </a:r>
            <a:endParaRPr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1531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角丸四角形 26"/>
          <p:cNvSpPr/>
          <p:nvPr/>
        </p:nvSpPr>
        <p:spPr>
          <a:xfrm>
            <a:off x="4585345" y="1419132"/>
            <a:ext cx="3484235" cy="2492990"/>
          </a:xfrm>
          <a:prstGeom prst="roundRect">
            <a:avLst>
              <a:gd name="adj" fmla="val 7052"/>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39</a:t>
            </a:fld>
            <a:endParaRPr lang="ja-JP" altLang="en-US"/>
          </a:p>
        </p:txBody>
      </p:sp>
      <p:sp>
        <p:nvSpPr>
          <p:cNvPr id="5" name="正方形/長方形 4"/>
          <p:cNvSpPr/>
          <p:nvPr/>
        </p:nvSpPr>
        <p:spPr>
          <a:xfrm>
            <a:off x="4629176" y="388149"/>
            <a:ext cx="2823625"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量子化</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テーブル値で割る</a:t>
            </a:r>
            <a:endParaRPr lang="en-US" altLang="ja-JP" sz="2400" dirty="0">
              <a:latin typeface="メイリオ" panose="020B0604030504040204" pitchFamily="50" charset="-128"/>
              <a:ea typeface="メイリオ" panose="020B0604030504040204" pitchFamily="50" charset="-128"/>
            </a:endParaRPr>
          </a:p>
        </p:txBody>
      </p:sp>
      <p:sp>
        <p:nvSpPr>
          <p:cNvPr id="6" name="正方形/長方形 5"/>
          <p:cNvSpPr/>
          <p:nvPr/>
        </p:nvSpPr>
        <p:spPr>
          <a:xfrm>
            <a:off x="8516472" y="388149"/>
            <a:ext cx="2823625" cy="896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ジグザグスキャン</a:t>
            </a:r>
            <a:endParaRPr lang="en-US" altLang="ja-JP" sz="2400" dirty="0">
              <a:latin typeface="メイリオ" panose="020B0604030504040204" pitchFamily="50" charset="-128"/>
              <a:ea typeface="メイリオ" panose="020B0604030504040204" pitchFamily="50" charset="-128"/>
            </a:endParaRPr>
          </a:p>
        </p:txBody>
      </p:sp>
      <p:sp>
        <p:nvSpPr>
          <p:cNvPr id="8" name="正方形/長方形 7"/>
          <p:cNvSpPr/>
          <p:nvPr/>
        </p:nvSpPr>
        <p:spPr>
          <a:xfrm>
            <a:off x="1007883" y="388149"/>
            <a:ext cx="1874420"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各ブロック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を</a:t>
            </a:r>
            <a:r>
              <a:rPr lang="en-US" altLang="ja-JP" sz="2400" dirty="0" smtClean="0">
                <a:latin typeface="メイリオ" panose="020B0604030504040204" pitchFamily="50" charset="-128"/>
                <a:ea typeface="メイリオ" panose="020B0604030504040204" pitchFamily="50" charset="-128"/>
              </a:rPr>
              <a:t>DCT</a:t>
            </a:r>
            <a:r>
              <a:rPr lang="ja-JP" altLang="en-US" sz="2400" dirty="0" smtClean="0">
                <a:latin typeface="メイリオ" panose="020B0604030504040204" pitchFamily="50" charset="-128"/>
                <a:ea typeface="メイリオ" panose="020B0604030504040204" pitchFamily="50" charset="-128"/>
              </a:rPr>
              <a:t>変換</a:t>
            </a:r>
            <a:endParaRPr lang="ja-JP" altLang="en-US" sz="2400" dirty="0">
              <a:latin typeface="メイリオ" panose="020B0604030504040204" pitchFamily="50" charset="-128"/>
              <a:ea typeface="メイリオ" panose="020B0604030504040204" pitchFamily="50" charset="-128"/>
            </a:endParaRPr>
          </a:p>
        </p:txBody>
      </p:sp>
      <p:pic>
        <p:nvPicPr>
          <p:cNvPr id="9" name="Picture 11" descr="g=&#10;\begin{array}{c}&#10;x \\&#10;\longrightarrow \\&#10;\left[&#10;\begin{array}{rrrrrrrr}&#10; -76 &amp; -73 &amp; -67 &amp; -62 &amp; -58 &amp; -67 &amp; -64 &amp; -55 \\&#10; -65 &amp; -69 &amp; -73 &amp; -38 &amp; -19 &amp; -43 &amp; -59 &amp; -56 \\&#10; -66 &amp; -69 &amp; -60 &amp; -15 &amp; 16 &amp; -24 &amp; -62 &amp; -55 \\&#10; -65 &amp; -70 &amp; -57 &amp; -6 &amp; 26 &amp; -22 &amp; -58 &amp; -59 \\&#10; -61 &amp; -67 &amp; -60 &amp; -24 &amp; -2 &amp; -40 &amp; -60 &amp; -58 \\&#10; -49 &amp; -63 &amp; -68 &amp; -58 &amp; -51 &amp; -60 &amp; -70 &amp; -53 \\&#10; -43 &amp; -57 &amp; -64 &amp; -69 &amp; -73 &amp; -67 &amp; -63 &amp; -45 \\&#10; -41 &amp; -49 &amp; -59 &amp; -60 &amp; -63 &amp; -52 &amp; -50 &amp; -34&#10;\end{array}&#10;\right]&#10;\end{array}&#10;\Bigg\downarrow y.&#10;"/>
          <p:cNvPicPr>
            <a:picLocks noChangeAspect="1" noChangeArrowheads="1"/>
          </p:cNvPicPr>
          <p:nvPr/>
        </p:nvPicPr>
        <p:blipFill rotWithShape="1">
          <a:blip r:embed="rId2">
            <a:extLst>
              <a:ext uri="{28A0092B-C50C-407E-A947-70E740481C1C}">
                <a14:useLocalDpi xmlns:a14="http://schemas.microsoft.com/office/drawing/2010/main" val="0"/>
              </a:ext>
            </a:extLst>
          </a:blip>
          <a:srcRect l="8820" t="13936" r="7286"/>
          <a:stretch/>
        </p:blipFill>
        <p:spPr bwMode="auto">
          <a:xfrm>
            <a:off x="697493" y="1727337"/>
            <a:ext cx="2989295" cy="1845577"/>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274990" y="1284807"/>
            <a:ext cx="732893" cy="646331"/>
          </a:xfrm>
          <a:prstGeom prst="rect">
            <a:avLst/>
          </a:prstGeom>
          <a:noFill/>
        </p:spPr>
        <p:txBody>
          <a:bodyPr wrap="none" rtlCol="0">
            <a:spAutoFit/>
          </a:bodyPr>
          <a:lstStyle/>
          <a:p>
            <a:r>
              <a:rPr lang="en-US" altLang="ja-JP" sz="3600" i="1" dirty="0" err="1"/>
              <a:t>fxy</a:t>
            </a:r>
            <a:endParaRPr lang="ja-JP" altLang="en-US" sz="1100" i="1" dirty="0"/>
          </a:p>
        </p:txBody>
      </p:sp>
      <p:sp>
        <p:nvSpPr>
          <p:cNvPr id="11" name="テキスト ボックス 10"/>
          <p:cNvSpPr txBox="1"/>
          <p:nvPr/>
        </p:nvSpPr>
        <p:spPr>
          <a:xfrm>
            <a:off x="175283" y="3720926"/>
            <a:ext cx="832600" cy="646331"/>
          </a:xfrm>
          <a:prstGeom prst="rect">
            <a:avLst/>
          </a:prstGeom>
          <a:noFill/>
        </p:spPr>
        <p:txBody>
          <a:bodyPr wrap="none" rtlCol="0">
            <a:spAutoFit/>
          </a:bodyPr>
          <a:lstStyle/>
          <a:p>
            <a:r>
              <a:rPr lang="en-US" altLang="ja-JP" sz="3600" i="1" dirty="0" err="1"/>
              <a:t>Fuv</a:t>
            </a:r>
            <a:endParaRPr lang="ja-JP" altLang="en-US" sz="1100" i="1" dirty="0"/>
          </a:p>
        </p:txBody>
      </p:sp>
      <p:sp>
        <p:nvSpPr>
          <p:cNvPr id="12" name="下矢印 11"/>
          <p:cNvSpPr/>
          <p:nvPr/>
        </p:nvSpPr>
        <p:spPr>
          <a:xfrm>
            <a:off x="1906440" y="3720925"/>
            <a:ext cx="571400" cy="4626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992" y="4273992"/>
            <a:ext cx="3254297" cy="1779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テキスト ボックス 13"/>
          <p:cNvSpPr txBox="1"/>
          <p:nvPr/>
        </p:nvSpPr>
        <p:spPr>
          <a:xfrm>
            <a:off x="3733577" y="4493130"/>
            <a:ext cx="1107996" cy="461665"/>
          </a:xfrm>
          <a:prstGeom prst="rect">
            <a:avLst/>
          </a:prstGeom>
          <a:noFill/>
        </p:spPr>
        <p:txBody>
          <a:bodyPr wrap="none" rtlCol="0">
            <a:spAutoFit/>
          </a:bodyPr>
          <a:lstStyle/>
          <a:p>
            <a:r>
              <a:rPr lang="ja-JP" altLang="en-US" sz="2400" dirty="0" smtClean="0">
                <a:latin typeface="メイリオ" panose="020B0604030504040204" pitchFamily="50" charset="-128"/>
                <a:ea typeface="メイリオ" panose="020B0604030504040204" pitchFamily="50" charset="-128"/>
              </a:rPr>
              <a:t>量子化</a:t>
            </a:r>
            <a:endParaRPr lang="ja-JP" altLang="en-US" sz="2400" dirty="0">
              <a:latin typeface="メイリオ" panose="020B0604030504040204" pitchFamily="50" charset="-128"/>
              <a:ea typeface="メイリオ" panose="020B0604030504040204" pitchFamily="50" charset="-128"/>
            </a:endParaRPr>
          </a:p>
        </p:txBody>
      </p:sp>
      <p:cxnSp>
        <p:nvCxnSpPr>
          <p:cNvPr id="16" name="直線矢印コネクタ 15"/>
          <p:cNvCxnSpPr>
            <a:stCxn id="8" idx="3"/>
            <a:endCxn id="5" idx="1"/>
          </p:cNvCxnSpPr>
          <p:nvPr/>
        </p:nvCxnSpPr>
        <p:spPr>
          <a:xfrm>
            <a:off x="2882303" y="838122"/>
            <a:ext cx="1746873" cy="0"/>
          </a:xfrm>
          <a:prstGeom prst="straightConnector1">
            <a:avLst/>
          </a:prstGeom>
          <a:ln w="635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5" idx="3"/>
          </p:cNvCxnSpPr>
          <p:nvPr/>
        </p:nvCxnSpPr>
        <p:spPr>
          <a:xfrm>
            <a:off x="7452801" y="838122"/>
            <a:ext cx="1063671" cy="0"/>
          </a:xfrm>
          <a:prstGeom prst="straightConnector1">
            <a:avLst/>
          </a:prstGeom>
          <a:ln w="635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1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7781" y="4242040"/>
            <a:ext cx="2575020" cy="1843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下矢印 20"/>
          <p:cNvSpPr/>
          <p:nvPr/>
        </p:nvSpPr>
        <p:spPr>
          <a:xfrm rot="16200000">
            <a:off x="4033368" y="4674154"/>
            <a:ext cx="571400" cy="9995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テキスト ボックス 21"/>
          <p:cNvSpPr txBox="1"/>
          <p:nvPr/>
        </p:nvSpPr>
        <p:spPr>
          <a:xfrm>
            <a:off x="7347658" y="0"/>
            <a:ext cx="4963218"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本スライドの行列と図は</a:t>
            </a:r>
            <a:r>
              <a:rPr lang="en-US" altLang="ja-JP" dirty="0" smtClean="0">
                <a:latin typeface="メイリオ" panose="020B0604030504040204" pitchFamily="50" charset="-128"/>
                <a:ea typeface="メイリオ" panose="020B0604030504040204" pitchFamily="50" charset="-128"/>
              </a:rPr>
              <a:t>Wikipedia</a:t>
            </a:r>
            <a:r>
              <a:rPr lang="ja-JP" altLang="en-US" dirty="0" smtClean="0">
                <a:latin typeface="メイリオ" panose="020B0604030504040204" pitchFamily="50" charset="-128"/>
                <a:ea typeface="メイリオ" panose="020B0604030504040204" pitchFamily="50" charset="-128"/>
              </a:rPr>
              <a:t>より引用</a:t>
            </a:r>
            <a:endParaRPr lang="ja-JP" altLang="en-US" dirty="0">
              <a:latin typeface="メイリオ" panose="020B0604030504040204" pitchFamily="50" charset="-128"/>
              <a:ea typeface="メイリオ" panose="020B0604030504040204" pitchFamily="50" charset="-128"/>
            </a:endParaRPr>
          </a:p>
        </p:txBody>
      </p:sp>
      <p:pic>
        <p:nvPicPr>
          <p:cNvPr id="24"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573" y="1800942"/>
            <a:ext cx="2269627" cy="1491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テキスト ボックス 24"/>
          <p:cNvSpPr txBox="1"/>
          <p:nvPr/>
        </p:nvSpPr>
        <p:spPr>
          <a:xfrm>
            <a:off x="4719038" y="3265791"/>
            <a:ext cx="3469142"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高周波に大きな値を指定</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sym typeface="Wingdings" panose="05000000000000000000" pitchFamily="2" charset="2"/>
              </a:rPr>
              <a:t></a:t>
            </a:r>
            <a:r>
              <a:rPr lang="ja-JP" altLang="en-US" dirty="0" smtClean="0">
                <a:latin typeface="メイリオ" panose="020B0604030504040204" pitchFamily="50" charset="-128"/>
                <a:ea typeface="メイリオ" panose="020B0604030504040204" pitchFamily="50" charset="-128"/>
                <a:sym typeface="Wingdings" panose="05000000000000000000" pitchFamily="2" charset="2"/>
              </a:rPr>
              <a:t>高周波ほど強く量子化される</a:t>
            </a:r>
            <a:endParaRPr lang="ja-JP" altLang="en-US" dirty="0">
              <a:latin typeface="メイリオ" panose="020B0604030504040204" pitchFamily="50" charset="-128"/>
              <a:ea typeface="メイリオ" panose="020B0604030504040204" pitchFamily="50" charset="-128"/>
            </a:endParaRPr>
          </a:p>
        </p:txBody>
      </p:sp>
      <p:sp>
        <p:nvSpPr>
          <p:cNvPr id="26" name="テキスト ボックス 25"/>
          <p:cNvSpPr txBox="1"/>
          <p:nvPr/>
        </p:nvSpPr>
        <p:spPr>
          <a:xfrm>
            <a:off x="4774681" y="1445040"/>
            <a:ext cx="3469142" cy="369332"/>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量子化テーブルの例</a:t>
            </a:r>
            <a:endParaRPr lang="ja-JP" altLang="en-US" dirty="0">
              <a:latin typeface="メイリオ" panose="020B0604030504040204" pitchFamily="50" charset="-128"/>
              <a:ea typeface="メイリオ" panose="020B0604030504040204" pitchFamily="50" charset="-128"/>
            </a:endParaRPr>
          </a:p>
        </p:txBody>
      </p:sp>
      <p:pic>
        <p:nvPicPr>
          <p:cNvPr id="29" name="Picture 14" descr="https://upload.wikimedia.org/wikipedia/commons/thumb/4/43/JPEG_ZigZag.svg/220px-JPEG_ZigZag.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5902" y="1899611"/>
            <a:ext cx="1862703" cy="1862705"/>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p:cNvSpPr txBox="1"/>
          <p:nvPr/>
        </p:nvSpPr>
        <p:spPr>
          <a:xfrm>
            <a:off x="4719038" y="6092062"/>
            <a:ext cx="3797434"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高周波部分はほぼゼロに</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テーブルにより圧縮率を調整可能</a:t>
            </a:r>
            <a:endParaRPr lang="ja-JP" altLang="en-US" dirty="0">
              <a:latin typeface="メイリオ" panose="020B0604030504040204" pitchFamily="50" charset="-128"/>
              <a:ea typeface="メイリオ" panose="020B0604030504040204" pitchFamily="50" charset="-128"/>
            </a:endParaRPr>
          </a:p>
        </p:txBody>
      </p:sp>
      <p:sp>
        <p:nvSpPr>
          <p:cNvPr id="31" name="テキスト ボックス 30"/>
          <p:cNvSpPr txBox="1"/>
          <p:nvPr/>
        </p:nvSpPr>
        <p:spPr>
          <a:xfrm>
            <a:off x="8188180" y="1568936"/>
            <a:ext cx="3790337" cy="369332"/>
          </a:xfrm>
          <a:prstGeom prst="rect">
            <a:avLst/>
          </a:prstGeom>
          <a:noFill/>
        </p:spPr>
        <p:txBody>
          <a:bodyPr wrap="square" rtlCol="0">
            <a:spAutoFit/>
          </a:bodyPr>
          <a:lstStyle/>
          <a:p>
            <a:pPr algn="ctr"/>
            <a:r>
              <a:rPr lang="en-US" altLang="ja-JP" dirty="0" smtClean="0">
                <a:latin typeface="メイリオ" panose="020B0604030504040204" pitchFamily="50" charset="-128"/>
                <a:ea typeface="メイリオ" panose="020B0604030504040204" pitchFamily="50" charset="-128"/>
              </a:rPr>
              <a:t>8x8</a:t>
            </a:r>
            <a:r>
              <a:rPr lang="ja-JP" altLang="en-US" dirty="0" smtClean="0">
                <a:latin typeface="メイリオ" panose="020B0604030504040204" pitchFamily="50" charset="-128"/>
                <a:ea typeface="メイリオ" panose="020B0604030504040204" pitchFamily="50" charset="-128"/>
              </a:rPr>
              <a:t>ブロックをこの順にスキャン</a:t>
            </a:r>
            <a:endParaRPr lang="ja-JP" altLang="en-US" dirty="0">
              <a:latin typeface="メイリオ" panose="020B0604030504040204" pitchFamily="50" charset="-128"/>
              <a:ea typeface="メイリオ" panose="020B0604030504040204" pitchFamily="50" charset="-128"/>
            </a:endParaRPr>
          </a:p>
        </p:txBody>
      </p:sp>
      <p:sp>
        <p:nvSpPr>
          <p:cNvPr id="32" name="テキスト ボックス 31"/>
          <p:cNvSpPr txBox="1"/>
          <p:nvPr/>
        </p:nvSpPr>
        <p:spPr>
          <a:xfrm>
            <a:off x="8327378" y="4118208"/>
            <a:ext cx="3511939" cy="1631216"/>
          </a:xfrm>
          <a:prstGeom prst="rect">
            <a:avLst/>
          </a:prstGeom>
          <a:noFill/>
        </p:spPr>
        <p:txBody>
          <a:bodyPr wrap="square" rtlCol="0">
            <a:spAutoFit/>
          </a:bodyPr>
          <a:lstStyle/>
          <a:p>
            <a:r>
              <a:rPr lang="en-US" altLang="ja-JP" sz="2000" dirty="0"/>
              <a:t>−26,−3,0,−3,−2,−6,2,−4,1,−3,1,1,5,1,2,−1,1,−1,2,</a:t>
            </a:r>
            <a:r>
              <a:rPr lang="en-US" altLang="ja-JP" sz="2000" dirty="0">
                <a:solidFill>
                  <a:srgbClr val="FF0000"/>
                </a:solidFill>
              </a:rPr>
              <a:t>0,0,0,0,0</a:t>
            </a:r>
            <a:r>
              <a:rPr lang="en-US" altLang="ja-JP" sz="2000" dirty="0"/>
              <a:t>,</a:t>
            </a:r>
            <a:r>
              <a:rPr lang="en-US" altLang="ja-JP" sz="2000" dirty="0">
                <a:solidFill>
                  <a:srgbClr val="0000FF"/>
                </a:solidFill>
              </a:rPr>
              <a:t>−1,−1</a:t>
            </a:r>
            <a:r>
              <a:rPr lang="en-US" altLang="ja-JP" sz="2000" dirty="0"/>
              <a:t>,0,0,0,0,0,0,0,0,0,0,0,0,0,0,0,0,0,0,0,0,0,0,0,0,0,0,0,0,0,0,0,0,0,0,0,0,0,0  (64</a:t>
            </a:r>
            <a:r>
              <a:rPr lang="ja-JP" altLang="en-US" sz="2000" dirty="0"/>
              <a:t>字</a:t>
            </a:r>
            <a:r>
              <a:rPr lang="en-US" altLang="ja-JP" sz="2000" dirty="0"/>
              <a:t>)</a:t>
            </a:r>
          </a:p>
        </p:txBody>
      </p:sp>
      <p:sp>
        <p:nvSpPr>
          <p:cNvPr id="33" name="下矢印 32"/>
          <p:cNvSpPr/>
          <p:nvPr/>
        </p:nvSpPr>
        <p:spPr>
          <a:xfrm rot="16200000">
            <a:off x="7592079" y="4625224"/>
            <a:ext cx="571400" cy="73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34" name="直線矢印コネクタ 33"/>
          <p:cNvCxnSpPr/>
          <p:nvPr/>
        </p:nvCxnSpPr>
        <p:spPr>
          <a:xfrm>
            <a:off x="11340097" y="838122"/>
            <a:ext cx="789310"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240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4065676"/>
            <a:ext cx="11473211" cy="1452808"/>
          </a:xfrm>
        </p:spPr>
        <p:txBody>
          <a:bodyPr>
            <a:normAutofit fontScale="90000"/>
          </a:bodyPr>
          <a:lstStyle/>
          <a:p>
            <a:pPr algn="r"/>
            <a:r>
              <a:rPr kumimoji="1" lang="ja-JP" altLang="en-US" b="1" dirty="0" smtClean="0"/>
              <a:t>情報量のはなし</a:t>
            </a:r>
            <a:r>
              <a:rPr kumimoji="1" lang="en-US" altLang="ja-JP" b="1" dirty="0" smtClean="0"/>
              <a:t/>
            </a:r>
            <a:br>
              <a:rPr kumimoji="1" lang="en-US" altLang="ja-JP" b="1" dirty="0" smtClean="0"/>
            </a:br>
            <a:r>
              <a:rPr kumimoji="1" lang="en-US" altLang="ja-JP" b="1" dirty="0" smtClean="0"/>
              <a:t/>
            </a:r>
            <a:br>
              <a:rPr kumimoji="1" lang="en-US" altLang="ja-JP" b="1" dirty="0" smtClean="0"/>
            </a:br>
            <a:r>
              <a:rPr lang="ja-JP" altLang="en-US" sz="2700" dirty="0" smtClean="0"/>
              <a:t>ある事象を確認した時（ある事実が分かった時）</a:t>
            </a:r>
            <a:r>
              <a:rPr lang="en-US" altLang="ja-JP" sz="2700" dirty="0" smtClean="0"/>
              <a:t/>
            </a:r>
            <a:br>
              <a:rPr lang="en-US" altLang="ja-JP" sz="2700" dirty="0" smtClean="0"/>
            </a:br>
            <a:r>
              <a:rPr lang="ja-JP" altLang="en-US" sz="2700" dirty="0" smtClean="0"/>
              <a:t>得られた情報量</a:t>
            </a:r>
            <a:r>
              <a:rPr lang="ja-JP" altLang="en-US" sz="2700" dirty="0"/>
              <a:t>（</a:t>
            </a:r>
            <a:r>
              <a:rPr lang="ja-JP" altLang="en-US" sz="2700" dirty="0" smtClean="0"/>
              <a:t>情報の多さ・大きさみたいなもの）を定義したい</a:t>
            </a:r>
            <a:endParaRPr kumimoji="1" lang="ja-JP" altLang="en-US" sz="3600"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a:t>
            </a:fld>
            <a:endParaRPr lang="ja-JP" altLang="en-US"/>
          </a:p>
        </p:txBody>
      </p:sp>
      <p:sp>
        <p:nvSpPr>
          <p:cNvPr id="5" name="タイトル 1"/>
          <p:cNvSpPr txBox="1">
            <a:spLocks/>
          </p:cNvSpPr>
          <p:nvPr/>
        </p:nvSpPr>
        <p:spPr>
          <a:xfrm>
            <a:off x="457199" y="3529770"/>
            <a:ext cx="11473211"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b="1" dirty="0"/>
          </a:p>
        </p:txBody>
      </p:sp>
    </p:spTree>
    <p:extLst>
      <p:ext uri="{BB962C8B-B14F-4D97-AF65-F5344CB8AC3E}">
        <p14:creationId xmlns:p14="http://schemas.microsoft.com/office/powerpoint/2010/main" val="14023889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78684" y="4756645"/>
            <a:ext cx="4908211" cy="1569660"/>
          </a:xfrm>
          <a:prstGeom prst="rect">
            <a:avLst/>
          </a:prstGeom>
          <a:noFill/>
        </p:spPr>
        <p:txBody>
          <a:bodyPr wrap="square" rtlCol="0">
            <a:spAutoFit/>
          </a:bodyPr>
          <a:lstStyle/>
          <a:p>
            <a:r>
              <a:rPr lang="en-US" altLang="ja-JP" sz="2400" dirty="0"/>
              <a:t>−26,−3,0,−3,−2,−6,2,−4,1,−3,1,1,5,1,2,−1,1,−1,2,</a:t>
            </a:r>
            <a:r>
              <a:rPr lang="en-US" altLang="ja-JP" sz="2400" dirty="0">
                <a:solidFill>
                  <a:srgbClr val="FF0000"/>
                </a:solidFill>
              </a:rPr>
              <a:t>0,0,0,0,0,−1</a:t>
            </a:r>
            <a:r>
              <a:rPr lang="en-US" altLang="ja-JP" sz="2400" dirty="0">
                <a:solidFill>
                  <a:srgbClr val="0000FF"/>
                </a:solidFill>
              </a:rPr>
              <a:t>,−1</a:t>
            </a:r>
            <a:r>
              <a:rPr lang="en-US" altLang="ja-JP" sz="2400" dirty="0"/>
              <a:t>,0,0,0,0,0,0,0,0,0,0,0,0,0,0,0,0,0,0,0,0,0,0,0,0,0,0,0,0,0,0,0,0,0,0,0,0,0,0  </a:t>
            </a:r>
            <a:r>
              <a:rPr lang="en-US" altLang="ja-JP" sz="2400" dirty="0" smtClean="0"/>
              <a:t>(64 byte)</a:t>
            </a:r>
            <a:endParaRPr lang="en-US" altLang="ja-JP" sz="2400" dirty="0"/>
          </a:p>
        </p:txBody>
      </p:sp>
      <p:cxnSp>
        <p:nvCxnSpPr>
          <p:cNvPr id="6" name="直線矢印コネクタ 5"/>
          <p:cNvCxnSpPr>
            <a:endCxn id="7" idx="1"/>
          </p:cNvCxnSpPr>
          <p:nvPr/>
        </p:nvCxnSpPr>
        <p:spPr>
          <a:xfrm>
            <a:off x="530039" y="617041"/>
            <a:ext cx="854453"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1384492" y="209721"/>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符号化</a:t>
            </a:r>
            <a:endParaRPr lang="en-US" altLang="ja-JP" sz="24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1510941" y="1320652"/>
            <a:ext cx="9162601" cy="3247043"/>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直流成分について</a:t>
            </a:r>
            <a:endParaRPr lang="en-US" altLang="ja-JP" sz="28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直前のブロックの直流成分との差分を記録</a:t>
            </a:r>
            <a:endParaRPr lang="en-US" altLang="ja-JP" sz="24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これをハフマン符号化</a:t>
            </a:r>
            <a:endParaRPr lang="en-US" altLang="ja-JP" sz="2400" dirty="0" smtClean="0">
              <a:latin typeface="メイリオ" panose="020B0604030504040204" pitchFamily="50" charset="-128"/>
              <a:ea typeface="メイリオ" panose="020B0604030504040204" pitchFamily="50" charset="-128"/>
            </a:endParaRPr>
          </a:p>
          <a:p>
            <a:pPr marL="457200" indent="-457200">
              <a:spcBef>
                <a:spcPts val="600"/>
              </a:spcBef>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その他（交流）成分について</a:t>
            </a:r>
            <a:endParaRPr lang="en-US" altLang="ja-JP" sz="28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a:t>
            </a:r>
            <a:r>
              <a:rPr lang="en-US" altLang="ja-JP" sz="2400" b="1" dirty="0" smtClean="0">
                <a:latin typeface="メイリオ" panose="020B0604030504040204" pitchFamily="50" charset="-128"/>
                <a:ea typeface="メイリオ" panose="020B0604030504040204" pitchFamily="50" charset="-128"/>
              </a:rPr>
              <a:t>(RUNLENGTH, SIZE)(</a:t>
            </a:r>
            <a:r>
              <a:rPr lang="ja-JP" altLang="en-US" sz="2400" b="1" dirty="0" smtClean="0">
                <a:latin typeface="メイリオ" panose="020B0604030504040204" pitchFamily="50" charset="-128"/>
                <a:ea typeface="メイリオ" panose="020B0604030504040204" pitchFamily="50" charset="-128"/>
              </a:rPr>
              <a:t>符号</a:t>
            </a:r>
            <a:r>
              <a:rPr lang="en-US" altLang="ja-JP" sz="2400" b="1" dirty="0" smtClean="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の形で記載</a:t>
            </a:r>
            <a:endParaRPr lang="en-US" altLang="ja-JP" sz="24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RUNLENGTH(4bit)</a:t>
            </a:r>
            <a:r>
              <a:rPr lang="ja-JP" altLang="en-US" sz="2400" dirty="0" smtClean="0">
                <a:latin typeface="メイリオ" panose="020B0604030504040204" pitchFamily="50" charset="-128"/>
                <a:ea typeface="メイリオ" panose="020B0604030504040204" pitchFamily="50" charset="-128"/>
              </a:rPr>
              <a:t>は連続したゼロの数 </a:t>
            </a:r>
            <a:endParaRPr lang="en-US" altLang="ja-JP" sz="24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en-US" altLang="ja-JP" sz="2400" dirty="0">
                <a:latin typeface="メイリオ" panose="020B0604030504040204" pitchFamily="50" charset="-128"/>
                <a:ea typeface="メイリオ" panose="020B0604030504040204" pitchFamily="50" charset="-128"/>
              </a:rPr>
              <a:t>SIZE(4bit)</a:t>
            </a:r>
            <a:r>
              <a:rPr lang="ja-JP" altLang="en-US" sz="2400" dirty="0" smtClean="0">
                <a:latin typeface="メイリオ" panose="020B0604030504040204" pitchFamily="50" charset="-128"/>
                <a:ea typeface="メイリオ" panose="020B0604030504040204" pitchFamily="50" charset="-128"/>
              </a:rPr>
              <a:t>は，ゼロでない数字の表現に必要なビット数</a:t>
            </a:r>
            <a:endParaRPr lang="en-US" altLang="ja-JP" sz="24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符号は，ゼロでない数字のハフマン符号　</a:t>
            </a:r>
            <a:endParaRPr lang="en-US" altLang="ja-JP" sz="2400" dirty="0">
              <a:latin typeface="メイリオ" panose="020B0604030504040204" pitchFamily="50" charset="-128"/>
              <a:ea typeface="メイリオ" panose="020B0604030504040204" pitchFamily="50" charset="-128"/>
            </a:endParaRPr>
          </a:p>
        </p:txBody>
      </p:sp>
      <p:sp>
        <p:nvSpPr>
          <p:cNvPr id="11" name="正方形/長方形 10"/>
          <p:cNvSpPr/>
          <p:nvPr/>
        </p:nvSpPr>
        <p:spPr>
          <a:xfrm>
            <a:off x="4528911" y="316474"/>
            <a:ext cx="6144631" cy="707886"/>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各ブロックにおいて取得された</a:t>
            </a:r>
            <a:r>
              <a:rPr lang="en-US" altLang="ja-JP" sz="2000" dirty="0">
                <a:latin typeface="メイリオ" panose="020B0604030504040204" pitchFamily="50" charset="-128"/>
                <a:ea typeface="メイリオ" panose="020B0604030504040204" pitchFamily="50" charset="-128"/>
              </a:rPr>
              <a:t>64</a:t>
            </a:r>
            <a:r>
              <a:rPr lang="ja-JP" altLang="en-US" sz="2000" dirty="0">
                <a:latin typeface="メイリオ" panose="020B0604030504040204" pitchFamily="50" charset="-128"/>
                <a:ea typeface="メイリオ" panose="020B0604030504040204" pitchFamily="50" charset="-128"/>
              </a:rPr>
              <a:t>文字を符号化</a:t>
            </a:r>
            <a:r>
              <a:rPr lang="ja-JP" altLang="en-US" sz="2000" dirty="0" smtClean="0">
                <a:latin typeface="メイリオ" panose="020B0604030504040204" pitchFamily="50" charset="-128"/>
                <a:ea typeface="メイリオ" panose="020B0604030504040204" pitchFamily="50" charset="-128"/>
              </a:rPr>
              <a:t>する</a:t>
            </a:r>
            <a:endParaRPr lang="en-US" altLang="ja-JP" sz="2000" dirty="0" smtClean="0">
              <a:latin typeface="メイリオ" panose="020B0604030504040204" pitchFamily="50" charset="-128"/>
              <a:ea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rPr>
              <a:t>この</a:t>
            </a:r>
            <a:r>
              <a:rPr lang="ja-JP" altLang="en-US" sz="2000" dirty="0">
                <a:latin typeface="メイリオ" panose="020B0604030504040204" pitchFamily="50" charset="-128"/>
                <a:ea typeface="メイリオ" panose="020B0604030504040204" pitchFamily="50" charset="-128"/>
              </a:rPr>
              <a:t>部分</a:t>
            </a:r>
            <a:r>
              <a:rPr lang="ja-JP" altLang="en-US" sz="2000" dirty="0" smtClean="0">
                <a:latin typeface="メイリオ" panose="020B0604030504040204" pitchFamily="50" charset="-128"/>
                <a:ea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rPr>
              <a:t>可逆圧縮</a:t>
            </a:r>
            <a:endParaRPr lang="ja-JP" altLang="en-US" sz="2000" b="1" dirty="0"/>
          </a:p>
        </p:txBody>
      </p:sp>
      <p:sp>
        <p:nvSpPr>
          <p:cNvPr id="12" name="正方形/長方形 11"/>
          <p:cNvSpPr/>
          <p:nvPr/>
        </p:nvSpPr>
        <p:spPr>
          <a:xfrm>
            <a:off x="5902036" y="4787421"/>
            <a:ext cx="6289964" cy="1569660"/>
          </a:xfrm>
          <a:prstGeom prst="rect">
            <a:avLst/>
          </a:prstGeom>
        </p:spPr>
        <p:txBody>
          <a:bodyPr wrap="square">
            <a:spAutoFit/>
          </a:bodyPr>
          <a:lstStyle/>
          <a:p>
            <a:r>
              <a:rPr lang="en-US" altLang="ja-JP" sz="2400" dirty="0"/>
              <a:t>(0, 2)(-3);(1, 2)(-3);(0, 1)(-2</a:t>
            </a:r>
            <a:r>
              <a:rPr lang="en-US" altLang="ja-JP" sz="2400" dirty="0" smtClean="0"/>
              <a:t>); (</a:t>
            </a:r>
            <a:r>
              <a:rPr lang="en-US" altLang="ja-JP" sz="2400" dirty="0"/>
              <a:t>0, 2)(-6);(0, 1)(2</a:t>
            </a:r>
            <a:r>
              <a:rPr lang="en-US" altLang="ja-JP" sz="2400" dirty="0" smtClean="0"/>
              <a:t>);</a:t>
            </a:r>
            <a:r>
              <a:rPr lang="ja-JP" altLang="en-US" sz="2400" dirty="0" smtClean="0"/>
              <a:t>　　</a:t>
            </a:r>
            <a:r>
              <a:rPr lang="en-US" altLang="ja-JP" sz="2400" dirty="0" smtClean="0"/>
              <a:t>(</a:t>
            </a:r>
            <a:r>
              <a:rPr lang="en-US" altLang="ja-JP" sz="2400" dirty="0"/>
              <a:t>0, 1)(-4);(0, 1)(1</a:t>
            </a:r>
            <a:r>
              <a:rPr lang="en-US" altLang="ja-JP" sz="2400" dirty="0" smtClean="0"/>
              <a:t>);  (</a:t>
            </a:r>
            <a:r>
              <a:rPr lang="en-US" altLang="ja-JP" sz="2400" dirty="0"/>
              <a:t>0, 2)(-3);(0, 1)(1</a:t>
            </a:r>
            <a:r>
              <a:rPr lang="en-US" altLang="ja-JP" sz="2400" dirty="0" smtClean="0"/>
              <a:t>);  (</a:t>
            </a:r>
            <a:r>
              <a:rPr lang="en-US" altLang="ja-JP" sz="2400" dirty="0"/>
              <a:t>0, 1)(1</a:t>
            </a:r>
            <a:r>
              <a:rPr lang="en-US" altLang="ja-JP" sz="2400" dirty="0" smtClean="0"/>
              <a:t>);</a:t>
            </a:r>
            <a:r>
              <a:rPr lang="ja-JP" altLang="en-US" sz="2400" dirty="0" smtClean="0"/>
              <a:t>　　　</a:t>
            </a:r>
            <a:r>
              <a:rPr lang="en-US" altLang="ja-JP" sz="2400" dirty="0" smtClean="0"/>
              <a:t>(</a:t>
            </a:r>
            <a:r>
              <a:rPr lang="en-US" altLang="ja-JP" sz="2400" dirty="0"/>
              <a:t>0, 2)(5</a:t>
            </a:r>
            <a:r>
              <a:rPr lang="en-US" altLang="ja-JP" sz="2400" dirty="0" smtClean="0"/>
              <a:t>); (</a:t>
            </a:r>
            <a:r>
              <a:rPr lang="en-US" altLang="ja-JP" sz="2400" dirty="0"/>
              <a:t>0, 1)(1</a:t>
            </a:r>
            <a:r>
              <a:rPr lang="en-US" altLang="ja-JP" sz="2400" dirty="0" smtClean="0"/>
              <a:t>);  (</a:t>
            </a:r>
            <a:r>
              <a:rPr lang="en-US" altLang="ja-JP" sz="2400" dirty="0"/>
              <a:t>0, 1)(2</a:t>
            </a:r>
            <a:r>
              <a:rPr lang="en-US" altLang="ja-JP" sz="2400" dirty="0" smtClean="0"/>
              <a:t>);  (</a:t>
            </a:r>
            <a:r>
              <a:rPr lang="en-US" altLang="ja-JP" sz="2400" dirty="0"/>
              <a:t>0, 1)(-1);(0, 1)(1</a:t>
            </a:r>
            <a:r>
              <a:rPr lang="en-US" altLang="ja-JP" sz="2400" dirty="0" smtClean="0"/>
              <a:t>);</a:t>
            </a:r>
            <a:r>
              <a:rPr lang="ja-JP" altLang="en-US" sz="2400" dirty="0" smtClean="0"/>
              <a:t>　　　</a:t>
            </a:r>
            <a:r>
              <a:rPr lang="en-US" altLang="ja-JP" sz="2400" dirty="0" smtClean="0"/>
              <a:t>(</a:t>
            </a:r>
            <a:r>
              <a:rPr lang="en-US" altLang="ja-JP" sz="2400" dirty="0"/>
              <a:t>0, 1)(-1);(0, 1)(2</a:t>
            </a:r>
            <a:r>
              <a:rPr lang="en-US" altLang="ja-JP" sz="2400" dirty="0" smtClean="0"/>
              <a:t>);  </a:t>
            </a:r>
            <a:r>
              <a:rPr lang="en-US" altLang="ja-JP" sz="2400" dirty="0" smtClean="0">
                <a:solidFill>
                  <a:srgbClr val="FF0000"/>
                </a:solidFill>
              </a:rPr>
              <a:t>(</a:t>
            </a:r>
            <a:r>
              <a:rPr lang="en-US" altLang="ja-JP" sz="2400" dirty="0">
                <a:solidFill>
                  <a:srgbClr val="FF0000"/>
                </a:solidFill>
              </a:rPr>
              <a:t>5, 1)(-1)</a:t>
            </a:r>
            <a:r>
              <a:rPr lang="en-US" altLang="ja-JP" sz="2400" dirty="0"/>
              <a:t>;</a:t>
            </a:r>
            <a:r>
              <a:rPr lang="en-US" altLang="ja-JP" sz="2400" dirty="0">
                <a:solidFill>
                  <a:srgbClr val="0000FF"/>
                </a:solidFill>
              </a:rPr>
              <a:t>(0, 1)(-1)</a:t>
            </a:r>
            <a:r>
              <a:rPr lang="en-US" altLang="ja-JP" sz="2400" dirty="0"/>
              <a:t>;(0, 0);</a:t>
            </a:r>
          </a:p>
        </p:txBody>
      </p:sp>
      <p:sp>
        <p:nvSpPr>
          <p:cNvPr id="13" name="正方形/長方形 12"/>
          <p:cNvSpPr/>
          <p:nvPr/>
        </p:nvSpPr>
        <p:spPr>
          <a:xfrm>
            <a:off x="5902036" y="6419166"/>
            <a:ext cx="5059655" cy="369332"/>
          </a:xfrm>
          <a:prstGeom prst="rect">
            <a:avLst/>
          </a:prstGeom>
        </p:spPr>
        <p:txBody>
          <a:bodyPr wrap="none">
            <a:spAutoFit/>
          </a:bodyPr>
          <a:lstStyle/>
          <a:p>
            <a:r>
              <a:rPr lang="en-US" altLang="ja-JP" dirty="0" smtClean="0"/>
              <a:t>(RUNLENGTH,SIZE)</a:t>
            </a:r>
            <a:r>
              <a:rPr lang="ja-JP" altLang="en-US" dirty="0" smtClean="0"/>
              <a:t>に</a:t>
            </a:r>
            <a:r>
              <a:rPr lang="en-US" altLang="ja-JP" dirty="0" smtClean="0"/>
              <a:t>20byte</a:t>
            </a:r>
            <a:r>
              <a:rPr lang="ja-JP" altLang="en-US" dirty="0" err="1" smtClean="0"/>
              <a:t>，</a:t>
            </a:r>
            <a:r>
              <a:rPr lang="ja-JP" altLang="en-US" dirty="0" smtClean="0"/>
              <a:t>符号に</a:t>
            </a:r>
            <a:r>
              <a:rPr lang="en-US" altLang="ja-JP" dirty="0" smtClean="0"/>
              <a:t>24bit = 23 byte</a:t>
            </a:r>
            <a:endParaRPr lang="en-US" altLang="ja-JP" dirty="0"/>
          </a:p>
        </p:txBody>
      </p:sp>
    </p:spTree>
    <p:extLst>
      <p:ext uri="{BB962C8B-B14F-4D97-AF65-F5344CB8AC3E}">
        <p14:creationId xmlns:p14="http://schemas.microsoft.com/office/powerpoint/2010/main" val="6783892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Jpeg</a:t>
            </a:r>
            <a:r>
              <a:rPr kumimoji="1" lang="ja-JP" altLang="en-US" dirty="0" smtClean="0"/>
              <a:t>圧縮</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8x8</a:t>
            </a:r>
            <a:r>
              <a:rPr kumimoji="1" lang="ja-JP" altLang="en-US" dirty="0" smtClean="0"/>
              <a:t>のブロックごとに非可逆圧縮を書けているので，ブロック境界が見える</a:t>
            </a:r>
            <a:r>
              <a:rPr lang="ja-JP" altLang="en-US" dirty="0"/>
              <a:t>ようなノ</a:t>
            </a:r>
            <a:r>
              <a:rPr kumimoji="1" lang="ja-JP" altLang="en-US" dirty="0" smtClean="0"/>
              <a:t>イズが乗ります</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41</a:t>
            </a:fld>
            <a:endParaRPr lang="ja-JP" altLang="en-US"/>
          </a:p>
        </p:txBody>
      </p:sp>
      <p:pic>
        <p:nvPicPr>
          <p:cNvPr id="5" name="図 4"/>
          <p:cNvPicPr>
            <a:picLocks noChangeAspect="1"/>
          </p:cNvPicPr>
          <p:nvPr/>
        </p:nvPicPr>
        <p:blipFill rotWithShape="1">
          <a:blip r:embed="rId2"/>
          <a:srcRect l="641" t="28305" r="70167" b="23314"/>
          <a:stretch/>
        </p:blipFill>
        <p:spPr>
          <a:xfrm>
            <a:off x="6535866" y="2453640"/>
            <a:ext cx="4499540" cy="4039235"/>
          </a:xfrm>
          <a:prstGeom prst="rect">
            <a:avLst/>
          </a:prstGeom>
          <a:ln>
            <a:solidFill>
              <a:schemeClr val="tx1"/>
            </a:solidFill>
          </a:ln>
        </p:spPr>
      </p:pic>
      <p:pic>
        <p:nvPicPr>
          <p:cNvPr id="6" name="図 5"/>
          <p:cNvPicPr>
            <a:picLocks noChangeAspect="1"/>
          </p:cNvPicPr>
          <p:nvPr/>
        </p:nvPicPr>
        <p:blipFill rotWithShape="1">
          <a:blip r:embed="rId3"/>
          <a:srcRect l="256" t="28679" r="70000" b="23314"/>
          <a:stretch/>
        </p:blipFill>
        <p:spPr>
          <a:xfrm>
            <a:off x="565409" y="2468879"/>
            <a:ext cx="4600261" cy="4021825"/>
          </a:xfrm>
          <a:prstGeom prst="rect">
            <a:avLst/>
          </a:prstGeom>
          <a:ln>
            <a:solidFill>
              <a:schemeClr val="tx1"/>
            </a:solidFill>
          </a:ln>
        </p:spPr>
      </p:pic>
      <p:sp>
        <p:nvSpPr>
          <p:cNvPr id="7" name="正方形/長方形 6"/>
          <p:cNvSpPr/>
          <p:nvPr/>
        </p:nvSpPr>
        <p:spPr>
          <a:xfrm>
            <a:off x="4034922" y="5912577"/>
            <a:ext cx="886781" cy="646331"/>
          </a:xfrm>
          <a:prstGeom prst="rect">
            <a:avLst/>
          </a:prstGeom>
        </p:spPr>
        <p:txBody>
          <a:bodyPr wrap="none">
            <a:spAutoFit/>
          </a:bodyPr>
          <a:lstStyle/>
          <a:p>
            <a:r>
              <a:rPr lang="en-US" altLang="ja-JP" sz="3600" dirty="0" err="1" smtClean="0"/>
              <a:t>png</a:t>
            </a:r>
            <a:endParaRPr lang="ja-JP" altLang="en-US" sz="3600" dirty="0"/>
          </a:p>
        </p:txBody>
      </p:sp>
      <p:sp>
        <p:nvSpPr>
          <p:cNvPr id="8" name="正方形/長方形 7"/>
          <p:cNvSpPr/>
          <p:nvPr/>
        </p:nvSpPr>
        <p:spPr>
          <a:xfrm>
            <a:off x="8056666" y="5912577"/>
            <a:ext cx="3147015" cy="646331"/>
          </a:xfrm>
          <a:prstGeom prst="rect">
            <a:avLst/>
          </a:prstGeom>
        </p:spPr>
        <p:txBody>
          <a:bodyPr wrap="none">
            <a:spAutoFit/>
          </a:bodyPr>
          <a:lstStyle/>
          <a:p>
            <a:r>
              <a:rPr lang="en-US" altLang="ja-JP" sz="3600" dirty="0" smtClean="0"/>
              <a:t>Jpeg(</a:t>
            </a:r>
            <a:r>
              <a:rPr lang="ja-JP" altLang="en-US" sz="3600" dirty="0" smtClean="0"/>
              <a:t>圧縮率高</a:t>
            </a:r>
            <a:r>
              <a:rPr lang="en-US" altLang="ja-JP" sz="3600" dirty="0" smtClean="0"/>
              <a:t>)</a:t>
            </a:r>
            <a:endParaRPr lang="ja-JP" altLang="en-US" sz="3600" dirty="0"/>
          </a:p>
        </p:txBody>
      </p:sp>
    </p:spTree>
    <p:extLst>
      <p:ext uri="{BB962C8B-B14F-4D97-AF65-F5344CB8AC3E}">
        <p14:creationId xmlns:p14="http://schemas.microsoft.com/office/powerpoint/2010/main" val="36653153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 </a:t>
            </a:r>
            <a:r>
              <a:rPr kumimoji="1" lang="en-US" altLang="ja-JP" dirty="0" smtClean="0"/>
              <a:t>: JPEG </a:t>
            </a:r>
            <a:r>
              <a:rPr kumimoji="1" lang="ja-JP" altLang="en-US" dirty="0" smtClean="0"/>
              <a:t>圧縮の概要</a:t>
            </a:r>
            <a:endParaRPr kumimoji="1" lang="ja-JP" altLang="en-US" dirty="0"/>
          </a:p>
        </p:txBody>
      </p:sp>
      <p:sp>
        <p:nvSpPr>
          <p:cNvPr id="3" name="コンテンツ プレースホルダー 2"/>
          <p:cNvSpPr>
            <a:spLocks noGrp="1"/>
          </p:cNvSpPr>
          <p:nvPr>
            <p:ph idx="1"/>
          </p:nvPr>
        </p:nvSpPr>
        <p:spPr>
          <a:xfrm>
            <a:off x="457199" y="1262080"/>
            <a:ext cx="11473211" cy="2411562"/>
          </a:xfrm>
        </p:spPr>
        <p:txBody>
          <a:bodyPr>
            <a:normAutofit/>
          </a:bodyPr>
          <a:lstStyle/>
          <a:p>
            <a:r>
              <a:rPr kumimoji="1" lang="ja-JP" altLang="en-US" dirty="0" smtClean="0"/>
              <a:t>画像を輝度値画像とカラー画像に分離し，カラー画像を縮小</a:t>
            </a:r>
            <a:endParaRPr kumimoji="1" lang="en-US" altLang="ja-JP" dirty="0" smtClean="0"/>
          </a:p>
          <a:p>
            <a:r>
              <a:rPr lang="ja-JP" altLang="en-US" dirty="0" smtClean="0"/>
              <a:t>画像を</a:t>
            </a:r>
            <a:r>
              <a:rPr lang="en-US" altLang="ja-JP" dirty="0" smtClean="0"/>
              <a:t>8x8</a:t>
            </a:r>
            <a:r>
              <a:rPr lang="ja-JP" altLang="en-US" dirty="0" smtClean="0"/>
              <a:t>画素のブロックに分割し，</a:t>
            </a:r>
            <a:r>
              <a:rPr lang="en-US" altLang="ja-JP" dirty="0" smtClean="0"/>
              <a:t>DCT</a:t>
            </a:r>
            <a:r>
              <a:rPr lang="ja-JP" altLang="en-US" dirty="0" smtClean="0"/>
              <a:t>変換後後，量子化</a:t>
            </a:r>
            <a:endParaRPr lang="en-US" altLang="ja-JP" dirty="0" smtClean="0"/>
          </a:p>
          <a:p>
            <a:r>
              <a:rPr kumimoji="1" lang="ja-JP" altLang="en-US" dirty="0" smtClean="0"/>
              <a:t>量子化</a:t>
            </a:r>
            <a:r>
              <a:rPr lang="ja-JP" altLang="en-US" dirty="0" smtClean="0"/>
              <a:t>された</a:t>
            </a:r>
            <a:r>
              <a:rPr lang="en-US" altLang="ja-JP" dirty="0" smtClean="0"/>
              <a:t>DCT</a:t>
            </a:r>
            <a:r>
              <a:rPr lang="ja-JP" altLang="en-US" dirty="0" smtClean="0"/>
              <a:t>係数は，</a:t>
            </a:r>
            <a:r>
              <a:rPr lang="en-US" altLang="ja-JP" dirty="0" smtClean="0"/>
              <a:t>run-length</a:t>
            </a:r>
            <a:r>
              <a:rPr lang="ja-JP" altLang="en-US" dirty="0"/>
              <a:t>符号化</a:t>
            </a:r>
            <a:r>
              <a:rPr lang="en-US" altLang="ja-JP" dirty="0" smtClean="0"/>
              <a:t>+ Huffman</a:t>
            </a:r>
            <a:r>
              <a:rPr lang="ja-JP" altLang="en-US" dirty="0" smtClean="0"/>
              <a:t>符号化により変換される</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42</a:t>
            </a:fld>
            <a:endParaRPr lang="ja-JP" altLang="en-US"/>
          </a:p>
        </p:txBody>
      </p:sp>
      <p:grpSp>
        <p:nvGrpSpPr>
          <p:cNvPr id="15" name="グループ化 14"/>
          <p:cNvGrpSpPr/>
          <p:nvPr/>
        </p:nvGrpSpPr>
        <p:grpSpPr>
          <a:xfrm>
            <a:off x="1462958" y="3540273"/>
            <a:ext cx="8929008" cy="899945"/>
            <a:chOff x="592572" y="3065947"/>
            <a:chExt cx="5381493" cy="464820"/>
          </a:xfrm>
        </p:grpSpPr>
        <p:sp>
          <p:nvSpPr>
            <p:cNvPr id="5" name="正方形/長方形 4"/>
            <p:cNvSpPr/>
            <p:nvPr/>
          </p:nvSpPr>
          <p:spPr>
            <a:xfrm>
              <a:off x="592572" y="3065947"/>
              <a:ext cx="769620"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入力</a:t>
              </a:r>
            </a:p>
          </p:txBody>
        </p:sp>
        <p:sp>
          <p:nvSpPr>
            <p:cNvPr id="6" name="正方形/長方形 5"/>
            <p:cNvSpPr/>
            <p:nvPr/>
          </p:nvSpPr>
          <p:spPr>
            <a:xfrm>
              <a:off x="1573467" y="3065947"/>
              <a:ext cx="1066802"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メイリオ" panose="020B0604030504040204" pitchFamily="50" charset="-128"/>
                  <a:ea typeface="メイリオ" panose="020B0604030504040204" pitchFamily="50" charset="-128"/>
                </a:rPr>
                <a:t>YUV</a:t>
              </a:r>
              <a:r>
                <a:rPr lang="ja-JP" altLang="en-US" sz="2400" dirty="0" smtClean="0">
                  <a:latin typeface="メイリオ" panose="020B0604030504040204" pitchFamily="50" charset="-128"/>
                  <a:ea typeface="メイリオ" panose="020B0604030504040204" pitchFamily="50" charset="-128"/>
                </a:rPr>
                <a:t>変換し</a:t>
              </a:r>
              <a:r>
                <a:rPr lang="en-US" altLang="ja-JP" sz="2400" dirty="0">
                  <a:latin typeface="メイリオ" panose="020B0604030504040204" pitchFamily="50" charset="-128"/>
                  <a:ea typeface="メイリオ" panose="020B0604030504040204" pitchFamily="50" charset="-128"/>
                </a:rPr>
                <a:t>UV</a:t>
              </a:r>
              <a:r>
                <a:rPr lang="ja-JP" altLang="en-US" sz="2400" dirty="0" smtClean="0">
                  <a:latin typeface="メイリオ" panose="020B0604030504040204" pitchFamily="50" charset="-128"/>
                  <a:ea typeface="メイリオ" panose="020B0604030504040204" pitchFamily="50" charset="-128"/>
                </a:rPr>
                <a:t>を縮小</a:t>
              </a:r>
              <a:endParaRPr lang="ja-JP" altLang="en-US" sz="2400" dirty="0">
                <a:latin typeface="メイリオ" panose="020B0604030504040204" pitchFamily="50" charset="-128"/>
                <a:ea typeface="メイリオ" panose="020B0604030504040204" pitchFamily="50" charset="-128"/>
              </a:endParaRPr>
            </a:p>
          </p:txBody>
        </p:sp>
        <p:cxnSp>
          <p:nvCxnSpPr>
            <p:cNvPr id="7" name="直線矢印コネクタ 6"/>
            <p:cNvCxnSpPr>
              <a:stCxn id="5" idx="3"/>
              <a:endCxn id="6" idx="1"/>
            </p:cNvCxnSpPr>
            <p:nvPr/>
          </p:nvCxnSpPr>
          <p:spPr>
            <a:xfrm>
              <a:off x="1362192"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6" idx="3"/>
              <a:endCxn id="10" idx="1"/>
            </p:cNvCxnSpPr>
            <p:nvPr/>
          </p:nvCxnSpPr>
          <p:spPr>
            <a:xfrm>
              <a:off x="2640269"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2851544" y="3065947"/>
              <a:ext cx="1781537"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latin typeface="メイリオ" panose="020B0604030504040204" pitchFamily="50" charset="-128"/>
                  <a:ea typeface="メイリオ" panose="020B0604030504040204" pitchFamily="50" charset="-128"/>
                </a:rPr>
                <a:t>8×8</a:t>
              </a:r>
              <a:r>
                <a:rPr lang="ja-JP" altLang="en-US" sz="2400" dirty="0" smtClean="0">
                  <a:latin typeface="メイリオ" panose="020B0604030504040204" pitchFamily="50" charset="-128"/>
                  <a:ea typeface="メイリオ" panose="020B0604030504040204" pitchFamily="50" charset="-128"/>
                </a:rPr>
                <a:t>画素のブロック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に</a:t>
              </a:r>
              <a:r>
                <a:rPr lang="ja-JP" altLang="en-US" sz="2400" dirty="0" smtClean="0">
                  <a:latin typeface="メイリオ" panose="020B0604030504040204" pitchFamily="50" charset="-128"/>
                  <a:ea typeface="メイリオ" panose="020B0604030504040204" pitchFamily="50" charset="-128"/>
                </a:rPr>
                <a:t>分割</a:t>
              </a:r>
              <a:endParaRPr lang="ja-JP" altLang="en-US" sz="2400" dirty="0">
                <a:latin typeface="メイリオ" panose="020B0604030504040204" pitchFamily="50" charset="-128"/>
                <a:ea typeface="メイリオ" panose="020B0604030504040204" pitchFamily="50" charset="-128"/>
              </a:endParaRPr>
            </a:p>
          </p:txBody>
        </p:sp>
        <p:sp>
          <p:nvSpPr>
            <p:cNvPr id="12" name="正方形/長方形 11"/>
            <p:cNvSpPr/>
            <p:nvPr/>
          </p:nvSpPr>
          <p:spPr>
            <a:xfrm>
              <a:off x="4844356" y="3065947"/>
              <a:ext cx="1129709"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各ブロック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を</a:t>
              </a:r>
              <a:r>
                <a:rPr lang="en-US" altLang="ja-JP" sz="2400" dirty="0">
                  <a:latin typeface="メイリオ" panose="020B0604030504040204" pitchFamily="50" charset="-128"/>
                  <a:ea typeface="メイリオ" panose="020B0604030504040204" pitchFamily="50" charset="-128"/>
                </a:rPr>
                <a:t>DCT</a:t>
              </a:r>
              <a:endParaRPr lang="ja-JP" altLang="en-US" sz="2400" dirty="0">
                <a:latin typeface="メイリオ" panose="020B0604030504040204" pitchFamily="50" charset="-128"/>
                <a:ea typeface="メイリオ" panose="020B0604030504040204" pitchFamily="50" charset="-128"/>
              </a:endParaRPr>
            </a:p>
          </p:txBody>
        </p:sp>
        <p:cxnSp>
          <p:nvCxnSpPr>
            <p:cNvPr id="13" name="直線矢印コネクタ 12"/>
            <p:cNvCxnSpPr>
              <a:stCxn id="10" idx="3"/>
              <a:endCxn id="12" idx="1"/>
            </p:cNvCxnSpPr>
            <p:nvPr/>
          </p:nvCxnSpPr>
          <p:spPr>
            <a:xfrm>
              <a:off x="4633081"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9" name="正方形/長方形 28"/>
          <p:cNvSpPr/>
          <p:nvPr/>
        </p:nvSpPr>
        <p:spPr>
          <a:xfrm>
            <a:off x="1746626" y="4911658"/>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量子化</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テーブル値で割る</a:t>
            </a:r>
            <a:endParaRPr lang="en-US" altLang="ja-JP" sz="2400" dirty="0">
              <a:latin typeface="メイリオ" panose="020B0604030504040204" pitchFamily="50" charset="-128"/>
              <a:ea typeface="メイリオ" panose="020B0604030504040204" pitchFamily="50" charset="-128"/>
            </a:endParaRPr>
          </a:p>
        </p:txBody>
      </p:sp>
      <p:cxnSp>
        <p:nvCxnSpPr>
          <p:cNvPr id="30" name="直線矢印コネクタ 29"/>
          <p:cNvCxnSpPr>
            <a:stCxn id="29" idx="3"/>
            <a:endCxn id="31" idx="1"/>
          </p:cNvCxnSpPr>
          <p:nvPr/>
        </p:nvCxnSpPr>
        <p:spPr>
          <a:xfrm>
            <a:off x="4570251" y="5318978"/>
            <a:ext cx="290259"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4860510" y="4911658"/>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ジグザグスキャン</a:t>
            </a:r>
            <a:endParaRPr lang="en-US" altLang="ja-JP" sz="2400" dirty="0">
              <a:latin typeface="メイリオ" panose="020B0604030504040204" pitchFamily="50" charset="-128"/>
              <a:ea typeface="メイリオ" panose="020B0604030504040204" pitchFamily="50" charset="-128"/>
            </a:endParaRPr>
          </a:p>
        </p:txBody>
      </p:sp>
      <p:cxnSp>
        <p:nvCxnSpPr>
          <p:cNvPr id="34" name="カギ線コネクタ 33"/>
          <p:cNvCxnSpPr>
            <a:stCxn id="12" idx="3"/>
            <a:endCxn id="29" idx="1"/>
          </p:cNvCxnSpPr>
          <p:nvPr/>
        </p:nvCxnSpPr>
        <p:spPr>
          <a:xfrm flipH="1">
            <a:off x="1746626" y="3990246"/>
            <a:ext cx="8645340" cy="1328732"/>
          </a:xfrm>
          <a:prstGeom prst="bentConnector5">
            <a:avLst>
              <a:gd name="adj1" fmla="val -2644"/>
              <a:gd name="adj2" fmla="val 51605"/>
              <a:gd name="adj3" fmla="val 10264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endCxn id="39" idx="1"/>
          </p:cNvCxnSpPr>
          <p:nvPr/>
        </p:nvCxnSpPr>
        <p:spPr>
          <a:xfrm>
            <a:off x="7684135" y="5318978"/>
            <a:ext cx="290259"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7974394" y="4911658"/>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符号化</a:t>
            </a:r>
            <a:endParaRPr lang="en-US" altLang="ja-JP" sz="2400" dirty="0">
              <a:latin typeface="メイリオ" panose="020B0604030504040204" pitchFamily="50" charset="-128"/>
              <a:ea typeface="メイリオ" panose="020B0604030504040204" pitchFamily="50" charset="-128"/>
            </a:endParaRPr>
          </a:p>
        </p:txBody>
      </p:sp>
      <p:sp>
        <p:nvSpPr>
          <p:cNvPr id="8" name="正方形/長方形 7"/>
          <p:cNvSpPr/>
          <p:nvPr/>
        </p:nvSpPr>
        <p:spPr>
          <a:xfrm>
            <a:off x="1410324" y="6027003"/>
            <a:ext cx="9349034" cy="830997"/>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rPr>
              <a:t>問</a:t>
            </a:r>
            <a:r>
              <a:rPr lang="en-US" altLang="ja-JP" sz="2400" dirty="0" smtClean="0">
                <a:latin typeface="メイリオ" panose="020B0604030504040204" pitchFamily="50" charset="-128"/>
                <a:ea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rPr>
              <a:t>どの部分が不可逆性に寄与していますか？</a:t>
            </a:r>
            <a:endParaRPr lang="en-US" altLang="ja-JP" sz="2400" dirty="0" smtClean="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問</a:t>
            </a:r>
            <a:r>
              <a:rPr lang="en-US" altLang="ja-JP" sz="2400" dirty="0" smtClean="0">
                <a:latin typeface="メイリオ" panose="020B0604030504040204" pitchFamily="50" charset="-128"/>
                <a:ea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rPr>
              <a:t>どこを調整すれば圧縮率や画像の精度を調整できそうですか？</a:t>
            </a:r>
            <a:endParaRPr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40940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情報量とは</a:t>
            </a:r>
            <a:endParaRPr kumimoji="1" lang="ja-JP" altLang="en-US" dirty="0"/>
          </a:p>
        </p:txBody>
      </p:sp>
      <p:sp>
        <p:nvSpPr>
          <p:cNvPr id="3" name="コンテンツ プレースホルダー 2"/>
          <p:cNvSpPr>
            <a:spLocks noGrp="1"/>
          </p:cNvSpPr>
          <p:nvPr>
            <p:ph idx="1"/>
          </p:nvPr>
        </p:nvSpPr>
        <p:spPr>
          <a:xfrm>
            <a:off x="457199" y="1160480"/>
            <a:ext cx="11473211" cy="4601692"/>
          </a:xfrm>
        </p:spPr>
        <p:txBody>
          <a:bodyPr>
            <a:normAutofit/>
          </a:bodyPr>
          <a:lstStyle/>
          <a:p>
            <a:pPr marL="0" indent="0">
              <a:buNone/>
            </a:pPr>
            <a:r>
              <a:rPr kumimoji="1" lang="ja-JP" altLang="en-US" sz="2400" dirty="0" smtClean="0"/>
              <a:t>トランプを一枚引いて，カードを言い当てたら</a:t>
            </a:r>
            <a:r>
              <a:rPr kumimoji="1" lang="en-US" altLang="ja-JP" sz="2400" dirty="0" smtClean="0"/>
              <a:t>1000</a:t>
            </a:r>
            <a:r>
              <a:rPr kumimoji="1" lang="ja-JP" altLang="en-US" sz="2400" dirty="0" smtClean="0"/>
              <a:t>円もらえるゲームをしている．</a:t>
            </a:r>
            <a:endParaRPr kumimoji="1" lang="en-US" altLang="ja-JP" sz="2400" dirty="0" smtClean="0"/>
          </a:p>
          <a:p>
            <a:pPr marL="0" indent="0">
              <a:buNone/>
            </a:pPr>
            <a:r>
              <a:rPr lang="ja-JP" altLang="en-US" sz="2400" dirty="0" smtClean="0"/>
              <a:t>今，ディーラーが一枚のカードを引いて，スペードの</a:t>
            </a:r>
            <a:r>
              <a:rPr lang="en-US" altLang="ja-JP" sz="2400" dirty="0" smtClean="0"/>
              <a:t>2</a:t>
            </a:r>
            <a:r>
              <a:rPr lang="ja-JP" altLang="en-US" sz="2400" dirty="0" smtClean="0"/>
              <a:t>である事を確認した．</a:t>
            </a:r>
            <a:endParaRPr lang="en-US" altLang="ja-JP" sz="2400" dirty="0" smtClean="0"/>
          </a:p>
          <a:p>
            <a:pPr marL="0" indent="0">
              <a:buNone/>
            </a:pPr>
            <a:r>
              <a:rPr lang="ja-JP" altLang="en-US" sz="2400" dirty="0" smtClean="0"/>
              <a:t>あなたが予測を言う前に，ディーラーが次の情報のうちどれかを教えてくれるならどれがほしいですか？なぜですか？</a:t>
            </a:r>
            <a:endParaRPr lang="en-US" altLang="ja-JP" sz="2400" dirty="0" smtClean="0"/>
          </a:p>
          <a:p>
            <a:pPr marL="0" indent="0">
              <a:buNone/>
            </a:pPr>
            <a:r>
              <a:rPr lang="ja-JP" altLang="en-US" dirty="0"/>
              <a:t>情報</a:t>
            </a:r>
            <a:r>
              <a:rPr lang="en-US" altLang="ja-JP" dirty="0"/>
              <a:t>A) </a:t>
            </a:r>
            <a:r>
              <a:rPr lang="ja-JP" altLang="en-US" dirty="0" smtClean="0"/>
              <a:t>カードのスーツ（模様）はスペード</a:t>
            </a:r>
            <a:r>
              <a:rPr lang="ja-JP" altLang="en-US" dirty="0"/>
              <a:t>です</a:t>
            </a:r>
            <a:endParaRPr lang="en-US" altLang="ja-JP" dirty="0"/>
          </a:p>
          <a:p>
            <a:pPr marL="0" indent="0">
              <a:buNone/>
            </a:pPr>
            <a:r>
              <a:rPr lang="ja-JP" altLang="en-US" dirty="0"/>
              <a:t>情報</a:t>
            </a:r>
            <a:r>
              <a:rPr lang="en-US" altLang="ja-JP" dirty="0"/>
              <a:t>B) </a:t>
            </a:r>
            <a:r>
              <a:rPr lang="ja-JP" altLang="en-US" dirty="0"/>
              <a:t>カードは数字は偶数です</a:t>
            </a:r>
            <a:endParaRPr lang="en-US" altLang="ja-JP" dirty="0"/>
          </a:p>
          <a:p>
            <a:pPr marL="0" indent="0">
              <a:buNone/>
            </a:pPr>
            <a:r>
              <a:rPr lang="ja-JP" altLang="en-US" dirty="0"/>
              <a:t>情報</a:t>
            </a:r>
            <a:r>
              <a:rPr lang="en-US" altLang="ja-JP" dirty="0"/>
              <a:t>C)</a:t>
            </a:r>
            <a:r>
              <a:rPr lang="ja-JP" altLang="en-US" dirty="0"/>
              <a:t> カードの数字は</a:t>
            </a:r>
            <a:r>
              <a:rPr lang="en-US" altLang="ja-JP" dirty="0"/>
              <a:t>3</a:t>
            </a:r>
            <a:r>
              <a:rPr lang="ja-JP" altLang="en-US" dirty="0"/>
              <a:t>以下です</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5</a:t>
            </a:fld>
            <a:endParaRPr lang="ja-JP" altLang="en-US"/>
          </a:p>
        </p:txBody>
      </p:sp>
    </p:spTree>
    <p:extLst>
      <p:ext uri="{BB962C8B-B14F-4D97-AF65-F5344CB8AC3E}">
        <p14:creationId xmlns:p14="http://schemas.microsoft.com/office/powerpoint/2010/main" val="2161985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情報量とは</a:t>
            </a:r>
            <a:endParaRPr kumimoji="1" lang="ja-JP" altLang="en-US" dirty="0"/>
          </a:p>
        </p:txBody>
      </p:sp>
      <p:sp>
        <p:nvSpPr>
          <p:cNvPr id="3" name="コンテンツ プレースホルダー 2"/>
          <p:cNvSpPr>
            <a:spLocks noGrp="1"/>
          </p:cNvSpPr>
          <p:nvPr>
            <p:ph idx="1"/>
          </p:nvPr>
        </p:nvSpPr>
        <p:spPr>
          <a:xfrm>
            <a:off x="457199" y="1160480"/>
            <a:ext cx="11473211" cy="3861463"/>
          </a:xfrm>
        </p:spPr>
        <p:txBody>
          <a:bodyPr>
            <a:normAutofit/>
          </a:bodyPr>
          <a:lstStyle/>
          <a:p>
            <a:pPr marL="0" indent="0">
              <a:buNone/>
            </a:pPr>
            <a:r>
              <a:rPr kumimoji="1" lang="ja-JP" altLang="en-US" sz="2400" dirty="0" smtClean="0">
                <a:solidFill>
                  <a:schemeClr val="bg1">
                    <a:lumMod val="85000"/>
                  </a:schemeClr>
                </a:solidFill>
              </a:rPr>
              <a:t>トランプを一枚引いて，カードを言い当てたら</a:t>
            </a:r>
            <a:r>
              <a:rPr kumimoji="1" lang="en-US" altLang="ja-JP" sz="2400" dirty="0" smtClean="0">
                <a:solidFill>
                  <a:schemeClr val="bg1">
                    <a:lumMod val="85000"/>
                  </a:schemeClr>
                </a:solidFill>
              </a:rPr>
              <a:t>1000</a:t>
            </a:r>
            <a:r>
              <a:rPr kumimoji="1" lang="ja-JP" altLang="en-US" sz="2400" dirty="0" smtClean="0">
                <a:solidFill>
                  <a:schemeClr val="bg1">
                    <a:lumMod val="85000"/>
                  </a:schemeClr>
                </a:solidFill>
              </a:rPr>
              <a:t>円もらえるゲームをしている．</a:t>
            </a:r>
            <a:endParaRPr kumimoji="1" lang="en-US" altLang="ja-JP" sz="2400" dirty="0" smtClean="0">
              <a:solidFill>
                <a:schemeClr val="bg1">
                  <a:lumMod val="85000"/>
                </a:schemeClr>
              </a:solidFill>
            </a:endParaRPr>
          </a:p>
          <a:p>
            <a:pPr marL="0" indent="0">
              <a:buNone/>
            </a:pPr>
            <a:r>
              <a:rPr lang="ja-JP" altLang="en-US" sz="2400" dirty="0" smtClean="0">
                <a:solidFill>
                  <a:schemeClr val="bg1">
                    <a:lumMod val="85000"/>
                  </a:schemeClr>
                </a:solidFill>
              </a:rPr>
              <a:t>今，ディーラーが一枚のカードを引いて，スペードの</a:t>
            </a:r>
            <a:r>
              <a:rPr lang="en-US" altLang="ja-JP" sz="2400" dirty="0" smtClean="0">
                <a:solidFill>
                  <a:schemeClr val="bg1">
                    <a:lumMod val="85000"/>
                  </a:schemeClr>
                </a:solidFill>
              </a:rPr>
              <a:t>2</a:t>
            </a:r>
            <a:r>
              <a:rPr lang="ja-JP" altLang="en-US" sz="2400" dirty="0" smtClean="0">
                <a:solidFill>
                  <a:schemeClr val="bg1">
                    <a:lumMod val="85000"/>
                  </a:schemeClr>
                </a:solidFill>
              </a:rPr>
              <a:t>である事を確認した．</a:t>
            </a:r>
            <a:endParaRPr lang="en-US" altLang="ja-JP" sz="2400" dirty="0" smtClean="0">
              <a:solidFill>
                <a:schemeClr val="bg1">
                  <a:lumMod val="85000"/>
                </a:schemeClr>
              </a:solidFill>
            </a:endParaRPr>
          </a:p>
          <a:p>
            <a:pPr marL="0" indent="0">
              <a:buNone/>
            </a:pPr>
            <a:r>
              <a:rPr lang="ja-JP" altLang="en-US" sz="2400" dirty="0" smtClean="0">
                <a:solidFill>
                  <a:schemeClr val="bg1">
                    <a:lumMod val="85000"/>
                  </a:schemeClr>
                </a:solidFill>
              </a:rPr>
              <a:t>あなたが予測を言う前に，ディーラーが次のどれかを教えてくれるならどれがほしいですか？なぜですか？</a:t>
            </a:r>
            <a:endParaRPr lang="en-US" altLang="ja-JP" sz="2400" dirty="0" smtClean="0"/>
          </a:p>
          <a:p>
            <a:pPr marL="0" indent="0">
              <a:buNone/>
            </a:pPr>
            <a:r>
              <a:rPr lang="ja-JP" altLang="en-US" dirty="0" smtClean="0"/>
              <a:t>情報</a:t>
            </a:r>
            <a:r>
              <a:rPr lang="en-US" altLang="ja-JP" dirty="0" smtClean="0"/>
              <a:t>A) </a:t>
            </a:r>
            <a:r>
              <a:rPr lang="ja-JP" altLang="en-US" dirty="0" smtClean="0"/>
              <a:t>カードはスペードです</a:t>
            </a:r>
            <a:endParaRPr lang="en-US" altLang="ja-JP" dirty="0" smtClean="0"/>
          </a:p>
          <a:p>
            <a:pPr marL="0" indent="0">
              <a:buNone/>
            </a:pPr>
            <a:r>
              <a:rPr kumimoji="1" lang="ja-JP" altLang="en-US" dirty="0" smtClean="0"/>
              <a:t>情報</a:t>
            </a:r>
            <a:r>
              <a:rPr kumimoji="1" lang="en-US" altLang="ja-JP" dirty="0" smtClean="0"/>
              <a:t>B) </a:t>
            </a:r>
            <a:r>
              <a:rPr kumimoji="1" lang="ja-JP" altLang="en-US" dirty="0" smtClean="0"/>
              <a:t>カードは数字は偶数です</a:t>
            </a:r>
            <a:endParaRPr kumimoji="1" lang="en-US" altLang="ja-JP" dirty="0" smtClean="0"/>
          </a:p>
          <a:p>
            <a:pPr marL="0" indent="0">
              <a:buNone/>
            </a:pPr>
            <a:r>
              <a:rPr lang="ja-JP" altLang="en-US" dirty="0" smtClean="0"/>
              <a:t>情報</a:t>
            </a:r>
            <a:r>
              <a:rPr lang="en-US" altLang="ja-JP" dirty="0" smtClean="0"/>
              <a:t>C)</a:t>
            </a:r>
            <a:r>
              <a:rPr lang="ja-JP" altLang="en-US" dirty="0" smtClean="0"/>
              <a:t> カードの数字は</a:t>
            </a:r>
            <a:r>
              <a:rPr lang="en-US" altLang="ja-JP" dirty="0" smtClean="0"/>
              <a:t>3</a:t>
            </a:r>
            <a:r>
              <a:rPr lang="ja-JP" altLang="en-US" dirty="0" smtClean="0"/>
              <a:t>以下です</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6</a:t>
            </a:fld>
            <a:endParaRPr lang="ja-JP" altLang="en-US"/>
          </a:p>
        </p:txBody>
      </p:sp>
      <p:sp>
        <p:nvSpPr>
          <p:cNvPr id="5" name="テキスト ボックス 4"/>
          <p:cNvSpPr txBox="1"/>
          <p:nvPr/>
        </p:nvSpPr>
        <p:spPr>
          <a:xfrm>
            <a:off x="2481943" y="1683658"/>
            <a:ext cx="7366119" cy="707886"/>
          </a:xfrm>
          <a:prstGeom prst="rect">
            <a:avLst/>
          </a:prstGeom>
          <a:noFill/>
        </p:spPr>
        <p:txBody>
          <a:bodyPr wrap="none" rtlCol="0">
            <a:spAutoFit/>
          </a:bodyPr>
          <a:lstStyle/>
          <a:p>
            <a:r>
              <a:rPr lang="ja-JP" altLang="en-US" sz="40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それぞれの</a:t>
            </a:r>
            <a:r>
              <a:rPr lang="ja-JP" altLang="en-US" sz="40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事象</a:t>
            </a:r>
            <a:r>
              <a:rPr lang="ja-JP" altLang="en-US" sz="40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が起こる</a:t>
            </a:r>
            <a:r>
              <a:rPr lang="ja-JP" altLang="en-US" sz="40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確率</a:t>
            </a:r>
            <a:r>
              <a:rPr lang="ja-JP" altLang="en-US" sz="40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は</a:t>
            </a:r>
            <a:endParaRPr kumimoji="1" lang="ja-JP" altLang="en-US" sz="40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テキスト ボックス 5"/>
          <p:cNvSpPr txBox="1"/>
          <p:nvPr/>
        </p:nvSpPr>
        <p:spPr>
          <a:xfrm>
            <a:off x="6161313" y="2798823"/>
            <a:ext cx="1537600" cy="584775"/>
          </a:xfrm>
          <a:prstGeom prst="rect">
            <a:avLst/>
          </a:prstGeom>
          <a:noFill/>
        </p:spPr>
        <p:txBody>
          <a:bodyPr wrap="none" rtlCol="0">
            <a:spAutoFit/>
          </a:bodyPr>
          <a:lstStyle/>
          <a:p>
            <a:r>
              <a:rPr lang="en-US" altLang="ja-JP"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13/52</a:t>
            </a:r>
            <a:endParaRPr kumimoji="1"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p:cNvSpPr txBox="1"/>
          <p:nvPr/>
        </p:nvSpPr>
        <p:spPr>
          <a:xfrm>
            <a:off x="6161313" y="3321338"/>
            <a:ext cx="1537600" cy="584775"/>
          </a:xfrm>
          <a:prstGeom prst="rect">
            <a:avLst/>
          </a:prstGeom>
          <a:noFill/>
        </p:spPr>
        <p:txBody>
          <a:bodyPr wrap="none" rtlCol="0">
            <a:spAutoFit/>
          </a:bodyPr>
          <a:lstStyle/>
          <a:p>
            <a:r>
              <a:rPr lang="en-US" altLang="ja-JP"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24/52</a:t>
            </a:r>
            <a:endParaRPr kumimoji="1"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テキスト ボックス 7"/>
          <p:cNvSpPr txBox="1"/>
          <p:nvPr/>
        </p:nvSpPr>
        <p:spPr>
          <a:xfrm>
            <a:off x="6161313" y="3829338"/>
            <a:ext cx="1543436" cy="584775"/>
          </a:xfrm>
          <a:prstGeom prst="rect">
            <a:avLst/>
          </a:prstGeom>
          <a:noFill/>
        </p:spPr>
        <p:txBody>
          <a:bodyPr wrap="none" rtlCol="0">
            <a:spAutoFit/>
          </a:bodyPr>
          <a:lstStyle/>
          <a:p>
            <a:r>
              <a:rPr lang="en-US" altLang="ja-JP"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12/52</a:t>
            </a:r>
            <a:endParaRPr kumimoji="1"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8"/>
          <p:cNvSpPr txBox="1"/>
          <p:nvPr/>
        </p:nvSpPr>
        <p:spPr>
          <a:xfrm>
            <a:off x="8114254" y="3091210"/>
            <a:ext cx="3467616" cy="1077218"/>
          </a:xfrm>
          <a:prstGeom prst="rect">
            <a:avLst/>
          </a:prstGeom>
          <a:noFill/>
        </p:spPr>
        <p:txBody>
          <a:bodyPr wrap="none" rtlCol="0">
            <a:spAutoFit/>
          </a:bodyPr>
          <a:lstStyle/>
          <a:p>
            <a:r>
              <a:rPr lang="ja-JP" altLang="en-US"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最も対象を絞れる</a:t>
            </a:r>
            <a:endParaRPr lang="en-US" altLang="ja-JP"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3200" b="1" dirty="0" err="1"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のは</a:t>
            </a:r>
            <a:r>
              <a:rPr lang="ja-JP" altLang="en-US"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情報</a:t>
            </a:r>
            <a:r>
              <a:rPr lang="en-US" altLang="ja-JP"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C</a:t>
            </a:r>
            <a:endParaRPr kumimoji="1"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319312" y="5225144"/>
            <a:ext cx="11684002" cy="1461939"/>
          </a:xfrm>
          <a:prstGeom prst="rect">
            <a:avLst/>
          </a:prstGeom>
          <a:noFill/>
        </p:spPr>
        <p:txBody>
          <a:bodyPr wrap="square" rtlCol="0">
            <a:spAutoFit/>
          </a:bodyPr>
          <a:lstStyle/>
          <a:p>
            <a:pPr>
              <a:spcBef>
                <a:spcPts val="6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起こる確率の低い事象に出会うことは，起こる確率の高い事象に出会うこと</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比べて得られる情報量が多そう</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そのよう</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情報量</a:t>
            </a:r>
            <a:r>
              <a:rPr lang="en-US" altLang="ja-JP"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を定義したいな！</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77181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情報量とは</a:t>
            </a:r>
            <a:endParaRPr kumimoji="1" lang="ja-JP" altLang="en-US" dirty="0"/>
          </a:p>
        </p:txBody>
      </p:sp>
      <p:sp>
        <p:nvSpPr>
          <p:cNvPr id="3" name="コンテンツ プレースホルダー 2"/>
          <p:cNvSpPr>
            <a:spLocks noGrp="1"/>
          </p:cNvSpPr>
          <p:nvPr>
            <p:ph idx="1"/>
          </p:nvPr>
        </p:nvSpPr>
        <p:spPr>
          <a:xfrm>
            <a:off x="457199" y="1160481"/>
            <a:ext cx="12010572" cy="3716320"/>
          </a:xfrm>
        </p:spPr>
        <p:txBody>
          <a:bodyPr>
            <a:normAutofit/>
          </a:bodyPr>
          <a:lstStyle/>
          <a:p>
            <a:pPr marL="0" indent="0">
              <a:buNone/>
            </a:pPr>
            <a:r>
              <a:rPr lang="ja-JP" altLang="en-US" dirty="0" smtClean="0"/>
              <a:t>情報</a:t>
            </a:r>
            <a:r>
              <a:rPr lang="en-US" altLang="ja-JP" dirty="0" smtClean="0"/>
              <a:t>C</a:t>
            </a:r>
            <a:r>
              <a:rPr lang="ja-JP" altLang="en-US" dirty="0" smtClean="0"/>
              <a:t>をもらった後に，情報</a:t>
            </a:r>
            <a:r>
              <a:rPr lang="en-US" altLang="ja-JP" dirty="0" smtClean="0"/>
              <a:t>A</a:t>
            </a:r>
            <a:r>
              <a:rPr lang="ja-JP" altLang="en-US" dirty="0" smtClean="0"/>
              <a:t>ももらえたとしたら</a:t>
            </a:r>
            <a:r>
              <a:rPr lang="ja-JP" altLang="en-US" dirty="0" err="1" smtClean="0"/>
              <a:t>。。。</a:t>
            </a:r>
            <a:endParaRPr lang="en-US" altLang="ja-JP" dirty="0" smtClean="0"/>
          </a:p>
          <a:p>
            <a:pPr lvl="1"/>
            <a:r>
              <a:rPr lang="ja-JP" altLang="en-US" dirty="0" smtClean="0"/>
              <a:t>情報</a:t>
            </a:r>
            <a:r>
              <a:rPr lang="en-US" altLang="ja-JP" dirty="0" smtClean="0"/>
              <a:t>A) </a:t>
            </a:r>
            <a:r>
              <a:rPr lang="ja-JP" altLang="en-US" dirty="0" smtClean="0"/>
              <a:t>カードのスペードです　     </a:t>
            </a:r>
            <a:r>
              <a:rPr lang="en-US" altLang="ja-JP" dirty="0" smtClean="0">
                <a:sym typeface="Wingdings" panose="05000000000000000000" pitchFamily="2" charset="2"/>
              </a:rPr>
              <a:t> </a:t>
            </a:r>
            <a:r>
              <a:rPr lang="en-US" altLang="ja-JP" dirty="0" smtClean="0">
                <a:solidFill>
                  <a:srgbClr val="C00000"/>
                </a:solidFill>
              </a:rPr>
              <a:t>13/52</a:t>
            </a:r>
            <a:endParaRPr lang="en-US" altLang="ja-JP" dirty="0" smtClean="0"/>
          </a:p>
          <a:p>
            <a:pPr lvl="1"/>
            <a:r>
              <a:rPr lang="ja-JP" altLang="en-US" dirty="0" smtClean="0"/>
              <a:t>情報</a:t>
            </a:r>
            <a:r>
              <a:rPr lang="en-US" altLang="ja-JP" dirty="0" smtClean="0"/>
              <a:t>C)</a:t>
            </a:r>
            <a:r>
              <a:rPr lang="ja-JP" altLang="en-US" dirty="0" smtClean="0"/>
              <a:t> カードの数字は</a:t>
            </a:r>
            <a:r>
              <a:rPr lang="en-US" altLang="ja-JP" dirty="0" smtClean="0"/>
              <a:t>3</a:t>
            </a:r>
            <a:r>
              <a:rPr lang="ja-JP" altLang="en-US" dirty="0" smtClean="0"/>
              <a:t>以下です   </a:t>
            </a:r>
            <a:r>
              <a:rPr lang="en-US" altLang="ja-JP" dirty="0" smtClean="0">
                <a:sym typeface="Wingdings" panose="05000000000000000000" pitchFamily="2" charset="2"/>
              </a:rPr>
              <a:t> </a:t>
            </a:r>
            <a:r>
              <a:rPr lang="en-US" altLang="ja-JP" dirty="0" smtClean="0">
                <a:solidFill>
                  <a:srgbClr val="C00000"/>
                </a:solidFill>
                <a:sym typeface="Wingdings" panose="05000000000000000000" pitchFamily="2" charset="2"/>
              </a:rPr>
              <a:t>12</a:t>
            </a:r>
            <a:r>
              <a:rPr lang="en-US" altLang="ja-JP" dirty="0" smtClean="0">
                <a:solidFill>
                  <a:srgbClr val="C00000"/>
                </a:solidFill>
              </a:rPr>
              <a:t>/52</a:t>
            </a:r>
            <a:endParaRPr lang="en-US" altLang="ja-JP" dirty="0" smtClean="0"/>
          </a:p>
          <a:p>
            <a:pPr lvl="1"/>
            <a:endParaRPr kumimoji="1" lang="en-US" altLang="ja-JP" dirty="0" smtClean="0"/>
          </a:p>
          <a:p>
            <a:pPr marL="0" indent="0">
              <a:buNone/>
            </a:pPr>
            <a:r>
              <a:rPr lang="ja-JP" altLang="en-US" dirty="0" smtClean="0"/>
              <a:t>事象</a:t>
            </a:r>
            <a:r>
              <a:rPr lang="en-US" altLang="ja-JP" dirty="0" smtClean="0"/>
              <a:t>A</a:t>
            </a:r>
            <a:r>
              <a:rPr lang="ja-JP" altLang="en-US" dirty="0" smtClean="0"/>
              <a:t>と事象</a:t>
            </a:r>
            <a:r>
              <a:rPr lang="en-US" altLang="ja-JP" dirty="0" smtClean="0"/>
              <a:t>C</a:t>
            </a:r>
            <a:r>
              <a:rPr lang="ja-JP" altLang="en-US" dirty="0" smtClean="0"/>
              <a:t>が同時に起こる確率は</a:t>
            </a:r>
            <a:r>
              <a:rPr lang="ja-JP" altLang="en-US" dirty="0"/>
              <a:t>以下</a:t>
            </a:r>
            <a:r>
              <a:rPr lang="ja-JP" altLang="en-US" dirty="0" smtClean="0"/>
              <a:t>の</a:t>
            </a:r>
            <a:r>
              <a:rPr lang="ja-JP" altLang="en-US" dirty="0"/>
              <a:t>通</a:t>
            </a:r>
            <a:r>
              <a:rPr lang="ja-JP" altLang="en-US" dirty="0" smtClean="0"/>
              <a:t>り</a:t>
            </a:r>
            <a:endParaRPr lang="en-US" altLang="ja-JP" dirty="0" smtClean="0"/>
          </a:p>
          <a:p>
            <a:pPr marL="0" indent="0">
              <a:buNone/>
            </a:pPr>
            <a:r>
              <a:rPr lang="ja-JP" altLang="en-US" dirty="0" smtClean="0"/>
              <a:t>　</a:t>
            </a:r>
            <a:r>
              <a:rPr lang="en-US" altLang="ja-JP" dirty="0" smtClean="0"/>
              <a:t>P(A</a:t>
            </a:r>
            <a:r>
              <a:rPr lang="ja-JP" altLang="en-US" dirty="0" smtClean="0"/>
              <a:t>∩</a:t>
            </a:r>
            <a:r>
              <a:rPr lang="en-US" altLang="ja-JP" dirty="0" smtClean="0"/>
              <a:t>C) = </a:t>
            </a:r>
            <a:r>
              <a:rPr lang="en-US" altLang="ja-JP" dirty="0" smtClean="0">
                <a:solidFill>
                  <a:srgbClr val="C00000"/>
                </a:solidFill>
              </a:rPr>
              <a:t>3/52</a:t>
            </a:r>
            <a:endParaRPr lang="en-US" altLang="ja-JP" dirty="0">
              <a:solidFill>
                <a:srgbClr val="C00000"/>
              </a:solidFill>
            </a:endParaRPr>
          </a:p>
          <a:p>
            <a:pPr marL="0" indent="0">
              <a:buNone/>
            </a:pPr>
            <a:r>
              <a:rPr kumimoji="1" lang="ja-JP" altLang="en-US" dirty="0" smtClean="0"/>
              <a:t>　</a:t>
            </a:r>
            <a:r>
              <a:rPr kumimoji="1" lang="en-US" altLang="ja-JP" dirty="0" smtClean="0">
                <a:sym typeface="Wingdings" panose="05000000000000000000" pitchFamily="2" charset="2"/>
              </a:rPr>
              <a:t> </a:t>
            </a:r>
            <a:r>
              <a:rPr kumimoji="1" lang="ja-JP" altLang="en-US" dirty="0" smtClean="0"/>
              <a:t>情報が増えてより絞り込みやすくなった</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7</a:t>
            </a:fld>
            <a:endParaRPr lang="ja-JP" altLang="en-US"/>
          </a:p>
        </p:txBody>
      </p:sp>
      <p:sp>
        <p:nvSpPr>
          <p:cNvPr id="10" name="テキスト ボックス 9"/>
          <p:cNvSpPr txBox="1"/>
          <p:nvPr/>
        </p:nvSpPr>
        <p:spPr>
          <a:xfrm>
            <a:off x="333827" y="5428343"/>
            <a:ext cx="11684002" cy="1031051"/>
          </a:xfrm>
          <a:prstGeom prst="rect">
            <a:avLst/>
          </a:prstGeom>
          <a:noFill/>
        </p:spPr>
        <p:txBody>
          <a:bodyPr wrap="square" rtlCol="0">
            <a:spAutoFit/>
          </a:bodyPr>
          <a:lstStyle/>
          <a:p>
            <a:pPr>
              <a:spcBef>
                <a:spcPts val="6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新たに情報を得ると情報量が増える</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情報量</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の増加も</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扱えるように</a:t>
            </a:r>
            <a:r>
              <a:rPr lang="en-US" altLang="ja-JP"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情報量</a:t>
            </a:r>
            <a:r>
              <a:rPr lang="en-US" altLang="ja-JP"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を定義したいな！</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118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8789" y="167369"/>
            <a:ext cx="11473211" cy="733270"/>
          </a:xfrm>
        </p:spPr>
        <p:txBody>
          <a:bodyPr/>
          <a:lstStyle/>
          <a:p>
            <a:r>
              <a:rPr kumimoji="1" lang="ja-JP" altLang="en-US" dirty="0" smtClean="0"/>
              <a:t>情報量とは</a:t>
            </a:r>
            <a:endParaRPr kumimoji="1" lang="ja-JP" altLang="en-US" dirty="0"/>
          </a:p>
        </p:txBody>
      </p:sp>
      <p:sp>
        <p:nvSpPr>
          <p:cNvPr id="3" name="コンテンツ プレースホルダー 2"/>
          <p:cNvSpPr>
            <a:spLocks noGrp="1"/>
          </p:cNvSpPr>
          <p:nvPr>
            <p:ph idx="1"/>
          </p:nvPr>
        </p:nvSpPr>
        <p:spPr>
          <a:xfrm>
            <a:off x="747485" y="1116939"/>
            <a:ext cx="10849430" cy="2656775"/>
          </a:xfrm>
        </p:spPr>
        <p:txBody>
          <a:bodyPr>
            <a:normAutofit/>
          </a:bodyPr>
          <a:lstStyle/>
          <a:p>
            <a:pPr marL="0" indent="0">
              <a:buNone/>
            </a:pPr>
            <a:r>
              <a:rPr lang="ja-JP" altLang="en-US" dirty="0" smtClean="0"/>
              <a:t>以下の</a:t>
            </a:r>
            <a:r>
              <a:rPr lang="en-US" altLang="ja-JP" dirty="0" smtClean="0"/>
              <a:t>2</a:t>
            </a:r>
            <a:r>
              <a:rPr lang="ja-JP" altLang="en-US" dirty="0" smtClean="0"/>
              <a:t>点を満たすように定義する</a:t>
            </a:r>
            <a:endParaRPr lang="en-US" altLang="ja-JP" dirty="0" smtClean="0"/>
          </a:p>
          <a:p>
            <a:r>
              <a:rPr lang="ja-JP" altLang="en-US" sz="2400" dirty="0" smtClean="0"/>
              <a:t>起こる</a:t>
            </a:r>
            <a:r>
              <a:rPr lang="ja-JP" altLang="en-US" sz="2400" dirty="0"/>
              <a:t>確率の低い</a:t>
            </a:r>
            <a:r>
              <a:rPr lang="ja-JP" altLang="en-US" sz="2400" dirty="0" smtClean="0"/>
              <a:t>事象を確認すること</a:t>
            </a:r>
            <a:r>
              <a:rPr lang="ja-JP" altLang="en-US" sz="2400" dirty="0"/>
              <a:t>は，起こる確率の高い事象を確認することに</a:t>
            </a:r>
            <a:r>
              <a:rPr lang="ja-JP" altLang="en-US" sz="2400" dirty="0" smtClean="0"/>
              <a:t>比べて情報量が</a:t>
            </a:r>
            <a:r>
              <a:rPr lang="ja-JP" altLang="en-US" sz="2400" dirty="0"/>
              <a:t>大</a:t>
            </a:r>
            <a:r>
              <a:rPr lang="ja-JP" altLang="en-US" sz="2400" dirty="0" smtClean="0"/>
              <a:t>きい</a:t>
            </a:r>
            <a:endParaRPr lang="en-US" altLang="ja-JP" sz="2400" dirty="0" smtClean="0"/>
          </a:p>
          <a:p>
            <a:r>
              <a:rPr lang="ja-JP" altLang="en-US" sz="2400" dirty="0" smtClean="0"/>
              <a:t>複数の事象を確認した場合の情報量増加を表現できる</a:t>
            </a:r>
            <a:endParaRPr lang="en-US" altLang="ja-JP" sz="2400" dirty="0" smtClean="0"/>
          </a:p>
          <a:p>
            <a:pPr marL="0" indent="0">
              <a:buNone/>
            </a:pPr>
            <a:r>
              <a:rPr lang="en-US" altLang="ja-JP" sz="2400" dirty="0" smtClean="0"/>
              <a:t>※『</a:t>
            </a:r>
            <a:r>
              <a:rPr lang="ja-JP" altLang="en-US" sz="2400" dirty="0" smtClean="0"/>
              <a:t>事象を確認した</a:t>
            </a:r>
            <a:r>
              <a:rPr lang="en-US" altLang="ja-JP" sz="2400" dirty="0" smtClean="0"/>
              <a:t>』</a:t>
            </a:r>
            <a:r>
              <a:rPr lang="ja-JP" altLang="en-US" sz="2400" dirty="0" smtClean="0"/>
              <a:t>という表現が分かり難ければ，</a:t>
            </a:r>
            <a:r>
              <a:rPr lang="en-US" altLang="ja-JP" sz="2400" dirty="0" smtClean="0"/>
              <a:t>『</a:t>
            </a:r>
            <a:r>
              <a:rPr lang="ja-JP" altLang="en-US" sz="2400" dirty="0" smtClean="0"/>
              <a:t>事実が分かった</a:t>
            </a:r>
            <a:r>
              <a:rPr lang="en-US" altLang="ja-JP" sz="2400" dirty="0" smtClean="0"/>
              <a:t>』</a:t>
            </a:r>
            <a:r>
              <a:rPr lang="ja-JP" altLang="en-US" sz="2400" dirty="0" smtClean="0"/>
              <a:t>と言い換えても</a:t>
            </a:r>
            <a:r>
              <a:rPr lang="en-US" altLang="ja-JP" sz="2400" dirty="0" smtClean="0"/>
              <a:t>OK</a:t>
            </a:r>
            <a:endParaRPr lang="en-US" altLang="ja-JP" dirty="0"/>
          </a:p>
          <a:p>
            <a:pPr marL="0"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8</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754743" y="3947885"/>
                <a:ext cx="10972800" cy="278674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288000" rtlCol="0" anchor="t"/>
              <a:lstStyle/>
              <a:p>
                <a:r>
                  <a:rPr kumimoji="1" lang="ja-JP" altLang="en-US" sz="2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情報量</a:t>
                </a:r>
                <a:r>
                  <a:rPr kumimoji="1" lang="en-US" altLang="ja-JP" sz="2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ある事象</a:t>
                </a:r>
                <a:r>
                  <a:rPr kumimoji="1"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が起こる確率を</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として，その事象が起きたことを知らされたときに受け取る情報量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は，以下の通り定義される．単位は</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bit</a:t>
                </a:r>
                <a:r>
                  <a:rPr lang="ja-JP" altLang="en-US" sz="28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𝐼</m:t>
                      </m:r>
                      <m:d>
                        <m:dPr>
                          <m:ctrlP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d>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m:rPr>
                              <m:sty m:val="p"/>
                            </m:rP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log</m:t>
                          </m:r>
                        </m:e>
                        <m: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f>
                        <m:fPr>
                          <m:ctrlP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den>
                      </m:f>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m:rPr>
                              <m:sty m:val="p"/>
                            </m:rP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log</m:t>
                          </m:r>
                        </m:e>
                        <m:sub>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oMath>
                  </m:oMathPara>
                </a14:m>
                <a:endPar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754743" y="3947885"/>
                <a:ext cx="10972800" cy="2786744"/>
              </a:xfrm>
              <a:prstGeom prst="rect">
                <a:avLst/>
              </a:prstGeom>
              <a:blipFill>
                <a:blip r:embed="rId3"/>
                <a:stretch>
                  <a:fillRect l="-27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42245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8789" y="167369"/>
            <a:ext cx="11473211" cy="733270"/>
          </a:xfrm>
        </p:spPr>
        <p:txBody>
          <a:bodyPr>
            <a:normAutofit/>
          </a:bodyPr>
          <a:lstStyle/>
          <a:p>
            <a:r>
              <a:rPr kumimoji="1" lang="ja-JP" altLang="en-US" dirty="0" smtClean="0"/>
              <a:t>情報量とは</a:t>
            </a:r>
            <a:r>
              <a:rPr lang="ja-JP" altLang="en-US" dirty="0" smtClean="0"/>
              <a:t>（練習）</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9</a:t>
            </a:fld>
            <a:endParaRPr lang="ja-JP" altLang="en-US"/>
          </a:p>
        </p:txBody>
      </p:sp>
      <p:sp>
        <p:nvSpPr>
          <p:cNvPr id="7" name="コンテンツ プレースホルダー 2"/>
          <p:cNvSpPr>
            <a:spLocks noGrp="1"/>
          </p:cNvSpPr>
          <p:nvPr>
            <p:ph idx="1"/>
          </p:nvPr>
        </p:nvSpPr>
        <p:spPr>
          <a:xfrm>
            <a:off x="457199" y="1160479"/>
            <a:ext cx="11473211" cy="5332395"/>
          </a:xfrm>
        </p:spPr>
        <p:txBody>
          <a:bodyPr>
            <a:normAutofit/>
          </a:bodyPr>
          <a:lstStyle/>
          <a:p>
            <a:pPr marL="0" indent="0">
              <a:buNone/>
            </a:pPr>
            <a:r>
              <a:rPr kumimoji="1" lang="ja-JP" altLang="en-US" sz="2400" dirty="0" smtClean="0"/>
              <a:t>トランプを一枚引いて，カードを言い当てたら</a:t>
            </a:r>
            <a:r>
              <a:rPr kumimoji="1" lang="en-US" altLang="ja-JP" sz="2400" dirty="0" smtClean="0"/>
              <a:t>1000</a:t>
            </a:r>
            <a:r>
              <a:rPr kumimoji="1" lang="ja-JP" altLang="en-US" sz="2400" dirty="0" smtClean="0"/>
              <a:t>円もらえるゲームをしている．</a:t>
            </a:r>
            <a:endParaRPr kumimoji="1" lang="en-US" altLang="ja-JP" sz="2400" dirty="0" smtClean="0"/>
          </a:p>
          <a:p>
            <a:pPr marL="0" indent="0">
              <a:buNone/>
            </a:pPr>
            <a:r>
              <a:rPr lang="ja-JP" altLang="en-US" sz="2400" dirty="0" smtClean="0"/>
              <a:t>今，ディーラーが一枚のカードを引いて</a:t>
            </a:r>
            <a:r>
              <a:rPr lang="ja-JP" altLang="en-US" sz="2400" dirty="0"/>
              <a:t>確認</a:t>
            </a:r>
            <a:r>
              <a:rPr lang="ja-JP" altLang="en-US" sz="2400" dirty="0" smtClean="0"/>
              <a:t>し，以下の</a:t>
            </a:r>
            <a:r>
              <a:rPr lang="ja-JP" altLang="en-US" sz="2400" dirty="0"/>
              <a:t>事象</a:t>
            </a:r>
            <a:r>
              <a:rPr lang="ja-JP" altLang="en-US" sz="2400" dirty="0" smtClean="0"/>
              <a:t>が起きた事実を教えてくれる際，あなたが受け取る情報量を示せ</a:t>
            </a:r>
            <a:endParaRPr lang="en-US" altLang="ja-JP" sz="2400" dirty="0" smtClean="0"/>
          </a:p>
          <a:p>
            <a:pPr marL="0" indent="0">
              <a:buNone/>
            </a:pPr>
            <a:endParaRPr lang="en-US" altLang="ja-JP" sz="2400" dirty="0" smtClean="0"/>
          </a:p>
          <a:p>
            <a:pPr marL="0" indent="0">
              <a:buNone/>
            </a:pPr>
            <a:r>
              <a:rPr lang="ja-JP" altLang="en-US" dirty="0" smtClean="0"/>
              <a:t>事象</a:t>
            </a:r>
            <a:r>
              <a:rPr lang="en-US" altLang="ja-JP" dirty="0" smtClean="0"/>
              <a:t>A</a:t>
            </a:r>
            <a:r>
              <a:rPr lang="en-US" altLang="ja-JP" dirty="0"/>
              <a:t>) </a:t>
            </a:r>
            <a:r>
              <a:rPr lang="ja-JP" altLang="en-US" dirty="0"/>
              <a:t>カードのスペードです</a:t>
            </a:r>
            <a:endParaRPr lang="en-US" altLang="ja-JP" dirty="0"/>
          </a:p>
          <a:p>
            <a:pPr marL="0" indent="0">
              <a:buNone/>
            </a:pPr>
            <a:r>
              <a:rPr lang="ja-JP" altLang="en-US" dirty="0"/>
              <a:t>事象</a:t>
            </a:r>
            <a:r>
              <a:rPr lang="en-US" altLang="ja-JP" dirty="0" smtClean="0"/>
              <a:t>B</a:t>
            </a:r>
            <a:r>
              <a:rPr lang="en-US" altLang="ja-JP" dirty="0"/>
              <a:t>) </a:t>
            </a:r>
            <a:r>
              <a:rPr lang="ja-JP" altLang="en-US" dirty="0"/>
              <a:t>カードは数字は偶数です</a:t>
            </a:r>
            <a:endParaRPr lang="en-US" altLang="ja-JP" dirty="0"/>
          </a:p>
          <a:p>
            <a:pPr marL="0" indent="0">
              <a:buNone/>
            </a:pPr>
            <a:r>
              <a:rPr lang="ja-JP" altLang="en-US" dirty="0"/>
              <a:t>事象</a:t>
            </a:r>
            <a:r>
              <a:rPr lang="en-US" altLang="ja-JP" dirty="0" smtClean="0"/>
              <a:t>C</a:t>
            </a:r>
            <a:r>
              <a:rPr lang="en-US" altLang="ja-JP" dirty="0"/>
              <a:t>)</a:t>
            </a:r>
            <a:r>
              <a:rPr lang="ja-JP" altLang="en-US" dirty="0"/>
              <a:t> カードの数字は</a:t>
            </a:r>
            <a:r>
              <a:rPr lang="en-US" altLang="ja-JP" dirty="0"/>
              <a:t>3</a:t>
            </a:r>
            <a:r>
              <a:rPr lang="ja-JP" altLang="en-US" dirty="0"/>
              <a:t>以下</a:t>
            </a:r>
            <a:r>
              <a:rPr lang="ja-JP" altLang="en-US" dirty="0" smtClean="0"/>
              <a:t>です</a:t>
            </a:r>
            <a:endParaRPr lang="en-US" altLang="ja-JP" dirty="0" smtClean="0"/>
          </a:p>
          <a:p>
            <a:pPr marL="0" indent="0">
              <a:buNone/>
            </a:pPr>
            <a:endParaRPr kumimoji="1" lang="en-US" altLang="ja-JP" dirty="0"/>
          </a:p>
          <a:p>
            <a:pPr marL="0" indent="0">
              <a:buNone/>
            </a:pPr>
            <a:endParaRPr lang="en-US" altLang="ja-JP" dirty="0" smtClean="0"/>
          </a:p>
          <a:p>
            <a:pPr marL="0" indent="0">
              <a:buNone/>
            </a:pPr>
            <a:endParaRPr kumimoji="1" lang="en-US" altLang="ja-JP" dirty="0" smtClean="0"/>
          </a:p>
          <a:p>
            <a:pPr marL="0" indent="0">
              <a:buNone/>
            </a:pPr>
            <a:r>
              <a:rPr lang="en-US" altLang="ja-JP" dirty="0" smtClean="0"/>
              <a:t>※</a:t>
            </a:r>
            <a:r>
              <a:rPr lang="ja-JP" altLang="en-US" dirty="0" smtClean="0"/>
              <a:t>起こる確率の低い</a:t>
            </a:r>
            <a:r>
              <a:rPr lang="ja-JP" altLang="en-US" dirty="0"/>
              <a:t>事象</a:t>
            </a:r>
            <a:r>
              <a:rPr lang="ja-JP" altLang="en-US" dirty="0" smtClean="0"/>
              <a:t>ほどそれを確認した時の情報量は大きくなる</a:t>
            </a:r>
            <a:endParaRPr kumimoji="1" lang="ja-JP" altLang="en-US" dirty="0"/>
          </a:p>
        </p:txBody>
      </p:sp>
    </p:spTree>
    <p:extLst>
      <p:ext uri="{BB962C8B-B14F-4D97-AF65-F5344CB8AC3E}">
        <p14:creationId xmlns:p14="http://schemas.microsoft.com/office/powerpoint/2010/main" val="35343465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14089</TotalTime>
  <Words>3945</Words>
  <Application>Microsoft Office PowerPoint</Application>
  <PresentationFormat>ワイド画面</PresentationFormat>
  <Paragraphs>1019</Paragraphs>
  <Slides>42</Slides>
  <Notes>18</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42</vt:i4>
      </vt:variant>
    </vt:vector>
  </HeadingPairs>
  <TitlesOfParts>
    <vt:vector size="52" baseType="lpstr">
      <vt:lpstr>Dotum</vt:lpstr>
      <vt:lpstr>ＭＳ Ｐゴシック</vt:lpstr>
      <vt:lpstr>メイリオ</vt:lpstr>
      <vt:lpstr>Arial</vt:lpstr>
      <vt:lpstr>Calibri</vt:lpstr>
      <vt:lpstr>Calibri Light</vt:lpstr>
      <vt:lpstr>Cambria Math</vt:lpstr>
      <vt:lpstr>Times New Roman</vt:lpstr>
      <vt:lpstr>Wingdings</vt:lpstr>
      <vt:lpstr>Office テーマ</vt:lpstr>
      <vt:lpstr>デジタルメディア処理1</vt:lpstr>
      <vt:lpstr>スケジュール</vt:lpstr>
      <vt:lpstr>画像圧縮</vt:lpstr>
      <vt:lpstr>情報量のはなし  ある事象を確認した時（ある事実が分かった時） 得られた情報量（情報の多さ・大きさみたいなもの）を定義したい</vt:lpstr>
      <vt:lpstr>情報量とは</vt:lpstr>
      <vt:lpstr>情報量とは</vt:lpstr>
      <vt:lpstr>情報量とは</vt:lpstr>
      <vt:lpstr>情報量とは</vt:lpstr>
      <vt:lpstr>情報量とは（練習）</vt:lpstr>
      <vt:lpstr>平均情報量(エントロピー)</vt:lpstr>
      <vt:lpstr>PowerPoint プレゼンテーション</vt:lpstr>
      <vt:lpstr>もう少し例を…</vt:lpstr>
      <vt:lpstr>PowerPoint プレゼンテーション</vt:lpstr>
      <vt:lpstr>まとめ: エントロピー</vt:lpstr>
      <vt:lpstr>エントロピー符号化</vt:lpstr>
      <vt:lpstr>エントロピー符号化</vt:lpstr>
      <vt:lpstr>エントロピー符号化</vt:lpstr>
      <vt:lpstr>エントロピー符号化</vt:lpstr>
      <vt:lpstr>ハフマン符号化</vt:lpstr>
      <vt:lpstr>ハフマン符号化</vt:lpstr>
      <vt:lpstr>ハフマン符号化</vt:lpstr>
      <vt:lpstr>ハフマン符号化</vt:lpstr>
      <vt:lpstr>ハフマン符号化</vt:lpstr>
      <vt:lpstr>ハフマン符号化</vt:lpstr>
      <vt:lpstr>ハフマン符号化</vt:lpstr>
      <vt:lpstr>画像にハフマン符号を適用する</vt:lpstr>
      <vt:lpstr>ランレングス符号化</vt:lpstr>
      <vt:lpstr>ランレングス符号化</vt:lpstr>
      <vt:lpstr>ランレングス符号化</vt:lpstr>
      <vt:lpstr>練習: ランレングス符号化を実装してみよう</vt:lpstr>
      <vt:lpstr>まとめ</vt:lpstr>
      <vt:lpstr>PowerPoint プレゼンテーション</vt:lpstr>
      <vt:lpstr>離散コサイン変換 (1D)</vt:lpstr>
      <vt:lpstr>離散コサイン変換 (2D)</vt:lpstr>
      <vt:lpstr>離散コサイン変換 (2D)</vt:lpstr>
      <vt:lpstr>離散コサイン変換 による画像圧縮</vt:lpstr>
      <vt:lpstr>JPEG 圧縮の概要</vt:lpstr>
      <vt:lpstr>PowerPoint プレゼンテーション</vt:lpstr>
      <vt:lpstr>PowerPoint プレゼンテーション</vt:lpstr>
      <vt:lpstr>PowerPoint プレゼンテーション</vt:lpstr>
      <vt:lpstr>Jpeg圧縮</vt:lpstr>
      <vt:lpstr>まとめ : JPEG 圧縮の概要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569</cp:revision>
  <cp:lastPrinted>2019-09-25T10:21:27Z</cp:lastPrinted>
  <dcterms:created xsi:type="dcterms:W3CDTF">2017-01-19T02:23:36Z</dcterms:created>
  <dcterms:modified xsi:type="dcterms:W3CDTF">2019-09-25T10:21:33Z</dcterms:modified>
</cp:coreProperties>
</file>