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9" r:id="rId2"/>
    <p:sldId id="325" r:id="rId3"/>
    <p:sldId id="280" r:id="rId4"/>
    <p:sldId id="278" r:id="rId5"/>
    <p:sldId id="287" r:id="rId6"/>
    <p:sldId id="281" r:id="rId7"/>
    <p:sldId id="282" r:id="rId8"/>
    <p:sldId id="283" r:id="rId9"/>
    <p:sldId id="284" r:id="rId10"/>
    <p:sldId id="285" r:id="rId11"/>
    <p:sldId id="289" r:id="rId12"/>
    <p:sldId id="288" r:id="rId13"/>
    <p:sldId id="290" r:id="rId14"/>
    <p:sldId id="292" r:id="rId15"/>
    <p:sldId id="291" r:id="rId16"/>
    <p:sldId id="316" r:id="rId17"/>
    <p:sldId id="314" r:id="rId18"/>
    <p:sldId id="317" r:id="rId19"/>
    <p:sldId id="299" r:id="rId20"/>
    <p:sldId id="297" r:id="rId21"/>
    <p:sldId id="300" r:id="rId22"/>
    <p:sldId id="302" r:id="rId23"/>
    <p:sldId id="303" r:id="rId24"/>
    <p:sldId id="306" r:id="rId25"/>
    <p:sldId id="307" r:id="rId26"/>
    <p:sldId id="320" r:id="rId27"/>
    <p:sldId id="308" r:id="rId28"/>
    <p:sldId id="309" r:id="rId29"/>
    <p:sldId id="318" r:id="rId30"/>
    <p:sldId id="321" r:id="rId31"/>
    <p:sldId id="323" r:id="rId32"/>
    <p:sldId id="324" r:id="rId33"/>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90" autoAdjust="0"/>
    <p:restoredTop sz="66935" autoAdjust="0"/>
  </p:normalViewPr>
  <p:slideViewPr>
    <p:cSldViewPr snapToGrid="0">
      <p:cViewPr varScale="1">
        <p:scale>
          <a:sx n="81" d="100"/>
          <a:sy n="81" d="100"/>
        </p:scale>
        <p:origin x="2064"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2019/4/11</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 X =</a:t>
            </a:r>
            <a:r>
              <a:rPr kumimoji="1" lang="en-US" altLang="ja-JP" baseline="0" dirty="0" smtClean="0"/>
              <a:t> ½ (f1 – f-1) / (f0 – f-1)      f-1 &gt; f1</a:t>
            </a:r>
          </a:p>
          <a:p>
            <a:r>
              <a:rPr kumimoji="1" lang="en-US" altLang="ja-JP" baseline="0" dirty="0" smtClean="0"/>
              <a:t>1: X = ½ (f1 – f-1) / (f0 – f-1)      otherwise</a:t>
            </a:r>
          </a:p>
          <a:p>
            <a:r>
              <a:rPr kumimoji="1" lang="en-US" altLang="ja-JP" baseline="0" dirty="0" smtClean="0"/>
              <a:t>2: X = (f-1 – f1) / (2f-1 – 4f0 + 2f1)</a:t>
            </a:r>
          </a:p>
          <a:p>
            <a:endParaRPr kumimoji="1" lang="en-US" altLang="ja-JP" baseline="0" dirty="0" smtClean="0"/>
          </a:p>
          <a:p>
            <a:r>
              <a:rPr kumimoji="1" lang="en-US" altLang="ja-JP" baseline="0" dirty="0" smtClean="0"/>
              <a:t>1) y = (f0-f-1)x + f0,  y = -(f0-f-1)(x-1) + f1 </a:t>
            </a:r>
            <a:r>
              <a:rPr kumimoji="1" lang="en-US" altLang="ja-JP" baseline="0" dirty="0" smtClean="0">
                <a:sym typeface="Wingdings" panose="05000000000000000000" pitchFamily="2" charset="2"/>
              </a:rPr>
              <a:t> </a:t>
            </a:r>
          </a:p>
          <a:p>
            <a:r>
              <a:rPr kumimoji="1" lang="en-US" altLang="ja-JP" baseline="0" dirty="0" smtClean="0"/>
              <a:t>(f0-f-1)x + f0 = -(f0-f-1)x + (f0-f-1) + f1</a:t>
            </a:r>
          </a:p>
          <a:p>
            <a:r>
              <a:rPr kumimoji="1" lang="en-US" altLang="ja-JP" dirty="0" smtClean="0"/>
              <a:t>2</a:t>
            </a:r>
            <a:r>
              <a:rPr kumimoji="1" lang="en-US" altLang="ja-JP" baseline="0" dirty="0" smtClean="0"/>
              <a:t>(f0-f-1)x = f1-f-1</a:t>
            </a:r>
          </a:p>
          <a:p>
            <a:endParaRPr kumimoji="1" lang="en-US" altLang="ja-JP" baseline="0" dirty="0" smtClean="0"/>
          </a:p>
          <a:p>
            <a:r>
              <a:rPr kumimoji="1" lang="en-US" altLang="ja-JP" baseline="0" dirty="0" smtClean="0"/>
              <a:t>2) y = ax^2 + </a:t>
            </a:r>
            <a:r>
              <a:rPr kumimoji="1" lang="en-US" altLang="ja-JP" baseline="0" dirty="0" err="1" smtClean="0"/>
              <a:t>bx</a:t>
            </a:r>
            <a:r>
              <a:rPr kumimoji="1" lang="en-US" altLang="ja-JP" baseline="0" dirty="0" smtClean="0"/>
              <a:t> + c </a:t>
            </a:r>
          </a:p>
          <a:p>
            <a:r>
              <a:rPr kumimoji="1" lang="en-US" altLang="ja-JP" baseline="0" dirty="0" smtClean="0"/>
              <a:t>c = f0</a:t>
            </a:r>
          </a:p>
          <a:p>
            <a:r>
              <a:rPr kumimoji="1" lang="en-US" altLang="ja-JP" baseline="0" dirty="0" smtClean="0"/>
              <a:t>a – b + f0 = f-1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a + b + f0 = f1</a:t>
            </a:r>
          </a:p>
          <a:p>
            <a:r>
              <a:rPr kumimoji="1" lang="en-US" altLang="ja-JP" baseline="0" dirty="0" smtClean="0"/>
              <a:t>a = (f-1 – 2f0 + f1)/2</a:t>
            </a:r>
          </a:p>
          <a:p>
            <a:r>
              <a:rPr kumimoji="1" lang="en-US" altLang="ja-JP" baseline="0" dirty="0" smtClean="0"/>
              <a:t>b = (f1 - f-1)/2</a:t>
            </a:r>
          </a:p>
          <a:p>
            <a:r>
              <a:rPr kumimoji="1" lang="en-US" altLang="ja-JP" baseline="0" dirty="0" smtClean="0"/>
              <a:t>x = b/2a = ½ * (f1-f-1)/(f-1-2f0+f1)</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 </a:t>
            </a:r>
            <a:r>
              <a:rPr kumimoji="1" lang="en-US" altLang="ja-JP" dirty="0" smtClean="0"/>
              <a:t>f(</a:t>
            </a:r>
            <a:r>
              <a:rPr kumimoji="1" lang="en-US" altLang="ja-JP" dirty="0" err="1" smtClean="0"/>
              <a:t>x,y</a:t>
            </a:r>
            <a:r>
              <a:rPr kumimoji="1" lang="en-US" altLang="ja-JP" dirty="0" smtClean="0"/>
              <a:t>) = x^2 + y^2</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68270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a:t>
            </a:r>
            <a:r>
              <a:rPr kumimoji="1" lang="en-US" altLang="ja-JP" baseline="0" dirty="0" smtClean="0"/>
              <a:t>I </a:t>
            </a:r>
            <a:r>
              <a:rPr kumimoji="1" lang="ja-JP" altLang="en-US" baseline="0" dirty="0" smtClean="0"/>
              <a:t>∇</a:t>
            </a:r>
            <a:r>
              <a:rPr kumimoji="1" lang="en-US" altLang="ja-JP" baseline="0" dirty="0" smtClean="0"/>
              <a:t>It </a:t>
            </a:r>
            <a:r>
              <a:rPr kumimoji="1" lang="ja-JP" altLang="en-US" baseline="0" dirty="0" smtClean="0"/>
              <a:t>の </a:t>
            </a:r>
            <a:r>
              <a:rPr kumimoji="1" lang="ja-JP" altLang="en-US" dirty="0" smtClean="0"/>
              <a:t>半正定値性について</a:t>
            </a:r>
            <a:r>
              <a:rPr kumimoji="1" lang="ja-JP" altLang="en-US" dirty="0" err="1" smtClean="0"/>
              <a:t>。。。</a:t>
            </a:r>
            <a:endParaRPr kumimoji="1" lang="en-US" altLang="ja-JP" dirty="0" smtClean="0"/>
          </a:p>
          <a:p>
            <a:endParaRPr kumimoji="1" lang="en-US" altLang="ja-JP" dirty="0" smtClean="0"/>
          </a:p>
          <a:p>
            <a:r>
              <a:rPr kumimoji="1" lang="en-US" altLang="ja-JP" baseline="0" dirty="0" smtClean="0"/>
              <a:t>a b</a:t>
            </a:r>
            <a:endParaRPr kumimoji="1" lang="en-US" altLang="ja-JP" dirty="0" smtClean="0"/>
          </a:p>
          <a:p>
            <a:r>
              <a:rPr kumimoji="1" lang="en-US" altLang="ja-JP" dirty="0" smtClean="0"/>
              <a:t>b c   </a:t>
            </a:r>
            <a:r>
              <a:rPr kumimoji="1" lang="ja-JP" altLang="en-US" dirty="0" smtClean="0"/>
              <a:t>について</a:t>
            </a:r>
            <a:endParaRPr kumimoji="1" lang="en-US" altLang="ja-JP" dirty="0" smtClean="0"/>
          </a:p>
          <a:p>
            <a:r>
              <a:rPr kumimoji="1" lang="en-US" altLang="ja-JP" dirty="0" smtClean="0"/>
              <a:t>          a  b     x</a:t>
            </a:r>
          </a:p>
          <a:p>
            <a:r>
              <a:rPr kumimoji="1" lang="en-US" altLang="ja-JP" dirty="0" smtClean="0"/>
              <a:t>(</a:t>
            </a:r>
            <a:r>
              <a:rPr kumimoji="1" lang="en-US" altLang="ja-JP" dirty="0" err="1" smtClean="0"/>
              <a:t>x,y</a:t>
            </a:r>
            <a:r>
              <a:rPr kumimoji="1" lang="en-US" altLang="ja-JP" dirty="0" smtClean="0"/>
              <a:t>)   b  c     y</a:t>
            </a:r>
          </a:p>
          <a:p>
            <a:endParaRPr kumimoji="1" lang="en-US" altLang="ja-JP" dirty="0" smtClean="0"/>
          </a:p>
          <a:p>
            <a:pPr algn="l"/>
            <a:r>
              <a:rPr kumimoji="1" lang="en-US" altLang="ja-JP" dirty="0" smtClean="0"/>
              <a:t>= a x</a:t>
            </a:r>
            <a:r>
              <a:rPr kumimoji="1" lang="en-US" altLang="ja-JP" baseline="30000" dirty="0" smtClean="0"/>
              <a:t>2 </a:t>
            </a:r>
            <a:r>
              <a:rPr kumimoji="1" lang="en-US" altLang="ja-JP" baseline="0" dirty="0" smtClean="0"/>
              <a:t>+ 2b </a:t>
            </a:r>
            <a:r>
              <a:rPr kumimoji="1" lang="en-US" altLang="ja-JP" baseline="0" dirty="0" err="1" smtClean="0"/>
              <a:t>xy</a:t>
            </a:r>
            <a:r>
              <a:rPr kumimoji="1" lang="en-US" altLang="ja-JP" baseline="0" dirty="0" smtClean="0"/>
              <a:t> + cy</a:t>
            </a:r>
            <a:r>
              <a:rPr kumimoji="1" lang="en-US" altLang="ja-JP" baseline="30000" dirty="0" smtClean="0"/>
              <a:t>2</a:t>
            </a:r>
          </a:p>
          <a:p>
            <a:pPr algn="l"/>
            <a:r>
              <a:rPr kumimoji="1" lang="en-US" altLang="ja-JP" baseline="0" dirty="0" smtClean="0"/>
              <a:t>= a( (x - b/a y)</a:t>
            </a:r>
            <a:r>
              <a:rPr kumimoji="1" lang="en-US" altLang="ja-JP" baseline="30000" dirty="0" smtClean="0"/>
              <a:t>2</a:t>
            </a:r>
            <a:r>
              <a:rPr kumimoji="1" lang="en-US" altLang="ja-JP" baseline="0" dirty="0" smtClean="0"/>
              <a:t> + (ac-b</a:t>
            </a:r>
            <a:r>
              <a:rPr kumimoji="1" lang="en-US" altLang="ja-JP" baseline="30000" dirty="0" smtClean="0"/>
              <a:t>2</a:t>
            </a:r>
            <a:r>
              <a:rPr kumimoji="1" lang="en-US" altLang="ja-JP" baseline="0" dirty="0" smtClean="0"/>
              <a:t>)y</a:t>
            </a:r>
            <a:r>
              <a:rPr kumimoji="1" lang="en-US" altLang="ja-JP" baseline="30000" dirty="0" smtClean="0"/>
              <a:t>2</a:t>
            </a:r>
            <a:r>
              <a:rPr kumimoji="1" lang="en-US" altLang="ja-JP" baseline="0" dirty="0" smtClean="0"/>
              <a:t>/a )</a:t>
            </a:r>
          </a:p>
          <a:p>
            <a:pPr algn="l"/>
            <a:r>
              <a:rPr kumimoji="1" lang="ja-JP" altLang="en-US" baseline="0" dirty="0" smtClean="0"/>
              <a:t>このため，</a:t>
            </a:r>
            <a:r>
              <a:rPr kumimoji="1" lang="en-US" altLang="ja-JP" baseline="0" dirty="0" smtClean="0"/>
              <a:t>ac-b &gt;= 0</a:t>
            </a:r>
            <a:r>
              <a:rPr kumimoji="1" lang="ja-JP" altLang="en-US" baseline="0" dirty="0" smtClean="0"/>
              <a:t>なら</a:t>
            </a:r>
            <a:r>
              <a:rPr kumimoji="1" lang="ja-JP" altLang="en-US" dirty="0" smtClean="0"/>
              <a:t>半正定値</a:t>
            </a:r>
            <a:r>
              <a:rPr kumimoji="1" lang="ja-JP" altLang="en-US" baseline="0" dirty="0" smtClean="0"/>
              <a:t>となる</a:t>
            </a:r>
            <a:endParaRPr kumimoji="1" lang="en-US" altLang="ja-JP" baseline="0" dirty="0" smtClean="0"/>
          </a:p>
          <a:p>
            <a:pPr algn="l"/>
            <a:endParaRPr kumimoji="1" lang="en-US" altLang="ja-JP" baseline="0" dirty="0" smtClean="0"/>
          </a:p>
          <a:p>
            <a:pPr algn="l"/>
            <a:r>
              <a:rPr kumimoji="1" lang="ja-JP" altLang="en-US" baseline="0" dirty="0" smtClean="0"/>
              <a:t>∇</a:t>
            </a:r>
            <a:r>
              <a:rPr kumimoji="1" lang="en-US" altLang="ja-JP" baseline="0" dirty="0" smtClean="0"/>
              <a:t>I </a:t>
            </a:r>
            <a:r>
              <a:rPr kumimoji="1" lang="ja-JP" altLang="en-US" baseline="0" dirty="0" smtClean="0"/>
              <a:t>∇</a:t>
            </a:r>
            <a:r>
              <a:rPr kumimoji="1" lang="en-US" altLang="ja-JP" baseline="0" dirty="0" smtClean="0"/>
              <a:t>I</a:t>
            </a:r>
            <a:r>
              <a:rPr kumimoji="1" lang="en-US" altLang="ja-JP" baseline="30000" dirty="0" smtClean="0"/>
              <a:t>T</a:t>
            </a:r>
            <a:r>
              <a:rPr kumimoji="1" lang="ja-JP" altLang="en-US" baseline="0" dirty="0" smtClean="0"/>
              <a:t>は，</a:t>
            </a:r>
            <a:r>
              <a:rPr kumimoji="1" lang="en-US" altLang="ja-JP" baseline="0" dirty="0" smtClean="0"/>
              <a:t>ac-b</a:t>
            </a:r>
            <a:r>
              <a:rPr kumimoji="1" lang="en-US" altLang="ja-JP" baseline="30000" dirty="0" smtClean="0"/>
              <a:t>2</a:t>
            </a:r>
            <a:r>
              <a:rPr kumimoji="1" lang="en-US" altLang="ja-JP" baseline="0" dirty="0" smtClean="0"/>
              <a:t> = 0</a:t>
            </a:r>
            <a:r>
              <a:rPr kumimoji="1" lang="ja-JP" altLang="en-US" baseline="0" dirty="0" err="1" smtClean="0"/>
              <a:t>なので</a:t>
            </a:r>
            <a:r>
              <a:rPr kumimoji="1" lang="ja-JP" altLang="en-US" baseline="0" dirty="0" smtClean="0"/>
              <a:t>半正定置である．</a:t>
            </a:r>
            <a:endParaRPr kumimoji="1" lang="en-US" altLang="ja-JP" baseline="0" dirty="0" smtClean="0"/>
          </a:p>
          <a:p>
            <a:pPr algn="l"/>
            <a:endParaRPr kumimoji="1" lang="en-US" altLang="ja-JP" baseline="0" dirty="0" smtClean="0"/>
          </a:p>
          <a:p>
            <a:pPr algn="l"/>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23</a:t>
            </a:fld>
            <a:endParaRPr kumimoji="1" lang="ja-JP" altLang="en-US"/>
          </a:p>
        </p:txBody>
      </p:sp>
    </p:spTree>
    <p:extLst>
      <p:ext uri="{BB962C8B-B14F-4D97-AF65-F5344CB8AC3E}">
        <p14:creationId xmlns:p14="http://schemas.microsoft.com/office/powerpoint/2010/main" val="126778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実装を分かりやすくするため、ガウシアンかけてから、微分をとると説明しているけど。</a:t>
            </a:r>
            <a:endParaRPr kumimoji="1" lang="en-US" altLang="ja-JP" dirty="0" smtClean="0"/>
          </a:p>
          <a:p>
            <a:r>
              <a:rPr kumimoji="1" lang="ja-JP" altLang="en-US" dirty="0" smtClean="0"/>
              <a:t>本当は　</a:t>
            </a:r>
            <a:r>
              <a:rPr kumimoji="1" lang="en-US" altLang="ja-JP" dirty="0" err="1" smtClean="0"/>
              <a:t>Gx</a:t>
            </a:r>
            <a:r>
              <a:rPr kumimoji="1" lang="en-US" altLang="ja-JP" dirty="0" smtClean="0"/>
              <a:t> * I</a:t>
            </a:r>
            <a:r>
              <a:rPr kumimoji="1" lang="ja-JP" altLang="en-US" dirty="0" smtClean="0"/>
              <a:t>　と　</a:t>
            </a:r>
            <a:r>
              <a:rPr kumimoji="1" lang="en-US" altLang="ja-JP" dirty="0" err="1" smtClean="0"/>
              <a:t>Gy</a:t>
            </a:r>
            <a:r>
              <a:rPr kumimoji="1" lang="ja-JP" altLang="en-US" baseline="0" dirty="0" smtClean="0"/>
              <a:t> </a:t>
            </a:r>
            <a:r>
              <a:rPr kumimoji="1" lang="en-US" altLang="ja-JP" dirty="0" smtClean="0"/>
              <a:t>*</a:t>
            </a:r>
            <a:r>
              <a:rPr kumimoji="1" lang="ja-JP" altLang="en-US" baseline="0" dirty="0" smtClean="0"/>
              <a:t> </a:t>
            </a:r>
            <a:r>
              <a:rPr kumimoji="1" lang="en-US" altLang="ja-JP" dirty="0" smtClean="0"/>
              <a:t>I </a:t>
            </a:r>
            <a:r>
              <a:rPr kumimoji="1" lang="ja-JP" altLang="en-US" dirty="0" smtClean="0"/>
              <a:t>を計算する．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en-US" altLang="ja-JP" baseline="0" dirty="0" smtClean="0"/>
              <a:t> Non maximum suppression</a:t>
            </a:r>
          </a:p>
          <a:p>
            <a:r>
              <a:rPr kumimoji="1" lang="ja-JP" altLang="en-US" dirty="0" smtClean="0"/>
              <a:t>　　</a:t>
            </a:r>
            <a:r>
              <a:rPr kumimoji="1" lang="en-US" altLang="ja-JP" dirty="0" smtClean="0"/>
              <a:t>8</a:t>
            </a:r>
            <a:r>
              <a:rPr kumimoji="1" lang="ja-JP" altLang="en-US" dirty="0" smtClean="0"/>
              <a:t>近傍の極大を見てはだめ。</a:t>
            </a:r>
            <a:endParaRPr kumimoji="1" lang="en-US" altLang="ja-JP" dirty="0" smtClean="0"/>
          </a:p>
          <a:p>
            <a:r>
              <a:rPr kumimoji="1" lang="ja-JP" altLang="en-US" dirty="0" smtClean="0"/>
              <a:t>　　エッジ方向を考えて、エッジと垂直な方向のみを考慮して極大を計算しないとだめ</a:t>
            </a:r>
            <a:endParaRPr kumimoji="1" lang="en-US" altLang="ja-JP" dirty="0" smtClean="0"/>
          </a:p>
          <a:p>
            <a:r>
              <a:rPr kumimoji="1" lang="ja-JP" altLang="en-US" dirty="0" smtClean="0"/>
              <a:t>　　図を描いて説明したほうが良いかも</a:t>
            </a:r>
            <a:endParaRPr kumimoji="1" lang="en-US" altLang="ja-JP" dirty="0" smtClean="0"/>
          </a:p>
          <a:p>
            <a:endParaRPr kumimoji="1" lang="en-US" altLang="ja-JP" dirty="0" smtClean="0"/>
          </a:p>
          <a:p>
            <a:endParaRPr kumimoji="1" lang="en-US" altLang="ja-JP" dirty="0" smtClean="0"/>
          </a:p>
          <a:p>
            <a:r>
              <a:rPr kumimoji="1" lang="en-US" altLang="ja-JP" dirty="0" smtClean="0"/>
              <a:t>4</a:t>
            </a:r>
            <a:r>
              <a:rPr kumimoji="1" lang="ja-JP" altLang="en-US" dirty="0" smtClean="0"/>
              <a:t>閾値処理</a:t>
            </a:r>
            <a:r>
              <a:rPr kumimoji="1" lang="en-US" altLang="ja-JP" dirty="0" smtClean="0"/>
              <a:t>: </a:t>
            </a:r>
            <a:r>
              <a:rPr kumimoji="1" lang="ja-JP" altLang="en-US" dirty="0" smtClean="0"/>
              <a:t>なぜ二つの閾値を利用するかが大切。</a:t>
            </a:r>
            <a:endParaRPr kumimoji="1" lang="en-US" altLang="ja-JP" dirty="0" smtClean="0"/>
          </a:p>
          <a:p>
            <a:r>
              <a:rPr kumimoji="1" lang="ja-JP" altLang="en-US" dirty="0" smtClean="0"/>
              <a:t>　本当のエッジとノイズによるエッジが存在する。</a:t>
            </a:r>
            <a:endParaRPr kumimoji="1" lang="en-US" altLang="ja-JP" dirty="0" smtClean="0"/>
          </a:p>
          <a:p>
            <a:r>
              <a:rPr kumimoji="1" lang="ja-JP" altLang="en-US" dirty="0" smtClean="0"/>
              <a:t>　</a:t>
            </a:r>
            <a:r>
              <a:rPr kumimoji="1" lang="en-US" altLang="ja-JP" dirty="0" smtClean="0"/>
              <a:t>Week edge</a:t>
            </a:r>
            <a:r>
              <a:rPr kumimoji="1" lang="ja-JP" altLang="en-US" dirty="0" smtClean="0"/>
              <a:t>は両者を含んでしまう。</a:t>
            </a:r>
            <a:endParaRPr kumimoji="1" lang="en-US" altLang="ja-JP" dirty="0" smtClean="0"/>
          </a:p>
          <a:p>
            <a:r>
              <a:rPr kumimoji="1" lang="ja-JP" altLang="en-US" dirty="0" smtClean="0"/>
              <a:t>　本当のエッジなのに、ノイズや陰影など何かしらの影響で勾配強度が弱い画素は</a:t>
            </a:r>
            <a:r>
              <a:rPr kumimoji="1" lang="en-US" altLang="ja-JP" dirty="0" smtClean="0"/>
              <a:t>week</a:t>
            </a:r>
            <a:r>
              <a:rPr kumimoji="1" lang="ja-JP" altLang="en-US" dirty="0" smtClean="0"/>
              <a:t>エッジになる。</a:t>
            </a:r>
            <a:endParaRPr kumimoji="1" lang="en-US" altLang="ja-JP" dirty="0" smtClean="0"/>
          </a:p>
          <a:p>
            <a:r>
              <a:rPr kumimoji="1" lang="ja-JP" altLang="en-US" dirty="0" smtClean="0"/>
              <a:t>　ただしそのような</a:t>
            </a:r>
            <a:r>
              <a:rPr kumimoji="1" lang="en-US" altLang="ja-JP" dirty="0" smtClean="0"/>
              <a:t>week edge</a:t>
            </a:r>
            <a:r>
              <a:rPr kumimoji="1" lang="ja-JP" altLang="en-US" dirty="0" smtClean="0"/>
              <a:t>は</a:t>
            </a:r>
            <a:r>
              <a:rPr kumimoji="1" lang="en-US" altLang="ja-JP" dirty="0" smtClean="0"/>
              <a:t>Strong edge</a:t>
            </a:r>
            <a:r>
              <a:rPr kumimoji="1" lang="ja-JP" altLang="en-US" dirty="0" smtClean="0"/>
              <a:t>に隣接していることが多い。そのため</a:t>
            </a:r>
            <a:r>
              <a:rPr kumimoji="1" lang="en-US" altLang="ja-JP" dirty="0" smtClean="0"/>
              <a:t>Strong edge</a:t>
            </a:r>
            <a:r>
              <a:rPr kumimoji="1" lang="ja-JP" altLang="en-US" dirty="0" smtClean="0"/>
              <a:t>が近傍にあればエッジとして受け入れる．</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最初に利用した資料の影響で、原著と</a:t>
            </a:r>
            <a:r>
              <a:rPr kumimoji="1" lang="en-US" altLang="ja-JP" dirty="0" smtClean="0"/>
              <a:t>(</a:t>
            </a:r>
            <a:r>
              <a:rPr kumimoji="1" lang="en-US" altLang="ja-JP" dirty="0" err="1" smtClean="0"/>
              <a:t>u,v</a:t>
            </a:r>
            <a:r>
              <a:rPr kumimoji="1" lang="en-US" altLang="ja-JP" dirty="0" smtClean="0"/>
              <a:t>) (</a:t>
            </a:r>
            <a:r>
              <a:rPr kumimoji="1" lang="en-US" altLang="ja-JP" dirty="0" err="1" smtClean="0"/>
              <a:t>x,y</a:t>
            </a:r>
            <a:r>
              <a:rPr kumimoji="1" lang="en-US" altLang="ja-JP" dirty="0" smtClean="0"/>
              <a:t>)</a:t>
            </a:r>
            <a:r>
              <a:rPr kumimoji="1" lang="ja-JP" altLang="en-US" dirty="0" smtClean="0"/>
              <a:t>を逆に書いてしまった。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31</a:t>
            </a:fld>
            <a:endParaRPr kumimoji="1" lang="ja-JP" altLang="en-US"/>
          </a:p>
        </p:txBody>
      </p:sp>
    </p:spTree>
    <p:extLst>
      <p:ext uri="{BB962C8B-B14F-4D97-AF65-F5344CB8AC3E}">
        <p14:creationId xmlns:p14="http://schemas.microsoft.com/office/powerpoint/2010/main" val="395414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325863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2019/4/11</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2019/4/11</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2019/4/11</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2019/4/11</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2019/4/11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2019/4/11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6.jp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0.png"/><Relationship Id="rId7" Type="http://schemas.openxmlformats.org/officeDocument/2006/relationships/image" Target="../media/image48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47.png"/><Relationship Id="rId5" Type="http://schemas.openxmlformats.org/officeDocument/2006/relationships/image" Target="../media/image460.png"/><Relationship Id="rId10" Type="http://schemas.openxmlformats.org/officeDocument/2006/relationships/image" Target="../media/image51.png"/><Relationship Id="rId4" Type="http://schemas.openxmlformats.org/officeDocument/2006/relationships/image" Target="../media/image43.png"/><Relationship Id="rId9"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docs.opencv.org/2.4/doc/tutorials/imgproc/imgtrans/canny_detector/canny_detector.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a:t>
            </a:r>
            <a:endParaRPr kumimoji="1" lang="en-US" altLang="ja-JP" sz="2800" dirty="0" smtClean="0"/>
          </a:p>
          <a:p>
            <a:pPr algn="r"/>
            <a:endParaRPr lang="en-US" altLang="ja-JP" sz="2800" dirty="0"/>
          </a:p>
          <a:p>
            <a:pPr algn="r"/>
            <a:r>
              <a:rPr kumimoji="1" lang="ja-JP" altLang="en-US" sz="2800" dirty="0" smtClean="0"/>
              <a:t>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9278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smtClean="0"/>
              <a:t>類似度・相違度の</a:t>
            </a:r>
            <a:r>
              <a:rPr lang="ja-JP" altLang="en-US" sz="3600" dirty="0"/>
              <a:t>定性</a:t>
            </a:r>
            <a:r>
              <a:rPr kumimoji="1" lang="ja-JP" altLang="en-US" sz="3600" dirty="0" smtClean="0"/>
              <a:t>的理解</a:t>
            </a:r>
            <a:endParaRPr kumimoji="1" lang="ja-JP" altLang="en-US" sz="3600" dirty="0"/>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smtClean="0"/>
              <a:t>入力画像・テンプレートは </a:t>
            </a:r>
            <a:r>
              <a:rPr lang="en-US" altLang="ja-JP" sz="2400" dirty="0" smtClean="0"/>
              <a:t>W x H </a:t>
            </a:r>
            <a:r>
              <a:rPr lang="ja-JP" altLang="en-US" sz="2400" dirty="0" smtClean="0"/>
              <a:t>グレースケール画像</a:t>
            </a:r>
            <a:endParaRPr lang="en-US" altLang="ja-JP" sz="2400" dirty="0" smtClean="0"/>
          </a:p>
          <a:p>
            <a:r>
              <a:rPr kumimoji="1" lang="ja-JP" altLang="en-US" sz="2400" dirty="0" smtClean="0"/>
              <a:t>これを </a:t>
            </a:r>
            <a:r>
              <a:rPr lang="en-US" altLang="ja-JP" sz="2400" dirty="0" smtClean="0"/>
              <a:t>(</a:t>
            </a:r>
            <a:r>
              <a:rPr kumimoji="1" lang="en-US" altLang="ja-JP" sz="2400" dirty="0" smtClean="0"/>
              <a:t>WH</a:t>
            </a:r>
            <a:r>
              <a:rPr lang="en-US" altLang="ja-JP" sz="2400" dirty="0"/>
              <a:t>)</a:t>
            </a:r>
            <a:r>
              <a:rPr kumimoji="1" lang="en-US" altLang="ja-JP" sz="2400" dirty="0" smtClean="0"/>
              <a:t>-</a:t>
            </a:r>
            <a:r>
              <a:rPr kumimoji="1" lang="ja-JP" altLang="en-US" sz="2400" dirty="0" smtClean="0"/>
              <a:t>次元ベクトルと</a:t>
            </a:r>
            <a:r>
              <a:rPr kumimoji="1" lang="ja-JP" altLang="en-US" sz="2400" dirty="0"/>
              <a:t>考</a:t>
            </a:r>
            <a:r>
              <a:rPr kumimoji="1" lang="ja-JP" altLang="en-US" sz="2400" dirty="0" smtClean="0"/>
              <a:t>える</a:t>
            </a:r>
            <a:endParaRPr kumimoji="1" lang="ja-JP" altLang="en-US" sz="2400" dirty="0"/>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smtClean="0"/>
                  <a:t> </a:t>
                </a:r>
                <a:endParaRPr lang="ja-JP" altLang="en-US" sz="3200" b="1" dirty="0"/>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空間</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のユークリッド距離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の市街地距離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3618683" cy="400110"/>
              </a:xfrm>
              <a:prstGeom prst="rect">
                <a:avLst/>
              </a:prstGeom>
            </p:spPr>
            <p:txBody>
              <a:bodyPr wrap="none">
                <a:spAutoFit/>
              </a:bodyPr>
              <a:lstStyle/>
              <a:p>
                <a14:m>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𝑅</m:t>
                        </m:r>
                      </m:e>
                      <m:sub>
                        <m:r>
                          <m:rPr>
                            <m:sty m:val="p"/>
                          </m:rPr>
                          <a:rPr lang="en-US" altLang="ja-JP" sz="2000" i="1" smtClean="0">
                            <a:solidFill>
                              <a:schemeClr val="tx1"/>
                            </a:solidFill>
                            <a:latin typeface="Cambria Math" panose="02040503050406030204" pitchFamily="18" charset="0"/>
                          </a:rPr>
                          <m:t>NCC</m:t>
                        </m:r>
                      </m:sub>
                    </m:sSub>
                  </m:oMath>
                </a14:m>
                <a:r>
                  <a:rPr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𝐼</m:t>
                        </m:r>
                      </m:sub>
                    </m:sSub>
                    <m:r>
                      <a:rPr lang="en-US" altLang="ja-JP" sz="2000" b="1">
                        <a:solidFill>
                          <a:schemeClr val="tx1"/>
                        </a:solidFill>
                        <a:latin typeface="Cambria Math" panose="02040503050406030204" pitchFamily="18" charset="0"/>
                      </a:rPr>
                      <m:t>, </m:t>
                    </m:r>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𝑇</m:t>
                        </m:r>
                      </m:sub>
                    </m:sSub>
                  </m:oMath>
                </a14:m>
                <a:r>
                  <a:rPr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の角度</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のコサイン</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3618683" cy="400110"/>
              </a:xfrm>
              <a:prstGeom prst="rect">
                <a:avLst/>
              </a:prstGeom>
              <a:blipFill>
                <a:blip r:embed="rId12"/>
                <a:stretch>
                  <a:fillRect t="-7576" r="-134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smtClean="0"/>
              <a:t>テンプレート</a:t>
            </a:r>
            <a:r>
              <a:rPr lang="ja-JP" altLang="en-US" dirty="0" smtClean="0"/>
              <a:t>マッチングは目的画像にテンプレート画像を重ね差分を評価するため</a:t>
            </a:r>
            <a:r>
              <a:rPr lang="ja-JP" altLang="en-US" dirty="0" smtClean="0">
                <a:sym typeface="Wingdings" panose="05000000000000000000" pitchFamily="2" charset="2"/>
              </a:rPr>
              <a:t>発見できる位置は</a:t>
            </a:r>
            <a:r>
              <a:rPr lang="ja-JP" altLang="en-US" b="1" dirty="0" smtClean="0">
                <a:sym typeface="Wingdings" panose="05000000000000000000" pitchFamily="2" charset="2"/>
              </a:rPr>
              <a:t>ピクセル単位（離散値）</a:t>
            </a:r>
            <a:endParaRPr lang="en-US" altLang="ja-JP" b="1" dirty="0" smtClean="0">
              <a:sym typeface="Wingdings" panose="05000000000000000000" pitchFamily="2" charset="2"/>
            </a:endParaRPr>
          </a:p>
          <a:p>
            <a:r>
              <a:rPr lang="ja-JP" altLang="en-US" b="1" dirty="0" smtClean="0">
                <a:sym typeface="Wingdings" panose="05000000000000000000" pitchFamily="2" charset="2"/>
              </a:rPr>
              <a:t>サブピクセル（連続値）</a:t>
            </a:r>
            <a:r>
              <a:rPr lang="ja-JP" altLang="en-US" dirty="0" smtClean="0">
                <a:sym typeface="Wingdings" panose="05000000000000000000" pitchFamily="2" charset="2"/>
              </a:rPr>
              <a:t>精度で位置検出を行いたい</a:t>
            </a:r>
            <a:endParaRPr lang="en-US" altLang="ja-JP" dirty="0" smtClean="0">
              <a:sym typeface="Wingdings" panose="05000000000000000000" pitchFamily="2" charset="2"/>
            </a:endParaRPr>
          </a:p>
          <a:p>
            <a:endParaRPr lang="en-US" altLang="ja-JP" dirty="0" smtClean="0">
              <a:sym typeface="Wingdings" panose="05000000000000000000" pitchFamily="2" charset="2"/>
            </a:endParaRPr>
          </a:p>
          <a:p>
            <a:r>
              <a:rPr lang="ja-JP" altLang="en-US" dirty="0" smtClean="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等角直線フィッテイング</a:t>
            </a:r>
            <a:endParaRPr lang="en-US" altLang="ja-JP" dirty="0" smtClean="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smtClean="0"/>
          </a:p>
          <a:p>
            <a:r>
              <a:rPr lang="ja-JP" altLang="en-US" sz="2400" dirty="0"/>
              <a:t>相違度</a:t>
            </a:r>
            <a:r>
              <a:rPr lang="ja-JP" altLang="en-US" sz="2400" dirty="0" smtClean="0"/>
              <a:t>が</a:t>
            </a:r>
            <a:r>
              <a:rPr kumimoji="1" lang="ja-JP" altLang="en-US" sz="2400" dirty="0" smtClean="0"/>
              <a:t>最小</a:t>
            </a:r>
            <a:r>
              <a:rPr lang="ja-JP" altLang="en-US" sz="2400" dirty="0"/>
              <a:t>の</a:t>
            </a:r>
            <a:r>
              <a:rPr kumimoji="1" lang="ja-JP" altLang="en-US" sz="2400" dirty="0" smtClean="0"/>
              <a:t>画素を原点</a:t>
            </a:r>
            <a:r>
              <a:rPr kumimoji="1" lang="en-US" altLang="ja-JP" sz="2400" dirty="0" smtClean="0"/>
              <a:t>(x=0)</a:t>
            </a:r>
            <a:r>
              <a:rPr kumimoji="1" lang="ja-JP" altLang="en-US" sz="2400" dirty="0" smtClean="0"/>
              <a:t>にとる</a:t>
            </a:r>
            <a:endParaRPr kumimoji="1" lang="en-US" altLang="ja-JP" sz="2400" dirty="0" smtClean="0"/>
          </a:p>
          <a:p>
            <a:r>
              <a:rPr lang="en-US" altLang="ja-JP" sz="2400" dirty="0" smtClean="0"/>
              <a:t>x=±1 </a:t>
            </a:r>
            <a:r>
              <a:rPr lang="ja-JP" altLang="en-US" sz="2400" dirty="0" smtClean="0"/>
              <a:t>の相違度も既知</a:t>
            </a:r>
            <a:endParaRPr lang="en-US" altLang="ja-JP" sz="2400" dirty="0" smtClean="0"/>
          </a:p>
          <a:p>
            <a:r>
              <a:rPr lang="ja-JP" altLang="en-US" sz="2400" dirty="0" smtClean="0"/>
              <a:t>最小値を与える位置</a:t>
            </a:r>
            <a:r>
              <a:rPr lang="en-US" altLang="ja-JP" sz="2400" dirty="0" smtClean="0"/>
              <a:t>x</a:t>
            </a:r>
            <a:r>
              <a:rPr lang="ja-JP" altLang="en-US" sz="2400" dirty="0"/>
              <a:t>（</a:t>
            </a:r>
            <a:r>
              <a:rPr lang="ja-JP" altLang="en-US" sz="2400" dirty="0" smtClean="0"/>
              <a:t>実数精度）はどこ？</a:t>
            </a:r>
            <a:endParaRPr lang="en-US" altLang="ja-JP" sz="2400" dirty="0" smtClean="0"/>
          </a:p>
          <a:p>
            <a:pPr marL="0" indent="0">
              <a:buNone/>
            </a:pPr>
            <a:r>
              <a:rPr lang="en-US" altLang="ja-JP" sz="1900" dirty="0" smtClean="0"/>
              <a:t>※</a:t>
            </a:r>
            <a:r>
              <a:rPr lang="ja-JP" altLang="en-US" sz="1900" dirty="0" smtClean="0"/>
              <a:t>画像に適用する際は縦横を独立に扱えば良い</a:t>
            </a:r>
            <a:endParaRPr lang="en-US" altLang="ja-JP" sz="1900" dirty="0" smtClean="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位置</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等角直線フィッティング</a:t>
            </a:r>
            <a:endParaRPr lang="en-US" altLang="ja-JP" sz="2400" dirty="0" smtClean="0"/>
          </a:p>
          <a:p>
            <a:pPr marL="0" indent="0">
              <a:buNone/>
            </a:pPr>
            <a:r>
              <a:rPr lang="ja-JP" altLang="en-US" sz="1800" dirty="0" smtClean="0"/>
              <a:t>下図の通り傾きが</a:t>
            </a:r>
            <a:r>
              <a:rPr lang="en-US" altLang="ja-JP" sz="1800" dirty="0" smtClean="0"/>
              <a:t>-1</a:t>
            </a:r>
            <a:r>
              <a:rPr lang="ja-JP" altLang="en-US" sz="1800" dirty="0" smtClean="0"/>
              <a:t>倍の</a:t>
            </a:r>
            <a:r>
              <a:rPr lang="en-US" altLang="ja-JP" sz="1800" dirty="0" smtClean="0"/>
              <a:t>2</a:t>
            </a:r>
            <a:r>
              <a:rPr lang="ja-JP" altLang="en-US" sz="1800" dirty="0" smtClean="0"/>
              <a:t>本の直線の交点を利用</a:t>
            </a:r>
            <a:endParaRPr lang="en-US" altLang="ja-JP" sz="1800" dirty="0" smtClean="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パラボラフィッティング</a:t>
            </a:r>
            <a:endParaRPr lang="en-US" altLang="ja-JP" sz="2400" dirty="0" smtClean="0"/>
          </a:p>
          <a:p>
            <a:pPr marL="0" indent="0">
              <a:buFont typeface="Arial" panose="020B0604020202020204" pitchFamily="34" charset="0"/>
              <a:buNone/>
            </a:pPr>
            <a:r>
              <a:rPr lang="ja-JP" altLang="en-US" sz="1800" dirty="0" smtClean="0"/>
              <a:t>二次関数で相違度を補間し相違度の最小位置を求める</a:t>
            </a:r>
            <a:endParaRPr lang="en-US" altLang="ja-JP" sz="2400" dirty="0" smtClean="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smtClean="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smtClean="0"/>
              <a:t>対象画像全領域にテンプレートを重ね合わせて差分を計算する計算複雑度は</a:t>
            </a:r>
            <a:r>
              <a:rPr lang="en-US" altLang="ja-JP" dirty="0" smtClean="0"/>
              <a:t>…</a:t>
            </a:r>
          </a:p>
          <a:p>
            <a:pPr marL="0" indent="0">
              <a:buNone/>
            </a:pPr>
            <a:r>
              <a:rPr kumimoji="1" lang="en-US" altLang="ja-JP" dirty="0" smtClean="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W</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smtClean="0"/>
              <a:t>残差逐次検定</a:t>
            </a:r>
            <a:r>
              <a:rPr lang="ja-JP" altLang="en-US" sz="2400" dirty="0" smtClean="0"/>
              <a:t> </a:t>
            </a:r>
            <a:r>
              <a:rPr lang="en-US" altLang="ja-JP" sz="2400" dirty="0" smtClean="0"/>
              <a:t>: </a:t>
            </a:r>
            <a:r>
              <a:rPr lang="ja-JP" altLang="en-US" sz="2000" dirty="0"/>
              <a:t>目標</a:t>
            </a:r>
            <a:r>
              <a:rPr lang="ja-JP" altLang="en-US" sz="2000" dirty="0" smtClean="0"/>
              <a:t>画像をラスタスキャンしテンプレートとの差分計算をする際，現在の最小値よりも差分が大きくなったら計算を打ち切る</a:t>
            </a:r>
            <a:endParaRPr lang="en-US" altLang="ja-JP" sz="2400" dirty="0" smtClean="0"/>
          </a:p>
          <a:p>
            <a:pPr marL="0" indent="0">
              <a:buNone/>
            </a:pPr>
            <a:r>
              <a:rPr lang="ja-JP" altLang="en-US" sz="2400" b="1" dirty="0"/>
              <a:t>粗密</a:t>
            </a:r>
            <a:r>
              <a:rPr lang="ja-JP" altLang="en-US" sz="2400" b="1" dirty="0" smtClean="0"/>
              <a:t>探査法</a:t>
            </a:r>
            <a:r>
              <a:rPr lang="ja-JP" altLang="en-US" sz="2400" dirty="0" smtClean="0"/>
              <a:t> </a:t>
            </a:r>
            <a:r>
              <a:rPr lang="en-US" altLang="ja-JP" sz="2400" dirty="0" smtClean="0"/>
              <a:t>: </a:t>
            </a:r>
            <a:r>
              <a:rPr lang="ja-JP" altLang="en-US" sz="2000" dirty="0" smtClean="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smtClean="0"/>
              <a:t>© CG ARTS</a:t>
            </a:r>
            <a:r>
              <a:rPr lang="ja-JP" altLang="en-US" dirty="0" smtClean="0"/>
              <a:t>協会 </a:t>
            </a:r>
            <a:r>
              <a:rPr lang="en-US" altLang="ja-JP" dirty="0" smtClean="0"/>
              <a:t> </a:t>
            </a:r>
            <a:endParaRPr lang="ja-JP" altLang="en-US" dirty="0"/>
          </a:p>
        </p:txBody>
      </p:sp>
      <p:sp>
        <p:nvSpPr>
          <p:cNvPr id="14" name="正方形/長方形 13"/>
          <p:cNvSpPr/>
          <p:nvPr/>
        </p:nvSpPr>
        <p:spPr>
          <a:xfrm>
            <a:off x="8712004" y="6488668"/>
            <a:ext cx="1569660" cy="369332"/>
          </a:xfrm>
          <a:prstGeom prst="rect">
            <a:avLst/>
          </a:prstGeom>
        </p:spPr>
        <p:txBody>
          <a:bodyPr wrap="none">
            <a:spAutoFit/>
          </a:bodyPr>
          <a:lstStyle/>
          <a:p>
            <a:r>
              <a:rPr lang="ja-JP" altLang="en-US" dirty="0" smtClean="0"/>
              <a:t>教科書 図</a:t>
            </a:r>
            <a:r>
              <a:rPr lang="en-US" altLang="ja-JP" dirty="0" smtClean="0"/>
              <a:t>11.5</a:t>
            </a:r>
            <a:endParaRPr lang="ja-JP" altLang="en-US" dirty="0"/>
          </a:p>
        </p:txBody>
      </p:sp>
      <p:pic>
        <p:nvPicPr>
          <p:cNvPr id="15" name="図 14"/>
          <p:cNvPicPr>
            <a:picLocks noChangeAspect="1"/>
          </p:cNvPicPr>
          <p:nvPr/>
        </p:nvPicPr>
        <p:blipFill>
          <a:blip r:embed="rId4"/>
          <a:stretch>
            <a:fillRect/>
          </a:stretch>
        </p:blipFill>
        <p:spPr>
          <a:xfrm rot="10860000">
            <a:off x="7822087" y="3247243"/>
            <a:ext cx="3845521" cy="3367392"/>
          </a:xfrm>
          <a:prstGeom prst="rect">
            <a:avLst/>
          </a:prstGeom>
        </p:spPr>
      </p:pic>
    </p:spTree>
    <p:extLst>
      <p:ext uri="{BB962C8B-B14F-4D97-AF65-F5344CB8AC3E}">
        <p14:creationId xmlns:p14="http://schemas.microsoft.com/office/powerpoint/2010/main" val="99182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05635"/>
            <a:ext cx="9309100" cy="733270"/>
          </a:xfrm>
        </p:spPr>
        <p:txBody>
          <a:bodyPr>
            <a:normAutofit/>
          </a:bodyPr>
          <a:lstStyle/>
          <a:p>
            <a:r>
              <a:rPr kumimoji="1" lang="ja-JP" altLang="en-US" sz="3600" dirty="0" smtClean="0"/>
              <a:t>復習</a:t>
            </a:r>
            <a:r>
              <a:rPr kumimoji="1" lang="en-US" altLang="ja-JP" sz="3600" dirty="0" smtClean="0"/>
              <a:t>: Steepest descent - </a:t>
            </a:r>
            <a:r>
              <a:rPr lang="ja-JP" altLang="en-US" sz="3600" dirty="0" smtClean="0"/>
              <a:t>最</a:t>
            </a:r>
            <a:r>
              <a:rPr kumimoji="1" lang="ja-JP" altLang="en-US" sz="3600" dirty="0" smtClean="0"/>
              <a:t>急降下法</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915708" y="1177668"/>
                <a:ext cx="6572488" cy="3320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1" dirty="0"/>
                  <a:t>最小化</a:t>
                </a:r>
                <a:r>
                  <a:rPr lang="ja-JP" altLang="en-US" sz="2400" b="1" dirty="0" smtClean="0"/>
                  <a:t>問題</a:t>
                </a:r>
                <a:endParaRPr lang="en-US" altLang="ja-JP" sz="2400" dirty="0"/>
              </a:p>
              <a:p>
                <a:pPr marL="0" indent="0">
                  <a:lnSpc>
                    <a:spcPct val="100000"/>
                  </a:lnSpc>
                  <a:spcBef>
                    <a:spcPts val="600"/>
                  </a:spcBef>
                  <a:spcAft>
                    <a:spcPts val="600"/>
                  </a:spcAft>
                  <a:buNone/>
                </a:pPr>
                <a:r>
                  <a:rPr lang="ja-JP" altLang="en-US" sz="2400" dirty="0" smtClean="0"/>
                  <a:t>関数</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b="1">
                        <a:latin typeface="Cambria Math" panose="02040503050406030204" pitchFamily="18" charset="0"/>
                      </a:rPr>
                      <m:t>𝐱</m:t>
                    </m:r>
                    <m:r>
                      <a:rPr lang="en-US" altLang="ja-JP" sz="2400" i="1">
                        <a:latin typeface="Cambria Math" panose="02040503050406030204" pitchFamily="18" charset="0"/>
                      </a:rPr>
                      <m:t>)</m:t>
                    </m:r>
                  </m:oMath>
                </a14:m>
                <a:r>
                  <a:rPr lang="ja-JP" altLang="en-US" sz="2400" dirty="0" smtClean="0"/>
                  <a:t>を最小化する</a:t>
                </a:r>
                <a14:m>
                  <m:oMath xmlns:m="http://schemas.openxmlformats.org/officeDocument/2006/math">
                    <m:r>
                      <a:rPr lang="en-US" altLang="ja-JP" sz="2400" b="1">
                        <a:latin typeface="Cambria Math" panose="02040503050406030204" pitchFamily="18" charset="0"/>
                      </a:rPr>
                      <m:t>𝐱</m:t>
                    </m:r>
                  </m:oMath>
                </a14:m>
                <a:r>
                  <a:rPr lang="ja-JP" altLang="en-US" sz="2400" b="0" dirty="0" smtClean="0"/>
                  <a:t>を求めよ</a:t>
                </a:r>
                <a:endParaRPr lang="en-US" altLang="ja-JP" sz="2400" dirty="0"/>
              </a:p>
              <a:p>
                <a:pPr marL="0" indent="0">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unc>
                        <m:funcPr>
                          <m:ctrlPr>
                            <a:rPr lang="en-US" altLang="ja-JP" sz="3600" i="1" smtClean="0">
                              <a:latin typeface="Cambria Math" panose="02040503050406030204" pitchFamily="18" charset="0"/>
                            </a:rPr>
                          </m:ctrlPr>
                        </m:funcPr>
                        <m:fName>
                          <m:limLow>
                            <m:limLowPr>
                              <m:ctrlPr>
                                <a:rPr lang="en-US" altLang="ja-JP" sz="3600" i="1">
                                  <a:latin typeface="Cambria Math" panose="02040503050406030204" pitchFamily="18" charset="0"/>
                                </a:rPr>
                              </m:ctrlPr>
                            </m:limLowPr>
                            <m:e>
                              <m:func>
                                <m:funcPr>
                                  <m:ctrlPr>
                                    <a:rPr lang="en-US" altLang="ja-JP" sz="3600" i="1">
                                      <a:latin typeface="Cambria Math" panose="02040503050406030204" pitchFamily="18" charset="0"/>
                                    </a:rPr>
                                  </m:ctrlPr>
                                </m:funcPr>
                                <m:fName>
                                  <m:r>
                                    <m:rPr>
                                      <m:sty m:val="p"/>
                                    </m:rPr>
                                    <a:rPr lang="en-US" altLang="ja-JP" sz="3600">
                                      <a:latin typeface="Cambria Math" panose="02040503050406030204" pitchFamily="18" charset="0"/>
                                    </a:rPr>
                                    <m:t>arg</m:t>
                                  </m:r>
                                </m:fName>
                                <m:e>
                                  <m:r>
                                    <m:rPr>
                                      <m:sty m:val="p"/>
                                    </m:rPr>
                                    <a:rPr lang="en-US" altLang="ja-JP" sz="3600">
                                      <a:latin typeface="Cambria Math" panose="02040503050406030204" pitchFamily="18" charset="0"/>
                                    </a:rPr>
                                    <m:t>min</m:t>
                                  </m:r>
                                </m:e>
                              </m:func>
                            </m:e>
                            <m:lim>
                              <m:r>
                                <a:rPr lang="en-US" altLang="ja-JP" sz="3600" b="1">
                                  <a:latin typeface="Cambria Math" panose="02040503050406030204" pitchFamily="18" charset="0"/>
                                </a:rPr>
                                <m:t>𝐱</m:t>
                              </m:r>
                            </m:lim>
                          </m:limLow>
                        </m:fName>
                        <m:e>
                          <m:r>
                            <a:rPr lang="en-US" altLang="ja-JP" sz="3600" i="1">
                              <a:latin typeface="Cambria Math" panose="02040503050406030204" pitchFamily="18" charset="0"/>
                            </a:rPr>
                            <m:t>𝑓</m:t>
                          </m:r>
                          <m:r>
                            <a:rPr lang="en-US" altLang="ja-JP" sz="3600" i="1">
                              <a:latin typeface="Cambria Math" panose="02040503050406030204" pitchFamily="18" charset="0"/>
                            </a:rPr>
                            <m:t>(</m:t>
                          </m:r>
                          <m:r>
                            <a:rPr lang="en-US" altLang="ja-JP" sz="3600" b="1">
                              <a:latin typeface="Cambria Math" panose="02040503050406030204" pitchFamily="18" charset="0"/>
                            </a:rPr>
                            <m:t>𝐱</m:t>
                          </m:r>
                          <m:r>
                            <a:rPr lang="en-US" altLang="ja-JP" sz="3600" i="1">
                              <a:latin typeface="Cambria Math" panose="02040503050406030204" pitchFamily="18" charset="0"/>
                            </a:rPr>
                            <m:t>)</m:t>
                          </m:r>
                        </m:e>
                      </m:func>
                      <m:r>
                        <a:rPr lang="ja-JP" altLang="en-US" sz="3600" i="1">
                          <a:latin typeface="Cambria Math" panose="02040503050406030204" pitchFamily="18" charset="0"/>
                        </a:rPr>
                        <m:t>　　　　</m:t>
                      </m:r>
                    </m:oMath>
                  </m:oMathPara>
                </a14:m>
                <a:endParaRPr lang="en-US" altLang="ja-JP" sz="2400" dirty="0"/>
              </a:p>
              <a:p>
                <a:pPr marL="0" indent="0">
                  <a:lnSpc>
                    <a:spcPct val="100000"/>
                  </a:lnSpc>
                  <a:buNone/>
                </a:pPr>
                <a:r>
                  <a:rPr lang="en-US" altLang="ja-JP" sz="1800" dirty="0" smtClean="0"/>
                  <a:t>※ </a:t>
                </a:r>
                <a:r>
                  <a:rPr lang="ja-JP" altLang="en-US" sz="1800" dirty="0" smtClean="0"/>
                  <a:t>関数</a:t>
                </a:r>
                <a14:m>
                  <m:oMath xmlns:m="http://schemas.openxmlformats.org/officeDocument/2006/math">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oMath>
                </a14:m>
                <a:r>
                  <a:rPr lang="ja-JP" altLang="en-US" sz="1800" b="0" dirty="0" smtClean="0"/>
                  <a:t>の形が分かっていて</a:t>
                </a:r>
                <a14:m>
                  <m:oMath xmlns:m="http://schemas.openxmlformats.org/officeDocument/2006/math">
                    <m:r>
                      <a:rPr lang="en-US" altLang="ja-JP" sz="1800" b="0" i="0" smtClean="0">
                        <a:latin typeface="Cambria Math" panose="02040503050406030204" pitchFamily="18" charset="0"/>
                      </a:rPr>
                      <m:t>𝛻</m:t>
                    </m:r>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r>
                      <a:rPr lang="en-US" altLang="ja-JP" sz="1800" b="0" i="1" dirty="0" smtClean="0">
                        <a:latin typeface="Cambria Math" panose="02040503050406030204" pitchFamily="18" charset="0"/>
                      </a:rPr>
                      <m:t>=</m:t>
                    </m:r>
                    <m:r>
                      <a:rPr lang="en-US" altLang="ja-JP" sz="1800" b="1" i="1" dirty="0" smtClean="0">
                        <a:latin typeface="Cambria Math" panose="02040503050406030204" pitchFamily="18" charset="0"/>
                      </a:rPr>
                      <m:t>𝟎</m:t>
                    </m:r>
                  </m:oMath>
                </a14:m>
                <a:r>
                  <a:rPr lang="ja-JP" altLang="en-US" sz="1800" dirty="0" smtClean="0"/>
                  <a:t>が解けるならそれでよいが，そうでない場合に使える手法の一つが最急降下法</a:t>
                </a:r>
                <a:endParaRPr lang="en-US" altLang="ja-JP" sz="1800" dirty="0" smtClean="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915708" y="1177668"/>
                <a:ext cx="6572488" cy="3320192"/>
              </a:xfrm>
              <a:prstGeom prst="rect">
                <a:avLst/>
              </a:prstGeom>
              <a:blipFill rotWithShape="0">
                <a:blip r:embed="rId3"/>
                <a:stretch>
                  <a:fillRect l="-1391" t="-1468" r="-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915708" y="4467653"/>
                <a:ext cx="7059112" cy="2092817"/>
              </a:xfrm>
              <a:prstGeom prst="rect">
                <a:avLst/>
              </a:prstGeom>
            </p:spPr>
            <p:txBody>
              <a:bodyPr wrap="none">
                <a:spAutoFit/>
              </a:bodyPr>
              <a:lstStyle/>
              <a:p>
                <a:pPr>
                  <a:spcBef>
                    <a:spcPts val="600"/>
                  </a:spcBef>
                  <a:spcAft>
                    <a:spcPts val="600"/>
                  </a:spcAft>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最急降下法</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b="0" i="0" smtClean="0">
                            <a:latin typeface="Cambria Math" panose="02040503050406030204" pitchFamily="18" charset="0"/>
                          </a:rPr>
                          <m:t>0</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を初期解とする（何らかの方法で発見する）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変化が十分少なくなるまで以下を繰り返す</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i="1" dirty="0" smtClean="0">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i="0" smtClean="0">
                              <a:latin typeface="Cambria Math" panose="02040503050406030204" pitchFamily="18" charset="0"/>
                            </a:rPr>
                            <m:t>𝐱</m:t>
                          </m:r>
                        </m:e>
                        <m:sup>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+1</m:t>
                          </m:r>
                        </m:sup>
                      </m:sSup>
                      <m:r>
                        <a:rPr lang="en-US" altLang="ja-JP" sz="2400" b="1" i="0" smtClean="0">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i="1">
                              <a:latin typeface="Cambria Math" panose="02040503050406030204" pitchFamily="18" charset="0"/>
                            </a:rPr>
                            <m:t>𝑡</m:t>
                          </m:r>
                        </m:sup>
                      </m:sSup>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h</m:t>
                      </m:r>
                      <m:r>
                        <a:rPr lang="en-US" altLang="ja-JP" sz="2400">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b="1">
                              <a:latin typeface="Cambria Math" panose="02040503050406030204" pitchFamily="18" charset="0"/>
                            </a:rPr>
                            <m:t>𝐱</m:t>
                          </m:r>
                        </m:e>
                      </m:d>
                      <m:r>
                        <a:rPr lang="en-US" altLang="ja-JP" sz="2400" b="1" i="1" smtClean="0">
                          <a:latin typeface="Cambria Math" panose="02040503050406030204" pitchFamily="18" charset="0"/>
                        </a:rPr>
                        <m:t>  </m:t>
                      </m:r>
                      <m:r>
                        <a:rPr lang="ja-JP" altLang="en-US" sz="2400" i="1">
                          <a:latin typeface="Cambria Math" panose="02040503050406030204" pitchFamily="18" charset="0"/>
                        </a:rPr>
                        <m:t>　</m:t>
                      </m:r>
                    </m:oMath>
                  </m:oMathPara>
                </a14:m>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915708" y="4467653"/>
                <a:ext cx="7059112" cy="2092817"/>
              </a:xfrm>
              <a:prstGeom prst="rect">
                <a:avLst/>
              </a:prstGeom>
              <a:blipFill rotWithShape="0">
                <a:blip r:embed="rId4"/>
                <a:stretch>
                  <a:fillRect l="-1295" t="-2332" r="-3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435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57899" y="229659"/>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5770605" y="898269"/>
                <a:ext cx="6421395" cy="5786737"/>
              </a:xfrm>
            </p:spPr>
            <p:txBody>
              <a:bodyPr>
                <a:noAutofit/>
              </a:bodyPr>
              <a:lstStyle/>
              <a:p>
                <a:pPr marL="457200" indent="-457200">
                  <a:lnSpc>
                    <a:spcPct val="110000"/>
                  </a:lnSpc>
                  <a:spcBef>
                    <a:spcPts val="1200"/>
                  </a:spcBef>
                  <a:spcAft>
                    <a:spcPts val="600"/>
                  </a:spcAft>
                  <a:buFont typeface="+mj-lt"/>
                  <a:buAutoNum type="arabicPeriod"/>
                </a:pPr>
                <a:r>
                  <a:rPr lang="ja-JP" altLang="en-US" sz="2400" dirty="0" smtClean="0"/>
                  <a:t>入力画像 </a:t>
                </a:r>
                <a:r>
                  <a:rPr lang="en-US" altLang="ja-JP" sz="2400" i="1" dirty="0" smtClean="0"/>
                  <a:t>I</a:t>
                </a:r>
                <a:r>
                  <a:rPr lang="en-US" altLang="ja-JP" sz="2400" dirty="0" smtClean="0"/>
                  <a:t> </a:t>
                </a:r>
                <a:r>
                  <a:rPr lang="ja-JP" altLang="en-US" sz="2400" dirty="0" smtClean="0"/>
                  <a:t>のエッジ画像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i="1">
                            <a:latin typeface="Cambria Math" panose="02040503050406030204" pitchFamily="18" charset="0"/>
                          </a:rPr>
                          <m:t>𝐸</m:t>
                        </m:r>
                      </m:sub>
                    </m:sSub>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oMath>
                </a14:m>
                <a:r>
                  <a:rPr lang="ja-JP" altLang="en-US" sz="2400" dirty="0" smtClean="0"/>
                  <a:t>を生成し</a:t>
                </a:r>
                <a:r>
                  <a:rPr lang="ja-JP" altLang="en-US" sz="2400" dirty="0"/>
                  <a:t>，</a:t>
                </a:r>
                <a:r>
                  <a:rPr lang="ja-JP" altLang="en-US" sz="2400" dirty="0" smtClean="0"/>
                  <a:t>エッジ画素からの距離画像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𝐷𝑇</m:t>
                        </m:r>
                      </m:sub>
                    </m:sSub>
                  </m:oMath>
                </a14:m>
                <a:r>
                  <a:rPr lang="ja-JP" altLang="en-US" sz="2400" dirty="0" smtClean="0"/>
                  <a:t>を計算</a:t>
                </a:r>
                <a:endParaRPr lang="en-US" altLang="ja-JP" sz="2400" dirty="0" smtClean="0"/>
              </a:p>
              <a:p>
                <a:pPr marL="457200" indent="-457200">
                  <a:lnSpc>
                    <a:spcPct val="110000"/>
                  </a:lnSpc>
                  <a:spcBef>
                    <a:spcPts val="1200"/>
                  </a:spcBef>
                  <a:spcAft>
                    <a:spcPts val="600"/>
                  </a:spcAft>
                  <a:buFont typeface="+mj-lt"/>
                  <a:buAutoNum type="arabicPeriod"/>
                </a:pPr>
                <a:r>
                  <a:rPr kumimoji="1" lang="ja-JP" altLang="en-US" sz="2400" dirty="0" smtClean="0"/>
                  <a:t>テンプレート画像</a:t>
                </a:r>
                <a:r>
                  <a:rPr kumimoji="1" lang="en-US" altLang="ja-JP" sz="2400" i="1" dirty="0" smtClean="0"/>
                  <a:t>T</a:t>
                </a:r>
                <a:r>
                  <a:rPr kumimoji="1" lang="ja-JP" altLang="en-US" sz="2400" dirty="0" smtClean="0"/>
                  <a:t>をエッジ画像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𝐸</m:t>
                        </m:r>
                      </m:sub>
                    </m:sSub>
                  </m:oMath>
                </a14:m>
                <a:r>
                  <a:rPr kumimoji="1" lang="ja-JP" altLang="en-US" sz="2400" dirty="0" smtClean="0"/>
                  <a:t>に変換</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r>
                      <a:rPr lang="en-US" altLang="ja-JP" sz="2000" b="0" i="1" smtClean="0">
                        <a:latin typeface="Cambria Math" panose="02040503050406030204" pitchFamily="18" charset="0"/>
                      </a:rPr>
                      <m:t>=</m:t>
                    </m:r>
                    <m:r>
                      <a:rPr lang="en-US" altLang="ja-JP" sz="2000" b="0" i="0" smtClean="0">
                        <a:latin typeface="Cambria Math" panose="02040503050406030204" pitchFamily="18" charset="0"/>
                      </a:rPr>
                      <m:t> </m:t>
                    </m:r>
                    <m:d>
                      <m:dPr>
                        <m:begChr m:val="{"/>
                        <m:endChr m:val=""/>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0</m:t>
                              </m:r>
                              <m:r>
                                <a:rPr lang="en-US" altLang="ja-JP" sz="2000" i="1">
                                  <a:latin typeface="Cambria Math" panose="02040503050406030204" pitchFamily="18" charset="0"/>
                                </a:rPr>
                                <m:t>         (</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r>
                                <a:rPr lang="en-US" altLang="ja-JP" sz="2000" i="1">
                                  <a:latin typeface="Cambria Math" panose="02040503050406030204" pitchFamily="18" charset="0"/>
                                </a:rPr>
                                <m:t>)</m:t>
                              </m:r>
                              <m:r>
                                <m:rPr>
                                  <m:brk m:alnAt="7"/>
                                </m:rPr>
                                <a:rPr lang="ja-JP" altLang="en-US" sz="2000" i="1">
                                  <a:latin typeface="Cambria Math" panose="02040503050406030204" pitchFamily="18" charset="0"/>
                                </a:rPr>
                                <m:t>が</m:t>
                              </m:r>
                              <m:r>
                                <a:rPr lang="ja-JP" altLang="en-US" sz="2000" i="1">
                                  <a:latin typeface="Cambria Math" panose="02040503050406030204" pitchFamily="18" charset="0"/>
                                </a:rPr>
                                <m:t>エッジ画素</m:t>
                              </m:r>
                            </m:e>
                          </m:mr>
                          <m:mr>
                            <m:e>
                              <m:r>
                                <a:rPr lang="en-US" altLang="ja-JP" sz="2000" i="1">
                                  <a:latin typeface="Cambria Math" panose="02040503050406030204" pitchFamily="18" charset="0"/>
                                </a:rPr>
                                <m:t>1       </m:t>
                              </m:r>
                              <m:r>
                                <a:rPr lang="ja-JP" altLang="en-US" sz="2000" i="1">
                                  <a:latin typeface="Cambria Math" panose="02040503050406030204" pitchFamily="18" charset="0"/>
                                </a:rPr>
                                <m:t>それ以外</m:t>
                              </m:r>
                              <m:r>
                                <a:rPr lang="en-US" altLang="ja-JP" sz="2000" i="1">
                                  <a:latin typeface="Cambria Math" panose="02040503050406030204" pitchFamily="18" charset="0"/>
                                </a:rPr>
                                <m:t>                      </m:t>
                              </m:r>
                            </m:e>
                          </m:mr>
                        </m:m>
                      </m:e>
                    </m:d>
                  </m:oMath>
                </a14:m>
                <a:endParaRPr kumimoji="1" lang="en-US" altLang="ja-JP" sz="2400" i="1" baseline="30000" dirty="0" smtClean="0"/>
              </a:p>
              <a:p>
                <a:pPr marL="457200" indent="-457200">
                  <a:lnSpc>
                    <a:spcPct val="110000"/>
                  </a:lnSpc>
                  <a:spcBef>
                    <a:spcPts val="1200"/>
                  </a:spcBef>
                  <a:spcAft>
                    <a:spcPts val="600"/>
                  </a:spcAft>
                  <a:buFont typeface="+mj-lt"/>
                  <a:buAutoNum type="arabicPeriod"/>
                </a:pPr>
                <a:r>
                  <a:rPr lang="ja-JP" altLang="en-US" sz="2400" dirty="0"/>
                  <a:t>相違度を以下の通り定義</a:t>
                </a:r>
                <a:r>
                  <a:rPr lang="ja-JP" altLang="en-US" sz="2400" dirty="0" smtClean="0"/>
                  <a:t>する</a:t>
                </a:r>
                <a:endParaRPr kumimoji="1" lang="en-US" altLang="ja-JP" sz="2400" dirty="0" smtClean="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nary>
                            <m:naryPr>
                              <m:chr m:val="∑"/>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𝑇</m:t>
                                  </m:r>
                                </m:e>
                                <m:sub>
                                  <m:r>
                                    <a:rPr lang="en-US" altLang="ja-JP" sz="2400" b="0" i="1" smtClean="0">
                                      <a:latin typeface="Cambria Math" panose="02040503050406030204" pitchFamily="18" charset="0"/>
                                    </a:rPr>
                                    <m:t>𝐸</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nary>
                        </m:e>
                      </m:nary>
                    </m:oMath>
                  </m:oMathPara>
                </a14:m>
                <a:endParaRPr kumimoji="1" lang="en-US" altLang="ja-JP" sz="2400" dirty="0" smtClean="0"/>
              </a:p>
              <a:p>
                <a:pPr marL="0" indent="0">
                  <a:lnSpc>
                    <a:spcPct val="110000"/>
                  </a:lnSpc>
                  <a:spcBef>
                    <a:spcPts val="1200"/>
                  </a:spcBef>
                  <a:spcAft>
                    <a:spcPts val="600"/>
                  </a:spcAft>
                  <a:buNone/>
                </a:pPr>
                <a:r>
                  <a:rPr kumimoji="1" lang="en-US" altLang="ja-JP" sz="2400" dirty="0" smtClean="0"/>
                  <a:t>※ </a:t>
                </a:r>
                <a:r>
                  <a:rPr kumimoji="1" lang="ja-JP" altLang="en-US" sz="2400" dirty="0" smtClean="0"/>
                  <a:t>エッジ画素</a:t>
                </a:r>
                <a:r>
                  <a:rPr lang="ja-JP" altLang="en-US" sz="2400" dirty="0"/>
                  <a:t>上</a:t>
                </a:r>
                <a:r>
                  <a:rPr kumimoji="1" lang="ja-JP" altLang="en-US" sz="2400" dirty="0" smtClean="0"/>
                  <a:t>で距離画像をサンプリング</a:t>
                </a:r>
                <a:endParaRPr kumimoji="1" lang="en-US" altLang="ja-JP" sz="2400" dirty="0" smtClean="0"/>
              </a:p>
              <a:p>
                <a:pPr marL="0" indent="0">
                  <a:lnSpc>
                    <a:spcPct val="110000"/>
                  </a:lnSpc>
                  <a:spcBef>
                    <a:spcPts val="1200"/>
                  </a:spcBef>
                  <a:spcAft>
                    <a:spcPts val="600"/>
                  </a:spcAft>
                  <a:buNone/>
                </a:pPr>
                <a:r>
                  <a:rPr lang="en-US" altLang="ja-JP" sz="2400" dirty="0" smtClean="0"/>
                  <a:t>※</a:t>
                </a:r>
                <a:r>
                  <a:rPr lang="ja-JP" altLang="en-US" sz="2400" dirty="0"/>
                  <a:t> </a:t>
                </a:r>
                <a:r>
                  <a:rPr lang="ja-JP" altLang="en-US" sz="2400" dirty="0" smtClean="0"/>
                  <a:t>テンプレート全体を見ないので高速</a:t>
                </a:r>
                <a:endParaRPr kumimoji="1" lang="ja-JP" altLang="en-US" sz="2400" dirty="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5770605" y="898269"/>
                <a:ext cx="6421395" cy="5786737"/>
              </a:xfrm>
              <a:blipFill rotWithShape="0">
                <a:blip r:embed="rId3"/>
                <a:stretch>
                  <a:fillRect l="-2184" t="-1684" r="-6173"/>
                </a:stretch>
              </a:blipFill>
            </p:spPr>
            <p:txBody>
              <a:bodyPr/>
              <a:lstStyle/>
              <a:p>
                <a:r>
                  <a:rPr lang="ja-JP" altLang="en-US">
                    <a:noFill/>
                  </a:rPr>
                  <a:t> </a:t>
                </a:r>
              </a:p>
            </p:txBody>
          </p:sp>
        </mc:Fallback>
      </mc:AlternateContent>
      <p:sp>
        <p:nvSpPr>
          <p:cNvPr id="14" name="正方形/長方形 13"/>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3778157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66818" y="377940"/>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6310576" y="1320580"/>
                <a:ext cx="6110711" cy="5895766"/>
              </a:xfrm>
            </p:spPr>
            <p:txBody>
              <a:bodyPr>
                <a:noAutofit/>
              </a:bodyPr>
              <a:lstStyle/>
              <a:p>
                <a:pPr marL="0" indent="0">
                  <a:lnSpc>
                    <a:spcPct val="110000"/>
                  </a:lnSpc>
                  <a:spcBef>
                    <a:spcPts val="1200"/>
                  </a:spcBef>
                  <a:spcAft>
                    <a:spcPts val="600"/>
                  </a:spcAft>
                  <a:buNone/>
                </a:pPr>
                <a:r>
                  <a:rPr lang="en-US" altLang="ja-JP" sz="2400" dirty="0" smtClean="0"/>
                  <a:t>3. </a:t>
                </a:r>
                <a:r>
                  <a:rPr lang="ja-JP" altLang="en-US" sz="2400" dirty="0" smtClean="0"/>
                  <a:t>相違度を以下の通り定義する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𝑣</m:t>
                          </m:r>
                          <m:r>
                            <a:rPr lang="en-US" altLang="ja-JP" sz="2000" i="1">
                              <a:latin typeface="Cambria Math" panose="02040503050406030204" pitchFamily="18" charset="0"/>
                            </a:rPr>
                            <m:t>=0</m:t>
                          </m:r>
                        </m:sub>
                        <m:sup>
                          <m:r>
                            <a:rPr lang="en-US" altLang="ja-JP" sz="2000" i="1">
                              <a:latin typeface="Cambria Math" panose="02040503050406030204" pitchFamily="18" charset="0"/>
                            </a:rPr>
                            <m:t>𝐻</m:t>
                          </m:r>
                        </m:sup>
                        <m:e>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𝑢</m:t>
                              </m:r>
                              <m:r>
                                <a:rPr lang="en-US" altLang="ja-JP" sz="2000" i="1">
                                  <a:latin typeface="Cambria Math" panose="02040503050406030204" pitchFamily="18" charset="0"/>
                                </a:rPr>
                                <m:t>=0</m:t>
                              </m:r>
                            </m:sub>
                            <m:sup>
                              <m:r>
                                <a:rPr lang="en-US" altLang="ja-JP" sz="2000" b="0" i="1" smtClean="0">
                                  <a:latin typeface="Cambria Math" panose="02040503050406030204" pitchFamily="18" charset="0"/>
                                </a:rPr>
                                <m:t>𝑊</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oMath>
                  </m:oMathPara>
                </a14:m>
                <a:endParaRPr lang="en-US" altLang="ja-JP" sz="2000" dirty="0" smtClean="0"/>
              </a:p>
              <a:p>
                <a:pPr marL="0" indent="0">
                  <a:lnSpc>
                    <a:spcPct val="110000"/>
                  </a:lnSpc>
                  <a:spcBef>
                    <a:spcPts val="1200"/>
                  </a:spcBef>
                  <a:spcAft>
                    <a:spcPts val="600"/>
                  </a:spcAft>
                  <a:buNone/>
                </a:pPr>
                <a:r>
                  <a:rPr lang="en-US" altLang="ja-JP" sz="2400" dirty="0" smtClean="0"/>
                  <a:t>4. </a:t>
                </a:r>
                <a:r>
                  <a:rPr lang="ja-JP" altLang="en-US" sz="2400" dirty="0" smtClean="0"/>
                  <a:t>初期位置</a:t>
                </a:r>
                <a14:m>
                  <m:oMath xmlns:m="http://schemas.openxmlformats.org/officeDocument/2006/math">
                    <m:d>
                      <m:dPr>
                        <m:ctrlPr>
                          <a:rPr lang="en-US" altLang="ja-JP" sz="2400" i="1">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𝑥</m:t>
                            </m:r>
                          </m:e>
                          <m:sup>
                            <m:r>
                              <a:rPr lang="en-US" altLang="ja-JP" sz="2400" b="0" i="1" smtClean="0">
                                <a:latin typeface="Cambria Math" panose="02040503050406030204" pitchFamily="18" charset="0"/>
                              </a:rPr>
                              <m:t>0</m:t>
                            </m:r>
                          </m:sup>
                        </m:sSup>
                        <m:r>
                          <a:rPr lang="en-US" altLang="ja-JP" sz="2400" i="1">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𝑦</m:t>
                            </m:r>
                          </m:e>
                          <m:sup>
                            <m:r>
                              <a:rPr lang="en-US" altLang="ja-JP" sz="2400" b="0" i="1" smtClean="0">
                                <a:latin typeface="Cambria Math" panose="02040503050406030204" pitchFamily="18" charset="0"/>
                              </a:rPr>
                              <m:t>0</m:t>
                            </m:r>
                          </m:sup>
                        </m:sSup>
                      </m:e>
                    </m:d>
                  </m:oMath>
                </a14:m>
                <a:r>
                  <a:rPr lang="ja-JP" altLang="en-US" sz="2400" dirty="0" smtClean="0"/>
                  <a:t>から最急降下法により相違</a:t>
                </a:r>
                <a:r>
                  <a:rPr lang="ja-JP" altLang="en-US" sz="2400" dirty="0"/>
                  <a:t>度</a:t>
                </a:r>
                <a:r>
                  <a:rPr lang="ja-JP" altLang="en-US" sz="2400" dirty="0" smtClean="0"/>
                  <a:t>が最小となる位置を探索する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d>
                        <m:dPr>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
                          <m:r>
                            <a:rPr lang="en-US" altLang="ja-JP" sz="2000" b="0" i="1" smtClean="0">
                              <a:latin typeface="Cambria Math" panose="02040503050406030204" pitchFamily="18" charset="0"/>
                            </a:rPr>
                            <m:t> </m:t>
                          </m:r>
                        </m:e>
                      </m:d>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sup>
                                </m:sSup>
                              </m:e>
                            </m:mr>
                          </m:m>
                          <m:r>
                            <a:rPr lang="en-US" altLang="ja-JP" sz="2000" i="1">
                              <a:latin typeface="Cambria Math" panose="02040503050406030204" pitchFamily="18" charset="0"/>
                            </a:rPr>
                            <m:t> </m:t>
                          </m:r>
                        </m:e>
                      </m:d>
                      <m:r>
                        <a:rPr lang="en-US" altLang="ja-JP" sz="2000" b="0" i="1" smtClean="0">
                          <a:latin typeface="Cambria Math" panose="02040503050406030204" pitchFamily="18" charset="0"/>
                        </a:rPr>
                        <m:t> −</m:t>
                      </m:r>
                      <m:r>
                        <a:rPr lang="en-US" altLang="ja-JP" sz="2000" b="0" i="0" smtClean="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oMath>
                  </m:oMathPara>
                </a14:m>
                <a:endParaRPr lang="en-US" altLang="ja-JP" sz="2000" dirty="0" smtClean="0"/>
              </a:p>
              <a:p>
                <a:pPr marL="0" indent="0">
                  <a:lnSpc>
                    <a:spcPct val="110000"/>
                  </a:lnSpc>
                  <a:spcBef>
                    <a:spcPts val="1200"/>
                  </a:spcBef>
                  <a:spcAft>
                    <a:spcPts val="600"/>
                  </a:spcAft>
                  <a:buNone/>
                </a:pPr>
                <a:r>
                  <a:rPr lang="en-US" altLang="ja-JP" sz="1800" dirty="0" smtClean="0"/>
                  <a:t>※</a:t>
                </a:r>
                <a:r>
                  <a:rPr lang="ja-JP" altLang="en-US" sz="1800" dirty="0" smtClean="0"/>
                  <a:t>勾配の式は以下の通り</a:t>
                </a:r>
                <a:endParaRPr lang="en-US" altLang="ja-JP" sz="1800" dirty="0" smtClean="0"/>
              </a:p>
              <a:p>
                <a:pPr marL="0" indent="0">
                  <a:lnSpc>
                    <a:spcPct val="110000"/>
                  </a:lnSpc>
                  <a:spcBef>
                    <a:spcPts val="1200"/>
                  </a:spcBef>
                  <a:spcAft>
                    <a:spcPts val="600"/>
                  </a:spcAft>
                  <a:buNone/>
                </a:pPr>
                <a14:m>
                  <m:oMath xmlns:m="http://schemas.openxmlformats.org/officeDocument/2006/math">
                    <m:r>
                      <a:rPr lang="en-US" altLang="ja-JP" sz="200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mcs>
                              <m:mc>
                                <m:mcPr>
                                  <m:count m:val="1"/>
                                  <m:mcJc m:val="center"/>
                                </m:mcPr>
                              </m:mc>
                            </m:mcs>
                            <m:ctrlPr>
                              <a:rPr lang="en-US" altLang="ja-JP" sz="2000" b="0" i="1" smtClean="0">
                                <a:latin typeface="Cambria Math" panose="02040503050406030204" pitchFamily="18" charset="0"/>
                              </a:rPr>
                            </m:ctrlPr>
                          </m:mPr>
                          <m:mr>
                            <m:e>
                              <m:nary>
                                <m:naryPr>
                                  <m:chr m:val="∑"/>
                                  <m:limLoc m:val="subSup"/>
                                  <m:supHide m:val="on"/>
                                  <m:ctrlPr>
                                    <a:rPr lang="en-US" altLang="ja-JP" sz="2000" b="0" i="1" smtClean="0">
                                      <a:latin typeface="Cambria Math" panose="02040503050406030204" pitchFamily="18" charset="0"/>
                                    </a:rPr>
                                  </m:ctrlPr>
                                </m:naryPr>
                                <m:sub>
                                  <m:r>
                                    <m:rPr>
                                      <m:brk m:alnAt="9"/>
                                    </m:rPr>
                                    <a:rPr lang="en-US" altLang="ja-JP" sz="2000" b="0" i="1" smtClean="0">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b="0" i="1" smtClean="0">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𝑥</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r>
                            <m:e>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𝑦</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
                      </m:e>
                    </m:d>
                  </m:oMath>
                </a14:m>
                <a:r>
                  <a:rPr lang="en-US" altLang="ja-JP" sz="2000" dirty="0" smtClean="0"/>
                  <a:t> </a:t>
                </a:r>
              </a:p>
              <a:p>
                <a:pPr marL="0" indent="0">
                  <a:lnSpc>
                    <a:spcPct val="110000"/>
                  </a:lnSpc>
                  <a:spcBef>
                    <a:spcPts val="1200"/>
                  </a:spcBef>
                  <a:spcAft>
                    <a:spcPts val="600"/>
                  </a:spcAft>
                  <a:buNone/>
                </a:pPr>
                <a:endParaRPr lang="en-US" altLang="ja-JP" sz="2400" dirty="0" smtClean="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6310576" y="1320580"/>
                <a:ext cx="6110711" cy="5895766"/>
              </a:xfrm>
              <a:blipFill rotWithShape="0">
                <a:blip r:embed="rId2"/>
                <a:stretch>
                  <a:fillRect l="-1496" t="-207"/>
                </a:stretch>
              </a:blipFill>
            </p:spPr>
            <p:txBody>
              <a:bodyPr/>
              <a:lstStyle/>
              <a:p>
                <a:r>
                  <a:rPr lang="ja-JP" altLang="en-US">
                    <a:noFill/>
                  </a:rPr>
                  <a:t> </a:t>
                </a:r>
              </a:p>
            </p:txBody>
          </p:sp>
        </mc:Fallback>
      </mc:AlternateContent>
      <p:sp>
        <p:nvSpPr>
          <p:cNvPr id="5" name="正方形/長方形 4"/>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2323896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85381" y="365126"/>
            <a:ext cx="8217519" cy="733270"/>
          </a:xfrm>
        </p:spPr>
        <p:txBody>
          <a:bodyPr>
            <a:normAutofit/>
          </a:bodyPr>
          <a:lstStyle/>
          <a:p>
            <a:pPr algn="ctr"/>
            <a:r>
              <a:rPr lang="ja-JP" altLang="en-US" sz="3600" dirty="0" smtClean="0"/>
              <a:t>まとめ </a:t>
            </a:r>
            <a:r>
              <a:rPr lang="en-US" altLang="ja-JP" sz="3600" dirty="0" smtClean="0"/>
              <a:t>: </a:t>
            </a:r>
            <a:r>
              <a:rPr lang="ja-JP" altLang="en-US" sz="3600" dirty="0" smtClean="0"/>
              <a:t>テンプレートマッチング</a:t>
            </a:r>
            <a:endParaRPr kumimoji="1" lang="ja-JP" altLang="en-US" sz="3600" dirty="0"/>
          </a:p>
        </p:txBody>
      </p:sp>
      <p:sp>
        <p:nvSpPr>
          <p:cNvPr id="3" name="コンテンツ プレースホルダー 2"/>
          <p:cNvSpPr>
            <a:spLocks noGrp="1"/>
          </p:cNvSpPr>
          <p:nvPr>
            <p:ph idx="1"/>
          </p:nvPr>
        </p:nvSpPr>
        <p:spPr>
          <a:xfrm>
            <a:off x="5930900" y="1858073"/>
            <a:ext cx="6096000" cy="2339277"/>
          </a:xfrm>
        </p:spPr>
        <p:txBody>
          <a:bodyPr>
            <a:normAutofit/>
          </a:bodyPr>
          <a:lstStyle/>
          <a:p>
            <a:pPr marL="0" indent="0">
              <a:buNone/>
            </a:pPr>
            <a:r>
              <a:rPr lang="ja-JP" altLang="en-US" sz="2400" dirty="0" smtClean="0"/>
              <a:t>入力画像から物体を検出するための手法</a:t>
            </a:r>
            <a:endParaRPr lang="en-US" altLang="ja-JP" sz="2400" dirty="0" smtClean="0"/>
          </a:p>
          <a:p>
            <a:pPr marL="0" indent="0">
              <a:buNone/>
            </a:pPr>
            <a:r>
              <a:rPr lang="ja-JP" altLang="en-US" sz="2400" dirty="0" smtClean="0"/>
              <a:t>検出対象の画像（テンプレート）を用意し，入力画像をラスタスキャンし相違度を評価</a:t>
            </a:r>
            <a:endParaRPr lang="en-US" altLang="ja-JP" sz="2400" dirty="0" smtClean="0"/>
          </a:p>
          <a:p>
            <a:pPr marL="0" indent="0">
              <a:buNone/>
            </a:pPr>
            <a:r>
              <a:rPr lang="ja-JP" altLang="en-US" sz="2400" dirty="0" smtClean="0"/>
              <a:t>相違度が閾値以下の領域を出力する</a:t>
            </a:r>
            <a:endParaRPr lang="en-US" altLang="ja-JP" sz="2400" dirty="0" smtClean="0"/>
          </a:p>
          <a:p>
            <a:pPr marL="0" indent="0">
              <a:buNone/>
            </a:pPr>
            <a:r>
              <a:rPr lang="ja-JP" altLang="en-US" sz="2400" dirty="0" smtClean="0"/>
              <a:t>相違</a:t>
            </a:r>
            <a:r>
              <a:rPr lang="en-US" altLang="ja-JP" sz="2400" dirty="0" smtClean="0"/>
              <a:t>(</a:t>
            </a:r>
            <a:r>
              <a:rPr lang="ja-JP" altLang="en-US" sz="2400" dirty="0" smtClean="0"/>
              <a:t>類似</a:t>
            </a:r>
            <a:r>
              <a:rPr lang="en-US" altLang="ja-JP" sz="2400" dirty="0" smtClean="0"/>
              <a:t>)</a:t>
            </a:r>
            <a:r>
              <a:rPr lang="ja-JP" altLang="en-US" sz="2400" dirty="0" smtClean="0"/>
              <a:t>度 </a:t>
            </a:r>
            <a:r>
              <a:rPr lang="en-US" altLang="ja-JP" sz="2400" dirty="0" smtClean="0"/>
              <a:t>: SAD, SSD, NCC</a:t>
            </a:r>
            <a:r>
              <a:rPr lang="ja-JP" altLang="en-US" sz="2400" dirty="0" smtClean="0"/>
              <a:t>など</a:t>
            </a:r>
            <a:endParaRPr lang="en-US" altLang="ja-JP" sz="24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8" name="コンテンツ プレースホルダー 2"/>
          <p:cNvSpPr txBox="1">
            <a:spLocks/>
          </p:cNvSpPr>
          <p:nvPr/>
        </p:nvSpPr>
        <p:spPr>
          <a:xfrm>
            <a:off x="762000" y="5293423"/>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t>サブピクセル精度</a:t>
            </a:r>
            <a:r>
              <a:rPr lang="ja-JP" altLang="en-US" sz="2400" dirty="0" smtClean="0"/>
              <a:t>で検出するための関数フィッティング</a:t>
            </a:r>
            <a:endParaRPr lang="en-US" altLang="ja-JP" sz="2400" dirty="0" smtClean="0"/>
          </a:p>
          <a:p>
            <a:pPr marL="0" indent="0">
              <a:buFont typeface="Arial" panose="020B0604020202020204" pitchFamily="34" charset="0"/>
              <a:buNone/>
            </a:pPr>
            <a:r>
              <a:rPr lang="ja-JP" altLang="en-US" sz="2400" b="1" dirty="0" smtClean="0"/>
              <a:t>高速化</a:t>
            </a:r>
            <a:r>
              <a:rPr lang="ja-JP" altLang="en-US" sz="2400" dirty="0" smtClean="0"/>
              <a:t>のための残差逐次検定・粗密</a:t>
            </a:r>
            <a:r>
              <a:rPr lang="en-US" altLang="ja-JP" sz="2400" dirty="0" smtClean="0"/>
              <a:t>(coarse to fine)</a:t>
            </a:r>
            <a:r>
              <a:rPr lang="ja-JP" altLang="en-US" sz="2400" dirty="0" smtClean="0"/>
              <a:t>探索・</a:t>
            </a:r>
            <a:r>
              <a:rPr lang="en-US" altLang="ja-JP" sz="2400" dirty="0" smtClean="0"/>
              <a:t>chamfer matching</a:t>
            </a:r>
          </a:p>
        </p:txBody>
      </p:sp>
    </p:spTree>
    <p:extLst>
      <p:ext uri="{BB962C8B-B14F-4D97-AF65-F5344CB8AC3E}">
        <p14:creationId xmlns:p14="http://schemas.microsoft.com/office/powerpoint/2010/main" val="2733843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処理２、</a:t>
            </a:r>
            <a:r>
              <a:rPr lang="en-US" altLang="ja-JP" sz="3600" b="1" dirty="0" smtClean="0"/>
              <a:t>2019</a:t>
            </a:r>
            <a:r>
              <a:rPr lang="ja-JP" altLang="en-US" sz="3600" b="1" dirty="0" smtClean="0"/>
              <a:t>（前期）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4/11   </a:t>
            </a:r>
            <a:r>
              <a:rPr lang="ja-JP" altLang="en-US" sz="1800" dirty="0" smtClean="0"/>
              <a:t>序論</a:t>
            </a:r>
            <a:r>
              <a:rPr lang="en-US" altLang="ja-JP" sz="1800" dirty="0" smtClean="0"/>
              <a:t>		: </a:t>
            </a:r>
            <a:r>
              <a:rPr lang="ja-JP" altLang="en-US" sz="1800" dirty="0" smtClean="0"/>
              <a:t>イントロダクション，テクスチャ合成</a:t>
            </a:r>
            <a:r>
              <a:rPr lang="en-US" altLang="ja-JP" sz="1800" dirty="0" smtClean="0"/>
              <a:t>      </a:t>
            </a:r>
          </a:p>
          <a:p>
            <a:pPr marL="0" indent="0">
              <a:lnSpc>
                <a:spcPct val="100000"/>
              </a:lnSpc>
              <a:spcBef>
                <a:spcPts val="600"/>
              </a:spcBef>
              <a:spcAft>
                <a:spcPts val="600"/>
              </a:spcAft>
              <a:buNone/>
            </a:pPr>
            <a:r>
              <a:rPr lang="en-US" altLang="ja-JP" sz="1800" dirty="0" smtClean="0"/>
              <a:t>4/18</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4/25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5/09</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5/16</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t>5/23</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5/30</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6/06</a:t>
            </a:r>
            <a:r>
              <a:rPr lang="ja-JP" altLang="en-US" sz="1800" dirty="0" smtClean="0"/>
              <a:t>　</a:t>
            </a:r>
            <a:r>
              <a:rPr lang="ja-JP" altLang="en-US" sz="1800" dirty="0"/>
              <a:t>パターン認識基礎</a:t>
            </a:r>
            <a:r>
              <a:rPr lang="en-US" altLang="ja-JP" sz="1800" dirty="0"/>
              <a:t>3: </a:t>
            </a:r>
            <a:r>
              <a:rPr lang="ja-JP" altLang="en-US" sz="1800" dirty="0" smtClean="0"/>
              <a:t>主成分分析</a:t>
            </a:r>
            <a:r>
              <a:rPr lang="en-US" altLang="ja-JP" sz="1800" dirty="0" smtClean="0"/>
              <a:t>,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6/13</a:t>
            </a:r>
            <a:r>
              <a:rPr lang="ja-JP" altLang="en-US" sz="1800" b="1" dirty="0" smtClean="0">
                <a:solidFill>
                  <a:srgbClr val="FF0000"/>
                </a:solidFill>
              </a:rPr>
              <a:t>　</a:t>
            </a:r>
            <a:r>
              <a:rPr lang="ja-JP" altLang="en-US" sz="1800" b="1" dirty="0">
                <a:solidFill>
                  <a:srgbClr val="FF0000"/>
                </a:solidFill>
              </a:rPr>
              <a:t>筆記</a:t>
            </a:r>
            <a:r>
              <a:rPr lang="ja-JP" altLang="en-US" sz="1800" b="1" dirty="0" smtClean="0">
                <a:solidFill>
                  <a:srgbClr val="FF0000"/>
                </a:solidFill>
              </a:rPr>
              <a:t>試験（</a:t>
            </a:r>
            <a:r>
              <a:rPr lang="en-US" altLang="ja-JP" sz="1800" b="1" dirty="0" smtClean="0">
                <a:solidFill>
                  <a:srgbClr val="FF0000"/>
                </a:solidFill>
              </a:rPr>
              <a:t>50</a:t>
            </a:r>
            <a:r>
              <a:rPr lang="ja-JP" altLang="en-US" sz="1800" b="1" dirty="0" smtClean="0">
                <a:solidFill>
                  <a:srgbClr val="FF0000"/>
                </a:solidFill>
              </a:rPr>
              <a:t>点満点</a:t>
            </a:r>
            <a:r>
              <a:rPr lang="en-US" altLang="ja-JP" sz="1800" b="1" dirty="0" smtClean="0">
                <a:solidFill>
                  <a:srgbClr val="FF0000"/>
                </a:solidFill>
              </a:rPr>
              <a:t>)</a:t>
            </a:r>
            <a:r>
              <a:rPr lang="en-US" altLang="ja-JP" sz="1800" dirty="0" smtClean="0"/>
              <a:t> </a:t>
            </a:r>
            <a:r>
              <a:rPr lang="en-US" altLang="ja-JP" sz="1800" b="1" dirty="0"/>
              <a:t>	</a:t>
            </a:r>
            <a:endParaRPr lang="en-US" altLang="ja-JP" sz="1800" b="1" dirty="0" smtClean="0"/>
          </a:p>
          <a:p>
            <a:pPr marL="0" indent="0">
              <a:lnSpc>
                <a:spcPct val="100000"/>
              </a:lnSpc>
              <a:spcBef>
                <a:spcPts val="600"/>
              </a:spcBef>
              <a:spcAft>
                <a:spcPts val="600"/>
              </a:spcAft>
              <a:buNone/>
            </a:pPr>
            <a:r>
              <a:rPr lang="en-US" altLang="ja-JP" sz="1800" b="1" dirty="0" smtClean="0">
                <a:solidFill>
                  <a:srgbClr val="0070C0"/>
                </a:solidFill>
              </a:rPr>
              <a:t>6/20</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1</a:t>
            </a:r>
            <a:r>
              <a:rPr lang="en-US" altLang="ja-JP" sz="1800" b="1" dirty="0">
                <a:solidFill>
                  <a:srgbClr val="0070C0"/>
                </a:solidFill>
              </a:rPr>
              <a:t> </a:t>
            </a:r>
            <a:r>
              <a:rPr lang="en-US" altLang="ja-JP" sz="1800" b="1" dirty="0" smtClean="0">
                <a:solidFill>
                  <a:srgbClr val="0070C0"/>
                </a:solidFill>
              </a:rPr>
              <a:t>(</a:t>
            </a:r>
            <a:r>
              <a:rPr lang="ja-JP" altLang="en-US" sz="1800" b="1" dirty="0" smtClean="0">
                <a:solidFill>
                  <a:srgbClr val="0070C0"/>
                </a:solidFill>
              </a:rPr>
              <a:t>基礎的な課題</a:t>
            </a:r>
            <a:r>
              <a:rPr lang="en-US" altLang="ja-JP" sz="1800" b="1" dirty="0">
                <a:solidFill>
                  <a:srgbClr val="0070C0"/>
                </a:solidFill>
              </a:rPr>
              <a:t>3</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 </a:t>
            </a:r>
            <a:r>
              <a:rPr lang="ja-JP" altLang="en-US" sz="1800" b="1" dirty="0" smtClean="0">
                <a:solidFill>
                  <a:srgbClr val="0070C0"/>
                </a:solidFill>
              </a:rPr>
              <a:t>発展的な課題 </a:t>
            </a:r>
            <a:r>
              <a:rPr lang="en-US" altLang="ja-JP" sz="1800" b="1" dirty="0">
                <a:solidFill>
                  <a:srgbClr val="0070C0"/>
                </a:solidFill>
              </a:rPr>
              <a:t>2</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a:t>
            </a:r>
          </a:p>
          <a:p>
            <a:pPr marL="0" indent="0">
              <a:lnSpc>
                <a:spcPct val="100000"/>
              </a:lnSpc>
              <a:spcBef>
                <a:spcPts val="600"/>
              </a:spcBef>
              <a:spcAft>
                <a:spcPts val="600"/>
              </a:spcAft>
              <a:buNone/>
            </a:pPr>
            <a:r>
              <a:rPr lang="en-US" altLang="ja-JP" sz="1800" b="1" dirty="0" smtClean="0">
                <a:solidFill>
                  <a:srgbClr val="0070C0"/>
                </a:solidFill>
              </a:rPr>
              <a:t>6/27</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a:t>
            </a:r>
            <a:r>
              <a:rPr lang="en-US" altLang="ja-JP" sz="1800" b="1" dirty="0" smtClean="0">
                <a:solidFill>
                  <a:srgbClr val="0070C0"/>
                </a:solidFill>
              </a:rPr>
              <a:t>  2	</a:t>
            </a:r>
          </a:p>
          <a:p>
            <a:pPr marL="0" indent="0">
              <a:lnSpc>
                <a:spcPct val="100000"/>
              </a:lnSpc>
              <a:spcBef>
                <a:spcPts val="600"/>
              </a:spcBef>
              <a:spcAft>
                <a:spcPts val="600"/>
              </a:spcAft>
              <a:buNone/>
            </a:pPr>
            <a:r>
              <a:rPr lang="en-US" altLang="ja-JP" sz="1800" b="1" dirty="0" smtClean="0">
                <a:solidFill>
                  <a:srgbClr val="0070C0"/>
                </a:solidFill>
              </a:rPr>
              <a:t>7/04   </a:t>
            </a:r>
            <a:r>
              <a:rPr lang="ja-JP" altLang="en-US" sz="1800" b="1" dirty="0" smtClean="0">
                <a:solidFill>
                  <a:srgbClr val="0070C0"/>
                </a:solidFill>
              </a:rPr>
              <a:t>プログラミング演習  </a:t>
            </a:r>
            <a:r>
              <a:rPr lang="en-US" altLang="ja-JP" sz="1800" b="1" dirty="0" smtClean="0">
                <a:solidFill>
                  <a:srgbClr val="0070C0"/>
                </a:solidFill>
              </a:rPr>
              <a:t>3	</a:t>
            </a:r>
          </a:p>
          <a:p>
            <a:pPr marL="0" indent="0">
              <a:lnSpc>
                <a:spcPct val="100000"/>
              </a:lnSpc>
              <a:spcBef>
                <a:spcPts val="600"/>
              </a:spcBef>
              <a:spcAft>
                <a:spcPts val="600"/>
              </a:spcAft>
              <a:buNone/>
            </a:pPr>
            <a:r>
              <a:rPr lang="en-US" altLang="ja-JP" sz="1800" b="1" dirty="0" smtClean="0">
                <a:solidFill>
                  <a:srgbClr val="0070C0"/>
                </a:solidFill>
              </a:rPr>
              <a:t>7/11</a:t>
            </a:r>
            <a:r>
              <a:rPr lang="ja-JP" altLang="en-US" sz="1800" b="1" dirty="0" smtClean="0">
                <a:solidFill>
                  <a:srgbClr val="0070C0"/>
                </a:solidFill>
              </a:rPr>
              <a:t>　プログラミング演習  </a:t>
            </a:r>
            <a:r>
              <a:rPr lang="en-US" altLang="ja-JP" sz="1800" b="1" dirty="0" smtClean="0">
                <a:solidFill>
                  <a:srgbClr val="0070C0"/>
                </a:solidFill>
              </a:rPr>
              <a:t>4			</a:t>
            </a:r>
          </a:p>
          <a:p>
            <a:pPr marL="0" indent="0">
              <a:lnSpc>
                <a:spcPct val="100000"/>
              </a:lnSpc>
              <a:spcBef>
                <a:spcPts val="600"/>
              </a:spcBef>
              <a:spcAft>
                <a:spcPts val="600"/>
              </a:spcAft>
              <a:buNone/>
            </a:pPr>
            <a:r>
              <a:rPr lang="en-US" altLang="ja-JP" sz="1800" b="1" dirty="0" smtClean="0">
                <a:solidFill>
                  <a:srgbClr val="0070C0"/>
                </a:solidFill>
              </a:rPr>
              <a:t>7/18</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5</a:t>
            </a:r>
          </a:p>
        </p:txBody>
      </p:sp>
    </p:spTree>
    <p:extLst>
      <p:ext uri="{BB962C8B-B14F-4D97-AF65-F5344CB8AC3E}">
        <p14:creationId xmlns:p14="http://schemas.microsoft.com/office/powerpoint/2010/main" val="3671996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smtClean="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smtClean="0"/>
              <a:t>物体</a:t>
            </a:r>
            <a:r>
              <a:rPr lang="ja-JP" altLang="en-US" sz="2400" dirty="0"/>
              <a:t>認識・物体追跡・位置</a:t>
            </a:r>
            <a:r>
              <a:rPr lang="ja-JP" altLang="en-US" sz="2400" dirty="0" smtClean="0"/>
              <a:t>あわせなど，より高度な画像処理に</a:t>
            </a:r>
            <a:r>
              <a:rPr lang="ja-JP" altLang="en-US" sz="2400" dirty="0"/>
              <a:t>利用するため</a:t>
            </a:r>
            <a:endParaRPr lang="en-US" altLang="ja-JP" sz="2400" dirty="0" smtClean="0"/>
          </a:p>
          <a:p>
            <a:pPr marL="0" indent="0">
              <a:buNone/>
            </a:pPr>
            <a:r>
              <a:rPr lang="ja-JP" altLang="en-US" sz="2400" dirty="0" smtClean="0"/>
              <a:t>画像か</a:t>
            </a:r>
            <a:r>
              <a:rPr lang="ja-JP" altLang="en-US" sz="2400" dirty="0"/>
              <a:t>ら</a:t>
            </a:r>
            <a:r>
              <a:rPr lang="en-US" altLang="ja-JP" sz="2400" dirty="0" smtClean="0"/>
              <a:t>『</a:t>
            </a:r>
            <a:r>
              <a:rPr lang="ja-JP" altLang="en-US" sz="2400" dirty="0" smtClean="0"/>
              <a:t>コーナー</a:t>
            </a:r>
            <a:r>
              <a:rPr lang="en-US" altLang="ja-JP" sz="2400" dirty="0" smtClean="0"/>
              <a:t>』</a:t>
            </a:r>
            <a:r>
              <a:rPr lang="ja-JP" altLang="en-US" sz="2400" dirty="0" smtClean="0"/>
              <a:t>や</a:t>
            </a:r>
            <a:r>
              <a:rPr lang="en-US" altLang="ja-JP" sz="2400" dirty="0" smtClean="0"/>
              <a:t>『</a:t>
            </a:r>
            <a:r>
              <a:rPr lang="ja-JP" altLang="en-US" sz="2400" dirty="0" smtClean="0"/>
              <a:t>輪郭線</a:t>
            </a:r>
            <a:r>
              <a:rPr lang="en-US" altLang="ja-JP" sz="2400" dirty="0" smtClean="0"/>
              <a:t>』</a:t>
            </a:r>
            <a:r>
              <a:rPr lang="ja-JP" altLang="en-US" sz="2400" dirty="0" smtClean="0"/>
              <a:t>といった特徴的な点・曲線を検出する</a:t>
            </a:r>
            <a:endParaRPr lang="en-US" altLang="ja-JP" sz="2400" dirty="0" smtClean="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コーナー検出</a:t>
            </a:r>
            <a:endParaRPr lang="en-US" altLang="ja-JP" sz="2000" dirty="0" smtClean="0"/>
          </a:p>
          <a:p>
            <a:pPr marL="0" indent="0" algn="ctr">
              <a:buFont typeface="Arial" panose="020B0604020202020204" pitchFamily="34" charset="0"/>
              <a:buNone/>
            </a:pPr>
            <a:r>
              <a:rPr lang="en-US" altLang="ja-JP" sz="2000" dirty="0" smtClean="0"/>
              <a:t>(Harris Corner</a:t>
            </a:r>
            <a:r>
              <a:rPr lang="ja-JP" altLang="en-US" sz="2000" dirty="0" smtClean="0"/>
              <a:t> </a:t>
            </a:r>
            <a:r>
              <a:rPr lang="en-US" altLang="ja-JP" sz="2000" dirty="0" smtClean="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輪郭検出</a:t>
            </a:r>
            <a:endParaRPr lang="en-US" altLang="ja-JP" sz="2000" dirty="0" smtClean="0"/>
          </a:p>
          <a:p>
            <a:pPr marL="0" indent="0" algn="ctr">
              <a:buFont typeface="Arial" panose="020B0604020202020204" pitchFamily="34" charset="0"/>
              <a:buNone/>
            </a:pPr>
            <a:r>
              <a:rPr lang="en-US" altLang="ja-JP" sz="2000" dirty="0" smtClean="0"/>
              <a:t>(Canny</a:t>
            </a:r>
            <a:r>
              <a:rPr lang="ja-JP" altLang="en-US" sz="2000" dirty="0" smtClean="0"/>
              <a:t> </a:t>
            </a:r>
            <a:r>
              <a:rPr lang="en-US" altLang="ja-JP" sz="2000" dirty="0"/>
              <a:t>E</a:t>
            </a:r>
            <a:r>
              <a:rPr lang="en-US" altLang="ja-JP" sz="2000" dirty="0" smtClean="0"/>
              <a:t>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smtClean="0"/>
              <a:t>HarrisCorner.py</a:t>
            </a:r>
            <a:r>
              <a:rPr lang="ja-JP" altLang="en-US" dirty="0" smtClean="0"/>
              <a:t> </a:t>
            </a:r>
            <a:endParaRPr lang="en-US" altLang="ja-JP" dirty="0" smtClean="0"/>
          </a:p>
          <a:p>
            <a:r>
              <a:rPr lang="en-US" altLang="ja-JP" dirty="0" smtClean="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smtClean="0"/>
              <a:t>Harris</a:t>
            </a:r>
            <a:r>
              <a:rPr kumimoji="1" lang="ja-JP" altLang="en-US" sz="3200" dirty="0" smtClean="0"/>
              <a:t>のコーナー検出アルゴリズム</a:t>
            </a:r>
            <a:r>
              <a:rPr lang="en-US" altLang="ja-JP" sz="3200" dirty="0"/>
              <a:t/>
            </a:r>
            <a:br>
              <a:rPr lang="en-US" altLang="ja-JP" sz="3200" dirty="0"/>
            </a:br>
            <a:r>
              <a:rPr lang="en-US" altLang="ja-JP" sz="1300" dirty="0" smtClean="0"/>
              <a:t>[</a:t>
            </a:r>
            <a:r>
              <a:rPr lang="en-US" altLang="ja-JP" sz="1200" i="1" dirty="0"/>
              <a:t>C. Harris &amp; M. Stephens (1988). "A Combined Corner and Edge Detector". Proc. of the 4th ALVEY Vision Conference. pp. 147–151.</a:t>
            </a:r>
            <a:r>
              <a:rPr lang="en-US" altLang="ja-JP" sz="1300" dirty="0" smtClean="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smtClean="0"/>
              <a:t>入力</a:t>
            </a:r>
            <a:r>
              <a:rPr lang="ja-JP" altLang="en-US" sz="2000" dirty="0" smtClean="0"/>
              <a:t> </a:t>
            </a:r>
            <a:r>
              <a:rPr lang="en-US" altLang="ja-JP" sz="2000" dirty="0" smtClean="0"/>
              <a:t>: </a:t>
            </a:r>
            <a:r>
              <a:rPr lang="ja-JP" altLang="en-US" sz="2000" dirty="0" smtClean="0"/>
              <a:t>グレースケール画像</a:t>
            </a:r>
            <a:endParaRPr lang="en-US" altLang="ja-JP" sz="2000" dirty="0" smtClean="0"/>
          </a:p>
          <a:p>
            <a:r>
              <a:rPr lang="ja-JP" altLang="en-US" sz="2000" b="1" dirty="0" smtClean="0"/>
              <a:t>出力 </a:t>
            </a:r>
            <a:r>
              <a:rPr lang="en-US" altLang="ja-JP" sz="2000" dirty="0" smtClean="0"/>
              <a:t>: </a:t>
            </a:r>
            <a:r>
              <a:rPr lang="ja-JP" altLang="en-US" sz="2000" dirty="0" smtClean="0"/>
              <a:t>コーナー画素</a:t>
            </a:r>
            <a:r>
              <a:rPr lang="ja-JP" altLang="en-US" sz="2000" dirty="0"/>
              <a:t>群</a:t>
            </a:r>
            <a:endParaRPr lang="en-US" altLang="ja-JP" sz="2000" dirty="0" smtClean="0"/>
          </a:p>
          <a:p>
            <a:r>
              <a:rPr lang="ja-JP" altLang="en-US" sz="2000" b="1" dirty="0" smtClean="0"/>
              <a:t>手法の概要 </a:t>
            </a:r>
            <a:endParaRPr lang="en-US" altLang="ja-JP" sz="2000" dirty="0" smtClean="0"/>
          </a:p>
          <a:p>
            <a:pPr marL="457200" lvl="1" indent="0">
              <a:buNone/>
            </a:pPr>
            <a:r>
              <a:rPr lang="en-US" altLang="ja-JP" sz="2000" dirty="0" smtClean="0"/>
              <a:t>Harris</a:t>
            </a:r>
            <a:r>
              <a:rPr lang="ja-JP" altLang="en-US" sz="2000" dirty="0" smtClean="0"/>
              <a:t>行列 </a:t>
            </a:r>
            <a:r>
              <a:rPr lang="en-US" altLang="ja-JP" sz="2000" dirty="0" smtClean="0"/>
              <a:t>(</a:t>
            </a:r>
            <a:r>
              <a:rPr lang="ja-JP" altLang="en-US" sz="2000" dirty="0" smtClean="0"/>
              <a:t>又は</a:t>
            </a:r>
            <a:r>
              <a:rPr lang="en-US" altLang="ja-JP" sz="2000" dirty="0" smtClean="0"/>
              <a:t>Structure tensor matrix</a:t>
            </a:r>
            <a:r>
              <a:rPr lang="ja-JP" altLang="en-US" sz="2000" dirty="0" smtClean="0"/>
              <a:t>と呼ばれる）を定義し，この固有値固有ベクトルを用いて，局所領域の輝度変化方向と変化量を検出する</a:t>
            </a:r>
          </a:p>
          <a:p>
            <a:pPr marL="457200" lvl="1" indent="0">
              <a:buNone/>
            </a:pPr>
            <a:r>
              <a:rPr lang="ja-JP" altLang="en-US" sz="2000" dirty="0" smtClean="0"/>
              <a:t>局所領域の輝度変化が，直交する</a:t>
            </a:r>
            <a:r>
              <a:rPr lang="en-US" altLang="ja-JP" sz="2000" dirty="0" smtClean="0"/>
              <a:t>2</a:t>
            </a:r>
            <a:r>
              <a:rPr lang="ja-JP" altLang="en-US" sz="2000" dirty="0" smtClean="0"/>
              <a:t>方向について大きくなる部分をコーナーと定義</a:t>
            </a:r>
            <a:endParaRPr lang="en-US" altLang="ja-JP" sz="20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画像上の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は画像の微分（</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rotWithShape="0">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で理解できる人はよいのですが、そうでない人は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3"/>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5"/>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9"/>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10"/>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smtClean="0"/>
                <a:t>中心からの距離に応じて</a:t>
              </a:r>
              <a:endParaRPr lang="en-US" altLang="ja-JP" sz="1400" dirty="0" smtClean="0"/>
            </a:p>
            <a:p>
              <a:r>
                <a:rPr lang="ja-JP" altLang="en-US" sz="1400" dirty="0" smtClean="0"/>
                <a:t>重み</a:t>
              </a:r>
              <a:r>
                <a:rPr lang="ja-JP" altLang="en-US" sz="1400" dirty="0"/>
                <a:t>付</a:t>
              </a:r>
              <a:r>
                <a:rPr lang="ja-JP" altLang="en-US" sz="1400" dirty="0" smtClean="0"/>
                <a:t>けして足し合わせる</a:t>
              </a:r>
              <a:endParaRPr lang="ja-JP" altLang="en-US" sz="1400" dirty="0"/>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a:bodyPr>
              <a:lstStyle/>
              <a:p>
                <a:pPr marL="0" indent="0">
                  <a:lnSpc>
                    <a:spcPct val="100000"/>
                  </a:lnSpc>
                  <a:buNone/>
                </a:pPr>
                <a:r>
                  <a:rPr kumimoji="1" lang="en-US" altLang="ja-JP" dirty="0" smtClean="0"/>
                  <a:t>Structure Tensor</a:t>
                </a:r>
                <a:r>
                  <a:rPr kumimoji="1" lang="ja-JP" altLang="en-US" dirty="0" smtClean="0"/>
                  <a:t>の性質</a:t>
                </a:r>
                <a:endParaRPr kumimoji="1" lang="en-US" altLang="ja-JP" dirty="0" smtClean="0"/>
              </a:p>
              <a:p>
                <a:pPr>
                  <a:lnSpc>
                    <a:spcPct val="100000"/>
                  </a:lnSpc>
                </a:pPr>
                <a:r>
                  <a:rPr lang="ja-JP" altLang="en-US" sz="2000" dirty="0" smtClean="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smtClean="0"/>
                  <a:t> </a:t>
                </a:r>
                <a:r>
                  <a:rPr lang="ja-JP" altLang="en-US" sz="2000" b="0" dirty="0" smtClean="0"/>
                  <a:t>とする </a:t>
                </a:r>
                <a:r>
                  <a:rPr lang="en-US" altLang="ja-JP" sz="2000" b="0" dirty="0" smtClean="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smtClean="0"/>
                  <a:t>)</a:t>
                </a:r>
              </a:p>
              <a:p>
                <a:pPr>
                  <a:lnSpc>
                    <a:spcPct val="100000"/>
                  </a:lnSpc>
                </a:pPr>
                <a:r>
                  <a:rPr lang="ja-JP" altLang="en-US" sz="2000" dirty="0" smtClean="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smtClean="0"/>
                  <a:t>とする</a:t>
                </a:r>
                <a:endParaRPr kumimoji="1" lang="en-US" altLang="ja-JP" sz="2000" i="1" dirty="0" smtClean="0"/>
              </a:p>
              <a:p>
                <a:pPr>
                  <a:lnSpc>
                    <a:spcPct val="100000"/>
                  </a:lnSpc>
                </a:pPr>
                <a:r>
                  <a:rPr lang="ja-JP" altLang="en-US" sz="2000" i="1" dirty="0"/>
                  <a:t>対称</a:t>
                </a:r>
                <a:r>
                  <a:rPr lang="ja-JP" altLang="en-US" sz="2000" i="1" dirty="0" smtClean="0"/>
                  <a:t>行列 </a:t>
                </a:r>
                <a:r>
                  <a:rPr lang="en-US" altLang="ja-JP" sz="2000" dirty="0" smtClean="0">
                    <a:sym typeface="Wingdings" panose="05000000000000000000" pitchFamily="2" charset="2"/>
                  </a:rPr>
                  <a:t> </a:t>
                </a:r>
                <a:r>
                  <a:rPr kumimoji="1" lang="ja-JP" altLang="en-US" sz="2000" i="1" dirty="0" smtClean="0"/>
                  <a:t>固有値は実数</a:t>
                </a:r>
                <a:endParaRPr kumimoji="1" lang="en-US" altLang="ja-JP" sz="2000" i="1" dirty="0" smtClean="0"/>
              </a:p>
              <a:p>
                <a:pPr>
                  <a:lnSpc>
                    <a:spcPct val="100000"/>
                  </a:lnSpc>
                </a:pPr>
                <a:r>
                  <a:rPr lang="ja-JP" altLang="en-US" sz="2000" i="1" dirty="0"/>
                  <a:t>対称行列 </a:t>
                </a:r>
                <a:r>
                  <a:rPr lang="en-US" altLang="ja-JP" sz="2000" dirty="0" smtClean="0">
                    <a:sym typeface="Wingdings" panose="05000000000000000000" pitchFamily="2" charset="2"/>
                  </a:rPr>
                  <a:t> </a:t>
                </a:r>
                <a:r>
                  <a:rPr lang="ja-JP" altLang="en-US" sz="2000" dirty="0" smtClean="0">
                    <a:sym typeface="Wingdings" panose="05000000000000000000" pitchFamily="2" charset="2"/>
                  </a:rPr>
                  <a:t>固有ベクトルは直交</a:t>
                </a:r>
                <a:r>
                  <a:rPr lang="en-US" altLang="ja-JP" sz="2000" i="1" dirty="0" smtClean="0">
                    <a:sym typeface="Wingdings" panose="05000000000000000000" pitchFamily="2" charset="2"/>
                  </a:rPr>
                  <a:t> </a:t>
                </a:r>
                <a:endParaRPr kumimoji="1" lang="en-US" altLang="ja-JP" sz="2000" i="1" dirty="0" smtClean="0"/>
              </a:p>
              <a:p>
                <a:pPr>
                  <a:lnSpc>
                    <a:spcPct val="100000"/>
                  </a:lnSpc>
                </a:pPr>
                <a:r>
                  <a:rPr lang="ja-JP" altLang="en-US" sz="2000" i="1" dirty="0" smtClean="0"/>
                  <a:t>半正定置</a:t>
                </a:r>
                <a:r>
                  <a:rPr lang="en-US" altLang="ja-JP" sz="2000" i="1" dirty="0"/>
                  <a:t> </a:t>
                </a:r>
                <a:r>
                  <a:rPr lang="en-US" altLang="ja-JP" sz="2000" dirty="0" smtClean="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smtClean="0"/>
              </a:p>
              <a:p>
                <a:pPr lvl="1">
                  <a:lnSpc>
                    <a:spcPct val="100000"/>
                  </a:lnSpc>
                </a:pPr>
                <a:r>
                  <a:rPr lang="ja-JP" altLang="en-US" sz="1800" i="1" dirty="0" smtClean="0"/>
                  <a:t>半正定置行列の和なので．</a:t>
                </a:r>
                <a:endParaRPr lang="en-US" altLang="ja-JP" sz="1800" i="1" dirty="0" smtClean="0"/>
              </a:p>
              <a:p>
                <a:pPr lvl="1">
                  <a:lnSpc>
                    <a:spcPct val="100000"/>
                  </a:lnSpc>
                </a:pPr>
                <a:endParaRPr lang="en-US" altLang="ja-JP" sz="1800" i="1" dirty="0" smtClean="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は輝度値変化の最も大きな方向</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方向の輝度値変化の大きさ</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smtClean="0">
                    <a:solidFill>
                      <a:srgbClr val="FF0000"/>
                    </a:solidFill>
                  </a:rPr>
                  <a:t>方向の輝度値</a:t>
                </a:r>
                <a:r>
                  <a:rPr lang="ja-JP" altLang="en-US" sz="2000" i="1" dirty="0">
                    <a:solidFill>
                      <a:srgbClr val="FF0000"/>
                    </a:solidFill>
                  </a:rPr>
                  <a:t>変化の大きさ</a:t>
                </a:r>
                <a:endParaRPr lang="en-US" altLang="ja-JP" sz="2000" i="1" dirty="0">
                  <a:solidFill>
                    <a:srgbClr val="FF0000"/>
                  </a:solidFill>
                </a:endParaRPr>
              </a:p>
              <a:p>
                <a:pPr>
                  <a:lnSpc>
                    <a:spcPct val="100000"/>
                  </a:lnSpc>
                </a:pPr>
                <a:endParaRPr lang="en-US" altLang="ja-JP" sz="2000" i="1" dirty="0" smtClean="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a:blip r:embed="rId11"/>
                <a:stretch>
                  <a:fillRect l="-2703" t="-1242"/>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実際の計算手順</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smtClean="0"/>
                  <a:t>グレースケール</a:t>
                </a:r>
                <a:r>
                  <a:rPr kumimoji="1" lang="ja-JP" altLang="en-US" sz="2400" dirty="0" smtClean="0"/>
                  <a:t>画像からコーナーを検出</a:t>
                </a:r>
                <a:endParaRPr kumimoji="1" lang="en-US" altLang="ja-JP" sz="2400" dirty="0" smtClean="0"/>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smtClean="0"/>
                  <a:t>を計算</a:t>
                </a:r>
                <a:endParaRPr kumimoji="1"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a:p>
                <a:pPr marL="0" indent="0">
                  <a:lnSpc>
                    <a:spcPct val="100000"/>
                  </a:lnSpc>
                  <a:buNone/>
                </a:pPr>
                <a:r>
                  <a:rPr kumimoji="1" lang="en-US" altLang="ja-JP" sz="2000" dirty="0" smtClean="0"/>
                  <a:t>※</a:t>
                </a:r>
                <a:r>
                  <a:rPr kumimoji="1" lang="ja-JP" altLang="en-US" sz="2000" dirty="0" smtClean="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smtClean="0"/>
                  <a:t>はユーザが指定するパラメタ </a:t>
                </a:r>
                <a:r>
                  <a:rPr kumimoji="1" lang="en-US" altLang="ja-JP" sz="2000" dirty="0" smtClean="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smtClean="0">
                    <a:solidFill>
                      <a:srgbClr val="C00000"/>
                    </a:solidFill>
                  </a:rPr>
                  <a:t>は</a:t>
                </a:r>
                <a:r>
                  <a:rPr kumimoji="1" lang="ja-JP" altLang="en-US" sz="2000" dirty="0" smtClean="0"/>
                  <a:t>，コーナーらしさを現す関数</a:t>
                </a:r>
                <a:r>
                  <a:rPr lang="en-US" altLang="ja-JP" sz="2000" dirty="0"/>
                  <a:t> </a:t>
                </a:r>
                <a:r>
                  <a:rPr lang="en-US" altLang="ja-JP" sz="2000" dirty="0" smtClean="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smtClean="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smtClean="0"/>
              <a:t>プロット </a:t>
            </a:r>
            <a:r>
              <a:rPr lang="en-US" altLang="ja-JP" dirty="0" smtClean="0">
                <a:sym typeface="Wingdings" panose="05000000000000000000" pitchFamily="2" charset="2"/>
              </a:rPr>
              <a:t> </a:t>
            </a:r>
            <a:endParaRPr lang="en-US" altLang="ja-JP" dirty="0" smtClean="0">
              <a:hlinkClick r:id="rId3"/>
            </a:endParaRPr>
          </a:p>
          <a:p>
            <a:r>
              <a:rPr lang="ja-JP" altLang="en-US" dirty="0" smtClean="0">
                <a:hlinkClick r:id="rId3"/>
              </a:rPr>
              <a:t>http</a:t>
            </a:r>
            <a:r>
              <a:rPr lang="ja-JP" altLang="en-US" dirty="0">
                <a:hlinkClick r:id="rId3"/>
              </a:rPr>
              <a:t>://www.wolframalpha.com/input/?i=z%3Dx*y+-+0.02*(x%2By)</a:t>
            </a:r>
            <a:r>
              <a:rPr lang="ja-JP" altLang="en-US" dirty="0" smtClean="0">
                <a:hlinkClick r:id="rId3"/>
              </a:rPr>
              <a:t>%5E2</a:t>
            </a:r>
            <a:endParaRPr lang="en-US" altLang="ja-JP" dirty="0" smtClean="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smtClean="0">
                    <a:solidFill>
                      <a:schemeClr val="tx1"/>
                    </a:solidFill>
                  </a:rPr>
                  <a:t>グレースケール</a:t>
                </a:r>
                <a:r>
                  <a:rPr kumimoji="1" lang="ja-JP" altLang="en-US" sz="2400" dirty="0" smtClean="0">
                    <a:solidFill>
                      <a:schemeClr val="tx1"/>
                    </a:solidFill>
                  </a:rPr>
                  <a:t>画像からコーナーを検出</a:t>
                </a:r>
                <a:endParaRPr kumimoji="1" lang="en-US" altLang="ja-JP" sz="24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smtClean="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における</a:t>
                </a:r>
                <a:r>
                  <a:rPr lang="en-US" altLang="ja-JP" sz="2000" dirty="0" smtClean="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smtClean="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smtClean="0">
                    <a:solidFill>
                      <a:schemeClr val="tx1"/>
                    </a:solidFill>
                  </a:rPr>
                  <a:t>を計算</a:t>
                </a:r>
                <a:endParaRPr kumimoji="1" lang="en-US" altLang="ja-JP" sz="20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smtClean="0">
                    <a:solidFill>
                      <a:schemeClr val="tx1"/>
                    </a:solidFill>
                  </a:rPr>
                  <a:t>を計算</a:t>
                </a:r>
                <a:endParaRPr lang="en-US" altLang="ja-JP" sz="2000" dirty="0" smtClean="0">
                  <a:solidFill>
                    <a:schemeClr val="tx1"/>
                  </a:solidFill>
                </a:endParaRPr>
              </a:p>
              <a:p>
                <a:pPr marL="457200" indent="-457200">
                  <a:lnSpc>
                    <a:spcPct val="100000"/>
                  </a:lnSpc>
                  <a:buFont typeface="+mj-lt"/>
                  <a:buAutoNum type="arabicPeriod"/>
                </a:pPr>
                <a:r>
                  <a:rPr lang="en-US" altLang="ja-JP" sz="2000" i="1" dirty="0" smtClean="0">
                    <a:solidFill>
                      <a:schemeClr val="tx1"/>
                    </a:solidFill>
                  </a:rPr>
                  <a:t>R</a:t>
                </a:r>
                <a:r>
                  <a:rPr lang="ja-JP" altLang="en-US" sz="2000" dirty="0" smtClean="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smtClean="0"/>
                  <a:t>グレースケール画像からコーナーを検出 </a:t>
                </a:r>
                <a:r>
                  <a:rPr lang="en-US" altLang="ja-JP" sz="2400" b="1" dirty="0" smtClean="0">
                    <a:solidFill>
                      <a:srgbClr val="FF0000"/>
                    </a:solidFill>
                  </a:rPr>
                  <a:t>new</a:t>
                </a:r>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を計算</a:t>
                </a:r>
                <a:endParaRPr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smtClean="0">
                    <a:solidFill>
                      <a:srgbClr val="FF0000"/>
                    </a:solidFill>
                  </a:rPr>
                  <a:t>固有値の計算時間が無駄</a:t>
                </a:r>
                <a:endParaRPr lang="en-US" altLang="ja-JP" sz="2400" b="1" dirty="0" smtClean="0">
                  <a:solidFill>
                    <a:srgbClr val="FF0000"/>
                  </a:solidFill>
                </a:endParaRPr>
              </a:p>
              <a:p>
                <a:pPr marL="0" indent="0">
                  <a:lnSpc>
                    <a:spcPct val="100000"/>
                  </a:lnSpc>
                  <a:spcBef>
                    <a:spcPts val="600"/>
                  </a:spcBef>
                  <a:buNone/>
                </a:pPr>
                <a:r>
                  <a:rPr lang="ja-JP" altLang="en-US" sz="2400" dirty="0" smtClean="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smtClean="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smtClean="0">
                    <a:solidFill>
                      <a:srgbClr val="FF0000"/>
                    </a:solidFill>
                  </a:rPr>
                  <a:t> </a:t>
                </a:r>
                <a:endParaRPr lang="en-US" altLang="ja-JP" sz="2400" b="1" dirty="0">
                  <a:solidFill>
                    <a:srgbClr val="FF0000"/>
                  </a:solidFill>
                </a:endParaRPr>
              </a:p>
              <a:p>
                <a:pPr marL="0" indent="0">
                  <a:lnSpc>
                    <a:spcPct val="100000"/>
                  </a:lnSpc>
                  <a:spcBef>
                    <a:spcPts val="600"/>
                  </a:spcBef>
                  <a:buNone/>
                </a:pPr>
                <a:r>
                  <a:rPr lang="ja-JP" altLang="en-US" sz="2400" b="1" dirty="0" smtClean="0">
                    <a:solidFill>
                      <a:srgbClr val="FF0000"/>
                    </a:solidFill>
                  </a:rPr>
                  <a:t>という関係を利用すると計算を効率化できる</a:t>
                </a:r>
                <a:endParaRPr lang="en-US" altLang="ja-JP" sz="2400" b="1" dirty="0" smtClean="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smtClean="0">
                  <a:solidFill>
                    <a:srgbClr val="FF0000"/>
                  </a:solidFill>
                </a:endParaRPr>
              </a:p>
              <a:p>
                <a:pPr marL="0" indent="0">
                  <a:lnSpc>
                    <a:spcPct val="100000"/>
                  </a:lnSpc>
                  <a:spcBef>
                    <a:spcPts val="600"/>
                  </a:spcBef>
                  <a:buNone/>
                </a:pPr>
                <a:r>
                  <a:rPr lang="en-US" altLang="ja-JP" sz="2000" dirty="0" smtClean="0"/>
                  <a:t>※</a:t>
                </a:r>
                <a:r>
                  <a:rPr lang="ja-JP" altLang="en-US" sz="2000" dirty="0" smtClean="0"/>
                  <a:t>練習</a:t>
                </a:r>
                <a:r>
                  <a:rPr lang="en-US" altLang="ja-JP" sz="2000" dirty="0" smtClean="0"/>
                  <a:t>) </a:t>
                </a:r>
                <a:r>
                  <a:rPr lang="ja-JP" altLang="en-US" sz="2000" dirty="0" smtClean="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のコーナー検出アルゴリズム（実装例）</a:t>
            </a:r>
            <a:endParaRPr kumimoji="1" lang="ja-JP" altLang="en-US" sz="3600" dirty="0"/>
          </a:p>
        </p:txBody>
      </p:sp>
      <p:sp>
        <p:nvSpPr>
          <p:cNvPr id="5" name="コンテンツ プレースホルダー 4"/>
          <p:cNvSpPr>
            <a:spLocks noGrp="1"/>
          </p:cNvSpPr>
          <p:nvPr>
            <p:ph idx="1"/>
          </p:nvPr>
        </p:nvSpPr>
        <p:spPr>
          <a:xfrm>
            <a:off x="623165" y="1343722"/>
            <a:ext cx="10872149" cy="5296829"/>
          </a:xfrm>
        </p:spPr>
        <p:txBody>
          <a:bodyPr/>
          <a:lstStyle/>
          <a:p>
            <a:endParaRPr kumimoji="1" lang="ja-JP" altLang="en-US" dirty="0"/>
          </a:p>
        </p:txBody>
      </p:sp>
    </p:spTree>
    <p:extLst>
      <p:ext uri="{BB962C8B-B14F-4D97-AF65-F5344CB8AC3E}">
        <p14:creationId xmlns:p14="http://schemas.microsoft.com/office/powerpoint/2010/main" val="2738896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smtClean="0"/>
                  <a:t>1. </a:t>
                </a:r>
                <a:r>
                  <a:rPr lang="ja-JP" altLang="en-US" sz="2400" b="1" dirty="0" smtClean="0"/>
                  <a:t>ガウシアンフィルタをかける</a:t>
                </a:r>
                <a:r>
                  <a:rPr lang="ja-JP" altLang="en-US" sz="2400" dirty="0" smtClean="0"/>
                  <a:t> </a:t>
                </a:r>
                <a:r>
                  <a:rPr lang="en-US" altLang="ja-JP" sz="2400" dirty="0" smtClean="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smtClean="0"/>
              </a:p>
              <a:p>
                <a:pPr marL="457200" lvl="1" indent="0">
                  <a:lnSpc>
                    <a:spcPct val="100000"/>
                  </a:lnSpc>
                  <a:buNone/>
                </a:pPr>
                <a:r>
                  <a:rPr lang="ja-JP" altLang="en-US" sz="1800" dirty="0" smtClean="0"/>
                  <a:t>例</a:t>
                </a:r>
                <a:r>
                  <a:rPr lang="en-US" altLang="ja-JP" sz="1800" dirty="0" smtClean="0"/>
                  <a:t>) 5x5, σ</a:t>
                </a:r>
                <a:r>
                  <a:rPr lang="ja-JP" altLang="en-US" sz="1800" dirty="0" smtClean="0"/>
                  <a:t>＝</a:t>
                </a:r>
                <a:r>
                  <a:rPr lang="en-US" altLang="ja-JP" sz="1800" dirty="0" smtClean="0"/>
                  <a:t>1.4</a:t>
                </a:r>
                <a:r>
                  <a:rPr lang="ja-JP" altLang="en-US" sz="1800" dirty="0"/>
                  <a:t> </a:t>
                </a:r>
                <a:r>
                  <a:rPr lang="ja-JP" altLang="en-US" sz="1800" dirty="0" smtClean="0"/>
                  <a:t>のガウシアンなどが利用される</a:t>
                </a:r>
                <a:endParaRPr lang="en-US" altLang="ja-JP" sz="1800" dirty="0"/>
              </a:p>
              <a:p>
                <a:pPr marL="457200" lvl="1" indent="0">
                  <a:lnSpc>
                    <a:spcPct val="100000"/>
                  </a:lnSpc>
                  <a:buNone/>
                </a:pPr>
                <a:endParaRPr lang="en-US" altLang="ja-JP" sz="1800" dirty="0" smtClean="0"/>
              </a:p>
              <a:p>
                <a:pPr marL="457200" lvl="1" indent="0">
                  <a:lnSpc>
                    <a:spcPct val="100000"/>
                  </a:lnSpc>
                  <a:buNone/>
                </a:pPr>
                <a:endParaRPr lang="en-US" altLang="ja-JP" sz="1800" dirty="0" smtClean="0"/>
              </a:p>
              <a:p>
                <a:pPr marL="0" indent="0">
                  <a:lnSpc>
                    <a:spcPct val="100000"/>
                  </a:lnSpc>
                  <a:buNone/>
                </a:pPr>
                <a:r>
                  <a:rPr lang="en-US" altLang="ja-JP" sz="2400" b="1" dirty="0" smtClean="0"/>
                  <a:t>2. </a:t>
                </a:r>
                <a:r>
                  <a:rPr lang="ja-JP" altLang="en-US" sz="2400" b="1" dirty="0" smtClean="0"/>
                  <a:t>勾配強度・勾配方向計算</a:t>
                </a:r>
                <a:endParaRPr lang="en-US" altLang="ja-JP" sz="2400" b="1" dirty="0" smtClean="0"/>
              </a:p>
              <a:p>
                <a:pPr marL="0" indent="0">
                  <a:lnSpc>
                    <a:spcPct val="100000"/>
                  </a:lnSpc>
                  <a:buNone/>
                </a:pPr>
                <a:r>
                  <a:rPr lang="ja-JP" altLang="en-US" sz="1800" dirty="0" smtClean="0">
                    <a:sym typeface="Wingdings" panose="05000000000000000000" pitchFamily="2" charset="2"/>
                  </a:rPr>
                  <a:t>　　</a:t>
                </a:r>
                <a:r>
                  <a:rPr lang="en-US" altLang="ja-JP" sz="1800" dirty="0" smtClean="0">
                    <a:sym typeface="Wingdings" panose="05000000000000000000" pitchFamily="2" charset="2"/>
                  </a:rPr>
                  <a:t>Sobel </a:t>
                </a:r>
                <a:r>
                  <a:rPr lang="en-US" altLang="ja-JP" sz="1800" dirty="0">
                    <a:sym typeface="Wingdings" panose="05000000000000000000" pitchFamily="2" charset="2"/>
                  </a:rPr>
                  <a:t>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smtClean="0"/>
                  <a:t>  </a:t>
                </a:r>
              </a:p>
              <a:p>
                <a:pPr marL="0" indent="0">
                  <a:lnSpc>
                    <a:spcPct val="100000"/>
                  </a:lnSpc>
                  <a:buNone/>
                </a:pPr>
                <a:r>
                  <a:rPr lang="ja-JP" altLang="en-US" sz="2000" b="1" dirty="0"/>
                  <a:t>　</a:t>
                </a:r>
                <a:r>
                  <a:rPr lang="en-US" altLang="ja-JP" sz="1600" b="1" dirty="0" smtClean="0"/>
                  <a:t> </a:t>
                </a:r>
                <a:r>
                  <a:rPr lang="ja-JP" altLang="en-US" sz="1600" b="1" dirty="0"/>
                  <a:t> </a:t>
                </a:r>
                <a:r>
                  <a:rPr lang="en-US" altLang="ja-JP" sz="1600" dirty="0" smtClean="0"/>
                  <a:t>(0°/45°/90°/135°</a:t>
                </a:r>
                <a:r>
                  <a:rPr lang="ja-JP" altLang="en-US" sz="1600" dirty="0" smtClean="0"/>
                  <a:t>の</a:t>
                </a:r>
                <a:r>
                  <a:rPr lang="en-US" altLang="ja-JP" sz="1600" dirty="0" smtClean="0"/>
                  <a:t>4</a:t>
                </a:r>
                <a:r>
                  <a:rPr lang="ja-JP" altLang="en-US" sz="1600" dirty="0" smtClean="0"/>
                  <a:t>通りに量子化</a:t>
                </a:r>
                <a:r>
                  <a:rPr lang="en-US" altLang="ja-JP" sz="1600" dirty="0" smtClean="0"/>
                  <a:t>)</a:t>
                </a:r>
                <a:endParaRPr lang="en-US" altLang="ja-JP" sz="2000" b="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285995"/>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smtClean="0"/>
              <a:t>※</a:t>
            </a:r>
            <a:r>
              <a:rPr lang="ja-JP" altLang="en-US" sz="1600" dirty="0" smtClean="0"/>
              <a:t>井尻はキャニーと呼んでますが、教科書はケニーですね</a:t>
            </a:r>
            <a:r>
              <a:rPr lang="ja-JP" altLang="en-US" sz="1600" dirty="0" err="1" smtClean="0"/>
              <a:t>。。。</a:t>
            </a:r>
            <a:endParaRPr lang="ja-JP" altLang="en-US" sz="1600" dirty="0"/>
          </a:p>
        </p:txBody>
      </p:sp>
      <p:grpSp>
        <p:nvGrpSpPr>
          <p:cNvPr id="36" name="グループ化 35"/>
          <p:cNvGrpSpPr/>
          <p:nvPr/>
        </p:nvGrpSpPr>
        <p:grpSpPr>
          <a:xfrm>
            <a:off x="10208993" y="4432300"/>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smtClean="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smtClean="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smtClean="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r>
                <a:rPr lang="en-US" altLang="ja-JP" sz="1600" dirty="0" smtClean="0"/>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smtClean="0"/>
              <a:t>参考</a:t>
            </a:r>
            <a:r>
              <a:rPr lang="en-US" altLang="ja-JP" sz="1400" dirty="0" smtClean="0"/>
              <a:t>: </a:t>
            </a:r>
            <a:r>
              <a:rPr lang="en-US" altLang="ja-JP" sz="1400" dirty="0" err="1" smtClean="0"/>
              <a:t>OpenCV</a:t>
            </a:r>
            <a:r>
              <a:rPr lang="en-US" altLang="ja-JP" sz="1400" dirty="0"/>
              <a:t> </a:t>
            </a:r>
            <a:r>
              <a:rPr lang="en-US" altLang="ja-JP" sz="1400" dirty="0">
                <a:hlinkClick r:id="rId4"/>
              </a:rPr>
              <a:t>http://</a:t>
            </a:r>
            <a:r>
              <a:rPr lang="en-US" altLang="ja-JP" sz="1400" dirty="0" smtClean="0">
                <a:hlinkClick r:id="rId4"/>
              </a:rPr>
              <a:t>docs.opencv.org/2.4/doc/tutorials/imgproc/imgtrans/canny_detector/canny_detector.html</a:t>
            </a:r>
            <a:endParaRPr lang="en-US" altLang="ja-JP" sz="1400" dirty="0" smtClean="0"/>
          </a:p>
          <a:p>
            <a:pPr marL="0" indent="0">
              <a:buNone/>
            </a:pPr>
            <a:r>
              <a:rPr lang="en-US" altLang="ja-JP" sz="1400" dirty="0"/>
              <a:t> </a:t>
            </a:r>
            <a:r>
              <a:rPr lang="en-US" altLang="ja-JP" sz="1400" dirty="0" smtClean="0"/>
              <a:t>       </a:t>
            </a:r>
            <a:r>
              <a:rPr lang="ja-JP" altLang="en-US" sz="1400" dirty="0" smtClean="0"/>
              <a:t>原著論文</a:t>
            </a:r>
            <a:r>
              <a:rPr lang="en-US" altLang="ja-JP" sz="1400" dirty="0"/>
              <a:t>: Canny, J., </a:t>
            </a:r>
            <a:r>
              <a:rPr lang="en-US" altLang="ja-JP" sz="1400" i="1" dirty="0"/>
              <a:t>A Computational Approach To Edge Detection</a:t>
            </a:r>
            <a:r>
              <a:rPr lang="en-US" altLang="ja-JP" sz="1400" dirty="0"/>
              <a:t>, IEEE </a:t>
            </a:r>
            <a:r>
              <a:rPr lang="en-US" altLang="ja-JP" sz="1400" dirty="0" smtClean="0"/>
              <a:t>PAMI, </a:t>
            </a:r>
            <a:r>
              <a:rPr lang="en-US" altLang="ja-JP" sz="1400" dirty="0"/>
              <a:t>1986.</a:t>
            </a:r>
            <a:endParaRPr lang="ja-JP" altLang="en-US" sz="1400" dirty="0"/>
          </a:p>
        </p:txBody>
      </p:sp>
    </p:spTree>
    <p:extLst>
      <p:ext uri="{BB962C8B-B14F-4D97-AF65-F5344CB8AC3E}">
        <p14:creationId xmlns:p14="http://schemas.microsoft.com/office/powerpoint/2010/main" val="1774364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(2/2)</a:t>
            </a:r>
            <a:endParaRPr kumimoji="1" lang="ja-JP" altLang="en-US" sz="3600" dirty="0"/>
          </a:p>
        </p:txBody>
      </p:sp>
      <p:sp>
        <p:nvSpPr>
          <p:cNvPr id="3" name="コンテンツ プレースホルダー 2"/>
          <p:cNvSpPr>
            <a:spLocks noGrp="1"/>
          </p:cNvSpPr>
          <p:nvPr>
            <p:ph idx="1"/>
          </p:nvPr>
        </p:nvSpPr>
        <p:spPr>
          <a:xfrm>
            <a:off x="525886" y="1032391"/>
            <a:ext cx="7137658" cy="5963495"/>
          </a:xfrm>
        </p:spPr>
        <p:txBody>
          <a:bodyPr>
            <a:normAutofit/>
          </a:bodyPr>
          <a:lstStyle/>
          <a:p>
            <a:pPr marL="0" indent="0">
              <a:lnSpc>
                <a:spcPct val="100000"/>
              </a:lnSpc>
              <a:buNone/>
            </a:pPr>
            <a:r>
              <a:rPr lang="en-US" altLang="ja-JP" sz="2400" b="1" dirty="0"/>
              <a:t>3</a:t>
            </a:r>
            <a:r>
              <a:rPr lang="en-US" altLang="ja-JP" sz="2400" b="1" dirty="0" smtClean="0"/>
              <a:t>. non-maximum suppression</a:t>
            </a:r>
            <a:r>
              <a:rPr lang="ja-JP" altLang="en-US" sz="2400" b="1" dirty="0"/>
              <a:t> </a:t>
            </a:r>
            <a:endParaRPr lang="en-US" altLang="ja-JP" sz="2400" b="1" dirty="0" smtClean="0"/>
          </a:p>
          <a:p>
            <a:pPr marL="0" indent="0">
              <a:lnSpc>
                <a:spcPct val="100000"/>
              </a:lnSpc>
              <a:buNone/>
            </a:pPr>
            <a:r>
              <a:rPr lang="ja-JP" altLang="en-US" sz="1800" dirty="0" smtClean="0"/>
              <a:t>細い輪郭線抽出のため，勾配強度が極大となる画素のみを残す</a:t>
            </a:r>
            <a:endParaRPr lang="en-US" altLang="ja-JP" sz="1800" dirty="0" smtClean="0"/>
          </a:p>
          <a:p>
            <a:pPr marL="0" indent="0">
              <a:lnSpc>
                <a:spcPct val="100000"/>
              </a:lnSpc>
              <a:buNone/>
            </a:pPr>
            <a:r>
              <a:rPr lang="ja-JP" altLang="en-US" sz="1800" dirty="0"/>
              <a:t>勾配強度画像の</a:t>
            </a:r>
            <a:r>
              <a:rPr lang="ja-JP" altLang="en-US" sz="1800" dirty="0" smtClean="0"/>
              <a:t>各画素</a:t>
            </a:r>
            <a:r>
              <a:rPr lang="en-US" altLang="ja-JP" sz="1800" i="1" dirty="0" smtClean="0"/>
              <a:t>x</a:t>
            </a:r>
            <a:r>
              <a:rPr lang="ja-JP" altLang="en-US" sz="1800" dirty="0" smtClean="0"/>
              <a:t>に対して</a:t>
            </a:r>
            <a:r>
              <a:rPr lang="en-US" altLang="ja-JP" sz="1800" dirty="0" smtClean="0"/>
              <a:t>…</a:t>
            </a:r>
            <a:endParaRPr lang="en-US" altLang="ja-JP" sz="1800" dirty="0"/>
          </a:p>
          <a:p>
            <a:pPr marL="0" indent="0">
              <a:lnSpc>
                <a:spcPct val="100000"/>
              </a:lnSpc>
              <a:buNone/>
            </a:pPr>
            <a:r>
              <a:rPr lang="ja-JP" altLang="en-US" sz="1800" dirty="0" smtClean="0"/>
              <a:t>　勾配方向に隣接する</a:t>
            </a:r>
            <a:r>
              <a:rPr lang="en-US" altLang="ja-JP" sz="1800" dirty="0" smtClean="0"/>
              <a:t>2</a:t>
            </a:r>
            <a:r>
              <a:rPr lang="ja-JP" altLang="en-US" sz="1800" dirty="0" smtClean="0"/>
              <a:t>画素</a:t>
            </a:r>
            <a:r>
              <a:rPr lang="en-US" altLang="ja-JP" sz="1800" i="1" dirty="0" err="1" smtClean="0"/>
              <a:t>p,q</a:t>
            </a:r>
            <a:r>
              <a:rPr lang="ja-JP" altLang="en-US" sz="1800" dirty="0" smtClean="0"/>
              <a:t>と</a:t>
            </a:r>
            <a:r>
              <a:rPr lang="en-US" altLang="ja-JP" sz="1800" i="1" dirty="0" smtClean="0"/>
              <a:t>x</a:t>
            </a:r>
            <a:r>
              <a:rPr lang="ja-JP" altLang="en-US" sz="1800" dirty="0" smtClean="0"/>
              <a:t>の勾配強度を比較</a:t>
            </a:r>
            <a:endParaRPr lang="en-US" altLang="ja-JP" sz="1800" dirty="0" smtClean="0"/>
          </a:p>
          <a:p>
            <a:pPr marL="0" indent="0">
              <a:lnSpc>
                <a:spcPct val="100000"/>
              </a:lnSpc>
              <a:buNone/>
            </a:pPr>
            <a:r>
              <a:rPr lang="ja-JP" altLang="en-US" sz="1800" dirty="0"/>
              <a:t>　</a:t>
            </a:r>
            <a:r>
              <a:rPr lang="ja-JP" altLang="en-US" sz="1800" dirty="0" smtClean="0"/>
              <a:t>画素</a:t>
            </a:r>
            <a:r>
              <a:rPr lang="en-US" altLang="ja-JP" sz="1800" i="1" dirty="0" smtClean="0"/>
              <a:t>x</a:t>
            </a:r>
            <a:r>
              <a:rPr lang="ja-JP" altLang="en-US" sz="1800" dirty="0" smtClean="0"/>
              <a:t>の勾配強度が</a:t>
            </a:r>
            <a:r>
              <a:rPr lang="en-US" altLang="ja-JP" sz="1800" i="1" dirty="0" err="1" smtClean="0"/>
              <a:t>p,q</a:t>
            </a:r>
            <a:r>
              <a:rPr lang="ja-JP" altLang="en-US" sz="1800" i="1" dirty="0" smtClean="0"/>
              <a:t>と比べて最大でないなら</a:t>
            </a:r>
            <a:r>
              <a:rPr lang="en-US" altLang="ja-JP" sz="1800" i="1" dirty="0" smtClean="0"/>
              <a:t>x</a:t>
            </a:r>
            <a:r>
              <a:rPr lang="ja-JP" altLang="en-US" sz="1800" i="1" dirty="0" smtClean="0"/>
              <a:t>の勾配強度を</a:t>
            </a:r>
            <a:r>
              <a:rPr lang="en-US" altLang="ja-JP" sz="1800" i="1" dirty="0" smtClean="0"/>
              <a:t>0</a:t>
            </a:r>
            <a:r>
              <a:rPr lang="ja-JP" altLang="en-US" sz="1800" i="1" dirty="0" smtClean="0"/>
              <a:t>に</a:t>
            </a:r>
            <a:endParaRPr lang="en-US" altLang="ja-JP" sz="1800" i="1" dirty="0"/>
          </a:p>
          <a:p>
            <a:pPr marL="0" indent="0">
              <a:lnSpc>
                <a:spcPct val="100000"/>
              </a:lnSpc>
              <a:buNone/>
            </a:pPr>
            <a:endParaRPr lang="en-US" altLang="ja-JP" sz="600" dirty="0" smtClean="0"/>
          </a:p>
          <a:p>
            <a:pPr marL="0" indent="0">
              <a:lnSpc>
                <a:spcPct val="100000"/>
              </a:lnSpc>
              <a:buNone/>
            </a:pPr>
            <a:r>
              <a:rPr lang="en-US" altLang="ja-JP" sz="2400" b="1" dirty="0" smtClean="0"/>
              <a:t>4. </a:t>
            </a:r>
            <a:r>
              <a:rPr lang="ja-JP" altLang="en-US" sz="2400" b="1" dirty="0" smtClean="0"/>
              <a:t>閾値処理</a:t>
            </a:r>
            <a:endParaRPr lang="en-US" altLang="ja-JP" sz="2400" b="1" dirty="0" smtClean="0"/>
          </a:p>
          <a:p>
            <a:pPr marL="0" indent="0">
              <a:lnSpc>
                <a:spcPct val="100000"/>
              </a:lnSpc>
              <a:buNone/>
            </a:pPr>
            <a:r>
              <a:rPr lang="ja-JP" altLang="en-US" sz="1800" dirty="0" smtClean="0"/>
              <a:t>二つの閾値</a:t>
            </a:r>
            <a:r>
              <a:rPr lang="en-US" altLang="ja-JP" sz="1800" i="1" dirty="0" err="1" smtClean="0"/>
              <a:t>T</a:t>
            </a:r>
            <a:r>
              <a:rPr lang="en-US" altLang="ja-JP" sz="1800" i="1" baseline="-25000" dirty="0" err="1" smtClean="0"/>
              <a:t>max</a:t>
            </a:r>
            <a:r>
              <a:rPr lang="ja-JP" altLang="en-US" sz="1800" dirty="0" smtClean="0"/>
              <a:t>と</a:t>
            </a:r>
            <a:r>
              <a:rPr lang="en-US" altLang="ja-JP" sz="1800" i="1" dirty="0" err="1" smtClean="0"/>
              <a:t>T</a:t>
            </a:r>
            <a:r>
              <a:rPr lang="en-US" altLang="ja-JP" sz="1800" i="1" baseline="-25000" dirty="0" err="1" smtClean="0"/>
              <a:t>min</a:t>
            </a:r>
            <a:r>
              <a:rPr lang="ja-JP" altLang="en-US" sz="1800" dirty="0" smtClean="0"/>
              <a:t>を用意</a:t>
            </a:r>
            <a:endParaRPr lang="en-US" altLang="ja-JP" sz="1800" dirty="0" smtClean="0"/>
          </a:p>
          <a:p>
            <a:pPr marL="0" indent="0">
              <a:lnSpc>
                <a:spcPct val="100000"/>
              </a:lnSpc>
              <a:buNone/>
            </a:pPr>
            <a:r>
              <a:rPr lang="ja-JP" altLang="en-US" sz="1800" dirty="0"/>
              <a:t>勾配強度画像の</a:t>
            </a:r>
            <a:r>
              <a:rPr lang="ja-JP" altLang="en-US" sz="1800" dirty="0" smtClean="0"/>
              <a:t>画素</a:t>
            </a:r>
            <a:r>
              <a:rPr lang="en-US" altLang="ja-JP" sz="1800" dirty="0" smtClean="0"/>
              <a:t>x</a:t>
            </a:r>
            <a:r>
              <a:rPr lang="ja-JP" altLang="en-US" sz="1800" dirty="0" smtClean="0"/>
              <a:t>の勾配強度が</a:t>
            </a:r>
            <a:r>
              <a:rPr lang="en-US" altLang="ja-JP" sz="1800" dirty="0" smtClean="0"/>
              <a:t>…</a:t>
            </a:r>
          </a:p>
          <a:p>
            <a:pPr>
              <a:lnSpc>
                <a:spcPct val="100000"/>
              </a:lnSpc>
            </a:pPr>
            <a:r>
              <a:rPr lang="en-US" altLang="ja-JP" sz="1800" i="1" dirty="0" err="1" smtClean="0"/>
              <a:t>T</a:t>
            </a:r>
            <a:r>
              <a:rPr lang="en-US" altLang="ja-JP" sz="1800" i="1" baseline="-25000" dirty="0" err="1" smtClean="0"/>
              <a:t>max</a:t>
            </a:r>
            <a:r>
              <a:rPr lang="ja-JP" altLang="en-US" sz="1800" i="1" dirty="0" smtClean="0"/>
              <a:t>より大きい </a:t>
            </a:r>
            <a:r>
              <a:rPr lang="en-US" altLang="ja-JP" sz="1800" dirty="0" smtClean="0">
                <a:sym typeface="Wingdings" panose="05000000000000000000" pitchFamily="2" charset="2"/>
              </a:rPr>
              <a:t> Strong edge: </a:t>
            </a:r>
            <a:r>
              <a:rPr lang="ja-JP" altLang="en-US" sz="1800" dirty="0" smtClean="0">
                <a:sym typeface="Wingdings" panose="05000000000000000000" pitchFamily="2" charset="2"/>
              </a:rPr>
              <a:t>画素</a:t>
            </a:r>
            <a:r>
              <a:rPr lang="en-US" altLang="ja-JP" sz="1800" dirty="0" smtClean="0">
                <a:sym typeface="Wingdings" panose="05000000000000000000" pitchFamily="2" charset="2"/>
              </a:rPr>
              <a:t>x</a:t>
            </a:r>
            <a:r>
              <a:rPr lang="ja-JP" altLang="en-US" sz="1800" dirty="0" smtClean="0">
                <a:sym typeface="Wingdings" panose="05000000000000000000" pitchFamily="2" charset="2"/>
              </a:rPr>
              <a:t>は輪郭線である</a:t>
            </a:r>
            <a:endParaRPr lang="en-US" altLang="ja-JP" sz="1800" dirty="0" smtClean="0">
              <a:sym typeface="Wingdings" panose="05000000000000000000" pitchFamily="2" charset="2"/>
            </a:endParaRPr>
          </a:p>
          <a:p>
            <a:pPr>
              <a:lnSpc>
                <a:spcPct val="100000"/>
              </a:lnSpc>
            </a:pPr>
            <a:r>
              <a:rPr lang="en-US" altLang="ja-JP" sz="1800" i="1" dirty="0" err="1" smtClean="0"/>
              <a:t>T</a:t>
            </a:r>
            <a:r>
              <a:rPr lang="en-US" altLang="ja-JP" sz="1800" i="1" baseline="-25000" dirty="0" err="1" smtClean="0"/>
              <a:t>min</a:t>
            </a:r>
            <a:r>
              <a:rPr lang="ja-JP" altLang="en-US" sz="1800" i="1" dirty="0" smtClean="0"/>
              <a:t>より小さい </a:t>
            </a:r>
            <a:r>
              <a:rPr lang="en-US" altLang="ja-JP" sz="1800" dirty="0">
                <a:sym typeface="Wingdings" panose="05000000000000000000" pitchFamily="2" charset="2"/>
              </a:rPr>
              <a:t> </a:t>
            </a:r>
            <a:r>
              <a:rPr lang="en-US" altLang="ja-JP" sz="1800" dirty="0" smtClean="0">
                <a:sym typeface="Wingdings" panose="05000000000000000000" pitchFamily="2" charset="2"/>
              </a:rPr>
              <a:t>not edge : </a:t>
            </a:r>
            <a:r>
              <a:rPr lang="ja-JP" altLang="en-US" sz="1800" dirty="0" smtClean="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a:t>
            </a:r>
            <a:r>
              <a:rPr lang="ja-JP" altLang="en-US" sz="1800" dirty="0" smtClean="0">
                <a:sym typeface="Wingdings" panose="05000000000000000000" pitchFamily="2" charset="2"/>
              </a:rPr>
              <a:t>でない</a:t>
            </a:r>
            <a:endParaRPr lang="en-US" altLang="ja-JP" sz="1800" dirty="0">
              <a:sym typeface="Wingdings" panose="05000000000000000000" pitchFamily="2" charset="2"/>
            </a:endParaRPr>
          </a:p>
          <a:p>
            <a:pPr>
              <a:lnSpc>
                <a:spcPct val="100000"/>
              </a:lnSpc>
            </a:pPr>
            <a:r>
              <a:rPr lang="ja-JP" altLang="en-US" sz="1800" dirty="0" smtClean="0"/>
              <a:t>それ以外 　　  </a:t>
            </a:r>
            <a:r>
              <a:rPr lang="en-US" altLang="ja-JP" sz="1800" dirty="0" smtClean="0">
                <a:sym typeface="Wingdings" panose="05000000000000000000" pitchFamily="2" charset="2"/>
              </a:rPr>
              <a:t> week edge: </a:t>
            </a:r>
            <a:r>
              <a:rPr lang="ja-JP" altLang="en-US" sz="1800" dirty="0" smtClean="0">
                <a:sym typeface="Wingdings" panose="05000000000000000000" pitchFamily="2" charset="2"/>
              </a:rPr>
              <a:t>もし</a:t>
            </a:r>
            <a:r>
              <a:rPr lang="en-US" altLang="ja-JP" sz="1800" dirty="0" smtClean="0">
                <a:sym typeface="Wingdings" panose="05000000000000000000" pitchFamily="2" charset="2"/>
              </a:rPr>
              <a:t>strong edge</a:t>
            </a:r>
            <a:r>
              <a:rPr lang="ja-JP" altLang="en-US" sz="1800" dirty="0" smtClean="0">
                <a:sym typeface="Wingdings" panose="05000000000000000000" pitchFamily="2" charset="2"/>
              </a:rPr>
              <a:t>に隣接していれ</a:t>
            </a:r>
            <a:r>
              <a:rPr lang="en-US" altLang="ja-JP" sz="1800" dirty="0" smtClean="0">
                <a:sym typeface="Wingdings" panose="05000000000000000000" pitchFamily="2" charset="2"/>
              </a:rPr>
              <a:t>		    </a:t>
            </a:r>
            <a:r>
              <a:rPr lang="ja-JP" altLang="en-US" sz="1800" dirty="0" smtClean="0">
                <a:sym typeface="Wingdings" panose="05000000000000000000" pitchFamily="2" charset="2"/>
              </a:rPr>
              <a:t>ば輪郭線とする</a:t>
            </a:r>
            <a:endParaRPr lang="en-US" altLang="ja-JP" sz="1800" dirty="0" smtClean="0"/>
          </a:p>
          <a:p>
            <a:pPr marL="0" indent="0">
              <a:lnSpc>
                <a:spcPct val="100000"/>
              </a:lnSpc>
              <a:buNone/>
            </a:pPr>
            <a:endParaRPr lang="en-US" altLang="ja-JP" sz="2000" dirty="0" smtClean="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smtClean="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smtClean="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smtClean="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r>
                <a:rPr lang="en-US" altLang="ja-JP" sz="1400" dirty="0" smtClean="0"/>
                <a:t>°</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r>
                <a:rPr lang="en-US" altLang="ja-JP" sz="2400" dirty="0" smtClean="0"/>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smtClean="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smtClean="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smtClean="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smtClean="0"/>
              <a:t>※</a:t>
            </a:r>
            <a:r>
              <a:rPr lang="ja-JP" altLang="en-US" dirty="0" smtClean="0"/>
              <a:t>紹介したものは実装の一例です．</a:t>
            </a:r>
            <a:endParaRPr lang="en-US" altLang="ja-JP" dirty="0" smtClean="0"/>
          </a:p>
        </p:txBody>
      </p:sp>
    </p:spTree>
    <p:extLst>
      <p:ext uri="{BB962C8B-B14F-4D97-AF65-F5344CB8AC3E}">
        <p14:creationId xmlns:p14="http://schemas.microsoft.com/office/powerpoint/2010/main" val="3425516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764" y="365126"/>
            <a:ext cx="10953511" cy="733270"/>
          </a:xfrm>
        </p:spPr>
        <p:txBody>
          <a:bodyPr>
            <a:normAutofit/>
          </a:bodyPr>
          <a:lstStyle/>
          <a:p>
            <a:r>
              <a:rPr lang="en-US" altLang="ja-JP" sz="3600" dirty="0"/>
              <a:t>Canny</a:t>
            </a:r>
            <a:r>
              <a:rPr lang="ja-JP" altLang="en-US" sz="3600" dirty="0"/>
              <a:t>の輪郭線検出</a:t>
            </a:r>
            <a:r>
              <a:rPr lang="ja-JP" altLang="en-US" sz="3600" dirty="0" smtClean="0"/>
              <a:t>アルゴリズム（実装例）</a:t>
            </a:r>
            <a:endParaRPr kumimoji="1" lang="ja-JP" altLang="en-US" sz="3600" dirty="0"/>
          </a:p>
        </p:txBody>
      </p:sp>
      <p:sp>
        <p:nvSpPr>
          <p:cNvPr id="3" name="コンテンツ プレースホルダー 2"/>
          <p:cNvSpPr>
            <a:spLocks noGrp="1"/>
          </p:cNvSpPr>
          <p:nvPr>
            <p:ph idx="1"/>
          </p:nvPr>
        </p:nvSpPr>
        <p:spPr>
          <a:xfrm>
            <a:off x="797764" y="1343722"/>
            <a:ext cx="10953511" cy="5296829"/>
          </a:xfrm>
        </p:spPr>
        <p:txBody>
          <a:bodyPr/>
          <a:lstStyle/>
          <a:p>
            <a:endParaRPr kumimoji="1" lang="ja-JP" altLang="en-US"/>
          </a:p>
        </p:txBody>
      </p:sp>
    </p:spTree>
    <p:extLst>
      <p:ext uri="{BB962C8B-B14F-4D97-AF65-F5344CB8AC3E}">
        <p14:creationId xmlns:p14="http://schemas.microsoft.com/office/powerpoint/2010/main" val="316397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359" y="365126"/>
            <a:ext cx="11266201" cy="733270"/>
          </a:xfrm>
        </p:spPr>
        <p:txBody>
          <a:bodyPr>
            <a:normAutofit/>
          </a:bodyPr>
          <a:lstStyle/>
          <a:p>
            <a:pPr algn="ctr"/>
            <a:r>
              <a:rPr kumimoji="1" lang="ja-JP" altLang="en-US" sz="4000" dirty="0" smtClean="0"/>
              <a:t>特徴検出 と パターン認識</a:t>
            </a:r>
            <a:endParaRPr kumimoji="1" lang="ja-JP" altLang="en-US" sz="4000" dirty="0"/>
          </a:p>
        </p:txBody>
      </p:sp>
      <p:sp>
        <p:nvSpPr>
          <p:cNvPr id="3" name="コンテンツ プレースホルダー 2"/>
          <p:cNvSpPr>
            <a:spLocks noGrp="1"/>
          </p:cNvSpPr>
          <p:nvPr>
            <p:ph idx="1"/>
          </p:nvPr>
        </p:nvSpPr>
        <p:spPr>
          <a:xfrm>
            <a:off x="721359" y="1343722"/>
            <a:ext cx="10109201" cy="5296829"/>
          </a:xfrm>
        </p:spPr>
        <p:txBody>
          <a:bodyPr/>
          <a:lstStyle/>
          <a:p>
            <a:pPr marL="0" indent="0">
              <a:buNone/>
            </a:pPr>
            <a:r>
              <a:rPr lang="ja-JP" altLang="en-US" b="1" dirty="0" smtClean="0"/>
              <a:t>第</a:t>
            </a:r>
            <a:r>
              <a:rPr lang="en-US" altLang="ja-JP" b="1" dirty="0" smtClean="0"/>
              <a:t>2,3</a:t>
            </a:r>
            <a:r>
              <a:rPr lang="ja-JP" altLang="en-US" b="1" dirty="0" smtClean="0"/>
              <a:t>回 </a:t>
            </a:r>
            <a:r>
              <a:rPr lang="en-US" altLang="ja-JP" b="1" dirty="0" smtClean="0"/>
              <a:t>– </a:t>
            </a:r>
            <a:r>
              <a:rPr lang="ja-JP" altLang="en-US" b="1" dirty="0" smtClean="0"/>
              <a:t>パターン・図形・特徴の検出とマッチング</a:t>
            </a:r>
            <a:endParaRPr lang="en-US" altLang="ja-JP" b="1" dirty="0" smtClean="0"/>
          </a:p>
          <a:p>
            <a:pPr marL="0" indent="0">
              <a:buNone/>
            </a:pPr>
            <a:r>
              <a:rPr lang="ja-JP" altLang="en-US" sz="2400" dirty="0" smtClean="0"/>
              <a:t>画像の中から，特定のパターン，コーナー，直線，円，などの特徴点を検出するアルゴリズムを紹介する</a:t>
            </a:r>
            <a:endParaRPr lang="en-US" altLang="ja-JP" sz="2400" dirty="0" smtClean="0"/>
          </a:p>
          <a:p>
            <a:pPr marL="0" indent="0">
              <a:buNone/>
            </a:pPr>
            <a:endParaRPr lang="en-US" altLang="ja-JP" dirty="0" smtClean="0"/>
          </a:p>
          <a:p>
            <a:pPr marL="0" indent="0">
              <a:buNone/>
            </a:pPr>
            <a:r>
              <a:rPr lang="ja-JP" altLang="en-US" b="1" dirty="0" smtClean="0"/>
              <a:t>第</a:t>
            </a:r>
            <a:r>
              <a:rPr lang="en-US" altLang="ja-JP" b="1" dirty="0" smtClean="0"/>
              <a:t>6-8</a:t>
            </a:r>
            <a:r>
              <a:rPr lang="ja-JP" altLang="en-US" b="1" dirty="0" smtClean="0"/>
              <a:t>回</a:t>
            </a:r>
            <a:r>
              <a:rPr lang="en-US" altLang="ja-JP" b="1" dirty="0" smtClean="0"/>
              <a:t>-- </a:t>
            </a:r>
            <a:r>
              <a:rPr lang="ja-JP" altLang="en-US" b="1" dirty="0" smtClean="0"/>
              <a:t>パターン認識</a:t>
            </a:r>
            <a:endParaRPr lang="en-US" altLang="ja-JP" b="1" dirty="0" smtClean="0"/>
          </a:p>
          <a:p>
            <a:pPr marL="0" indent="0">
              <a:buNone/>
            </a:pPr>
            <a:r>
              <a:rPr lang="ja-JP" altLang="en-US" sz="2400" dirty="0" smtClean="0"/>
              <a:t>既存のデータセットからクラス分類を学習し，未知画像がどのクラス属すかを推測する手法を紹介する</a:t>
            </a:r>
            <a:endParaRPr lang="en-US" altLang="ja-JP" sz="2400" dirty="0" smtClean="0"/>
          </a:p>
          <a:p>
            <a:pPr marL="0" indent="0">
              <a:buNone/>
            </a:pPr>
            <a:r>
              <a:rPr lang="ja-JP" altLang="en-US" sz="2400" dirty="0" smtClean="0"/>
              <a:t>深層学習にも少しだけ触れる</a:t>
            </a:r>
            <a:endParaRPr lang="en-US" altLang="ja-JP" sz="2400"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7534085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smtClean="0"/>
              <a:t>まとめ </a:t>
            </a:r>
            <a:r>
              <a:rPr lang="en-US" altLang="ja-JP" sz="3600" dirty="0" smtClean="0"/>
              <a:t>: </a:t>
            </a:r>
            <a:r>
              <a:rPr lang="ja-JP" altLang="en-US" sz="3600" dirty="0" smtClean="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smtClean="0"/>
              <a:t>コーナー検出</a:t>
            </a:r>
            <a:r>
              <a:rPr kumimoji="1" lang="ja-JP" altLang="en-US" sz="3200" dirty="0" smtClean="0"/>
              <a:t>：画像中の</a:t>
            </a:r>
            <a:r>
              <a:rPr kumimoji="1" lang="en-US" altLang="ja-JP" sz="3200" dirty="0" smtClean="0"/>
              <a:t>『</a:t>
            </a:r>
            <a:r>
              <a:rPr kumimoji="1" lang="ja-JP" altLang="en-US" sz="3200" dirty="0" smtClean="0"/>
              <a:t>角</a:t>
            </a:r>
            <a:r>
              <a:rPr kumimoji="1" lang="en-US" altLang="ja-JP" sz="3200" dirty="0" smtClean="0"/>
              <a:t>』</a:t>
            </a:r>
            <a:r>
              <a:rPr kumimoji="1" lang="ja-JP" altLang="en-US" sz="3200" dirty="0" smtClean="0"/>
              <a:t>形状</a:t>
            </a:r>
            <a:r>
              <a:rPr lang="ja-JP" altLang="en-US" sz="3200" dirty="0" smtClean="0"/>
              <a:t>を検出</a:t>
            </a:r>
            <a:endParaRPr lang="en-US" altLang="ja-JP" sz="3200" dirty="0" smtClean="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a:t>
            </a:r>
            <a:r>
              <a:rPr lang="en-US" altLang="ja-JP" sz="2800" b="1" dirty="0" smtClean="0">
                <a:solidFill>
                  <a:srgbClr val="FF0000"/>
                </a:solidFill>
              </a:rPr>
              <a:t>detection</a:t>
            </a:r>
          </a:p>
          <a:p>
            <a:pPr marL="457200" lvl="1" indent="0">
              <a:buNone/>
            </a:pPr>
            <a:r>
              <a:rPr kumimoji="1" lang="en-US" altLang="ja-JP" sz="2800" dirty="0" smtClean="0">
                <a:sym typeface="Wingdings" panose="05000000000000000000" pitchFamily="2" charset="2"/>
              </a:rPr>
              <a:t> </a:t>
            </a:r>
            <a:r>
              <a:rPr kumimoji="1" lang="en-US" altLang="ja-JP" sz="2800" dirty="0" smtClean="0"/>
              <a:t>Structure Tensor</a:t>
            </a:r>
            <a:r>
              <a:rPr kumimoji="1" lang="ja-JP" altLang="en-US" sz="2800" dirty="0" smtClean="0"/>
              <a:t>の固有値</a:t>
            </a:r>
            <a:r>
              <a:rPr lang="ja-JP" altLang="en-US" sz="2800" dirty="0" smtClean="0"/>
              <a:t>により</a:t>
            </a:r>
            <a:r>
              <a:rPr lang="ja-JP" altLang="en-US" sz="2800" dirty="0"/>
              <a:t>角</a:t>
            </a:r>
            <a:r>
              <a:rPr kumimoji="1" lang="ja-JP" altLang="en-US" sz="2800" dirty="0" smtClean="0"/>
              <a:t>らしさを定義</a:t>
            </a:r>
            <a:endParaRPr lang="en-US" altLang="ja-JP" sz="2800" dirty="0" smtClean="0"/>
          </a:p>
          <a:p>
            <a:pPr lvl="1"/>
            <a:r>
              <a:rPr lang="ja-JP" altLang="en-US" sz="2800" dirty="0" smtClean="0"/>
              <a:t>様々な手法が知られる</a:t>
            </a:r>
            <a:r>
              <a:rPr lang="en-US" altLang="ja-JP" sz="2000" dirty="0" smtClean="0"/>
              <a:t>(FAST/SUSAN/</a:t>
            </a:r>
            <a:r>
              <a:rPr lang="ja-JP" altLang="en-US" sz="2000" dirty="0" smtClean="0"/>
              <a:t>ヘッセ行列</a:t>
            </a:r>
            <a:r>
              <a:rPr lang="en-US" altLang="ja-JP" sz="2000" dirty="0" smtClean="0"/>
              <a:t>)</a:t>
            </a:r>
          </a:p>
          <a:p>
            <a:pPr marL="457200" lvl="1" indent="0">
              <a:buNone/>
            </a:pPr>
            <a:endParaRPr lang="en-US" altLang="ja-JP" sz="2000" dirty="0"/>
          </a:p>
          <a:p>
            <a:pPr marL="0" indent="0">
              <a:buNone/>
            </a:pPr>
            <a:r>
              <a:rPr lang="ja-JP" altLang="en-US" sz="3200" b="1" dirty="0" smtClean="0"/>
              <a:t>輪郭検出</a:t>
            </a:r>
            <a:r>
              <a:rPr lang="ja-JP" altLang="en-US" sz="3200" dirty="0" smtClean="0"/>
              <a:t> </a:t>
            </a:r>
            <a:r>
              <a:rPr lang="en-US" altLang="ja-JP" sz="3200" dirty="0" smtClean="0"/>
              <a:t>: </a:t>
            </a:r>
            <a:r>
              <a:rPr lang="ja-JP" altLang="en-US" sz="3200" dirty="0" smtClean="0"/>
              <a:t>画像中の物体と物体の境界を検出</a:t>
            </a:r>
            <a:endParaRPr lang="en-US" altLang="ja-JP" sz="3200" dirty="0" smtClean="0"/>
          </a:p>
          <a:p>
            <a:pPr lvl="1"/>
            <a:r>
              <a:rPr lang="en-US" altLang="ja-JP" sz="2800" b="1" dirty="0" smtClean="0">
                <a:solidFill>
                  <a:srgbClr val="FF0000"/>
                </a:solidFill>
              </a:rPr>
              <a:t>Canny Edge Detection</a:t>
            </a:r>
          </a:p>
          <a:p>
            <a:pPr lvl="2"/>
            <a:r>
              <a:rPr lang="ja-JP" altLang="en-US" sz="2400" dirty="0" smtClean="0">
                <a:sym typeface="Wingdings" panose="05000000000000000000" pitchFamily="2" charset="2"/>
              </a:rPr>
              <a:t>微分フィルタによる勾配画像取得</a:t>
            </a:r>
            <a:r>
              <a:rPr lang="en-US" altLang="ja-JP" sz="2400" dirty="0" smtClean="0">
                <a:sym typeface="Wingdings" panose="05000000000000000000" pitchFamily="2" charset="2"/>
              </a:rPr>
              <a:t>	</a:t>
            </a:r>
          </a:p>
          <a:p>
            <a:pPr lvl="2"/>
            <a:r>
              <a:rPr lang="ja-JP" altLang="en-US" sz="2400" dirty="0" smtClean="0">
                <a:sym typeface="Wingdings" panose="05000000000000000000" pitchFamily="2" charset="2"/>
              </a:rPr>
              <a:t>勾配方向を考慮した細線化</a:t>
            </a:r>
            <a:endParaRPr lang="en-US" altLang="ja-JP" sz="2400" dirty="0" smtClean="0">
              <a:sym typeface="Wingdings" panose="05000000000000000000" pitchFamily="2" charset="2"/>
            </a:endParaRPr>
          </a:p>
          <a:p>
            <a:pPr lvl="2"/>
            <a:r>
              <a:rPr lang="ja-JP" altLang="en-US" sz="2400" dirty="0" smtClean="0">
                <a:sym typeface="Wingdings" panose="05000000000000000000" pitchFamily="2" charset="2"/>
              </a:rPr>
              <a:t>二つの閾値処理</a:t>
            </a:r>
            <a:endParaRPr lang="en-US" altLang="ja-JP" sz="2800" dirty="0" smtClean="0"/>
          </a:p>
          <a:p>
            <a:pPr lvl="1"/>
            <a:r>
              <a:rPr lang="ja-JP" altLang="en-US" sz="2800" dirty="0"/>
              <a:t>様々な手法が知られる</a:t>
            </a:r>
            <a:r>
              <a:rPr lang="en-US" altLang="ja-JP" sz="2800" dirty="0" smtClean="0"/>
              <a:t>(Sobel/Hough</a:t>
            </a:r>
            <a:r>
              <a:rPr lang="ja-JP" altLang="en-US" sz="2800" dirty="0" smtClean="0"/>
              <a:t>変換</a:t>
            </a:r>
            <a:r>
              <a:rPr lang="en-US" altLang="ja-JP" sz="2800" dirty="0" smtClean="0"/>
              <a:t>…)</a:t>
            </a:r>
            <a:endParaRPr lang="en-US" altLang="ja-JP" sz="2800" dirty="0"/>
          </a:p>
        </p:txBody>
      </p:sp>
    </p:spTree>
    <p:extLst>
      <p:ext uri="{BB962C8B-B14F-4D97-AF65-F5344CB8AC3E}">
        <p14:creationId xmlns:p14="http://schemas.microsoft.com/office/powerpoint/2010/main" val="773491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857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8"/>
                <a:ext cx="8013247" cy="2962729"/>
              </a:xfrm>
            </p:spPr>
            <p:txBody>
              <a:bodyPr>
                <a:normAutofit/>
              </a:bodyPr>
              <a:lstStyle/>
              <a:p>
                <a:pPr marL="0" indent="0">
                  <a:lnSpc>
                    <a:spcPct val="100000"/>
                  </a:lnSpc>
                  <a:spcBef>
                    <a:spcPts val="1200"/>
                  </a:spcBef>
                  <a:buNone/>
                </a:pPr>
                <a:r>
                  <a:rPr lang="ja-JP" altLang="en-US" sz="2400" dirty="0" smtClean="0"/>
                  <a:t>窓領域</a:t>
                </a:r>
                <a:r>
                  <a:rPr lang="en-US" altLang="ja-JP" sz="2400" dirty="0" smtClean="0"/>
                  <a:t>S</a:t>
                </a:r>
                <a:r>
                  <a:rPr lang="ja-JP" altLang="en-US" sz="2400" dirty="0" smtClean="0"/>
                  <a:t>と</a:t>
                </a:r>
                <a:r>
                  <a:rPr lang="en-US" altLang="ja-JP" sz="2400" dirty="0" smtClean="0"/>
                  <a:t>S</a:t>
                </a:r>
                <a:r>
                  <a:rPr lang="ja-JP" altLang="en-US" sz="2400" dirty="0" err="1" smtClean="0"/>
                  <a:t>を微</a:t>
                </a:r>
                <a:r>
                  <a:rPr lang="ja-JP" altLang="en-US" sz="2400" dirty="0" smtClean="0"/>
                  <a:t>少量</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smtClean="0"/>
                  <a:t>だけ</a:t>
                </a:r>
                <a:r>
                  <a:rPr lang="ja-JP" altLang="en-US" sz="2400" dirty="0" smtClean="0"/>
                  <a:t>移動した領域</a:t>
                </a:r>
                <a:r>
                  <a:rPr lang="en-US" altLang="ja-JP" sz="2400" dirty="0" smtClean="0"/>
                  <a:t>T</a:t>
                </a:r>
                <a:r>
                  <a:rPr lang="ja-JP" altLang="en-US" sz="2400" dirty="0" smtClean="0"/>
                  <a:t>を考える．</a:t>
                </a:r>
                <a:endParaRPr lang="en-US" altLang="ja-JP" sz="2400" dirty="0" smtClean="0"/>
              </a:p>
              <a:p>
                <a:pPr marL="0" indent="0">
                  <a:lnSpc>
                    <a:spcPct val="100000"/>
                  </a:lnSpc>
                  <a:spcBef>
                    <a:spcPts val="1200"/>
                  </a:spcBef>
                  <a:buNone/>
                </a:pPr>
                <a:r>
                  <a:rPr lang="ja-JP" altLang="en-US" sz="2400" dirty="0" smtClean="0"/>
                  <a:t>この</a:t>
                </a:r>
                <a:r>
                  <a:rPr lang="en-US" altLang="ja-JP" sz="2400" dirty="0" smtClean="0"/>
                  <a:t>2</a:t>
                </a:r>
                <a:r>
                  <a:rPr lang="ja-JP" altLang="en-US" sz="2400" dirty="0" smtClean="0"/>
                  <a:t>領域の重み付き二乗誤差は以下の通り．</a:t>
                </a:r>
                <a:endParaRPr lang="en-US" altLang="ja-JP" sz="24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𝑣</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d>
                            <m:dPr>
                              <m:ctrlPr>
                                <a:rPr kumimoji="1" lang="en-US" altLang="ja-JP" sz="2000" b="0" i="1" smtClean="0">
                                  <a:latin typeface="Cambria Math" panose="02040503050406030204" pitchFamily="18" charset="0"/>
                                </a:rPr>
                              </m:ctrlPr>
                            </m:dPr>
                            <m:e>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smtClean="0"/>
              </a:p>
              <a:p>
                <a:pPr marL="0" indent="0">
                  <a:lnSpc>
                    <a:spcPct val="100000"/>
                  </a:lnSpc>
                  <a:spcBef>
                    <a:spcPts val="1200"/>
                  </a:spcBef>
                  <a:buNone/>
                </a:pPr>
                <a:r>
                  <a:rPr kumimoji="1" lang="ja-JP" altLang="en-US" sz="2400" b="0" dirty="0" smtClean="0"/>
                  <a:t>これは</a:t>
                </a:r>
                <a:r>
                  <a:rPr kumimoji="1" lang="en-US" altLang="ja-JP" sz="2400" b="0" dirty="0" smtClean="0"/>
                  <a:t>S</a:t>
                </a:r>
                <a:r>
                  <a:rPr kumimoji="1" lang="ja-JP" altLang="en-US" sz="2400" b="0" dirty="0" smtClean="0"/>
                  <a:t>を</a:t>
                </a:r>
                <a:r>
                  <a:rPr kumimoji="1" lang="en-US" altLang="ja-JP" sz="2400" b="0" dirty="0" smtClean="0"/>
                  <a:t>(</a:t>
                </a:r>
                <a:r>
                  <a:rPr kumimoji="1" lang="en-US" altLang="ja-JP" sz="2400" b="0" i="1" dirty="0" err="1" smtClean="0"/>
                  <a:t>u,v</a:t>
                </a:r>
                <a:r>
                  <a:rPr kumimoji="1" lang="en-US" altLang="ja-JP" sz="2400" b="0" dirty="0" smtClean="0"/>
                  <a:t>)</a:t>
                </a:r>
                <a:r>
                  <a:rPr kumimoji="1" lang="ja-JP" altLang="en-US" sz="2400" b="0" dirty="0" smtClean="0"/>
                  <a:t>だけずらした際の画像の変化量を示す</a:t>
                </a:r>
                <a:endParaRPr kumimoji="1" lang="en-US" altLang="ja-JP" sz="2400" b="0" dirty="0" smtClean="0"/>
              </a:p>
              <a:p>
                <a:pPr marL="0" indent="0">
                  <a:lnSpc>
                    <a:spcPct val="100000"/>
                  </a:lnSpc>
                  <a:spcBef>
                    <a:spcPts val="1200"/>
                  </a:spcBef>
                  <a:buNone/>
                </a:pPr>
                <a:r>
                  <a:rPr lang="en-US" altLang="ja-JP" sz="1600" dirty="0" smtClean="0"/>
                  <a:t>※</a:t>
                </a:r>
                <a:r>
                  <a:rPr lang="ja-JP" altLang="en-US" sz="1600" dirty="0"/>
                  <a:t> </a:t>
                </a:r>
                <a:r>
                  <a:rPr lang="ja-JP" altLang="en-US" sz="1600" dirty="0" smtClean="0"/>
                  <a:t>重み関数</a:t>
                </a:r>
                <a:r>
                  <a:rPr lang="en-US" altLang="ja-JP" sz="1600" i="1" dirty="0" smtClean="0"/>
                  <a:t>G</a:t>
                </a:r>
                <a:r>
                  <a:rPr lang="en-US" altLang="ja-JP" sz="1600" dirty="0" smtClean="0"/>
                  <a:t>(</a:t>
                </a:r>
                <a:r>
                  <a:rPr lang="en-US" altLang="ja-JP" sz="1600" dirty="0" err="1" smtClean="0"/>
                  <a:t>x,y</a:t>
                </a:r>
                <a:r>
                  <a:rPr lang="en-US" altLang="ja-JP" sz="1600" dirty="0" smtClean="0"/>
                  <a:t>)</a:t>
                </a:r>
                <a:r>
                  <a:rPr lang="ja-JP" altLang="en-US" sz="1600" dirty="0" smtClean="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2962729"/>
              </a:xfrm>
              <a:blipFill rotWithShape="0">
                <a:blip r:embed="rId3"/>
                <a:stretch>
                  <a:fillRect l="-1141" t="-1646"/>
                </a:stretch>
              </a:blipFill>
            </p:spPr>
            <p:txBody>
              <a:bodyPr/>
              <a:lstStyle/>
              <a:p>
                <a:r>
                  <a:rPr lang="ja-JP" altLang="en-US">
                    <a:noFill/>
                  </a:rPr>
                  <a:t> </a:t>
                </a:r>
              </a:p>
            </p:txBody>
          </p:sp>
        </mc:Fallback>
      </mc:AlternateContent>
      <p:grpSp>
        <p:nvGrpSpPr>
          <p:cNvPr id="26" name="グループ化 25"/>
          <p:cNvGrpSpPr/>
          <p:nvPr/>
        </p:nvGrpSpPr>
        <p:grpSpPr>
          <a:xfrm>
            <a:off x="456277" y="333828"/>
            <a:ext cx="3284910" cy="3296896"/>
            <a:chOff x="538403" y="1145540"/>
            <a:chExt cx="2881072" cy="2891584"/>
          </a:xfrm>
        </p:grpSpPr>
        <p:grpSp>
          <p:nvGrpSpPr>
            <p:cNvPr id="15" name="グループ化 14"/>
            <p:cNvGrpSpPr/>
            <p:nvPr/>
          </p:nvGrpSpPr>
          <p:grpSpPr>
            <a:xfrm>
              <a:off x="559998" y="1145540"/>
              <a:ext cx="2859477" cy="2891584"/>
              <a:chOff x="588572" y="1355090"/>
              <a:chExt cx="2264384" cy="2289809"/>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7" name="グループ化 6"/>
              <p:cNvGrpSpPr/>
              <p:nvPr/>
            </p:nvGrpSpPr>
            <p:grpSpPr>
              <a:xfrm>
                <a:off x="1347788" y="1972918"/>
                <a:ext cx="919313" cy="870295"/>
                <a:chOff x="1347788" y="1972918"/>
                <a:chExt cx="919313" cy="870295"/>
              </a:xfrm>
            </p:grpSpPr>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374260" cy="620860"/>
            </a:xfrm>
            <a:prstGeom prst="rect">
              <a:avLst/>
            </a:prstGeom>
          </p:spPr>
          <p:txBody>
            <a:bodyPr wrap="none">
              <a:spAutoFit/>
            </a:bodyPr>
            <a:lstStyle/>
            <a:p>
              <a:r>
                <a:rPr lang="en-US" altLang="ja-JP" sz="4000" b="1" dirty="0" smtClean="0"/>
                <a:t>S</a:t>
              </a:r>
              <a:endParaRPr lang="ja-JP" altLang="en-US" sz="4000" b="1" dirty="0"/>
            </a:p>
          </p:txBody>
        </p:sp>
        <p:sp>
          <p:nvSpPr>
            <p:cNvPr id="18" name="正方形/長方形 17"/>
            <p:cNvSpPr/>
            <p:nvPr/>
          </p:nvSpPr>
          <p:spPr>
            <a:xfrm>
              <a:off x="538403" y="1624272"/>
              <a:ext cx="734180" cy="458897"/>
            </a:xfrm>
            <a:prstGeom prst="rect">
              <a:avLst/>
            </a:prstGeom>
          </p:spPr>
          <p:txBody>
            <a:bodyPr wrap="none">
              <a:spAutoFit/>
            </a:bodyPr>
            <a:lstStyle/>
            <a:p>
              <a:r>
                <a:rPr lang="en-US" altLang="ja-JP" sz="2800" dirty="0" smtClean="0"/>
                <a:t>(</a:t>
              </a:r>
              <a:r>
                <a:rPr lang="en-US" altLang="ja-JP" sz="2800" i="1" dirty="0" err="1" smtClean="0"/>
                <a:t>u,v</a:t>
              </a:r>
              <a:r>
                <a:rPr lang="en-US" altLang="ja-JP" sz="2800" dirty="0" smtClean="0"/>
                <a:t>)</a:t>
              </a:r>
              <a:endParaRPr lang="ja-JP" altLang="en-US" sz="2800" dirty="0"/>
            </a:p>
          </p:txBody>
        </p:sp>
        <p:cxnSp>
          <p:nvCxnSpPr>
            <p:cNvPr id="21" name="直線矢印コネクタ 2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818478" y="1430330"/>
              <a:ext cx="384101" cy="620860"/>
            </a:xfrm>
            <a:prstGeom prst="rect">
              <a:avLst/>
            </a:prstGeom>
          </p:spPr>
          <p:txBody>
            <a:bodyPr wrap="none">
              <a:spAutoFit/>
            </a:bodyPr>
            <a:lstStyle/>
            <a:p>
              <a:r>
                <a:rPr lang="en-US" altLang="ja-JP" sz="4000" b="1" dirty="0" smtClean="0"/>
                <a:t>T</a:t>
              </a:r>
              <a:endParaRPr lang="ja-JP" altLang="en-US" sz="4000" b="1" dirty="0"/>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smtClean="0">
                    <a:latin typeface="Cambria Math" panose="02040503050406030204" pitchFamily="18" charset="0"/>
                  </a:rPr>
                  <a:t>テーラー展開し</a:t>
                </a:r>
                <a:r>
                  <a:rPr lang="en-US" altLang="ja-JP" sz="2400" dirty="0" smtClean="0">
                    <a:latin typeface="Cambria Math" panose="02040503050406030204" pitchFamily="18" charset="0"/>
                  </a:rPr>
                  <a:t>2</a:t>
                </a:r>
                <a:r>
                  <a:rPr lang="ja-JP" altLang="en-US" sz="2400" i="1" dirty="0" smtClean="0">
                    <a:latin typeface="Cambria Math" panose="02040503050406030204" pitchFamily="18" charset="0"/>
                  </a:rPr>
                  <a:t>次以降の項を無視すると，以下の変形が得られる</a:t>
                </a:r>
                <a:endParaRPr lang="en-US" altLang="ja-JP" sz="2400" i="1" dirty="0" smtClean="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𝑢</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oMath>
                </a14:m>
                <a:r>
                  <a:rPr lang="ja-JP" altLang="en-US" sz="2400" dirty="0" smtClean="0"/>
                  <a:t>　</a:t>
                </a:r>
                <a:endParaRPr lang="en-US" altLang="ja-JP" sz="2400" dirty="0" smtClean="0"/>
              </a:p>
              <a:p>
                <a:pPr marL="0" indent="0">
                  <a:lnSpc>
                    <a:spcPct val="100000"/>
                  </a:lnSpc>
                  <a:spcBef>
                    <a:spcPts val="1200"/>
                  </a:spcBef>
                  <a:spcAft>
                    <a:spcPts val="600"/>
                  </a:spcAft>
                  <a:buNone/>
                </a:pPr>
                <a:r>
                  <a:rPr lang="ja-JP" altLang="en-US" sz="2400" dirty="0" smtClean="0"/>
                  <a:t>これを</a:t>
                </a:r>
                <a:r>
                  <a:rPr lang="en-US" altLang="ja-JP" sz="2400" dirty="0" smtClean="0"/>
                  <a:t>(1)</a:t>
                </a:r>
                <a:r>
                  <a:rPr lang="ja-JP" altLang="en-US" sz="2400" dirty="0" smtClean="0"/>
                  <a:t>に代入すると</a:t>
                </a:r>
                <a:r>
                  <a:rPr lang="en-US" altLang="ja-JP" sz="2400" dirty="0" smtClean="0"/>
                  <a:t>, </a:t>
                </a:r>
                <a:r>
                  <a:rPr lang="ja-JP" altLang="en-US" sz="2400" dirty="0" smtClean="0"/>
                  <a:t>以下の通り</a:t>
                </a:r>
                <a:r>
                  <a:rPr lang="en-US" altLang="ja-JP" sz="2400" dirty="0" smtClean="0"/>
                  <a:t>Structure Tensor Matrix A </a:t>
                </a:r>
                <a:r>
                  <a:rPr lang="ja-JP" altLang="en-US" sz="2400" dirty="0" smtClean="0"/>
                  <a:t>が現れる</a:t>
                </a:r>
                <a:endParaRPr lang="en-US" altLang="ja-JP" sz="2400" dirty="0" smtClean="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a:rPr lang="en-US" altLang="ja-JP" sz="2400" b="0" i="1" smtClean="0">
                                    <a:latin typeface="Cambria Math" panose="02040503050406030204" pitchFamily="18" charset="0"/>
                                  </a:rPr>
                                  <m:t>𝑢</m:t>
                                </m:r>
                              </m:e>
                            </m:mr>
                            <m:mr>
                              <m:e>
                                <m:r>
                                  <a:rPr lang="en-US" altLang="ja-JP" sz="2400" b="0" i="1" smtClean="0">
                                    <a:latin typeface="Cambria Math" panose="02040503050406030204" pitchFamily="18" charset="0"/>
                                  </a:rPr>
                                  <m:t>𝑣</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a:blip r:embed="rId5"/>
                <a:stretch>
                  <a:fillRect l="-852" t="-2808"/>
                </a:stretch>
              </a:blipFill>
            </p:spPr>
            <p:txBody>
              <a:bodyPr/>
              <a:lstStyle/>
              <a:p>
                <a:r>
                  <a:rPr lang="ja-JP" altLang="en-US">
                    <a:noFill/>
                  </a:rPr>
                  <a:t> </a:t>
                </a:r>
              </a:p>
            </p:txBody>
          </p:sp>
        </mc:Fallback>
      </mc:AlternateContent>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
        <p:nvSpPr>
          <p:cNvPr id="11" name="正方形/長方形 10"/>
          <p:cNvSpPr/>
          <p:nvPr/>
        </p:nvSpPr>
        <p:spPr>
          <a:xfrm>
            <a:off x="7485327" y="671822"/>
            <a:ext cx="4706673" cy="369332"/>
          </a:xfrm>
          <a:prstGeom prst="rect">
            <a:avLst/>
          </a:prstGeom>
        </p:spPr>
        <p:txBody>
          <a:bodyPr wrap="none">
            <a:spAutoFit/>
          </a:bodyPr>
          <a:lstStyle/>
          <a:p>
            <a:r>
              <a:rPr lang="en-US" altLang="ja-JP" dirty="0" smtClean="0"/>
              <a:t>[A </a:t>
            </a:r>
            <a:r>
              <a:rPr lang="en-US" altLang="ja-JP" dirty="0"/>
              <a:t>Combined Corner and Edge Detector in </a:t>
            </a:r>
            <a:r>
              <a:rPr lang="en-US" altLang="ja-JP" dirty="0" smtClean="0"/>
              <a:t>1988]</a:t>
            </a:r>
            <a:endParaRPr lang="ja-JP" altLang="en-US" dirty="0"/>
          </a:p>
        </p:txBody>
      </p:sp>
      <p:sp>
        <p:nvSpPr>
          <p:cNvPr id="19"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smtClean="0">
                <a:solidFill>
                  <a:srgbClr val="FF0000"/>
                </a:solidFill>
              </a:rPr>
              <a:t>補足資料</a:t>
            </a:r>
            <a:endParaRPr lang="ja-JP" altLang="en-US" sz="2000" b="1" dirty="0">
              <a:solidFill>
                <a:srgbClr val="FF0000"/>
              </a:solidFill>
            </a:endParaRPr>
          </a:p>
        </p:txBody>
      </p:sp>
    </p:spTree>
    <p:extLst>
      <p:ext uri="{BB962C8B-B14F-4D97-AF65-F5344CB8AC3E}">
        <p14:creationId xmlns:p14="http://schemas.microsoft.com/office/powerpoint/2010/main" val="411975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りたいのは，どの方向</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num>
                        <m:den>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den>
                      </m:f>
                    </m:oMath>
                  </m:oMathPara>
                </a14:m>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r>
                  <a:rPr lang="en-US" altLang="ja-JP" dirty="0" smtClean="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a:blip r:embed="rId3"/>
                <a:stretch>
                  <a:fillRect l="-626" t="-852" r="-1017"/>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grpSp>
        <p:nvGrpSpPr>
          <p:cNvPr id="27" name="グループ化 26"/>
          <p:cNvGrpSpPr/>
          <p:nvPr/>
        </p:nvGrpSpPr>
        <p:grpSpPr>
          <a:xfrm>
            <a:off x="456277" y="333828"/>
            <a:ext cx="3284910" cy="3296896"/>
            <a:chOff x="538403" y="1145540"/>
            <a:chExt cx="2881072" cy="2891584"/>
          </a:xfrm>
        </p:grpSpPr>
        <p:grpSp>
          <p:nvGrpSpPr>
            <p:cNvPr id="28" name="グループ化 27"/>
            <p:cNvGrpSpPr/>
            <p:nvPr/>
          </p:nvGrpSpPr>
          <p:grpSpPr>
            <a:xfrm>
              <a:off x="559998" y="1145540"/>
              <a:ext cx="2859477" cy="2891584"/>
              <a:chOff x="588572" y="1355090"/>
              <a:chExt cx="2264384" cy="2289809"/>
            </a:xfrm>
          </p:grpSpPr>
          <p:pic>
            <p:nvPicPr>
              <p:cNvPr id="34" name="図 3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35" name="グループ化 34"/>
              <p:cNvGrpSpPr/>
              <p:nvPr/>
            </p:nvGrpSpPr>
            <p:grpSpPr>
              <a:xfrm>
                <a:off x="1347788" y="1972918"/>
                <a:ext cx="919313" cy="870295"/>
                <a:chOff x="1347788" y="1972918"/>
                <a:chExt cx="919313" cy="870295"/>
              </a:xfrm>
            </p:grpSpPr>
            <p:sp>
              <p:nvSpPr>
                <p:cNvPr id="36" name="正方形/長方形 3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1165117" y="2701409"/>
              <a:ext cx="374260" cy="620860"/>
            </a:xfrm>
            <a:prstGeom prst="rect">
              <a:avLst/>
            </a:prstGeom>
          </p:spPr>
          <p:txBody>
            <a:bodyPr wrap="none">
              <a:spAutoFit/>
            </a:bodyPr>
            <a:lstStyle/>
            <a:p>
              <a:r>
                <a:rPr lang="en-US" altLang="ja-JP" sz="4000" b="1" dirty="0" smtClean="0"/>
                <a:t>S</a:t>
              </a:r>
              <a:endParaRPr lang="ja-JP" altLang="en-US" sz="4000" b="1" dirty="0"/>
            </a:p>
          </p:txBody>
        </p:sp>
        <p:sp>
          <p:nvSpPr>
            <p:cNvPr id="30" name="正方形/長方形 29"/>
            <p:cNvSpPr/>
            <p:nvPr/>
          </p:nvSpPr>
          <p:spPr>
            <a:xfrm>
              <a:off x="538403" y="1624272"/>
              <a:ext cx="734180" cy="458897"/>
            </a:xfrm>
            <a:prstGeom prst="rect">
              <a:avLst/>
            </a:prstGeom>
          </p:spPr>
          <p:txBody>
            <a:bodyPr wrap="none">
              <a:spAutoFit/>
            </a:bodyPr>
            <a:lstStyle/>
            <a:p>
              <a:r>
                <a:rPr lang="en-US" altLang="ja-JP" sz="2800" dirty="0" smtClean="0"/>
                <a:t>(</a:t>
              </a:r>
              <a:r>
                <a:rPr lang="en-US" altLang="ja-JP" sz="2800" i="1" dirty="0" err="1" smtClean="0"/>
                <a:t>u,v</a:t>
              </a:r>
              <a:r>
                <a:rPr lang="en-US" altLang="ja-JP" sz="2800" dirty="0" smtClean="0"/>
                <a:t>)</a:t>
              </a:r>
              <a:endParaRPr lang="ja-JP" altLang="en-US" sz="2800" dirty="0"/>
            </a:p>
          </p:txBody>
        </p:sp>
        <p:cxnSp>
          <p:nvCxnSpPr>
            <p:cNvPr id="31" name="直線矢印コネクタ 3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フリーフォーム 31"/>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818478" y="1430330"/>
              <a:ext cx="384101" cy="620860"/>
            </a:xfrm>
            <a:prstGeom prst="rect">
              <a:avLst/>
            </a:prstGeom>
          </p:spPr>
          <p:txBody>
            <a:bodyPr wrap="none">
              <a:spAutoFit/>
            </a:bodyPr>
            <a:lstStyle/>
            <a:p>
              <a:r>
                <a:rPr lang="en-US" altLang="ja-JP" sz="4000" b="1" dirty="0" smtClean="0"/>
                <a:t>T</a:t>
              </a:r>
              <a:endParaRPr lang="ja-JP" altLang="en-US" sz="4000" b="1" dirty="0"/>
            </a:p>
          </p:txBody>
        </p:sp>
      </p:grpSp>
      <mc:AlternateContent xmlns:mc="http://schemas.openxmlformats.org/markup-compatibility/2006" xmlns:a14="http://schemas.microsoft.com/office/drawing/2010/main">
        <mc:Choice Requires="a14">
          <p:sp>
            <p:nvSpPr>
              <p:cNvPr id="38" name="コンテンツ プレースホルダー 2"/>
              <p:cNvSpPr>
                <a:spLocks noGrp="1"/>
              </p:cNvSpPr>
              <p:nvPr>
                <p:ph idx="1"/>
              </p:nvPr>
            </p:nvSpPr>
            <p:spPr>
              <a:xfrm>
                <a:off x="4019096" y="1070218"/>
                <a:ext cx="8013247" cy="1915205"/>
              </a:xfrm>
            </p:spPr>
            <p:txBody>
              <a:bodyPr>
                <a:normAutofit/>
              </a:bodyPr>
              <a:lstStyle/>
              <a:p>
                <a:pPr marL="0" indent="0">
                  <a:lnSpc>
                    <a:spcPct val="100000"/>
                  </a:lnSpc>
                  <a:spcBef>
                    <a:spcPts val="1200"/>
                  </a:spcBef>
                  <a:buNone/>
                </a:pPr>
                <a:r>
                  <a:rPr lang="ja-JP" altLang="en-US" sz="2400" dirty="0" smtClean="0"/>
                  <a:t>窓領域</a:t>
                </a:r>
                <a:r>
                  <a:rPr lang="en-US" altLang="ja-JP" sz="2400" dirty="0" smtClean="0"/>
                  <a:t>S</a:t>
                </a:r>
                <a:r>
                  <a:rPr lang="ja-JP" altLang="en-US" sz="2400" dirty="0" smtClean="0"/>
                  <a:t>と</a:t>
                </a:r>
                <a:r>
                  <a:rPr lang="en-US" altLang="ja-JP" sz="2400" dirty="0" smtClean="0"/>
                  <a:t>S</a:t>
                </a:r>
                <a:r>
                  <a:rPr lang="ja-JP" altLang="en-US" sz="2400" dirty="0" smtClean="0"/>
                  <a:t>を</a:t>
                </a:r>
                <a:r>
                  <a:rPr lang="en-US" altLang="ja-JP" sz="2400" dirty="0" smtClean="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smtClean="0"/>
                  <a:t>だけ</a:t>
                </a:r>
                <a:r>
                  <a:rPr lang="ja-JP" altLang="en-US" sz="2400" dirty="0" smtClean="0"/>
                  <a:t>移動した領域</a:t>
                </a:r>
                <a:r>
                  <a:rPr lang="en-US" altLang="ja-JP" sz="2400" dirty="0" smtClean="0"/>
                  <a:t>T</a:t>
                </a:r>
                <a:r>
                  <a:rPr lang="ja-JP" altLang="en-US" sz="2400" dirty="0" smtClean="0"/>
                  <a:t>の二乗誤差は以下の通り</a:t>
                </a:r>
                <a:endParaRPr lang="en-US" altLang="ja-JP" sz="24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b="1">
                          <a:latin typeface="Cambria Math" panose="02040503050406030204" pitchFamily="18" charset="0"/>
                        </a:rPr>
                        <m:t>𝐀</m:t>
                      </m:r>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𝑢</m:t>
                                </m:r>
                              </m:e>
                            </m:mr>
                            <m:mr>
                              <m:e>
                                <m:r>
                                  <a:rPr lang="en-US" altLang="ja-JP" sz="2400" i="1">
                                    <a:latin typeface="Cambria Math" panose="02040503050406030204" pitchFamily="18" charset="0"/>
                                  </a:rPr>
                                  <m:t>𝑣</m:t>
                                </m:r>
                              </m:e>
                            </m:mr>
                          </m:m>
                        </m:e>
                      </m:d>
                      <m:r>
                        <a:rPr lang="en-US" altLang="ja-JP" sz="2400" smtClean="0">
                          <a:latin typeface="Cambria Math" panose="02040503050406030204" pitchFamily="18" charset="0"/>
                        </a:rPr>
                        <m:t>, </m:t>
                      </m:r>
                      <m:r>
                        <a:rPr lang="en-US" altLang="ja-JP" sz="2400" b="1" i="1" smtClean="0">
                          <a:latin typeface="Cambria Math" panose="02040503050406030204" pitchFamily="18" charset="0"/>
                        </a:rPr>
                        <m:t> </m:t>
                      </m:r>
                      <m:r>
                        <a:rPr lang="en-US" altLang="ja-JP" sz="2400" b="1">
                          <a:latin typeface="Cambria Math" panose="02040503050406030204" pitchFamily="18" charset="0"/>
                        </a:rPr>
                        <m:t>𝐀</m:t>
                      </m:r>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38"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1915205"/>
              </a:xfrm>
              <a:blipFill>
                <a:blip r:embed="rId5"/>
                <a:stretch>
                  <a:fillRect l="-1141" t="-2548"/>
                </a:stretch>
              </a:blipFill>
            </p:spPr>
            <p:txBody>
              <a:bodyPr/>
              <a:lstStyle/>
              <a:p>
                <a:r>
                  <a:rPr lang="ja-JP" altLang="en-US">
                    <a:noFill/>
                  </a:rPr>
                  <a:t> </a:t>
                </a:r>
              </a:p>
            </p:txBody>
          </p:sp>
        </mc:Fallback>
      </mc:AlternateContent>
      <p:sp>
        <p:nvSpPr>
          <p:cNvPr id="18"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smtClean="0">
                <a:solidFill>
                  <a:srgbClr val="FF0000"/>
                </a:solidFill>
              </a:rPr>
              <a:t>補足資料</a:t>
            </a:r>
            <a:endParaRPr lang="ja-JP" altLang="en-US" sz="2000" b="1" dirty="0">
              <a:solidFill>
                <a:srgbClr val="FF0000"/>
              </a:solidFill>
            </a:endParaRPr>
          </a:p>
        </p:txBody>
      </p:sp>
    </p:spTree>
    <p:extLst>
      <p:ext uri="{BB962C8B-B14F-4D97-AF65-F5344CB8AC3E}">
        <p14:creationId xmlns:p14="http://schemas.microsoft.com/office/powerpoint/2010/main" val="253216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smtClean="0"/>
              <a:t>Contents </a:t>
            </a:r>
            <a:r>
              <a:rPr kumimoji="1" lang="ja-JP" altLang="en-US" sz="3600" dirty="0" smtClean="0"/>
              <a:t>画像内の特定パターンを発見する手法</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kumimoji="1" lang="ja-JP" altLang="en-US" dirty="0" smtClean="0"/>
              <a:t>テンプレートマッチング</a:t>
            </a:r>
            <a:endParaRPr lang="en-US" altLang="ja-JP" dirty="0" smtClean="0"/>
          </a:p>
          <a:p>
            <a:r>
              <a:rPr lang="ja-JP" altLang="en-US" dirty="0" smtClean="0"/>
              <a:t>特徴点検出</a:t>
            </a:r>
            <a:endParaRPr lang="en-US" altLang="ja-JP" dirty="0" smtClean="0"/>
          </a:p>
          <a:p>
            <a:pPr lvl="1"/>
            <a:r>
              <a:rPr lang="ja-JP" altLang="en-US" dirty="0" smtClean="0"/>
              <a:t>コーナー検出（</a:t>
            </a:r>
            <a:r>
              <a:rPr kumimoji="1" lang="en-US" altLang="ja-JP" dirty="0" smtClean="0"/>
              <a:t>Harris corner detector/</a:t>
            </a:r>
            <a:r>
              <a:rPr lang="en-US" altLang="ja-JP" dirty="0" smtClean="0"/>
              <a:t>FAST</a:t>
            </a:r>
            <a:r>
              <a:rPr lang="ja-JP" altLang="en-US" dirty="0" smtClean="0"/>
              <a:t>）</a:t>
            </a:r>
            <a:endParaRPr lang="en-US" altLang="ja-JP" dirty="0" smtClean="0"/>
          </a:p>
          <a:p>
            <a:pPr lvl="1"/>
            <a:r>
              <a:rPr lang="ja-JP" altLang="en-US" dirty="0" smtClean="0"/>
              <a:t>エッジ検出（</a:t>
            </a:r>
            <a:r>
              <a:rPr lang="en-US" altLang="ja-JP" dirty="0" smtClean="0"/>
              <a:t>Canny edge detector</a:t>
            </a:r>
            <a:r>
              <a:rPr lang="ja-JP" altLang="en-US" dirty="0" smtClean="0"/>
              <a:t>）</a:t>
            </a:r>
            <a:endParaRPr lang="en-US" altLang="ja-JP" dirty="0" smtClean="0"/>
          </a:p>
          <a:p>
            <a:pPr lvl="1"/>
            <a:r>
              <a:rPr lang="ja-JP" altLang="en-US" dirty="0" smtClean="0"/>
              <a:t>その他有名な特徴点（</a:t>
            </a:r>
            <a:r>
              <a:rPr lang="en-US" altLang="ja-JP" dirty="0" smtClean="0"/>
              <a:t>SIFT/BRIEF/ORB</a:t>
            </a:r>
            <a:r>
              <a:rPr lang="ja-JP" altLang="en-US" dirty="0" smtClean="0"/>
              <a:t>）</a:t>
            </a:r>
            <a:endParaRPr lang="en-US" altLang="ja-JP" dirty="0" smtClean="0"/>
          </a:p>
          <a:p>
            <a:r>
              <a:rPr lang="ja-JP" altLang="en-US" dirty="0" smtClean="0"/>
              <a:t>特徴点</a:t>
            </a:r>
            <a:r>
              <a:rPr lang="ja-JP" altLang="en-US" dirty="0"/>
              <a:t>の対応付け</a:t>
            </a:r>
            <a:endParaRPr lang="en-US" altLang="ja-JP" dirty="0" smtClean="0"/>
          </a:p>
          <a:p>
            <a:r>
              <a:rPr lang="en-US" altLang="ja-JP" dirty="0" smtClean="0"/>
              <a:t>Hough</a:t>
            </a:r>
            <a:r>
              <a:rPr lang="ja-JP" altLang="en-US" dirty="0" smtClean="0"/>
              <a:t>変換</a:t>
            </a:r>
            <a:endParaRPr lang="en-US" altLang="ja-JP"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smtClean="0"/>
              <a:t>準備</a:t>
            </a:r>
            <a:r>
              <a:rPr lang="en-US" altLang="ja-JP" sz="4000" dirty="0" smtClean="0"/>
              <a:t>: </a:t>
            </a:r>
            <a:r>
              <a:rPr lang="ja-JP" altLang="en-US" sz="4000" dirty="0" smtClean="0"/>
              <a:t>ノルム</a:t>
            </a:r>
            <a:r>
              <a:rPr lang="en-US" altLang="ja-JP" sz="4000" dirty="0" smtClean="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smtClean="0"/>
                  <a:t>d</a:t>
                </a:r>
                <a:r>
                  <a:rPr kumimoji="1" lang="ja-JP" altLang="en-US" dirty="0" smtClean="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smtClean="0"/>
                  <a:t>の</a:t>
                </a:r>
                <a:r>
                  <a:rPr kumimoji="1" lang="en-US" altLang="ja-JP" dirty="0" smtClean="0"/>
                  <a:t> </a:t>
                </a:r>
                <a:r>
                  <a:rPr kumimoji="1" lang="en-US" altLang="ja-JP" i="1" dirty="0" smtClean="0"/>
                  <a:t>p</a:t>
                </a:r>
                <a:r>
                  <a:rPr kumimoji="1" lang="en-US" altLang="ja-JP" dirty="0" smtClean="0"/>
                  <a:t> -</a:t>
                </a:r>
                <a:r>
                  <a:rPr kumimoji="1" lang="ja-JP" altLang="en-US" dirty="0" smtClean="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smtClean="0"/>
              <a:t>例 </a:t>
            </a:r>
            <a:r>
              <a:rPr lang="en-US" altLang="ja-JP" i="1" dirty="0" smtClean="0"/>
              <a:t>d=2</a:t>
            </a:r>
            <a:r>
              <a:rPr lang="ja-JP" altLang="en-US" i="1" dirty="0" smtClean="0"/>
              <a:t>のとき</a:t>
            </a:r>
            <a:endParaRPr lang="ja-JP" altLang="en-US" i="1" dirty="0"/>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smtClean="0"/>
                  <a:t>p=2</a:t>
                </a:r>
                <a:r>
                  <a:rPr lang="ja-JP" altLang="en-US" sz="1800" i="1" dirty="0" smtClean="0"/>
                  <a:t>なら</a:t>
                </a:r>
                <a:r>
                  <a:rPr lang="en-US" altLang="ja-JP" sz="1800" i="1" dirty="0" smtClean="0"/>
                  <a:t>…</a:t>
                </a:r>
              </a:p>
              <a:p>
                <a:pPr marL="0" indent="0">
                  <a:lnSpc>
                    <a:spcPct val="100000"/>
                  </a:lnSpc>
                  <a:spcBef>
                    <a:spcPts val="0"/>
                  </a:spcBef>
                  <a:buNone/>
                </a:pPr>
                <a:r>
                  <a:rPr lang="en-US" altLang="ja-JP" sz="1800" b="1" dirty="0" smtClean="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smtClean="0"/>
              </a:p>
              <a:p>
                <a:pPr marL="0" indent="0">
                  <a:lnSpc>
                    <a:spcPct val="100000"/>
                  </a:lnSpc>
                  <a:spcBef>
                    <a:spcPts val="0"/>
                  </a:spcBef>
                  <a:buNone/>
                </a:pPr>
                <a:r>
                  <a:rPr lang="ja-JP" altLang="en-US" sz="1800" dirty="0" smtClean="0"/>
                  <a:t>これはよく知っているユークリッド空間の距離 </a:t>
                </a:r>
                <a:endParaRPr lang="ja-JP" altLang="en-US" sz="1800" dirty="0"/>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smtClean="0"/>
                  <a:t>p=1</a:t>
                </a:r>
                <a:r>
                  <a:rPr lang="ja-JP" altLang="en-US" sz="1800" i="1" dirty="0" smtClean="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smtClean="0"/>
                  <a:t>点</a:t>
                </a:r>
                <a14:m>
                  <m:oMath xmlns:m="http://schemas.openxmlformats.org/officeDocument/2006/math">
                    <m:r>
                      <a:rPr lang="en-US" altLang="ja-JP" sz="1800" b="1">
                        <a:latin typeface="Cambria Math" panose="02040503050406030204" pitchFamily="18" charset="0"/>
                      </a:rPr>
                      <m:t>𝐱</m:t>
                    </m:r>
                  </m:oMath>
                </a14:m>
                <a:r>
                  <a:rPr lang="ja-JP" altLang="en-US" sz="1800" dirty="0" smtClean="0"/>
                  <a:t>から点</a:t>
                </a:r>
                <a14:m>
                  <m:oMath xmlns:m="http://schemas.openxmlformats.org/officeDocument/2006/math">
                    <m:r>
                      <a:rPr lang="en-US" altLang="ja-JP" sz="1800" b="1">
                        <a:latin typeface="Cambria Math" panose="02040503050406030204" pitchFamily="18" charset="0"/>
                      </a:rPr>
                      <m:t>𝐲</m:t>
                    </m:r>
                  </m:oMath>
                </a14:m>
                <a:r>
                  <a:rPr lang="ja-JP" altLang="en-US" sz="1800" dirty="0" smtClean="0"/>
                  <a:t>へ，軸に沿った方向のみで移動した際の距離</a:t>
                </a:r>
                <a:endParaRPr lang="en-US" altLang="ja-JP" sz="1800" dirty="0" smtClean="0"/>
              </a:p>
              <a:p>
                <a:pPr marL="0" indent="0">
                  <a:lnSpc>
                    <a:spcPct val="100000"/>
                  </a:lnSpc>
                  <a:spcBef>
                    <a:spcPts val="0"/>
                  </a:spcBef>
                  <a:buNone/>
                </a:pPr>
                <a:r>
                  <a:rPr lang="ja-JP" altLang="en-US" sz="1800" i="1" dirty="0"/>
                  <a:t>市街地</a:t>
                </a:r>
                <a:r>
                  <a:rPr lang="ja-JP" altLang="en-US" sz="1800" i="1" dirty="0" smtClean="0"/>
                  <a:t>における移動距離になぞらえて</a:t>
                </a:r>
                <a:r>
                  <a:rPr lang="ja-JP" altLang="en-US" sz="1800" b="1" i="1" dirty="0" smtClean="0"/>
                  <a:t>市街地距離</a:t>
                </a:r>
                <a:r>
                  <a:rPr lang="ja-JP" altLang="en-US" sz="1800" i="1" dirty="0" smtClean="0"/>
                  <a:t>や</a:t>
                </a:r>
                <a:r>
                  <a:rPr lang="ja-JP" altLang="en-US" sz="1800" b="1" i="1" dirty="0" smtClean="0"/>
                  <a:t>マンハッタンノルム</a:t>
                </a:r>
                <a:r>
                  <a:rPr lang="ja-JP" altLang="en-US" sz="1800" i="1" dirty="0" smtClean="0"/>
                  <a:t>と呼ばれる</a:t>
                </a:r>
                <a:endParaRPr lang="en-US" altLang="ja-JP" sz="1800" i="1" dirty="0" smtClean="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smtClean="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smtClean="0"/>
              <a:t>入力画像を</a:t>
            </a:r>
            <a:r>
              <a:rPr lang="ja-JP" altLang="en-US" sz="2400" b="1" dirty="0" smtClean="0"/>
              <a:t>ラスタスキャン</a:t>
            </a:r>
            <a:r>
              <a:rPr lang="ja-JP" altLang="en-US" sz="2400" dirty="0" smtClean="0"/>
              <a:t>し，入力画像と</a:t>
            </a:r>
            <a:r>
              <a:rPr lang="ja-JP" altLang="en-US" sz="2400" b="1" dirty="0" smtClean="0"/>
              <a:t>テンプレート</a:t>
            </a:r>
            <a:r>
              <a:rPr lang="ja-JP" altLang="en-US" sz="2400" dirty="0" smtClean="0"/>
              <a:t>の</a:t>
            </a:r>
            <a:r>
              <a:rPr lang="ja-JP" altLang="en-US" sz="2400" b="1" dirty="0" smtClean="0"/>
              <a:t>類似度</a:t>
            </a:r>
            <a:r>
              <a:rPr lang="ja-JP" altLang="en-US" sz="2400" dirty="0" smtClean="0"/>
              <a:t>を比較</a:t>
            </a:r>
            <a:endParaRPr lang="en-US" altLang="ja-JP" sz="2400" dirty="0" smtClean="0"/>
          </a:p>
          <a:p>
            <a:r>
              <a:rPr kumimoji="1" lang="ja-JP" altLang="en-US" sz="2400" dirty="0" smtClean="0"/>
              <a:t>類似度が閾値より高い部分を出力する</a:t>
            </a:r>
            <a:endParaRPr kumimoji="1" lang="en-US" altLang="ja-JP" sz="2400" dirty="0" smtClean="0"/>
          </a:p>
          <a:p>
            <a:pPr marL="0" indent="0">
              <a:buNone/>
            </a:pPr>
            <a:r>
              <a:rPr lang="en-US" altLang="ja-JP" sz="2400" dirty="0" smtClean="0"/>
              <a:t>※</a:t>
            </a:r>
            <a:r>
              <a:rPr lang="ja-JP" altLang="en-US" sz="2400" b="1" dirty="0" smtClean="0">
                <a:solidFill>
                  <a:srgbClr val="FF0000"/>
                </a:solidFill>
              </a:rPr>
              <a:t>テンプレート </a:t>
            </a:r>
            <a:r>
              <a:rPr lang="en-US" altLang="ja-JP" sz="2400" dirty="0" smtClean="0"/>
              <a:t>: </a:t>
            </a:r>
            <a:r>
              <a:rPr lang="ja-JP" altLang="en-US" sz="2400" dirty="0" smtClean="0"/>
              <a:t>検索対象を表す標準画像</a:t>
            </a:r>
            <a:endParaRPr kumimoji="1" lang="en-US" altLang="ja-JP" sz="2400" dirty="0" smtClean="0"/>
          </a:p>
          <a:p>
            <a:pPr marL="0" indent="0">
              <a:buNone/>
            </a:pPr>
            <a:r>
              <a:rPr lang="en-US" altLang="ja-JP" sz="2400" dirty="0" smtClean="0"/>
              <a:t>※</a:t>
            </a:r>
            <a:r>
              <a:rPr lang="ja-JP" altLang="en-US" sz="2400" b="1" dirty="0" smtClean="0">
                <a:solidFill>
                  <a:srgbClr val="FF0000"/>
                </a:solidFill>
              </a:rPr>
              <a:t>ラスタスキャン</a:t>
            </a:r>
            <a:r>
              <a:rPr lang="ja-JP" altLang="en-US" sz="2400" dirty="0" smtClean="0"/>
              <a:t> </a:t>
            </a:r>
            <a:r>
              <a:rPr lang="en-US" altLang="ja-JP" sz="2400" dirty="0" smtClean="0"/>
              <a:t>: </a:t>
            </a:r>
            <a:r>
              <a:rPr lang="ja-JP" altLang="en-US" sz="2400" dirty="0" smtClean="0"/>
              <a:t>画像を左から右に，上から下に，</a:t>
            </a:r>
            <a:r>
              <a:rPr lang="ja-JP" altLang="en-US" sz="2400" dirty="0"/>
              <a:t>一画素ずつ走査</a:t>
            </a:r>
            <a:r>
              <a:rPr lang="ja-JP" altLang="en-US" sz="2400" dirty="0" smtClean="0"/>
              <a:t>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smtClean="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smtClean="0"/>
                  <a:t>相違度</a:t>
                </a:r>
                <a:r>
                  <a:rPr lang="en-US" altLang="ja-JP" dirty="0" smtClean="0"/>
                  <a:t>: </a:t>
                </a:r>
                <a:r>
                  <a:rPr lang="en-US" altLang="ja-JP" b="1" dirty="0" smtClean="0"/>
                  <a:t>S</a:t>
                </a:r>
                <a:r>
                  <a:rPr lang="en-US" altLang="ja-JP" dirty="0" smtClean="0"/>
                  <a:t>um of </a:t>
                </a:r>
                <a:r>
                  <a:rPr lang="en-US" altLang="ja-JP" b="1" dirty="0" smtClean="0"/>
                  <a:t>S</a:t>
                </a:r>
                <a:r>
                  <a:rPr lang="en-US" altLang="ja-JP" dirty="0" smtClean="0"/>
                  <a:t>quare </a:t>
                </a:r>
                <a:r>
                  <a:rPr lang="en-US" altLang="ja-JP" b="1" dirty="0"/>
                  <a:t>D</a:t>
                </a:r>
                <a:r>
                  <a:rPr lang="en-US" altLang="ja-JP" dirty="0" smtClean="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100" dirty="0"/>
              </a:p>
              <a:p>
                <a:r>
                  <a:rPr lang="ja-JP" altLang="en-US" dirty="0" smtClean="0"/>
                  <a:t>相違度</a:t>
                </a:r>
                <a:r>
                  <a:rPr lang="en-US" altLang="ja-JP" dirty="0"/>
                  <a:t>: </a:t>
                </a:r>
                <a:r>
                  <a:rPr lang="en-US" altLang="ja-JP" b="1" dirty="0" smtClean="0"/>
                  <a:t>S</a:t>
                </a:r>
                <a:r>
                  <a:rPr lang="en-US" altLang="ja-JP" dirty="0" smtClean="0"/>
                  <a:t>um </a:t>
                </a:r>
                <a:r>
                  <a:rPr lang="en-US" altLang="ja-JP" dirty="0"/>
                  <a:t>of </a:t>
                </a:r>
                <a:r>
                  <a:rPr lang="en-US" altLang="ja-JP" b="1" dirty="0" smtClean="0"/>
                  <a:t>A</a:t>
                </a:r>
                <a:r>
                  <a:rPr lang="en-US" altLang="ja-JP" dirty="0" smtClean="0"/>
                  <a:t>bsolute </a:t>
                </a:r>
                <a:r>
                  <a:rPr lang="en-US" altLang="ja-JP" b="1" dirty="0" smtClean="0"/>
                  <a:t>D</a:t>
                </a:r>
                <a:r>
                  <a:rPr lang="en-US" altLang="ja-JP" dirty="0" smtClean="0"/>
                  <a:t>istance</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900" dirty="0"/>
              </a:p>
              <a:p>
                <a:r>
                  <a:rPr lang="ja-JP" altLang="en-US" dirty="0" smtClean="0"/>
                  <a:t>類似度</a:t>
                </a:r>
                <a:r>
                  <a:rPr lang="en-US" altLang="ja-JP" dirty="0" smtClean="0"/>
                  <a:t>: </a:t>
                </a:r>
                <a:r>
                  <a:rPr lang="en-US" altLang="ja-JP" sz="2400" b="1" dirty="0" smtClean="0"/>
                  <a:t>N</a:t>
                </a:r>
                <a:r>
                  <a:rPr lang="en-US" altLang="ja-JP" sz="2400" dirty="0" smtClean="0"/>
                  <a:t>ormalized </a:t>
                </a:r>
                <a:r>
                  <a:rPr lang="en-US" altLang="ja-JP" sz="2400" b="1" dirty="0" smtClean="0"/>
                  <a:t>C</a:t>
                </a:r>
                <a:r>
                  <a:rPr lang="en-US" altLang="ja-JP" sz="2400" dirty="0" smtClean="0"/>
                  <a:t>ross </a:t>
                </a:r>
                <a:r>
                  <a:rPr lang="en-US" altLang="ja-JP" sz="2400" b="1" dirty="0" smtClean="0"/>
                  <a:t>C</a:t>
                </a:r>
                <a:r>
                  <a:rPr lang="en-US" altLang="ja-JP" sz="2400" dirty="0" smtClean="0"/>
                  <a:t>orrelation(</a:t>
                </a:r>
                <a:r>
                  <a:rPr lang="ja-JP" altLang="en-US" sz="2400" dirty="0" smtClean="0"/>
                  <a:t>正規化</a:t>
                </a:r>
                <a:r>
                  <a:rPr lang="ja-JP" altLang="en-US" sz="2400" dirty="0"/>
                  <a:t>相互</a:t>
                </a:r>
                <a:r>
                  <a:rPr lang="ja-JP" altLang="en-US" sz="2400" dirty="0" smtClean="0"/>
                  <a:t>相関</a:t>
                </a:r>
                <a:r>
                  <a:rPr lang="en-US" altLang="ja-JP" sz="2400" dirty="0" smtClean="0"/>
                  <a:t>)</a:t>
                </a:r>
                <a:r>
                  <a:rPr lang="ja-JP" altLang="en-US" dirty="0" smtClean="0"/>
                  <a:t> </a:t>
                </a:r>
                <a:endParaRPr lang="en-US" altLang="ja-JP"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6344</TotalTime>
  <Words>1849</Words>
  <Application>Microsoft Office PowerPoint</Application>
  <PresentationFormat>ワイド画面</PresentationFormat>
  <Paragraphs>441</Paragraphs>
  <Slides>32</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32</vt:i4>
      </vt:variant>
    </vt:vector>
  </HeadingPairs>
  <TitlesOfParts>
    <vt:vector size="40" baseType="lpstr">
      <vt:lpstr>ＭＳ Ｐゴシック</vt:lpstr>
      <vt:lpstr>メイリオ</vt:lpstr>
      <vt:lpstr>Arial</vt:lpstr>
      <vt:lpstr>Calibri</vt:lpstr>
      <vt:lpstr>Cambria Math</vt:lpstr>
      <vt:lpstr>Times New Roman</vt:lpstr>
      <vt:lpstr>Wingdings</vt:lpstr>
      <vt:lpstr>Office テーマ</vt:lpstr>
      <vt:lpstr>デジタルメディア処理2</vt:lpstr>
      <vt:lpstr>デジタルメディア処理２、2019（前期）</vt:lpstr>
      <vt:lpstr>特徴検出 と パターン認識</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類似度・相違度の定性的理解</vt:lpstr>
      <vt:lpstr>サブピクセル精度のテンプレートマッチング</vt:lpstr>
      <vt:lpstr>サブピクセル精度のテンプレートマッチング</vt:lpstr>
      <vt:lpstr>テンプレートマッチングの高速化</vt:lpstr>
      <vt:lpstr>復習: Steepest descent - 最急降下法</vt:lpstr>
      <vt:lpstr>Chamfer Matching</vt:lpstr>
      <vt:lpstr>Chamfer Matching</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Harrisのコーナー検出アルゴリズム</vt:lpstr>
      <vt:lpstr>Harrisのコーナー検出アルゴリズム</vt:lpstr>
      <vt:lpstr>Harrisのコーナー検出アルゴリズム（実装例）</vt:lpstr>
      <vt:lpstr>Cannyの輪郭線検出アルゴリズム(1/2)</vt:lpstr>
      <vt:lpstr>Cannyの輪郭線検出アルゴリズム(2/2)</vt:lpstr>
      <vt:lpstr>Cannyの輪郭線検出アルゴリズム（実装例）</vt:lpstr>
      <vt:lpstr>まとめ : コーナー・輪郭検出</vt:lpstr>
      <vt:lpstr>Structure Tensor Matrix（導出）</vt:lpstr>
      <vt:lpstr>Structure Tensor Matrix（導出）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233</cp:revision>
  <cp:lastPrinted>2018-04-26T02:56:35Z</cp:lastPrinted>
  <dcterms:created xsi:type="dcterms:W3CDTF">2017-01-19T02:23:36Z</dcterms:created>
  <dcterms:modified xsi:type="dcterms:W3CDTF">2019-04-11T08:37:38Z</dcterms:modified>
</cp:coreProperties>
</file>