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69" r:id="rId2"/>
    <p:sldId id="337" r:id="rId3"/>
    <p:sldId id="278" r:id="rId4"/>
    <p:sldId id="279" r:id="rId5"/>
    <p:sldId id="280" r:id="rId6"/>
    <p:sldId id="335" r:id="rId7"/>
    <p:sldId id="336" r:id="rId8"/>
    <p:sldId id="281" r:id="rId9"/>
    <p:sldId id="283" r:id="rId10"/>
    <p:sldId id="288" r:id="rId11"/>
    <p:sldId id="289" r:id="rId12"/>
    <p:sldId id="286" r:id="rId13"/>
    <p:sldId id="331" r:id="rId14"/>
    <p:sldId id="332" r:id="rId15"/>
    <p:sldId id="293" r:id="rId16"/>
    <p:sldId id="294" r:id="rId17"/>
    <p:sldId id="295" r:id="rId18"/>
    <p:sldId id="307" r:id="rId19"/>
    <p:sldId id="308" r:id="rId20"/>
    <p:sldId id="309" r:id="rId21"/>
    <p:sldId id="311" r:id="rId22"/>
    <p:sldId id="310" r:id="rId23"/>
    <p:sldId id="302" r:id="rId24"/>
    <p:sldId id="301" r:id="rId25"/>
    <p:sldId id="304" r:id="rId26"/>
    <p:sldId id="317" r:id="rId27"/>
    <p:sldId id="315" r:id="rId28"/>
    <p:sldId id="313" r:id="rId29"/>
    <p:sldId id="316" r:id="rId30"/>
    <p:sldId id="318" r:id="rId31"/>
    <p:sldId id="320" r:id="rId32"/>
    <p:sldId id="321" r:id="rId33"/>
    <p:sldId id="322" r:id="rId34"/>
    <p:sldId id="319" r:id="rId35"/>
    <p:sldId id="324" r:id="rId36"/>
    <p:sldId id="325" r:id="rId37"/>
    <p:sldId id="326" r:id="rId38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2" autoAdjust="0"/>
    <p:restoredTop sz="90576" autoAdjust="0"/>
  </p:normalViewPr>
  <p:slideViewPr>
    <p:cSldViewPr snapToGrid="0">
      <p:cViewPr varScale="1">
        <p:scale>
          <a:sx n="110" d="100"/>
          <a:sy n="110" d="100"/>
        </p:scale>
        <p:origin x="456" y="9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5D18E4F-8904-49F0-A966-ED8BC304F0DA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15B3230-1262-4AAB-8ECE-8CE048B28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1662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前半は線形代数演習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218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448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392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902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x1        x2            y1*z2 – z1 * y2  </a:t>
            </a:r>
          </a:p>
          <a:p>
            <a:r>
              <a:rPr kumimoji="1" lang="en-US" altLang="ja-JP" dirty="0" smtClean="0"/>
              <a:t>y1   x   y2    =      z1*x2 – x1 * z2</a:t>
            </a:r>
          </a:p>
          <a:p>
            <a:r>
              <a:rPr kumimoji="1" lang="en-US" altLang="ja-JP" dirty="0" smtClean="0"/>
              <a:t>z1        z2</a:t>
            </a:r>
            <a:r>
              <a:rPr kumimoji="1" lang="en-US" altLang="ja-JP" baseline="0" dirty="0" smtClean="0"/>
              <a:t>            x</a:t>
            </a:r>
            <a:r>
              <a:rPr kumimoji="1" lang="en-US" altLang="ja-JP" dirty="0" smtClean="0"/>
              <a:t>1*y2 – y1 * x2</a:t>
            </a:r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940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604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990478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ja-JP" altLang="ja-JP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ja-JP" altLang="ja-JP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ja-JP" altLang="ja-JP" sz="13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ja-JP" sz="13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ja-JP" altLang="ja-JP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ja-JP" altLang="ja-JP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ja-JP" altLang="ja-JP" sz="1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ja-JP" altLang="ja-JP" sz="1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ja-JP" altLang="ja-JP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ja-JP" altLang="ja-JP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3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ja-JP" altLang="ja-JP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ja-JP" altLang="ja-JP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ja-JP" altLang="ja-JP" sz="1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300" dirty="0"/>
                  <a:t> </a:t>
                </a:r>
              </a:p>
              <a:p>
                <a:pPr defTabSz="990478">
                  <a:defRPr/>
                </a:pPr>
                <a:endParaRPr lang="ja-JP" altLang="ja-JP" sz="13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ja-JP" altLang="en-US" dirty="0" smtClean="0"/>
                  <a:t>　固有値</a:t>
                </a:r>
                <a:r>
                  <a:rPr kumimoji="1" lang="en-US" altLang="ja-JP" dirty="0" smtClean="0"/>
                  <a:t>, 1,2,3, </a:t>
                </a:r>
                <a:r>
                  <a:rPr kumimoji="1" lang="ja-JP" altLang="en-US" dirty="0" smtClean="0"/>
                  <a:t>固有ベクトル　</a:t>
                </a:r>
                <a:r>
                  <a:rPr kumimoji="1" lang="en-US" altLang="ja-JP" dirty="0" smtClean="0"/>
                  <a:t>(1 0 1) (2 0 1) (0 1 0) 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(■8(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1&amp;2@1&amp;3))</a:t>
                </a:r>
                <a:r>
                  <a:rPr kumimoji="1" lang="ja-JP" altLang="ja-JP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^(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−1</a:t>
                </a:r>
                <a:r>
                  <a:rPr kumimoji="1" lang="ja-JP" altLang="ja-JP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(■8(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2&amp;−1@3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2&amp;−1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2))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(■8(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1&amp;2@1&amp;3))=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(■8(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1&amp;0@0&amp;1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2))</a:t>
                </a:r>
                <a:r>
                  <a:rPr kumimoji="1" lang="en-US" altLang="ja-JP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ja-JP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ja-JP" sz="1200" i="0" smtClean="0">
                    <a:latin typeface="Cambria Math" panose="02040503050406030204" pitchFamily="18" charset="0"/>
                  </a:rPr>
                  <a:t>(■8(</a:t>
                </a:r>
                <a:r>
                  <a:rPr lang="en-US" altLang="ja-JP" sz="1200" b="0" i="0" smtClean="0">
                    <a:latin typeface="Cambria Math" panose="02040503050406030204" pitchFamily="18" charset="0"/>
                  </a:rPr>
                  <a:t>3&amp;0&amp;−2@0&amp;3&amp;0@1&amp;0&amp;0))</a:t>
                </a:r>
                <a:r>
                  <a:rPr kumimoji="1" lang="ja-JP" altLang="en-US" dirty="0" smtClean="0"/>
                  <a:t>　固有値</a:t>
                </a:r>
                <a:r>
                  <a:rPr kumimoji="1" lang="en-US" altLang="ja-JP" dirty="0" smtClean="0"/>
                  <a:t>, 1,2,3, </a:t>
                </a:r>
                <a:r>
                  <a:rPr kumimoji="1" lang="ja-JP" altLang="en-US" dirty="0" smtClean="0"/>
                  <a:t>固有ベクトル　</a:t>
                </a:r>
                <a:r>
                  <a:rPr kumimoji="1" lang="en-US" altLang="ja-JP" dirty="0" smtClean="0"/>
                  <a:t>(1 0 1) (2 0 1) (0 1 0) </a:t>
                </a:r>
                <a:endParaRPr kumimoji="1" lang="ja-JP" altLang="en-US" dirty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769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990478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ja-JP" altLang="ja-JP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ja-JP" altLang="ja-JP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ja-JP" altLang="ja-JP" sz="13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ja-JP" sz="13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ja-JP" altLang="ja-JP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ja-JP" altLang="ja-JP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ja-JP" altLang="ja-JP" sz="1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ja-JP" altLang="ja-JP" sz="1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ja-JP" altLang="ja-JP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ja-JP" altLang="ja-JP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3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ja-JP" altLang="ja-JP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ja-JP" altLang="ja-JP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ja-JP" altLang="ja-JP" sz="1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300" dirty="0"/>
                  <a:t> </a:t>
                </a:r>
              </a:p>
              <a:p>
                <a:pPr defTabSz="990478">
                  <a:defRPr/>
                </a:pPr>
                <a:endParaRPr lang="ja-JP" altLang="ja-JP" sz="13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ja-JP" altLang="en-US" dirty="0" smtClean="0"/>
                  <a:t>　固有値</a:t>
                </a:r>
                <a:r>
                  <a:rPr kumimoji="1" lang="en-US" altLang="ja-JP" dirty="0" smtClean="0"/>
                  <a:t>, 1,2,3, </a:t>
                </a:r>
                <a:r>
                  <a:rPr kumimoji="1" lang="ja-JP" altLang="en-US" dirty="0" smtClean="0"/>
                  <a:t>固有ベクトル　</a:t>
                </a:r>
                <a:r>
                  <a:rPr kumimoji="1" lang="en-US" altLang="ja-JP" dirty="0" smtClean="0"/>
                  <a:t>(1 0 1) (2 0 1) (0 1 0) </a:t>
                </a:r>
              </a:p>
              <a:p>
                <a:endParaRPr kumimoji="1" lang="en-US" altLang="ja-JP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(■8(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1&amp;2@1&amp;3))</a:t>
                </a:r>
                <a:r>
                  <a:rPr kumimoji="1" lang="ja-JP" altLang="ja-JP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^(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−1</a:t>
                </a:r>
                <a:r>
                  <a:rPr kumimoji="1" lang="ja-JP" altLang="ja-JP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(■8(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2&amp;−1@3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2&amp;−1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2))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(■8(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1&amp;2@1&amp;3))=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(■8(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1&amp;0@0&amp;1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2))</a:t>
                </a:r>
                <a:r>
                  <a:rPr kumimoji="1" lang="en-US" altLang="ja-JP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ja-JP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ja-JP" sz="1200" i="0" smtClean="0">
                    <a:latin typeface="Cambria Math" panose="02040503050406030204" pitchFamily="18" charset="0"/>
                  </a:rPr>
                  <a:t>(■8(</a:t>
                </a:r>
                <a:r>
                  <a:rPr lang="en-US" altLang="ja-JP" sz="1200" b="0" i="0" smtClean="0">
                    <a:latin typeface="Cambria Math" panose="02040503050406030204" pitchFamily="18" charset="0"/>
                  </a:rPr>
                  <a:t>3&amp;0&amp;−2@0&amp;3&amp;0@1&amp;0&amp;0))</a:t>
                </a:r>
                <a:r>
                  <a:rPr kumimoji="1" lang="ja-JP" altLang="en-US" dirty="0" smtClean="0"/>
                  <a:t>　固有値</a:t>
                </a:r>
                <a:r>
                  <a:rPr kumimoji="1" lang="en-US" altLang="ja-JP" dirty="0" smtClean="0"/>
                  <a:t>, 1,2,3, </a:t>
                </a:r>
                <a:r>
                  <a:rPr kumimoji="1" lang="ja-JP" altLang="en-US" dirty="0" smtClean="0"/>
                  <a:t>固有ベクトル　</a:t>
                </a:r>
                <a:r>
                  <a:rPr kumimoji="1" lang="en-US" altLang="ja-JP" dirty="0" smtClean="0"/>
                  <a:t>(1 0 1) (2 0 1) (0 1 0) </a:t>
                </a:r>
              </a:p>
              <a:p>
                <a:endParaRPr kumimoji="1" lang="en-US" altLang="ja-JP" dirty="0" smtClean="0"/>
              </a:p>
              <a:p>
                <a:endParaRPr kumimoji="1" lang="ja-JP" altLang="en-US" dirty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493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876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A=</a:t>
            </a:r>
            <a:r>
              <a:rPr kumimoji="1" lang="ja-JP" altLang="en-US" sz="1050" dirty="0" smtClean="0"/>
              <a:t> </a:t>
            </a:r>
            <a:r>
              <a:rPr kumimoji="1" lang="en-US" altLang="ja-JP" dirty="0" smtClean="0"/>
              <a:t>1 1</a:t>
            </a:r>
          </a:p>
          <a:p>
            <a:r>
              <a:rPr kumimoji="1" lang="en-US" altLang="ja-JP" dirty="0" smtClean="0"/>
              <a:t>     0 1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219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466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824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875E1-285E-4E62-A15A-65F7A0855A09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08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875E1-285E-4E62-A15A-65F7A0855A09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22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875E1-285E-4E62-A15A-65F7A0855A09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80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283483"/>
            <a:ext cx="11473211" cy="73327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262079"/>
            <a:ext cx="11473211" cy="5296829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085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875E1-285E-4E62-A15A-65F7A0855A09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07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B10875E1-285E-4E62-A15A-65F7A0855A09}" type="datetimeFigureOut">
              <a:rPr lang="ja-JP" altLang="en-US" smtClean="0"/>
              <a:pPr/>
              <a:t>2017/9/8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F35DE295-420C-4265-BE54-AE59FA4027A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1070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B10875E1-285E-4E62-A15A-65F7A0855A09}" type="datetimeFigureOut">
              <a:rPr lang="ja-JP" altLang="en-US" smtClean="0"/>
              <a:pPr/>
              <a:t>2017/9/8</a:t>
            </a:fld>
            <a:endParaRPr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F35DE295-420C-4265-BE54-AE59FA4027A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6791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875E1-285E-4E62-A15A-65F7A0855A09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61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875E1-285E-4E62-A15A-65F7A0855A09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48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875E1-285E-4E62-A15A-65F7A0855A09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70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875E1-285E-4E62-A15A-65F7A0855A09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77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78781" y="365126"/>
            <a:ext cx="11708780" cy="733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78781" y="1343722"/>
            <a:ext cx="11708780" cy="5296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201781" cy="69026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662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6.png"/><Relationship Id="rId7" Type="http://schemas.openxmlformats.org/officeDocument/2006/relationships/image" Target="../media/image46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301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11" Type="http://schemas.openxmlformats.org/officeDocument/2006/relationships/image" Target="../media/image54.png"/><Relationship Id="rId5" Type="http://schemas.openxmlformats.org/officeDocument/2006/relationships/image" Target="../media/image420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31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3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63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1.png"/><Relationship Id="rId5" Type="http://schemas.openxmlformats.org/officeDocument/2006/relationships/image" Target="../media/image66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4" Type="http://schemas.openxmlformats.org/officeDocument/2006/relationships/image" Target="../media/image65.png"/><Relationship Id="rId9" Type="http://schemas.openxmlformats.org/officeDocument/2006/relationships/image" Target="../media/image46.png"/><Relationship Id="rId14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79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" Type="http://schemas.openxmlformats.org/officeDocument/2006/relationships/image" Target="../media/image78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46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3" Type="http://schemas.openxmlformats.org/officeDocument/2006/relationships/image" Target="../media/image97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46.png"/><Relationship Id="rId10" Type="http://schemas.openxmlformats.org/officeDocument/2006/relationships/image" Target="../media/image103.png"/><Relationship Id="rId4" Type="http://schemas.openxmlformats.org/officeDocument/2006/relationships/image" Target="../media/image98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3" Type="http://schemas.openxmlformats.org/officeDocument/2006/relationships/image" Target="../media/image46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5" Type="http://schemas.openxmlformats.org/officeDocument/2006/relationships/image" Target="../media/image117.png"/><Relationship Id="rId15" Type="http://schemas.openxmlformats.org/officeDocument/2006/relationships/image" Target="../media/image127.png"/><Relationship Id="rId10" Type="http://schemas.openxmlformats.org/officeDocument/2006/relationships/image" Target="../media/image122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1.png"/><Relationship Id="rId18" Type="http://schemas.openxmlformats.org/officeDocument/2006/relationships/image" Target="../media/image146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12" Type="http://schemas.openxmlformats.org/officeDocument/2006/relationships/image" Target="../media/image140.png"/><Relationship Id="rId17" Type="http://schemas.openxmlformats.org/officeDocument/2006/relationships/image" Target="../media/image145.png"/><Relationship Id="rId2" Type="http://schemas.openxmlformats.org/officeDocument/2006/relationships/image" Target="../media/image46.png"/><Relationship Id="rId16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11" Type="http://schemas.openxmlformats.org/officeDocument/2006/relationships/image" Target="../media/image139.png"/><Relationship Id="rId5" Type="http://schemas.openxmlformats.org/officeDocument/2006/relationships/image" Target="../media/image133.png"/><Relationship Id="rId15" Type="http://schemas.openxmlformats.org/officeDocument/2006/relationships/image" Target="../media/image14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Relationship Id="rId14" Type="http://schemas.openxmlformats.org/officeDocument/2006/relationships/image" Target="../media/image1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8.png"/><Relationship Id="rId7" Type="http://schemas.openxmlformats.org/officeDocument/2006/relationships/image" Target="../media/image151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10" Type="http://schemas.openxmlformats.org/officeDocument/2006/relationships/image" Target="../media/image154.png"/><Relationship Id="rId4" Type="http://schemas.openxmlformats.org/officeDocument/2006/relationships/image" Target="../media/image46.png"/><Relationship Id="rId9" Type="http://schemas.openxmlformats.org/officeDocument/2006/relationships/image" Target="../media/image15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13" Type="http://schemas.openxmlformats.org/officeDocument/2006/relationships/image" Target="../media/image164.png"/><Relationship Id="rId18" Type="http://schemas.openxmlformats.org/officeDocument/2006/relationships/image" Target="../media/image169.png"/><Relationship Id="rId3" Type="http://schemas.openxmlformats.org/officeDocument/2006/relationships/image" Target="../media/image46.png"/><Relationship Id="rId7" Type="http://schemas.openxmlformats.org/officeDocument/2006/relationships/image" Target="../media/image158.png"/><Relationship Id="rId12" Type="http://schemas.openxmlformats.org/officeDocument/2006/relationships/image" Target="../media/image163.png"/><Relationship Id="rId17" Type="http://schemas.openxmlformats.org/officeDocument/2006/relationships/image" Target="../media/image16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67.png"/><Relationship Id="rId20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162.png"/><Relationship Id="rId5" Type="http://schemas.openxmlformats.org/officeDocument/2006/relationships/image" Target="../media/image156.png"/><Relationship Id="rId15" Type="http://schemas.openxmlformats.org/officeDocument/2006/relationships/image" Target="../media/image166.png"/><Relationship Id="rId10" Type="http://schemas.openxmlformats.org/officeDocument/2006/relationships/image" Target="../media/image161.png"/><Relationship Id="rId19" Type="http://schemas.openxmlformats.org/officeDocument/2006/relationships/image" Target="../media/image170.png"/><Relationship Id="rId4" Type="http://schemas.openxmlformats.org/officeDocument/2006/relationships/image" Target="../media/image155.png"/><Relationship Id="rId9" Type="http://schemas.openxmlformats.org/officeDocument/2006/relationships/image" Target="../media/image160.png"/><Relationship Id="rId14" Type="http://schemas.openxmlformats.org/officeDocument/2006/relationships/image" Target="../media/image16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17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186.png"/><Relationship Id="rId18" Type="http://schemas.openxmlformats.org/officeDocument/2006/relationships/image" Target="../media/image191.png"/><Relationship Id="rId3" Type="http://schemas.openxmlformats.org/officeDocument/2006/relationships/image" Target="../media/image46.png"/><Relationship Id="rId7" Type="http://schemas.openxmlformats.org/officeDocument/2006/relationships/image" Target="../media/image180.png"/><Relationship Id="rId12" Type="http://schemas.openxmlformats.org/officeDocument/2006/relationships/image" Target="../media/image185.png"/><Relationship Id="rId17" Type="http://schemas.openxmlformats.org/officeDocument/2006/relationships/image" Target="../media/image190.png"/><Relationship Id="rId2" Type="http://schemas.openxmlformats.org/officeDocument/2006/relationships/image" Target="../media/image176.png"/><Relationship Id="rId16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11" Type="http://schemas.openxmlformats.org/officeDocument/2006/relationships/image" Target="../media/image184.png"/><Relationship Id="rId5" Type="http://schemas.openxmlformats.org/officeDocument/2006/relationships/image" Target="../media/image178.png"/><Relationship Id="rId15" Type="http://schemas.openxmlformats.org/officeDocument/2006/relationships/image" Target="../media/image188.png"/><Relationship Id="rId10" Type="http://schemas.openxmlformats.org/officeDocument/2006/relationships/image" Target="../media/image183.png"/><Relationship Id="rId19" Type="http://schemas.openxmlformats.org/officeDocument/2006/relationships/image" Target="../media/image192.png"/><Relationship Id="rId4" Type="http://schemas.openxmlformats.org/officeDocument/2006/relationships/image" Target="../media/image177.png"/><Relationship Id="rId9" Type="http://schemas.openxmlformats.org/officeDocument/2006/relationships/image" Target="../media/image182.png"/><Relationship Id="rId14" Type="http://schemas.openxmlformats.org/officeDocument/2006/relationships/image" Target="../media/image18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3" Type="http://schemas.openxmlformats.org/officeDocument/2006/relationships/image" Target="../media/image194.png"/><Relationship Id="rId7" Type="http://schemas.openxmlformats.org/officeDocument/2006/relationships/image" Target="../media/image198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7.png"/><Relationship Id="rId11" Type="http://schemas.openxmlformats.org/officeDocument/2006/relationships/image" Target="../media/image202.png"/><Relationship Id="rId5" Type="http://schemas.openxmlformats.org/officeDocument/2006/relationships/image" Target="../media/image196.png"/><Relationship Id="rId10" Type="http://schemas.openxmlformats.org/officeDocument/2006/relationships/image" Target="../media/image201.png"/><Relationship Id="rId4" Type="http://schemas.openxmlformats.org/officeDocument/2006/relationships/image" Target="../media/image195.png"/><Relationship Id="rId9" Type="http://schemas.openxmlformats.org/officeDocument/2006/relationships/image" Target="../media/image20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png"/><Relationship Id="rId3" Type="http://schemas.openxmlformats.org/officeDocument/2006/relationships/image" Target="../media/image204.png"/><Relationship Id="rId7" Type="http://schemas.openxmlformats.org/officeDocument/2006/relationships/image" Target="../media/image208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7.png"/><Relationship Id="rId5" Type="http://schemas.openxmlformats.org/officeDocument/2006/relationships/image" Target="../media/image206.png"/><Relationship Id="rId4" Type="http://schemas.openxmlformats.org/officeDocument/2006/relationships/image" Target="../media/image205.png"/><Relationship Id="rId9" Type="http://schemas.openxmlformats.org/officeDocument/2006/relationships/image" Target="../media/image2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png"/><Relationship Id="rId5" Type="http://schemas.openxmlformats.org/officeDocument/2006/relationships/image" Target="../media/image214.png"/><Relationship Id="rId4" Type="http://schemas.openxmlformats.org/officeDocument/2006/relationships/image" Target="../media/image21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3" Type="http://schemas.openxmlformats.org/officeDocument/2006/relationships/image" Target="../media/image216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9.png"/><Relationship Id="rId5" Type="http://schemas.openxmlformats.org/officeDocument/2006/relationships/image" Target="../media/image218.png"/><Relationship Id="rId4" Type="http://schemas.openxmlformats.org/officeDocument/2006/relationships/image" Target="../media/image21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13" Type="http://schemas.openxmlformats.org/officeDocument/2006/relationships/image" Target="../media/image46.png"/><Relationship Id="rId3" Type="http://schemas.openxmlformats.org/officeDocument/2006/relationships/image" Target="../media/image222.png"/><Relationship Id="rId7" Type="http://schemas.openxmlformats.org/officeDocument/2006/relationships/image" Target="../media/image226.png"/><Relationship Id="rId12" Type="http://schemas.openxmlformats.org/officeDocument/2006/relationships/image" Target="../media/image2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11" Type="http://schemas.openxmlformats.org/officeDocument/2006/relationships/image" Target="../media/image230.png"/><Relationship Id="rId5" Type="http://schemas.openxmlformats.org/officeDocument/2006/relationships/image" Target="../media/image224.png"/><Relationship Id="rId15" Type="http://schemas.openxmlformats.org/officeDocument/2006/relationships/image" Target="../media/image233.png"/><Relationship Id="rId10" Type="http://schemas.openxmlformats.org/officeDocument/2006/relationships/image" Target="../media/image229.png"/><Relationship Id="rId4" Type="http://schemas.openxmlformats.org/officeDocument/2006/relationships/image" Target="../media/image223.png"/><Relationship Id="rId9" Type="http://schemas.openxmlformats.org/officeDocument/2006/relationships/image" Target="../media/image228.png"/><Relationship Id="rId14" Type="http://schemas.openxmlformats.org/officeDocument/2006/relationships/image" Target="../media/image23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png"/><Relationship Id="rId13" Type="http://schemas.openxmlformats.org/officeDocument/2006/relationships/image" Target="../media/image244.png"/><Relationship Id="rId18" Type="http://schemas.openxmlformats.org/officeDocument/2006/relationships/image" Target="../media/image249.png"/><Relationship Id="rId3" Type="http://schemas.openxmlformats.org/officeDocument/2006/relationships/image" Target="../media/image234.png"/><Relationship Id="rId21" Type="http://schemas.openxmlformats.org/officeDocument/2006/relationships/image" Target="../media/image252.png"/><Relationship Id="rId7" Type="http://schemas.openxmlformats.org/officeDocument/2006/relationships/image" Target="../media/image238.png"/><Relationship Id="rId12" Type="http://schemas.openxmlformats.org/officeDocument/2006/relationships/image" Target="../media/image243.png"/><Relationship Id="rId17" Type="http://schemas.openxmlformats.org/officeDocument/2006/relationships/image" Target="../media/image248.png"/><Relationship Id="rId2" Type="http://schemas.openxmlformats.org/officeDocument/2006/relationships/image" Target="../media/image46.png"/><Relationship Id="rId16" Type="http://schemas.openxmlformats.org/officeDocument/2006/relationships/image" Target="../media/image247.png"/><Relationship Id="rId20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7.png"/><Relationship Id="rId11" Type="http://schemas.openxmlformats.org/officeDocument/2006/relationships/image" Target="../media/image242.png"/><Relationship Id="rId5" Type="http://schemas.openxmlformats.org/officeDocument/2006/relationships/image" Target="../media/image236.png"/><Relationship Id="rId15" Type="http://schemas.openxmlformats.org/officeDocument/2006/relationships/image" Target="../media/image246.png"/><Relationship Id="rId23" Type="http://schemas.openxmlformats.org/officeDocument/2006/relationships/image" Target="../media/image229.png"/><Relationship Id="rId10" Type="http://schemas.openxmlformats.org/officeDocument/2006/relationships/image" Target="../media/image241.png"/><Relationship Id="rId19" Type="http://schemas.openxmlformats.org/officeDocument/2006/relationships/image" Target="../media/image250.png"/><Relationship Id="rId4" Type="http://schemas.openxmlformats.org/officeDocument/2006/relationships/image" Target="../media/image235.png"/><Relationship Id="rId9" Type="http://schemas.openxmlformats.org/officeDocument/2006/relationships/image" Target="../media/image240.png"/><Relationship Id="rId14" Type="http://schemas.openxmlformats.org/officeDocument/2006/relationships/image" Target="../media/image245.png"/><Relationship Id="rId22" Type="http://schemas.openxmlformats.org/officeDocument/2006/relationships/image" Target="../media/image25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ja-JP" altLang="en-US" sz="5400" dirty="0" smtClean="0"/>
              <a:t>デジタルメディア処理</a:t>
            </a:r>
            <a:r>
              <a:rPr lang="en-US" altLang="ja-JP" sz="5400" dirty="0" smtClean="0"/>
              <a:t>1</a:t>
            </a:r>
            <a:br>
              <a:rPr lang="en-US" altLang="ja-JP" sz="5400" dirty="0" smtClean="0"/>
            </a:br>
            <a:endParaRPr kumimoji="1" lang="ja-JP" altLang="en-US" sz="5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956265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sz="2800" dirty="0" smtClean="0"/>
              <a:t>担当</a:t>
            </a:r>
            <a:r>
              <a:rPr kumimoji="1" lang="en-US" altLang="ja-JP" sz="2800" dirty="0" smtClean="0"/>
              <a:t>: </a:t>
            </a:r>
            <a:r>
              <a:rPr kumimoji="1" lang="ja-JP" altLang="en-US" sz="2800" dirty="0" smtClean="0"/>
              <a:t>井尻 敬 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309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1617" y="283483"/>
            <a:ext cx="11473211" cy="73327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線形代数</a:t>
            </a:r>
            <a:r>
              <a:rPr lang="ja-JP" altLang="en-US" sz="3600" dirty="0" smtClean="0"/>
              <a:t>の復習</a:t>
            </a:r>
            <a:r>
              <a:rPr lang="en-US" altLang="ja-JP" sz="3600" dirty="0" smtClean="0"/>
              <a:t>(4)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811617" y="1279451"/>
                <a:ext cx="7234353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kumimoji="1" lang="en-US" altLang="ja-JP" sz="28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800" b="1" i="0" smtClean="0"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altLang="ja-JP" sz="28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ja-JP" altLang="en-US" sz="2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を対角化せよ</a:t>
                </a:r>
                <a:endParaRPr kumimoji="1"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7" y="1279451"/>
                <a:ext cx="7234353" cy="1139414"/>
              </a:xfrm>
              <a:prstGeom prst="rect">
                <a:avLst/>
              </a:prstGeom>
              <a:blipFill rotWithShape="0">
                <a:blip r:embed="rId3"/>
                <a:stretch>
                  <a:fillRect r="-18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34796" y="5332412"/>
            <a:ext cx="2955925" cy="1095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908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線形代数の復習</a:t>
            </a:r>
            <a:r>
              <a:rPr lang="en-US" altLang="ja-JP" sz="3600" dirty="0" smtClean="0"/>
              <a:t>(5)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62079"/>
                <a:ext cx="11112501" cy="529682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ja-JP" altLang="en-US" dirty="0" smtClean="0"/>
                  <a:t>行列の対角化は，様々なところで利用する大切な概念</a:t>
                </a:r>
                <a:endParaRPr kumimoji="1" lang="en-US" altLang="ja-JP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ja-JP" altLang="en-US" dirty="0" smtClean="0"/>
                  <a:t>べき乗の高速計算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𝟑𝟎</m:t>
                        </m:r>
                      </m:sup>
                    </m:sSup>
                  </m:oMath>
                </a14:m>
                <a:endParaRPr lang="en-US" altLang="ja-JP" b="1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ja-JP" altLang="en-US" dirty="0" smtClean="0"/>
                  <a:t>極分解</a:t>
                </a:r>
                <a:r>
                  <a:rPr lang="ja-JP" altLang="en-US" dirty="0"/>
                  <a:t>の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rad>
                  </m:oMath>
                </a14:m>
                <a:endParaRPr lang="en-US" altLang="ja-JP" dirty="0" smtClean="0"/>
              </a:p>
              <a:p>
                <a:pPr lvl="1">
                  <a:lnSpc>
                    <a:spcPct val="100000"/>
                  </a:lnSpc>
                </a:pP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 smtClean="0"/>
                  <a:t>行列はいつも対角化できるわけではない</a:t>
                </a:r>
                <a:endParaRPr lang="en-US" altLang="ja-JP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en-US" altLang="ja-JP" sz="2000" b="1" dirty="0" smtClean="0"/>
                  <a:t>『</a:t>
                </a:r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altLang="ja-JP" sz="2000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ja-JP" altLang="en-US" sz="2000" dirty="0" smtClean="0"/>
                  <a:t> が</a:t>
                </a:r>
                <a:r>
                  <a:rPr lang="en-US" altLang="ja-JP" sz="2000" dirty="0"/>
                  <a:t>n</a:t>
                </a:r>
                <a:r>
                  <a:rPr lang="ja-JP" altLang="en-US" sz="2000" dirty="0"/>
                  <a:t>本</a:t>
                </a:r>
                <a:r>
                  <a:rPr lang="ja-JP" altLang="en-US" sz="2000" dirty="0" smtClean="0"/>
                  <a:t>の線形独立な固有ベクトルを持つとき，</a:t>
                </a:r>
                <a:r>
                  <a:rPr lang="en-US" altLang="ja-JP" sz="2000" b="1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ja-JP" altLang="en-US" sz="2000" dirty="0" smtClean="0"/>
                  <a:t>は対角化可能</a:t>
                </a:r>
                <a:r>
                  <a:rPr lang="en-US" altLang="ja-JP" sz="2000" dirty="0" smtClean="0"/>
                  <a:t>』:</a:t>
                </a:r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ja-JP" altLang="en-US" sz="2000" dirty="0" smtClean="0"/>
                  <a:t>の持つ</a:t>
                </a:r>
                <a:r>
                  <a:rPr lang="en-US" altLang="ja-JP" sz="2000" dirty="0" smtClean="0"/>
                  <a:t>n</a:t>
                </a:r>
                <a:r>
                  <a:rPr lang="ja-JP" altLang="en-US" sz="2000" dirty="0" smtClean="0"/>
                  <a:t>個の固有値がすべて異なれば，</a:t>
                </a:r>
                <a:r>
                  <a:rPr lang="en-US" altLang="ja-JP" sz="2000" i="1" dirty="0" smtClean="0"/>
                  <a:t>n</a:t>
                </a:r>
                <a:r>
                  <a:rPr lang="ja-JP" altLang="en-US" sz="2000" dirty="0" smtClean="0"/>
                  <a:t>本の線形独立な固有ベクトルが存在するので対角化可能．</a:t>
                </a:r>
                <a:endParaRPr lang="en-US" altLang="ja-JP" sz="200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ja-JP" altLang="en-US" sz="2000" dirty="0" smtClean="0"/>
                  <a:t>固有値が重複する（固有多項式が重解を持つ）</a:t>
                </a:r>
                <a:r>
                  <a:rPr lang="ja-JP" altLang="en-US" sz="2000" dirty="0"/>
                  <a:t>場合</a:t>
                </a:r>
                <a:r>
                  <a:rPr lang="ja-JP" altLang="en-US" sz="2000" dirty="0" smtClean="0"/>
                  <a:t>に，対角化できないことがある．</a:t>
                </a:r>
                <a:endParaRPr lang="en-US" altLang="ja-JP" sz="20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62079"/>
                <a:ext cx="11112501" cy="5296829"/>
              </a:xfrm>
              <a:blipFill rotWithShape="0">
                <a:blip r:embed="rId2"/>
                <a:stretch>
                  <a:fillRect l="-987" t="-14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1159067" y="4773381"/>
                <a:ext cx="4280403" cy="906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例</a:t>
                </a:r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 </a:t>
                </a:r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行列</a:t>
                </a:r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を対角化せよ</a:t>
                </a:r>
                <a:endPara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067" y="4773381"/>
                <a:ext cx="4280403" cy="906210"/>
              </a:xfrm>
              <a:prstGeom prst="rect">
                <a:avLst/>
              </a:prstGeom>
              <a:blipFill rotWithShape="0">
                <a:blip r:embed="rId3"/>
                <a:stretch>
                  <a:fillRect l="-1425" r="-8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53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933400"/>
            <a:ext cx="7256463" cy="391800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12696353" y="2655838"/>
            <a:ext cx="197361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pt-BR" altLang="ja-JP" dirty="0"/>
              <a:t> A = [[ 4, 2], [ 1, 3] ]</a:t>
            </a:r>
          </a:p>
          <a:p>
            <a:r>
              <a:rPr lang="en-US" altLang="ja-JP" dirty="0"/>
              <a:t>    x1 = 2</a:t>
            </a:r>
          </a:p>
          <a:p>
            <a:r>
              <a:rPr lang="en-US" altLang="ja-JP" dirty="0"/>
              <a:t>    v1 = [-1,1]</a:t>
            </a:r>
          </a:p>
          <a:p>
            <a:r>
              <a:rPr lang="en-US" altLang="ja-JP" dirty="0"/>
              <a:t>    x2 = 5</a:t>
            </a:r>
          </a:p>
          <a:p>
            <a:r>
              <a:rPr lang="en-US" altLang="ja-JP" dirty="0"/>
              <a:t>    v2 = [ 2,1]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8796519" y="1228950"/>
                <a:ext cx="3262432" cy="20833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　</a:t>
                </a:r>
                <a:endPara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</a:pPr>
                <a:endParaRPr lang="en-US" altLang="ja-JP" sz="105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固有値・固有ベクトル</a:t>
                </a:r>
                <a:endPara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2, 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 ,</a:t>
                </a:r>
                <a:r>
                  <a:rPr lang="en-US" altLang="ja-JP" sz="2400" dirty="0"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5</m:t>
                    </m:r>
                    <m:r>
                      <a:rPr lang="en-US" altLang="ja-JP" sz="2400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, 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endPara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519" y="1228950"/>
                <a:ext cx="3262432" cy="2083327"/>
              </a:xfrm>
              <a:prstGeom prst="rect">
                <a:avLst/>
              </a:prstGeom>
              <a:blipFill rotWithShape="0">
                <a:blip r:embed="rId3"/>
                <a:stretch>
                  <a:fillRect l="-2991" r="-1869" b="-20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正方形/長方形 12"/>
          <p:cNvSpPr/>
          <p:nvPr/>
        </p:nvSpPr>
        <p:spPr>
          <a:xfrm>
            <a:off x="1823134" y="483671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変換元の各点</a:t>
            </a:r>
            <a:endParaRPr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501250" y="483671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行列による変換</a:t>
            </a:r>
            <a:endParaRPr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8788440" y="3807050"/>
            <a:ext cx="3185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赤</a:t>
            </a: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線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青線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は固有ベクトル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黒線は変換による移動を示す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168440" y="5470750"/>
            <a:ext cx="972573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円周上の点群を変換すると楕円上に乗る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楕円の主軸と固有ベクトルは一致しない（一致するのは特殊な場合）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固有ベクトル上の点は，変換後も固有ベクトル上に乗る</a:t>
            </a:r>
            <a:endParaRPr lang="en-US" altLang="ja-JP" sz="24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457199" y="190500"/>
            <a:ext cx="11473211" cy="733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ctr"/>
            <a:r>
              <a:rPr lang="ja-JP" altLang="en-US" sz="3200" smtClean="0"/>
              <a:t>固有値・固有ベクトルの意味</a:t>
            </a:r>
            <a:endParaRPr lang="ja-JP" altLang="en-US" sz="3200" dirty="0"/>
          </a:p>
        </p:txBody>
      </p:sp>
      <p:sp>
        <p:nvSpPr>
          <p:cNvPr id="11" name="正方形/長方形 10"/>
          <p:cNvSpPr/>
          <p:nvPr/>
        </p:nvSpPr>
        <p:spPr>
          <a:xfrm>
            <a:off x="10355407" y="0"/>
            <a:ext cx="1836593" cy="369332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EigenVector.py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68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190500"/>
            <a:ext cx="11473211" cy="733270"/>
          </a:xfrm>
        </p:spPr>
        <p:txBody>
          <a:bodyPr>
            <a:normAutofit/>
          </a:bodyPr>
          <a:lstStyle/>
          <a:p>
            <a:pPr algn="ctr"/>
            <a:r>
              <a:rPr lang="ja-JP" altLang="en-US" sz="3200" dirty="0" smtClean="0"/>
              <a:t>固有値・固有ベクトルの意味</a:t>
            </a:r>
            <a:endParaRPr kumimoji="1" lang="ja-JP" altLang="en-US" sz="3200" dirty="0"/>
          </a:p>
        </p:txBody>
      </p:sp>
      <p:sp>
        <p:nvSpPr>
          <p:cNvPr id="10" name="正方形/長方形 9"/>
          <p:cNvSpPr/>
          <p:nvPr/>
        </p:nvSpPr>
        <p:spPr>
          <a:xfrm>
            <a:off x="12696353" y="2655838"/>
            <a:ext cx="302679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ja-JP" dirty="0"/>
              <a:t> A = [[ 2, 1], [ 1.5, 2] ]</a:t>
            </a:r>
          </a:p>
          <a:p>
            <a:r>
              <a:rPr lang="en-US" altLang="ja-JP" dirty="0"/>
              <a:t>    x1 = (-</a:t>
            </a:r>
            <a:r>
              <a:rPr lang="en-US" altLang="ja-JP" dirty="0" err="1"/>
              <a:t>np.sqrt</a:t>
            </a:r>
            <a:r>
              <a:rPr lang="en-US" altLang="ja-JP" dirty="0"/>
              <a:t>(6) + 4.0 ) / 2.0</a:t>
            </a:r>
          </a:p>
          <a:p>
            <a:r>
              <a:rPr lang="en-US" altLang="ja-JP" dirty="0"/>
              <a:t>    v1 = [-</a:t>
            </a:r>
            <a:r>
              <a:rPr lang="en-US" altLang="ja-JP" dirty="0" err="1"/>
              <a:t>np.sqrt</a:t>
            </a:r>
            <a:r>
              <a:rPr lang="en-US" altLang="ja-JP" dirty="0"/>
              <a:t>(6)/3, 1] </a:t>
            </a:r>
          </a:p>
          <a:p>
            <a:r>
              <a:rPr lang="en-US" altLang="ja-JP" dirty="0"/>
              <a:t>    x2 = ( </a:t>
            </a:r>
            <a:r>
              <a:rPr lang="en-US" altLang="ja-JP" dirty="0" err="1"/>
              <a:t>np.sqrt</a:t>
            </a:r>
            <a:r>
              <a:rPr lang="en-US" altLang="ja-JP" dirty="0"/>
              <a:t>(6) + 4.0 ) / 2.0</a:t>
            </a:r>
          </a:p>
          <a:p>
            <a:r>
              <a:rPr lang="en-US" altLang="ja-JP" dirty="0"/>
              <a:t>    v2 = [ </a:t>
            </a:r>
            <a:r>
              <a:rPr lang="en-US" altLang="ja-JP" dirty="0" err="1"/>
              <a:t>np.sqrt</a:t>
            </a:r>
            <a:r>
              <a:rPr lang="en-US" altLang="ja-JP" dirty="0"/>
              <a:t>(6)/3, 1] 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8402819" y="1279750"/>
                <a:ext cx="3885679" cy="2364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　</a:t>
                </a:r>
                <a:endPara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</a:pPr>
                <a:endParaRPr lang="en-US" altLang="ja-JP" sz="105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固有値・固有ベクトル</a:t>
                </a:r>
                <a:endPara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fPr>
                      <m:num>
                        <m:r>
                          <a:rPr lang="en-US" altLang="ja-JP" sz="240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6</m:t>
                            </m:r>
                          </m:e>
                        </m:rad>
                        <m: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+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4</m:t>
                        </m:r>
                      </m:num>
                      <m:den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2</m:t>
                        </m:r>
                      </m:den>
                    </m:f>
                    <m:r>
                      <a:rPr lang="en-US" altLang="ja-JP" sz="2400" b="0" i="0" smtClean="0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, 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40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  <m:t>6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6</m:t>
                            </m:r>
                          </m:e>
                        </m:rad>
                        <m: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+4</m:t>
                        </m:r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2</m:t>
                        </m:r>
                      </m:den>
                    </m:f>
                    <m:r>
                      <a:rPr lang="en-US" altLang="ja-JP" sz="2400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, 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  <m:t>6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endPara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819" y="1279750"/>
                <a:ext cx="3885679" cy="2364750"/>
              </a:xfrm>
              <a:prstGeom prst="rect">
                <a:avLst/>
              </a:prstGeom>
              <a:blipFill rotWithShape="0">
                <a:blip r:embed="rId2"/>
                <a:stretch>
                  <a:fillRect l="-23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正方形/長方形 12"/>
          <p:cNvSpPr/>
          <p:nvPr/>
        </p:nvSpPr>
        <p:spPr>
          <a:xfrm>
            <a:off x="1823134" y="492561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変換元の各点</a:t>
            </a:r>
            <a:endParaRPr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501250" y="492561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行列による変換</a:t>
            </a:r>
            <a:endParaRPr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8788440" y="3895950"/>
            <a:ext cx="3185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赤</a:t>
            </a: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線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青線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は固有ベクトル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黒線は変換による移動を示す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168440" y="5470750"/>
            <a:ext cx="972573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円周上の点群を変換すると楕円上に乗る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楕円の主軸と固有ベクトルは一致しない（一致するのは特殊な場合）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固有ベクトル上の点は，変換後も固有ベクトル上に乗る</a:t>
            </a:r>
            <a:endParaRPr lang="en-US" altLang="ja-JP" sz="24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932764"/>
            <a:ext cx="7377113" cy="399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5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0"/>
            <a:ext cx="11473211" cy="733270"/>
          </a:xfrm>
        </p:spPr>
        <p:txBody>
          <a:bodyPr>
            <a:normAutofit/>
          </a:bodyPr>
          <a:lstStyle/>
          <a:p>
            <a:pPr algn="ctr"/>
            <a:r>
              <a:rPr lang="ja-JP" altLang="en-US" sz="3200" dirty="0" smtClean="0"/>
              <a:t>固有値・固有ベクトルの意味</a:t>
            </a:r>
            <a:endParaRPr kumimoji="1" lang="ja-JP" altLang="en-US" sz="3200" dirty="0"/>
          </a:p>
        </p:txBody>
      </p:sp>
      <p:sp>
        <p:nvSpPr>
          <p:cNvPr id="10" name="正方形/長方形 9"/>
          <p:cNvSpPr/>
          <p:nvPr/>
        </p:nvSpPr>
        <p:spPr>
          <a:xfrm>
            <a:off x="12696353" y="2655838"/>
            <a:ext cx="267252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ja-JP" dirty="0"/>
              <a:t> A = [[ 1.0, 2.0], [ 2.0, 1.0] ]</a:t>
            </a:r>
          </a:p>
          <a:p>
            <a:r>
              <a:rPr lang="en-US" altLang="ja-JP" dirty="0"/>
              <a:t>    x1 = -1</a:t>
            </a:r>
          </a:p>
          <a:p>
            <a:r>
              <a:rPr lang="en-US" altLang="ja-JP" dirty="0"/>
              <a:t>    v1 = [-1, 1]</a:t>
            </a:r>
          </a:p>
          <a:p>
            <a:r>
              <a:rPr lang="en-US" altLang="ja-JP" dirty="0"/>
              <a:t>    x2 = 3</a:t>
            </a:r>
          </a:p>
          <a:p>
            <a:r>
              <a:rPr lang="en-US" altLang="ja-JP" dirty="0"/>
              <a:t>    v2 = [ 1,1]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8796519" y="1051150"/>
                <a:ext cx="3262432" cy="2115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　</a:t>
                </a:r>
                <a:endPara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</a:pPr>
                <a:endParaRPr lang="en-US" altLang="ja-JP" sz="105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固有値・固有ベクトル</a:t>
                </a:r>
                <a:endPara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−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1, 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,</a:t>
                </a:r>
                <a:r>
                  <a:rPr lang="en-US" altLang="ja-JP" sz="2400" dirty="0" smtClean="0"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3</m:t>
                    </m:r>
                    <m:r>
                      <a:rPr lang="en-US" altLang="ja-JP" sz="2400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, 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endPara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519" y="1051150"/>
                <a:ext cx="3262432" cy="2115194"/>
              </a:xfrm>
              <a:prstGeom prst="rect">
                <a:avLst/>
              </a:prstGeom>
              <a:blipFill rotWithShape="0">
                <a:blip r:embed="rId4"/>
                <a:stretch>
                  <a:fillRect l="-2991" r="-1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正方形/長方形 12"/>
          <p:cNvSpPr/>
          <p:nvPr/>
        </p:nvSpPr>
        <p:spPr>
          <a:xfrm>
            <a:off x="1823134" y="465891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変換元の各点</a:t>
            </a:r>
            <a:endParaRPr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501250" y="465891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行列による変換</a:t>
            </a:r>
            <a:endParaRPr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8788440" y="3629250"/>
            <a:ext cx="3185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赤</a:t>
            </a: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線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青線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は固有ベクトル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黒線は変換による移動を示す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168440" y="5153250"/>
            <a:ext cx="911018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固有ベクトル上の点は，変換後も固有ベクトル上に乗る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対</a:t>
            </a:r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称</a:t>
            </a:r>
            <a:r>
              <a:rPr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行列の固有ベクトルは互いに直行する</a:t>
            </a:r>
            <a:endParaRPr lang="en-US" altLang="ja-JP" sz="24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対称行列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による変換では，</a:t>
            </a:r>
            <a:r>
              <a:rPr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楕円の主軸と固有ベクトルが一致</a:t>
            </a:r>
            <a:endParaRPr lang="en-US" altLang="ja-JP" sz="24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固有値が負なので固有ベクトルに対して鏡面変換が起こっている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499229"/>
              </p:ext>
            </p:extLst>
          </p:nvPr>
        </p:nvGraphicFramePr>
        <p:xfrm>
          <a:off x="896939" y="774700"/>
          <a:ext cx="7027862" cy="3848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ビットマップ イメージ" r:id="rId5" imgW="10296360" imgH="5638680" progId="Paint.Picture">
                  <p:embed/>
                </p:oleObj>
              </mc:Choice>
              <mc:Fallback>
                <p:oleObj name="ビットマップ イメージ" r:id="rId5" imgW="10296360" imgH="5638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6939" y="774700"/>
                        <a:ext cx="7027862" cy="3848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58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まとめ</a:t>
            </a:r>
            <a:r>
              <a:rPr lang="ja-JP" altLang="en-US" sz="3600" dirty="0"/>
              <a:t> </a:t>
            </a:r>
            <a:r>
              <a:rPr lang="en-US" altLang="ja-JP" sz="3600" dirty="0" smtClean="0"/>
              <a:t>: </a:t>
            </a:r>
            <a:r>
              <a:rPr lang="ja-JP" altLang="en-US" sz="3600" dirty="0" smtClean="0"/>
              <a:t>ベクトルと行列の復習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画像処理（と</a:t>
            </a:r>
            <a:r>
              <a:rPr kumimoji="1" lang="en-US" altLang="ja-JP" dirty="0" smtClean="0"/>
              <a:t>CG</a:t>
            </a:r>
            <a:r>
              <a:rPr kumimoji="1" lang="ja-JP" altLang="en-US" dirty="0" smtClean="0"/>
              <a:t>）に頻出する行列・ベクトル演算の基礎を復習した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行列とベクトルの積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内積・外積</a:t>
            </a:r>
            <a:endParaRPr lang="en-US" altLang="ja-JP" dirty="0" smtClean="0"/>
          </a:p>
          <a:p>
            <a:pPr lvl="1"/>
            <a:r>
              <a:rPr lang="ja-JP" altLang="en-US" dirty="0"/>
              <a:t>逆行列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固有値・固有ベクトル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対角化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今日</a:t>
            </a:r>
            <a:r>
              <a:rPr lang="ja-JP" altLang="en-US" dirty="0"/>
              <a:t>復習</a:t>
            </a:r>
            <a:r>
              <a:rPr lang="ja-JP" altLang="en-US" dirty="0" smtClean="0"/>
              <a:t>した</a:t>
            </a:r>
            <a:r>
              <a:rPr lang="ja-JP" altLang="en-US" dirty="0"/>
              <a:t>内容</a:t>
            </a:r>
            <a:r>
              <a:rPr lang="ja-JP" altLang="en-US" dirty="0" smtClean="0"/>
              <a:t>は色々な分野で頻繁に出てくるので</a:t>
            </a:r>
            <a:r>
              <a:rPr lang="ja-JP" altLang="en-US" b="1" dirty="0" smtClean="0">
                <a:solidFill>
                  <a:srgbClr val="FF0000"/>
                </a:solidFill>
              </a:rPr>
              <a:t>覚えて</a:t>
            </a:r>
            <a:r>
              <a:rPr lang="ja-JP" altLang="en-US" dirty="0" smtClean="0"/>
              <a:t>ください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7716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283483"/>
            <a:ext cx="11473211" cy="733270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画像の線形変換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76347" y="5196115"/>
            <a:ext cx="10834915" cy="1524000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行列の積により画像を変形する線形変換を紹介する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行列の形で、</a:t>
            </a:r>
            <a:r>
              <a:rPr kumimoji="1" lang="ja-JP" altLang="en-US" sz="2400" b="1" dirty="0" smtClean="0"/>
              <a:t>拡大縮小</a:t>
            </a:r>
            <a:r>
              <a:rPr kumimoji="1" lang="ja-JP" altLang="en-US" sz="2400" dirty="0" smtClean="0"/>
              <a:t>・</a:t>
            </a:r>
            <a:r>
              <a:rPr kumimoji="1" lang="ja-JP" altLang="en-US" sz="2400" b="1" dirty="0" smtClean="0"/>
              <a:t>回転</a:t>
            </a:r>
            <a:r>
              <a:rPr kumimoji="1" lang="ja-JP" altLang="en-US" sz="2400" dirty="0" smtClean="0"/>
              <a:t>・</a:t>
            </a:r>
            <a:r>
              <a:rPr kumimoji="1" lang="ja-JP" altLang="en-US" sz="2400" b="1" dirty="0" smtClean="0"/>
              <a:t>鏡映</a:t>
            </a:r>
            <a:r>
              <a:rPr kumimoji="1" lang="ja-JP" altLang="en-US" sz="2400" dirty="0" smtClean="0"/>
              <a:t>・</a:t>
            </a:r>
            <a:r>
              <a:rPr lang="ja-JP" altLang="en-US" sz="2400" b="1" dirty="0"/>
              <a:t>せん断</a:t>
            </a:r>
            <a:r>
              <a:rPr lang="ja-JP" altLang="en-US" sz="2400" dirty="0" smtClean="0"/>
              <a:t>、という変換に分類される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変換の</a:t>
            </a:r>
            <a:r>
              <a:rPr kumimoji="1" lang="ja-JP" altLang="en-US" sz="2400" b="1" dirty="0" smtClean="0"/>
              <a:t>合成</a:t>
            </a:r>
            <a:r>
              <a:rPr kumimoji="1" lang="ja-JP" altLang="en-US" sz="2400" dirty="0" smtClean="0"/>
              <a:t>も行なえる</a:t>
            </a:r>
            <a:endParaRPr kumimoji="1" lang="ja-JP" altLang="en-US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92" y="1788885"/>
            <a:ext cx="2565400" cy="25654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5967">
            <a:off x="7359048" y="2104571"/>
            <a:ext cx="3381523" cy="1712685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>
            <a:off x="5598719" y="2656114"/>
            <a:ext cx="1190171" cy="870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9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2412" y="283483"/>
            <a:ext cx="11473211" cy="733270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線形変換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52412" y="1045029"/>
                <a:ext cx="11473211" cy="297387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kumimoji="1" lang="ja-JP" altLang="en-US" sz="2400" dirty="0" smtClean="0"/>
                  <a:t>画像は</a:t>
                </a:r>
                <a:r>
                  <a:rPr kumimoji="1" lang="en-US" altLang="ja-JP" sz="2400" dirty="0" smtClean="0"/>
                  <a:t>2</a:t>
                </a:r>
                <a:r>
                  <a:rPr kumimoji="1" lang="ja-JP" altLang="en-US" sz="2400" dirty="0" smtClean="0"/>
                  <a:t>次元座標系に配置されているとする</a:t>
                </a:r>
                <a:endParaRPr kumimoji="1" lang="en-US" altLang="ja-JP" sz="2400" dirty="0" smtClean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ja-JP" altLang="en-US" sz="2000" dirty="0"/>
                  <a:t>教科書</a:t>
                </a:r>
                <a:r>
                  <a:rPr lang="ja-JP" altLang="en-US" sz="2000" dirty="0" smtClean="0"/>
                  <a:t>に合わせて左下を原点とする</a:t>
                </a:r>
                <a:endParaRPr lang="en-US" altLang="ja-JP" sz="2000" dirty="0" smtClean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kumimoji="1" lang="ja-JP" altLang="en-US" sz="2000" dirty="0" smtClean="0"/>
                  <a:t>環境</a:t>
                </a:r>
                <a:r>
                  <a:rPr kumimoji="1" lang="en-US" altLang="ja-JP" sz="2000" dirty="0" smtClean="0"/>
                  <a:t>(Windows</a:t>
                </a:r>
                <a:r>
                  <a:rPr kumimoji="1" lang="ja-JP" altLang="en-US" sz="2000" dirty="0" smtClean="0"/>
                  <a:t>とか</a:t>
                </a:r>
                <a:r>
                  <a:rPr kumimoji="1" lang="en-US" altLang="ja-JP" sz="2000" dirty="0" smtClean="0"/>
                  <a:t>)</a:t>
                </a:r>
                <a:r>
                  <a:rPr kumimoji="1" lang="ja-JP" altLang="en-US" sz="2000" dirty="0" smtClean="0"/>
                  <a:t>によっては左上が原点のことも多い</a:t>
                </a:r>
                <a:endParaRPr kumimoji="1" lang="en-US" altLang="ja-JP" sz="2000" dirty="0" smtClean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ja-JP" altLang="en-US" sz="2400" dirty="0" smtClean="0"/>
                  <a:t>空間内の全ての点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に</m:t>
                    </m:r>
                  </m:oMath>
                </a14:m>
                <a:r>
                  <a:rPr kumimoji="1" lang="ja-JP" altLang="en-US" sz="2400" dirty="0" smtClean="0"/>
                  <a:t>行列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ja-JP" altLang="en-US" sz="2400" dirty="0" smtClean="0"/>
                  <a:t>をかけ，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ja-JP" altLang="en-US" sz="2400" dirty="0" smtClean="0"/>
                  <a:t> と変形する</a:t>
                </a:r>
                <a:endParaRPr kumimoji="1" lang="en-US" altLang="ja-JP" sz="2400" dirty="0" smtClean="0"/>
              </a:p>
              <a:p>
                <a:pPr lvl="1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ja-JP" altLang="en-US" sz="2000" dirty="0" smtClean="0"/>
                  <a:t>つまり</a:t>
                </a:r>
                <a:r>
                  <a:rPr lang="en-US" altLang="ja-JP" sz="2000" dirty="0" smtClean="0"/>
                  <a:t>2</a:t>
                </a:r>
                <a:r>
                  <a:rPr lang="ja-JP" altLang="en-US" sz="2000" dirty="0" smtClean="0"/>
                  <a:t>次元空間全体が行列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ja-JP" altLang="en-US" sz="2000" dirty="0" smtClean="0"/>
                  <a:t>により歪められる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412" y="1045029"/>
                <a:ext cx="11473211" cy="2973879"/>
              </a:xfrm>
              <a:blipFill rotWithShape="0">
                <a:blip r:embed="rId2"/>
                <a:stretch>
                  <a:fillRect l="-744" t="-20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/>
          <p:cNvCxnSpPr/>
          <p:nvPr/>
        </p:nvCxnSpPr>
        <p:spPr>
          <a:xfrm>
            <a:off x="1567543" y="6487886"/>
            <a:ext cx="2220686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1756229" y="4470400"/>
            <a:ext cx="0" cy="218440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3647779" y="6342297"/>
                <a:ext cx="54809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ja-JP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779" y="6342297"/>
                <a:ext cx="548099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1223893" y="4150641"/>
                <a:ext cx="55483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893" y="4150641"/>
                <a:ext cx="554832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79" y="4673907"/>
            <a:ext cx="1784950" cy="1784950"/>
          </a:xfrm>
          <a:prstGeom prst="rect">
            <a:avLst/>
          </a:prstGeom>
        </p:spPr>
      </p:pic>
      <p:cxnSp>
        <p:nvCxnSpPr>
          <p:cNvPr id="19" name="直線矢印コネクタ 18"/>
          <p:cNvCxnSpPr/>
          <p:nvPr/>
        </p:nvCxnSpPr>
        <p:spPr>
          <a:xfrm>
            <a:off x="7389513" y="6487886"/>
            <a:ext cx="2220686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7578199" y="4470400"/>
            <a:ext cx="0" cy="218440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/>
              <p:cNvSpPr/>
              <p:nvPr/>
            </p:nvSpPr>
            <p:spPr>
              <a:xfrm>
                <a:off x="9469749" y="6342297"/>
                <a:ext cx="54809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ja-JP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1" name="正方形/長方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749" y="6342297"/>
                <a:ext cx="548099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/>
              <p:cNvSpPr/>
              <p:nvPr/>
            </p:nvSpPr>
            <p:spPr>
              <a:xfrm>
                <a:off x="7045863" y="4150641"/>
                <a:ext cx="55483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863" y="4150641"/>
                <a:ext cx="554832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図 22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050" y="4183381"/>
            <a:ext cx="971786" cy="2275476"/>
          </a:xfrm>
          <a:prstGeom prst="rect">
            <a:avLst/>
          </a:prstGeom>
        </p:spPr>
      </p:pic>
      <p:sp>
        <p:nvSpPr>
          <p:cNvPr id="24" name="円/楕円 23"/>
          <p:cNvSpPr/>
          <p:nvPr/>
        </p:nvSpPr>
        <p:spPr>
          <a:xfrm>
            <a:off x="7974168" y="5229770"/>
            <a:ext cx="94230" cy="9423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/>
              <p:cNvSpPr/>
              <p:nvPr/>
            </p:nvSpPr>
            <p:spPr>
              <a:xfrm>
                <a:off x="8183720" y="5679548"/>
                <a:ext cx="642484" cy="6070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正方形/長方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720" y="5679548"/>
                <a:ext cx="642484" cy="60702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円/楕円 25"/>
          <p:cNvSpPr/>
          <p:nvPr/>
        </p:nvSpPr>
        <p:spPr>
          <a:xfrm>
            <a:off x="8410032" y="5549810"/>
            <a:ext cx="94230" cy="9423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正方形/長方形 26"/>
              <p:cNvSpPr/>
              <p:nvPr/>
            </p:nvSpPr>
            <p:spPr>
              <a:xfrm>
                <a:off x="7702136" y="4544168"/>
                <a:ext cx="705898" cy="681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ja-JP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正方形/長方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136" y="4544168"/>
                <a:ext cx="705898" cy="68159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右矢印 27"/>
          <p:cNvSpPr/>
          <p:nvPr/>
        </p:nvSpPr>
        <p:spPr>
          <a:xfrm>
            <a:off x="5098847" y="4984786"/>
            <a:ext cx="1190171" cy="870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/>
              <p:cNvSpPr/>
              <p:nvPr/>
            </p:nvSpPr>
            <p:spPr>
              <a:xfrm>
                <a:off x="2319368" y="5679548"/>
                <a:ext cx="642484" cy="6070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正方形/長方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368" y="5679548"/>
                <a:ext cx="642484" cy="60702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円/楕円 29"/>
          <p:cNvSpPr/>
          <p:nvPr/>
        </p:nvSpPr>
        <p:spPr>
          <a:xfrm>
            <a:off x="2545680" y="5549810"/>
            <a:ext cx="94230" cy="9423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18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拡大縮小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1568035" y="2188399"/>
                <a:ext cx="3545009" cy="10350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3200" b="1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ja-JP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32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035" y="2188399"/>
                <a:ext cx="3545009" cy="103509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グループ化 63"/>
          <p:cNvGrpSpPr/>
          <p:nvPr/>
        </p:nvGrpSpPr>
        <p:grpSpPr>
          <a:xfrm>
            <a:off x="370674" y="3903094"/>
            <a:ext cx="5873010" cy="2470867"/>
            <a:chOff x="370674" y="1915929"/>
            <a:chExt cx="5873010" cy="2470867"/>
          </a:xfrm>
        </p:grpSpPr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0171" y="2217372"/>
              <a:ext cx="621316" cy="1836695"/>
            </a:xfrm>
            <a:prstGeom prst="rect">
              <a:avLst/>
            </a:prstGeom>
          </p:spPr>
        </p:pic>
        <p:cxnSp>
          <p:nvCxnSpPr>
            <p:cNvPr id="15" name="直線矢印コネクタ 14"/>
            <p:cNvCxnSpPr/>
            <p:nvPr/>
          </p:nvCxnSpPr>
          <p:spPr>
            <a:xfrm>
              <a:off x="607149" y="4073699"/>
              <a:ext cx="213077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/>
            <p:nvPr/>
          </p:nvCxnSpPr>
          <p:spPr>
            <a:xfrm flipV="1">
              <a:off x="734752" y="2126676"/>
              <a:ext cx="0" cy="20599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正方形/長方形 16"/>
                <p:cNvSpPr/>
                <p:nvPr/>
              </p:nvSpPr>
              <p:spPr>
                <a:xfrm>
                  <a:off x="2352002" y="4032957"/>
                  <a:ext cx="316547" cy="353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17" name="正方形/長方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2002" y="4032957"/>
                  <a:ext cx="316547" cy="35383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正方形/長方形 17"/>
                <p:cNvSpPr/>
                <p:nvPr/>
              </p:nvSpPr>
              <p:spPr>
                <a:xfrm>
                  <a:off x="370674" y="1915929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18" name="正方形/長方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674" y="1915929"/>
                  <a:ext cx="472950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406" y="2846956"/>
              <a:ext cx="1207111" cy="120711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正方形/長方形 19"/>
                <p:cNvSpPr/>
                <p:nvPr/>
              </p:nvSpPr>
              <p:spPr>
                <a:xfrm>
                  <a:off x="1896036" y="2534312"/>
                  <a:ext cx="636520" cy="6034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正方形/長方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6036" y="2534312"/>
                  <a:ext cx="636520" cy="6034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円/楕円 20"/>
            <p:cNvSpPr/>
            <p:nvPr/>
          </p:nvSpPr>
          <p:spPr>
            <a:xfrm>
              <a:off x="1947138" y="2820922"/>
              <a:ext cx="63725" cy="6372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正方形/長方形 21"/>
                <p:cNvSpPr/>
                <p:nvPr/>
              </p:nvSpPr>
              <p:spPr>
                <a:xfrm>
                  <a:off x="4824643" y="1915929"/>
                  <a:ext cx="642804" cy="5543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ja-JP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正方形/長方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4643" y="1915929"/>
                  <a:ext cx="642804" cy="5543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正方形/長方形 22"/>
            <p:cNvSpPr/>
            <p:nvPr/>
          </p:nvSpPr>
          <p:spPr>
            <a:xfrm>
              <a:off x="1015061" y="4122845"/>
              <a:ext cx="593200" cy="249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元</a:t>
              </a:r>
              <a:r>
                <a:rPr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画像</a:t>
              </a:r>
              <a:endParaRPr lang="ja-JP" altLang="en-US" dirty="0"/>
            </a:p>
          </p:txBody>
        </p:sp>
        <p:cxnSp>
          <p:nvCxnSpPr>
            <p:cNvPr id="24" name="直線矢印コネクタ 23"/>
            <p:cNvCxnSpPr/>
            <p:nvPr/>
          </p:nvCxnSpPr>
          <p:spPr>
            <a:xfrm>
              <a:off x="4112914" y="4073699"/>
              <a:ext cx="213077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/>
            <p:nvPr/>
          </p:nvCxnSpPr>
          <p:spPr>
            <a:xfrm flipV="1">
              <a:off x="4240517" y="2126676"/>
              <a:ext cx="0" cy="20599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正方形/長方形 25"/>
                <p:cNvSpPr/>
                <p:nvPr/>
              </p:nvSpPr>
              <p:spPr>
                <a:xfrm>
                  <a:off x="5857768" y="4032957"/>
                  <a:ext cx="316547" cy="353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26" name="正方形/長方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7768" y="4032957"/>
                  <a:ext cx="316547" cy="35383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正方形/長方形 26"/>
                <p:cNvSpPr/>
                <p:nvPr/>
              </p:nvSpPr>
              <p:spPr>
                <a:xfrm>
                  <a:off x="3861075" y="1915929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27" name="正方形/長方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1075" y="1915929"/>
                  <a:ext cx="472950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円/楕円 28"/>
            <p:cNvSpPr/>
            <p:nvPr/>
          </p:nvSpPr>
          <p:spPr>
            <a:xfrm>
              <a:off x="4851011" y="2194294"/>
              <a:ext cx="63725" cy="6372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4520826" y="4122845"/>
              <a:ext cx="905411" cy="249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変換後画像</a:t>
              </a:r>
              <a:endParaRPr lang="ja-JP" altLang="en-US" dirty="0"/>
            </a:p>
          </p:txBody>
        </p:sp>
        <p:sp>
          <p:nvSpPr>
            <p:cNvPr id="31" name="右矢印 30"/>
            <p:cNvSpPr/>
            <p:nvPr/>
          </p:nvSpPr>
          <p:spPr>
            <a:xfrm>
              <a:off x="2887775" y="2897244"/>
              <a:ext cx="804879" cy="5889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/>
              <p:cNvSpPr/>
              <p:nvPr/>
            </p:nvSpPr>
            <p:spPr>
              <a:xfrm>
                <a:off x="533988" y="1190335"/>
                <a:ext cx="56394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X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軸方向に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倍，</a:t>
                </a: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y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軸方向に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倍する変換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88" y="1190335"/>
                <a:ext cx="5639493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1730" t="-7895" r="-649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正方形/長方形 35"/>
          <p:cNvSpPr/>
          <p:nvPr/>
        </p:nvSpPr>
        <p:spPr>
          <a:xfrm>
            <a:off x="7341768" y="327779"/>
            <a:ext cx="40703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練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変換結果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図示し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点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(1,1)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の移動後の座標を示せ</a:t>
            </a:r>
            <a:endParaRPr lang="ja-JP" altLang="en-US" sz="2000" dirty="0"/>
          </a:p>
        </p:txBody>
      </p:sp>
      <p:cxnSp>
        <p:nvCxnSpPr>
          <p:cNvPr id="37" name="直線矢印コネクタ 36"/>
          <p:cNvCxnSpPr/>
          <p:nvPr/>
        </p:nvCxnSpPr>
        <p:spPr>
          <a:xfrm flipH="1" flipV="1">
            <a:off x="6674150" y="527061"/>
            <a:ext cx="17386" cy="58469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8864656" y="2122905"/>
            <a:ext cx="1202619" cy="12235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8710446" y="3349648"/>
            <a:ext cx="213077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V="1">
            <a:off x="8838049" y="1402625"/>
            <a:ext cx="0" cy="205990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/>
              <p:cNvSpPr/>
              <p:nvPr/>
            </p:nvSpPr>
            <p:spPr>
              <a:xfrm>
                <a:off x="10455299" y="3308906"/>
                <a:ext cx="316547" cy="353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ja-JP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3" name="正方形/長方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299" y="3308906"/>
                <a:ext cx="316547" cy="353839"/>
              </a:xfrm>
              <a:prstGeom prst="rect">
                <a:avLst/>
              </a:prstGeom>
              <a:blipFill rotWithShape="0">
                <a:blip r:embed="rId11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/>
              <p:cNvSpPr/>
              <p:nvPr/>
            </p:nvSpPr>
            <p:spPr>
              <a:xfrm>
                <a:off x="8473971" y="1191878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4" name="正方形/長方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71" y="1191878"/>
                <a:ext cx="47295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/>
              <p:cNvSpPr/>
              <p:nvPr/>
            </p:nvSpPr>
            <p:spPr>
              <a:xfrm>
                <a:off x="10064126" y="1799056"/>
                <a:ext cx="636521" cy="603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126" y="1799056"/>
                <a:ext cx="636521" cy="60349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円/楕円 46"/>
          <p:cNvSpPr/>
          <p:nvPr/>
        </p:nvSpPr>
        <p:spPr>
          <a:xfrm>
            <a:off x="10050435" y="2096871"/>
            <a:ext cx="63725" cy="637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9118358" y="3398794"/>
            <a:ext cx="593200" cy="24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元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</a:t>
            </a:r>
            <a:endParaRPr lang="ja-JP" altLang="en-US" dirty="0"/>
          </a:p>
        </p:txBody>
      </p:sp>
      <p:sp>
        <p:nvSpPr>
          <p:cNvPr id="50" name="二等辺三角形 49"/>
          <p:cNvSpPr/>
          <p:nvPr/>
        </p:nvSpPr>
        <p:spPr>
          <a:xfrm>
            <a:off x="8875130" y="2122905"/>
            <a:ext cx="1192145" cy="121750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7185664" y="6516883"/>
            <a:ext cx="213077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V="1">
            <a:off x="7313267" y="4569860"/>
            <a:ext cx="0" cy="205990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/>
              <p:cNvSpPr/>
              <p:nvPr/>
            </p:nvSpPr>
            <p:spPr>
              <a:xfrm>
                <a:off x="8930517" y="6399939"/>
                <a:ext cx="316547" cy="353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ja-JP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4" name="正方形/長方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517" y="6399939"/>
                <a:ext cx="316547" cy="353839"/>
              </a:xfrm>
              <a:prstGeom prst="rect">
                <a:avLst/>
              </a:prstGeom>
              <a:blipFill rotWithShape="0">
                <a:blip r:embed="rId14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/>
              <p:cNvSpPr/>
              <p:nvPr/>
            </p:nvSpPr>
            <p:spPr>
              <a:xfrm>
                <a:off x="6949189" y="4359113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5" name="正方形/長方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189" y="4359113"/>
                <a:ext cx="472950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正方形/長方形 55"/>
          <p:cNvSpPr/>
          <p:nvPr/>
        </p:nvSpPr>
        <p:spPr>
          <a:xfrm>
            <a:off x="7593576" y="6566029"/>
            <a:ext cx="593200" cy="24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元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</a:t>
            </a:r>
            <a:endParaRPr lang="ja-JP" altLang="en-US" dirty="0"/>
          </a:p>
        </p:txBody>
      </p:sp>
      <p:cxnSp>
        <p:nvCxnSpPr>
          <p:cNvPr id="57" name="直線矢印コネクタ 56"/>
          <p:cNvCxnSpPr/>
          <p:nvPr/>
        </p:nvCxnSpPr>
        <p:spPr>
          <a:xfrm>
            <a:off x="9939672" y="6516883"/>
            <a:ext cx="213077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V="1">
            <a:off x="10067275" y="4569860"/>
            <a:ext cx="0" cy="205990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正方形/長方形 58"/>
              <p:cNvSpPr/>
              <p:nvPr/>
            </p:nvSpPr>
            <p:spPr>
              <a:xfrm>
                <a:off x="11684525" y="6399939"/>
                <a:ext cx="316547" cy="353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ja-JP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9" name="正方形/長方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4525" y="6399939"/>
                <a:ext cx="316547" cy="353839"/>
              </a:xfrm>
              <a:prstGeom prst="rect">
                <a:avLst/>
              </a:prstGeom>
              <a:blipFill rotWithShape="0">
                <a:blip r:embed="rId16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正方形/長方形 59"/>
              <p:cNvSpPr/>
              <p:nvPr/>
            </p:nvSpPr>
            <p:spPr>
              <a:xfrm>
                <a:off x="9703197" y="4359113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60" name="正方形/長方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197" y="4359113"/>
                <a:ext cx="472950" cy="5232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正方形/長方形 60"/>
          <p:cNvSpPr/>
          <p:nvPr/>
        </p:nvSpPr>
        <p:spPr>
          <a:xfrm>
            <a:off x="10347584" y="6566029"/>
            <a:ext cx="593200" cy="24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元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/>
              <p:cNvSpPr/>
              <p:nvPr/>
            </p:nvSpPr>
            <p:spPr>
              <a:xfrm>
                <a:off x="7802043" y="4029164"/>
                <a:ext cx="1131207" cy="58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2" name="正方形/長方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043" y="4029164"/>
                <a:ext cx="1131207" cy="58214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正方形/長方形 62"/>
              <p:cNvSpPr/>
              <p:nvPr/>
            </p:nvSpPr>
            <p:spPr>
              <a:xfrm>
                <a:off x="10382386" y="4029164"/>
                <a:ext cx="1305678" cy="58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3" name="正方形/長方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386" y="4029164"/>
                <a:ext cx="1305678" cy="58214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5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回転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909251" y="2116178"/>
                <a:ext cx="4546116" cy="91723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800" b="1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8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8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800" b="1" dirty="0" smtClean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51" y="2116178"/>
                <a:ext cx="4546116" cy="91723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正方形/長方形 33"/>
          <p:cNvSpPr/>
          <p:nvPr/>
        </p:nvSpPr>
        <p:spPr>
          <a:xfrm>
            <a:off x="533988" y="1443766"/>
            <a:ext cx="5296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原点を中心に角度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θ</a:t>
            </a:r>
            <a:r>
              <a:rPr lang="ja-JP" altLang="en-US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だけ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回転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する変換</a:t>
            </a:r>
            <a:endParaRPr lang="ja-JP" altLang="en-US" sz="2400" dirty="0"/>
          </a:p>
        </p:txBody>
      </p:sp>
      <p:sp>
        <p:nvSpPr>
          <p:cNvPr id="36" name="正方形/長方形 35"/>
          <p:cNvSpPr/>
          <p:nvPr/>
        </p:nvSpPr>
        <p:spPr>
          <a:xfrm>
            <a:off x="6822211" y="234338"/>
            <a:ext cx="5533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練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000" dirty="0"/>
          </a:p>
        </p:txBody>
      </p:sp>
      <p:cxnSp>
        <p:nvCxnSpPr>
          <p:cNvPr id="37" name="直線矢印コネクタ 36"/>
          <p:cNvCxnSpPr/>
          <p:nvPr/>
        </p:nvCxnSpPr>
        <p:spPr>
          <a:xfrm flipH="1" flipV="1">
            <a:off x="6674150" y="527061"/>
            <a:ext cx="17386" cy="58469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7959292" y="2394149"/>
            <a:ext cx="1202619" cy="12235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7375568" y="3620892"/>
            <a:ext cx="256028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V="1">
            <a:off x="7932685" y="1673869"/>
            <a:ext cx="0" cy="205990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/>
              <p:cNvSpPr/>
              <p:nvPr/>
            </p:nvSpPr>
            <p:spPr>
              <a:xfrm>
                <a:off x="9549935" y="3580150"/>
                <a:ext cx="316547" cy="353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ja-JP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3" name="正方形/長方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9935" y="3580150"/>
                <a:ext cx="316547" cy="353839"/>
              </a:xfrm>
              <a:prstGeom prst="rect">
                <a:avLst/>
              </a:prstGeom>
              <a:blipFill rotWithShape="0">
                <a:blip r:embed="rId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/>
              <p:cNvSpPr/>
              <p:nvPr/>
            </p:nvSpPr>
            <p:spPr>
              <a:xfrm>
                <a:off x="7568607" y="1463122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4" name="正方形/長方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607" y="1463122"/>
                <a:ext cx="47295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/>
              <p:cNvSpPr/>
              <p:nvPr/>
            </p:nvSpPr>
            <p:spPr>
              <a:xfrm>
                <a:off x="9158762" y="2070300"/>
                <a:ext cx="636521" cy="603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62" y="2070300"/>
                <a:ext cx="636521" cy="6034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円/楕円 46"/>
          <p:cNvSpPr/>
          <p:nvPr/>
        </p:nvSpPr>
        <p:spPr>
          <a:xfrm>
            <a:off x="9145071" y="2368115"/>
            <a:ext cx="63725" cy="637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8212994" y="3670038"/>
            <a:ext cx="593200" cy="24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元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</a:t>
            </a:r>
            <a:endParaRPr lang="ja-JP" altLang="en-US" dirty="0"/>
          </a:p>
        </p:txBody>
      </p:sp>
      <p:sp>
        <p:nvSpPr>
          <p:cNvPr id="50" name="二等辺三角形 49"/>
          <p:cNvSpPr/>
          <p:nvPr/>
        </p:nvSpPr>
        <p:spPr>
          <a:xfrm>
            <a:off x="7969766" y="2394149"/>
            <a:ext cx="1192145" cy="121750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7287887" y="6261081"/>
            <a:ext cx="2649066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V="1">
            <a:off x="7933786" y="4314058"/>
            <a:ext cx="0" cy="205990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/>
              <p:cNvSpPr/>
              <p:nvPr/>
            </p:nvSpPr>
            <p:spPr>
              <a:xfrm>
                <a:off x="9551036" y="6144137"/>
                <a:ext cx="316547" cy="353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ja-JP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4" name="正方形/長方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036" y="6144137"/>
                <a:ext cx="316547" cy="353839"/>
              </a:xfrm>
              <a:prstGeom prst="rect">
                <a:avLst/>
              </a:prstGeom>
              <a:blipFill rotWithShape="0">
                <a:blip r:embed="rId6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/>
              <p:cNvSpPr/>
              <p:nvPr/>
            </p:nvSpPr>
            <p:spPr>
              <a:xfrm>
                <a:off x="7569708" y="4103311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5" name="正方形/長方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708" y="4103311"/>
                <a:ext cx="47295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正方形/長方形 55"/>
          <p:cNvSpPr/>
          <p:nvPr/>
        </p:nvSpPr>
        <p:spPr>
          <a:xfrm>
            <a:off x="8214095" y="6310227"/>
            <a:ext cx="593200" cy="24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元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/>
              <p:cNvSpPr/>
              <p:nvPr/>
            </p:nvSpPr>
            <p:spPr>
              <a:xfrm>
                <a:off x="9820252" y="2310329"/>
                <a:ext cx="2348848" cy="845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</m:mr>
                            <m:mr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62" name="正方形/長方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0252" y="2310329"/>
                <a:ext cx="2348848" cy="84516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グループ化 12"/>
          <p:cNvGrpSpPr/>
          <p:nvPr/>
        </p:nvGrpSpPr>
        <p:grpSpPr>
          <a:xfrm>
            <a:off x="454623" y="3864371"/>
            <a:ext cx="5934200" cy="2456685"/>
            <a:chOff x="269503" y="1915929"/>
            <a:chExt cx="5934200" cy="2456685"/>
          </a:xfrm>
        </p:grpSpPr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3862252" y="2645672"/>
              <a:ext cx="1207111" cy="1207111"/>
            </a:xfrm>
            <a:prstGeom prst="rect">
              <a:avLst/>
            </a:prstGeom>
          </p:spPr>
        </p:pic>
        <p:cxnSp>
          <p:nvCxnSpPr>
            <p:cNvPr id="15" name="直線矢印コネクタ 14"/>
            <p:cNvCxnSpPr/>
            <p:nvPr/>
          </p:nvCxnSpPr>
          <p:spPr>
            <a:xfrm>
              <a:off x="269503" y="4073699"/>
              <a:ext cx="19080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/>
            <p:nvPr/>
          </p:nvCxnSpPr>
          <p:spPr>
            <a:xfrm flipV="1">
              <a:off x="722580" y="2126676"/>
              <a:ext cx="0" cy="20599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正方形/長方形 16"/>
                <p:cNvSpPr/>
                <p:nvPr/>
              </p:nvSpPr>
              <p:spPr>
                <a:xfrm>
                  <a:off x="1968966" y="3981569"/>
                  <a:ext cx="316547" cy="353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17" name="正方形/長方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8966" y="3981569"/>
                  <a:ext cx="316547" cy="35383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正方形/長方形 17"/>
                <p:cNvSpPr/>
                <p:nvPr/>
              </p:nvSpPr>
              <p:spPr>
                <a:xfrm>
                  <a:off x="358502" y="1915929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18" name="正方形/長方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502" y="1915929"/>
                  <a:ext cx="472950" cy="5232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34" y="2846956"/>
              <a:ext cx="1207111" cy="120711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正方形/長方形 19"/>
                <p:cNvSpPr/>
                <p:nvPr/>
              </p:nvSpPr>
              <p:spPr>
                <a:xfrm>
                  <a:off x="1962280" y="2659589"/>
                  <a:ext cx="430461" cy="4081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正方形/長方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280" y="2659589"/>
                  <a:ext cx="430461" cy="40812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8451" b="-358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円/楕円 20"/>
            <p:cNvSpPr/>
            <p:nvPr/>
          </p:nvSpPr>
          <p:spPr>
            <a:xfrm>
              <a:off x="1934966" y="2820922"/>
              <a:ext cx="63725" cy="6372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正方形/長方形 21"/>
                <p:cNvSpPr/>
                <p:nvPr/>
              </p:nvSpPr>
              <p:spPr>
                <a:xfrm>
                  <a:off x="4666872" y="2137871"/>
                  <a:ext cx="1536831" cy="5277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unc>
                                    <m:func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6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6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func>
                                    <m:func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6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6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正方形/長方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6872" y="2137871"/>
                  <a:ext cx="1536831" cy="52777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14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正方形/長方形 22"/>
            <p:cNvSpPr/>
            <p:nvPr/>
          </p:nvSpPr>
          <p:spPr>
            <a:xfrm>
              <a:off x="1002889" y="4122845"/>
              <a:ext cx="593200" cy="249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元</a:t>
              </a:r>
              <a:r>
                <a:rPr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画像</a:t>
              </a:r>
              <a:endParaRPr lang="ja-JP" altLang="en-US" dirty="0"/>
            </a:p>
          </p:txBody>
        </p:sp>
        <p:cxnSp>
          <p:nvCxnSpPr>
            <p:cNvPr id="24" name="直線矢印コネクタ 23"/>
            <p:cNvCxnSpPr/>
            <p:nvPr/>
          </p:nvCxnSpPr>
          <p:spPr>
            <a:xfrm>
              <a:off x="3641335" y="4073699"/>
              <a:ext cx="20292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/>
            <p:nvPr/>
          </p:nvCxnSpPr>
          <p:spPr>
            <a:xfrm flipV="1">
              <a:off x="4240517" y="2126676"/>
              <a:ext cx="0" cy="20599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正方形/長方形 25"/>
                <p:cNvSpPr/>
                <p:nvPr/>
              </p:nvSpPr>
              <p:spPr>
                <a:xfrm>
                  <a:off x="5602787" y="3981569"/>
                  <a:ext cx="316547" cy="353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26" name="正方形/長方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2787" y="3981569"/>
                  <a:ext cx="316547" cy="35383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正方形/長方形 26"/>
                <p:cNvSpPr/>
                <p:nvPr/>
              </p:nvSpPr>
              <p:spPr>
                <a:xfrm>
                  <a:off x="3861075" y="1915929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27" name="正方形/長方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1075" y="1915929"/>
                  <a:ext cx="472950" cy="5232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円/楕円 28"/>
            <p:cNvSpPr/>
            <p:nvPr/>
          </p:nvSpPr>
          <p:spPr>
            <a:xfrm>
              <a:off x="4653055" y="2402497"/>
              <a:ext cx="63725" cy="6372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4215908" y="4122845"/>
              <a:ext cx="905411" cy="249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変換後画像</a:t>
              </a:r>
              <a:endParaRPr lang="ja-JP" altLang="en-US" dirty="0"/>
            </a:p>
          </p:txBody>
        </p:sp>
        <p:sp>
          <p:nvSpPr>
            <p:cNvPr id="31" name="右矢印 30"/>
            <p:cNvSpPr/>
            <p:nvPr/>
          </p:nvSpPr>
          <p:spPr>
            <a:xfrm>
              <a:off x="2636311" y="2914151"/>
              <a:ext cx="804879" cy="5889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弧 63"/>
            <p:cNvSpPr/>
            <p:nvPr/>
          </p:nvSpPr>
          <p:spPr>
            <a:xfrm rot="1821516">
              <a:off x="4426205" y="3807142"/>
              <a:ext cx="327660" cy="327660"/>
            </a:xfrm>
            <a:prstGeom prst="arc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正方形/長方形 9"/>
                <p:cNvSpPr/>
                <p:nvPr/>
              </p:nvSpPr>
              <p:spPr>
                <a:xfrm>
                  <a:off x="4720237" y="3729879"/>
                  <a:ext cx="3741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0" name="正方形/長方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237" y="3729879"/>
                  <a:ext cx="374140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正方形/長方形 66"/>
              <p:cNvSpPr/>
              <p:nvPr/>
            </p:nvSpPr>
            <p:spPr>
              <a:xfrm>
                <a:off x="7397692" y="154974"/>
                <a:ext cx="4477508" cy="1169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/6</m:t>
                    </m:r>
                  </m:oMath>
                </a14:m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の回転行列</a:t>
                </a:r>
                <a:r>
                  <a:rPr lang="en-US" altLang="ja-JP" sz="20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A</a:t>
                </a:r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を示せ</a:t>
                </a:r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A</a:t>
                </a:r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により下画像の変換結果を図示せよ</a:t>
                </a:r>
                <a:endParaRPr lang="en-US" altLang="ja-JP" sz="2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また，点</a:t>
                </a:r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(1,1)</a:t>
                </a:r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の移動後の座標を示せ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67" name="正方形/長方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692" y="154974"/>
                <a:ext cx="4477508" cy="1169551"/>
              </a:xfrm>
              <a:prstGeom prst="rect">
                <a:avLst/>
              </a:prstGeom>
              <a:blipFill rotWithShape="0">
                <a:blip r:embed="rId17"/>
                <a:stretch>
                  <a:fillRect l="-1499" t="-2604" r="-817"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グループ化 2"/>
          <p:cNvGrpSpPr/>
          <p:nvPr/>
        </p:nvGrpSpPr>
        <p:grpSpPr>
          <a:xfrm rot="20237048">
            <a:off x="7651053" y="4852744"/>
            <a:ext cx="1202619" cy="1223590"/>
            <a:chOff x="7959292" y="5023309"/>
            <a:chExt cx="1202619" cy="1223590"/>
          </a:xfrm>
        </p:grpSpPr>
        <p:sp>
          <p:nvSpPr>
            <p:cNvPr id="57" name="正方形/長方形 56"/>
            <p:cNvSpPr/>
            <p:nvPr/>
          </p:nvSpPr>
          <p:spPr>
            <a:xfrm>
              <a:off x="7959292" y="5023309"/>
              <a:ext cx="1202619" cy="12235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二等辺三角形 57"/>
            <p:cNvSpPr/>
            <p:nvPr/>
          </p:nvSpPr>
          <p:spPr>
            <a:xfrm>
              <a:off x="7969766" y="5023309"/>
              <a:ext cx="1192145" cy="1217505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540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2950" y="124494"/>
            <a:ext cx="9715500" cy="733270"/>
          </a:xfrm>
        </p:spPr>
        <p:txBody>
          <a:bodyPr>
            <a:normAutofit/>
          </a:bodyPr>
          <a:lstStyle/>
          <a:p>
            <a:r>
              <a:rPr lang="ja-JP" altLang="en-US" sz="3600" b="1" dirty="0" smtClean="0"/>
              <a:t>デジタル</a:t>
            </a:r>
            <a:r>
              <a:rPr lang="ja-JP" altLang="en-US" sz="3600" b="1" dirty="0"/>
              <a:t>メディア</a:t>
            </a:r>
            <a:r>
              <a:rPr lang="ja-JP" altLang="en-US" sz="3600" b="1" dirty="0" smtClean="0"/>
              <a:t>処理</a:t>
            </a:r>
            <a:r>
              <a:rPr lang="en-US" altLang="ja-JP" sz="3600" b="1" dirty="0" smtClean="0"/>
              <a:t>1</a:t>
            </a:r>
            <a:r>
              <a:rPr lang="ja-JP" altLang="en-US" sz="3600" b="1" dirty="0" err="1" smtClean="0"/>
              <a:t>、</a:t>
            </a:r>
            <a:r>
              <a:rPr lang="en-US" altLang="ja-JP" sz="3600" b="1" dirty="0" smtClean="0"/>
              <a:t>2017</a:t>
            </a:r>
            <a:r>
              <a:rPr lang="ja-JP" altLang="en-US" sz="3600" b="1" dirty="0" smtClean="0"/>
              <a:t>（後期）</a:t>
            </a:r>
            <a:endParaRPr kumimoji="1" lang="ja-JP" altLang="en-US" sz="36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42950" y="848026"/>
            <a:ext cx="10369554" cy="600997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</a:rPr>
              <a:t>09/26	</a:t>
            </a:r>
            <a:r>
              <a:rPr lang="ja-JP" altLang="en-US" sz="1800" dirty="0" smtClean="0">
                <a:solidFill>
                  <a:schemeClr val="bg1">
                    <a:lumMod val="75000"/>
                  </a:schemeClr>
                </a:solidFill>
              </a:rPr>
              <a:t>イントロダクション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1 : 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デジタル画像とは，量子化と標本化，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Dynamic </a:t>
            </a: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</a:rPr>
              <a:t>Range</a:t>
            </a:r>
            <a:endParaRPr lang="ja-JP" altLang="en-US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</a:rPr>
              <a:t>10/03	</a:t>
            </a:r>
            <a:r>
              <a:rPr lang="ja-JP" altLang="en-US" sz="1800" dirty="0" smtClean="0">
                <a:solidFill>
                  <a:schemeClr val="bg1">
                    <a:lumMod val="75000"/>
                  </a:schemeClr>
                </a:solidFill>
              </a:rPr>
              <a:t>イントロダクション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2 : 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デジタルカメラ</a:t>
            </a:r>
            <a:r>
              <a:rPr lang="ja-JP" altLang="en-US" sz="1800" dirty="0" smtClean="0">
                <a:solidFill>
                  <a:schemeClr val="bg1">
                    <a:lumMod val="75000"/>
                  </a:schemeClr>
                </a:solidFill>
              </a:rPr>
              <a:t>，人間の視覚，表色系</a:t>
            </a:r>
            <a:endParaRPr lang="ja-JP" altLang="en-US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</a:rPr>
              <a:t>10/10	</a:t>
            </a:r>
            <a:r>
              <a:rPr lang="ja-JP" altLang="en-US" sz="1800" dirty="0" smtClean="0">
                <a:solidFill>
                  <a:schemeClr val="bg1">
                    <a:lumMod val="75000"/>
                  </a:schemeClr>
                </a:solidFill>
              </a:rPr>
              <a:t>フィルタ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処理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1 : 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トーンカーブ，線形フィルタ 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</a:rPr>
              <a:t>10/17	</a:t>
            </a:r>
            <a:r>
              <a:rPr lang="ja-JP" altLang="en-US" sz="1800" dirty="0" smtClean="0">
                <a:solidFill>
                  <a:schemeClr val="bg1">
                    <a:lumMod val="75000"/>
                  </a:schemeClr>
                </a:solidFill>
              </a:rPr>
              <a:t>フィルタ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処理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2 : 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非線形フィルタ，</a:t>
            </a:r>
            <a:r>
              <a:rPr lang="ja-JP" altLang="en-US" sz="1800" dirty="0" smtClean="0">
                <a:solidFill>
                  <a:schemeClr val="bg1">
                    <a:lumMod val="75000"/>
                  </a:schemeClr>
                </a:solidFill>
              </a:rPr>
              <a:t>ハーフトーニング</a:t>
            </a:r>
            <a:endParaRPr lang="en-US" altLang="ja-JP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</a:rPr>
              <a:t>10/24	</a:t>
            </a:r>
            <a:r>
              <a:rPr lang="ja-JP" altLang="en-US" sz="1800" dirty="0" smtClean="0">
                <a:solidFill>
                  <a:schemeClr val="bg1">
                    <a:lumMod val="75000"/>
                  </a:schemeClr>
                </a:solidFill>
              </a:rPr>
              <a:t>フィルタ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処理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3 : 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離散フーリエ</a:t>
            </a:r>
            <a:r>
              <a:rPr lang="ja-JP" altLang="en-US" sz="1800" dirty="0" smtClean="0">
                <a:solidFill>
                  <a:schemeClr val="bg1">
                    <a:lumMod val="75000"/>
                  </a:schemeClr>
                </a:solidFill>
              </a:rPr>
              <a:t>変換と周波数フィルタリング</a:t>
            </a:r>
            <a:endParaRPr lang="en-US" altLang="ja-JP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b="1" dirty="0" smtClean="0">
                <a:solidFill>
                  <a:schemeClr val="bg1">
                    <a:lumMod val="75000"/>
                  </a:schemeClr>
                </a:solidFill>
              </a:rPr>
              <a:t>11/07	</a:t>
            </a:r>
            <a:r>
              <a:rPr lang="ja-JP" altLang="en-US" sz="1800" b="1" dirty="0">
                <a:solidFill>
                  <a:schemeClr val="bg1">
                    <a:lumMod val="75000"/>
                  </a:schemeClr>
                </a:solidFill>
              </a:rPr>
              <a:t>前半のまとめと中間</a:t>
            </a:r>
            <a:r>
              <a:rPr lang="ja-JP" altLang="en-US" sz="1800" b="1" dirty="0" smtClean="0">
                <a:solidFill>
                  <a:schemeClr val="bg1">
                    <a:lumMod val="75000"/>
                  </a:schemeClr>
                </a:solidFill>
              </a:rPr>
              <a:t>試験</a:t>
            </a:r>
            <a:endParaRPr lang="en-US" altLang="ja-JP" sz="18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</a:rPr>
              <a:t>11/14</a:t>
            </a:r>
            <a:r>
              <a:rPr lang="en-US" altLang="ja-JP" sz="1800" b="1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画像処理演習 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: python</a:t>
            </a:r>
            <a:r>
              <a:rPr lang="ja-JP" altLang="en-US" sz="1800" dirty="0" smtClean="0">
                <a:solidFill>
                  <a:schemeClr val="bg1">
                    <a:lumMod val="75000"/>
                  </a:schemeClr>
                </a:solidFill>
              </a:rPr>
              <a:t>入門　</a:t>
            </a: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ja-JP" altLang="en-US" sz="1800" dirty="0" smtClean="0">
                <a:solidFill>
                  <a:schemeClr val="bg1">
                    <a:lumMod val="75000"/>
                  </a:schemeClr>
                </a:solidFill>
              </a:rPr>
              <a:t>演習室</a:t>
            </a: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ja-JP" sz="18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</a:rPr>
              <a:t>11/21	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画像処理演習 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フィルタ</a:t>
            </a:r>
            <a:r>
              <a:rPr lang="ja-JP" altLang="en-US" sz="1800" dirty="0" smtClean="0">
                <a:solidFill>
                  <a:schemeClr val="bg1">
                    <a:lumMod val="75000"/>
                  </a:schemeClr>
                </a:solidFill>
              </a:rPr>
              <a:t>処理 </a:t>
            </a: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演習室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ja-JP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</a:rPr>
              <a:t>11/28	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画像処理演習 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フィルタ</a:t>
            </a:r>
            <a:r>
              <a:rPr lang="ja-JP" altLang="en-US" sz="1800" dirty="0" smtClean="0">
                <a:solidFill>
                  <a:schemeClr val="bg1">
                    <a:lumMod val="75000"/>
                  </a:schemeClr>
                </a:solidFill>
              </a:rPr>
              <a:t>処理 </a:t>
            </a: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演習室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ja-JP" sz="18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</a:rPr>
              <a:t>12/05	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画像処理演習 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フィルタ</a:t>
            </a:r>
            <a:r>
              <a:rPr lang="ja-JP" altLang="en-US" sz="1800" dirty="0" smtClean="0">
                <a:solidFill>
                  <a:schemeClr val="bg1">
                    <a:lumMod val="75000"/>
                  </a:schemeClr>
                </a:solidFill>
              </a:rPr>
              <a:t>処理</a:t>
            </a: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演習室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ja-JP" altLang="en-US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12/12	</a:t>
            </a:r>
            <a:r>
              <a:rPr lang="ja-JP" altLang="en-US" sz="1800" dirty="0"/>
              <a:t>画像の幾何変換１ </a:t>
            </a:r>
            <a:r>
              <a:rPr lang="en-US" altLang="ja-JP" sz="1800" dirty="0"/>
              <a:t>: </a:t>
            </a:r>
            <a:r>
              <a:rPr lang="ja-JP" altLang="en-US" sz="1800" dirty="0"/>
              <a:t>アファイン</a:t>
            </a:r>
            <a:r>
              <a:rPr lang="ja-JP" altLang="en-US" sz="1800" dirty="0" smtClean="0"/>
              <a:t>変換</a:t>
            </a:r>
            <a:r>
              <a:rPr lang="en-US" altLang="ja-JP" sz="1800" dirty="0" smtClean="0"/>
              <a:t> </a:t>
            </a:r>
            <a:r>
              <a:rPr lang="en-US" altLang="ja-JP" sz="1800" dirty="0"/>
              <a:t>	</a:t>
            </a:r>
            <a:endParaRPr lang="en-US" altLang="ja-JP" sz="1800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12/19	</a:t>
            </a:r>
            <a:r>
              <a:rPr lang="ja-JP" altLang="en-US" sz="1800" dirty="0"/>
              <a:t>画像の幾何変換２ </a:t>
            </a:r>
            <a:r>
              <a:rPr lang="en-US" altLang="ja-JP" sz="1800" dirty="0"/>
              <a:t>: </a:t>
            </a:r>
            <a:r>
              <a:rPr lang="ja-JP" altLang="en-US" sz="1800" dirty="0"/>
              <a:t>画像の補間</a:t>
            </a:r>
            <a:r>
              <a:rPr lang="en-US" altLang="ja-JP" sz="1800" dirty="0"/>
              <a:t>	</a:t>
            </a:r>
            <a:endParaRPr lang="en-US" altLang="ja-JP" sz="1800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01/16 </a:t>
            </a:r>
            <a:r>
              <a:rPr lang="en-US" altLang="ja-JP" sz="1800" dirty="0"/>
              <a:t>	</a:t>
            </a:r>
            <a:r>
              <a:rPr lang="ja-JP" altLang="en-US" sz="1800" dirty="0"/>
              <a:t>画像復元 </a:t>
            </a:r>
            <a:r>
              <a:rPr lang="en-US" altLang="ja-JP" sz="1800" dirty="0"/>
              <a:t>: Convolution</a:t>
            </a:r>
            <a:r>
              <a:rPr lang="ja-JP" altLang="en-US" sz="1800" dirty="0"/>
              <a:t>と</a:t>
            </a:r>
            <a:r>
              <a:rPr lang="en-US" altLang="ja-JP" sz="1800" dirty="0"/>
              <a:t>De-convolution</a:t>
            </a:r>
            <a:r>
              <a:rPr lang="ja-JP" altLang="en-US" sz="1800" dirty="0" smtClean="0"/>
              <a:t>（変更</a:t>
            </a:r>
            <a:r>
              <a:rPr lang="ja-JP" altLang="en-US" sz="1800" dirty="0"/>
              <a:t>する可能性有り）</a:t>
            </a:r>
            <a:endParaRPr lang="en-US" altLang="ja-JP" sz="1800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b="1" dirty="0" smtClean="0">
                <a:solidFill>
                  <a:srgbClr val="FF0000"/>
                </a:solidFill>
              </a:rPr>
              <a:t>01/23 </a:t>
            </a:r>
            <a:r>
              <a:rPr lang="en-US" altLang="ja-JP" sz="1800" b="1" dirty="0">
                <a:solidFill>
                  <a:srgbClr val="FF0000"/>
                </a:solidFill>
              </a:rPr>
              <a:t>	</a:t>
            </a:r>
            <a:r>
              <a:rPr lang="ja-JP" altLang="en-US" sz="1800" b="1" dirty="0">
                <a:solidFill>
                  <a:srgbClr val="FF0000"/>
                </a:solidFill>
              </a:rPr>
              <a:t>後半のまとめと期末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試験</a:t>
            </a:r>
            <a:endParaRPr lang="en-US" altLang="ja-JP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119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47421" y="283483"/>
            <a:ext cx="5338779" cy="733270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せん断（スキュー）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1475432" y="2039516"/>
                <a:ext cx="2697212" cy="7993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400" b="1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400" b="1" dirty="0" smtClean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432" y="2039516"/>
                <a:ext cx="2697212" cy="7993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正方形/長方形 33"/>
          <p:cNvSpPr/>
          <p:nvPr/>
        </p:nvSpPr>
        <p:spPr>
          <a:xfrm>
            <a:off x="533988" y="1378006"/>
            <a:ext cx="4580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軸方向に角度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θ</a:t>
            </a:r>
            <a:r>
              <a:rPr lang="ja-JP" altLang="en-US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だけ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歪める変換</a:t>
            </a:r>
            <a:endParaRPr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1783465" y="2876348"/>
                <a:ext cx="2081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ただし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 panose="02040503050406030204" pitchFamily="18" charset="0"/>
                      </a:rPr>
                      <m:t>tan</m:t>
                    </m:r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465" y="2876348"/>
                <a:ext cx="2081147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3226" t="-9231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正方形/長方形 77"/>
          <p:cNvSpPr/>
          <p:nvPr/>
        </p:nvSpPr>
        <p:spPr>
          <a:xfrm>
            <a:off x="6859538" y="1378006"/>
            <a:ext cx="4567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軸方向に角度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θ</a:t>
            </a:r>
            <a:r>
              <a:rPr lang="ja-JP" altLang="en-US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だけ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歪める変換</a:t>
            </a:r>
            <a:endParaRPr lang="ja-JP" altLang="en-US" sz="2400" dirty="0"/>
          </a:p>
        </p:txBody>
      </p:sp>
      <p:sp>
        <p:nvSpPr>
          <p:cNvPr id="31" name="右矢印 30"/>
          <p:cNvSpPr/>
          <p:nvPr/>
        </p:nvSpPr>
        <p:spPr>
          <a:xfrm>
            <a:off x="2303528" y="4858652"/>
            <a:ext cx="804879" cy="588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/>
          <p:cNvGrpSpPr/>
          <p:nvPr/>
        </p:nvGrpSpPr>
        <p:grpSpPr>
          <a:xfrm>
            <a:off x="3068633" y="3860430"/>
            <a:ext cx="2698787" cy="2456685"/>
            <a:chOff x="3251213" y="3860430"/>
            <a:chExt cx="2698787" cy="2456685"/>
          </a:xfrm>
        </p:grpSpPr>
        <p:pic>
          <p:nvPicPr>
            <p:cNvPr id="57" name="図 56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769">
              <a:off x="3466921" y="4642885"/>
              <a:ext cx="2281988" cy="1523973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正方形/長方形 21"/>
                <p:cNvSpPr/>
                <p:nvPr/>
              </p:nvSpPr>
              <p:spPr>
                <a:xfrm>
                  <a:off x="4950239" y="4145008"/>
                  <a:ext cx="999761" cy="5821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正方形/長方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0239" y="4145008"/>
                  <a:ext cx="999761" cy="58214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線矢印コネクタ 23"/>
            <p:cNvCxnSpPr/>
            <p:nvPr/>
          </p:nvCxnSpPr>
          <p:spPr>
            <a:xfrm>
              <a:off x="3473619" y="6018200"/>
              <a:ext cx="20680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/>
            <p:nvPr/>
          </p:nvCxnSpPr>
          <p:spPr>
            <a:xfrm flipV="1">
              <a:off x="3630655" y="4071177"/>
              <a:ext cx="0" cy="20599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正方形/長方形 25"/>
                <p:cNvSpPr/>
                <p:nvPr/>
              </p:nvSpPr>
              <p:spPr>
                <a:xfrm>
                  <a:off x="5234874" y="5904720"/>
                  <a:ext cx="316547" cy="353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26" name="正方形/長方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874" y="5904720"/>
                  <a:ext cx="316547" cy="35383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正方形/長方形 26"/>
                <p:cNvSpPr/>
                <p:nvPr/>
              </p:nvSpPr>
              <p:spPr>
                <a:xfrm>
                  <a:off x="3251213" y="3860430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27" name="正方形/長方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13" y="3860430"/>
                  <a:ext cx="472950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円/楕円 28"/>
            <p:cNvSpPr/>
            <p:nvPr/>
          </p:nvSpPr>
          <p:spPr>
            <a:xfrm>
              <a:off x="5541642" y="4757197"/>
              <a:ext cx="82871" cy="82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3823849" y="6067346"/>
              <a:ext cx="905411" cy="249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変換後画像</a:t>
              </a:r>
              <a:endParaRPr lang="ja-JP" altLang="en-US" dirty="0"/>
            </a:p>
          </p:txBody>
        </p:sp>
        <p:sp>
          <p:nvSpPr>
            <p:cNvPr id="64" name="円弧 63"/>
            <p:cNvSpPr/>
            <p:nvPr/>
          </p:nvSpPr>
          <p:spPr>
            <a:xfrm rot="20682553">
              <a:off x="3389954" y="5507808"/>
              <a:ext cx="532698" cy="562995"/>
            </a:xfrm>
            <a:prstGeom prst="arc">
              <a:avLst>
                <a:gd name="adj1" fmla="val 17011200"/>
                <a:gd name="adj2" fmla="val 20283854"/>
              </a:avLst>
            </a:prstGeom>
            <a:noFill/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正方形/長方形 9"/>
                <p:cNvSpPr/>
                <p:nvPr/>
              </p:nvSpPr>
              <p:spPr>
                <a:xfrm>
                  <a:off x="3619919" y="5220806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10" name="正方形/長方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9919" y="5220806"/>
                  <a:ext cx="394147" cy="4001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グループ化 11"/>
          <p:cNvGrpSpPr/>
          <p:nvPr/>
        </p:nvGrpSpPr>
        <p:grpSpPr>
          <a:xfrm>
            <a:off x="358502" y="3860430"/>
            <a:ext cx="1984800" cy="2456685"/>
            <a:chOff x="358502" y="3860430"/>
            <a:chExt cx="1984800" cy="2456685"/>
          </a:xfrm>
        </p:grpSpPr>
        <p:cxnSp>
          <p:nvCxnSpPr>
            <p:cNvPr id="15" name="直線矢印コネクタ 14"/>
            <p:cNvCxnSpPr/>
            <p:nvPr/>
          </p:nvCxnSpPr>
          <p:spPr>
            <a:xfrm>
              <a:off x="533988" y="6018200"/>
              <a:ext cx="16435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/>
            <p:nvPr/>
          </p:nvCxnSpPr>
          <p:spPr>
            <a:xfrm flipV="1">
              <a:off x="722580" y="4071177"/>
              <a:ext cx="0" cy="20599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正方形/長方形 16"/>
                <p:cNvSpPr/>
                <p:nvPr/>
              </p:nvSpPr>
              <p:spPr>
                <a:xfrm>
                  <a:off x="1968966" y="5926070"/>
                  <a:ext cx="316547" cy="353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17" name="正方形/長方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8966" y="5926070"/>
                  <a:ext cx="316547" cy="35383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正方形/長方形 17"/>
                <p:cNvSpPr/>
                <p:nvPr/>
              </p:nvSpPr>
              <p:spPr>
                <a:xfrm>
                  <a:off x="358502" y="3860430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18" name="正方形/長方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502" y="3860430"/>
                  <a:ext cx="472950" cy="5232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34" y="4791457"/>
              <a:ext cx="1207111" cy="120711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正方形/長方形 19"/>
                <p:cNvSpPr/>
                <p:nvPr/>
              </p:nvSpPr>
              <p:spPr>
                <a:xfrm>
                  <a:off x="1706782" y="4146079"/>
                  <a:ext cx="636520" cy="6034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正方形/長方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6782" y="4146079"/>
                  <a:ext cx="636520" cy="6034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正方形/長方形 22"/>
            <p:cNvSpPr/>
            <p:nvPr/>
          </p:nvSpPr>
          <p:spPr>
            <a:xfrm>
              <a:off x="1002889" y="6067346"/>
              <a:ext cx="593200" cy="249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元</a:t>
              </a:r>
              <a:r>
                <a:rPr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画像</a:t>
              </a:r>
              <a:endParaRPr lang="ja-JP" altLang="en-US" dirty="0"/>
            </a:p>
          </p:txBody>
        </p:sp>
        <p:sp>
          <p:nvSpPr>
            <p:cNvPr id="59" name="円/楕円 58"/>
            <p:cNvSpPr/>
            <p:nvPr/>
          </p:nvSpPr>
          <p:spPr>
            <a:xfrm>
              <a:off x="1915395" y="4757197"/>
              <a:ext cx="82871" cy="82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6992195" y="3826384"/>
            <a:ext cx="5199805" cy="2490731"/>
            <a:chOff x="6992195" y="3826384"/>
            <a:chExt cx="5199805" cy="2490731"/>
          </a:xfrm>
        </p:grpSpPr>
        <p:sp>
          <p:nvSpPr>
            <p:cNvPr id="77" name="右矢印 76"/>
            <p:cNvSpPr/>
            <p:nvPr/>
          </p:nvSpPr>
          <p:spPr>
            <a:xfrm>
              <a:off x="8899267" y="4858652"/>
              <a:ext cx="804879" cy="5889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2" name="グループ化 31"/>
            <p:cNvGrpSpPr/>
            <p:nvPr/>
          </p:nvGrpSpPr>
          <p:grpSpPr>
            <a:xfrm>
              <a:off x="9215790" y="3826384"/>
              <a:ext cx="2976210" cy="2490731"/>
              <a:chOff x="9215790" y="3826384"/>
              <a:chExt cx="2976210" cy="2490731"/>
            </a:xfrm>
          </p:grpSpPr>
          <p:pic>
            <p:nvPicPr>
              <p:cNvPr id="58" name="図 57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5790" y="4408531"/>
                <a:ext cx="2724151" cy="1278556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</p:pic>
          <p:grpSp>
            <p:nvGrpSpPr>
              <p:cNvPr id="28" name="グループ化 27"/>
              <p:cNvGrpSpPr/>
              <p:nvPr/>
            </p:nvGrpSpPr>
            <p:grpSpPr>
              <a:xfrm>
                <a:off x="9576763" y="3826384"/>
                <a:ext cx="2615237" cy="2490731"/>
                <a:chOff x="9576763" y="3826384"/>
                <a:chExt cx="2615237" cy="249073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正方形/長方形 68"/>
                    <p:cNvSpPr/>
                    <p:nvPr/>
                  </p:nvSpPr>
                  <p:spPr>
                    <a:xfrm>
                      <a:off x="11209230" y="3826384"/>
                      <a:ext cx="982770" cy="58214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altLang="ja-JP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9" name="正方形/長方形 6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209230" y="3826384"/>
                      <a:ext cx="982770" cy="582147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1" name="直線矢印コネクタ 70"/>
                <p:cNvCxnSpPr/>
                <p:nvPr/>
              </p:nvCxnSpPr>
              <p:spPr>
                <a:xfrm>
                  <a:off x="9799169" y="6018200"/>
                  <a:ext cx="206802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線矢印コネクタ 71"/>
                <p:cNvCxnSpPr/>
                <p:nvPr/>
              </p:nvCxnSpPr>
              <p:spPr>
                <a:xfrm flipV="1">
                  <a:off x="9956205" y="4071177"/>
                  <a:ext cx="0" cy="205990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正方形/長方形 72"/>
                    <p:cNvSpPr/>
                    <p:nvPr/>
                  </p:nvSpPr>
                  <p:spPr>
                    <a:xfrm>
                      <a:off x="11560424" y="5904720"/>
                      <a:ext cx="316547" cy="35383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brk m:alnAt="7"/>
                              </m:r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ja-JP" altLang="en-US" sz="2800" dirty="0"/>
                    </a:p>
                  </p:txBody>
                </p:sp>
              </mc:Choice>
              <mc:Fallback xmlns="">
                <p:sp>
                  <p:nvSpPr>
                    <p:cNvPr id="73" name="正方形/長方形 7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60424" y="5904720"/>
                      <a:ext cx="316547" cy="353839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b="-86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正方形/長方形 73"/>
                    <p:cNvSpPr/>
                    <p:nvPr/>
                  </p:nvSpPr>
                  <p:spPr>
                    <a:xfrm>
                      <a:off x="9576763" y="3860430"/>
                      <a:ext cx="472950" cy="52322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ja-JP" altLang="en-US" sz="2800" dirty="0"/>
                    </a:p>
                  </p:txBody>
                </p:sp>
              </mc:Choice>
              <mc:Fallback xmlns="">
                <p:sp>
                  <p:nvSpPr>
                    <p:cNvPr id="74" name="正方形/長方形 7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76763" y="3860430"/>
                      <a:ext cx="472950" cy="52322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5" name="円/楕円 74"/>
                <p:cNvSpPr/>
                <p:nvPr/>
              </p:nvSpPr>
              <p:spPr>
                <a:xfrm>
                  <a:off x="11126359" y="4039169"/>
                  <a:ext cx="82871" cy="8287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6" name="正方形/長方形 75"/>
                <p:cNvSpPr/>
                <p:nvPr/>
              </p:nvSpPr>
              <p:spPr>
                <a:xfrm>
                  <a:off x="10149399" y="6067346"/>
                  <a:ext cx="905411" cy="2497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ja-JP" altLang="en-US" dirty="0" smtClean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変換後画像</a:t>
                  </a:r>
                  <a:endParaRPr lang="ja-JP" altLang="en-US" dirty="0"/>
                </a:p>
              </p:txBody>
            </p:sp>
            <p:sp>
              <p:nvSpPr>
                <p:cNvPr id="79" name="円弧 78"/>
                <p:cNvSpPr/>
                <p:nvPr/>
              </p:nvSpPr>
              <p:spPr>
                <a:xfrm rot="1934436">
                  <a:off x="9894094" y="5708105"/>
                  <a:ext cx="532698" cy="546494"/>
                </a:xfrm>
                <a:prstGeom prst="arc">
                  <a:avLst>
                    <a:gd name="adj1" fmla="val 17011200"/>
                    <a:gd name="adj2" fmla="val 20283854"/>
                  </a:avLst>
                </a:prstGeom>
                <a:noFill/>
                <a:ln w="317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正方形/長方形 79"/>
                    <p:cNvSpPr/>
                    <p:nvPr/>
                  </p:nvSpPr>
                  <p:spPr>
                    <a:xfrm>
                      <a:off x="10334422" y="5678379"/>
                      <a:ext cx="394147" cy="4001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ja-JP" altLang="en-US" sz="2000" dirty="0"/>
                    </a:p>
                  </p:txBody>
                </p:sp>
              </mc:Choice>
              <mc:Fallback xmlns="">
                <p:sp>
                  <p:nvSpPr>
                    <p:cNvPr id="80" name="正方形/長方形 7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334422" y="5678379"/>
                      <a:ext cx="394147" cy="400110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4" name="グループ化 13"/>
            <p:cNvGrpSpPr/>
            <p:nvPr/>
          </p:nvGrpSpPr>
          <p:grpSpPr>
            <a:xfrm>
              <a:off x="6992195" y="3860430"/>
              <a:ext cx="1984800" cy="2456685"/>
              <a:chOff x="6684052" y="3860430"/>
              <a:chExt cx="1984800" cy="2456685"/>
            </a:xfrm>
          </p:grpSpPr>
          <p:cxnSp>
            <p:nvCxnSpPr>
              <p:cNvPr id="60" name="直線矢印コネクタ 59"/>
              <p:cNvCxnSpPr/>
              <p:nvPr/>
            </p:nvCxnSpPr>
            <p:spPr>
              <a:xfrm>
                <a:off x="6859538" y="6018200"/>
                <a:ext cx="164352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矢印コネクタ 60"/>
              <p:cNvCxnSpPr/>
              <p:nvPr/>
            </p:nvCxnSpPr>
            <p:spPr>
              <a:xfrm flipV="1">
                <a:off x="7048130" y="4071177"/>
                <a:ext cx="0" cy="205990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正方形/長方形 62"/>
                  <p:cNvSpPr/>
                  <p:nvPr/>
                </p:nvSpPr>
                <p:spPr>
                  <a:xfrm>
                    <a:off x="8294516" y="5926070"/>
                    <a:ext cx="316547" cy="35383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brk m:alnAt="7"/>
                            </m:rP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ja-JP" altLang="en-US" sz="2800" dirty="0"/>
                  </a:p>
                </p:txBody>
              </p:sp>
            </mc:Choice>
            <mc:Fallback xmlns="">
              <p:sp>
                <p:nvSpPr>
                  <p:cNvPr id="63" name="正方形/長方形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4516" y="5926070"/>
                    <a:ext cx="316547" cy="35383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1034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正方形/長方形 64"/>
                  <p:cNvSpPr/>
                  <p:nvPr/>
                </p:nvSpPr>
                <p:spPr>
                  <a:xfrm>
                    <a:off x="6684052" y="3860430"/>
                    <a:ext cx="472950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ja-JP" altLang="en-US" sz="2800" dirty="0"/>
                  </a:p>
                </p:txBody>
              </p:sp>
            </mc:Choice>
            <mc:Fallback xmlns="">
              <p:sp>
                <p:nvSpPr>
                  <p:cNvPr id="65" name="正方形/長方形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4052" y="3860430"/>
                    <a:ext cx="472950" cy="52322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66" name="図 65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77784" y="4791457"/>
                <a:ext cx="1207111" cy="120711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正方形/長方形 67"/>
                  <p:cNvSpPr/>
                  <p:nvPr/>
                </p:nvSpPr>
                <p:spPr>
                  <a:xfrm>
                    <a:off x="8032332" y="4146079"/>
                    <a:ext cx="636520" cy="6034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altLang="ja-JP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ja-JP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ja-JP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正方形/長方形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2332" y="4146079"/>
                    <a:ext cx="636520" cy="6034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正方形/長方形 69"/>
              <p:cNvSpPr/>
              <p:nvPr/>
            </p:nvSpPr>
            <p:spPr>
              <a:xfrm>
                <a:off x="7328439" y="6067346"/>
                <a:ext cx="593200" cy="249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元</a:t>
                </a:r>
                <a:r>
                  <a:rPr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画像</a:t>
                </a:r>
                <a:endParaRPr lang="ja-JP" altLang="en-US" dirty="0"/>
              </a:p>
            </p:txBody>
          </p:sp>
          <p:sp>
            <p:nvSpPr>
              <p:cNvPr id="81" name="円/楕円 80"/>
              <p:cNvSpPr/>
              <p:nvPr/>
            </p:nvSpPr>
            <p:spPr>
              <a:xfrm>
                <a:off x="8240945" y="4757197"/>
                <a:ext cx="82871" cy="8287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正方形/長方形 82"/>
              <p:cNvSpPr/>
              <p:nvPr/>
            </p:nvSpPr>
            <p:spPr>
              <a:xfrm>
                <a:off x="7794570" y="2039516"/>
                <a:ext cx="2697212" cy="7993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400" b="1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400" b="1" dirty="0" smtClean="0"/>
              </a:p>
            </p:txBody>
          </p:sp>
        </mc:Choice>
        <mc:Fallback xmlns="">
          <p:sp>
            <p:nvSpPr>
              <p:cNvPr id="83" name="正方形/長方形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70" y="2039516"/>
                <a:ext cx="2697212" cy="79938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正方形/長方形 84"/>
              <p:cNvSpPr/>
              <p:nvPr/>
            </p:nvSpPr>
            <p:spPr>
              <a:xfrm>
                <a:off x="8102603" y="2876348"/>
                <a:ext cx="2081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ただし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 panose="02040503050406030204" pitchFamily="18" charset="0"/>
                      </a:rPr>
                      <m:t>tan</m:t>
                    </m:r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5" name="正方形/長方形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603" y="2876348"/>
                <a:ext cx="2081147" cy="400110"/>
              </a:xfrm>
              <a:prstGeom prst="rect">
                <a:avLst/>
              </a:prstGeom>
              <a:blipFill rotWithShape="0">
                <a:blip r:embed="rId20"/>
                <a:stretch>
                  <a:fillRect l="-2924" t="-9231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51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283483"/>
            <a:ext cx="10111340" cy="94378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鏡</a:t>
            </a:r>
            <a:r>
              <a:rPr lang="ja-JP" altLang="en-US" dirty="0"/>
              <a:t>映</a:t>
            </a:r>
            <a:r>
              <a:rPr lang="en-US" altLang="ja-JP" sz="2800" dirty="0" smtClean="0"/>
              <a:t>: </a:t>
            </a:r>
            <a:r>
              <a:rPr lang="ja-JP" altLang="en-US" sz="2800" dirty="0" smtClean="0"/>
              <a:t>直線に対して反転する変換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1515329" y="1327323"/>
                <a:ext cx="1465849" cy="101591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Y</a:t>
                </a:r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軸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反転</a:t>
                </a:r>
                <a:endParaRPr lang="en-US" altLang="ja-JP" sz="2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400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329" y="1327323"/>
                <a:ext cx="1465849" cy="1015919"/>
              </a:xfrm>
              <a:prstGeom prst="rect">
                <a:avLst/>
              </a:prstGeom>
              <a:blipFill rotWithShape="0">
                <a:blip r:embed="rId2"/>
                <a:stretch>
                  <a:fillRect t="-4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正方形/長方形 22"/>
          <p:cNvSpPr/>
          <p:nvPr/>
        </p:nvSpPr>
        <p:spPr>
          <a:xfrm>
            <a:off x="12816386" y="3199158"/>
            <a:ext cx="593200" cy="24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元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</a:t>
            </a:r>
            <a:endParaRPr lang="ja-JP" altLang="en-US" dirty="0"/>
          </a:p>
        </p:txBody>
      </p:sp>
      <p:sp>
        <p:nvSpPr>
          <p:cNvPr id="31" name="右矢印 30"/>
          <p:cNvSpPr/>
          <p:nvPr/>
        </p:nvSpPr>
        <p:spPr>
          <a:xfrm>
            <a:off x="12936958" y="1874630"/>
            <a:ext cx="804879" cy="588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/>
          <p:cNvGrpSpPr/>
          <p:nvPr/>
        </p:nvGrpSpPr>
        <p:grpSpPr>
          <a:xfrm>
            <a:off x="211535" y="2427925"/>
            <a:ext cx="4330044" cy="4039883"/>
            <a:chOff x="714749" y="1516368"/>
            <a:chExt cx="4330044" cy="4039883"/>
          </a:xfrm>
        </p:grpSpPr>
        <p:grpSp>
          <p:nvGrpSpPr>
            <p:cNvPr id="21" name="グループ化 20"/>
            <p:cNvGrpSpPr/>
            <p:nvPr/>
          </p:nvGrpSpPr>
          <p:grpSpPr>
            <a:xfrm>
              <a:off x="918081" y="1516368"/>
              <a:ext cx="3965069" cy="4039883"/>
              <a:chOff x="1299081" y="1414768"/>
              <a:chExt cx="3965069" cy="4039883"/>
            </a:xfrm>
          </p:grpSpPr>
          <p:cxnSp>
            <p:nvCxnSpPr>
              <p:cNvPr id="15" name="直線矢印コネクタ 14"/>
              <p:cNvCxnSpPr/>
              <p:nvPr/>
            </p:nvCxnSpPr>
            <p:spPr>
              <a:xfrm>
                <a:off x="1299081" y="3701166"/>
                <a:ext cx="396506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矢印コネクタ 15"/>
              <p:cNvCxnSpPr/>
              <p:nvPr/>
            </p:nvCxnSpPr>
            <p:spPr>
              <a:xfrm flipV="1">
                <a:off x="3033980" y="1549400"/>
                <a:ext cx="0" cy="39052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正方形/長方形 16"/>
                  <p:cNvSpPr/>
                  <p:nvPr/>
                </p:nvSpPr>
                <p:spPr>
                  <a:xfrm>
                    <a:off x="4884291" y="3170408"/>
                    <a:ext cx="316547" cy="35383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brk m:alnAt="7"/>
                            </m:rP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ja-JP" altLang="en-US" sz="2800" dirty="0"/>
                  </a:p>
                </p:txBody>
              </p:sp>
            </mc:Choice>
            <mc:Fallback xmlns="">
              <p:sp>
                <p:nvSpPr>
                  <p:cNvPr id="17" name="正方形/長方形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4291" y="3170408"/>
                    <a:ext cx="316547" cy="35383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034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正方形/長方形 17"/>
                  <p:cNvSpPr/>
                  <p:nvPr/>
                </p:nvSpPr>
                <p:spPr>
                  <a:xfrm>
                    <a:off x="3005948" y="1414768"/>
                    <a:ext cx="472950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ja-JP" altLang="en-US" sz="2800" dirty="0"/>
                  </a:p>
                </p:txBody>
              </p:sp>
            </mc:Choice>
            <mc:Fallback xmlns="">
              <p:sp>
                <p:nvSpPr>
                  <p:cNvPr id="18" name="正方形/長方形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5948" y="1414768"/>
                    <a:ext cx="472950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9" name="図 18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9802" y="2140217"/>
                <a:ext cx="1207111" cy="1207111"/>
              </a:xfrm>
              <a:prstGeom prst="rect">
                <a:avLst/>
              </a:prstGeom>
            </p:spPr>
          </p:pic>
          <p:pic>
            <p:nvPicPr>
              <p:cNvPr id="62" name="図 61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3389801" y="4080880"/>
                <a:ext cx="1207111" cy="1207111"/>
              </a:xfrm>
              <a:prstGeom prst="rect">
                <a:avLst/>
              </a:prstGeom>
            </p:spPr>
          </p:pic>
          <p:pic>
            <p:nvPicPr>
              <p:cNvPr id="67" name="図 66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477563" y="2140217"/>
                <a:ext cx="1200596" cy="1207111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正方形/長方形 19"/>
                <p:cNvSpPr/>
                <p:nvPr/>
              </p:nvSpPr>
              <p:spPr>
                <a:xfrm>
                  <a:off x="3970774" y="1591309"/>
                  <a:ext cx="636520" cy="6034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正方形/長方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0774" y="1591309"/>
                  <a:ext cx="636520" cy="6034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円/楕円 58"/>
            <p:cNvSpPr/>
            <p:nvPr/>
          </p:nvSpPr>
          <p:spPr>
            <a:xfrm>
              <a:off x="4179387" y="2202427"/>
              <a:ext cx="82871" cy="82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正方形/長方形 85"/>
                <p:cNvSpPr/>
                <p:nvPr/>
              </p:nvSpPr>
              <p:spPr>
                <a:xfrm>
                  <a:off x="4215912" y="4952752"/>
                  <a:ext cx="828881" cy="6034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正方形/長方形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5912" y="4952752"/>
                  <a:ext cx="828881" cy="6034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円/楕円 86"/>
            <p:cNvSpPr/>
            <p:nvPr/>
          </p:nvSpPr>
          <p:spPr>
            <a:xfrm>
              <a:off x="4159065" y="5324325"/>
              <a:ext cx="82871" cy="82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正方形/長方形 87"/>
                <p:cNvSpPr/>
                <p:nvPr/>
              </p:nvSpPr>
              <p:spPr>
                <a:xfrm>
                  <a:off x="714749" y="1591309"/>
                  <a:ext cx="828881" cy="6034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正方形/長方形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49" y="1591309"/>
                  <a:ext cx="828881" cy="6034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円/楕円 88"/>
            <p:cNvSpPr/>
            <p:nvPr/>
          </p:nvSpPr>
          <p:spPr>
            <a:xfrm>
              <a:off x="1076776" y="2202427"/>
              <a:ext cx="82871" cy="82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正方形/長方形 89"/>
              <p:cNvSpPr/>
              <p:nvPr/>
            </p:nvSpPr>
            <p:spPr>
              <a:xfrm>
                <a:off x="4588844" y="4158488"/>
                <a:ext cx="1465849" cy="101591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X</a:t>
                </a:r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軸反転</a:t>
                </a:r>
                <a:endParaRPr lang="en-US" altLang="ja-JP" sz="2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b="0" i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400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0" name="正方形/長方形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844" y="4158488"/>
                <a:ext cx="1465849" cy="1015919"/>
              </a:xfrm>
              <a:prstGeom prst="rect">
                <a:avLst/>
              </a:prstGeom>
              <a:blipFill rotWithShape="0">
                <a:blip r:embed="rId9"/>
                <a:stretch>
                  <a:fillRect t="-35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円弧 34"/>
          <p:cNvSpPr/>
          <p:nvPr/>
        </p:nvSpPr>
        <p:spPr>
          <a:xfrm>
            <a:off x="1335733" y="2381950"/>
            <a:ext cx="1628063" cy="814905"/>
          </a:xfrm>
          <a:prstGeom prst="arc">
            <a:avLst>
              <a:gd name="adj1" fmla="val 10967141"/>
              <a:gd name="adj2" fmla="val 0"/>
            </a:avLst>
          </a:prstGeom>
          <a:ln w="3175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円弧 90"/>
          <p:cNvSpPr/>
          <p:nvPr/>
        </p:nvSpPr>
        <p:spPr>
          <a:xfrm rot="5400000">
            <a:off x="3290707" y="4268336"/>
            <a:ext cx="1628063" cy="814905"/>
          </a:xfrm>
          <a:prstGeom prst="arc">
            <a:avLst>
              <a:gd name="adj1" fmla="val 10967141"/>
              <a:gd name="adj2" fmla="val 0"/>
            </a:avLst>
          </a:prstGeom>
          <a:ln w="3175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3" name="グループ化 42"/>
          <p:cNvGrpSpPr/>
          <p:nvPr/>
        </p:nvGrpSpPr>
        <p:grpSpPr>
          <a:xfrm>
            <a:off x="6829031" y="2411772"/>
            <a:ext cx="5138032" cy="3572100"/>
            <a:chOff x="6638519" y="920077"/>
            <a:chExt cx="5138032" cy="3572100"/>
          </a:xfrm>
        </p:grpSpPr>
        <p:cxnSp>
          <p:nvCxnSpPr>
            <p:cNvPr id="93" name="直線矢印コネクタ 92"/>
            <p:cNvCxnSpPr/>
            <p:nvPr/>
          </p:nvCxnSpPr>
          <p:spPr>
            <a:xfrm>
              <a:off x="6859538" y="4073699"/>
              <a:ext cx="164352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/>
            <p:cNvCxnSpPr/>
            <p:nvPr/>
          </p:nvCxnSpPr>
          <p:spPr>
            <a:xfrm flipV="1">
              <a:off x="7048130" y="2623105"/>
              <a:ext cx="0" cy="16909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正方形/長方形 94"/>
                <p:cNvSpPr/>
                <p:nvPr/>
              </p:nvSpPr>
              <p:spPr>
                <a:xfrm>
                  <a:off x="8294516" y="3981569"/>
                  <a:ext cx="316547" cy="353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95" name="正方形/長方形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4516" y="3981569"/>
                  <a:ext cx="316547" cy="35383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正方形/長方形 95"/>
                <p:cNvSpPr/>
                <p:nvPr/>
              </p:nvSpPr>
              <p:spPr>
                <a:xfrm>
                  <a:off x="6638519" y="2397469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96" name="正方形/長方形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8519" y="2397469"/>
                  <a:ext cx="472950" cy="5232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7" name="図 96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784" y="2846956"/>
              <a:ext cx="1207111" cy="1207111"/>
            </a:xfrm>
            <a:prstGeom prst="rect">
              <a:avLst/>
            </a:prstGeom>
          </p:spPr>
        </p:pic>
        <p:sp>
          <p:nvSpPr>
            <p:cNvPr id="100" name="正方形/長方形 99"/>
            <p:cNvSpPr/>
            <p:nvPr/>
          </p:nvSpPr>
          <p:spPr>
            <a:xfrm>
              <a:off x="7267598" y="4122845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元</a:t>
              </a:r>
              <a:r>
                <a:rPr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画像</a:t>
              </a:r>
              <a:endParaRPr lang="ja-JP" altLang="en-US" dirty="0"/>
            </a:p>
          </p:txBody>
        </p:sp>
        <p:cxnSp>
          <p:nvCxnSpPr>
            <p:cNvPr id="101" name="直線矢印コネクタ 100"/>
            <p:cNvCxnSpPr/>
            <p:nvPr/>
          </p:nvCxnSpPr>
          <p:spPr>
            <a:xfrm>
              <a:off x="9799169" y="4073699"/>
              <a:ext cx="16160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矢印コネクタ 101"/>
            <p:cNvCxnSpPr/>
            <p:nvPr/>
          </p:nvCxnSpPr>
          <p:spPr>
            <a:xfrm flipV="1">
              <a:off x="9956205" y="2623105"/>
              <a:ext cx="0" cy="15634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正方形/長方形 102"/>
                <p:cNvSpPr/>
                <p:nvPr/>
              </p:nvSpPr>
              <p:spPr>
                <a:xfrm>
                  <a:off x="11308474" y="3550479"/>
                  <a:ext cx="46807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103" name="正方形/長方形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8474" y="3550479"/>
                  <a:ext cx="468077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正方形/長方形 103"/>
                <p:cNvSpPr/>
                <p:nvPr/>
              </p:nvSpPr>
              <p:spPr>
                <a:xfrm>
                  <a:off x="9512908" y="2430260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104" name="正方形/長方形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2908" y="2430260"/>
                  <a:ext cx="472950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正方形/長方形 105"/>
            <p:cNvSpPr/>
            <p:nvPr/>
          </p:nvSpPr>
          <p:spPr>
            <a:xfrm>
              <a:off x="9904661" y="4122845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変換後画像</a:t>
              </a:r>
              <a:endParaRPr lang="ja-JP" altLang="en-US" dirty="0"/>
            </a:p>
          </p:txBody>
        </p:sp>
        <p:sp>
          <p:nvSpPr>
            <p:cNvPr id="107" name="右矢印 106"/>
            <p:cNvSpPr/>
            <p:nvPr/>
          </p:nvSpPr>
          <p:spPr>
            <a:xfrm>
              <a:off x="8806640" y="3157817"/>
              <a:ext cx="804879" cy="5889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正方形/長方形 110"/>
                <p:cNvSpPr/>
                <p:nvPr/>
              </p:nvSpPr>
              <p:spPr>
                <a:xfrm>
                  <a:off x="8100440" y="920077"/>
                  <a:ext cx="2048959" cy="105323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ja-JP" sz="2000" dirty="0" smtClean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y=x </a:t>
                  </a:r>
                  <a:r>
                    <a:rPr lang="ja-JP" altLang="en-US" sz="2000" dirty="0" smtClean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を軸に反転</a:t>
                  </a:r>
                  <a:endPara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altLang="ja-JP" sz="24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111" name="正方形/長方形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440" y="920077"/>
                  <a:ext cx="2048959" cy="105323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976" t="-4070" r="-297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2" name="図 111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9984572" y="2840729"/>
              <a:ext cx="1209684" cy="1207111"/>
            </a:xfrm>
            <a:prstGeom prst="rect">
              <a:avLst/>
            </a:prstGeom>
          </p:spPr>
        </p:pic>
        <p:cxnSp>
          <p:nvCxnSpPr>
            <p:cNvPr id="113" name="直線矢印コネクタ 112"/>
            <p:cNvCxnSpPr/>
            <p:nvPr/>
          </p:nvCxnSpPr>
          <p:spPr>
            <a:xfrm flipV="1">
              <a:off x="6886639" y="2381951"/>
              <a:ext cx="1856875" cy="18657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 rot="18900000">
              <a:off x="7996871" y="2280582"/>
              <a:ext cx="66556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i="1" dirty="0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y=x</a:t>
              </a:r>
              <a:endParaRPr lang="ja-JP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47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67016" y="16660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練習</a:t>
            </a:r>
            <a:endParaRPr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1112473" y="166604"/>
                <a:ext cx="4534062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ja-JP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n-US" altLang="ja-JP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</a:t>
                </a:r>
                <a:r>
                  <a:rPr lang="en-US" altLang="ja-JP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x</a:t>
                </a:r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軸方向せん断変換</a:t>
                </a:r>
                <a:r>
                  <a:rPr lang="en-US" altLang="ja-JP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A</a:t>
                </a:r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を示せ</a:t>
                </a:r>
                <a:r>
                  <a:rPr lang="en-US" altLang="ja-JP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ja-JP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2. </a:t>
                </a:r>
                <a:r>
                  <a:rPr lang="en-US" altLang="ja-JP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A</a:t>
                </a:r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による下画像の変換結果を図示せよ</a:t>
                </a:r>
                <a:endParaRPr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ja-JP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3. </a:t>
                </a:r>
                <a:r>
                  <a:rPr lang="en-US" altLang="ja-JP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A</a:t>
                </a:r>
                <a:r>
                  <a:rPr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による</a:t>
                </a:r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点</a:t>
                </a:r>
                <a:r>
                  <a:rPr lang="en-US" altLang="ja-JP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(1,1)</a:t>
                </a:r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の移動後の座標を示せ</a:t>
                </a:r>
                <a:endParaRPr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473" y="166604"/>
                <a:ext cx="4534062" cy="1077218"/>
              </a:xfrm>
              <a:prstGeom prst="rect">
                <a:avLst/>
              </a:prstGeom>
              <a:blipFill rotWithShape="0">
                <a:blip r:embed="rId3"/>
                <a:stretch>
                  <a:fillRect l="-1075" t="-1695" b="-8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矢印コネクタ 5"/>
          <p:cNvCxnSpPr/>
          <p:nvPr/>
        </p:nvCxnSpPr>
        <p:spPr>
          <a:xfrm flipH="1" flipV="1">
            <a:off x="5988350" y="687927"/>
            <a:ext cx="17386" cy="58469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1380692" y="2555015"/>
            <a:ext cx="1202619" cy="12235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796968" y="3781758"/>
            <a:ext cx="256028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V="1">
            <a:off x="1354085" y="1834735"/>
            <a:ext cx="0" cy="205990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2971335" y="3741016"/>
                <a:ext cx="316547" cy="353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ja-JP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335" y="3741016"/>
                <a:ext cx="316547" cy="353839"/>
              </a:xfrm>
              <a:prstGeom prst="rect">
                <a:avLst/>
              </a:prstGeom>
              <a:blipFill rotWithShape="0">
                <a:blip r:embed="rId4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990007" y="1623988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07" y="1623988"/>
                <a:ext cx="47295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2580162" y="2231166"/>
                <a:ext cx="636521" cy="603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162" y="2231166"/>
                <a:ext cx="636521" cy="6034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円/楕円 12"/>
          <p:cNvSpPr/>
          <p:nvPr/>
        </p:nvSpPr>
        <p:spPr>
          <a:xfrm>
            <a:off x="2566471" y="2528981"/>
            <a:ext cx="63725" cy="637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634394" y="3830904"/>
            <a:ext cx="593200" cy="24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元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</a:t>
            </a:r>
            <a:endParaRPr lang="ja-JP" altLang="en-US" dirty="0"/>
          </a:p>
        </p:txBody>
      </p:sp>
      <p:sp>
        <p:nvSpPr>
          <p:cNvPr id="15" name="二等辺三角形 14"/>
          <p:cNvSpPr/>
          <p:nvPr/>
        </p:nvSpPr>
        <p:spPr>
          <a:xfrm>
            <a:off x="1391166" y="2555015"/>
            <a:ext cx="1192145" cy="121750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709287" y="6421947"/>
            <a:ext cx="387118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V="1">
            <a:off x="1355186" y="4474924"/>
            <a:ext cx="0" cy="205990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/>
              <p:cNvSpPr/>
              <p:nvPr/>
            </p:nvSpPr>
            <p:spPr>
              <a:xfrm>
                <a:off x="4404074" y="6305003"/>
                <a:ext cx="316547" cy="353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ja-JP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074" y="6305003"/>
                <a:ext cx="316547" cy="353839"/>
              </a:xfrm>
              <a:prstGeom prst="rect">
                <a:avLst/>
              </a:prstGeom>
              <a:blipFill rotWithShape="0">
                <a:blip r:embed="rId7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/>
              <p:cNvSpPr/>
              <p:nvPr/>
            </p:nvSpPr>
            <p:spPr>
              <a:xfrm>
                <a:off x="991108" y="4264177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08" y="4264177"/>
                <a:ext cx="47295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/>
          <p:cNvSpPr/>
          <p:nvPr/>
        </p:nvSpPr>
        <p:spPr>
          <a:xfrm>
            <a:off x="1635495" y="6471093"/>
            <a:ext cx="593200" cy="24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元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/>
              <p:cNvSpPr/>
              <p:nvPr/>
            </p:nvSpPr>
            <p:spPr>
              <a:xfrm>
                <a:off x="3241652" y="2471195"/>
                <a:ext cx="1946943" cy="8542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800" dirty="0" smtClean="0"/>
                  <a:t>A=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  <m:e/>
                          </m:mr>
                          <m:mr>
                            <m:e/>
                            <m:e/>
                          </m:mr>
                        </m:m>
                      </m:e>
                    </m:d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1" name="正方形/長方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652" y="2471195"/>
                <a:ext cx="1946943" cy="854273"/>
              </a:xfrm>
              <a:prstGeom prst="rect">
                <a:avLst/>
              </a:prstGeom>
              <a:blipFill rotWithShape="0">
                <a:blip r:embed="rId9"/>
                <a:stretch>
                  <a:fillRect l="-6583" b="-7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/>
              <p:cNvSpPr/>
              <p:nvPr/>
            </p:nvSpPr>
            <p:spPr>
              <a:xfrm>
                <a:off x="6219865" y="141204"/>
                <a:ext cx="5171609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ja-JP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の回転変換行列を示せ</a:t>
                </a:r>
                <a:endParaRPr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ja-JP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2. Y</a:t>
                </a:r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軸に対して鏡映変換し，さらに</a:t>
                </a:r>
                <a:r>
                  <a:rPr lang="en-US" altLang="ja-JP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X</a:t>
                </a:r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軸に対して</a:t>
                </a:r>
                <a:endParaRPr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   鏡映変換する変換をひとつの行列で示せ</a:t>
                </a:r>
                <a:endParaRPr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865" y="141204"/>
                <a:ext cx="5171609" cy="1077218"/>
              </a:xfrm>
              <a:prstGeom prst="rect">
                <a:avLst/>
              </a:prstGeom>
              <a:blipFill rotWithShape="0">
                <a:blip r:embed="rId10"/>
                <a:stretch>
                  <a:fillRect l="-942" t="-1695" r="-353" b="-8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48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8789" y="233834"/>
            <a:ext cx="11473211" cy="733270"/>
          </a:xfrm>
        </p:spPr>
        <p:txBody>
          <a:bodyPr>
            <a:noAutofit/>
          </a:bodyPr>
          <a:lstStyle/>
          <a:p>
            <a:r>
              <a:rPr kumimoji="1" lang="ja-JP" altLang="en-US" sz="3600" dirty="0" smtClean="0"/>
              <a:t>線形変換 </a:t>
            </a:r>
            <a:r>
              <a:rPr kumimoji="1" lang="en-US" altLang="ja-JP" sz="3600" dirty="0" smtClean="0"/>
              <a:t>: </a:t>
            </a:r>
            <a:r>
              <a:rPr lang="ja-JP" altLang="en-US" sz="3600" dirty="0" smtClean="0"/>
              <a:t>合成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18790" y="1061796"/>
            <a:ext cx="9090838" cy="169278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ja-JP" altLang="en-US" sz="2400" dirty="0" smtClean="0"/>
              <a:t>２つ以上の変換を続けて行う状況を考える</a:t>
            </a:r>
            <a:endParaRPr lang="en-US" altLang="ja-JP" sz="24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ja-JP" altLang="en-US" sz="2000" dirty="0" smtClean="0"/>
              <a:t>例</a:t>
            </a:r>
            <a:r>
              <a:rPr lang="en-US" altLang="ja-JP" sz="2000" dirty="0" smtClean="0"/>
              <a:t>1) </a:t>
            </a:r>
            <a:r>
              <a:rPr lang="en-US" altLang="ja-JP" sz="2000" i="1" dirty="0" smtClean="0"/>
              <a:t>θ</a:t>
            </a:r>
            <a:r>
              <a:rPr lang="ja-JP" altLang="en-US" sz="2000" dirty="0" smtClean="0"/>
              <a:t>回転し</a:t>
            </a:r>
            <a:r>
              <a:rPr lang="en-US" altLang="ja-JP" sz="2000" dirty="0" smtClean="0"/>
              <a:t>, </a:t>
            </a:r>
            <a:r>
              <a:rPr lang="ja-JP" altLang="en-US" sz="2000" dirty="0" smtClean="0"/>
              <a:t>さらに</a:t>
            </a:r>
            <a:r>
              <a:rPr lang="en-US" altLang="ja-JP" sz="2000" dirty="0" smtClean="0"/>
              <a:t>x</a:t>
            </a:r>
            <a:r>
              <a:rPr lang="ja-JP" altLang="en-US" sz="2000" dirty="0" smtClean="0"/>
              <a:t>軸方向に </a:t>
            </a:r>
            <a:r>
              <a:rPr lang="en-US" altLang="ja-JP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ja-JP" altLang="en-US" sz="2000" dirty="0" smtClean="0"/>
              <a:t>倍に拡大</a:t>
            </a:r>
            <a:endParaRPr lang="en-US" altLang="ja-JP" sz="20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kumimoji="1" lang="ja-JP" altLang="en-US" sz="2000" dirty="0" smtClean="0"/>
              <a:t>例</a:t>
            </a:r>
            <a:r>
              <a:rPr kumimoji="1" lang="en-US" altLang="ja-JP" sz="2000" dirty="0" smtClean="0"/>
              <a:t>2) x</a:t>
            </a:r>
            <a:r>
              <a:rPr kumimoji="1" lang="ja-JP" altLang="en-US" sz="2000" dirty="0" smtClean="0"/>
              <a:t>軸方向に</a:t>
            </a:r>
            <a:r>
              <a:rPr kumimoji="1" lang="en-US" altLang="ja-JP" sz="2000" dirty="0" smtClean="0"/>
              <a:t>45</a:t>
            </a:r>
            <a:r>
              <a:rPr kumimoji="1" lang="ja-JP" altLang="en-US" sz="2000" dirty="0" smtClean="0"/>
              <a:t>度せん断し，さらに</a:t>
            </a:r>
            <a:r>
              <a:rPr kumimoji="1" lang="en-US" altLang="ja-JP" sz="2000" dirty="0" smtClean="0"/>
              <a:t>45</a:t>
            </a:r>
            <a:r>
              <a:rPr kumimoji="1" lang="ja-JP" altLang="en-US" sz="2000" dirty="0" smtClean="0"/>
              <a:t>度回転</a:t>
            </a:r>
            <a:endParaRPr kumimoji="1" lang="en-US" altLang="ja-JP" sz="2000" dirty="0" smtClean="0"/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ja-JP" sz="2000" dirty="0" smtClean="0">
                <a:sym typeface="Wingdings" panose="05000000000000000000" pitchFamily="2" charset="2"/>
              </a:rPr>
              <a:t> </a:t>
            </a:r>
            <a:r>
              <a:rPr lang="ja-JP" altLang="en-US" b="1" dirty="0" smtClean="0">
                <a:sym typeface="Wingdings" panose="05000000000000000000" pitchFamily="2" charset="2"/>
              </a:rPr>
              <a:t>複数の連続した変換はひとつの線形変換で表現できる</a:t>
            </a:r>
            <a:endParaRPr kumimoji="1" lang="ja-JP" altLang="en-US" b="1" dirty="0"/>
          </a:p>
        </p:txBody>
      </p:sp>
      <p:grpSp>
        <p:nvGrpSpPr>
          <p:cNvPr id="41" name="グループ化 40"/>
          <p:cNvGrpSpPr/>
          <p:nvPr/>
        </p:nvGrpSpPr>
        <p:grpSpPr>
          <a:xfrm>
            <a:off x="639424" y="2900425"/>
            <a:ext cx="10088088" cy="2456685"/>
            <a:chOff x="93620" y="4218862"/>
            <a:chExt cx="10088088" cy="2456685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3834606" y="4948605"/>
              <a:ext cx="1207111" cy="1207111"/>
            </a:xfrm>
            <a:prstGeom prst="rect">
              <a:avLst/>
            </a:prstGeom>
          </p:spPr>
        </p:pic>
        <p:cxnSp>
          <p:nvCxnSpPr>
            <p:cNvPr id="5" name="直線矢印コネクタ 4"/>
            <p:cNvCxnSpPr/>
            <p:nvPr/>
          </p:nvCxnSpPr>
          <p:spPr>
            <a:xfrm>
              <a:off x="310850" y="6376632"/>
              <a:ext cx="16017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/>
            <p:cNvCxnSpPr/>
            <p:nvPr/>
          </p:nvCxnSpPr>
          <p:spPr>
            <a:xfrm flipV="1">
              <a:off x="457698" y="4429609"/>
              <a:ext cx="0" cy="20599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正方形/長方形 6"/>
                <p:cNvSpPr/>
                <p:nvPr/>
              </p:nvSpPr>
              <p:spPr>
                <a:xfrm>
                  <a:off x="1704084" y="6284502"/>
                  <a:ext cx="316547" cy="353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7" name="正方形/長方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084" y="6284502"/>
                  <a:ext cx="316547" cy="35383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正方形/長方形 7"/>
                <p:cNvSpPr/>
                <p:nvPr/>
              </p:nvSpPr>
              <p:spPr>
                <a:xfrm>
                  <a:off x="93620" y="4218862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8" name="正方形/長方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20" y="4218862"/>
                  <a:ext cx="472950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52" y="5149889"/>
              <a:ext cx="1207111" cy="120711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正方形/長方形 9"/>
                <p:cNvSpPr/>
                <p:nvPr/>
              </p:nvSpPr>
              <p:spPr>
                <a:xfrm>
                  <a:off x="1663472" y="4875857"/>
                  <a:ext cx="38023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ja-JP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正方形/長方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472" y="4875857"/>
                  <a:ext cx="380232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円/楕円 10"/>
            <p:cNvSpPr/>
            <p:nvPr/>
          </p:nvSpPr>
          <p:spPr>
            <a:xfrm>
              <a:off x="1670084" y="5123855"/>
              <a:ext cx="63725" cy="6372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738007" y="6425778"/>
              <a:ext cx="593200" cy="249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元</a:t>
              </a:r>
              <a:r>
                <a:rPr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画像</a:t>
              </a:r>
              <a:endParaRPr lang="ja-JP" altLang="en-US" dirty="0"/>
            </a:p>
          </p:txBody>
        </p:sp>
        <p:cxnSp>
          <p:nvCxnSpPr>
            <p:cNvPr id="14" name="直線矢印コネクタ 13"/>
            <p:cNvCxnSpPr/>
            <p:nvPr/>
          </p:nvCxnSpPr>
          <p:spPr>
            <a:xfrm>
              <a:off x="3613689" y="6376632"/>
              <a:ext cx="20292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 flipV="1">
              <a:off x="4212871" y="4429609"/>
              <a:ext cx="0" cy="20599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正方形/長方形 15"/>
                <p:cNvSpPr/>
                <p:nvPr/>
              </p:nvSpPr>
              <p:spPr>
                <a:xfrm>
                  <a:off x="5575141" y="6284502"/>
                  <a:ext cx="316547" cy="353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16" name="正方形/長方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5141" y="6284502"/>
                  <a:ext cx="316547" cy="35383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正方形/長方形 16"/>
                <p:cNvSpPr/>
                <p:nvPr/>
              </p:nvSpPr>
              <p:spPr>
                <a:xfrm>
                  <a:off x="3833429" y="4218862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17" name="正方形/長方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3429" y="4218862"/>
                  <a:ext cx="472950" cy="5232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円/楕円 17"/>
            <p:cNvSpPr/>
            <p:nvPr/>
          </p:nvSpPr>
          <p:spPr>
            <a:xfrm>
              <a:off x="4625409" y="4705430"/>
              <a:ext cx="63725" cy="6372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右矢印 19"/>
            <p:cNvSpPr/>
            <p:nvPr/>
          </p:nvSpPr>
          <p:spPr>
            <a:xfrm>
              <a:off x="1862357" y="5217084"/>
              <a:ext cx="1625982" cy="5889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弧 20"/>
            <p:cNvSpPr/>
            <p:nvPr/>
          </p:nvSpPr>
          <p:spPr>
            <a:xfrm rot="1821516">
              <a:off x="4398559" y="6110075"/>
              <a:ext cx="327660" cy="327660"/>
            </a:xfrm>
            <a:prstGeom prst="arc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正方形/長方形 21"/>
                <p:cNvSpPr/>
                <p:nvPr/>
              </p:nvSpPr>
              <p:spPr>
                <a:xfrm>
                  <a:off x="4692591" y="6032812"/>
                  <a:ext cx="3741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22" name="正方形/長方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591" y="6032812"/>
                  <a:ext cx="374140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正方形/長方形 22"/>
                <p:cNvSpPr/>
                <p:nvPr/>
              </p:nvSpPr>
              <p:spPr>
                <a:xfrm>
                  <a:off x="1859159" y="4402726"/>
                  <a:ext cx="1496435" cy="7811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oMath>
                    </m:oMathPara>
                  </a14:m>
                  <a:endParaRPr lang="en-US" altLang="ja-JP" sz="1400" b="1" i="0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unc>
                                    <m:func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4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4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func>
                                    <m:func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4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  <m:e>
                                  <m:func>
                                    <m:func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4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1400" dirty="0"/>
                </a:p>
              </p:txBody>
            </p:sp>
          </mc:Choice>
          <mc:Fallback xmlns="">
            <p:sp>
              <p:nvSpPr>
                <p:cNvPr id="23" name="正方形/長方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9159" y="4402726"/>
                  <a:ext cx="1496435" cy="78111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正方形/長方形 24"/>
                <p:cNvSpPr/>
                <p:nvPr/>
              </p:nvSpPr>
              <p:spPr>
                <a:xfrm>
                  <a:off x="4470967" y="4414395"/>
                  <a:ext cx="5132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smtClean="0"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US" altLang="ja-JP" sz="12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" name="正方形/長方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967" y="4414395"/>
                  <a:ext cx="513282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右矢印 25"/>
            <p:cNvSpPr/>
            <p:nvPr/>
          </p:nvSpPr>
          <p:spPr>
            <a:xfrm>
              <a:off x="5687270" y="5217084"/>
              <a:ext cx="1245158" cy="5889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正方形/長方形 26"/>
                <p:cNvSpPr/>
                <p:nvPr/>
              </p:nvSpPr>
              <p:spPr>
                <a:xfrm>
                  <a:off x="5876202" y="4402726"/>
                  <a:ext cx="783484" cy="7593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</m:oMath>
                    </m:oMathPara>
                  </a14:m>
                  <a:endParaRPr lang="en-US" altLang="ja-JP" sz="1400" b="1" i="0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1400" dirty="0"/>
                </a:p>
              </p:txBody>
            </p:sp>
          </mc:Choice>
          <mc:Fallback xmlns="">
            <p:sp>
              <p:nvSpPr>
                <p:cNvPr id="27" name="正方形/長方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6202" y="4402726"/>
                  <a:ext cx="783484" cy="75937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1" name="図 30"/>
            <p:cNvPicPr>
              <a:picLocks noChangeAspect="1"/>
            </p:cNvPicPr>
            <p:nvPr/>
          </p:nvPicPr>
          <p:blipFill rotWithShape="1">
            <a:blip r:embed="rId13"/>
            <a:srcRect l="62427" b="11339"/>
            <a:stretch/>
          </p:blipFill>
          <p:spPr>
            <a:xfrm>
              <a:off x="7037541" y="4737152"/>
              <a:ext cx="3144167" cy="1724269"/>
            </a:xfrm>
            <a:prstGeom prst="rect">
              <a:avLst/>
            </a:prstGeom>
          </p:spPr>
        </p:pic>
        <p:cxnSp>
          <p:nvCxnSpPr>
            <p:cNvPr id="33" name="直線矢印コネクタ 32"/>
            <p:cNvCxnSpPr/>
            <p:nvPr/>
          </p:nvCxnSpPr>
          <p:spPr>
            <a:xfrm>
              <a:off x="7597905" y="6376632"/>
              <a:ext cx="20292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/>
            <p:nvPr/>
          </p:nvCxnSpPr>
          <p:spPr>
            <a:xfrm flipV="1">
              <a:off x="8197087" y="4429609"/>
              <a:ext cx="0" cy="20599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正方形/長方形 34"/>
                <p:cNvSpPr/>
                <p:nvPr/>
              </p:nvSpPr>
              <p:spPr>
                <a:xfrm>
                  <a:off x="9559357" y="6284502"/>
                  <a:ext cx="316547" cy="353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35" name="正方形/長方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9357" y="6284502"/>
                  <a:ext cx="316547" cy="35383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正方形/長方形 35"/>
                <p:cNvSpPr/>
                <p:nvPr/>
              </p:nvSpPr>
              <p:spPr>
                <a:xfrm>
                  <a:off x="7817645" y="4218862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36" name="正方形/長方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7645" y="4218862"/>
                  <a:ext cx="472950" cy="5232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円/楕円 36"/>
            <p:cNvSpPr/>
            <p:nvPr/>
          </p:nvSpPr>
          <p:spPr>
            <a:xfrm>
              <a:off x="9005944" y="4705430"/>
              <a:ext cx="63725" cy="6372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正方形/長方形 39"/>
                <p:cNvSpPr/>
                <p:nvPr/>
              </p:nvSpPr>
              <p:spPr>
                <a:xfrm>
                  <a:off x="8851502" y="4414395"/>
                  <a:ext cx="6671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en-US" altLang="ja-JP" b="1" smtClean="0"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US" altLang="ja-JP" sz="12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" name="正方形/長方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1502" y="4414395"/>
                  <a:ext cx="667170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/>
              <p:cNvSpPr/>
              <p:nvPr/>
            </p:nvSpPr>
            <p:spPr>
              <a:xfrm>
                <a:off x="875899" y="5877916"/>
                <a:ext cx="10605660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この２ステップの変換は</a:t>
                </a:r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ja-JP" sz="2000" b="1" i="0" smtClean="0"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altLang="ja-JP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1" i="0" smtClean="0">
                        <a:latin typeface="Cambria Math" panose="02040503050406030204" pitchFamily="18" charset="0"/>
                      </a:rPr>
                      <m:t>𝐁𝐀</m:t>
                    </m:r>
                    <m:r>
                      <a:rPr lang="en-US" altLang="ja-JP" sz="20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func>
                                <m:func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というひとつの線形変換とみなせる</a:t>
                </a:r>
                <a:endPara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2" name="正方形/長方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899" y="5877916"/>
                <a:ext cx="10605660" cy="636585"/>
              </a:xfrm>
              <a:prstGeom prst="rect">
                <a:avLst/>
              </a:prstGeom>
              <a:blipFill rotWithShape="0">
                <a:blip r:embed="rId17"/>
                <a:stretch>
                  <a:fillRect l="-633" b="-9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8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ちょっと蛇足ですが</a:t>
            </a:r>
            <a:r>
              <a:rPr kumimoji="1" lang="ja-JP" altLang="en-US" sz="3600" dirty="0" err="1" smtClean="0"/>
              <a:t>。。。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2079"/>
                <a:ext cx="9760858" cy="483392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ja-JP" altLang="en-US" sz="2000" dirty="0" smtClean="0"/>
                  <a:t>角度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ja-JP" altLang="en-US" sz="2000" dirty="0" smtClean="0"/>
                  <a:t> 回転する回転行列は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kumimoji="1" lang="ja-JP" altLang="en-US" sz="1800" dirty="0" smtClean="0"/>
                  <a:t> </a:t>
                </a:r>
                <a:r>
                  <a:rPr lang="ja-JP" altLang="en-US" sz="2000" dirty="0" smtClean="0"/>
                  <a:t>と定義される</a:t>
                </a:r>
                <a:endParaRPr kumimoji="1" lang="en-US" altLang="ja-JP" sz="20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ja-JP" altLang="en-US" sz="2000" dirty="0" smtClean="0"/>
                  <a:t>一方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ja-JP" altLang="en-US" sz="2000" dirty="0" smtClean="0"/>
                  <a:t>回転してから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ja-JP" altLang="en-US" sz="2000" dirty="0" smtClean="0"/>
                  <a:t>回転しても同じことなので，</a:t>
                </a:r>
                <a:endParaRPr kumimoji="1" lang="en-US" altLang="ja-JP" sz="20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mr>
                        </m:m>
                      </m:e>
                    </m:d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ja-JP" altLang="en-US" sz="2000" dirty="0" smtClean="0"/>
                  <a:t>この右辺を</a:t>
                </a:r>
                <a:r>
                  <a:rPr lang="ja-JP" altLang="en-US" sz="2000" dirty="0"/>
                  <a:t>整理</a:t>
                </a:r>
                <a:r>
                  <a:rPr lang="ja-JP" altLang="en-US" sz="2000" dirty="0" smtClean="0"/>
                  <a:t>すると</a:t>
                </a:r>
                <a:endParaRPr lang="en-US" altLang="ja-JP" sz="20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mr>
                        </m:m>
                      </m:e>
                    </m:d>
                    <m:r>
                      <a:rPr lang="en-US" altLang="ja-JP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kumimoji="1" lang="ja-JP" altLang="en-US" sz="2000" dirty="0" smtClean="0"/>
                  <a:t> </a:t>
                </a:r>
                <a:endParaRPr kumimoji="1" lang="en-US" altLang="ja-JP" sz="20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kumimoji="1" lang="ja-JP" altLang="en-US" sz="2000" dirty="0" smtClean="0"/>
                  <a:t>となり</a:t>
                </a:r>
                <a:endParaRPr lang="en-US" altLang="ja-JP" sz="20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func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unc>
                      <m:func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unc>
                      <m:func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</m:oMath>
                </a14:m>
                <a:r>
                  <a:rPr kumimoji="1" lang="ja-JP" altLang="en-US" sz="2000" dirty="0" smtClean="0"/>
                  <a:t> </a:t>
                </a:r>
                <a:endParaRPr kumimoji="1" lang="en-US" altLang="ja-JP" sz="20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func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unc>
                      <m:func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  <m:r>
                      <a:rPr lang="en-US" altLang="ja-JP" sz="20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unc>
                      <m:func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</m:oMath>
                </a14:m>
                <a:r>
                  <a:rPr kumimoji="1" lang="ja-JP" altLang="en-US" sz="2000" dirty="0" smtClean="0"/>
                  <a:t> </a:t>
                </a:r>
                <a:endParaRPr kumimoji="1" lang="en-US" altLang="ja-JP" sz="20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ja-JP" altLang="en-US" sz="2000" dirty="0" smtClean="0"/>
                  <a:t>が現れる（もう覚えなくていい）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2079"/>
                <a:ext cx="9760858" cy="4833921"/>
              </a:xfrm>
              <a:blipFill rotWithShape="0">
                <a:blip r:embed="rId2"/>
                <a:stretch>
                  <a:fillRect l="-625" b="-8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04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283483"/>
            <a:ext cx="11473211" cy="733270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画像の線形変換 </a:t>
            </a:r>
            <a:r>
              <a:rPr kumimoji="1" lang="en-US" altLang="ja-JP" smtClean="0"/>
              <a:t>: </a:t>
            </a:r>
            <a:r>
              <a:rPr kumimoji="1" lang="ja-JP" altLang="en-US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76347" y="5196115"/>
            <a:ext cx="10834915" cy="1524000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行列の積により</a:t>
            </a:r>
            <a:r>
              <a:rPr lang="ja-JP" altLang="en-US" sz="2400" dirty="0"/>
              <a:t>様々</a:t>
            </a:r>
            <a:r>
              <a:rPr lang="ja-JP" altLang="en-US" sz="2400" dirty="0" smtClean="0"/>
              <a:t>な</a:t>
            </a:r>
            <a:r>
              <a:rPr lang="ja-JP" altLang="en-US" sz="2400" dirty="0"/>
              <a:t>変換</a:t>
            </a:r>
            <a:r>
              <a:rPr lang="ja-JP" altLang="en-US" sz="2400" dirty="0" smtClean="0"/>
              <a:t>が</a:t>
            </a:r>
            <a:r>
              <a:rPr lang="ja-JP" altLang="en-US" sz="2400" dirty="0"/>
              <a:t>行える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行列の形で、</a:t>
            </a:r>
            <a:r>
              <a:rPr kumimoji="1" lang="ja-JP" altLang="en-US" sz="2400" b="1" dirty="0" smtClean="0"/>
              <a:t>拡大縮小・回転・鏡映・せん断</a:t>
            </a:r>
            <a:r>
              <a:rPr lang="ja-JP" altLang="en-US" sz="2400" dirty="0" smtClean="0"/>
              <a:t>、という変換に分類される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変換の合成も行なえる </a:t>
            </a:r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" y="1494358"/>
            <a:ext cx="621316" cy="1836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1515058" y="1318192"/>
                <a:ext cx="551177" cy="4620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058" y="1318192"/>
                <a:ext cx="551177" cy="462050"/>
              </a:xfrm>
              <a:prstGeom prst="rect">
                <a:avLst/>
              </a:prstGeom>
              <a:blipFill rotWithShape="0"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矢印コネクタ 5"/>
          <p:cNvCxnSpPr/>
          <p:nvPr/>
        </p:nvCxnSpPr>
        <p:spPr>
          <a:xfrm>
            <a:off x="724913" y="3350685"/>
            <a:ext cx="2130770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V="1">
            <a:off x="852516" y="1403662"/>
            <a:ext cx="0" cy="205990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2469767" y="3309943"/>
                <a:ext cx="316547" cy="353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ja-JP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767" y="3309943"/>
                <a:ext cx="316547" cy="353839"/>
              </a:xfrm>
              <a:prstGeom prst="rect">
                <a:avLst/>
              </a:prstGeom>
              <a:blipFill rotWithShape="0">
                <a:blip r:embed="rId4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473074" y="1192915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74" y="1192915"/>
                <a:ext cx="47295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円/楕円 9"/>
          <p:cNvSpPr/>
          <p:nvPr/>
        </p:nvSpPr>
        <p:spPr>
          <a:xfrm>
            <a:off x="1463010" y="1471280"/>
            <a:ext cx="63725" cy="637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946024" y="3771836"/>
                <a:ext cx="1042785" cy="60555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ja-JP" sz="20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24" y="3771836"/>
                <a:ext cx="1042785" cy="60555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グループ化 22"/>
          <p:cNvGrpSpPr/>
          <p:nvPr/>
        </p:nvGrpSpPr>
        <p:grpSpPr>
          <a:xfrm>
            <a:off x="3503267" y="1192915"/>
            <a:ext cx="2277999" cy="2419479"/>
            <a:chOff x="3641335" y="1915929"/>
            <a:chExt cx="2277999" cy="2419479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3862252" y="2645672"/>
              <a:ext cx="1207111" cy="1207111"/>
            </a:xfrm>
            <a:prstGeom prst="rect">
              <a:avLst/>
            </a:prstGeom>
          </p:spPr>
        </p:pic>
        <p:cxnSp>
          <p:nvCxnSpPr>
            <p:cNvPr id="15" name="直線矢印コネクタ 14"/>
            <p:cNvCxnSpPr/>
            <p:nvPr/>
          </p:nvCxnSpPr>
          <p:spPr>
            <a:xfrm>
              <a:off x="3641335" y="4073699"/>
              <a:ext cx="20292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/>
            <p:nvPr/>
          </p:nvCxnSpPr>
          <p:spPr>
            <a:xfrm flipV="1">
              <a:off x="4240517" y="2126676"/>
              <a:ext cx="0" cy="20599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正方形/長方形 16"/>
                <p:cNvSpPr/>
                <p:nvPr/>
              </p:nvSpPr>
              <p:spPr>
                <a:xfrm>
                  <a:off x="5602787" y="3981569"/>
                  <a:ext cx="316547" cy="353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17" name="正方形/長方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2787" y="3981569"/>
                  <a:ext cx="316547" cy="35383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正方形/長方形 17"/>
                <p:cNvSpPr/>
                <p:nvPr/>
              </p:nvSpPr>
              <p:spPr>
                <a:xfrm>
                  <a:off x="3861075" y="1915929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18" name="正方形/長方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1075" y="1915929"/>
                  <a:ext cx="472950" cy="5232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円/楕円 18"/>
            <p:cNvSpPr/>
            <p:nvPr/>
          </p:nvSpPr>
          <p:spPr>
            <a:xfrm>
              <a:off x="4653055" y="2402497"/>
              <a:ext cx="63725" cy="6372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弧 20"/>
            <p:cNvSpPr/>
            <p:nvPr/>
          </p:nvSpPr>
          <p:spPr>
            <a:xfrm rot="1821516">
              <a:off x="4426205" y="3807142"/>
              <a:ext cx="327660" cy="327660"/>
            </a:xfrm>
            <a:prstGeom prst="arc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正方形/長方形 21"/>
                <p:cNvSpPr/>
                <p:nvPr/>
              </p:nvSpPr>
              <p:spPr>
                <a:xfrm>
                  <a:off x="4720237" y="3729879"/>
                  <a:ext cx="3741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22" name="正方形/長方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237" y="3729879"/>
                  <a:ext cx="374140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/>
              <p:cNvSpPr/>
              <p:nvPr/>
            </p:nvSpPr>
            <p:spPr>
              <a:xfrm>
                <a:off x="3297313" y="3771836"/>
                <a:ext cx="2061077" cy="63658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313" y="3771836"/>
                <a:ext cx="2061077" cy="63658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図 3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9769">
            <a:off x="6342826" y="1964964"/>
            <a:ext cx="2281988" cy="1523973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/>
              <p:cNvSpPr/>
              <p:nvPr/>
            </p:nvSpPr>
            <p:spPr>
              <a:xfrm>
                <a:off x="7826144" y="1467087"/>
                <a:ext cx="999761" cy="58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144" y="1467087"/>
                <a:ext cx="999761" cy="58214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/>
          <p:cNvCxnSpPr/>
          <p:nvPr/>
        </p:nvCxnSpPr>
        <p:spPr>
          <a:xfrm>
            <a:off x="6349524" y="3340279"/>
            <a:ext cx="2068023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V="1">
            <a:off x="6506560" y="1393256"/>
            <a:ext cx="0" cy="205990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8110779" y="3226799"/>
                <a:ext cx="316547" cy="353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ja-JP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779" y="3226799"/>
                <a:ext cx="316547" cy="353839"/>
              </a:xfrm>
              <a:prstGeom prst="rect">
                <a:avLst/>
              </a:prstGeom>
              <a:blipFill rotWithShape="0">
                <a:blip r:embed="rId12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6127118" y="1182509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118" y="1182509"/>
                <a:ext cx="47295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円/楕円 39"/>
          <p:cNvSpPr/>
          <p:nvPr/>
        </p:nvSpPr>
        <p:spPr>
          <a:xfrm>
            <a:off x="8417547" y="2079276"/>
            <a:ext cx="82871" cy="828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弧 41"/>
          <p:cNvSpPr/>
          <p:nvPr/>
        </p:nvSpPr>
        <p:spPr>
          <a:xfrm rot="20682553">
            <a:off x="6265859" y="2829887"/>
            <a:ext cx="532698" cy="562995"/>
          </a:xfrm>
          <a:prstGeom prst="arc">
            <a:avLst>
              <a:gd name="adj1" fmla="val 17011200"/>
              <a:gd name="adj2" fmla="val 20283854"/>
            </a:avLst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/>
              <p:cNvSpPr/>
              <p:nvPr/>
            </p:nvSpPr>
            <p:spPr>
              <a:xfrm>
                <a:off x="6495824" y="2542885"/>
                <a:ext cx="394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3" name="正方形/長方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24" y="2542885"/>
                <a:ext cx="394147" cy="4001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/>
              <p:cNvSpPr/>
              <p:nvPr/>
            </p:nvSpPr>
            <p:spPr>
              <a:xfrm>
                <a:off x="6918658" y="3771836"/>
                <a:ext cx="1038554" cy="63658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4" name="正方形/長方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658" y="3771836"/>
                <a:ext cx="1038554" cy="63658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9" name="図 7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16151" y="1248217"/>
            <a:ext cx="2282955" cy="21550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正方形/長方形 79"/>
              <p:cNvSpPr/>
              <p:nvPr/>
            </p:nvSpPr>
            <p:spPr>
              <a:xfrm>
                <a:off x="9481683" y="3771836"/>
                <a:ext cx="1255280" cy="60555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000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0" name="正方形/長方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683" y="3771836"/>
                <a:ext cx="1255280" cy="60555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正方形/長方形 80"/>
              <p:cNvSpPr/>
              <p:nvPr/>
            </p:nvSpPr>
            <p:spPr>
              <a:xfrm>
                <a:off x="10675130" y="3771836"/>
                <a:ext cx="1255280" cy="60555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0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000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1" name="正方形/長方形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130" y="3771836"/>
                <a:ext cx="1255280" cy="60555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2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5867400"/>
            <a:ext cx="11473211" cy="69150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kumimoji="1" lang="en-US" altLang="ja-JP" sz="3600" b="1" dirty="0" smtClean="0"/>
              <a:t>Affine</a:t>
            </a:r>
            <a:r>
              <a:rPr kumimoji="1" lang="ja-JP" altLang="en-US" sz="3600" b="1" dirty="0" smtClean="0"/>
              <a:t>変換と同次座標系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20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0300" y="283483"/>
            <a:ext cx="6218768" cy="733270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平行移動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1130299" y="1862880"/>
                <a:ext cx="3324693" cy="10350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3200" b="1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ja-JP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299" y="1862880"/>
                <a:ext cx="3324693" cy="103509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/>
          <p:cNvSpPr/>
          <p:nvPr/>
        </p:nvSpPr>
        <p:spPr>
          <a:xfrm>
            <a:off x="7895260" y="1706227"/>
            <a:ext cx="377539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sz="20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これは行列の積ではないので</a:t>
            </a:r>
            <a:endParaRPr lang="en-US" altLang="ja-JP" sz="20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0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線形変換</a:t>
            </a:r>
            <a:r>
              <a:rPr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では</a:t>
            </a:r>
            <a:r>
              <a:rPr lang="ja-JP" altLang="en-US" sz="20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ない</a:t>
            </a:r>
            <a:endParaRPr lang="ja-JP" altLang="en-US" sz="2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/>
              <p:cNvSpPr/>
              <p:nvPr/>
            </p:nvSpPr>
            <p:spPr>
              <a:xfrm>
                <a:off x="1130299" y="1284013"/>
                <a:ext cx="56859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(X,Y)</a:t>
                </a: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方向に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 err="1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だけ</a:t>
                </a:r>
                <a:r>
                  <a:rPr lang="ja-JP" altLang="en-US" sz="24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平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行</a:t>
                </a: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移動する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変換</a:t>
                </a:r>
              </a:p>
            </p:txBody>
          </p:sp>
        </mc:Choice>
        <mc:Fallback xmlns=""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299" y="1284013"/>
                <a:ext cx="568598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608" t="-8000" r="-643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図 65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304" y="4751650"/>
            <a:ext cx="1190069" cy="1190069"/>
          </a:xfrm>
          <a:prstGeom prst="rect">
            <a:avLst/>
          </a:prstGeom>
        </p:spPr>
      </p:pic>
      <p:cxnSp>
        <p:nvCxnSpPr>
          <p:cNvPr id="15" name="直線矢印コネクタ 14"/>
          <p:cNvCxnSpPr/>
          <p:nvPr/>
        </p:nvCxnSpPr>
        <p:spPr>
          <a:xfrm>
            <a:off x="1472872" y="6208979"/>
            <a:ext cx="3086767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1657725" y="3388399"/>
            <a:ext cx="0" cy="298410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/>
              <p:cNvSpPr/>
              <p:nvPr/>
            </p:nvSpPr>
            <p:spPr>
              <a:xfrm>
                <a:off x="4000575" y="6149958"/>
                <a:ext cx="424712" cy="4598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ja-JP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7" name="正方形/長方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75" y="6149958"/>
                <a:ext cx="424712" cy="45983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/>
              <p:cNvSpPr/>
              <p:nvPr/>
            </p:nvSpPr>
            <p:spPr>
              <a:xfrm>
                <a:off x="1130299" y="3083098"/>
                <a:ext cx="428671" cy="4598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299" y="3083098"/>
                <a:ext cx="428671" cy="459837"/>
              </a:xfrm>
              <a:prstGeom prst="rect">
                <a:avLst/>
              </a:prstGeom>
              <a:blipFill rotWithShape="0">
                <a:blip r:embed="rId6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図 18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03" y="4751650"/>
            <a:ext cx="1190069" cy="11900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/>
              <p:cNvSpPr/>
              <p:nvPr/>
            </p:nvSpPr>
            <p:spPr>
              <a:xfrm>
                <a:off x="3122309" y="4481724"/>
                <a:ext cx="722393" cy="702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309" y="4481724"/>
                <a:ext cx="722393" cy="70297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円/楕円 20"/>
          <p:cNvSpPr/>
          <p:nvPr/>
        </p:nvSpPr>
        <p:spPr>
          <a:xfrm>
            <a:off x="3082740" y="4715441"/>
            <a:ext cx="92316" cy="923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3" name="正方形/長方形 22"/>
          <p:cNvSpPr/>
          <p:nvPr/>
        </p:nvSpPr>
        <p:spPr>
          <a:xfrm>
            <a:off x="2063798" y="6280175"/>
            <a:ext cx="1117451" cy="4633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元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</a:t>
            </a:r>
            <a:endParaRPr lang="ja-JP" altLang="en-US" sz="2400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7136235" y="6208979"/>
            <a:ext cx="3086767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V="1">
            <a:off x="7321089" y="3388399"/>
            <a:ext cx="0" cy="298410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9663940" y="6149958"/>
                <a:ext cx="424712" cy="4598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ja-JP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3940" y="6149958"/>
                <a:ext cx="424712" cy="45983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正方形/長方形 26"/>
              <p:cNvSpPr/>
              <p:nvPr/>
            </p:nvSpPr>
            <p:spPr>
              <a:xfrm>
                <a:off x="6771405" y="3083098"/>
                <a:ext cx="428671" cy="4598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7" name="正方形/長方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405" y="3083098"/>
                <a:ext cx="428671" cy="459837"/>
              </a:xfrm>
              <a:prstGeom prst="rect">
                <a:avLst/>
              </a:prstGeom>
              <a:blipFill rotWithShape="0">
                <a:blip r:embed="rId9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/>
          <p:cNvSpPr/>
          <p:nvPr/>
        </p:nvSpPr>
        <p:spPr>
          <a:xfrm>
            <a:off x="7727162" y="6280175"/>
            <a:ext cx="1753396" cy="4633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変換後画像</a:t>
            </a:r>
            <a:endParaRPr lang="ja-JP" altLang="en-US" sz="2400" dirty="0"/>
          </a:p>
        </p:txBody>
      </p:sp>
      <p:sp>
        <p:nvSpPr>
          <p:cNvPr id="31" name="右矢印 30"/>
          <p:cNvSpPr/>
          <p:nvPr/>
        </p:nvSpPr>
        <p:spPr>
          <a:xfrm>
            <a:off x="5287951" y="4406628"/>
            <a:ext cx="1165998" cy="853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720" y="3393192"/>
            <a:ext cx="1190069" cy="11900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正方形/長方形 63"/>
              <p:cNvSpPr/>
              <p:nvPr/>
            </p:nvSpPr>
            <p:spPr>
              <a:xfrm>
                <a:off x="9521617" y="3113956"/>
                <a:ext cx="1267747" cy="7425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正方形/長方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617" y="3113956"/>
                <a:ext cx="1267747" cy="74250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円/楕円 64"/>
          <p:cNvSpPr/>
          <p:nvPr/>
        </p:nvSpPr>
        <p:spPr>
          <a:xfrm>
            <a:off x="9482049" y="3347673"/>
            <a:ext cx="92316" cy="923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67" name="右矢印 66"/>
          <p:cNvSpPr/>
          <p:nvPr/>
        </p:nvSpPr>
        <p:spPr>
          <a:xfrm rot="17276526">
            <a:off x="8041658" y="4533689"/>
            <a:ext cx="1165998" cy="470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0893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角丸四角形 157"/>
          <p:cNvSpPr/>
          <p:nvPr/>
        </p:nvSpPr>
        <p:spPr>
          <a:xfrm>
            <a:off x="317772" y="2215052"/>
            <a:ext cx="11612638" cy="4416754"/>
          </a:xfrm>
          <a:prstGeom prst="roundRect">
            <a:avLst/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角丸四角形 156"/>
          <p:cNvSpPr/>
          <p:nvPr/>
        </p:nvSpPr>
        <p:spPr>
          <a:xfrm>
            <a:off x="457199" y="2560319"/>
            <a:ext cx="8523405" cy="36961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211783"/>
            <a:ext cx="11473211" cy="800985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Affine </a:t>
            </a:r>
            <a:r>
              <a:rPr kumimoji="1" lang="ja-JP" altLang="en-US" sz="3600" dirty="0" smtClean="0"/>
              <a:t>変換 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968969"/>
            <a:ext cx="11473211" cy="1020377"/>
          </a:xfrm>
        </p:spPr>
        <p:txBody>
          <a:bodyPr>
            <a:normAutofit/>
          </a:bodyPr>
          <a:lstStyle/>
          <a:p>
            <a:r>
              <a:rPr lang="ja-JP" altLang="en-US" sz="2400" b="1" dirty="0" smtClean="0"/>
              <a:t>平行移動</a:t>
            </a:r>
            <a:r>
              <a:rPr lang="ja-JP" altLang="en-US" sz="2400" dirty="0" smtClean="0"/>
              <a:t>と</a:t>
            </a:r>
            <a:r>
              <a:rPr lang="ja-JP" altLang="en-US" sz="2400" b="1" dirty="0" smtClean="0"/>
              <a:t>線形変換</a:t>
            </a:r>
            <a:r>
              <a:rPr lang="ja-JP" altLang="en-US" sz="2400" dirty="0" smtClean="0"/>
              <a:t>により得られる得られる変換のこと</a:t>
            </a:r>
            <a:endParaRPr kumimoji="1" lang="ja-JP" altLang="en-US" sz="2400" dirty="0" smtClean="0"/>
          </a:p>
          <a:p>
            <a:r>
              <a:rPr lang="ja-JP" altLang="en-US" sz="2400" dirty="0" smtClean="0"/>
              <a:t>英語発音は「</a:t>
            </a:r>
            <a:r>
              <a:rPr kumimoji="1" lang="ja-JP" altLang="en-US" sz="2400" dirty="0" smtClean="0"/>
              <a:t>アファイン」だけど</a:t>
            </a:r>
            <a:r>
              <a:rPr lang="ja-JP" altLang="en-US" sz="2400" dirty="0" smtClean="0"/>
              <a:t>，アフィンと読む人も多い</a:t>
            </a:r>
            <a:endParaRPr lang="en-US" altLang="ja-JP" sz="2400" dirty="0" smtClean="0"/>
          </a:p>
        </p:txBody>
      </p:sp>
      <p:grpSp>
        <p:nvGrpSpPr>
          <p:cNvPr id="101" name="グループ化 100"/>
          <p:cNvGrpSpPr/>
          <p:nvPr/>
        </p:nvGrpSpPr>
        <p:grpSpPr>
          <a:xfrm>
            <a:off x="457199" y="2894466"/>
            <a:ext cx="1616282" cy="1935131"/>
            <a:chOff x="457199" y="3127593"/>
            <a:chExt cx="1896519" cy="2270650"/>
          </a:xfrm>
        </p:grpSpPr>
        <p:pic>
          <p:nvPicPr>
            <p:cNvPr id="66" name="図 6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295" y="3429036"/>
              <a:ext cx="621316" cy="1836695"/>
            </a:xfrm>
            <a:prstGeom prst="rect">
              <a:avLst/>
            </a:prstGeom>
          </p:spPr>
        </p:pic>
        <p:cxnSp>
          <p:nvCxnSpPr>
            <p:cNvPr id="68" name="直線矢印コネクタ 67"/>
            <p:cNvCxnSpPr/>
            <p:nvPr/>
          </p:nvCxnSpPr>
          <p:spPr>
            <a:xfrm>
              <a:off x="709038" y="5285363"/>
              <a:ext cx="153251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68"/>
            <p:cNvCxnSpPr/>
            <p:nvPr/>
          </p:nvCxnSpPr>
          <p:spPr>
            <a:xfrm flipV="1">
              <a:off x="836641" y="3338340"/>
              <a:ext cx="0" cy="20599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正方形/長方形 69"/>
                <p:cNvSpPr/>
                <p:nvPr/>
              </p:nvSpPr>
              <p:spPr>
                <a:xfrm>
                  <a:off x="1967330" y="4857503"/>
                  <a:ext cx="38638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70" name="正方形/長方形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7330" y="4857503"/>
                  <a:ext cx="386388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正方形/長方形 70"/>
                <p:cNvSpPr/>
                <p:nvPr/>
              </p:nvSpPr>
              <p:spPr>
                <a:xfrm>
                  <a:off x="457199" y="3127593"/>
                  <a:ext cx="39100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71" name="正方形/長方形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199" y="3127593"/>
                  <a:ext cx="391004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円/楕円 71"/>
            <p:cNvSpPr/>
            <p:nvPr/>
          </p:nvSpPr>
          <p:spPr>
            <a:xfrm>
              <a:off x="1447135" y="3405958"/>
              <a:ext cx="63725" cy="6372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正方形/長方形 72"/>
              <p:cNvSpPr/>
              <p:nvPr/>
            </p:nvSpPr>
            <p:spPr>
              <a:xfrm>
                <a:off x="718781" y="4863076"/>
                <a:ext cx="988496" cy="5740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ja-JP" sz="20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73" name="正方形/長方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81" y="4863076"/>
                <a:ext cx="988496" cy="57402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グループ化 99"/>
          <p:cNvGrpSpPr/>
          <p:nvPr/>
        </p:nvGrpSpPr>
        <p:grpSpPr>
          <a:xfrm>
            <a:off x="2543160" y="2894466"/>
            <a:ext cx="1638135" cy="1935131"/>
            <a:chOff x="3487392" y="3127593"/>
            <a:chExt cx="1922161" cy="2270650"/>
          </a:xfrm>
        </p:grpSpPr>
        <p:pic>
          <p:nvPicPr>
            <p:cNvPr id="75" name="図 7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3708309" y="3857336"/>
              <a:ext cx="1207111" cy="1207111"/>
            </a:xfrm>
            <a:prstGeom prst="rect">
              <a:avLst/>
            </a:prstGeom>
          </p:spPr>
        </p:pic>
        <p:cxnSp>
          <p:nvCxnSpPr>
            <p:cNvPr id="76" name="直線矢印コネクタ 75"/>
            <p:cNvCxnSpPr/>
            <p:nvPr/>
          </p:nvCxnSpPr>
          <p:spPr>
            <a:xfrm>
              <a:off x="3487392" y="5285363"/>
              <a:ext cx="17767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矢印コネクタ 76"/>
            <p:cNvCxnSpPr/>
            <p:nvPr/>
          </p:nvCxnSpPr>
          <p:spPr>
            <a:xfrm flipV="1">
              <a:off x="4086574" y="3338340"/>
              <a:ext cx="0" cy="20599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正方形/長方形 77"/>
                <p:cNvSpPr/>
                <p:nvPr/>
              </p:nvSpPr>
              <p:spPr>
                <a:xfrm>
                  <a:off x="5023165" y="4882561"/>
                  <a:ext cx="38638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78" name="正方形/長方形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165" y="4882561"/>
                  <a:ext cx="386388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正方形/長方形 78"/>
                <p:cNvSpPr/>
                <p:nvPr/>
              </p:nvSpPr>
              <p:spPr>
                <a:xfrm>
                  <a:off x="3707132" y="3127593"/>
                  <a:ext cx="39100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79" name="正方形/長方形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132" y="3127593"/>
                  <a:ext cx="391004" cy="4001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円/楕円 79"/>
            <p:cNvSpPr/>
            <p:nvPr/>
          </p:nvSpPr>
          <p:spPr>
            <a:xfrm>
              <a:off x="4499112" y="3614161"/>
              <a:ext cx="63725" cy="6372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81" name="円弧 80"/>
            <p:cNvSpPr/>
            <p:nvPr/>
          </p:nvSpPr>
          <p:spPr>
            <a:xfrm rot="1821516">
              <a:off x="4272262" y="5018806"/>
              <a:ext cx="327660" cy="327660"/>
            </a:xfrm>
            <a:prstGeom prst="arc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正方形/長方形 81"/>
                <p:cNvSpPr/>
                <p:nvPr/>
              </p:nvSpPr>
              <p:spPr>
                <a:xfrm>
                  <a:off x="4566294" y="4941543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82" name="正方形/長方形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294" y="4941543"/>
                  <a:ext cx="394147" cy="4001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正方形/長方形 82"/>
              <p:cNvSpPr/>
              <p:nvPr/>
            </p:nvSpPr>
            <p:spPr>
              <a:xfrm>
                <a:off x="2323382" y="4848367"/>
                <a:ext cx="1953773" cy="60344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83" name="正方形/長方形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382" y="4848367"/>
                <a:ext cx="1953773" cy="603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グループ化 102"/>
          <p:cNvGrpSpPr/>
          <p:nvPr/>
        </p:nvGrpSpPr>
        <p:grpSpPr>
          <a:xfrm>
            <a:off x="4622623" y="2888026"/>
            <a:ext cx="2057905" cy="1965622"/>
            <a:chOff x="4897444" y="3117187"/>
            <a:chExt cx="2414712" cy="2306428"/>
          </a:xfrm>
        </p:grpSpPr>
        <p:pic>
          <p:nvPicPr>
            <p:cNvPr id="84" name="図 8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769">
              <a:off x="5030168" y="3899642"/>
              <a:ext cx="2281988" cy="1523973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grpSp>
          <p:nvGrpSpPr>
            <p:cNvPr id="102" name="グループ化 101"/>
            <p:cNvGrpSpPr/>
            <p:nvPr/>
          </p:nvGrpSpPr>
          <p:grpSpPr>
            <a:xfrm>
              <a:off x="4897444" y="3117187"/>
              <a:ext cx="2306213" cy="2270650"/>
              <a:chOff x="4567978" y="3117187"/>
              <a:chExt cx="2306213" cy="2270650"/>
            </a:xfrm>
          </p:grpSpPr>
          <p:cxnSp>
            <p:nvCxnSpPr>
              <p:cNvPr id="86" name="直線矢印コネクタ 85"/>
              <p:cNvCxnSpPr/>
              <p:nvPr/>
            </p:nvCxnSpPr>
            <p:spPr>
              <a:xfrm>
                <a:off x="4707400" y="5274957"/>
                <a:ext cx="206802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矢印コネクタ 86"/>
              <p:cNvCxnSpPr/>
              <p:nvPr/>
            </p:nvCxnSpPr>
            <p:spPr>
              <a:xfrm flipV="1">
                <a:off x="4864436" y="3327934"/>
                <a:ext cx="0" cy="205990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正方形/長方形 87"/>
                  <p:cNvSpPr/>
                  <p:nvPr/>
                </p:nvSpPr>
                <p:spPr>
                  <a:xfrm>
                    <a:off x="6487803" y="4846007"/>
                    <a:ext cx="38638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brk m:alnAt="7"/>
                            </m:rP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ja-JP" altLang="en-US" sz="2000" dirty="0"/>
                  </a:p>
                </p:txBody>
              </p:sp>
            </mc:Choice>
            <mc:Fallback xmlns="">
              <p:sp>
                <p:nvSpPr>
                  <p:cNvPr id="88" name="正方形/長方形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7803" y="4846007"/>
                    <a:ext cx="386388" cy="40011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17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正方形/長方形 88"/>
                  <p:cNvSpPr/>
                  <p:nvPr/>
                </p:nvSpPr>
                <p:spPr>
                  <a:xfrm>
                    <a:off x="4567978" y="3117187"/>
                    <a:ext cx="39100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ja-JP" altLang="en-US" sz="2000" dirty="0"/>
                  </a:p>
                </p:txBody>
              </p:sp>
            </mc:Choice>
            <mc:Fallback xmlns="">
              <p:sp>
                <p:nvSpPr>
                  <p:cNvPr id="89" name="正方形/長方形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7978" y="3117187"/>
                    <a:ext cx="391004" cy="40011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b="-25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0" name="円/楕円 89"/>
              <p:cNvSpPr/>
              <p:nvPr/>
            </p:nvSpPr>
            <p:spPr>
              <a:xfrm>
                <a:off x="6775423" y="4013954"/>
                <a:ext cx="82871" cy="8287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92" name="円弧 91"/>
              <p:cNvSpPr/>
              <p:nvPr/>
            </p:nvSpPr>
            <p:spPr>
              <a:xfrm rot="20682553">
                <a:off x="4623735" y="4764565"/>
                <a:ext cx="532698" cy="562995"/>
              </a:xfrm>
              <a:prstGeom prst="arc">
                <a:avLst>
                  <a:gd name="adj1" fmla="val 17011200"/>
                  <a:gd name="adj2" fmla="val 20283854"/>
                </a:avLst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正方形/長方形 92"/>
                  <p:cNvSpPr/>
                  <p:nvPr/>
                </p:nvSpPr>
                <p:spPr>
                  <a:xfrm>
                    <a:off x="4853700" y="4477563"/>
                    <a:ext cx="394147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ja-JP" altLang="en-US" sz="2000" dirty="0"/>
                  </a:p>
                </p:txBody>
              </p:sp>
            </mc:Choice>
            <mc:Fallback xmlns="">
              <p:sp>
                <p:nvSpPr>
                  <p:cNvPr id="93" name="正方形/長方形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3700" y="4477563"/>
                    <a:ext cx="394147" cy="40011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正方形/長方形 93"/>
              <p:cNvSpPr/>
              <p:nvPr/>
            </p:nvSpPr>
            <p:spPr>
              <a:xfrm>
                <a:off x="5223881" y="4848367"/>
                <a:ext cx="984485" cy="60344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94" name="正方形/長方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881" y="4848367"/>
                <a:ext cx="984485" cy="60344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正方形/長方形 95"/>
              <p:cNvSpPr/>
              <p:nvPr/>
            </p:nvSpPr>
            <p:spPr>
              <a:xfrm>
                <a:off x="7382177" y="4887389"/>
                <a:ext cx="1148391" cy="5542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6" name="正方形/長方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177" y="4887389"/>
                <a:ext cx="1148391" cy="55425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グループ化 103"/>
          <p:cNvGrpSpPr/>
          <p:nvPr/>
        </p:nvGrpSpPr>
        <p:grpSpPr>
          <a:xfrm>
            <a:off x="7150208" y="2916232"/>
            <a:ext cx="1830396" cy="1913217"/>
            <a:chOff x="1076776" y="1560437"/>
            <a:chExt cx="3695259" cy="3862455"/>
          </a:xfrm>
        </p:grpSpPr>
        <p:grpSp>
          <p:nvGrpSpPr>
            <p:cNvPr id="105" name="グループ化 104"/>
            <p:cNvGrpSpPr/>
            <p:nvPr/>
          </p:nvGrpSpPr>
          <p:grpSpPr>
            <a:xfrm>
              <a:off x="1096563" y="1560437"/>
              <a:ext cx="3675472" cy="3862455"/>
              <a:chOff x="1477563" y="1458837"/>
              <a:chExt cx="3675472" cy="3862455"/>
            </a:xfrm>
          </p:grpSpPr>
          <p:cxnSp>
            <p:nvCxnSpPr>
              <p:cNvPr id="112" name="直線矢印コネクタ 111"/>
              <p:cNvCxnSpPr/>
              <p:nvPr/>
            </p:nvCxnSpPr>
            <p:spPr>
              <a:xfrm>
                <a:off x="1477563" y="3701166"/>
                <a:ext cx="321544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矢印コネクタ 112"/>
              <p:cNvCxnSpPr/>
              <p:nvPr/>
            </p:nvCxnSpPr>
            <p:spPr>
              <a:xfrm flipV="1">
                <a:off x="3033980" y="1700718"/>
                <a:ext cx="0" cy="362057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正方形/長方形 113"/>
                  <p:cNvSpPr/>
                  <p:nvPr/>
                </p:nvSpPr>
                <p:spPr>
                  <a:xfrm>
                    <a:off x="4372983" y="3037388"/>
                    <a:ext cx="780052" cy="80775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brk m:alnAt="7"/>
                            </m:rP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ja-JP" altLang="en-US" sz="2000" dirty="0"/>
                  </a:p>
                </p:txBody>
              </p:sp>
            </mc:Choice>
            <mc:Fallback xmlns="">
              <p:sp>
                <p:nvSpPr>
                  <p:cNvPr id="114" name="正方形/長方形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2983" y="3037388"/>
                    <a:ext cx="780052" cy="807753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正方形/長方形 114"/>
                  <p:cNvSpPr/>
                  <p:nvPr/>
                </p:nvSpPr>
                <p:spPr>
                  <a:xfrm>
                    <a:off x="2899695" y="1458837"/>
                    <a:ext cx="789371" cy="80775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ja-JP" altLang="en-US" sz="2000" dirty="0"/>
                  </a:p>
                </p:txBody>
              </p:sp>
            </mc:Choice>
            <mc:Fallback xmlns="">
              <p:sp>
                <p:nvSpPr>
                  <p:cNvPr id="115" name="正方形/長方形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9695" y="1458837"/>
                    <a:ext cx="789371" cy="807753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16" name="図 115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9802" y="2140217"/>
                <a:ext cx="1207111" cy="1207111"/>
              </a:xfrm>
              <a:prstGeom prst="rect">
                <a:avLst/>
              </a:prstGeom>
            </p:spPr>
          </p:pic>
          <p:pic>
            <p:nvPicPr>
              <p:cNvPr id="117" name="図 116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3389801" y="4080880"/>
                <a:ext cx="1207111" cy="1207111"/>
              </a:xfrm>
              <a:prstGeom prst="rect">
                <a:avLst/>
              </a:prstGeom>
            </p:spPr>
          </p:pic>
          <p:pic>
            <p:nvPicPr>
              <p:cNvPr id="118" name="図 117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477563" y="2140217"/>
                <a:ext cx="1200596" cy="1207111"/>
              </a:xfrm>
              <a:prstGeom prst="rect">
                <a:avLst/>
              </a:prstGeom>
            </p:spPr>
          </p:pic>
        </p:grpSp>
        <p:sp>
          <p:nvSpPr>
            <p:cNvPr id="107" name="円/楕円 106"/>
            <p:cNvSpPr/>
            <p:nvPr/>
          </p:nvSpPr>
          <p:spPr>
            <a:xfrm>
              <a:off x="4179387" y="2202427"/>
              <a:ext cx="82871" cy="82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9" name="円/楕円 108"/>
            <p:cNvSpPr/>
            <p:nvPr/>
          </p:nvSpPr>
          <p:spPr>
            <a:xfrm>
              <a:off x="4159065" y="5324325"/>
              <a:ext cx="82871" cy="82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1" name="円/楕円 110"/>
            <p:cNvSpPr/>
            <p:nvPr/>
          </p:nvSpPr>
          <p:spPr>
            <a:xfrm>
              <a:off x="1076776" y="2202427"/>
              <a:ext cx="82871" cy="82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p:grpSp>
        <p:nvGrpSpPr>
          <p:cNvPr id="148" name="グループ化 147"/>
          <p:cNvGrpSpPr/>
          <p:nvPr/>
        </p:nvGrpSpPr>
        <p:grpSpPr>
          <a:xfrm>
            <a:off x="9715566" y="2878984"/>
            <a:ext cx="2216519" cy="1952705"/>
            <a:chOff x="15142081" y="196882"/>
            <a:chExt cx="4216420" cy="3714573"/>
          </a:xfrm>
        </p:grpSpPr>
        <p:pic>
          <p:nvPicPr>
            <p:cNvPr id="128" name="図 127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81506" y="2081100"/>
              <a:ext cx="1343889" cy="1343890"/>
            </a:xfrm>
            <a:prstGeom prst="rect">
              <a:avLst/>
            </a:prstGeom>
          </p:spPr>
        </p:pic>
        <p:cxnSp>
          <p:nvCxnSpPr>
            <p:cNvPr id="137" name="直線矢印コネクタ 136"/>
            <p:cNvCxnSpPr/>
            <p:nvPr/>
          </p:nvCxnSpPr>
          <p:spPr>
            <a:xfrm>
              <a:off x="15554067" y="3726794"/>
              <a:ext cx="348574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矢印コネクタ 137"/>
            <p:cNvCxnSpPr/>
            <p:nvPr/>
          </p:nvCxnSpPr>
          <p:spPr>
            <a:xfrm flipV="1">
              <a:off x="15762813" y="541645"/>
              <a:ext cx="0" cy="33698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正方形/長方形 138"/>
                <p:cNvSpPr/>
                <p:nvPr/>
              </p:nvSpPr>
              <p:spPr>
                <a:xfrm>
                  <a:off x="18623486" y="3021135"/>
                  <a:ext cx="735015" cy="7611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139" name="正方形/長方形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23486" y="3021135"/>
                  <a:ext cx="735015" cy="76111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正方形/長方形 139"/>
                <p:cNvSpPr/>
                <p:nvPr/>
              </p:nvSpPr>
              <p:spPr>
                <a:xfrm>
                  <a:off x="15142081" y="196882"/>
                  <a:ext cx="743795" cy="7611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140" name="正方形/長方形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42081" y="196882"/>
                  <a:ext cx="743795" cy="76111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4" name="図 14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40208" y="547056"/>
              <a:ext cx="1343889" cy="1343890"/>
            </a:xfrm>
            <a:prstGeom prst="rect">
              <a:avLst/>
            </a:prstGeom>
          </p:spPr>
        </p:pic>
        <p:sp>
          <p:nvSpPr>
            <p:cNvPr id="146" name="円/楕円 145"/>
            <p:cNvSpPr/>
            <p:nvPr/>
          </p:nvSpPr>
          <p:spPr>
            <a:xfrm>
              <a:off x="18203084" y="495654"/>
              <a:ext cx="104248" cy="10424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47" name="右矢印 146"/>
            <p:cNvSpPr/>
            <p:nvPr/>
          </p:nvSpPr>
          <p:spPr>
            <a:xfrm rot="17276526">
              <a:off x="16576518" y="1834967"/>
              <a:ext cx="1316707" cy="5317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p:sp>
        <p:nvSpPr>
          <p:cNvPr id="149" name="正方形/長方形 148"/>
          <p:cNvSpPr/>
          <p:nvPr/>
        </p:nvSpPr>
        <p:spPr>
          <a:xfrm>
            <a:off x="751361" y="271866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拡大縮小</a:t>
            </a:r>
            <a:endParaRPr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0" name="正方形/長方形 149"/>
          <p:cNvSpPr/>
          <p:nvPr/>
        </p:nvSpPr>
        <p:spPr>
          <a:xfrm>
            <a:off x="2907828" y="271866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回転</a:t>
            </a:r>
            <a:endParaRPr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1" name="正方形/長方形 150"/>
          <p:cNvSpPr/>
          <p:nvPr/>
        </p:nvSpPr>
        <p:spPr>
          <a:xfrm>
            <a:off x="5223881" y="271866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せん断</a:t>
            </a:r>
            <a:endParaRPr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2" name="正方形/長方形 151"/>
          <p:cNvSpPr/>
          <p:nvPr/>
        </p:nvSpPr>
        <p:spPr>
          <a:xfrm>
            <a:off x="7595421" y="271866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鏡映</a:t>
            </a:r>
            <a:endParaRPr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3" name="正方形/長方形 152"/>
          <p:cNvSpPr/>
          <p:nvPr/>
        </p:nvSpPr>
        <p:spPr>
          <a:xfrm>
            <a:off x="10269828" y="271866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平行移動</a:t>
            </a:r>
            <a:endParaRPr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正方形/長方形 153"/>
              <p:cNvSpPr/>
              <p:nvPr/>
            </p:nvSpPr>
            <p:spPr>
              <a:xfrm>
                <a:off x="10332390" y="4859015"/>
                <a:ext cx="1312411" cy="61196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54" name="正方形/長方形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390" y="4859015"/>
                <a:ext cx="1312411" cy="61196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正方形/長方形 158"/>
          <p:cNvSpPr/>
          <p:nvPr/>
        </p:nvSpPr>
        <p:spPr>
          <a:xfrm>
            <a:off x="9136729" y="6095402"/>
            <a:ext cx="2864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Affine </a:t>
            </a:r>
            <a:r>
              <a:rPr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変換 </a:t>
            </a:r>
          </a:p>
        </p:txBody>
      </p:sp>
      <p:sp>
        <p:nvSpPr>
          <p:cNvPr id="162" name="正方形/長方形 161"/>
          <p:cNvSpPr/>
          <p:nvPr/>
        </p:nvSpPr>
        <p:spPr>
          <a:xfrm>
            <a:off x="3696630" y="5706349"/>
            <a:ext cx="21852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線形</a:t>
            </a:r>
            <a:r>
              <a:rPr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変換 </a:t>
            </a:r>
            <a:endParaRPr lang="ja-JP" altLang="en-US" sz="36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276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229443" y="4892590"/>
            <a:ext cx="8490290" cy="18288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564736" y="214123"/>
            <a:ext cx="8229600" cy="634082"/>
          </a:xfrm>
        </p:spPr>
        <p:txBody>
          <a:bodyPr>
            <a:noAutofit/>
          </a:bodyPr>
          <a:lstStyle/>
          <a:p>
            <a:r>
              <a:rPr kumimoji="1" lang="ja-JP" altLang="en-US" sz="3600" dirty="0" smtClean="0"/>
              <a:t>同次座標系表現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564736" y="919687"/>
                <a:ext cx="10956846" cy="157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2</a:t>
                </a: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次元座標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ja-JP" alt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を  </a:t>
                </a:r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3</a:t>
                </a: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次元ベクトル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r>
                                <m:rPr>
                                  <m:brk m:alnAt="7"/>
                                </m:rPr>
                                <a:rPr lang="en-US" altLang="ja-JP" sz="2400" i="1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altLang="ja-JP" sz="2400" i="1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と</a:t>
                </a: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表記する方法</a:t>
                </a:r>
                <a:endPara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同じ２次元座標を表す同次座標を同値である</a:t>
                </a: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と言い，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式では</a:t>
                </a: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『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～</a:t>
                </a: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』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記号で</a:t>
                </a: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表す</a:t>
                </a:r>
                <a:endPara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36" y="919687"/>
                <a:ext cx="10956846" cy="1570110"/>
              </a:xfrm>
              <a:prstGeom prst="rect">
                <a:avLst/>
              </a:prstGeom>
              <a:blipFill rotWithShape="0">
                <a:blip r:embed="rId3"/>
                <a:stretch>
                  <a:fillRect l="-890" b="-58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1229443" y="2753444"/>
                <a:ext cx="7377341" cy="904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例</a:t>
                </a:r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</a:t>
                </a:r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2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次元座標</a:t>
                </a:r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0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は，同次座標で</a:t>
                </a:r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0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0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000" i="1"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と表せる</a:t>
                </a:r>
                <a:endPara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443" y="2753444"/>
                <a:ext cx="7377341" cy="904158"/>
              </a:xfrm>
              <a:prstGeom prst="rect">
                <a:avLst/>
              </a:prstGeom>
              <a:blipFill rotWithShape="0">
                <a:blip r:embed="rId4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/>
          <p:cNvSpPr/>
          <p:nvPr/>
        </p:nvSpPr>
        <p:spPr>
          <a:xfrm>
            <a:off x="12794896" y="5495315"/>
            <a:ext cx="2124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CG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の講義では頻出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430113" y="5137669"/>
            <a:ext cx="4883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i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とりあえず</a:t>
            </a:r>
            <a:r>
              <a:rPr lang="en-US" altLang="ja-JP" sz="2400" i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 = 1 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の場合を考える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1430113" y="5674501"/>
                <a:ext cx="6948249" cy="10468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2</a:t>
                </a: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次元座標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ja-JP" altLang="en-US" sz="2400" b="0" i="1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は，同次座標では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400" b="0" i="1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と表記できる</a:t>
                </a:r>
                <a:endPara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113" y="5674501"/>
                <a:ext cx="6948249" cy="1046890"/>
              </a:xfrm>
              <a:prstGeom prst="rect">
                <a:avLst/>
              </a:prstGeom>
              <a:blipFill rotWithShape="0">
                <a:blip r:embed="rId5"/>
                <a:stretch>
                  <a:fillRect l="-1405" r="-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1229443" y="3616811"/>
                <a:ext cx="6414769" cy="904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例</a:t>
                </a:r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 </a:t>
                </a:r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同次座標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0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と</a:t>
                </a:r>
                <a14:m>
                  <m:oMath xmlns:m="http://schemas.openxmlformats.org/officeDocument/2006/math"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000" i="1"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は同値である，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0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000" i="1"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endPara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443" y="3616811"/>
                <a:ext cx="6414769" cy="904158"/>
              </a:xfrm>
              <a:prstGeom prst="rect">
                <a:avLst/>
              </a:prstGeom>
              <a:blipFill rotWithShape="0">
                <a:blip r:embed="rId6"/>
                <a:stretch>
                  <a:fillRect l="-10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30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5242" y="1343722"/>
            <a:ext cx="11220961" cy="5296829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ja-JP" altLang="en-US" dirty="0" smtClean="0"/>
              <a:t>達成目標</a:t>
            </a:r>
            <a:endParaRPr lang="en-US" altLang="ja-JP" dirty="0" smtClean="0"/>
          </a:p>
          <a:p>
            <a:pPr>
              <a:spcBef>
                <a:spcPts val="1200"/>
              </a:spcBef>
            </a:pPr>
            <a:r>
              <a:rPr lang="ja-JP" altLang="en-US" sz="2400" dirty="0" smtClean="0"/>
              <a:t>画像</a:t>
            </a:r>
            <a:r>
              <a:rPr lang="ja-JP" altLang="en-US" sz="2400" dirty="0"/>
              <a:t>の幾何学変換を</a:t>
            </a:r>
            <a:r>
              <a:rPr lang="ja-JP" altLang="en-US" sz="2400" dirty="0" smtClean="0"/>
              <a:t>計算でき</a:t>
            </a:r>
            <a:r>
              <a:rPr lang="ja-JP" altLang="en-US" sz="2400" dirty="0"/>
              <a:t>，その効果を説明できる</a:t>
            </a:r>
            <a:r>
              <a:rPr lang="ja-JP" altLang="en-US" sz="2400" dirty="0" smtClean="0"/>
              <a:t>．</a:t>
            </a:r>
            <a:endParaRPr lang="en-US" altLang="ja-JP" sz="2400" dirty="0" smtClean="0"/>
          </a:p>
          <a:p>
            <a:pPr>
              <a:spcBef>
                <a:spcPts val="1200"/>
              </a:spcBef>
            </a:pPr>
            <a:r>
              <a:rPr lang="ja-JP" altLang="en-US" sz="2400" dirty="0" smtClean="0"/>
              <a:t>掃除変換・剛体変換・アファイン変換・射影変換を正しく計算でき，それぞれの効果を説明できる</a:t>
            </a:r>
            <a:endParaRPr lang="en-US" altLang="ja-JP" sz="2400" dirty="0" smtClean="0"/>
          </a:p>
          <a:p>
            <a:pPr marL="457200" lvl="1" indent="0">
              <a:spcBef>
                <a:spcPts val="1200"/>
              </a:spcBef>
              <a:buNone/>
            </a:pPr>
            <a:endParaRPr lang="en-US" altLang="ja-JP" sz="20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altLang="ja-JP" dirty="0" smtClean="0"/>
              <a:t>Contents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ja-JP" altLang="en-US" sz="2400" dirty="0" smtClean="0"/>
              <a:t>行列とベクトルの復習</a:t>
            </a:r>
            <a:endParaRPr lang="en-US" altLang="ja-JP" sz="2400" dirty="0" smtClean="0"/>
          </a:p>
          <a:p>
            <a:pPr>
              <a:spcBef>
                <a:spcPts val="1200"/>
              </a:spcBef>
            </a:pPr>
            <a:r>
              <a:rPr lang="ja-JP" altLang="en-US" sz="2400" dirty="0"/>
              <a:t>線形</a:t>
            </a:r>
            <a:r>
              <a:rPr lang="ja-JP" altLang="en-US" sz="2400" dirty="0" smtClean="0"/>
              <a:t>変換（拡大・縮小 </a:t>
            </a:r>
            <a:r>
              <a:rPr lang="en-US" altLang="ja-JP" sz="2400" dirty="0" smtClean="0"/>
              <a:t>/ </a:t>
            </a:r>
            <a:r>
              <a:rPr lang="ja-JP" altLang="en-US" sz="2400" dirty="0" smtClean="0"/>
              <a:t>回転 </a:t>
            </a:r>
            <a:r>
              <a:rPr lang="en-US" altLang="ja-JP" sz="2400" dirty="0" smtClean="0"/>
              <a:t>/ </a:t>
            </a:r>
            <a:r>
              <a:rPr lang="ja-JP" altLang="en-US" sz="2400" dirty="0" smtClean="0"/>
              <a:t>鏡映 </a:t>
            </a:r>
            <a:r>
              <a:rPr lang="en-US" altLang="ja-JP" sz="2400" dirty="0" smtClean="0"/>
              <a:t>/ </a:t>
            </a:r>
            <a:r>
              <a:rPr lang="ja-JP" altLang="en-US" sz="2400" dirty="0" smtClean="0"/>
              <a:t>せん断 </a:t>
            </a:r>
            <a:r>
              <a:rPr lang="en-US" altLang="ja-JP" sz="2400" dirty="0" smtClean="0"/>
              <a:t>/ </a:t>
            </a:r>
            <a:r>
              <a:rPr lang="ja-JP" altLang="en-US" sz="2400" dirty="0" smtClean="0"/>
              <a:t>合成</a:t>
            </a:r>
            <a:r>
              <a:rPr lang="en-US" altLang="ja-JP" sz="2400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ja-JP" altLang="en-US" sz="2400" dirty="0" smtClean="0"/>
              <a:t>アフィン変換（平行移動 </a:t>
            </a:r>
            <a:r>
              <a:rPr lang="en-US" altLang="ja-JP" sz="2400" dirty="0" smtClean="0"/>
              <a:t>/ </a:t>
            </a:r>
            <a:r>
              <a:rPr lang="ja-JP" altLang="en-US" sz="2400" dirty="0" smtClean="0"/>
              <a:t>同</a:t>
            </a:r>
            <a:r>
              <a:rPr lang="ja-JP" altLang="en-US" sz="2400" dirty="0"/>
              <a:t>次座標</a:t>
            </a:r>
            <a:r>
              <a:rPr lang="ja-JP" altLang="en-US" sz="2400" dirty="0" smtClean="0"/>
              <a:t>系</a:t>
            </a:r>
            <a:r>
              <a:rPr lang="en-US" altLang="ja-JP" sz="2400" dirty="0" smtClean="0"/>
              <a:t>)</a:t>
            </a:r>
            <a:endParaRPr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613953" y="283483"/>
            <a:ext cx="11473211" cy="733270"/>
          </a:xfrm>
        </p:spPr>
        <p:txBody>
          <a:bodyPr/>
          <a:lstStyle/>
          <a:p>
            <a:r>
              <a:rPr lang="ja-JP" altLang="en-US" dirty="0"/>
              <a:t>画像の幾何変換１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848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668" y="425917"/>
            <a:ext cx="4514519" cy="166534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kumimoji="1" lang="ja-JP" altLang="en-US" sz="3200" dirty="0" smtClean="0"/>
              <a:t>アフィン変換の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同次座標表現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1899465" y="3271404"/>
                <a:ext cx="3396764" cy="110504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ja-JP" sz="24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465" y="3271404"/>
                <a:ext cx="3396764" cy="11050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/>
          <p:cNvSpPr/>
          <p:nvPr/>
        </p:nvSpPr>
        <p:spPr>
          <a:xfrm>
            <a:off x="1899465" y="2730450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拡大縮小</a:t>
            </a:r>
            <a:endParaRPr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91066" y="2493217"/>
            <a:ext cx="1616282" cy="1935131"/>
            <a:chOff x="457199" y="3127593"/>
            <a:chExt cx="1896519" cy="2270650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295" y="3429036"/>
              <a:ext cx="621316" cy="1836695"/>
            </a:xfrm>
            <a:prstGeom prst="rect">
              <a:avLst/>
            </a:prstGeom>
          </p:spPr>
        </p:pic>
        <p:cxnSp>
          <p:nvCxnSpPr>
            <p:cNvPr id="9" name="直線矢印コネクタ 8"/>
            <p:cNvCxnSpPr/>
            <p:nvPr/>
          </p:nvCxnSpPr>
          <p:spPr>
            <a:xfrm>
              <a:off x="709038" y="5285363"/>
              <a:ext cx="153251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/>
            <p:cNvCxnSpPr/>
            <p:nvPr/>
          </p:nvCxnSpPr>
          <p:spPr>
            <a:xfrm flipV="1">
              <a:off x="836641" y="3338340"/>
              <a:ext cx="0" cy="20599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正方形/長方形 10"/>
                <p:cNvSpPr/>
                <p:nvPr/>
              </p:nvSpPr>
              <p:spPr>
                <a:xfrm>
                  <a:off x="1967330" y="4857503"/>
                  <a:ext cx="38638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11" name="正方形/長方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7330" y="4857503"/>
                  <a:ext cx="386388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正方形/長方形 11"/>
                <p:cNvSpPr/>
                <p:nvPr/>
              </p:nvSpPr>
              <p:spPr>
                <a:xfrm>
                  <a:off x="457199" y="3127593"/>
                  <a:ext cx="39100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12" name="正方形/長方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199" y="3127593"/>
                  <a:ext cx="391004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円/楕円 12"/>
            <p:cNvSpPr/>
            <p:nvPr/>
          </p:nvSpPr>
          <p:spPr>
            <a:xfrm>
              <a:off x="1447135" y="3405958"/>
              <a:ext cx="63725" cy="6372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285398" y="4830816"/>
            <a:ext cx="1638135" cy="1935131"/>
            <a:chOff x="3487392" y="3127593"/>
            <a:chExt cx="1922161" cy="2270650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3708309" y="3857336"/>
              <a:ext cx="1207111" cy="1207111"/>
            </a:xfrm>
            <a:prstGeom prst="rect">
              <a:avLst/>
            </a:prstGeom>
          </p:spPr>
        </p:pic>
        <p:cxnSp>
          <p:nvCxnSpPr>
            <p:cNvPr id="16" name="直線矢印コネクタ 15"/>
            <p:cNvCxnSpPr/>
            <p:nvPr/>
          </p:nvCxnSpPr>
          <p:spPr>
            <a:xfrm>
              <a:off x="3487392" y="5285363"/>
              <a:ext cx="17767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/>
            <p:nvPr/>
          </p:nvCxnSpPr>
          <p:spPr>
            <a:xfrm flipV="1">
              <a:off x="4086574" y="3338340"/>
              <a:ext cx="0" cy="20599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正方形/長方形 17"/>
                <p:cNvSpPr/>
                <p:nvPr/>
              </p:nvSpPr>
              <p:spPr>
                <a:xfrm>
                  <a:off x="5023165" y="4882561"/>
                  <a:ext cx="38638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18" name="正方形/長方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165" y="4882561"/>
                  <a:ext cx="386388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正方形/長方形 18"/>
                <p:cNvSpPr/>
                <p:nvPr/>
              </p:nvSpPr>
              <p:spPr>
                <a:xfrm>
                  <a:off x="3707132" y="3127593"/>
                  <a:ext cx="39100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19" name="正方形/長方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132" y="3127593"/>
                  <a:ext cx="391004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67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円/楕円 19"/>
            <p:cNvSpPr/>
            <p:nvPr/>
          </p:nvSpPr>
          <p:spPr>
            <a:xfrm>
              <a:off x="4499112" y="3614161"/>
              <a:ext cx="63725" cy="6372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21" name="円弧 20"/>
            <p:cNvSpPr/>
            <p:nvPr/>
          </p:nvSpPr>
          <p:spPr>
            <a:xfrm rot="1821516">
              <a:off x="4272262" y="5018806"/>
              <a:ext cx="327660" cy="327660"/>
            </a:xfrm>
            <a:prstGeom prst="arc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正方形/長方形 21"/>
                <p:cNvSpPr/>
                <p:nvPr/>
              </p:nvSpPr>
              <p:spPr>
                <a:xfrm>
                  <a:off x="4566294" y="4941543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22" name="正方形/長方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294" y="4941543"/>
                  <a:ext cx="394147" cy="4001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/>
              <p:cNvSpPr/>
              <p:nvPr/>
            </p:nvSpPr>
            <p:spPr>
              <a:xfrm>
                <a:off x="1899465" y="5704283"/>
                <a:ext cx="3838102" cy="93628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200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ja-JP" sz="200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200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465" y="5704283"/>
                <a:ext cx="3838102" cy="93628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正方形/長方形 24"/>
          <p:cNvSpPr/>
          <p:nvPr/>
        </p:nvSpPr>
        <p:spPr>
          <a:xfrm>
            <a:off x="1899465" y="5033623"/>
            <a:ext cx="8002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回転</a:t>
            </a:r>
            <a:endParaRPr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6381253" y="260262"/>
            <a:ext cx="2105699" cy="1645147"/>
            <a:chOff x="4841363" y="3493227"/>
            <a:chExt cx="2470793" cy="1930388"/>
          </a:xfrm>
        </p:grpSpPr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769">
              <a:off x="5030168" y="3899642"/>
              <a:ext cx="2281988" cy="1523973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grpSp>
          <p:nvGrpSpPr>
            <p:cNvPr id="28" name="グループ化 27"/>
            <p:cNvGrpSpPr/>
            <p:nvPr/>
          </p:nvGrpSpPr>
          <p:grpSpPr>
            <a:xfrm>
              <a:off x="4841363" y="3493227"/>
              <a:ext cx="2362294" cy="1894611"/>
              <a:chOff x="4511897" y="3493227"/>
              <a:chExt cx="2362294" cy="1894611"/>
            </a:xfrm>
          </p:grpSpPr>
          <p:cxnSp>
            <p:nvCxnSpPr>
              <p:cNvPr id="29" name="直線矢印コネクタ 28"/>
              <p:cNvCxnSpPr/>
              <p:nvPr/>
            </p:nvCxnSpPr>
            <p:spPr>
              <a:xfrm>
                <a:off x="4707400" y="5274957"/>
                <a:ext cx="206802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矢印コネクタ 29"/>
              <p:cNvCxnSpPr/>
              <p:nvPr/>
            </p:nvCxnSpPr>
            <p:spPr>
              <a:xfrm flipV="1">
                <a:off x="4864436" y="3738787"/>
                <a:ext cx="0" cy="164905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正方形/長方形 30"/>
                  <p:cNvSpPr/>
                  <p:nvPr/>
                </p:nvSpPr>
                <p:spPr>
                  <a:xfrm>
                    <a:off x="6487803" y="4846007"/>
                    <a:ext cx="38638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brk m:alnAt="7"/>
                            </m:rP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ja-JP" altLang="en-US" sz="2000" dirty="0"/>
                  </a:p>
                </p:txBody>
              </p:sp>
            </mc:Choice>
            <mc:Fallback xmlns="">
              <p:sp>
                <p:nvSpPr>
                  <p:cNvPr id="31" name="正方形/長方形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7803" y="4846007"/>
                    <a:ext cx="38638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7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正方形/長方形 31"/>
                  <p:cNvSpPr/>
                  <p:nvPr/>
                </p:nvSpPr>
                <p:spPr>
                  <a:xfrm>
                    <a:off x="4511897" y="3493227"/>
                    <a:ext cx="39100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ja-JP" altLang="en-US" sz="2000" dirty="0"/>
                  </a:p>
                </p:txBody>
              </p:sp>
            </mc:Choice>
            <mc:Fallback xmlns="">
              <p:sp>
                <p:nvSpPr>
                  <p:cNvPr id="32" name="正方形/長方形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1897" y="3493227"/>
                    <a:ext cx="391004" cy="40011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25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円/楕円 32"/>
              <p:cNvSpPr/>
              <p:nvPr/>
            </p:nvSpPr>
            <p:spPr>
              <a:xfrm>
                <a:off x="6775423" y="4013954"/>
                <a:ext cx="82871" cy="8287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34" name="円弧 33"/>
              <p:cNvSpPr/>
              <p:nvPr/>
            </p:nvSpPr>
            <p:spPr>
              <a:xfrm rot="20682553">
                <a:off x="4623735" y="4764565"/>
                <a:ext cx="532698" cy="562995"/>
              </a:xfrm>
              <a:prstGeom prst="arc">
                <a:avLst>
                  <a:gd name="adj1" fmla="val 17011200"/>
                  <a:gd name="adj2" fmla="val 20283854"/>
                </a:avLst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正方形/長方形 34"/>
                  <p:cNvSpPr/>
                  <p:nvPr/>
                </p:nvSpPr>
                <p:spPr>
                  <a:xfrm>
                    <a:off x="4853700" y="4477563"/>
                    <a:ext cx="394147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ja-JP" altLang="en-US" sz="2000" dirty="0"/>
                  </a:p>
                </p:txBody>
              </p:sp>
            </mc:Choice>
            <mc:Fallback xmlns="">
              <p:sp>
                <p:nvSpPr>
                  <p:cNvPr id="35" name="正方形/長方形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3700" y="4477563"/>
                    <a:ext cx="394147" cy="40011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b="-1071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/>
              <p:cNvSpPr/>
              <p:nvPr/>
            </p:nvSpPr>
            <p:spPr>
              <a:xfrm>
                <a:off x="8462016" y="739358"/>
                <a:ext cx="3393237" cy="110504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016" y="739358"/>
                <a:ext cx="3393237" cy="110504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正方形/長方形 37"/>
          <p:cNvSpPr/>
          <p:nvPr/>
        </p:nvSpPr>
        <p:spPr>
          <a:xfrm>
            <a:off x="8462016" y="344268"/>
            <a:ext cx="110799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せん断</a:t>
            </a:r>
          </a:p>
        </p:txBody>
      </p:sp>
      <p:grpSp>
        <p:nvGrpSpPr>
          <p:cNvPr id="40" name="グループ化 39"/>
          <p:cNvGrpSpPr/>
          <p:nvPr/>
        </p:nvGrpSpPr>
        <p:grpSpPr>
          <a:xfrm>
            <a:off x="6513892" y="2372818"/>
            <a:ext cx="1830396" cy="1913217"/>
            <a:chOff x="1076776" y="1560437"/>
            <a:chExt cx="3695259" cy="3862455"/>
          </a:xfrm>
        </p:grpSpPr>
        <p:grpSp>
          <p:nvGrpSpPr>
            <p:cNvPr id="41" name="グループ化 40"/>
            <p:cNvGrpSpPr/>
            <p:nvPr/>
          </p:nvGrpSpPr>
          <p:grpSpPr>
            <a:xfrm>
              <a:off x="1096563" y="1560437"/>
              <a:ext cx="3675472" cy="3862455"/>
              <a:chOff x="1477563" y="1458837"/>
              <a:chExt cx="3675472" cy="3862455"/>
            </a:xfrm>
          </p:grpSpPr>
          <p:cxnSp>
            <p:nvCxnSpPr>
              <p:cNvPr id="45" name="直線矢印コネクタ 44"/>
              <p:cNvCxnSpPr/>
              <p:nvPr/>
            </p:nvCxnSpPr>
            <p:spPr>
              <a:xfrm>
                <a:off x="1477563" y="3701166"/>
                <a:ext cx="321544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矢印コネクタ 45"/>
              <p:cNvCxnSpPr/>
              <p:nvPr/>
            </p:nvCxnSpPr>
            <p:spPr>
              <a:xfrm flipV="1">
                <a:off x="3033980" y="1700718"/>
                <a:ext cx="0" cy="362057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正方形/長方形 46"/>
                  <p:cNvSpPr/>
                  <p:nvPr/>
                </p:nvSpPr>
                <p:spPr>
                  <a:xfrm>
                    <a:off x="4372983" y="3037388"/>
                    <a:ext cx="780052" cy="80775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brk m:alnAt="7"/>
                            </m:rP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ja-JP" altLang="en-US" sz="2000" dirty="0"/>
                  </a:p>
                </p:txBody>
              </p:sp>
            </mc:Choice>
            <mc:Fallback xmlns="">
              <p:sp>
                <p:nvSpPr>
                  <p:cNvPr id="47" name="正方形/長方形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2983" y="3037388"/>
                    <a:ext cx="780052" cy="807753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正方形/長方形 47"/>
                  <p:cNvSpPr/>
                  <p:nvPr/>
                </p:nvSpPr>
                <p:spPr>
                  <a:xfrm>
                    <a:off x="2899695" y="1458837"/>
                    <a:ext cx="789371" cy="80775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ja-JP" altLang="en-US" sz="2000" dirty="0"/>
                  </a:p>
                </p:txBody>
              </p:sp>
            </mc:Choice>
            <mc:Fallback xmlns="">
              <p:sp>
                <p:nvSpPr>
                  <p:cNvPr id="48" name="正方形/長方形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9695" y="1458837"/>
                    <a:ext cx="789371" cy="807753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49" name="図 48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9802" y="2140217"/>
                <a:ext cx="1207111" cy="1207111"/>
              </a:xfrm>
              <a:prstGeom prst="rect">
                <a:avLst/>
              </a:prstGeom>
            </p:spPr>
          </p:pic>
          <p:pic>
            <p:nvPicPr>
              <p:cNvPr id="50" name="図 49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3389801" y="4080880"/>
                <a:ext cx="1207111" cy="1207111"/>
              </a:xfrm>
              <a:prstGeom prst="rect">
                <a:avLst/>
              </a:prstGeom>
            </p:spPr>
          </p:pic>
          <p:pic>
            <p:nvPicPr>
              <p:cNvPr id="51" name="図 50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477563" y="2140217"/>
                <a:ext cx="1200596" cy="1207111"/>
              </a:xfrm>
              <a:prstGeom prst="rect">
                <a:avLst/>
              </a:prstGeom>
            </p:spPr>
          </p:pic>
        </p:grpSp>
        <p:sp>
          <p:nvSpPr>
            <p:cNvPr id="42" name="円/楕円 41"/>
            <p:cNvSpPr/>
            <p:nvPr/>
          </p:nvSpPr>
          <p:spPr>
            <a:xfrm>
              <a:off x="4179387" y="2202427"/>
              <a:ext cx="82871" cy="82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43" name="円/楕円 42"/>
            <p:cNvSpPr/>
            <p:nvPr/>
          </p:nvSpPr>
          <p:spPr>
            <a:xfrm>
              <a:off x="4159065" y="5324325"/>
              <a:ext cx="82871" cy="82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1076776" y="2202427"/>
              <a:ext cx="82871" cy="82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/>
              <p:cNvSpPr/>
              <p:nvPr/>
            </p:nvSpPr>
            <p:spPr>
              <a:xfrm>
                <a:off x="8462016" y="3154733"/>
                <a:ext cx="3613361" cy="110504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016" y="3154733"/>
                <a:ext cx="3613361" cy="110504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正方形/長方形 52"/>
          <p:cNvSpPr/>
          <p:nvPr/>
        </p:nvSpPr>
        <p:spPr>
          <a:xfrm>
            <a:off x="8462016" y="2765022"/>
            <a:ext cx="8002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鏡映</a:t>
            </a:r>
            <a:endParaRPr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正方形/長方形 65"/>
              <p:cNvSpPr/>
              <p:nvPr/>
            </p:nvSpPr>
            <p:spPr>
              <a:xfrm>
                <a:off x="8462016" y="5094311"/>
                <a:ext cx="3536929" cy="12813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66" name="正方形/長方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016" y="5094311"/>
                <a:ext cx="3536929" cy="128137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正方形/長方形 66"/>
          <p:cNvSpPr/>
          <p:nvPr/>
        </p:nvSpPr>
        <p:spPr>
          <a:xfrm>
            <a:off x="8462016" y="4805551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平行移動</a:t>
            </a:r>
          </a:p>
        </p:txBody>
      </p:sp>
      <p:sp>
        <p:nvSpPr>
          <p:cNvPr id="68" name="正方形/長方形 67"/>
          <p:cNvSpPr/>
          <p:nvPr/>
        </p:nvSpPr>
        <p:spPr>
          <a:xfrm>
            <a:off x="8462016" y="6486886"/>
            <a:ext cx="326243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ここ</a:t>
            </a:r>
            <a:r>
              <a:rPr lang="ja-JP" altLang="en-US" sz="20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が行列の積で書ける！</a:t>
            </a:r>
            <a:endParaRPr lang="ja-JP" altLang="en-US" sz="2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69" name="グループ化 68"/>
          <p:cNvGrpSpPr/>
          <p:nvPr/>
        </p:nvGrpSpPr>
        <p:grpSpPr>
          <a:xfrm>
            <a:off x="6362634" y="4830504"/>
            <a:ext cx="2216519" cy="1952705"/>
            <a:chOff x="15142081" y="196882"/>
            <a:chExt cx="4216420" cy="3714573"/>
          </a:xfrm>
        </p:grpSpPr>
        <p:pic>
          <p:nvPicPr>
            <p:cNvPr id="70" name="図 69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81506" y="2081100"/>
              <a:ext cx="1343889" cy="1343890"/>
            </a:xfrm>
            <a:prstGeom prst="rect">
              <a:avLst/>
            </a:prstGeom>
          </p:spPr>
        </p:pic>
        <p:cxnSp>
          <p:nvCxnSpPr>
            <p:cNvPr id="71" name="直線矢印コネクタ 70"/>
            <p:cNvCxnSpPr/>
            <p:nvPr/>
          </p:nvCxnSpPr>
          <p:spPr>
            <a:xfrm>
              <a:off x="15554067" y="3726794"/>
              <a:ext cx="348574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/>
            <p:cNvCxnSpPr/>
            <p:nvPr/>
          </p:nvCxnSpPr>
          <p:spPr>
            <a:xfrm flipV="1">
              <a:off x="15762813" y="541645"/>
              <a:ext cx="0" cy="33698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正方形/長方形 72"/>
                <p:cNvSpPr/>
                <p:nvPr/>
              </p:nvSpPr>
              <p:spPr>
                <a:xfrm>
                  <a:off x="18623486" y="3021135"/>
                  <a:ext cx="735015" cy="7611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73" name="正方形/長方形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23486" y="3021135"/>
                  <a:ext cx="735015" cy="76111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正方形/長方形 73"/>
                <p:cNvSpPr/>
                <p:nvPr/>
              </p:nvSpPr>
              <p:spPr>
                <a:xfrm>
                  <a:off x="15142081" y="196882"/>
                  <a:ext cx="743795" cy="7611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74" name="正方形/長方形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42081" y="196882"/>
                  <a:ext cx="743795" cy="76111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5" name="図 7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40208" y="547056"/>
              <a:ext cx="1343889" cy="1343890"/>
            </a:xfrm>
            <a:prstGeom prst="rect">
              <a:avLst/>
            </a:prstGeom>
          </p:spPr>
        </p:pic>
        <p:sp>
          <p:nvSpPr>
            <p:cNvPr id="76" name="円/楕円 75"/>
            <p:cNvSpPr/>
            <p:nvPr/>
          </p:nvSpPr>
          <p:spPr>
            <a:xfrm>
              <a:off x="18203084" y="495654"/>
              <a:ext cx="104248" cy="10424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77" name="右矢印 76"/>
            <p:cNvSpPr/>
            <p:nvPr/>
          </p:nvSpPr>
          <p:spPr>
            <a:xfrm rot="17276526">
              <a:off x="16576518" y="1834967"/>
              <a:ext cx="1316707" cy="5317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84299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同時座標</a:t>
            </a:r>
            <a:r>
              <a:rPr lang="ja-JP" altLang="en-US" sz="3600" dirty="0" smtClean="0"/>
              <a:t>表現の利点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8707" y="1282719"/>
            <a:ext cx="825245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平行移動を行列の積で表せる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つまりアフィン変換を行列の積の形で表現できる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3" name="グループ化 22"/>
          <p:cNvGrpSpPr/>
          <p:nvPr/>
        </p:nvGrpSpPr>
        <p:grpSpPr>
          <a:xfrm>
            <a:off x="399449" y="2826017"/>
            <a:ext cx="1766637" cy="2748897"/>
            <a:chOff x="399449" y="2710514"/>
            <a:chExt cx="1766637" cy="27488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正方形/長方形 4"/>
                <p:cNvSpPr/>
                <p:nvPr/>
              </p:nvSpPr>
              <p:spPr>
                <a:xfrm>
                  <a:off x="399449" y="4390464"/>
                  <a:ext cx="1766637" cy="106894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ja-JP" sz="2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ja-JP" sz="240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altLang="ja-JP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5" name="正方形/長方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449" y="4390464"/>
                  <a:ext cx="1766637" cy="106894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正方形/長方形 5"/>
            <p:cNvSpPr/>
            <p:nvPr/>
          </p:nvSpPr>
          <p:spPr>
            <a:xfrm>
              <a:off x="574881" y="2710514"/>
              <a:ext cx="141577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ja-JP" altLang="en-US" sz="2400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拡大縮小</a:t>
              </a:r>
              <a:endPara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正方形/長方形 14"/>
                <p:cNvSpPr/>
                <p:nvPr/>
              </p:nvSpPr>
              <p:spPr>
                <a:xfrm>
                  <a:off x="674973" y="3357256"/>
                  <a:ext cx="1215589" cy="70814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ja-JP" sz="2400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400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15" name="正方形/長方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73" y="3357256"/>
                  <a:ext cx="1215589" cy="7081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グループ化 23"/>
          <p:cNvGrpSpPr/>
          <p:nvPr/>
        </p:nvGrpSpPr>
        <p:grpSpPr>
          <a:xfrm>
            <a:off x="2469368" y="2826017"/>
            <a:ext cx="2932662" cy="2750724"/>
            <a:chOff x="2595692" y="2710514"/>
            <a:chExt cx="2932662" cy="2750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正方形/長方形 6"/>
                <p:cNvSpPr/>
                <p:nvPr/>
              </p:nvSpPr>
              <p:spPr>
                <a:xfrm>
                  <a:off x="2595692" y="4389150"/>
                  <a:ext cx="2932662" cy="10720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unc>
                                    <m:func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altLang="ja-JP" sz="2400">
                                          <a:latin typeface="Cambria Math"/>
                                        </a:rPr>
                                        <m:t>c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/>
                                        </a:rPr>
                                        <m:t>os</m:t>
                                      </m:r>
                                    </m:fNam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4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  <m:e>
                                  <m:func>
                                    <m:func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ja-JP" sz="240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4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unc>
                                    <m:func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4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  <m:e>
                                  <m:func>
                                    <m:func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altLang="ja-JP" sz="2400">
                                          <a:latin typeface="Cambria Math"/>
                                        </a:rPr>
                                        <m:t>c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/>
                                        </a:rPr>
                                        <m:t>os</m:t>
                                      </m:r>
                                    </m:fNam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4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7" name="正方形/長方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5692" y="4389150"/>
                  <a:ext cx="2932662" cy="107208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正方形/長方形 7"/>
            <p:cNvSpPr/>
            <p:nvPr/>
          </p:nvSpPr>
          <p:spPr>
            <a:xfrm>
              <a:off x="3661914" y="2710514"/>
              <a:ext cx="80021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ja-JP" altLang="en-US" sz="2400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回転</a:t>
              </a:r>
              <a:endPara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正方形/長方形 15"/>
                <p:cNvSpPr/>
                <p:nvPr/>
              </p:nvSpPr>
              <p:spPr>
                <a:xfrm>
                  <a:off x="2844350" y="3342547"/>
                  <a:ext cx="2435347" cy="74546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unc>
                                    <m:func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func>
                                    <m:func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  <m:e>
                                  <m:func>
                                    <m:func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16" name="正方形/長方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4350" y="3342547"/>
                  <a:ext cx="2435347" cy="74546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グループ化 19"/>
          <p:cNvGrpSpPr/>
          <p:nvPr/>
        </p:nvGrpSpPr>
        <p:grpSpPr>
          <a:xfrm>
            <a:off x="5705312" y="2826017"/>
            <a:ext cx="1763111" cy="2748897"/>
            <a:chOff x="5634421" y="2710514"/>
            <a:chExt cx="1763111" cy="27488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正方形/長方形 8"/>
                <p:cNvSpPr/>
                <p:nvPr/>
              </p:nvSpPr>
              <p:spPr>
                <a:xfrm>
                  <a:off x="5634421" y="4390464"/>
                  <a:ext cx="1763111" cy="106894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9" name="正方形/長方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4421" y="4390464"/>
                  <a:ext cx="1763111" cy="106894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正方形/長方形 9"/>
            <p:cNvSpPr/>
            <p:nvPr/>
          </p:nvSpPr>
          <p:spPr>
            <a:xfrm>
              <a:off x="5961978" y="2710514"/>
              <a:ext cx="110799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せん断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正方形/長方形 16"/>
                <p:cNvSpPr/>
                <p:nvPr/>
              </p:nvSpPr>
              <p:spPr>
                <a:xfrm>
                  <a:off x="5911516" y="3342547"/>
                  <a:ext cx="1208921" cy="74546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17" name="正方形/長方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516" y="3342547"/>
                  <a:ext cx="1208921" cy="7454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グループ化 20"/>
          <p:cNvGrpSpPr/>
          <p:nvPr/>
        </p:nvGrpSpPr>
        <p:grpSpPr>
          <a:xfrm>
            <a:off x="7771705" y="2826017"/>
            <a:ext cx="1983235" cy="2748897"/>
            <a:chOff x="7788789" y="2710514"/>
            <a:chExt cx="1983235" cy="27488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正方形/長方形 10"/>
                <p:cNvSpPr/>
                <p:nvPr/>
              </p:nvSpPr>
              <p:spPr>
                <a:xfrm>
                  <a:off x="7788789" y="4390464"/>
                  <a:ext cx="1983235" cy="106894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11" name="正方形/長方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8789" y="4390464"/>
                  <a:ext cx="1983235" cy="106894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正方形/長方形 11"/>
            <p:cNvSpPr/>
            <p:nvPr/>
          </p:nvSpPr>
          <p:spPr>
            <a:xfrm>
              <a:off x="8380297" y="2710514"/>
              <a:ext cx="80021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ja-JP" altLang="en-US" sz="2400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鏡映</a:t>
              </a:r>
              <a:endPara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正方形/長方形 17"/>
                <p:cNvSpPr/>
                <p:nvPr/>
              </p:nvSpPr>
              <p:spPr>
                <a:xfrm>
                  <a:off x="8152766" y="3381569"/>
                  <a:ext cx="1255280" cy="60555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18" name="正方形/長方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2766" y="3381569"/>
                  <a:ext cx="1255280" cy="60555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グループ化 21"/>
          <p:cNvGrpSpPr/>
          <p:nvPr/>
        </p:nvGrpSpPr>
        <p:grpSpPr>
          <a:xfrm>
            <a:off x="10058223" y="2826017"/>
            <a:ext cx="1906804" cy="2872840"/>
            <a:chOff x="10319169" y="2710514"/>
            <a:chExt cx="1906804" cy="2872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正方形/長方形 12"/>
                <p:cNvSpPr/>
                <p:nvPr/>
              </p:nvSpPr>
              <p:spPr>
                <a:xfrm>
                  <a:off x="10319169" y="4301978"/>
                  <a:ext cx="1906804" cy="1281376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13" name="正方形/長方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9169" y="4301978"/>
                  <a:ext cx="1906804" cy="128137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正方形/長方形 13"/>
            <p:cNvSpPr/>
            <p:nvPr/>
          </p:nvSpPr>
          <p:spPr>
            <a:xfrm>
              <a:off x="10564685" y="2710514"/>
              <a:ext cx="141577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ja-JP" altLang="en-US" sz="2400" b="1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平行移動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正方形/長方形 18"/>
                <p:cNvSpPr/>
                <p:nvPr/>
              </p:nvSpPr>
              <p:spPr>
                <a:xfrm>
                  <a:off x="10554842" y="3353195"/>
                  <a:ext cx="1435458" cy="6695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000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ja-JP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ja-JP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19" name="正方形/長方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4842" y="3353195"/>
                  <a:ext cx="1435458" cy="66954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597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0995" y="205796"/>
            <a:ext cx="11473211" cy="73327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同時座標</a:t>
            </a:r>
            <a:r>
              <a:rPr lang="ja-JP" altLang="en-US" sz="3600" dirty="0" smtClean="0"/>
              <a:t>表現の利点</a:t>
            </a:r>
            <a:endParaRPr kumimoji="1" lang="ja-JP" altLang="en-US" sz="3600" dirty="0"/>
          </a:p>
        </p:txBody>
      </p:sp>
      <p:grpSp>
        <p:nvGrpSpPr>
          <p:cNvPr id="29" name="グループ化 28"/>
          <p:cNvGrpSpPr/>
          <p:nvPr/>
        </p:nvGrpSpPr>
        <p:grpSpPr>
          <a:xfrm>
            <a:off x="767772" y="1028583"/>
            <a:ext cx="2678072" cy="2791651"/>
            <a:chOff x="767772" y="1276350"/>
            <a:chExt cx="2156701" cy="2248168"/>
          </a:xfrm>
        </p:grpSpPr>
        <p:cxnSp>
          <p:nvCxnSpPr>
            <p:cNvPr id="4" name="直線矢印コネクタ 3"/>
            <p:cNvCxnSpPr/>
            <p:nvPr/>
          </p:nvCxnSpPr>
          <p:spPr>
            <a:xfrm>
              <a:off x="821350" y="3191079"/>
              <a:ext cx="202656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矢印コネクタ 4"/>
            <p:cNvCxnSpPr/>
            <p:nvPr/>
          </p:nvCxnSpPr>
          <p:spPr>
            <a:xfrm flipV="1">
              <a:off x="1068969" y="1531029"/>
              <a:ext cx="0" cy="19659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正方形/長方形 5"/>
            <p:cNvSpPr/>
            <p:nvPr/>
          </p:nvSpPr>
          <p:spPr>
            <a:xfrm>
              <a:off x="2632369" y="3079409"/>
              <a:ext cx="292104" cy="445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ja-JP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767772" y="1276350"/>
              <a:ext cx="292104" cy="445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ja-JP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フリーフォーム 7"/>
            <p:cNvSpPr/>
            <p:nvPr/>
          </p:nvSpPr>
          <p:spPr>
            <a:xfrm>
              <a:off x="1295072" y="1928306"/>
              <a:ext cx="1162377" cy="1006783"/>
            </a:xfrm>
            <a:custGeom>
              <a:avLst/>
              <a:gdLst>
                <a:gd name="connsiteX0" fmla="*/ 0 w 806450"/>
                <a:gd name="connsiteY0" fmla="*/ 698500 h 698500"/>
                <a:gd name="connsiteX1" fmla="*/ 806450 w 806450"/>
                <a:gd name="connsiteY1" fmla="*/ 358775 h 698500"/>
                <a:gd name="connsiteX2" fmla="*/ 403225 w 806450"/>
                <a:gd name="connsiteY2" fmla="*/ 0 h 698500"/>
                <a:gd name="connsiteX3" fmla="*/ 0 w 806450"/>
                <a:gd name="connsiteY3" fmla="*/ 698500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6450" h="698500">
                  <a:moveTo>
                    <a:pt x="0" y="698500"/>
                  </a:moveTo>
                  <a:lnTo>
                    <a:pt x="806450" y="358775"/>
                  </a:lnTo>
                  <a:lnTo>
                    <a:pt x="403225" y="0"/>
                  </a:lnTo>
                  <a:lnTo>
                    <a:pt x="0" y="698500"/>
                  </a:lnTo>
                  <a:close/>
                </a:path>
              </a:pathLst>
            </a:custGeom>
            <a:solidFill>
              <a:schemeClr val="accent1">
                <a:alpha val="19000"/>
              </a:schemeClr>
            </a:solidFill>
            <a:ln w="158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837150" y="2111425"/>
              <a:ext cx="521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kumimoji="1"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円/楕円 9"/>
            <p:cNvSpPr/>
            <p:nvPr/>
          </p:nvSpPr>
          <p:spPr>
            <a:xfrm>
              <a:off x="1814186" y="2395211"/>
              <a:ext cx="71438" cy="71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下矢印 24"/>
          <p:cNvSpPr/>
          <p:nvPr/>
        </p:nvSpPr>
        <p:spPr>
          <a:xfrm>
            <a:off x="1912619" y="3765626"/>
            <a:ext cx="550220" cy="45720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8" name="グループ化 27"/>
          <p:cNvGrpSpPr/>
          <p:nvPr/>
        </p:nvGrpSpPr>
        <p:grpSpPr>
          <a:xfrm>
            <a:off x="767772" y="4019549"/>
            <a:ext cx="2678072" cy="2791651"/>
            <a:chOff x="767772" y="4019550"/>
            <a:chExt cx="2156701" cy="2248168"/>
          </a:xfrm>
        </p:grpSpPr>
        <p:cxnSp>
          <p:nvCxnSpPr>
            <p:cNvPr id="11" name="直線矢印コネクタ 10"/>
            <p:cNvCxnSpPr/>
            <p:nvPr/>
          </p:nvCxnSpPr>
          <p:spPr>
            <a:xfrm>
              <a:off x="821350" y="5934279"/>
              <a:ext cx="202656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/>
            <p:cNvCxnSpPr/>
            <p:nvPr/>
          </p:nvCxnSpPr>
          <p:spPr>
            <a:xfrm flipV="1">
              <a:off x="1068969" y="4274229"/>
              <a:ext cx="0" cy="19659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2632369" y="5822609"/>
              <a:ext cx="292104" cy="445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ja-JP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767772" y="4019550"/>
              <a:ext cx="292104" cy="445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ja-JP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フリーフォーム 14"/>
            <p:cNvSpPr/>
            <p:nvPr/>
          </p:nvSpPr>
          <p:spPr>
            <a:xfrm>
              <a:off x="1295072" y="4614362"/>
              <a:ext cx="1162378" cy="1006783"/>
            </a:xfrm>
            <a:custGeom>
              <a:avLst/>
              <a:gdLst>
                <a:gd name="connsiteX0" fmla="*/ 0 w 806450"/>
                <a:gd name="connsiteY0" fmla="*/ 698500 h 698500"/>
                <a:gd name="connsiteX1" fmla="*/ 806450 w 806450"/>
                <a:gd name="connsiteY1" fmla="*/ 358775 h 698500"/>
                <a:gd name="connsiteX2" fmla="*/ 403225 w 806450"/>
                <a:gd name="connsiteY2" fmla="*/ 0 h 698500"/>
                <a:gd name="connsiteX3" fmla="*/ 0 w 806450"/>
                <a:gd name="connsiteY3" fmla="*/ 698500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6450" h="698500">
                  <a:moveTo>
                    <a:pt x="0" y="698500"/>
                  </a:moveTo>
                  <a:lnTo>
                    <a:pt x="806450" y="358775"/>
                  </a:lnTo>
                  <a:lnTo>
                    <a:pt x="403225" y="0"/>
                  </a:lnTo>
                  <a:lnTo>
                    <a:pt x="0" y="698500"/>
                  </a:lnTo>
                  <a:close/>
                </a:path>
              </a:pathLst>
            </a:custGeom>
            <a:solidFill>
              <a:schemeClr val="accent1">
                <a:alpha val="19000"/>
              </a:schemeClr>
            </a:solidFill>
            <a:ln w="158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1800226" y="5067307"/>
              <a:ext cx="71438" cy="71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フリーフォーム 16"/>
            <p:cNvSpPr/>
            <p:nvPr/>
          </p:nvSpPr>
          <p:spPr>
            <a:xfrm rot="19049076">
              <a:off x="1288143" y="4586652"/>
              <a:ext cx="1162378" cy="1006783"/>
            </a:xfrm>
            <a:custGeom>
              <a:avLst/>
              <a:gdLst>
                <a:gd name="connsiteX0" fmla="*/ 0 w 806450"/>
                <a:gd name="connsiteY0" fmla="*/ 698500 h 698500"/>
                <a:gd name="connsiteX1" fmla="*/ 806450 w 806450"/>
                <a:gd name="connsiteY1" fmla="*/ 358775 h 698500"/>
                <a:gd name="connsiteX2" fmla="*/ 403225 w 806450"/>
                <a:gd name="connsiteY2" fmla="*/ 0 h 698500"/>
                <a:gd name="connsiteX3" fmla="*/ 0 w 806450"/>
                <a:gd name="connsiteY3" fmla="*/ 698500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6450" h="698500">
                  <a:moveTo>
                    <a:pt x="0" y="698500"/>
                  </a:moveTo>
                  <a:lnTo>
                    <a:pt x="806450" y="358775"/>
                  </a:lnTo>
                  <a:lnTo>
                    <a:pt x="403225" y="0"/>
                  </a:lnTo>
                  <a:lnTo>
                    <a:pt x="0" y="698500"/>
                  </a:lnTo>
                  <a:close/>
                </a:path>
              </a:pathLst>
            </a:custGeom>
            <a:solidFill>
              <a:schemeClr val="accent1">
                <a:alpha val="75000"/>
              </a:schemeClr>
            </a:solidFill>
            <a:ln w="1587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2265432" y="4673046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2424975" y="5096909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フリーフォーム 19"/>
            <p:cNvSpPr/>
            <p:nvPr/>
          </p:nvSpPr>
          <p:spPr>
            <a:xfrm>
              <a:off x="2336006" y="4741075"/>
              <a:ext cx="121444" cy="357187"/>
            </a:xfrm>
            <a:custGeom>
              <a:avLst/>
              <a:gdLst>
                <a:gd name="connsiteX0" fmla="*/ 121444 w 121444"/>
                <a:gd name="connsiteY0" fmla="*/ 357187 h 357187"/>
                <a:gd name="connsiteX1" fmla="*/ 100013 w 121444"/>
                <a:gd name="connsiteY1" fmla="*/ 152400 h 357187"/>
                <a:gd name="connsiteX2" fmla="*/ 0 w 121444"/>
                <a:gd name="connsiteY2" fmla="*/ 0 h 35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444" h="357187">
                  <a:moveTo>
                    <a:pt x="121444" y="357187"/>
                  </a:moveTo>
                  <a:cubicBezTo>
                    <a:pt x="120849" y="284559"/>
                    <a:pt x="120254" y="211931"/>
                    <a:pt x="100013" y="152400"/>
                  </a:cubicBezTo>
                  <a:cubicBezTo>
                    <a:pt x="79772" y="92869"/>
                    <a:pt x="39886" y="46434"/>
                    <a:pt x="0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prstDash val="sysDot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/>
            <p:cNvCxnSpPr>
              <a:endCxn id="18" idx="7"/>
            </p:cNvCxnSpPr>
            <p:nvPr/>
          </p:nvCxnSpPr>
          <p:spPr>
            <a:xfrm flipV="1">
              <a:off x="1835944" y="4683508"/>
              <a:ext cx="490464" cy="4266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>
              <a:stCxn id="19" idx="2"/>
            </p:cNvCxnSpPr>
            <p:nvPr/>
          </p:nvCxnSpPr>
          <p:spPr>
            <a:xfrm flipH="1" flipV="1">
              <a:off x="1840707" y="5107789"/>
              <a:ext cx="584268" cy="248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円弧 22"/>
            <p:cNvSpPr/>
            <p:nvPr/>
          </p:nvSpPr>
          <p:spPr>
            <a:xfrm>
              <a:off x="1206500" y="4400550"/>
              <a:ext cx="1231900" cy="1231900"/>
            </a:xfrm>
            <a:prstGeom prst="arc">
              <a:avLst>
                <a:gd name="adj1" fmla="val 11436291"/>
                <a:gd name="adj2" fmla="val 16332199"/>
              </a:avLst>
            </a:prstGeom>
            <a:noFill/>
            <a:ln w="38100">
              <a:solidFill>
                <a:schemeClr val="tx1"/>
              </a:solidFill>
              <a:prstDash val="sysDot"/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正方形/長方形 23"/>
                <p:cNvSpPr/>
                <p:nvPr/>
              </p:nvSpPr>
              <p:spPr>
                <a:xfrm>
                  <a:off x="2346580" y="4660384"/>
                  <a:ext cx="43576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>
                            <a:latin typeface="Cambria Math"/>
                          </a:rPr>
                          <m:t>𝜃</m:t>
                        </m:r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24" name="正方形/長方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580" y="4660384"/>
                  <a:ext cx="435760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正方形/長方形 25"/>
                <p:cNvSpPr/>
                <p:nvPr/>
              </p:nvSpPr>
              <p:spPr>
                <a:xfrm>
                  <a:off x="2151245" y="4311134"/>
                  <a:ext cx="50045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1">
                            <a:latin typeface="Cambria Math"/>
                          </a:rPr>
                          <m:t>𝐯</m:t>
                        </m:r>
                        <m:r>
                          <a:rPr lang="en-US" altLang="ja-JP" sz="2400" b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26" name="正方形/長方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1245" y="4311134"/>
                  <a:ext cx="500457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正方形/長方形 26"/>
                <p:cNvSpPr/>
                <p:nvPr/>
              </p:nvSpPr>
              <p:spPr>
                <a:xfrm>
                  <a:off x="2365991" y="5003861"/>
                  <a:ext cx="4203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1" i="0" smtClean="0">
                            <a:latin typeface="Cambria Math"/>
                          </a:rPr>
                          <m:t>𝐯</m:t>
                        </m:r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27" name="正方形/長方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5991" y="5003861"/>
                  <a:ext cx="42030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タイトル 1"/>
              <p:cNvSpPr txBox="1">
                <a:spLocks/>
              </p:cNvSpPr>
              <p:nvPr/>
            </p:nvSpPr>
            <p:spPr>
              <a:xfrm>
                <a:off x="3889637" y="1027788"/>
                <a:ext cx="7584261" cy="63408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ea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2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例</a:t>
                </a:r>
                <a:r>
                  <a:rPr lang="en-US" altLang="ja-JP" sz="2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: </a:t>
                </a:r>
                <a:r>
                  <a:rPr lang="ja-JP" altLang="en-US" sz="2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重心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b="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を</a:t>
                </a:r>
                <a:r>
                  <a:rPr lang="ja-JP" altLang="en-US" sz="2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中心に反時計回りに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/>
                      </a:rPr>
                      <m:t>𝜃</m:t>
                    </m:r>
                  </m:oMath>
                </a14:m>
                <a:r>
                  <a:rPr lang="ja-JP" altLang="en-US" sz="2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回転</a:t>
                </a:r>
              </a:p>
            </p:txBody>
          </p:sp>
        </mc:Choice>
        <mc:Fallback xmlns="">
          <p:sp>
            <p:nvSpPr>
              <p:cNvPr id="30" name="タイトル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637" y="1027788"/>
                <a:ext cx="7584261" cy="634082"/>
              </a:xfrm>
              <a:prstGeom prst="rect">
                <a:avLst/>
              </a:prstGeom>
              <a:blipFill rotWithShape="0">
                <a:blip r:embed="rId5"/>
                <a:stretch>
                  <a:fillRect l="-1608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正方形/長方形 30"/>
          <p:cNvSpPr/>
          <p:nvPr/>
        </p:nvSpPr>
        <p:spPr>
          <a:xfrm>
            <a:off x="3889637" y="1740312"/>
            <a:ext cx="26516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u="sng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通常の</a:t>
            </a:r>
            <a:r>
              <a:rPr lang="en-US" altLang="ja-JP" sz="2000" u="sng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lang="ja-JP" altLang="en-US" sz="2000" u="sng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次元座標表現</a:t>
            </a:r>
            <a:endParaRPr lang="ja-JP" altLang="en-US" sz="2000" u="sng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/>
              <p:cNvSpPr/>
              <p:nvPr/>
            </p:nvSpPr>
            <p:spPr>
              <a:xfrm>
                <a:off x="4002708" y="3473849"/>
                <a:ext cx="6178551" cy="98405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𝐯</m:t>
                        </m:r>
                      </m:e>
                      <m:sup>
                        <m: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ja-JP" b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b="1" dirty="0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　</a:t>
                </a:r>
                <a:endParaRPr lang="ja-JP" altLang="en-US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708" y="3473849"/>
                <a:ext cx="6178551" cy="9840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正方形/長方形 32"/>
          <p:cNvSpPr/>
          <p:nvPr/>
        </p:nvSpPr>
        <p:spPr>
          <a:xfrm>
            <a:off x="3889637" y="3038247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同次</a:t>
            </a:r>
            <a:r>
              <a:rPr lang="ja-JP" altLang="en-US" sz="2000" u="sng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座標系表現</a:t>
            </a:r>
            <a:endParaRPr lang="ja-JP" altLang="en-US" sz="2000" u="sng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/>
              <p:cNvSpPr/>
              <p:nvPr/>
            </p:nvSpPr>
            <p:spPr>
              <a:xfrm>
                <a:off x="3932005" y="5381436"/>
                <a:ext cx="8026749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変換すべてが行列の形で書けるの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で</a:t>
                </a:r>
                <a:endPara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sz="2400" b="1" u="sng" dirty="0" smtClean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変換の順序が分かりやすい</a:t>
                </a:r>
                <a:endParaRPr lang="en-US" altLang="ja-JP" sz="2400" b="1" u="sng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sz="2400" b="1" u="sng" dirty="0" smtClean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変換行列の積を一つの行列として前計算可能</a:t>
                </a:r>
                <a:r>
                  <a:rPr lang="en-US" altLang="ja-JP" sz="2400" b="1" u="sng" dirty="0" smtClean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1">
                            <a:latin typeface="Cambria Math"/>
                          </a:rPr>
                          <m:t>𝐯</m:t>
                        </m:r>
                      </m:e>
                      <m:sup>
                        <m:r>
                          <a:rPr lang="en-US" altLang="ja-JP" sz="2400" b="1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ja-JP" sz="2400" b="1">
                        <a:latin typeface="Cambria Math"/>
                      </a:rPr>
                      <m:t>=</m:t>
                    </m:r>
                    <m:r>
                      <a:rPr lang="en-US" altLang="ja-JP" sz="2400" b="1">
                        <a:latin typeface="Cambria Math"/>
                      </a:rPr>
                      <m:t>𝐌</m:t>
                    </m:r>
                    <m:r>
                      <a:rPr lang="en-US" altLang="ja-JP" sz="2400" b="1">
                        <a:latin typeface="Cambria Math"/>
                      </a:rPr>
                      <m:t> </m:t>
                    </m:r>
                    <m:r>
                      <a:rPr lang="en-US" altLang="ja-JP" sz="2400" b="1">
                        <a:latin typeface="Cambria Math"/>
                      </a:rPr>
                      <m:t>𝐯</m:t>
                    </m:r>
                  </m:oMath>
                </a14:m>
                <a:endParaRPr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endParaRPr lang="ja-JP" altLang="en-US" sz="2400" b="1" u="sng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005" y="5381436"/>
                <a:ext cx="8026749" cy="1569660"/>
              </a:xfrm>
              <a:prstGeom prst="rect">
                <a:avLst/>
              </a:prstGeom>
              <a:blipFill rotWithShape="0">
                <a:blip r:embed="rId7"/>
                <a:stretch>
                  <a:fillRect l="-1139" t="-31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正方形/長方形 35"/>
          <p:cNvSpPr/>
          <p:nvPr/>
        </p:nvSpPr>
        <p:spPr>
          <a:xfrm>
            <a:off x="13854306" y="4857396"/>
            <a:ext cx="18473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endParaRPr lang="ja-JP" altLang="en-US" sz="1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/>
              <p:cNvSpPr/>
              <p:nvPr/>
            </p:nvSpPr>
            <p:spPr>
              <a:xfrm>
                <a:off x="4002708" y="2063569"/>
                <a:ext cx="4554388" cy="71468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𝐯</m:t>
                        </m:r>
                      </m:e>
                      <m:sup>
                        <m:r>
                          <a:rPr lang="en-US" altLang="ja-JP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ja-JP" b="1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ja-JP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os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altLang="ja-JP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sin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sin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ja-JP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os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ja-JP" b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altLang="ja-JP" b="1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b="1" dirty="0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　</a:t>
                </a:r>
                <a:endParaRPr lang="ja-JP" altLang="en-US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708" y="2063569"/>
                <a:ext cx="4554388" cy="71468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4016322" y="4626057"/>
                <a:ext cx="5536067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𝐯</m:t>
                        </m:r>
                      </m:e>
                      <m:sup>
                        <m: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ja-JP" b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ja-JP" b="1">
                        <a:latin typeface="Cambria Math"/>
                      </a:rPr>
                      <m:t>𝐓</m:t>
                    </m:r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>
                            <a:latin typeface="Cambria Math"/>
                          </a:rPr>
                          <m:t>𝐜</m:t>
                        </m:r>
                      </m:e>
                    </m:d>
                    <m:r>
                      <a:rPr lang="en-US" altLang="ja-JP" b="1" i="0" smtClean="0">
                        <a:latin typeface="Cambria Math"/>
                      </a:rPr>
                      <m:t>𝐑</m:t>
                    </m:r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ja-JP" b="1" i="0" smtClean="0">
                        <a:solidFill>
                          <a:schemeClr val="tx1"/>
                        </a:solidFill>
                        <a:latin typeface="Cambria Math"/>
                      </a:rPr>
                      <m:t>𝐓</m:t>
                    </m:r>
                    <m:d>
                      <m:dPr>
                        <m:ctrlP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ja-JP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𝐜</m:t>
                        </m:r>
                      </m:e>
                    </m:d>
                    <m:r>
                      <a:rPr lang="en-US" altLang="ja-JP" b="1">
                        <a:latin typeface="Cambria Math"/>
                      </a:rPr>
                      <m:t>𝐯</m:t>
                    </m:r>
                  </m:oMath>
                </a14:m>
                <a:r>
                  <a:rPr lang="ja-JP" altLang="en-US" b="1" dirty="0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　← 順番に変換行列を掛ける</a:t>
                </a:r>
                <a:endParaRPr lang="ja-JP" altLang="en-US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322" y="4626057"/>
                <a:ext cx="5536067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6667" r="-220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同時座標</a:t>
            </a:r>
            <a:r>
              <a:rPr lang="ja-JP" altLang="en-US" sz="3600" dirty="0" smtClean="0"/>
              <a:t>表現の利点 </a:t>
            </a:r>
            <a:r>
              <a:rPr lang="en-US" altLang="ja-JP" sz="3600" dirty="0" smtClean="0"/>
              <a:t>:</a:t>
            </a:r>
            <a:r>
              <a:rPr lang="ja-JP" altLang="en-US" sz="3600" dirty="0"/>
              <a:t> </a:t>
            </a:r>
            <a:r>
              <a:rPr lang="ja-JP" altLang="en-US" sz="2400" dirty="0" smtClean="0"/>
              <a:t>もう少し複雑な例</a:t>
            </a:r>
            <a:endParaRPr kumimoji="1" lang="ja-JP" altLang="en-US" sz="2400" dirty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457199" y="1201050"/>
            <a:ext cx="2843166" cy="5565640"/>
            <a:chOff x="595747" y="1233156"/>
            <a:chExt cx="2338861" cy="4578437"/>
          </a:xfrm>
        </p:grpSpPr>
        <p:cxnSp>
          <p:nvCxnSpPr>
            <p:cNvPr id="4" name="直線矢印コネクタ 3"/>
            <p:cNvCxnSpPr/>
            <p:nvPr/>
          </p:nvCxnSpPr>
          <p:spPr>
            <a:xfrm>
              <a:off x="821350" y="2893206"/>
              <a:ext cx="202656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矢印コネクタ 4"/>
            <p:cNvCxnSpPr/>
            <p:nvPr/>
          </p:nvCxnSpPr>
          <p:spPr>
            <a:xfrm flipV="1">
              <a:off x="1068969" y="1233156"/>
              <a:ext cx="0" cy="19659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正方形/長方形 5"/>
            <p:cNvSpPr/>
            <p:nvPr/>
          </p:nvSpPr>
          <p:spPr>
            <a:xfrm>
              <a:off x="2632369" y="2781536"/>
              <a:ext cx="302239" cy="4810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767772" y="1276350"/>
              <a:ext cx="302239" cy="4810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直線矢印コネクタ 7"/>
            <p:cNvCxnSpPr/>
            <p:nvPr/>
          </p:nvCxnSpPr>
          <p:spPr>
            <a:xfrm>
              <a:off x="814423" y="5442212"/>
              <a:ext cx="202656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 flipV="1">
              <a:off x="1062042" y="3782162"/>
              <a:ext cx="0" cy="19659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正方形/長方形 9"/>
            <p:cNvSpPr/>
            <p:nvPr/>
          </p:nvSpPr>
          <p:spPr>
            <a:xfrm>
              <a:off x="2611588" y="5330542"/>
              <a:ext cx="302239" cy="4810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46991" y="3527483"/>
              <a:ext cx="302239" cy="4810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下矢印 11"/>
            <p:cNvSpPr/>
            <p:nvPr/>
          </p:nvSpPr>
          <p:spPr>
            <a:xfrm>
              <a:off x="1482398" y="3287581"/>
              <a:ext cx="577407" cy="457200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3" name="フリーフォーム 12"/>
            <p:cNvSpPr/>
            <p:nvPr/>
          </p:nvSpPr>
          <p:spPr>
            <a:xfrm>
              <a:off x="1112838" y="2159577"/>
              <a:ext cx="690056" cy="695325"/>
            </a:xfrm>
            <a:custGeom>
              <a:avLst/>
              <a:gdLst>
                <a:gd name="connsiteX0" fmla="*/ 0 w 623887"/>
                <a:gd name="connsiteY0" fmla="*/ 628650 h 628650"/>
                <a:gd name="connsiteX1" fmla="*/ 623887 w 623887"/>
                <a:gd name="connsiteY1" fmla="*/ 628650 h 628650"/>
                <a:gd name="connsiteX2" fmla="*/ 623887 w 623887"/>
                <a:gd name="connsiteY2" fmla="*/ 0 h 628650"/>
                <a:gd name="connsiteX3" fmla="*/ 0 w 623887"/>
                <a:gd name="connsiteY3" fmla="*/ 0 h 628650"/>
                <a:gd name="connsiteX4" fmla="*/ 0 w 623887"/>
                <a:gd name="connsiteY4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887" h="628650">
                  <a:moveTo>
                    <a:pt x="0" y="628650"/>
                  </a:moveTo>
                  <a:lnTo>
                    <a:pt x="623887" y="628650"/>
                  </a:lnTo>
                  <a:lnTo>
                    <a:pt x="623887" y="0"/>
                  </a:lnTo>
                  <a:lnTo>
                    <a:pt x="0" y="0"/>
                  </a:lnTo>
                  <a:lnTo>
                    <a:pt x="0" y="628650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1410961" y="2477761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347392" y="2418671"/>
              <a:ext cx="245537" cy="3291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ja-JP" altLang="en-US" sz="2000" dirty="0"/>
            </a:p>
          </p:txBody>
        </p:sp>
        <p:cxnSp>
          <p:nvCxnSpPr>
            <p:cNvPr id="16" name="直線矢印コネクタ 15"/>
            <p:cNvCxnSpPr/>
            <p:nvPr/>
          </p:nvCxnSpPr>
          <p:spPr>
            <a:xfrm flipV="1">
              <a:off x="1472194" y="2267004"/>
              <a:ext cx="235956" cy="214534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正方形/長方形 16"/>
            <p:cNvSpPr/>
            <p:nvPr/>
          </p:nvSpPr>
          <p:spPr>
            <a:xfrm>
              <a:off x="1377134" y="2053709"/>
              <a:ext cx="257404" cy="3291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ja-JP" altLang="en-US" sz="2000" dirty="0"/>
            </a:p>
          </p:txBody>
        </p:sp>
        <p:sp>
          <p:nvSpPr>
            <p:cNvPr id="18" name="フリーフォーム 17"/>
            <p:cNvSpPr/>
            <p:nvPr/>
          </p:nvSpPr>
          <p:spPr>
            <a:xfrm rot="18971496">
              <a:off x="595747" y="4578698"/>
              <a:ext cx="1711036" cy="962891"/>
            </a:xfrm>
            <a:custGeom>
              <a:avLst/>
              <a:gdLst>
                <a:gd name="connsiteX0" fmla="*/ 0 w 1711036"/>
                <a:gd name="connsiteY0" fmla="*/ 484909 h 962891"/>
                <a:gd name="connsiteX1" fmla="*/ 858982 w 1711036"/>
                <a:gd name="connsiteY1" fmla="*/ 0 h 962891"/>
                <a:gd name="connsiteX2" fmla="*/ 1711036 w 1711036"/>
                <a:gd name="connsiteY2" fmla="*/ 484909 h 962891"/>
                <a:gd name="connsiteX3" fmla="*/ 852055 w 1711036"/>
                <a:gd name="connsiteY3" fmla="*/ 962891 h 962891"/>
                <a:gd name="connsiteX4" fmla="*/ 0 w 1711036"/>
                <a:gd name="connsiteY4" fmla="*/ 484909 h 96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036" h="962891">
                  <a:moveTo>
                    <a:pt x="0" y="484909"/>
                  </a:moveTo>
                  <a:lnTo>
                    <a:pt x="858982" y="0"/>
                  </a:lnTo>
                  <a:lnTo>
                    <a:pt x="1711036" y="484909"/>
                  </a:lnTo>
                  <a:lnTo>
                    <a:pt x="852055" y="962891"/>
                  </a:lnTo>
                  <a:lnTo>
                    <a:pt x="0" y="484909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1404034" y="5033693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タイトル 1"/>
              <p:cNvSpPr txBox="1">
                <a:spLocks/>
              </p:cNvSpPr>
              <p:nvPr/>
            </p:nvSpPr>
            <p:spPr>
              <a:xfrm>
                <a:off x="3721544" y="1107734"/>
                <a:ext cx="7279609" cy="63408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ea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例</a:t>
                </a:r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 </a:t>
                </a: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重心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を固定して軸</a:t>
                </a:r>
                <a:r>
                  <a:rPr lang="en-US" altLang="ja-JP" sz="24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a</a:t>
                </a: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方向に </a:t>
                </a:r>
                <a:r>
                  <a:rPr lang="en-US" altLang="ja-JP" sz="2400" i="1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s</a:t>
                </a: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倍</a:t>
                </a:r>
                <a:endPara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タイトル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544" y="1107734"/>
                <a:ext cx="7279609" cy="634082"/>
              </a:xfrm>
              <a:prstGeom prst="rect">
                <a:avLst/>
              </a:prstGeom>
              <a:blipFill rotWithShape="0">
                <a:blip r:embed="rId2"/>
                <a:stretch>
                  <a:fillRect l="-1255" b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/>
              <p:cNvSpPr/>
              <p:nvPr/>
            </p:nvSpPr>
            <p:spPr>
              <a:xfrm>
                <a:off x="3811028" y="2167958"/>
                <a:ext cx="7201638" cy="71468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𝐯</m:t>
                        </m:r>
                      </m:e>
                      <m:sup>
                        <m: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ja-JP" b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ja-JP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ja-JP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ja-JP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ja-JP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ja-JP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ja-JP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ja-JP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ja-JP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ja-JP" b="1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altLang="ja-JP" b="1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b="1" dirty="0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　</a:t>
                </a:r>
                <a:endParaRPr lang="ja-JP" altLang="en-US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028" y="2167958"/>
                <a:ext cx="7201638" cy="714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正方形/長方形 22"/>
          <p:cNvSpPr/>
          <p:nvPr/>
        </p:nvSpPr>
        <p:spPr>
          <a:xfrm>
            <a:off x="3721544" y="1868923"/>
            <a:ext cx="26516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u="sng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通常の</a:t>
            </a:r>
            <a:r>
              <a:rPr lang="en-US" altLang="ja-JP" sz="2000" u="sng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lang="ja-JP" altLang="en-US" sz="2000" u="sng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次元座標表現</a:t>
            </a:r>
            <a:endParaRPr lang="ja-JP" altLang="en-US" sz="2000" u="sng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/>
              <p:cNvSpPr/>
              <p:nvPr/>
            </p:nvSpPr>
            <p:spPr>
              <a:xfrm>
                <a:off x="3811028" y="3421598"/>
                <a:ext cx="3357266" cy="3385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en-US" altLang="ja-JP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ja-JP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sz="1600" b="1">
                          <a:latin typeface="Cambria Math"/>
                        </a:rPr>
                        <m:t>𝐓</m:t>
                      </m:r>
                      <m:r>
                        <a:rPr lang="en-US" altLang="ja-JP" sz="1600" b="1">
                          <a:latin typeface="Cambria Math"/>
                        </a:rPr>
                        <m:t>(</m:t>
                      </m:r>
                      <m:r>
                        <a:rPr lang="en-US" altLang="ja-JP" sz="1600" b="1">
                          <a:latin typeface="Cambria Math"/>
                        </a:rPr>
                        <m:t>𝐜</m:t>
                      </m:r>
                      <m:r>
                        <a:rPr lang="en-US" altLang="ja-JP" sz="1600" b="1">
                          <a:latin typeface="Cambria Math"/>
                        </a:rPr>
                        <m:t>)</m:t>
                      </m:r>
                      <m:r>
                        <a:rPr lang="en-US" altLang="ja-JP" sz="1600" b="1">
                          <a:latin typeface="Cambria Math"/>
                        </a:rPr>
                        <m:t>𝐑</m:t>
                      </m:r>
                      <m:d>
                        <m:dPr>
                          <m:ctrlPr>
                            <a:rPr lang="en-US" altLang="ja-JP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ja-JP" sz="1600" b="1" i="0" smtClean="0">
                          <a:latin typeface="Cambria Math"/>
                        </a:rPr>
                        <m:t>𝐒</m:t>
                      </m:r>
                      <m:r>
                        <a:rPr lang="en-US" altLang="ja-JP" sz="1600" b="1">
                          <a:latin typeface="Cambria Math"/>
                        </a:rPr>
                        <m:t>(</m:t>
                      </m:r>
                      <m:r>
                        <a:rPr lang="en-US" altLang="ja-JP" sz="1600" b="0" i="1" smtClean="0">
                          <a:latin typeface="Cambria Math"/>
                        </a:rPr>
                        <m:t>𝑠</m:t>
                      </m:r>
                      <m:r>
                        <a:rPr lang="en-US" altLang="ja-JP" sz="1600" b="0" i="1" smtClean="0">
                          <a:latin typeface="Cambria Math"/>
                        </a:rPr>
                        <m:t>,1</m:t>
                      </m:r>
                      <m:r>
                        <a:rPr lang="en-US" altLang="ja-JP" sz="1600" b="1">
                          <a:latin typeface="Cambria Math"/>
                        </a:rPr>
                        <m:t>)</m:t>
                      </m:r>
                      <m:r>
                        <a:rPr lang="en-US" altLang="ja-JP" sz="1600" b="1" i="0" smtClean="0">
                          <a:latin typeface="Cambria Math"/>
                        </a:rPr>
                        <m:t>𝐑</m:t>
                      </m:r>
                      <m:r>
                        <a:rPr lang="en-US" altLang="ja-JP" sz="1600" b="1">
                          <a:latin typeface="Cambria Math"/>
                        </a:rPr>
                        <m:t>(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00" b="0" i="1" smtClean="0">
                          <a:latin typeface="Cambria Math"/>
                        </a:rPr>
                        <m:t>𝜃</m:t>
                      </m:r>
                      <m:r>
                        <a:rPr lang="en-US" altLang="ja-JP" sz="1600" b="1">
                          <a:latin typeface="Cambria Math"/>
                        </a:rPr>
                        <m:t>)</m:t>
                      </m:r>
                      <m:r>
                        <a:rPr lang="en-US" altLang="ja-JP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𝐓</m:t>
                      </m:r>
                      <m:r>
                        <a:rPr lang="en-US" altLang="ja-JP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(−</m:t>
                      </m:r>
                      <m:r>
                        <a:rPr lang="en-US" altLang="ja-JP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𝐜</m:t>
                      </m:r>
                      <m:r>
                        <a:rPr lang="en-US" altLang="ja-JP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  <m:r>
                        <a:rPr lang="en-US" altLang="ja-JP" sz="1600" b="1">
                          <a:latin typeface="Cambria Math"/>
                        </a:rPr>
                        <m:t>𝐯</m:t>
                      </m:r>
                    </m:oMath>
                  </m:oMathPara>
                </a14:m>
                <a:endParaRPr lang="ja-JP" altLang="en-US" sz="120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028" y="3421598"/>
                <a:ext cx="3357266" cy="338554"/>
              </a:xfrm>
              <a:prstGeom prst="rect">
                <a:avLst/>
              </a:prstGeom>
              <a:blipFill rotWithShape="0">
                <a:blip r:embed="rId4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正方形/長方形 24"/>
          <p:cNvSpPr/>
          <p:nvPr/>
        </p:nvSpPr>
        <p:spPr>
          <a:xfrm>
            <a:off x="3721544" y="311645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同次</a:t>
            </a:r>
            <a:r>
              <a:rPr lang="ja-JP" altLang="en-US" sz="2000" u="sng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座標系表現</a:t>
            </a:r>
            <a:endParaRPr lang="ja-JP" altLang="en-US" sz="2000" u="sng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3789992" y="3751437"/>
                <a:ext cx="6865213" cy="115525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ja-JP" sz="1400" b="1" i="0" smtClean="0">
                        <a:latin typeface="Cambria Math"/>
                      </a:rPr>
                      <m:t>𝐓</m:t>
                    </m:r>
                    <m:d>
                      <m:dPr>
                        <m:ctrlPr>
                          <a:rPr lang="en-US" altLang="ja-JP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00" b="1" i="0" smtClean="0">
                            <a:latin typeface="Cambria Math"/>
                          </a:rPr>
                          <m:t>𝐜</m:t>
                        </m:r>
                      </m:e>
                    </m:d>
                    <m:r>
                      <a:rPr lang="en-US" altLang="ja-JP" sz="1400" b="1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400" b="1" i="1" smtClean="0">
                        <a:latin typeface="Cambria Math"/>
                      </a:rPr>
                      <m:t>,</m:t>
                    </m:r>
                    <m:r>
                      <a:rPr lang="en-US" altLang="ja-JP" sz="1400" b="1" i="0" smtClean="0">
                        <a:latin typeface="Cambria Math"/>
                      </a:rPr>
                      <m:t>  </m:t>
                    </m:r>
                    <m:r>
                      <a:rPr lang="en-US" altLang="ja-JP" sz="1400" b="1" i="0" smtClean="0">
                        <a:latin typeface="Cambria Math"/>
                      </a:rPr>
                      <m:t>𝐑</m:t>
                    </m:r>
                    <m:d>
                      <m:dPr>
                        <m:ctrlPr>
                          <a:rPr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00" b="0" i="1" smtClean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ja-JP" sz="1400" b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400" b="0" i="0" smtClean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4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400" b="0" i="0" smtClean="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14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40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4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400" b="1" i="1" smtClean="0">
                        <a:latin typeface="Cambria Math"/>
                      </a:rPr>
                      <m:t>,   </m:t>
                    </m:r>
                    <m:r>
                      <a:rPr lang="en-US" altLang="ja-JP" sz="1400" b="1" i="0" smtClean="0">
                        <a:latin typeface="Cambria Math"/>
                      </a:rPr>
                      <m:t>𝐒</m:t>
                    </m:r>
                    <m:d>
                      <m:dPr>
                        <m:ctrlPr>
                          <a:rPr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00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ja-JP" sz="1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ja-JP" sz="1400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altLang="ja-JP" sz="1400" b="1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1400" b="1">
                        <a:latin typeface="Cambria Math"/>
                      </a:rPr>
                      <m:t>𝐯</m:t>
                    </m:r>
                    <m:r>
                      <a:rPr lang="en-US" altLang="ja-JP" sz="14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1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　</a:t>
                </a:r>
                <a:endParaRPr lang="en-US" altLang="ja-JP" sz="1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ja-JP" sz="1400" i="1">
                        <a:latin typeface="Cambria Math"/>
                      </a:rPr>
                      <m:t>𝜃</m:t>
                    </m:r>
                  </m:oMath>
                </a14:m>
                <a:r>
                  <a:rPr lang="ja-JP" altLang="en-US" sz="1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は</a:t>
                </a:r>
                <a:r>
                  <a:rPr lang="en-US" altLang="ja-JP" sz="14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a</a:t>
                </a:r>
                <a:r>
                  <a:rPr lang="ja-JP" altLang="en-US" sz="1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と</a:t>
                </a:r>
                <a:r>
                  <a:rPr lang="en-US" altLang="ja-JP" sz="1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x</a:t>
                </a:r>
                <a:r>
                  <a:rPr lang="ja-JP" altLang="en-US" sz="1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軸の成す角</a:t>
                </a:r>
                <a:endParaRPr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992" y="3751437"/>
                <a:ext cx="6865213" cy="1155253"/>
              </a:xfrm>
              <a:prstGeom prst="rect">
                <a:avLst/>
              </a:prstGeom>
              <a:blipFill rotWithShape="0">
                <a:blip r:embed="rId5"/>
                <a:stretch>
                  <a:fillRect b="-4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/>
              <p:cNvSpPr/>
              <p:nvPr/>
            </p:nvSpPr>
            <p:spPr>
              <a:xfrm>
                <a:off x="3789992" y="5381436"/>
                <a:ext cx="8026749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変換すべてが行列の形で書けるの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で</a:t>
                </a:r>
                <a:endPara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sz="2400" b="1" u="sng" dirty="0" smtClean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変換の順序が分かりやすい</a:t>
                </a:r>
                <a:endParaRPr lang="en-US" altLang="ja-JP" sz="2400" b="1" u="sng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sz="2400" b="1" u="sng" dirty="0" smtClean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変換行列の積を一つの行列として前計算可能</a:t>
                </a:r>
                <a:r>
                  <a:rPr lang="en-US" altLang="ja-JP" sz="2400" b="1" u="sng" dirty="0" smtClean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1">
                            <a:latin typeface="Cambria Math"/>
                          </a:rPr>
                          <m:t>𝐯</m:t>
                        </m:r>
                      </m:e>
                      <m:sup>
                        <m:r>
                          <a:rPr lang="en-US" altLang="ja-JP" sz="2400" b="1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ja-JP" sz="2400" b="1">
                        <a:latin typeface="Cambria Math"/>
                      </a:rPr>
                      <m:t>=</m:t>
                    </m:r>
                    <m:r>
                      <a:rPr lang="en-US" altLang="ja-JP" sz="2400" b="1">
                        <a:latin typeface="Cambria Math"/>
                      </a:rPr>
                      <m:t>𝐌</m:t>
                    </m:r>
                    <m:r>
                      <a:rPr lang="en-US" altLang="ja-JP" sz="2400" b="1">
                        <a:latin typeface="Cambria Math"/>
                      </a:rPr>
                      <m:t> </m:t>
                    </m:r>
                    <m:r>
                      <a:rPr lang="en-US" altLang="ja-JP" sz="2400" b="1">
                        <a:latin typeface="Cambria Math"/>
                      </a:rPr>
                      <m:t>𝐯</m:t>
                    </m:r>
                  </m:oMath>
                </a14:m>
                <a:endParaRPr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endParaRPr lang="ja-JP" altLang="en-US" sz="2400" b="1" u="sng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9" name="正方形/長方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992" y="5381436"/>
                <a:ext cx="8026749" cy="1569660"/>
              </a:xfrm>
              <a:prstGeom prst="rect">
                <a:avLst/>
              </a:prstGeom>
              <a:blipFill rotWithShape="0">
                <a:blip r:embed="rId6"/>
                <a:stretch>
                  <a:fillRect l="-1216" t="-31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94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kumimoji="1" lang="ja-JP" altLang="en-US" sz="3200" dirty="0" smtClean="0"/>
              <a:t>まとめ </a:t>
            </a:r>
            <a:r>
              <a:rPr kumimoji="1" lang="en-US" altLang="ja-JP" sz="3200" dirty="0" smtClean="0"/>
              <a:t>: </a:t>
            </a:r>
            <a:r>
              <a:rPr lang="ja-JP" altLang="en-US" sz="3200" dirty="0" smtClean="0"/>
              <a:t>アフィン</a:t>
            </a:r>
            <a:r>
              <a:rPr lang="ja-JP" altLang="en-US" sz="3200" dirty="0"/>
              <a:t>変換と同次座標系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57200" y="1516587"/>
                <a:ext cx="8252459" cy="298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平行移動と線形変換（回転・拡大など行列積による変換）で可能な変換を</a:t>
                </a:r>
                <a:r>
                  <a:rPr lang="ja-JP" altLang="en-US" sz="2400" b="1" dirty="0" smtClean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アフィン変換</a:t>
                </a: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と呼ぶ</a:t>
                </a:r>
                <a:endPara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二次元空間の点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ja-JP" alt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は</a:t>
                </a:r>
                <a:r>
                  <a:rPr lang="ja-JP" altLang="en-US" sz="2400" b="1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同次座標系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で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400" i="1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と</a:t>
                </a: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表せる</a:t>
                </a:r>
                <a:endPara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同次座標</a:t>
                </a: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系表現における基本的な変換行列は以下の通り</a:t>
                </a:r>
                <a:endPara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16587"/>
                <a:ext cx="8252459" cy="2985882"/>
              </a:xfrm>
              <a:prstGeom prst="rect">
                <a:avLst/>
              </a:prstGeom>
              <a:blipFill rotWithShape="0">
                <a:blip r:embed="rId3"/>
                <a:stretch>
                  <a:fillRect l="-1108" t="-16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/>
          <p:cNvSpPr/>
          <p:nvPr/>
        </p:nvSpPr>
        <p:spPr>
          <a:xfrm>
            <a:off x="9936631" y="4686501"/>
            <a:ext cx="14157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平行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移動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Translation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977891" y="4686501"/>
            <a:ext cx="11260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回転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Rotation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30962" y="4686501"/>
            <a:ext cx="982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拡大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Scaling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812691" y="4686501"/>
            <a:ext cx="8865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せん断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Skew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546058" y="4686501"/>
            <a:ext cx="1554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鏡映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Reflectance 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9845332" y="5348913"/>
                <a:ext cx="1621406" cy="108318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332" y="5348913"/>
                <a:ext cx="1621406" cy="10831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2591917" y="5365584"/>
                <a:ext cx="2476575" cy="90883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2000" b="0" i="0" smtClean="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2000" b="0" i="0" smtClean="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ja-JP" sz="2000" b="0" i="0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2000" b="0" i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200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917" y="5365584"/>
                <a:ext cx="2476575" cy="90883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426795" y="5365584"/>
                <a:ext cx="1503104" cy="9062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ja-JP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95" y="5365584"/>
                <a:ext cx="1503104" cy="9062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/>
              <p:cNvSpPr/>
              <p:nvPr/>
            </p:nvSpPr>
            <p:spPr>
              <a:xfrm>
                <a:off x="5504842" y="5365585"/>
                <a:ext cx="1502270" cy="9062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ja-JP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4" name="正方形/長方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842" y="5365585"/>
                <a:ext cx="1502270" cy="9062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/>
              <p:cNvSpPr/>
              <p:nvPr/>
            </p:nvSpPr>
            <p:spPr>
              <a:xfrm>
                <a:off x="7478925" y="5365585"/>
                <a:ext cx="1688346" cy="9062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925" y="5365585"/>
                <a:ext cx="1688346" cy="9062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73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射影変換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262080"/>
            <a:ext cx="11473211" cy="778400"/>
          </a:xfrm>
        </p:spPr>
        <p:txBody>
          <a:bodyPr>
            <a:noAutofit/>
          </a:bodyPr>
          <a:lstStyle/>
          <a:p>
            <a:r>
              <a:rPr kumimoji="1" lang="ja-JP" altLang="en-US" sz="2400" dirty="0" smtClean="0"/>
              <a:t>同次座標表現した，</a:t>
            </a:r>
            <a:r>
              <a:rPr kumimoji="1" lang="en-US" altLang="ja-JP" sz="2400" dirty="0" smtClean="0"/>
              <a:t>affine</a:t>
            </a:r>
            <a:r>
              <a:rPr kumimoji="1" lang="ja-JP" altLang="en-US" sz="2400" dirty="0" smtClean="0"/>
              <a:t>変換の基本変換は，</a:t>
            </a:r>
            <a:r>
              <a:rPr lang="ja-JP" altLang="en-US" sz="2400" dirty="0" smtClean="0"/>
              <a:t>左下</a:t>
            </a:r>
            <a:r>
              <a:rPr lang="ja-JP" altLang="en-US" sz="2400" dirty="0"/>
              <a:t>２</a:t>
            </a:r>
            <a:r>
              <a:rPr lang="ja-JP" altLang="en-US" sz="2400" dirty="0" smtClean="0"/>
              <a:t>要素は０，右下は１</a:t>
            </a:r>
            <a:endParaRPr kumimoji="1" lang="en-US" altLang="ja-JP" sz="2400" dirty="0" smtClean="0"/>
          </a:p>
          <a:p>
            <a:r>
              <a:rPr lang="ja-JP" altLang="en-US" sz="2400" dirty="0"/>
              <a:t>これら</a:t>
            </a:r>
            <a:r>
              <a:rPr lang="ja-JP" altLang="en-US" sz="2400" dirty="0" smtClean="0"/>
              <a:t>を</a:t>
            </a:r>
            <a:r>
              <a:rPr lang="ja-JP" altLang="en-US" sz="2400" dirty="0"/>
              <a:t>合成して</a:t>
            </a:r>
            <a:r>
              <a:rPr lang="ja-JP" altLang="en-US" sz="2400" dirty="0" smtClean="0"/>
              <a:t>も，左下の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要素は</a:t>
            </a:r>
            <a:r>
              <a:rPr lang="en-US" altLang="ja-JP" sz="2400" dirty="0" smtClean="0"/>
              <a:t>0</a:t>
            </a:r>
            <a:r>
              <a:rPr lang="ja-JP" altLang="en-US" sz="2400" dirty="0" err="1" smtClean="0"/>
              <a:t>，</a:t>
            </a:r>
            <a:r>
              <a:rPr lang="ja-JP" altLang="en-US" sz="2400" dirty="0" smtClean="0"/>
              <a:t>右下は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のまま</a:t>
            </a:r>
            <a:endParaRPr lang="en-US" altLang="ja-JP" sz="2400" dirty="0" smtClean="0"/>
          </a:p>
          <a:p>
            <a:endParaRPr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6450199" y="2185525"/>
                <a:ext cx="1479443" cy="98405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199" y="2185525"/>
                <a:ext cx="1479443" cy="9840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1721857" y="2263944"/>
                <a:ext cx="2245999" cy="82721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b="0" i="0" smtClean="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b="0" i="0" smtClean="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ja-JP" b="0" i="0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b="0" i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857" y="2263944"/>
                <a:ext cx="2245999" cy="8272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426795" y="2265098"/>
                <a:ext cx="1372812" cy="82490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ja-JP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95" y="2265098"/>
                <a:ext cx="1372812" cy="82490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3850863" y="2265098"/>
                <a:ext cx="1370952" cy="82490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ja-JP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863" y="2265098"/>
                <a:ext cx="1370952" cy="82490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5053253" y="2265098"/>
                <a:ext cx="1538434" cy="82490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253" y="2265098"/>
                <a:ext cx="1538434" cy="82490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8904026" y="2133395"/>
                <a:ext cx="1784335" cy="108831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ja-JP" sz="240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altLang="ja-JP" sz="24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026" y="2133395"/>
                <a:ext cx="1784335" cy="108831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正方形/長方形 9"/>
          <p:cNvSpPr/>
          <p:nvPr/>
        </p:nvSpPr>
        <p:spPr>
          <a:xfrm>
            <a:off x="9436432" y="186383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合成</a:t>
            </a:r>
            <a:endParaRPr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457199" y="3691651"/>
            <a:ext cx="11473211" cy="77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 smtClean="0"/>
              <a:t>同次座標系表現において，より一般的な下の形の変換を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射影変換</a:t>
            </a:r>
            <a:r>
              <a:rPr lang="ja-JP" altLang="en-US" sz="2400" dirty="0" smtClean="0"/>
              <a:t>と呼ぶ</a:t>
            </a:r>
            <a:endParaRPr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591313" y="4470051"/>
                <a:ext cx="3475439" cy="12813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altLang="ja-JP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ja-JP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altLang="ja-JP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13" y="4470051"/>
                <a:ext cx="3475439" cy="128137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正方形/長方形 12"/>
          <p:cNvSpPr/>
          <p:nvPr/>
        </p:nvSpPr>
        <p:spPr>
          <a:xfrm>
            <a:off x="591313" y="6081781"/>
            <a:ext cx="64171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射影変換では，第三要素が１でなくなる可能性があるので，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この式は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『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＝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』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でなく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『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同値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~』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を使って表現される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6946780" y="4211513"/>
            <a:ext cx="4869537" cy="2384689"/>
            <a:chOff x="6957770" y="4636477"/>
            <a:chExt cx="4001760" cy="1959725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408971" y="5170589"/>
              <a:ext cx="1378688" cy="1107066"/>
            </a:xfrm>
            <a:prstGeom prst="rect">
              <a:avLst/>
            </a:prstGeom>
          </p:spPr>
        </p:pic>
        <p:cxnSp>
          <p:nvCxnSpPr>
            <p:cNvPr id="15" name="直線矢印コネクタ 14"/>
            <p:cNvCxnSpPr/>
            <p:nvPr/>
          </p:nvCxnSpPr>
          <p:spPr>
            <a:xfrm>
              <a:off x="7194245" y="6297287"/>
              <a:ext cx="16017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/>
            <p:nvPr/>
          </p:nvCxnSpPr>
          <p:spPr>
            <a:xfrm flipV="1">
              <a:off x="7341093" y="4841358"/>
              <a:ext cx="0" cy="15688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正方形/長方形 16"/>
                <p:cNvSpPr/>
                <p:nvPr/>
              </p:nvSpPr>
              <p:spPr>
                <a:xfrm>
                  <a:off x="8587479" y="6205157"/>
                  <a:ext cx="316547" cy="353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17" name="正方形/長方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7479" y="6205157"/>
                  <a:ext cx="316547" cy="35383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正方形/長方形 17"/>
                <p:cNvSpPr/>
                <p:nvPr/>
              </p:nvSpPr>
              <p:spPr>
                <a:xfrm>
                  <a:off x="6957770" y="4636477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18" name="正方形/長方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7770" y="4636477"/>
                  <a:ext cx="472950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47" y="5070544"/>
              <a:ext cx="1207111" cy="1207111"/>
            </a:xfrm>
            <a:prstGeom prst="rect">
              <a:avLst/>
            </a:prstGeom>
          </p:spPr>
        </p:pic>
        <p:sp>
          <p:nvSpPr>
            <p:cNvPr id="20" name="正方形/長方形 19"/>
            <p:cNvSpPr/>
            <p:nvPr/>
          </p:nvSpPr>
          <p:spPr>
            <a:xfrm>
              <a:off x="7621402" y="6346433"/>
              <a:ext cx="593200" cy="249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元</a:t>
              </a:r>
              <a:r>
                <a:rPr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画像</a:t>
              </a:r>
              <a:endParaRPr lang="ja-JP" altLang="en-US" dirty="0"/>
            </a:p>
          </p:txBody>
        </p:sp>
        <p:cxnSp>
          <p:nvCxnSpPr>
            <p:cNvPr id="22" name="直線矢印コネクタ 21"/>
            <p:cNvCxnSpPr/>
            <p:nvPr/>
          </p:nvCxnSpPr>
          <p:spPr>
            <a:xfrm>
              <a:off x="9249749" y="6297287"/>
              <a:ext cx="16017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/>
            <p:nvPr/>
          </p:nvCxnSpPr>
          <p:spPr>
            <a:xfrm flipV="1">
              <a:off x="9396597" y="4841358"/>
              <a:ext cx="0" cy="15688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正方形/長方形 23"/>
                <p:cNvSpPr/>
                <p:nvPr/>
              </p:nvSpPr>
              <p:spPr>
                <a:xfrm>
                  <a:off x="10642983" y="6205157"/>
                  <a:ext cx="316547" cy="353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24" name="正方形/長方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42983" y="6205157"/>
                  <a:ext cx="316547" cy="35383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正方形/長方形 24"/>
                <p:cNvSpPr/>
                <p:nvPr/>
              </p:nvSpPr>
              <p:spPr>
                <a:xfrm>
                  <a:off x="9013274" y="4636477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25" name="正方形/長方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3274" y="4636477"/>
                  <a:ext cx="472950" cy="5232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4143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角丸四角形 96"/>
          <p:cNvSpPr/>
          <p:nvPr/>
        </p:nvSpPr>
        <p:spPr>
          <a:xfrm>
            <a:off x="303103" y="1181353"/>
            <a:ext cx="11663674" cy="4737438"/>
          </a:xfrm>
          <a:prstGeom prst="roundRect">
            <a:avLst>
              <a:gd name="adj" fmla="val 701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角丸四角形 94"/>
          <p:cNvSpPr/>
          <p:nvPr/>
        </p:nvSpPr>
        <p:spPr>
          <a:xfrm>
            <a:off x="475021" y="1344923"/>
            <a:ext cx="8810676" cy="4342314"/>
          </a:xfrm>
          <a:prstGeom prst="roundRect">
            <a:avLst>
              <a:gd name="adj" fmla="val 701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角丸四角形 92"/>
          <p:cNvSpPr/>
          <p:nvPr/>
        </p:nvSpPr>
        <p:spPr>
          <a:xfrm>
            <a:off x="618658" y="1479220"/>
            <a:ext cx="4981885" cy="3936295"/>
          </a:xfrm>
          <a:prstGeom prst="roundRect">
            <a:avLst>
              <a:gd name="adj" fmla="val 7018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角丸四角形 89"/>
          <p:cNvSpPr/>
          <p:nvPr/>
        </p:nvSpPr>
        <p:spPr>
          <a:xfrm>
            <a:off x="765543" y="1595411"/>
            <a:ext cx="3236763" cy="3090004"/>
          </a:xfrm>
          <a:prstGeom prst="roundRect">
            <a:avLst>
              <a:gd name="adj" fmla="val 701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3566" y="76102"/>
            <a:ext cx="11473211" cy="733270"/>
          </a:xfrm>
        </p:spPr>
        <p:txBody>
          <a:bodyPr>
            <a:normAutofit/>
          </a:bodyPr>
          <a:lstStyle/>
          <a:p>
            <a:pPr algn="ctr"/>
            <a:r>
              <a:rPr lang="ja-JP" altLang="en-US" sz="3600" b="1" dirty="0" smtClean="0"/>
              <a:t>変換の名称と包含関係</a:t>
            </a:r>
            <a:endParaRPr kumimoji="1" lang="ja-JP" altLang="en-US" sz="3600" b="1" dirty="0"/>
          </a:p>
        </p:txBody>
      </p:sp>
      <p:grpSp>
        <p:nvGrpSpPr>
          <p:cNvPr id="69" name="グループ化 68"/>
          <p:cNvGrpSpPr/>
          <p:nvPr/>
        </p:nvGrpSpPr>
        <p:grpSpPr>
          <a:xfrm>
            <a:off x="4046481" y="1694391"/>
            <a:ext cx="1402158" cy="1694162"/>
            <a:chOff x="7652320" y="412603"/>
            <a:chExt cx="1402158" cy="1694162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7652320" y="588405"/>
              <a:ext cx="1356185" cy="1518360"/>
              <a:chOff x="457199" y="3127593"/>
              <a:chExt cx="2028124" cy="2270650"/>
            </a:xfrm>
          </p:grpSpPr>
          <p:pic>
            <p:nvPicPr>
              <p:cNvPr id="7" name="図 6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295" y="3429036"/>
                <a:ext cx="621316" cy="1836695"/>
              </a:xfrm>
              <a:prstGeom prst="rect">
                <a:avLst/>
              </a:prstGeom>
            </p:spPr>
          </p:pic>
          <p:cxnSp>
            <p:nvCxnSpPr>
              <p:cNvPr id="8" name="直線矢印コネクタ 7"/>
              <p:cNvCxnSpPr/>
              <p:nvPr/>
            </p:nvCxnSpPr>
            <p:spPr>
              <a:xfrm>
                <a:off x="709038" y="5285363"/>
                <a:ext cx="153251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矢印コネクタ 8"/>
              <p:cNvCxnSpPr/>
              <p:nvPr/>
            </p:nvCxnSpPr>
            <p:spPr>
              <a:xfrm flipV="1">
                <a:off x="836641" y="3338340"/>
                <a:ext cx="0" cy="205990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正方形/長方形 9"/>
                  <p:cNvSpPr/>
                  <p:nvPr/>
                </p:nvSpPr>
                <p:spPr>
                  <a:xfrm>
                    <a:off x="1967329" y="4857503"/>
                    <a:ext cx="517994" cy="50629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brk m:alnAt="7"/>
                            </m:rP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ja-JP" altLang="en-US" sz="1600" dirty="0"/>
                  </a:p>
                </p:txBody>
              </p:sp>
            </mc:Choice>
            <mc:Fallback xmlns="">
              <p:sp>
                <p:nvSpPr>
                  <p:cNvPr id="10" name="正方形/長方形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7329" y="4857503"/>
                    <a:ext cx="517994" cy="50629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正方形/長方形 10"/>
                  <p:cNvSpPr/>
                  <p:nvPr/>
                </p:nvSpPr>
                <p:spPr>
                  <a:xfrm>
                    <a:off x="457199" y="3127593"/>
                    <a:ext cx="523555" cy="50629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ja-JP" altLang="en-US" sz="1600" dirty="0"/>
                  </a:p>
                </p:txBody>
              </p:sp>
            </mc:Choice>
            <mc:Fallback xmlns="">
              <p:sp>
                <p:nvSpPr>
                  <p:cNvPr id="11" name="正方形/長方形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199" y="3127593"/>
                    <a:ext cx="523555" cy="50629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円/楕円 11"/>
              <p:cNvSpPr/>
              <p:nvPr/>
            </p:nvSpPr>
            <p:spPr>
              <a:xfrm>
                <a:off x="1447135" y="3405958"/>
                <a:ext cx="63725" cy="6372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  <p:sp>
          <p:nvSpPr>
            <p:cNvPr id="57" name="正方形/長方形 56"/>
            <p:cNvSpPr/>
            <p:nvPr/>
          </p:nvSpPr>
          <p:spPr>
            <a:xfrm>
              <a:off x="7946482" y="412603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拡大縮小</a:t>
              </a:r>
              <a:endPara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68" name="グループ化 67"/>
          <p:cNvGrpSpPr/>
          <p:nvPr/>
        </p:nvGrpSpPr>
        <p:grpSpPr>
          <a:xfrm>
            <a:off x="2649349" y="1694391"/>
            <a:ext cx="1373333" cy="1727326"/>
            <a:chOff x="9738282" y="412603"/>
            <a:chExt cx="1373333" cy="1727326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9738282" y="588405"/>
              <a:ext cx="1373333" cy="1551524"/>
              <a:chOff x="3487392" y="3127593"/>
              <a:chExt cx="2053769" cy="2320246"/>
            </a:xfrm>
          </p:grpSpPr>
          <p:pic>
            <p:nvPicPr>
              <p:cNvPr id="15" name="図 14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00000">
                <a:off x="3708309" y="3857336"/>
                <a:ext cx="1207111" cy="1207111"/>
              </a:xfrm>
              <a:prstGeom prst="rect">
                <a:avLst/>
              </a:prstGeom>
            </p:spPr>
          </p:pic>
          <p:cxnSp>
            <p:nvCxnSpPr>
              <p:cNvPr id="16" name="直線矢印コネクタ 15"/>
              <p:cNvCxnSpPr/>
              <p:nvPr/>
            </p:nvCxnSpPr>
            <p:spPr>
              <a:xfrm>
                <a:off x="3487392" y="5285363"/>
                <a:ext cx="177675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矢印コネクタ 16"/>
              <p:cNvCxnSpPr/>
              <p:nvPr/>
            </p:nvCxnSpPr>
            <p:spPr>
              <a:xfrm flipV="1">
                <a:off x="4086574" y="3338340"/>
                <a:ext cx="0" cy="205990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正方形/長方形 17"/>
                  <p:cNvSpPr/>
                  <p:nvPr/>
                </p:nvSpPr>
                <p:spPr>
                  <a:xfrm>
                    <a:off x="5023167" y="4882561"/>
                    <a:ext cx="517994" cy="50629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brk m:alnAt="7"/>
                            </m:rP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ja-JP" altLang="en-US" sz="1600" dirty="0"/>
                  </a:p>
                </p:txBody>
              </p:sp>
            </mc:Choice>
            <mc:Fallback xmlns="">
              <p:sp>
                <p:nvSpPr>
                  <p:cNvPr id="18" name="正方形/長方形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3167" y="4882561"/>
                    <a:ext cx="517994" cy="50629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正方形/長方形 18"/>
                  <p:cNvSpPr/>
                  <p:nvPr/>
                </p:nvSpPr>
                <p:spPr>
                  <a:xfrm>
                    <a:off x="3707132" y="3127593"/>
                    <a:ext cx="523556" cy="50629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ja-JP" altLang="en-US" sz="1600" dirty="0"/>
                  </a:p>
                </p:txBody>
              </p:sp>
            </mc:Choice>
            <mc:Fallback xmlns="">
              <p:sp>
                <p:nvSpPr>
                  <p:cNvPr id="19" name="正方形/長方形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7132" y="3127593"/>
                    <a:ext cx="523556" cy="50629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円/楕円 19"/>
              <p:cNvSpPr/>
              <p:nvPr/>
            </p:nvSpPr>
            <p:spPr>
              <a:xfrm>
                <a:off x="4499112" y="3614161"/>
                <a:ext cx="63725" cy="6372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21" name="円弧 20"/>
              <p:cNvSpPr/>
              <p:nvPr/>
            </p:nvSpPr>
            <p:spPr>
              <a:xfrm rot="1821516">
                <a:off x="4272262" y="5018806"/>
                <a:ext cx="327660" cy="327660"/>
              </a:xfrm>
              <a:prstGeom prst="arc">
                <a:avLst/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正方形/長方形 21"/>
                  <p:cNvSpPr/>
                  <p:nvPr/>
                </p:nvSpPr>
                <p:spPr>
                  <a:xfrm>
                    <a:off x="4566294" y="4941544"/>
                    <a:ext cx="527294" cy="50629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ja-JP" altLang="en-US" sz="1600" dirty="0"/>
                  </a:p>
                </p:txBody>
              </p:sp>
            </mc:Choice>
            <mc:Fallback xmlns="">
              <p:sp>
                <p:nvSpPr>
                  <p:cNvPr id="22" name="正方形/長方形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294" y="4941544"/>
                    <a:ext cx="527294" cy="50629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8" name="正方形/長方形 57"/>
            <p:cNvSpPr/>
            <p:nvPr/>
          </p:nvSpPr>
          <p:spPr>
            <a:xfrm>
              <a:off x="10102949" y="412603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回転</a:t>
              </a:r>
              <a:endPara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65" name="グループ化 64"/>
          <p:cNvGrpSpPr/>
          <p:nvPr/>
        </p:nvGrpSpPr>
        <p:grpSpPr>
          <a:xfrm>
            <a:off x="5631499" y="1692085"/>
            <a:ext cx="1685160" cy="1711645"/>
            <a:chOff x="1012346" y="2061715"/>
            <a:chExt cx="1685160" cy="1711645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1012346" y="2231076"/>
              <a:ext cx="1685160" cy="1542284"/>
              <a:chOff x="4815167" y="3117187"/>
              <a:chExt cx="2520094" cy="2306428"/>
            </a:xfrm>
          </p:grpSpPr>
          <p:pic>
            <p:nvPicPr>
              <p:cNvPr id="25" name="図 24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49769">
                <a:off x="5030168" y="3899642"/>
                <a:ext cx="2281988" cy="1523973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</p:pic>
          <p:grpSp>
            <p:nvGrpSpPr>
              <p:cNvPr id="26" name="グループ化 25"/>
              <p:cNvGrpSpPr/>
              <p:nvPr/>
            </p:nvGrpSpPr>
            <p:grpSpPr>
              <a:xfrm>
                <a:off x="4815167" y="3117187"/>
                <a:ext cx="2520094" cy="2270650"/>
                <a:chOff x="4485701" y="3117187"/>
                <a:chExt cx="2520094" cy="2270650"/>
              </a:xfrm>
            </p:grpSpPr>
            <p:cxnSp>
              <p:nvCxnSpPr>
                <p:cNvPr id="27" name="直線矢印コネクタ 26"/>
                <p:cNvCxnSpPr/>
                <p:nvPr/>
              </p:nvCxnSpPr>
              <p:spPr>
                <a:xfrm>
                  <a:off x="4707400" y="5274957"/>
                  <a:ext cx="2068023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矢印コネクタ 27"/>
                <p:cNvCxnSpPr/>
                <p:nvPr/>
              </p:nvCxnSpPr>
              <p:spPr>
                <a:xfrm flipV="1">
                  <a:off x="4864436" y="3327934"/>
                  <a:ext cx="0" cy="2059903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正方形/長方形 28"/>
                    <p:cNvSpPr/>
                    <p:nvPr/>
                  </p:nvSpPr>
                  <p:spPr>
                    <a:xfrm>
                      <a:off x="6487801" y="4846007"/>
                      <a:ext cx="517994" cy="50629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brk m:alnAt="7"/>
                              </m:r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ja-JP" altLang="en-US" sz="1600" dirty="0"/>
                    </a:p>
                  </p:txBody>
                </p:sp>
              </mc:Choice>
              <mc:Fallback xmlns="">
                <p:sp>
                  <p:nvSpPr>
                    <p:cNvPr id="29" name="正方形/長方形 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87801" y="4846007"/>
                      <a:ext cx="517994" cy="506295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正方形/長方形 29"/>
                    <p:cNvSpPr/>
                    <p:nvPr/>
                  </p:nvSpPr>
                  <p:spPr>
                    <a:xfrm>
                      <a:off x="4485701" y="3117187"/>
                      <a:ext cx="523556" cy="50629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ja-JP" altLang="en-US" sz="1600" dirty="0"/>
                    </a:p>
                  </p:txBody>
                </p:sp>
              </mc:Choice>
              <mc:Fallback xmlns="">
                <p:sp>
                  <p:nvSpPr>
                    <p:cNvPr id="30" name="正方形/長方形 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85701" y="3117187"/>
                      <a:ext cx="523556" cy="506295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b="-3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1" name="円/楕円 30"/>
                <p:cNvSpPr/>
                <p:nvPr/>
              </p:nvSpPr>
              <p:spPr>
                <a:xfrm>
                  <a:off x="6775423" y="4013954"/>
                  <a:ext cx="82871" cy="8287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/>
                </a:p>
              </p:txBody>
            </p:sp>
            <p:sp>
              <p:nvSpPr>
                <p:cNvPr id="32" name="円弧 31"/>
                <p:cNvSpPr/>
                <p:nvPr/>
              </p:nvSpPr>
              <p:spPr>
                <a:xfrm rot="20682553">
                  <a:off x="4623735" y="4764565"/>
                  <a:ext cx="532698" cy="562995"/>
                </a:xfrm>
                <a:prstGeom prst="arc">
                  <a:avLst>
                    <a:gd name="adj1" fmla="val 17011200"/>
                    <a:gd name="adj2" fmla="val 20283854"/>
                  </a:avLst>
                </a:prstGeom>
                <a:noFill/>
                <a:ln w="317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正方形/長方形 32"/>
                    <p:cNvSpPr/>
                    <p:nvPr/>
                  </p:nvSpPr>
                  <p:spPr>
                    <a:xfrm>
                      <a:off x="4853700" y="4477563"/>
                      <a:ext cx="527294" cy="50629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ja-JP" altLang="en-US" sz="1600" dirty="0"/>
                    </a:p>
                  </p:txBody>
                </p:sp>
              </mc:Choice>
              <mc:Fallback xmlns="">
                <p:sp>
                  <p:nvSpPr>
                    <p:cNvPr id="33" name="正方形/長方形 3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53700" y="4477563"/>
                      <a:ext cx="527294" cy="506295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59" name="正方形/長方形 58"/>
            <p:cNvSpPr/>
            <p:nvPr/>
          </p:nvSpPr>
          <p:spPr>
            <a:xfrm>
              <a:off x="1416345" y="2061715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せん断</a:t>
              </a:r>
              <a:endPara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66" name="グループ化 65"/>
          <p:cNvGrpSpPr/>
          <p:nvPr/>
        </p:nvGrpSpPr>
        <p:grpSpPr>
          <a:xfrm>
            <a:off x="7637703" y="1692085"/>
            <a:ext cx="1479388" cy="1698734"/>
            <a:chOff x="3018550" y="2061715"/>
            <a:chExt cx="1479388" cy="1698734"/>
          </a:xfrm>
        </p:grpSpPr>
        <p:grpSp>
          <p:nvGrpSpPr>
            <p:cNvPr id="36" name="グループ化 35"/>
            <p:cNvGrpSpPr/>
            <p:nvPr/>
          </p:nvGrpSpPr>
          <p:grpSpPr>
            <a:xfrm>
              <a:off x="3018550" y="2259283"/>
              <a:ext cx="1479388" cy="1501166"/>
              <a:chOff x="1076776" y="1560437"/>
              <a:chExt cx="3806427" cy="3862455"/>
            </a:xfrm>
          </p:grpSpPr>
          <p:grpSp>
            <p:nvGrpSpPr>
              <p:cNvPr id="37" name="グループ化 36"/>
              <p:cNvGrpSpPr/>
              <p:nvPr/>
            </p:nvGrpSpPr>
            <p:grpSpPr>
              <a:xfrm>
                <a:off x="1096563" y="1560437"/>
                <a:ext cx="3786640" cy="3862455"/>
                <a:chOff x="1477563" y="1458837"/>
                <a:chExt cx="3786640" cy="3862455"/>
              </a:xfrm>
            </p:grpSpPr>
            <p:cxnSp>
              <p:nvCxnSpPr>
                <p:cNvPr id="41" name="直線矢印コネクタ 40"/>
                <p:cNvCxnSpPr/>
                <p:nvPr/>
              </p:nvCxnSpPr>
              <p:spPr>
                <a:xfrm>
                  <a:off x="1477563" y="3701166"/>
                  <a:ext cx="3215447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矢印コネクタ 41"/>
                <p:cNvCxnSpPr/>
                <p:nvPr/>
              </p:nvCxnSpPr>
              <p:spPr>
                <a:xfrm flipV="1">
                  <a:off x="3033980" y="1700718"/>
                  <a:ext cx="0" cy="362057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正方形/長方形 42"/>
                    <p:cNvSpPr/>
                    <p:nvPr/>
                  </p:nvSpPr>
                  <p:spPr>
                    <a:xfrm>
                      <a:off x="4372984" y="3037388"/>
                      <a:ext cx="891219" cy="87108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brk m:alnAt="7"/>
                              </m:r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ja-JP" altLang="en-US" sz="1600" dirty="0"/>
                    </a:p>
                  </p:txBody>
                </p:sp>
              </mc:Choice>
              <mc:Fallback xmlns="">
                <p:sp>
                  <p:nvSpPr>
                    <p:cNvPr id="43" name="正方形/長方形 4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72984" y="3037388"/>
                      <a:ext cx="891219" cy="871089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正方形/長方形 43"/>
                    <p:cNvSpPr/>
                    <p:nvPr/>
                  </p:nvSpPr>
                  <p:spPr>
                    <a:xfrm>
                      <a:off x="2899694" y="1458837"/>
                      <a:ext cx="900788" cy="87108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ja-JP" altLang="en-US" sz="1600" dirty="0"/>
                    </a:p>
                  </p:txBody>
                </p:sp>
              </mc:Choice>
              <mc:Fallback xmlns="">
                <p:sp>
                  <p:nvSpPr>
                    <p:cNvPr id="44" name="正方形/長方形 4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9694" y="1458837"/>
                      <a:ext cx="900788" cy="871089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b="-17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45" name="図 44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9802" y="2140217"/>
                  <a:ext cx="1207111" cy="1207111"/>
                </a:xfrm>
                <a:prstGeom prst="rect">
                  <a:avLst/>
                </a:prstGeom>
              </p:spPr>
            </p:pic>
            <p:pic>
              <p:nvPicPr>
                <p:cNvPr id="46" name="図 45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3389801" y="4080880"/>
                  <a:ext cx="1207111" cy="1207111"/>
                </a:xfrm>
                <a:prstGeom prst="rect">
                  <a:avLst/>
                </a:prstGeom>
              </p:spPr>
            </p:pic>
            <p:pic>
              <p:nvPicPr>
                <p:cNvPr id="47" name="図 46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477563" y="2140217"/>
                  <a:ext cx="1200596" cy="1207111"/>
                </a:xfrm>
                <a:prstGeom prst="rect">
                  <a:avLst/>
                </a:prstGeom>
              </p:spPr>
            </p:pic>
          </p:grpSp>
          <p:sp>
            <p:nvSpPr>
              <p:cNvPr id="38" name="円/楕円 37"/>
              <p:cNvSpPr/>
              <p:nvPr/>
            </p:nvSpPr>
            <p:spPr>
              <a:xfrm>
                <a:off x="4179387" y="2202427"/>
                <a:ext cx="82871" cy="8287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39" name="円/楕円 38"/>
              <p:cNvSpPr/>
              <p:nvPr/>
            </p:nvSpPr>
            <p:spPr>
              <a:xfrm>
                <a:off x="4159065" y="5324325"/>
                <a:ext cx="82871" cy="8287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40" name="円/楕円 39"/>
              <p:cNvSpPr/>
              <p:nvPr/>
            </p:nvSpPr>
            <p:spPr>
              <a:xfrm>
                <a:off x="1076776" y="2202427"/>
                <a:ext cx="82871" cy="8287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  <p:sp>
          <p:nvSpPr>
            <p:cNvPr id="60" name="正方形/長方形 59"/>
            <p:cNvSpPr/>
            <p:nvPr/>
          </p:nvSpPr>
          <p:spPr>
            <a:xfrm>
              <a:off x="3435079" y="2061715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鏡映</a:t>
              </a:r>
              <a:endPara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67" name="グループ化 66"/>
          <p:cNvGrpSpPr/>
          <p:nvPr/>
        </p:nvGrpSpPr>
        <p:grpSpPr>
          <a:xfrm>
            <a:off x="679936" y="1698985"/>
            <a:ext cx="1782351" cy="1692468"/>
            <a:chOff x="9608432" y="2055039"/>
            <a:chExt cx="1782351" cy="1692468"/>
          </a:xfrm>
        </p:grpSpPr>
        <p:grpSp>
          <p:nvGrpSpPr>
            <p:cNvPr id="48" name="グループ化 47"/>
            <p:cNvGrpSpPr/>
            <p:nvPr/>
          </p:nvGrpSpPr>
          <p:grpSpPr>
            <a:xfrm>
              <a:off x="9608432" y="2215358"/>
              <a:ext cx="1782351" cy="1532149"/>
              <a:chOff x="15142081" y="196882"/>
              <a:chExt cx="4321170" cy="3714573"/>
            </a:xfrm>
          </p:grpSpPr>
          <p:pic>
            <p:nvPicPr>
              <p:cNvPr id="49" name="図 48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81506" y="2081100"/>
                <a:ext cx="1343889" cy="1343890"/>
              </a:xfrm>
              <a:prstGeom prst="rect">
                <a:avLst/>
              </a:prstGeom>
            </p:spPr>
          </p:pic>
          <p:cxnSp>
            <p:nvCxnSpPr>
              <p:cNvPr id="50" name="直線矢印コネクタ 49"/>
              <p:cNvCxnSpPr/>
              <p:nvPr/>
            </p:nvCxnSpPr>
            <p:spPr>
              <a:xfrm>
                <a:off x="15554067" y="3726794"/>
                <a:ext cx="348574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矢印コネクタ 50"/>
              <p:cNvCxnSpPr/>
              <p:nvPr/>
            </p:nvCxnSpPr>
            <p:spPr>
              <a:xfrm flipV="1">
                <a:off x="15762813" y="541645"/>
                <a:ext cx="0" cy="33698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正方形/長方形 51"/>
                  <p:cNvSpPr/>
                  <p:nvPr/>
                </p:nvSpPr>
                <p:spPr>
                  <a:xfrm>
                    <a:off x="18623487" y="3021135"/>
                    <a:ext cx="839764" cy="8207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brk m:alnAt="7"/>
                            </m:rP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ja-JP" altLang="en-US" sz="1600" dirty="0"/>
                  </a:p>
                </p:txBody>
              </p:sp>
            </mc:Choice>
            <mc:Fallback xmlns="">
              <p:sp>
                <p:nvSpPr>
                  <p:cNvPr id="52" name="正方形/長方形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23487" y="3021135"/>
                    <a:ext cx="839764" cy="820797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正方形/長方形 52"/>
                  <p:cNvSpPr/>
                  <p:nvPr/>
                </p:nvSpPr>
                <p:spPr>
                  <a:xfrm>
                    <a:off x="15142081" y="196882"/>
                    <a:ext cx="848780" cy="8207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ja-JP" altLang="en-US" sz="1600" dirty="0"/>
                  </a:p>
                </p:txBody>
              </p:sp>
            </mc:Choice>
            <mc:Fallback xmlns="">
              <p:sp>
                <p:nvSpPr>
                  <p:cNvPr id="53" name="正方形/長方形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42081" y="196882"/>
                    <a:ext cx="848780" cy="820797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357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54" name="図 5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40208" y="547056"/>
                <a:ext cx="1343889" cy="1343890"/>
              </a:xfrm>
              <a:prstGeom prst="rect">
                <a:avLst/>
              </a:prstGeom>
            </p:spPr>
          </p:pic>
          <p:sp>
            <p:nvSpPr>
              <p:cNvPr id="55" name="円/楕円 54"/>
              <p:cNvSpPr/>
              <p:nvPr/>
            </p:nvSpPr>
            <p:spPr>
              <a:xfrm>
                <a:off x="18203084" y="495654"/>
                <a:ext cx="104248" cy="10424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56" name="右矢印 55"/>
              <p:cNvSpPr/>
              <p:nvPr/>
            </p:nvSpPr>
            <p:spPr>
              <a:xfrm rot="17276526">
                <a:off x="16576518" y="1834967"/>
                <a:ext cx="1316707" cy="53174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  <p:sp>
          <p:nvSpPr>
            <p:cNvPr id="61" name="正方形/長方形 60"/>
            <p:cNvSpPr/>
            <p:nvPr/>
          </p:nvSpPr>
          <p:spPr>
            <a:xfrm>
              <a:off x="9945609" y="2055039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平行移動</a:t>
              </a:r>
              <a:endPara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70" name="グループ化 69"/>
          <p:cNvGrpSpPr/>
          <p:nvPr/>
        </p:nvGrpSpPr>
        <p:grpSpPr>
          <a:xfrm>
            <a:off x="10033735" y="1694391"/>
            <a:ext cx="1402158" cy="1694162"/>
            <a:chOff x="7652320" y="412603"/>
            <a:chExt cx="1402158" cy="1694162"/>
          </a:xfrm>
        </p:grpSpPr>
        <p:grpSp>
          <p:nvGrpSpPr>
            <p:cNvPr id="71" name="グループ化 70"/>
            <p:cNvGrpSpPr/>
            <p:nvPr/>
          </p:nvGrpSpPr>
          <p:grpSpPr>
            <a:xfrm>
              <a:off x="7652320" y="588405"/>
              <a:ext cx="1356185" cy="1518360"/>
              <a:chOff x="457199" y="3127593"/>
              <a:chExt cx="2028124" cy="2270650"/>
            </a:xfrm>
          </p:grpSpPr>
          <p:cxnSp>
            <p:nvCxnSpPr>
              <p:cNvPr id="74" name="直線矢印コネクタ 73"/>
              <p:cNvCxnSpPr/>
              <p:nvPr/>
            </p:nvCxnSpPr>
            <p:spPr>
              <a:xfrm>
                <a:off x="709038" y="5285363"/>
                <a:ext cx="153251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矢印コネクタ 74"/>
              <p:cNvCxnSpPr/>
              <p:nvPr/>
            </p:nvCxnSpPr>
            <p:spPr>
              <a:xfrm flipV="1">
                <a:off x="836641" y="3338340"/>
                <a:ext cx="0" cy="205990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正方形/長方形 75"/>
                  <p:cNvSpPr/>
                  <p:nvPr/>
                </p:nvSpPr>
                <p:spPr>
                  <a:xfrm>
                    <a:off x="1967329" y="4857503"/>
                    <a:ext cx="517994" cy="50629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brk m:alnAt="7"/>
                            </m:rP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ja-JP" altLang="en-US" sz="1600" dirty="0"/>
                  </a:p>
                </p:txBody>
              </p:sp>
            </mc:Choice>
            <mc:Fallback xmlns="">
              <p:sp>
                <p:nvSpPr>
                  <p:cNvPr id="76" name="正方形/長方形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7329" y="4857503"/>
                    <a:ext cx="517994" cy="506295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正方形/長方形 76"/>
                  <p:cNvSpPr/>
                  <p:nvPr/>
                </p:nvSpPr>
                <p:spPr>
                  <a:xfrm>
                    <a:off x="457199" y="3127593"/>
                    <a:ext cx="523555" cy="50629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ja-JP" altLang="en-US" sz="1600" dirty="0"/>
                  </a:p>
                </p:txBody>
              </p:sp>
            </mc:Choice>
            <mc:Fallback xmlns="">
              <p:sp>
                <p:nvSpPr>
                  <p:cNvPr id="77" name="正方形/長方形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199" y="3127593"/>
                    <a:ext cx="523555" cy="506295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2" name="正方形/長方形 71"/>
            <p:cNvSpPr/>
            <p:nvPr/>
          </p:nvSpPr>
          <p:spPr>
            <a:xfrm>
              <a:off x="7946482" y="412603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射影変換</a:t>
              </a:r>
              <a:endPara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正方形/長方形 83"/>
              <p:cNvSpPr/>
              <p:nvPr/>
            </p:nvSpPr>
            <p:spPr>
              <a:xfrm>
                <a:off x="879108" y="3366249"/>
                <a:ext cx="1189300" cy="7859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84" name="正方形/長方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108" y="3366249"/>
                <a:ext cx="1189300" cy="78592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正方形/長方形 84"/>
              <p:cNvSpPr/>
              <p:nvPr/>
            </p:nvSpPr>
            <p:spPr>
              <a:xfrm>
                <a:off x="2271592" y="3427227"/>
                <a:ext cx="1786707" cy="66396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1400" b="0" i="0" smtClean="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1400" b="0" i="0" smtClean="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ja-JP" sz="1400" b="0" i="0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1400" b="0" i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sz="14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14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140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140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85" name="正方形/長方形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592" y="3427227"/>
                <a:ext cx="1786707" cy="663964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正方形/長方形 85"/>
              <p:cNvSpPr/>
              <p:nvPr/>
            </p:nvSpPr>
            <p:spPr>
              <a:xfrm>
                <a:off x="4180202" y="3428157"/>
                <a:ext cx="1105879" cy="66210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ja-JP" sz="14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86" name="正方形/長方形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202" y="3428157"/>
                <a:ext cx="1105879" cy="662104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正方形/長方形 86"/>
              <p:cNvSpPr/>
              <p:nvPr/>
            </p:nvSpPr>
            <p:spPr>
              <a:xfrm>
                <a:off x="5883419" y="3428157"/>
                <a:ext cx="1105110" cy="66210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ja-JP" sz="14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87" name="正方形/長方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419" y="3428157"/>
                <a:ext cx="1105110" cy="662104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正方形/長方形 87"/>
              <p:cNvSpPr/>
              <p:nvPr/>
            </p:nvSpPr>
            <p:spPr>
              <a:xfrm>
                <a:off x="7627838" y="3428157"/>
                <a:ext cx="1235403" cy="66210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1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88" name="正方形/長方形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838" y="3428157"/>
                <a:ext cx="1235403" cy="662104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正方形/長方形 88"/>
              <p:cNvSpPr/>
              <p:nvPr/>
            </p:nvSpPr>
            <p:spPr>
              <a:xfrm>
                <a:off x="10139815" y="3366249"/>
                <a:ext cx="1149417" cy="7859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89" name="正方形/長方形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815" y="3366249"/>
                <a:ext cx="1149417" cy="785921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正方形/長方形 91"/>
          <p:cNvSpPr/>
          <p:nvPr/>
        </p:nvSpPr>
        <p:spPr>
          <a:xfrm>
            <a:off x="1391184" y="410132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ユークリッド</a:t>
            </a:r>
            <a:r>
              <a:rPr lang="ja-JP" altLang="en-US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変換</a:t>
            </a:r>
            <a:endParaRPr lang="en-US" altLang="ja-JP" b="1" dirty="0" smtClean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剛体</a:t>
            </a:r>
            <a:r>
              <a:rPr lang="ja-JP" altLang="en-US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変換</a:t>
            </a:r>
          </a:p>
        </p:txBody>
      </p:sp>
      <p:sp>
        <p:nvSpPr>
          <p:cNvPr id="94" name="正方形/長方形 93"/>
          <p:cNvSpPr/>
          <p:nvPr/>
        </p:nvSpPr>
        <p:spPr>
          <a:xfrm>
            <a:off x="1231370" y="4809900"/>
            <a:ext cx="351570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相似変換</a:t>
            </a:r>
            <a:endParaRPr lang="en-US" altLang="ja-JP" b="1" dirty="0" smtClean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6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(x</a:t>
            </a:r>
            <a:r>
              <a:rPr lang="ja-JP" altLang="en-US" sz="16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軸</a:t>
            </a:r>
            <a:r>
              <a:rPr lang="en-US" altLang="ja-JP" sz="16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</a:t>
            </a:r>
            <a:r>
              <a:rPr lang="ja-JP" altLang="en-US" sz="16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軸の拡大率が等しいときのみ</a:t>
            </a:r>
            <a:r>
              <a:rPr lang="en-US" altLang="ja-JP" sz="16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1600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6504503" y="4514339"/>
            <a:ext cx="176574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Affine</a:t>
            </a:r>
            <a:r>
              <a:rPr lang="ja-JP" altLang="en-US" sz="2400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変換</a:t>
            </a:r>
            <a:endParaRPr lang="en-US" altLang="ja-JP" sz="2400" b="1" dirty="0" smtClean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20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直線性を持つ</a:t>
            </a:r>
            <a:endParaRPr lang="en-US" altLang="ja-JP" sz="2000" dirty="0" smtClean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20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平行性を持つ</a:t>
            </a:r>
            <a:endParaRPr lang="ja-JP" altLang="en-US" sz="2000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9885380" y="4514339"/>
            <a:ext cx="17235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射影</a:t>
            </a:r>
            <a:r>
              <a:rPr lang="ja-JP" altLang="en-US" sz="2400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変換</a:t>
            </a:r>
            <a:endParaRPr lang="en-US" altLang="ja-JP" sz="2400" b="1" dirty="0" smtClean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20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直線性を持つ</a:t>
            </a:r>
            <a:endParaRPr lang="en-US" altLang="ja-JP" sz="2000" dirty="0" smtClean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20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平行性なし</a:t>
            </a:r>
            <a:endParaRPr lang="en-US" altLang="ja-JP" sz="2000" dirty="0" smtClean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99" name="図 98"/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67304" y="2359115"/>
            <a:ext cx="1000749" cy="80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5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memo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2079"/>
            <a:ext cx="10990522" cy="529682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 dirty="0" smtClean="0"/>
              <a:t>Image J(Fiji)</a:t>
            </a:r>
            <a:r>
              <a:rPr kumimoji="1" lang="ja-JP" altLang="en-US" dirty="0" smtClean="0"/>
              <a:t>の </a:t>
            </a:r>
            <a:r>
              <a:rPr kumimoji="1" lang="en-US" altLang="ja-JP" dirty="0" smtClean="0"/>
              <a:t>Interactive Affine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interactive perspective</a:t>
            </a:r>
            <a:r>
              <a:rPr lang="ja-JP" altLang="en-US" dirty="0" smtClean="0"/>
              <a:t>が，これらの変換の</a:t>
            </a:r>
            <a:r>
              <a:rPr lang="en-US" altLang="ja-JP" dirty="0" err="1" smtClean="0"/>
              <a:t>ky</a:t>
            </a:r>
            <a:r>
              <a:rPr lang="ja-JP" altLang="en-US" dirty="0" smtClean="0"/>
              <a:t>道を理解するのに良さそう．</a:t>
            </a:r>
            <a:endParaRPr lang="en-US" altLang="ja-JP" dirty="0" smtClean="0"/>
          </a:p>
          <a:p>
            <a:pPr lvl="1">
              <a:lnSpc>
                <a:spcPct val="100000"/>
              </a:lnSpc>
            </a:pPr>
            <a:r>
              <a:rPr kumimoji="1" lang="en-US" altLang="ja-JP" dirty="0" smtClean="0"/>
              <a:t>Menu &gt; Plug in &gt; Transform &gt; Interactive Affine</a:t>
            </a:r>
          </a:p>
          <a:p>
            <a:pPr lvl="1">
              <a:lnSpc>
                <a:spcPct val="100000"/>
              </a:lnSpc>
            </a:pPr>
            <a:r>
              <a:rPr lang="en-US" altLang="ja-JP" dirty="0" smtClean="0"/>
              <a:t>Menu</a:t>
            </a:r>
            <a:r>
              <a:rPr kumimoji="1" lang="en-US" altLang="ja-JP" dirty="0" smtClean="0"/>
              <a:t> &gt; Plug in &gt; Transform &gt; Interactive Perspective</a:t>
            </a:r>
          </a:p>
          <a:p>
            <a:pPr lvl="1">
              <a:lnSpc>
                <a:spcPct val="100000"/>
              </a:lnSpc>
            </a:pP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en-US" altLang="ja-JP" dirty="0"/>
              <a:t>Menu &gt; Plug in &gt; Transform &gt; Interactive </a:t>
            </a:r>
            <a:r>
              <a:rPr lang="en-US" altLang="ja-JP" dirty="0" smtClean="0"/>
              <a:t>Moving Least Square</a:t>
            </a:r>
            <a:r>
              <a:rPr lang="ja-JP" altLang="en-US" dirty="0" smtClean="0"/>
              <a:t>とかも面白い．</a:t>
            </a:r>
            <a:r>
              <a:rPr lang="ja-JP" altLang="en-US" sz="1800" dirty="0" smtClean="0"/>
              <a:t>（ただこれやりたいなら</a:t>
            </a:r>
            <a:r>
              <a:rPr lang="en-US" altLang="ja-JP" sz="1800" dirty="0" smtClean="0"/>
              <a:t>Photoshop</a:t>
            </a:r>
            <a:r>
              <a:rPr lang="ja-JP" altLang="en-US" sz="1800" dirty="0" err="1" smtClean="0"/>
              <a:t>のほうが</a:t>
            </a:r>
            <a:r>
              <a:rPr lang="ja-JP" altLang="en-US" sz="1800" dirty="0" smtClean="0"/>
              <a:t>いいかな）</a:t>
            </a:r>
            <a:endParaRPr lang="en-US" altLang="ja-JP" sz="18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9412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表記について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62079"/>
                <a:ext cx="11473211" cy="559592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kumimoji="1" lang="ja-JP" altLang="en-US" dirty="0" smtClean="0"/>
                  <a:t>スカラー変数はイタリック体 </a:t>
                </a:r>
                <a:r>
                  <a:rPr kumimoji="1" lang="en-US" altLang="ja-JP" dirty="0" smtClean="0"/>
                  <a:t>	:</a:t>
                </a:r>
                <a:r>
                  <a:rPr lang="ja-JP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kumimoji="1" lang="en-US" altLang="ja-JP" dirty="0" smtClean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kumimoji="1" lang="ja-JP" altLang="en-US" dirty="0" smtClean="0"/>
                  <a:t>ベクトルは小文字ボールド体 </a:t>
                </a:r>
                <a:r>
                  <a:rPr kumimoji="1" lang="en-US" altLang="ja-JP" dirty="0" smtClean="0"/>
                  <a:t>	: </a:t>
                </a:r>
                <a14:m>
                  <m:oMath xmlns:m="http://schemas.openxmlformats.org/officeDocument/2006/math">
                    <m:r>
                      <a:rPr lang="en-US" altLang="ja-JP" b="1" i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ja-JP" b="1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1" i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altLang="ja-JP" b="1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1" i="0"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endParaRPr kumimoji="1" lang="en-US" altLang="ja-JP" b="1" dirty="0" smtClean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ja-JP" altLang="en-US" dirty="0" smtClean="0"/>
                  <a:t>行列は大文字ボールド体</a:t>
                </a:r>
                <a:r>
                  <a:rPr lang="en-US" altLang="ja-JP" dirty="0" smtClean="0"/>
                  <a:t>		: </a:t>
                </a:r>
                <a14:m>
                  <m:oMath xmlns:m="http://schemas.openxmlformats.org/officeDocument/2006/math">
                    <m:r>
                      <a:rPr lang="en-US" altLang="ja-JP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altLang="ja-JP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1" i="0" smtClean="0"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altLang="ja-JP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endParaRPr lang="en-US" altLang="ja-JP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を</a:t>
                </a:r>
                <a:r>
                  <a:rPr lang="ja-JP" altLang="en-US" dirty="0" smtClean="0"/>
                  <a:t>利用して</a:t>
                </a:r>
                <a:r>
                  <a:rPr kumimoji="1" lang="ja-JP" altLang="en-US" dirty="0" smtClean="0"/>
                  <a:t>次元を明確に</a:t>
                </a:r>
                <a:r>
                  <a:rPr kumimoji="1" lang="en-US" altLang="ja-JP" dirty="0" smtClean="0"/>
                  <a:t>	</a:t>
                </a:r>
                <a:r>
                  <a:rPr lang="en-US" altLang="ja-JP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ja-JP" b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altLang="ja-JP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</m:sup>
                    </m:sSup>
                  </m:oMath>
                </a14:m>
                <a:endParaRPr lang="en-US" altLang="ja-JP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ja-JP" altLang="en-US" dirty="0" smtClean="0"/>
                  <a:t>右肩</a:t>
                </a:r>
                <a:r>
                  <a:rPr lang="en-US" altLang="ja-JP" i="1" dirty="0" smtClean="0"/>
                  <a:t>T</a:t>
                </a:r>
                <a:r>
                  <a:rPr lang="ja-JP" altLang="en-US" dirty="0" smtClean="0"/>
                  <a:t>は転置を</a:t>
                </a:r>
                <a:r>
                  <a:rPr lang="ja-JP" altLang="en-US" dirty="0"/>
                  <a:t>表す</a:t>
                </a:r>
                <a:r>
                  <a:rPr lang="en-US" altLang="ja-JP" dirty="0" smtClean="0"/>
                  <a:t>			: </a:t>
                </a:r>
                <a14:m>
                  <m:oMath xmlns:m="http://schemas.openxmlformats.org/officeDocument/2006/math">
                    <m:r>
                      <a:rPr lang="en-US" altLang="ja-JP" b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ja-JP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ja-JP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ja-JP" dirty="0" smtClean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ja-JP" dirty="0" smtClean="0"/>
                  <a:t>						  </a:t>
                </a:r>
                <a14:m>
                  <m:oMath xmlns:m="http://schemas.openxmlformats.org/officeDocument/2006/math">
                    <m:r>
                      <a:rPr lang="en-US" altLang="ja-JP" b="1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altLang="ja-JP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ja-JP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ja-JP" sz="2400" dirty="0" smtClean="0"/>
                  <a:t>CG</a:t>
                </a:r>
                <a:r>
                  <a:rPr lang="ja-JP" altLang="en-US" sz="2400" dirty="0" smtClean="0"/>
                  <a:t>分野の論文ではよく見かける表記ですが，どの分野もこれというわけではないですので注意してください．</a:t>
                </a:r>
                <a:endParaRPr lang="en-US" altLang="ja-JP" sz="2400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62079"/>
                <a:ext cx="11473211" cy="5595921"/>
              </a:xfrm>
              <a:blipFill rotWithShape="0">
                <a:blip r:embed="rId2"/>
                <a:stretch>
                  <a:fillRect l="-956" t="-1198" b="-1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50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1617" y="283483"/>
            <a:ext cx="11473211" cy="73327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線形代数</a:t>
            </a:r>
            <a:r>
              <a:rPr lang="ja-JP" altLang="en-US" sz="3600" dirty="0" smtClean="0"/>
              <a:t>の復習</a:t>
            </a:r>
            <a:r>
              <a:rPr lang="en-US" altLang="ja-JP" sz="3600" dirty="0" smtClean="0"/>
              <a:t>(1)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811617" y="1279451"/>
                <a:ext cx="5796908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sz="2400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kumimoji="1" lang="en-US" altLang="ja-JP" sz="24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のとき以下の計算をせよ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7" y="1279451"/>
                <a:ext cx="5796908" cy="976614"/>
              </a:xfrm>
              <a:prstGeom prst="rect">
                <a:avLst/>
              </a:prstGeom>
              <a:blipFill rotWithShape="0">
                <a:blip r:embed="rId3"/>
                <a:stretch>
                  <a:fillRect r="-23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811617" y="2821198"/>
                <a:ext cx="1328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ja-JP" sz="2400" b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</m:t>
                    </m:r>
                  </m:oMath>
                </a14:m>
                <a:endPara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7" y="2821198"/>
                <a:ext cx="1328184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881" t="-7895" r="-917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811617" y="3827747"/>
                <a:ext cx="14612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ja-JP" sz="2400" b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</m:t>
                    </m:r>
                  </m:oMath>
                </a14:m>
                <a:endPara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7" y="3827747"/>
                <a:ext cx="1461234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6250" t="-7895" r="-417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811617" y="4834296"/>
                <a:ext cx="13099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ja-JP" sz="2400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endPara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7" y="4834296"/>
                <a:ext cx="1309974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6977" t="-7895" r="-3256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89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4000" dirty="0" smtClean="0"/>
              <a:t>内積の意味</a:t>
            </a:r>
            <a:endParaRPr kumimoji="1" lang="ja-JP" altLang="en-US" sz="4000" dirty="0"/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682752" y="2568547"/>
            <a:ext cx="2133600" cy="2133600"/>
          </a:xfrm>
          <a:prstGeom prst="straightConnector1">
            <a:avLst/>
          </a:prstGeom>
          <a:ln w="254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688848" y="2922115"/>
            <a:ext cx="4931664" cy="1773937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2811780" y="2606139"/>
            <a:ext cx="382270" cy="117348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3022600" y="3697364"/>
            <a:ext cx="41275" cy="126705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H="1">
            <a:off x="3013075" y="3630394"/>
            <a:ext cx="133350" cy="47625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/>
              <p:cNvSpPr/>
              <p:nvPr/>
            </p:nvSpPr>
            <p:spPr>
              <a:xfrm>
                <a:off x="2088670" y="2140803"/>
                <a:ext cx="623889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lang="ja-JP" altLang="en-US" sz="4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670" y="2140803"/>
                <a:ext cx="623889" cy="7694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/>
              <p:cNvSpPr/>
              <p:nvPr/>
            </p:nvSpPr>
            <p:spPr>
              <a:xfrm>
                <a:off x="5117620" y="2988528"/>
                <a:ext cx="65434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ja-JP" altLang="en-US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620" y="2988528"/>
                <a:ext cx="654346" cy="7694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矢印コネクタ 19"/>
          <p:cNvCxnSpPr/>
          <p:nvPr/>
        </p:nvCxnSpPr>
        <p:spPr>
          <a:xfrm flipV="1">
            <a:off x="692277" y="3868519"/>
            <a:ext cx="2565273" cy="919353"/>
          </a:xfrm>
          <a:prstGeom prst="straightConnector1">
            <a:avLst/>
          </a:prstGeom>
          <a:ln w="254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/>
              <p:cNvSpPr/>
              <p:nvPr/>
            </p:nvSpPr>
            <p:spPr>
              <a:xfrm>
                <a:off x="2898295" y="3798153"/>
                <a:ext cx="769763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ja-JP" sz="4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sz="4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3" name="正方形/長方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295" y="3798153"/>
                <a:ext cx="769763" cy="7694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/>
              <p:cNvSpPr/>
              <p:nvPr/>
            </p:nvSpPr>
            <p:spPr>
              <a:xfrm>
                <a:off x="780570" y="4998303"/>
                <a:ext cx="4725589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ja-JP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ja-JP" sz="44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ja-JP" sz="4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ja-JP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ja-JP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ja-JP" sz="4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ja-JP" sz="4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ja-JP" altLang="en-US" sz="4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70" y="4998303"/>
                <a:ext cx="4725589" cy="7694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/>
              <p:cNvSpPr/>
              <p:nvPr/>
            </p:nvSpPr>
            <p:spPr>
              <a:xfrm>
                <a:off x="1451230" y="3798153"/>
                <a:ext cx="478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5" name="正方形/長方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230" y="3798153"/>
                <a:ext cx="478914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818670" y="6027003"/>
                <a:ext cx="4541628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ベクトル</a:t>
                </a:r>
                <a14:m>
                  <m:oMath xmlns:m="http://schemas.openxmlformats.org/officeDocument/2006/math">
                    <m:r>
                      <a:rPr lang="en-US" altLang="ja-JP" sz="24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をベクトル</a:t>
                </a:r>
                <a14:m>
                  <m:oMath xmlns:m="http://schemas.openxmlformats.org/officeDocument/2006/math">
                    <m:r>
                      <a:rPr lang="en-US" altLang="ja-JP" sz="2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に射影し</a:t>
                </a:r>
                <a:endPara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両者の長さを掛け合わせたもの</a:t>
                </a:r>
                <a:endPara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70" y="6027003"/>
                <a:ext cx="4541628" cy="830997"/>
              </a:xfrm>
              <a:prstGeom prst="rect">
                <a:avLst/>
              </a:prstGeom>
              <a:blipFill rotWithShape="0">
                <a:blip r:embed="rId7"/>
                <a:stretch>
                  <a:fillRect l="-2013" t="-4412" r="-1208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矢印コネクタ 26"/>
          <p:cNvCxnSpPr/>
          <p:nvPr/>
        </p:nvCxnSpPr>
        <p:spPr>
          <a:xfrm flipV="1">
            <a:off x="7235952" y="2568547"/>
            <a:ext cx="2133600" cy="2133600"/>
          </a:xfrm>
          <a:prstGeom prst="straightConnector1">
            <a:avLst/>
          </a:prstGeom>
          <a:ln w="254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7242048" y="3509407"/>
            <a:ext cx="3298952" cy="118664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9364980" y="2606139"/>
            <a:ext cx="382270" cy="117348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9575800" y="3697364"/>
            <a:ext cx="41275" cy="126705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9566275" y="3630394"/>
            <a:ext cx="133350" cy="47625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/>
              <p:cNvSpPr/>
              <p:nvPr/>
            </p:nvSpPr>
            <p:spPr>
              <a:xfrm>
                <a:off x="8641870" y="2140803"/>
                <a:ext cx="623889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lang="ja-JP" altLang="en-US" sz="4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870" y="2140803"/>
                <a:ext cx="623889" cy="7694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/>
              <p:cNvSpPr/>
              <p:nvPr/>
            </p:nvSpPr>
            <p:spPr>
              <a:xfrm>
                <a:off x="10464320" y="3115528"/>
                <a:ext cx="65434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ja-JP" altLang="en-US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正方形/長方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4320" y="3115528"/>
                <a:ext cx="654346" cy="76944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矢印コネクタ 33"/>
          <p:cNvCxnSpPr/>
          <p:nvPr/>
        </p:nvCxnSpPr>
        <p:spPr>
          <a:xfrm flipV="1">
            <a:off x="7245477" y="3868519"/>
            <a:ext cx="2565273" cy="919353"/>
          </a:xfrm>
          <a:prstGeom prst="straightConnector1">
            <a:avLst/>
          </a:prstGeom>
          <a:ln w="254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/>
              <p:cNvSpPr/>
              <p:nvPr/>
            </p:nvSpPr>
            <p:spPr>
              <a:xfrm>
                <a:off x="7333770" y="4998303"/>
                <a:ext cx="402712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ja-JP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ja-JP" sz="44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ja-JP" sz="4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ja-JP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ja-JP" sz="4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ja-JP" sz="4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ja-JP" altLang="en-US" sz="4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770" y="4998303"/>
                <a:ext cx="4027128" cy="76944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/>
              <p:cNvSpPr/>
              <p:nvPr/>
            </p:nvSpPr>
            <p:spPr>
              <a:xfrm>
                <a:off x="8004430" y="3798153"/>
                <a:ext cx="478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430" y="3798153"/>
                <a:ext cx="478914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6727042" y="6027003"/>
                <a:ext cx="54649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ベクトル</a:t>
                </a:r>
                <a14:m>
                  <m:oMath xmlns:m="http://schemas.openxmlformats.org/officeDocument/2006/math">
                    <m:r>
                      <a:rPr lang="en-US" altLang="ja-JP" sz="24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をベクトル</a:t>
                </a:r>
                <a14:m>
                  <m:oMath xmlns:m="http://schemas.openxmlformats.org/officeDocument/2006/math">
                    <m:r>
                      <a:rPr lang="en-US" altLang="ja-JP" sz="2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に射影した長さ</a:t>
                </a:r>
                <a:endPara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042" y="6027003"/>
                <a:ext cx="5464958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1786" t="-8000" r="-781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/>
              <p:cNvSpPr/>
              <p:nvPr/>
            </p:nvSpPr>
            <p:spPr>
              <a:xfrm>
                <a:off x="7149620" y="1451828"/>
                <a:ext cx="283962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  <m:r>
                      <a:rPr lang="en-US" altLang="ja-JP" sz="3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ja-JP" altLang="en-US" sz="3600" dirty="0" smtClean="0">
                    <a:solidFill>
                      <a:schemeClr val="tx1"/>
                    </a:solidFill>
                  </a:rPr>
                  <a:t>のとき</a:t>
                </a:r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620" y="1451828"/>
                <a:ext cx="2839624" cy="646331"/>
              </a:xfrm>
              <a:prstGeom prst="rect">
                <a:avLst/>
              </a:prstGeom>
              <a:blipFill rotWithShape="0">
                <a:blip r:embed="rId11"/>
                <a:stretch>
                  <a:fillRect t="-18868" r="-4506" b="-301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42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フリーフォーム 23"/>
          <p:cNvSpPr/>
          <p:nvPr/>
        </p:nvSpPr>
        <p:spPr>
          <a:xfrm>
            <a:off x="960665" y="4592289"/>
            <a:ext cx="3892550" cy="1162050"/>
          </a:xfrm>
          <a:custGeom>
            <a:avLst/>
            <a:gdLst>
              <a:gd name="connsiteX0" fmla="*/ 0 w 3892550"/>
              <a:gd name="connsiteY0" fmla="*/ 514350 h 1162050"/>
              <a:gd name="connsiteX1" fmla="*/ 2279650 w 3892550"/>
              <a:gd name="connsiteY1" fmla="*/ 0 h 1162050"/>
              <a:gd name="connsiteX2" fmla="*/ 3892550 w 3892550"/>
              <a:gd name="connsiteY2" fmla="*/ 647700 h 1162050"/>
              <a:gd name="connsiteX3" fmla="*/ 1587500 w 3892550"/>
              <a:gd name="connsiteY3" fmla="*/ 1162050 h 1162050"/>
              <a:gd name="connsiteX4" fmla="*/ 0 w 3892550"/>
              <a:gd name="connsiteY4" fmla="*/ 5143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2550" h="1162050">
                <a:moveTo>
                  <a:pt x="0" y="514350"/>
                </a:moveTo>
                <a:lnTo>
                  <a:pt x="2279650" y="0"/>
                </a:lnTo>
                <a:lnTo>
                  <a:pt x="3892550" y="647700"/>
                </a:lnTo>
                <a:lnTo>
                  <a:pt x="1587500" y="1162050"/>
                </a:lnTo>
                <a:lnTo>
                  <a:pt x="0" y="51435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4000" dirty="0" smtClean="0"/>
              <a:t>外積の意味</a:t>
            </a:r>
            <a:endParaRPr kumimoji="1" lang="ja-JP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819385" y="1658647"/>
                <a:ext cx="4725461" cy="10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ja-JP" sz="20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000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ja-JP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0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000" b="1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000" b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85" y="1658647"/>
                <a:ext cx="4725461" cy="108318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/>
          <p:cNvCxnSpPr/>
          <p:nvPr/>
        </p:nvCxnSpPr>
        <p:spPr>
          <a:xfrm>
            <a:off x="951267" y="5108417"/>
            <a:ext cx="1615948" cy="652272"/>
          </a:xfrm>
          <a:prstGeom prst="straightConnector1">
            <a:avLst/>
          </a:prstGeom>
          <a:ln w="539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957363" y="4592289"/>
            <a:ext cx="2308352" cy="510034"/>
          </a:xfrm>
          <a:prstGeom prst="straightConnector1">
            <a:avLst/>
          </a:prstGeom>
          <a:ln w="539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/>
              <p:cNvSpPr/>
              <p:nvPr/>
            </p:nvSpPr>
            <p:spPr>
              <a:xfrm>
                <a:off x="1743957" y="5406387"/>
                <a:ext cx="623889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lang="ja-JP" altLang="en-US" sz="4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正方形/長方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957" y="5406387"/>
                <a:ext cx="623889" cy="7694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/>
              <p:cNvSpPr/>
              <p:nvPr/>
            </p:nvSpPr>
            <p:spPr>
              <a:xfrm>
                <a:off x="2459693" y="4000769"/>
                <a:ext cx="65434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ja-JP" altLang="en-US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93" y="4000769"/>
                <a:ext cx="654346" cy="7694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/>
          <p:cNvCxnSpPr/>
          <p:nvPr/>
        </p:nvCxnSpPr>
        <p:spPr>
          <a:xfrm>
            <a:off x="3249967" y="4600417"/>
            <a:ext cx="1615948" cy="652272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V="1">
            <a:off x="2570263" y="5246339"/>
            <a:ext cx="2308352" cy="510034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V="1">
            <a:off x="973039" y="2946400"/>
            <a:ext cx="71990" cy="2140247"/>
          </a:xfrm>
          <a:prstGeom prst="straightConnector1">
            <a:avLst/>
          </a:prstGeom>
          <a:ln w="539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/>
              <p:cNvSpPr/>
              <p:nvPr/>
            </p:nvSpPr>
            <p:spPr>
              <a:xfrm>
                <a:off x="1109290" y="3072309"/>
                <a:ext cx="122783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1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ja-JP" sz="32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3200" b="1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290" y="3072309"/>
                <a:ext cx="1227837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/>
              <p:cNvSpPr/>
              <p:nvPr/>
            </p:nvSpPr>
            <p:spPr>
              <a:xfrm>
                <a:off x="601287" y="5968425"/>
                <a:ext cx="545001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二つのベクトル</a:t>
                </a:r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ja-JP" sz="20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000" b="1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に直交するベクトルを返す</a:t>
                </a:r>
                <a:endParaRPr lang="en-US" altLang="ja-JP" sz="2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長さは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ベクトル</a:t>
                </a:r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ja-JP" sz="20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000" b="1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が作る平行四辺形の面積</a:t>
                </a:r>
                <a:endPara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9" name="正方形/長方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87" y="5968425"/>
                <a:ext cx="5450018" cy="707886"/>
              </a:xfrm>
              <a:prstGeom prst="rect">
                <a:avLst/>
              </a:prstGeom>
              <a:blipFill rotWithShape="0">
                <a:blip r:embed="rId6"/>
                <a:stretch>
                  <a:fillRect l="-1230" t="-4310" r="-559" b="-146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正方形/長方形 30"/>
          <p:cNvSpPr/>
          <p:nvPr/>
        </p:nvSpPr>
        <p:spPr>
          <a:xfrm>
            <a:off x="7292372" y="1701224"/>
            <a:ext cx="40318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よくある応用 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 </a:t>
            </a:r>
          </a:p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三角形ポリゴンの法線・面積計算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2" name="フリーフォーム 31"/>
          <p:cNvSpPr/>
          <p:nvPr/>
        </p:nvSpPr>
        <p:spPr>
          <a:xfrm>
            <a:off x="7910285" y="3251200"/>
            <a:ext cx="1799772" cy="899885"/>
          </a:xfrm>
          <a:custGeom>
            <a:avLst/>
            <a:gdLst>
              <a:gd name="connsiteX0" fmla="*/ 0 w 1799772"/>
              <a:gd name="connsiteY0" fmla="*/ 1509485 h 1509485"/>
              <a:gd name="connsiteX1" fmla="*/ 406400 w 1799772"/>
              <a:gd name="connsiteY1" fmla="*/ 0 h 1509485"/>
              <a:gd name="connsiteX2" fmla="*/ 1799772 w 1799772"/>
              <a:gd name="connsiteY2" fmla="*/ 986971 h 1509485"/>
              <a:gd name="connsiteX3" fmla="*/ 0 w 1799772"/>
              <a:gd name="connsiteY3" fmla="*/ 1509485 h 150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772" h="1509485">
                <a:moveTo>
                  <a:pt x="0" y="1509485"/>
                </a:moveTo>
                <a:lnTo>
                  <a:pt x="406400" y="0"/>
                </a:lnTo>
                <a:lnTo>
                  <a:pt x="1799772" y="986971"/>
                </a:lnTo>
                <a:lnTo>
                  <a:pt x="0" y="1509485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/>
              <p:cNvSpPr/>
              <p:nvPr/>
            </p:nvSpPr>
            <p:spPr>
              <a:xfrm>
                <a:off x="7568527" y="4028105"/>
                <a:ext cx="6341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ja-JP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33" name="正方形/長方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527" y="4028105"/>
                <a:ext cx="634148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/>
              <p:cNvSpPr/>
              <p:nvPr/>
            </p:nvSpPr>
            <p:spPr>
              <a:xfrm>
                <a:off x="9702127" y="3650734"/>
                <a:ext cx="6341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ja-JP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127" y="3650734"/>
                <a:ext cx="634148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/>
              <p:cNvSpPr/>
              <p:nvPr/>
            </p:nvSpPr>
            <p:spPr>
              <a:xfrm>
                <a:off x="7728184" y="2910505"/>
                <a:ext cx="6341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ja-JP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184" y="2910505"/>
                <a:ext cx="634148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/>
              <p:cNvSpPr/>
              <p:nvPr/>
            </p:nvSpPr>
            <p:spPr>
              <a:xfrm>
                <a:off x="7118584" y="4536105"/>
                <a:ext cx="4168321" cy="7877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800" b="1" dirty="0" smtClean="0"/>
                  <a:t>法線</a:t>
                </a:r>
                <a:r>
                  <a:rPr lang="en-US" altLang="ja-JP" sz="2800" b="1" dirty="0" smtClean="0"/>
                  <a:t>:  </a:t>
                </a:r>
                <a14:m>
                  <m:oMath xmlns:m="http://schemas.openxmlformats.org/officeDocument/2006/math">
                    <m:r>
                      <a:rPr lang="en-US" altLang="ja-JP" sz="2800" b="1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altLang="ja-JP" sz="2800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ja-JP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ja-JP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ja-JP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ja-JP" sz="2800" b="1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d>
                              <m:dPr>
                                <m:ctrlP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36" name="正方形/長方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584" y="4536105"/>
                <a:ext cx="4168321" cy="787780"/>
              </a:xfrm>
              <a:prstGeom prst="rect">
                <a:avLst/>
              </a:prstGeom>
              <a:blipFill rotWithShape="0">
                <a:blip r:embed="rId10"/>
                <a:stretch>
                  <a:fillRect l="-3070" b="-38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/>
              <p:cNvSpPr/>
              <p:nvPr/>
            </p:nvSpPr>
            <p:spPr>
              <a:xfrm>
                <a:off x="7118584" y="5610162"/>
                <a:ext cx="4956293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800" b="1" dirty="0" smtClean="0"/>
                  <a:t>面積</a:t>
                </a:r>
                <a:r>
                  <a:rPr lang="en-US" altLang="ja-JP" sz="2800" b="1" dirty="0" smtClean="0"/>
                  <a:t>:  </a:t>
                </a:r>
                <a14:m>
                  <m:oMath xmlns:m="http://schemas.openxmlformats.org/officeDocument/2006/math">
                    <m:r>
                      <a:rPr lang="en-US" altLang="ja-JP" sz="2400" b="1" i="0" dirty="0" smtClean="0"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altLang="ja-JP" sz="2400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584" y="5610162"/>
                <a:ext cx="4956293" cy="613886"/>
              </a:xfrm>
              <a:prstGeom prst="rect">
                <a:avLst/>
              </a:prstGeom>
              <a:blipFill rotWithShape="0">
                <a:blip r:embed="rId11"/>
                <a:stretch>
                  <a:fillRect l="-2583" t="-9901" b="-178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/>
          <p:cNvCxnSpPr/>
          <p:nvPr/>
        </p:nvCxnSpPr>
        <p:spPr>
          <a:xfrm flipH="1" flipV="1">
            <a:off x="8474499" y="2649417"/>
            <a:ext cx="139868" cy="1029289"/>
          </a:xfrm>
          <a:prstGeom prst="straightConnector1">
            <a:avLst/>
          </a:prstGeom>
          <a:ln w="539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 rot="21110889">
                <a:off x="8468639" y="2743605"/>
                <a:ext cx="53091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ja-JP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10889">
                <a:off x="8468639" y="2743605"/>
                <a:ext cx="530915" cy="5847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22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1617" y="283483"/>
            <a:ext cx="11473211" cy="73327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線形代数</a:t>
            </a:r>
            <a:r>
              <a:rPr lang="ja-JP" altLang="en-US" sz="3600" dirty="0" smtClean="0"/>
              <a:t>の復習</a:t>
            </a:r>
            <a:r>
              <a:rPr lang="en-US" altLang="ja-JP" sz="3600" dirty="0" smtClean="0"/>
              <a:t>(2)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811617" y="1279451"/>
                <a:ext cx="7645491" cy="813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000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sz="2000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kumimoji="1" lang="en-US" altLang="ja-JP" sz="20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000" b="1" i="0" smtClean="0"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altLang="ja-JP" sz="20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のとき以下の計算をせよ</a:t>
                </a:r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7" y="1279451"/>
                <a:ext cx="7645491" cy="813877"/>
              </a:xfrm>
              <a:prstGeom prst="rect">
                <a:avLst/>
              </a:prstGeom>
              <a:blipFill rotWithShape="0">
                <a:blip r:embed="rId3"/>
                <a:stretch>
                  <a:fillRect r="-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811617" y="3052949"/>
                <a:ext cx="9701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ja-JP" sz="2000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altLang="ja-JP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𝐚</m:t>
                    </m:r>
                  </m:oMath>
                </a14:m>
                <a:endPara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7" y="3052949"/>
                <a:ext cx="970137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6289" t="-9231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811617" y="3906504"/>
                <a:ext cx="110184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b="1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ja-JP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</m:oMath>
                </a14:m>
                <a:endPara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7" y="3906504"/>
                <a:ext cx="1101840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5525" t="-7692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811617" y="5613613"/>
                <a:ext cx="339112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(4) </a:t>
                </a:r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の行列式</a:t>
                </a:r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d>
                  </m:oMath>
                </a14:m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を求めよ</a:t>
                </a:r>
                <a:endParaRPr lang="en-US" altLang="ja-JP" sz="2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7" y="5613613"/>
                <a:ext cx="3391121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1799" t="-9091" r="-1259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811616" y="4760059"/>
                <a:ext cx="10005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ja-JP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𝐀𝐁</m:t>
                    </m:r>
                  </m:oMath>
                </a14:m>
                <a:endPara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6" y="4760059"/>
                <a:ext cx="1000595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6098" t="-9231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42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1617" y="283483"/>
            <a:ext cx="11473211" cy="73327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線形代数</a:t>
            </a:r>
            <a:r>
              <a:rPr lang="ja-JP" altLang="en-US" sz="3600" dirty="0" smtClean="0"/>
              <a:t>の復習</a:t>
            </a:r>
            <a:r>
              <a:rPr lang="en-US" altLang="ja-JP" sz="3600" dirty="0" smtClean="0"/>
              <a:t>(3)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811617" y="1279451"/>
                <a:ext cx="10728899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kumimoji="1" lang="en-US" altLang="ja-JP" sz="28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800" b="1" i="0" smtClean="0"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altLang="ja-JP" sz="28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ja-JP" altLang="en-US" sz="2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</a:t>
                </a:r>
                <a:r>
                  <a:rPr lang="ja-JP" altLang="en-US" sz="2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固有値と固有ベクトルを求めよ</a:t>
                </a:r>
                <a:endParaRPr kumimoji="1"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7" y="1279451"/>
                <a:ext cx="10728899" cy="1176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47" y="7212704"/>
            <a:ext cx="10058199" cy="3269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93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6583</TotalTime>
  <Words>1875</Words>
  <Application>Microsoft Office PowerPoint</Application>
  <PresentationFormat>ワイド画面</PresentationFormat>
  <Paragraphs>559</Paragraphs>
  <Slides>37</Slides>
  <Notes>12</Notes>
  <HiddenSlides>1</HiddenSlides>
  <MMClips>0</MMClips>
  <ScaleCrop>false</ScaleCrop>
  <HeadingPairs>
    <vt:vector size="8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46" baseType="lpstr">
      <vt:lpstr>ＭＳ Ｐゴシック</vt:lpstr>
      <vt:lpstr>メイリオ</vt:lpstr>
      <vt:lpstr>Arial</vt:lpstr>
      <vt:lpstr>Calibri</vt:lpstr>
      <vt:lpstr>Cambria Math</vt:lpstr>
      <vt:lpstr>Times New Roman</vt:lpstr>
      <vt:lpstr>Wingdings</vt:lpstr>
      <vt:lpstr>Office テーマ</vt:lpstr>
      <vt:lpstr>ビットマップ イメージ</vt:lpstr>
      <vt:lpstr>デジタルメディア処理1 </vt:lpstr>
      <vt:lpstr>デジタルメディア処理1、2017（後期）</vt:lpstr>
      <vt:lpstr>画像の幾何変換１</vt:lpstr>
      <vt:lpstr>表記について</vt:lpstr>
      <vt:lpstr>線形代数の復習(1)</vt:lpstr>
      <vt:lpstr>内積の意味</vt:lpstr>
      <vt:lpstr>外積の意味</vt:lpstr>
      <vt:lpstr>線形代数の復習(2)</vt:lpstr>
      <vt:lpstr>線形代数の復習(3)</vt:lpstr>
      <vt:lpstr>線形代数の復習(4)</vt:lpstr>
      <vt:lpstr>線形代数の復習(5)</vt:lpstr>
      <vt:lpstr>PowerPoint プレゼンテーション</vt:lpstr>
      <vt:lpstr>固有値・固有ベクトルの意味</vt:lpstr>
      <vt:lpstr>固有値・固有ベクトルの意味</vt:lpstr>
      <vt:lpstr>まとめ : ベクトルと行列の復習</vt:lpstr>
      <vt:lpstr>画像の線形変換</vt:lpstr>
      <vt:lpstr>線形変換</vt:lpstr>
      <vt:lpstr>拡大縮小</vt:lpstr>
      <vt:lpstr>回転</vt:lpstr>
      <vt:lpstr>せん断（スキュー）</vt:lpstr>
      <vt:lpstr>鏡映: 直線に対して反転する変換</vt:lpstr>
      <vt:lpstr>PowerPoint プレゼンテーション</vt:lpstr>
      <vt:lpstr>線形変換 : 合成</vt:lpstr>
      <vt:lpstr>ちょっと蛇足ですが。。。</vt:lpstr>
      <vt:lpstr>画像の線形変換 : まとめ</vt:lpstr>
      <vt:lpstr>PowerPoint プレゼンテーション</vt:lpstr>
      <vt:lpstr>平行移動</vt:lpstr>
      <vt:lpstr>Affine 変換 </vt:lpstr>
      <vt:lpstr>同次座標系表現</vt:lpstr>
      <vt:lpstr>アフィン変換の 同次座標表現</vt:lpstr>
      <vt:lpstr>同時座標表現の利点</vt:lpstr>
      <vt:lpstr>同時座標表現の利点</vt:lpstr>
      <vt:lpstr>同時座標表現の利点 : もう少し複雑な例</vt:lpstr>
      <vt:lpstr>まとめ : アフィン変換と同次座標系</vt:lpstr>
      <vt:lpstr>射影変換</vt:lpstr>
      <vt:lpstr>変換の名称と包含関係</vt:lpstr>
      <vt:lpstr>memo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Takashi Ijiri</dc:creator>
  <cp:lastModifiedBy>Takashi Ijiri</cp:lastModifiedBy>
  <cp:revision>250</cp:revision>
  <cp:lastPrinted>2017-03-12T06:54:03Z</cp:lastPrinted>
  <dcterms:created xsi:type="dcterms:W3CDTF">2017-01-19T02:23:36Z</dcterms:created>
  <dcterms:modified xsi:type="dcterms:W3CDTF">2017-09-08T05:59:02Z</dcterms:modified>
</cp:coreProperties>
</file>