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298"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5" r:id="rId25"/>
    <p:sldId id="306" r:id="rId26"/>
    <p:sldId id="307" r:id="rId27"/>
    <p:sldId id="320" r:id="rId28"/>
    <p:sldId id="308" r:id="rId29"/>
    <p:sldId id="309" r:id="rId30"/>
    <p:sldId id="318" r:id="rId31"/>
    <p:sldId id="321" r:id="rId32"/>
    <p:sldId id="313" r:id="rId33"/>
    <p:sldId id="311" r:id="rId34"/>
    <p:sldId id="312" r:id="rId3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0" autoAdjust="0"/>
    <p:restoredTop sz="66935" autoAdjust="0"/>
  </p:normalViewPr>
  <p:slideViewPr>
    <p:cSldViewPr snapToGrid="0">
      <p:cViewPr varScale="1">
        <p:scale>
          <a:sx n="78" d="100"/>
          <a:sy n="78" d="100"/>
        </p:scale>
        <p:origin x="2370" y="7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 =</a:t>
            </a:r>
            <a:r>
              <a:rPr kumimoji="1" lang="en-US" altLang="ja-JP" baseline="0" dirty="0" smtClean="0"/>
              <a:t> ½ (f1 – f-1) / (f0 – f-1)      f-1 &gt; f1</a:t>
            </a:r>
          </a:p>
          <a:p>
            <a:endParaRPr kumimoji="1" lang="en-US" altLang="ja-JP" baseline="0" dirty="0" smtClean="0"/>
          </a:p>
          <a:p>
            <a:r>
              <a:rPr kumimoji="1" lang="en-US" altLang="ja-JP" baseline="0" dirty="0" smtClean="0"/>
              <a:t>X = ½ (f1 – f-1) / (f0 – f-1)      otherwise</a:t>
            </a:r>
          </a:p>
          <a:p>
            <a:endParaRPr kumimoji="1" lang="en-US" altLang="ja-JP" baseline="0" dirty="0" smtClean="0"/>
          </a:p>
          <a:p>
            <a:endParaRPr kumimoji="1" lang="en-US" altLang="ja-JP" baseline="0" dirty="0" smtClean="0"/>
          </a:p>
          <a:p>
            <a:r>
              <a:rPr kumimoji="1" lang="en-US" altLang="ja-JP" baseline="0" dirty="0" smtClean="0"/>
              <a:t>X = (f-1 – f1) / (2f-1 – 4f0 + 2f1)</a:t>
            </a:r>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buNone/>
            </a:pPr>
            <a:r>
              <a:rPr lang="ja-JP" altLang="en-US" dirty="0" smtClean="0"/>
              <a:t>最近読んだ・見た面白かった論文紹介</a:t>
            </a:r>
            <a:endParaRPr lang="en-US" altLang="ja-JP" dirty="0" smtClean="0"/>
          </a:p>
          <a:p>
            <a:pPr marL="0" indent="0">
              <a:buNone/>
            </a:pPr>
            <a:r>
              <a:rPr kumimoji="1" lang="en-US" altLang="ja-JP" dirty="0" smtClean="0"/>
              <a:t>Texture Synthesis</a:t>
            </a:r>
          </a:p>
          <a:p>
            <a:pPr marL="0" indent="0">
              <a:buNone/>
            </a:pPr>
            <a:r>
              <a:rPr lang="en-US" altLang="ja-JP" dirty="0" smtClean="0"/>
              <a:t>Seam Curving</a:t>
            </a:r>
          </a:p>
          <a:p>
            <a:pPr marL="0" indent="0">
              <a:buNone/>
            </a:pPr>
            <a:r>
              <a:rPr kumimoji="1" lang="en-US" altLang="ja-JP" dirty="0" smtClean="0"/>
              <a:t>Visual Microphone</a:t>
            </a:r>
          </a:p>
          <a:p>
            <a:pPr marL="0" indent="0">
              <a:buNone/>
            </a:pPr>
            <a:endParaRPr lang="en-US" altLang="ja-JP" dirty="0" smtClean="0"/>
          </a:p>
          <a:p>
            <a:pPr marL="0" indent="0">
              <a:buNone/>
            </a:pPr>
            <a:endParaRPr lang="en-US" altLang="ja-JP" dirty="0" smtClean="0"/>
          </a:p>
          <a:p>
            <a:pPr marL="0" indent="0">
              <a:buNone/>
            </a:pPr>
            <a:r>
              <a:rPr lang="en-US" altLang="ja-JP" dirty="0" smtClean="0"/>
              <a:t>SIGGRAPH 2016</a:t>
            </a:r>
            <a:r>
              <a:rPr lang="ja-JP" altLang="en-US" dirty="0" smtClean="0"/>
              <a:t>全部読み</a:t>
            </a:r>
            <a:endParaRPr lang="en-US" altLang="ja-JP" dirty="0" smtClean="0"/>
          </a:p>
          <a:p>
            <a:pPr marL="0" indent="0">
              <a:buNone/>
            </a:pPr>
            <a:endParaRPr kumimoji="1" lang="en-US" altLang="ja-JP" dirty="0" smtClean="0"/>
          </a:p>
          <a:p>
            <a:pPr marL="0" indent="0">
              <a:buNone/>
            </a:pPr>
            <a:r>
              <a:rPr lang="en-US" altLang="ja-JP" sz="1200" dirty="0" smtClean="0"/>
              <a:t> </a:t>
            </a:r>
            <a:r>
              <a:rPr lang="ja-JP" altLang="en-US" sz="1200" dirty="0" smtClean="0"/>
              <a:t>ガウシアン畳み込みのはなし</a:t>
            </a:r>
            <a:endParaRPr lang="en-US" altLang="ja-JP" sz="1200" dirty="0" smtClean="0"/>
          </a:p>
          <a:p>
            <a:pPr marL="0" indent="0">
              <a:buNone/>
            </a:pPr>
            <a:r>
              <a:rPr kumimoji="1" lang="ja-JP" altLang="en-US" sz="1200" dirty="0" smtClean="0"/>
              <a:t>線形フィルタのセパレート実装のはなし</a:t>
            </a:r>
            <a:endParaRPr kumimoji="1" lang="en-US" altLang="ja-JP" sz="1200" dirty="0" smtClean="0"/>
          </a:p>
          <a:p>
            <a:pPr marL="0" indent="0">
              <a:buNone/>
            </a:pPr>
            <a:r>
              <a:rPr lang="ja-JP" altLang="en-US" sz="1200" dirty="0" smtClean="0"/>
              <a:t>ガウシアンピラミッドのはなし</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12632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2017/6/7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2017/6/7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460.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類似度・相違度の意味的理解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233628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i="1" smtClean="0">
                            <a:latin typeface="Cambria Math" panose="02040503050406030204" pitchFamily="18" charset="0"/>
                          </a:rPr>
                          <m:t>NCC</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角度</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2336281" cy="400110"/>
              </a:xfrm>
              <a:prstGeom prst="rect">
                <a:avLst/>
              </a:prstGeom>
              <a:blipFill rotWithShape="0">
                <a:blip r:embed="rId12"/>
                <a:stretch>
                  <a:fillRect t="-7576" r="-2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smtClean="0"/>
              <a:t>を実数精度で求める</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mc:Choice xmlns:a14="http://schemas.microsoft.com/office/drawing/2010/main"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20" y="943276"/>
            <a:ext cx="10369554"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dirty="0" smtClean="0"/>
              <a:t>6/08   </a:t>
            </a:r>
            <a:r>
              <a:rPr lang="ja-JP" altLang="en-US" sz="1800" dirty="0" smtClean="0"/>
              <a:t>特徴</a:t>
            </a:r>
            <a:r>
              <a:rPr lang="ja-JP" altLang="en-US" sz="1800" dirty="0"/>
              <a:t>検出</a:t>
            </a:r>
            <a:r>
              <a:rPr lang="en-US" altLang="ja-JP" sz="1800" dirty="0" smtClean="0"/>
              <a:t>1 	: </a:t>
            </a:r>
            <a:r>
              <a:rPr lang="ja-JP" altLang="en-US" sz="1800" dirty="0" smtClean="0"/>
              <a:t>テンプレートマッチング、コーナー・エッジ検出 </a:t>
            </a:r>
            <a:r>
              <a:rPr lang="en-US" altLang="ja-JP" sz="1800" dirty="0" smtClean="0"/>
              <a:t>			</a:t>
            </a:r>
          </a:p>
          <a:p>
            <a:pPr marL="0" indent="0">
              <a:buNone/>
            </a:pPr>
            <a:r>
              <a:rPr lang="en-US" altLang="ja-JP" sz="1800" dirty="0" smtClean="0"/>
              <a:t>6/15   </a:t>
            </a:r>
            <a:r>
              <a:rPr lang="ja-JP" altLang="en-US" sz="1800" dirty="0" smtClean="0"/>
              <a:t>特徴検出</a:t>
            </a:r>
            <a:r>
              <a:rPr lang="en-US" altLang="ja-JP" sz="1800" dirty="0" smtClean="0"/>
              <a:t>2 	: </a:t>
            </a:r>
            <a:r>
              <a:rPr lang="en-US" altLang="ja-JP" sz="1800" dirty="0" err="1" smtClean="0"/>
              <a:t>DoG</a:t>
            </a:r>
            <a:r>
              <a:rPr lang="ja-JP" altLang="en-US" sz="1800" dirty="0" err="1" smtClean="0"/>
              <a:t>、</a:t>
            </a:r>
            <a:r>
              <a:rPr lang="en-US" altLang="ja-JP" sz="1800" dirty="0" smtClean="0"/>
              <a:t>SIFT</a:t>
            </a:r>
            <a:r>
              <a:rPr lang="ja-JP" altLang="en-US" sz="1800" dirty="0" smtClean="0"/>
              <a:t>特徴量、ハフ変換</a:t>
            </a:r>
            <a:r>
              <a:rPr lang="en-US" altLang="ja-JP" sz="1800" dirty="0" smtClean="0"/>
              <a:t>			</a:t>
            </a:r>
          </a:p>
          <a:p>
            <a:pPr marL="0" indent="0">
              <a:buNone/>
            </a:pPr>
            <a:r>
              <a:rPr lang="en-US" altLang="ja-JP" sz="1800" dirty="0" smtClean="0"/>
              <a:t>6/22   </a:t>
            </a:r>
            <a:r>
              <a:rPr lang="ja-JP" altLang="en-US" sz="1800" dirty="0" smtClean="0"/>
              <a:t>画像認識</a:t>
            </a:r>
            <a:r>
              <a:rPr lang="en-US" altLang="ja-JP" sz="1800" dirty="0"/>
              <a:t>1</a:t>
            </a:r>
            <a:r>
              <a:rPr lang="ja-JP" altLang="en-US" sz="1800" dirty="0" smtClean="0"/>
              <a:t> </a:t>
            </a:r>
            <a:r>
              <a:rPr lang="en-US" altLang="ja-JP" sz="1800" dirty="0" smtClean="0"/>
              <a:t>	: </a:t>
            </a:r>
            <a:r>
              <a:rPr lang="ja-JP" altLang="en-US" sz="1800" dirty="0" smtClean="0"/>
              <a:t>パターン認識概論，サポートベクタマシン</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a:t>7/06   </a:t>
            </a:r>
            <a:r>
              <a:rPr lang="ja-JP" altLang="en-US" sz="1800" dirty="0"/>
              <a:t>画像処理演習	</a:t>
            </a:r>
            <a:r>
              <a:rPr lang="en-US" altLang="ja-JP" sz="1800" dirty="0"/>
              <a:t>: ImageJ</a:t>
            </a:r>
            <a:r>
              <a:rPr lang="ja-JP" altLang="en-US" sz="1800" dirty="0"/>
              <a:t>を使った画像処理	</a:t>
            </a:r>
          </a:p>
          <a:p>
            <a:pPr marL="0" indent="0">
              <a:buNone/>
            </a:pPr>
            <a:r>
              <a:rPr lang="en-US" altLang="ja-JP" sz="1800" dirty="0"/>
              <a:t>7/13   </a:t>
            </a:r>
            <a:r>
              <a:rPr lang="ja-JP" altLang="en-US" sz="1800" dirty="0"/>
              <a:t>画像処理演習	</a:t>
            </a:r>
            <a:r>
              <a:rPr lang="en-US" altLang="ja-JP" sz="1800" dirty="0"/>
              <a:t>: Python</a:t>
            </a:r>
            <a:r>
              <a:rPr lang="ja-JP" altLang="en-US" sz="1800" dirty="0"/>
              <a:t>プログラミング	</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5"/>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6"/>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rotWithShape="0">
                <a:blip r:embed="rId10"/>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2971" y="408669"/>
            <a:ext cx="7576458" cy="733270"/>
          </a:xfrm>
        </p:spPr>
        <p:txBody>
          <a:bodyPr>
            <a:normAutofit/>
          </a:bodyPr>
          <a:lstStyle/>
          <a:p>
            <a:r>
              <a:rPr kumimoji="1" lang="en-US" altLang="ja-JP" sz="4000" dirty="0" smtClean="0"/>
              <a:t>Structure tensor matrix (3/3)</a:t>
            </a:r>
            <a:endParaRPr kumimoji="1" lang="ja-JP" altLang="en-US" sz="4000" dirty="0"/>
          </a:p>
        </p:txBody>
      </p:sp>
      <p:pic>
        <p:nvPicPr>
          <p:cNvPr id="38" name="図 37"/>
          <p:cNvPicPr>
            <a:picLocks noChangeAspect="1"/>
          </p:cNvPicPr>
          <p:nvPr/>
        </p:nvPicPr>
        <p:blipFill rotWithShape="1">
          <a:blip r:embed="rId2">
            <a:extLst>
              <a:ext uri="{28A0092B-C50C-407E-A947-70E740481C1C}">
                <a14:useLocalDpi xmlns:a14="http://schemas.microsoft.com/office/drawing/2010/main" val="0"/>
              </a:ext>
            </a:extLst>
          </a:blip>
          <a:srcRect l="53743" t="32784" r="40924" b="60438"/>
          <a:stretch/>
        </p:blipFill>
        <p:spPr>
          <a:xfrm>
            <a:off x="1483634" y="1456417"/>
            <a:ext cx="1919965" cy="1828801"/>
          </a:xfrm>
          <a:prstGeom prst="rect">
            <a:avLst/>
          </a:prstGeom>
        </p:spPr>
      </p:pic>
      <p:sp>
        <p:nvSpPr>
          <p:cNvPr id="44" name="正方形/長方形 43"/>
          <p:cNvSpPr/>
          <p:nvPr/>
        </p:nvSpPr>
        <p:spPr>
          <a:xfrm>
            <a:off x="2287633" y="2430236"/>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p:cNvGrpSpPr/>
          <p:nvPr/>
        </p:nvGrpSpPr>
        <p:grpSpPr>
          <a:xfrm>
            <a:off x="2197372" y="1374350"/>
            <a:ext cx="2265611" cy="1602810"/>
            <a:chOff x="1007201" y="503493"/>
            <a:chExt cx="2265611" cy="1602810"/>
          </a:xfrm>
        </p:grpSpPr>
        <p:cxnSp>
          <p:nvCxnSpPr>
            <p:cNvPr id="7" name="直線矢印コネクタ 6"/>
            <p:cNvCxnSpPr/>
            <p:nvPr/>
          </p:nvCxnSpPr>
          <p:spPr>
            <a:xfrm rot="20750078">
              <a:off x="1271621" y="1496149"/>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rot="20750078" flipV="1">
              <a:off x="1025577" y="769424"/>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p:cNvSpPr/>
                <p:nvPr/>
              </p:nvSpPr>
              <p:spPr>
                <a:xfrm>
                  <a:off x="1670141" y="1097218"/>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1670141" y="1097218"/>
                  <a:ext cx="540789"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07201" y="503493"/>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1007201" y="503493"/>
                  <a:ext cx="547907"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p:cNvSpPr/>
                <p:nvPr/>
              </p:nvSpPr>
              <p:spPr>
                <a:xfrm>
                  <a:off x="2226211" y="98799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2226211" y="987997"/>
                  <a:ext cx="1042465" cy="523220"/>
                </a:xfrm>
                <a:prstGeom prst="rect">
                  <a:avLst/>
                </a:prstGeom>
                <a:blipFill rotWithShape="0">
                  <a:blip r:embed="rId5"/>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2222075" y="1583083"/>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2222075" y="1583083"/>
                  <a:ext cx="1050737" cy="523220"/>
                </a:xfrm>
                <a:prstGeom prst="rect">
                  <a:avLst/>
                </a:prstGeom>
                <a:blipFill rotWithShape="0">
                  <a:blip r:embed="rId6"/>
                  <a:stretch>
                    <a:fillRect l="-3488" t="-10588" r="-10465" b="-35294"/>
                  </a:stretch>
                </a:blipFill>
              </p:spPr>
              <p:txBody>
                <a:bodyPr/>
                <a:lstStyle/>
                <a:p>
                  <a:r>
                    <a:rPr lang="ja-JP" altLang="en-US">
                      <a:noFill/>
                    </a:rPr>
                    <a:t> </a:t>
                  </a:r>
                </a:p>
              </p:txBody>
            </p:sp>
          </mc:Fallback>
        </mc:AlternateContent>
      </p:grpSp>
      <p:pic>
        <p:nvPicPr>
          <p:cNvPr id="52" name="図 51"/>
          <p:cNvPicPr>
            <a:picLocks noChangeAspect="1"/>
          </p:cNvPicPr>
          <p:nvPr/>
        </p:nvPicPr>
        <p:blipFill rotWithShape="1">
          <a:blip r:embed="rId2">
            <a:extLst>
              <a:ext uri="{28A0092B-C50C-407E-A947-70E740481C1C}">
                <a14:useLocalDpi xmlns:a14="http://schemas.microsoft.com/office/drawing/2010/main" val="0"/>
              </a:ext>
            </a:extLst>
          </a:blip>
          <a:srcRect l="61601" t="25683" r="33066" b="67578"/>
          <a:stretch/>
        </p:blipFill>
        <p:spPr>
          <a:xfrm>
            <a:off x="4905832" y="1454882"/>
            <a:ext cx="1919965" cy="1818290"/>
          </a:xfrm>
          <a:prstGeom prst="rect">
            <a:avLst/>
          </a:prstGeom>
        </p:spPr>
      </p:pic>
      <p:sp>
        <p:nvSpPr>
          <p:cNvPr id="56" name="正方形/長方形 55"/>
          <p:cNvSpPr/>
          <p:nvPr/>
        </p:nvSpPr>
        <p:spPr>
          <a:xfrm>
            <a:off x="5767888" y="2315572"/>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0" name="グループ化 89"/>
          <p:cNvGrpSpPr/>
          <p:nvPr/>
        </p:nvGrpSpPr>
        <p:grpSpPr>
          <a:xfrm>
            <a:off x="5778687" y="1432406"/>
            <a:ext cx="2109668" cy="1456217"/>
            <a:chOff x="1163144" y="2709664"/>
            <a:chExt cx="2109668" cy="1456217"/>
          </a:xfrm>
        </p:grpSpPr>
        <p:cxnSp>
          <p:nvCxnSpPr>
            <p:cNvPr id="54" name="直線矢印コネクタ 53"/>
            <p:cNvCxnSpPr/>
            <p:nvPr/>
          </p:nvCxnSpPr>
          <p:spPr>
            <a:xfrm rot="21392589">
              <a:off x="1320807" y="3624468"/>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rot="21392589" flipV="1">
              <a:off x="1163144" y="279985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正方形/長方形 56"/>
                <p:cNvSpPr/>
                <p:nvPr/>
              </p:nvSpPr>
              <p:spPr>
                <a:xfrm>
                  <a:off x="1511664" y="3587869"/>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1511664" y="3587869"/>
                  <a:ext cx="540789"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1275444" y="2709664"/>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2</m:t>
                            </m:r>
                          </m:sub>
                        </m:sSub>
                      </m:oMath>
                    </m:oMathPara>
                  </a14:m>
                  <a:endParaRPr lang="ja-JP" altLang="en-US" sz="2400" dirty="0">
                    <a:solidFill>
                      <a:srgbClr val="FFC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1275444" y="2709664"/>
                  <a:ext cx="547907" cy="46166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2226211" y="3094021"/>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9" name="正方形/長方形 58"/>
                <p:cNvSpPr>
                  <a:spLocks noRot="1" noChangeAspect="1" noMove="1" noResize="1" noEditPoints="1" noAdjustHandles="1" noChangeArrowheads="1" noChangeShapeType="1" noTextEdit="1"/>
                </p:cNvSpPr>
                <p:nvPr/>
              </p:nvSpPr>
              <p:spPr>
                <a:xfrm>
                  <a:off x="2226211" y="3094021"/>
                  <a:ext cx="1042465" cy="523220"/>
                </a:xfrm>
                <a:prstGeom prst="rect">
                  <a:avLst/>
                </a:prstGeom>
                <a:blipFill rotWithShape="0">
                  <a:blip r:embed="rId9"/>
                  <a:stretch>
                    <a:fillRect l="-3509" t="-9302"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2222075" y="3642661"/>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2222075" y="3642661"/>
                  <a:ext cx="1050737" cy="523220"/>
                </a:xfrm>
                <a:prstGeom prst="rect">
                  <a:avLst/>
                </a:prstGeom>
                <a:blipFill rotWithShape="0">
                  <a:blip r:embed="rId10"/>
                  <a:stretch>
                    <a:fillRect l="-3488" t="-9302" r="-10465" b="-33721"/>
                  </a:stretch>
                </a:blipFill>
              </p:spPr>
              <p:txBody>
                <a:bodyPr/>
                <a:lstStyle/>
                <a:p>
                  <a:r>
                    <a:rPr lang="ja-JP" altLang="en-US">
                      <a:noFill/>
                    </a:rPr>
                    <a:t> </a:t>
                  </a:r>
                </a:p>
              </p:txBody>
            </p:sp>
          </mc:Fallback>
        </mc:AlternateContent>
      </p:grpSp>
      <p:pic>
        <p:nvPicPr>
          <p:cNvPr id="62" name="図 61"/>
          <p:cNvPicPr>
            <a:picLocks noChangeAspect="1"/>
          </p:cNvPicPr>
          <p:nvPr/>
        </p:nvPicPr>
        <p:blipFill rotWithShape="1">
          <a:blip r:embed="rId2">
            <a:extLst>
              <a:ext uri="{28A0092B-C50C-407E-A947-70E740481C1C}">
                <a14:useLocalDpi xmlns:a14="http://schemas.microsoft.com/office/drawing/2010/main" val="0"/>
              </a:ext>
            </a:extLst>
          </a:blip>
          <a:srcRect l="62030" t="20033" r="32637" b="72917"/>
          <a:stretch/>
        </p:blipFill>
        <p:spPr>
          <a:xfrm>
            <a:off x="8260082" y="1428655"/>
            <a:ext cx="1919965" cy="1902372"/>
          </a:xfrm>
          <a:prstGeom prst="rect">
            <a:avLst/>
          </a:prstGeom>
        </p:spPr>
      </p:pic>
      <p:sp>
        <p:nvSpPr>
          <p:cNvPr id="66" name="正方形/長方形 65"/>
          <p:cNvSpPr/>
          <p:nvPr/>
        </p:nvSpPr>
        <p:spPr>
          <a:xfrm>
            <a:off x="9122138" y="2344400"/>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1" name="グループ化 90"/>
          <p:cNvGrpSpPr/>
          <p:nvPr/>
        </p:nvGrpSpPr>
        <p:grpSpPr>
          <a:xfrm>
            <a:off x="9139601" y="1461234"/>
            <a:ext cx="2101554" cy="1438999"/>
            <a:chOff x="1171258" y="4857578"/>
            <a:chExt cx="2101554" cy="1438999"/>
          </a:xfrm>
        </p:grpSpPr>
        <p:grpSp>
          <p:nvGrpSpPr>
            <p:cNvPr id="63" name="グループ化 62"/>
            <p:cNvGrpSpPr/>
            <p:nvPr/>
          </p:nvGrpSpPr>
          <p:grpSpPr>
            <a:xfrm rot="21392589">
              <a:off x="1171258" y="4924452"/>
              <a:ext cx="890587" cy="969962"/>
              <a:chOff x="2185353" y="1443038"/>
              <a:chExt cx="890587" cy="969962"/>
            </a:xfrm>
          </p:grpSpPr>
          <p:cxnSp>
            <p:nvCxnSpPr>
              <p:cNvPr id="64" name="直線矢印コネクタ 63"/>
              <p:cNvCxnSpPr/>
              <p:nvPr/>
            </p:nvCxnSpPr>
            <p:spPr>
              <a:xfrm>
                <a:off x="2310765" y="2295525"/>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V="1">
                <a:off x="2185353" y="144303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1513114" y="5735783"/>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1513114" y="5735783"/>
                  <a:ext cx="540789" cy="461665"/>
                </a:xfrm>
                <a:prstGeom prst="rect">
                  <a:avLst/>
                </a:prstGeom>
                <a:blipFill rotWithShape="0">
                  <a:blip r:embed="rId11"/>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1276894" y="4857578"/>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1276894" y="4857578"/>
                  <a:ext cx="547907" cy="461665"/>
                </a:xfrm>
                <a:prstGeom prst="rect">
                  <a:avLst/>
                </a:prstGeom>
                <a:blipFill rotWithShape="0">
                  <a:blip r:embed="rId12"/>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p:cNvSpPr/>
                <p:nvPr/>
              </p:nvSpPr>
              <p:spPr>
                <a:xfrm>
                  <a:off x="2226211" y="523632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2226211" y="5236327"/>
                  <a:ext cx="1042465" cy="523220"/>
                </a:xfrm>
                <a:prstGeom prst="rect">
                  <a:avLst/>
                </a:prstGeom>
                <a:blipFill rotWithShape="0">
                  <a:blip r:embed="rId13"/>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2222075" y="5773357"/>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2222075" y="5773357"/>
                  <a:ext cx="1050737" cy="523220"/>
                </a:xfrm>
                <a:prstGeom prst="rect">
                  <a:avLst/>
                </a:prstGeom>
                <a:blipFill rotWithShape="0">
                  <a:blip r:embed="rId14"/>
                  <a:stretch>
                    <a:fillRect l="-3488" t="-10465" r="-10465" b="-33721"/>
                  </a:stretch>
                </a:blipFill>
              </p:spPr>
              <p:txBody>
                <a:bodyPr/>
                <a:lstStyle/>
                <a:p>
                  <a:r>
                    <a:rPr lang="ja-JP" altLang="en-US">
                      <a:noFill/>
                    </a:rPr>
                    <a:t> </a:t>
                  </a:r>
                </a:p>
              </p:txBody>
            </p:sp>
          </mc:Fallback>
        </mc:AlternateContent>
      </p:grpSp>
      <p:sp>
        <p:nvSpPr>
          <p:cNvPr id="92" name="コンテンツ プレースホルダー 2"/>
          <p:cNvSpPr>
            <a:spLocks noGrp="1"/>
          </p:cNvSpPr>
          <p:nvPr>
            <p:ph idx="1"/>
          </p:nvPr>
        </p:nvSpPr>
        <p:spPr>
          <a:xfrm>
            <a:off x="827313" y="3904343"/>
            <a:ext cx="10929258" cy="2685143"/>
          </a:xfrm>
        </p:spPr>
        <p:txBody>
          <a:bodyPr/>
          <a:lstStyle/>
          <a:p>
            <a:pPr>
              <a:lnSpc>
                <a:spcPct val="100000"/>
              </a:lnSpc>
            </a:pPr>
            <a:r>
              <a:rPr kumimoji="1" lang="en-US" altLang="ja-JP" dirty="0" smtClean="0"/>
              <a:t>Structure</a:t>
            </a:r>
            <a:r>
              <a:rPr kumimoji="1" lang="ja-JP" altLang="en-US" dirty="0" smtClean="0"/>
              <a:t> </a:t>
            </a:r>
            <a:r>
              <a:rPr kumimoji="1" lang="en-US" altLang="ja-JP" dirty="0" smtClean="0"/>
              <a:t>Tensor</a:t>
            </a:r>
            <a:r>
              <a:rPr kumimoji="1" lang="ja-JP" altLang="en-US" dirty="0" smtClean="0"/>
              <a:t> </a:t>
            </a:r>
            <a:r>
              <a:rPr kumimoji="1" lang="en-US" altLang="ja-JP" dirty="0" smtClean="0"/>
              <a:t>Matrix</a:t>
            </a:r>
            <a:r>
              <a:rPr kumimoji="1" lang="ja-JP" altLang="en-US" dirty="0" smtClean="0"/>
              <a:t>の二つの固有値は，局所領域の輝度値変化の様子に依存して大小が変化する</a:t>
            </a:r>
            <a:endParaRPr kumimoji="1" lang="en-US" altLang="ja-JP" dirty="0" smtClean="0"/>
          </a:p>
          <a:p>
            <a:pPr marL="0" indent="0">
              <a:lnSpc>
                <a:spcPct val="100000"/>
              </a:lnSpc>
              <a:buNone/>
            </a:pPr>
            <a:r>
              <a:rPr kumimoji="1" lang="en-US" altLang="ja-JP" dirty="0" smtClean="0"/>
              <a:t>	</a:t>
            </a:r>
            <a:r>
              <a:rPr kumimoji="1" lang="ja-JP" altLang="en-US" dirty="0" smtClean="0"/>
              <a:t>（小</a:t>
            </a:r>
            <a:r>
              <a:rPr kumimoji="1" lang="en-US" altLang="ja-JP" dirty="0" smtClean="0"/>
              <a:t>, </a:t>
            </a:r>
            <a:r>
              <a:rPr kumimoji="1" lang="ja-JP" altLang="en-US" dirty="0" smtClean="0"/>
              <a:t>小）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全体的に変化がすくない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フラット</a:t>
            </a:r>
            <a:endParaRPr kumimoji="1" lang="en-US" altLang="ja-JP" dirty="0" smtClean="0">
              <a:sym typeface="Wingdings" panose="05000000000000000000" pitchFamily="2" charset="2"/>
            </a:endParaRPr>
          </a:p>
          <a:p>
            <a:pPr marL="0" indent="0">
              <a:lnSpc>
                <a:spcPct val="100000"/>
              </a:lnSpc>
              <a:buNone/>
            </a:pPr>
            <a:r>
              <a:rPr lang="en-US" altLang="ja-JP" dirty="0">
                <a:sym typeface="Wingdings" panose="05000000000000000000" pitchFamily="2" charset="2"/>
              </a:rPr>
              <a:t>	</a:t>
            </a:r>
            <a:r>
              <a:rPr lang="ja-JP" altLang="en-US" dirty="0" smtClean="0"/>
              <a:t>（大</a:t>
            </a:r>
            <a:r>
              <a:rPr lang="en-US" altLang="ja-JP" dirty="0" smtClean="0"/>
              <a:t>, </a:t>
            </a:r>
            <a:r>
              <a:rPr lang="ja-JP" altLang="en-US" dirty="0"/>
              <a:t>小） </a:t>
            </a:r>
            <a:r>
              <a:rPr lang="en-US" altLang="ja-JP" dirty="0">
                <a:sym typeface="Wingdings" panose="05000000000000000000" pitchFamily="2" charset="2"/>
              </a:rPr>
              <a:t> </a:t>
            </a:r>
            <a:r>
              <a:rPr lang="ja-JP" altLang="en-US" dirty="0" smtClean="0">
                <a:sym typeface="Wingdings" panose="05000000000000000000" pitchFamily="2" charset="2"/>
              </a:rPr>
              <a:t>ある方向にのみ大きく変化 </a:t>
            </a:r>
            <a:r>
              <a:rPr lang="en-US" altLang="ja-JP" dirty="0" smtClean="0">
                <a:sym typeface="Wingdings" panose="05000000000000000000" pitchFamily="2" charset="2"/>
              </a:rPr>
              <a:t>: </a:t>
            </a:r>
            <a:r>
              <a:rPr lang="ja-JP" altLang="en-US" dirty="0" smtClean="0">
                <a:sym typeface="Wingdings" panose="05000000000000000000" pitchFamily="2" charset="2"/>
              </a:rPr>
              <a:t>エッジ</a:t>
            </a:r>
            <a:endParaRPr lang="ja-JP" altLang="en-US" dirty="0"/>
          </a:p>
          <a:p>
            <a:pPr marL="0" indent="0">
              <a:lnSpc>
                <a:spcPct val="100000"/>
              </a:lnSpc>
              <a:buNone/>
            </a:pPr>
            <a:r>
              <a:rPr lang="en-US" altLang="ja-JP" dirty="0" smtClean="0"/>
              <a:t>	</a:t>
            </a:r>
            <a:r>
              <a:rPr lang="ja-JP" altLang="en-US" dirty="0" smtClean="0"/>
              <a:t>（大</a:t>
            </a:r>
            <a:r>
              <a:rPr lang="en-US" altLang="ja-JP" dirty="0" smtClean="0"/>
              <a:t>, </a:t>
            </a:r>
            <a:r>
              <a:rPr lang="ja-JP" altLang="en-US" dirty="0" smtClean="0"/>
              <a:t>大） </a:t>
            </a:r>
            <a:r>
              <a:rPr lang="en-US" altLang="ja-JP" dirty="0">
                <a:sym typeface="Wingdings" panose="05000000000000000000" pitchFamily="2" charset="2"/>
              </a:rPr>
              <a:t> </a:t>
            </a:r>
            <a:r>
              <a:rPr lang="en-US" altLang="ja-JP" dirty="0" smtClean="0">
                <a:sym typeface="Wingdings" panose="05000000000000000000" pitchFamily="2" charset="2"/>
              </a:rPr>
              <a:t>2</a:t>
            </a:r>
            <a:r>
              <a:rPr lang="ja-JP" altLang="en-US" dirty="0" smtClean="0">
                <a:sym typeface="Wingdings" panose="05000000000000000000" pitchFamily="2" charset="2"/>
              </a:rPr>
              <a:t>方向に大きく変化</a:t>
            </a:r>
            <a:r>
              <a:rPr lang="en-US" altLang="ja-JP" dirty="0" smtClean="0">
                <a:sym typeface="Wingdings" panose="05000000000000000000" pitchFamily="2" charset="2"/>
              </a:rPr>
              <a:t>		  : </a:t>
            </a:r>
            <a:r>
              <a:rPr lang="ja-JP" altLang="en-US" b="1" dirty="0" smtClean="0">
                <a:solidFill>
                  <a:srgbClr val="FF0000"/>
                </a:solidFill>
                <a:sym typeface="Wingdings" panose="05000000000000000000" pitchFamily="2" charset="2"/>
              </a:rPr>
              <a:t>コーナー </a:t>
            </a:r>
            <a:r>
              <a:rPr lang="en-US" altLang="ja-JP" dirty="0" smtClean="0">
                <a:sym typeface="Wingdings" panose="05000000000000000000" pitchFamily="2" charset="2"/>
              </a:rPr>
              <a:t>!</a:t>
            </a:r>
            <a:endParaRPr lang="ja-JP" altLang="en-US" dirty="0"/>
          </a:p>
          <a:p>
            <a:pPr marL="0" indent="0">
              <a:lnSpc>
                <a:spcPct val="100000"/>
              </a:lnSpc>
              <a:buNone/>
            </a:pPr>
            <a:endParaRPr kumimoji="1" lang="ja-JP" altLang="en-US" dirty="0"/>
          </a:p>
        </p:txBody>
      </p:sp>
    </p:spTree>
    <p:extLst>
      <p:ext uri="{BB962C8B-B14F-4D97-AF65-F5344CB8AC3E}">
        <p14:creationId xmlns:p14="http://schemas.microsoft.com/office/powerpoint/2010/main" val="12177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ja-JP" altLang="en-US" b="1" dirty="0" smtClean="0"/>
              <a:t>８・９回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en-US" altLang="ja-JP" b="1" dirty="0" smtClean="0"/>
              <a:t>10</a:t>
            </a:r>
            <a:r>
              <a:rPr lang="ja-JP" altLang="en-US" b="1" dirty="0" smtClean="0"/>
              <a:t>・</a:t>
            </a:r>
            <a:r>
              <a:rPr lang="en-US" altLang="ja-JP" b="1" dirty="0" smtClean="0"/>
              <a:t>11</a:t>
            </a:r>
            <a:r>
              <a:rPr lang="ja-JP" altLang="en-US" b="1" dirty="0" smtClean="0"/>
              <a:t>回</a:t>
            </a:r>
            <a:r>
              <a:rPr lang="en-US" altLang="ja-JP" b="1" dirty="0" smtClean="0"/>
              <a:t> --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深層学習にも少しだけ触れる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999808"/>
            <a:ext cx="11708780" cy="733270"/>
          </a:xfrm>
        </p:spPr>
        <p:txBody>
          <a:bodyPr>
            <a:normAutofit/>
          </a:bodyPr>
          <a:lstStyle/>
          <a:p>
            <a:pPr algn="r"/>
            <a:r>
              <a:rPr lang="ja-JP" altLang="en-US" sz="3600" dirty="0" smtClean="0"/>
              <a:t>補足</a:t>
            </a:r>
            <a:r>
              <a:rPr lang="ja-JP" altLang="en-US" sz="3600" dirty="0"/>
              <a:t>資料</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3836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9"/>
                <a:ext cx="8013247" cy="2825052"/>
              </a:xfrm>
            </p:spPr>
            <p:txBody>
              <a:bodyPr>
                <a:normAutofit/>
              </a:bodyPr>
              <a:lstStyle/>
              <a:p>
                <a:pPr marL="0" indent="0">
                  <a:lnSpc>
                    <a:spcPct val="100000"/>
                  </a:lnSpc>
                  <a:spcBef>
                    <a:spcPts val="1200"/>
                  </a:spcBef>
                  <a:buNone/>
                </a:pPr>
                <a:r>
                  <a:rPr lang="ja-JP" altLang="en-US" sz="2400" dirty="0" smtClean="0"/>
                  <a:t>画像上で</a:t>
                </a:r>
                <a:r>
                  <a:rPr lang="en-US" altLang="ja-JP" sz="2400" dirty="0" smtClean="0"/>
                  <a:t>『</a:t>
                </a:r>
                <a:r>
                  <a:rPr lang="ja-JP" altLang="en-US" sz="2400" dirty="0" smtClean="0"/>
                  <a:t>点</a:t>
                </a:r>
                <a:r>
                  <a:rPr lang="en-US" altLang="ja-JP" sz="2400" dirty="0" smtClean="0"/>
                  <a:t>(</a:t>
                </a:r>
                <a:r>
                  <a:rPr lang="en-US" altLang="ja-JP" sz="2400" i="1" dirty="0" err="1" smtClean="0"/>
                  <a:t>u</a:t>
                </a:r>
                <a:r>
                  <a:rPr lang="en-US" altLang="ja-JP" sz="2400" dirty="0" err="1" smtClean="0"/>
                  <a:t>,</a:t>
                </a:r>
                <a:r>
                  <a:rPr lang="en-US" altLang="ja-JP" sz="2400" i="1" dirty="0" err="1" smtClean="0"/>
                  <a:t>v</a:t>
                </a:r>
                <a:r>
                  <a:rPr lang="en-US" altLang="ja-JP" sz="2400" dirty="0" smtClean="0"/>
                  <a:t>)</a:t>
                </a:r>
                <a:r>
                  <a:rPr lang="ja-JP" altLang="en-US" sz="2400" dirty="0" smtClean="0"/>
                  <a:t>を中心とする領域</a:t>
                </a:r>
                <a:r>
                  <a:rPr lang="en-US" altLang="ja-JP" sz="2400" dirty="0" smtClean="0"/>
                  <a:t>A』</a:t>
                </a:r>
                <a:r>
                  <a:rPr lang="ja-JP" altLang="en-US" sz="2400" dirty="0" smtClean="0"/>
                  <a:t>と</a:t>
                </a:r>
                <a:r>
                  <a:rPr lang="en-US" altLang="ja-JP" sz="2400" dirty="0" smtClean="0"/>
                  <a:t>『</a:t>
                </a:r>
                <a:r>
                  <a:rPr lang="ja-JP" altLang="en-US" sz="2400" dirty="0" smtClean="0"/>
                  <a:t>微少量</a:t>
                </a:r>
                <a:r>
                  <a:rPr lang="en-US" altLang="ja-JP" sz="2400" dirty="0" smtClean="0"/>
                  <a:t>(</a:t>
                </a:r>
                <a:r>
                  <a:rPr lang="en-US" altLang="ja-JP" sz="2400" i="1" dirty="0" err="1" smtClean="0"/>
                  <a:t>x</a:t>
                </a:r>
                <a:r>
                  <a:rPr lang="en-US" altLang="ja-JP" sz="2400" dirty="0" err="1" smtClean="0"/>
                  <a:t>,</a:t>
                </a:r>
                <a:r>
                  <a:rPr lang="en-US" altLang="ja-JP" sz="2400" i="1" dirty="0" err="1"/>
                  <a:t>y</a:t>
                </a:r>
                <a:r>
                  <a:rPr lang="en-US" altLang="ja-JP" sz="2400" dirty="0" smtClean="0"/>
                  <a:t>)</a:t>
                </a:r>
                <a:r>
                  <a:rPr lang="ja-JP" altLang="en-US" sz="2400" dirty="0" err="1" smtClean="0"/>
                  <a:t>だけ</a:t>
                </a:r>
                <a:r>
                  <a:rPr lang="ja-JP" altLang="en-US" sz="2400" dirty="0" smtClean="0"/>
                  <a:t>動かした領域</a:t>
                </a:r>
                <a:r>
                  <a:rPr lang="en-US" altLang="ja-JP" sz="2400" dirty="0" smtClean="0"/>
                  <a:t>B』</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領域</a:t>
                </a:r>
                <a:r>
                  <a:rPr lang="en-US" altLang="ja-JP" sz="2400" dirty="0" smtClean="0"/>
                  <a:t>A</a:t>
                </a:r>
                <a:r>
                  <a:rPr lang="ja-JP" altLang="en-US" sz="2400" dirty="0" smtClean="0"/>
                  <a:t>と</a:t>
                </a:r>
                <a:r>
                  <a:rPr lang="en-US" altLang="ja-JP" sz="2400" dirty="0" smtClean="0"/>
                  <a:t>B</a:t>
                </a:r>
                <a:r>
                  <a:rPr lang="ja-JP" altLang="en-US" sz="2400" dirty="0" smtClean="0"/>
                  <a:t>の差分を，重みを考慮して定義する</a:t>
                </a:r>
                <a:r>
                  <a:rPr lang="en-US" altLang="ja-JP" sz="2400" dirty="0" smtClean="0"/>
                  <a:t>; </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9"/>
                <a:ext cx="8013247" cy="2825052"/>
              </a:xfrm>
              <a:blipFill rotWithShape="0">
                <a:blip r:embed="rId2"/>
                <a:stretch>
                  <a:fillRect l="-1141" t="-1728" r="-152"/>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テーラー展開し二次以降の項を無視すると，以下の変形が得られる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e>
                            </m:mr>
                            <m:mr>
                              <m:e>
                                <m:r>
                                  <a:rPr lang="en-US" altLang="ja-JP" sz="2400" b="0" i="1" smtClean="0">
                                    <a:latin typeface="Cambria Math" panose="02040503050406030204" pitchFamily="18" charset="0"/>
                                  </a:rPr>
                                  <m:t>𝑦</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rotWithShape="0">
                <a:blip r:embed="rId4"/>
                <a:stretch>
                  <a:fillRect l="-852" t="-12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1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7" y="1070219"/>
                <a:ext cx="7435618" cy="2500884"/>
              </a:xfrm>
            </p:spPr>
            <p:txBody>
              <a:bodyPr>
                <a:normAutofit/>
              </a:bodyPr>
              <a:lstStyle/>
              <a:p>
                <a:pPr marL="0" indent="0">
                  <a:lnSpc>
                    <a:spcPct val="100000"/>
                  </a:lnSpc>
                  <a:spcBef>
                    <a:spcPts val="1200"/>
                  </a:spcBef>
                  <a:buNone/>
                </a:pPr>
                <a:r>
                  <a:rPr lang="ja-JP" altLang="en-US" sz="2000" dirty="0" smtClean="0"/>
                  <a:t>画像上で</a:t>
                </a:r>
                <a:r>
                  <a:rPr lang="en-US" altLang="ja-JP" sz="2000" dirty="0" smtClean="0"/>
                  <a:t>『</a:t>
                </a:r>
                <a:r>
                  <a:rPr lang="ja-JP" altLang="en-US" sz="2000" dirty="0" smtClean="0"/>
                  <a:t>点</a:t>
                </a:r>
                <a:r>
                  <a:rPr lang="en-US" altLang="ja-JP" sz="2000" dirty="0" smtClean="0"/>
                  <a:t>(</a:t>
                </a:r>
                <a:r>
                  <a:rPr lang="en-US" altLang="ja-JP" sz="2000" i="1" dirty="0" err="1" smtClean="0"/>
                  <a:t>u</a:t>
                </a:r>
                <a:r>
                  <a:rPr lang="en-US" altLang="ja-JP" sz="2000" dirty="0" err="1" smtClean="0"/>
                  <a:t>,</a:t>
                </a:r>
                <a:r>
                  <a:rPr lang="en-US" altLang="ja-JP" sz="2000" i="1" dirty="0" err="1" smtClean="0"/>
                  <a:t>v</a:t>
                </a:r>
                <a:r>
                  <a:rPr lang="en-US" altLang="ja-JP" sz="2000" dirty="0" smtClean="0"/>
                  <a:t>)</a:t>
                </a:r>
                <a:r>
                  <a:rPr lang="ja-JP" altLang="en-US" sz="2000" dirty="0" smtClean="0"/>
                  <a:t>を中心とする領域</a:t>
                </a:r>
                <a:r>
                  <a:rPr lang="en-US" altLang="ja-JP" sz="2000" dirty="0" smtClean="0"/>
                  <a:t>A』</a:t>
                </a:r>
                <a:r>
                  <a:rPr lang="ja-JP" altLang="en-US" sz="2000" dirty="0" smtClean="0"/>
                  <a:t>と</a:t>
                </a:r>
                <a:r>
                  <a:rPr lang="en-US" altLang="ja-JP" sz="2000" dirty="0" smtClean="0"/>
                  <a:t>『</a:t>
                </a:r>
                <a:r>
                  <a:rPr lang="ja-JP" altLang="en-US" sz="2000" dirty="0" smtClean="0"/>
                  <a:t>微少量</a:t>
                </a:r>
                <a:r>
                  <a:rPr lang="en-US" altLang="ja-JP" sz="2000" dirty="0" smtClean="0"/>
                  <a:t>(</a:t>
                </a:r>
                <a:r>
                  <a:rPr lang="en-US" altLang="ja-JP" sz="2000" i="1" dirty="0" err="1" smtClean="0"/>
                  <a:t>x</a:t>
                </a:r>
                <a:r>
                  <a:rPr lang="en-US" altLang="ja-JP" sz="2000" dirty="0" err="1" smtClean="0"/>
                  <a:t>,</a:t>
                </a:r>
                <a:r>
                  <a:rPr lang="en-US" altLang="ja-JP" sz="2000" i="1" dirty="0" err="1"/>
                  <a:t>y</a:t>
                </a:r>
                <a:r>
                  <a:rPr lang="en-US" altLang="ja-JP" sz="2000" dirty="0" smtClean="0"/>
                  <a:t>)</a:t>
                </a:r>
                <a:r>
                  <a:rPr lang="ja-JP" altLang="en-US" sz="2000" dirty="0" err="1" smtClean="0"/>
                  <a:t>だけ</a:t>
                </a:r>
                <a:r>
                  <a:rPr lang="ja-JP" altLang="en-US" sz="2000" dirty="0" smtClean="0"/>
                  <a:t>動かした領域</a:t>
                </a:r>
                <a:r>
                  <a:rPr lang="en-US" altLang="ja-JP" sz="2000" dirty="0" smtClean="0"/>
                  <a:t>B』</a:t>
                </a:r>
                <a:r>
                  <a:rPr lang="ja-JP" altLang="en-US" sz="2000" dirty="0" smtClean="0"/>
                  <a:t>の差は以下の通り</a:t>
                </a:r>
                <a:endParaRPr lang="en-US" altLang="ja-JP" sz="2000" dirty="0" smtClean="0"/>
              </a:p>
              <a:p>
                <a:pPr marL="0" indent="0">
                  <a:lnSpc>
                    <a:spcPct val="100000"/>
                  </a:lnSpc>
                  <a:spcBef>
                    <a:spcPts val="1200"/>
                  </a:spcBef>
                  <a:buNone/>
                </a:pPr>
                <a:endParaRPr lang="en-US" altLang="ja-JP" sz="10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𝐷</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1">
                          <a:latin typeface="Cambria Math" panose="02040503050406030204" pitchFamily="18" charset="0"/>
                        </a:rPr>
                        <m:t>𝐀</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𝑥</m:t>
                                </m:r>
                              </m:e>
                            </m:mr>
                            <m:mr>
                              <m:e>
                                <m:r>
                                  <a:rPr lang="en-US" altLang="ja-JP" sz="2000" i="1">
                                    <a:latin typeface="Cambria Math" panose="02040503050406030204" pitchFamily="18" charset="0"/>
                                  </a:rPr>
                                  <m:t>𝑦</m:t>
                                </m:r>
                              </m:e>
                            </m:mr>
                          </m:m>
                        </m:e>
                      </m:d>
                      <m:r>
                        <a:rPr lang="en-US" altLang="ja-JP" sz="2000" b="1">
                          <a:latin typeface="Cambria Math" panose="02040503050406030204" pitchFamily="18" charset="0"/>
                        </a:rPr>
                        <m:t>,   </m:t>
                      </m:r>
                      <m:r>
                        <a:rPr lang="en-US" altLang="ja-JP" sz="2000" b="1">
                          <a:latin typeface="Cambria Math" panose="02040503050406030204" pitchFamily="18" charset="0"/>
                        </a:rPr>
                        <m:t>𝐀</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e>
                          <m:r>
                            <a:rPr lang="en-US" altLang="ja-JP" sz="2000" i="1">
                              <a:latin typeface="Cambria Math" panose="02040503050406030204" pitchFamily="18" charset="0"/>
                            </a:rPr>
                            <m:t>𝐺</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nary>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
                        </m:e>
                      </m:d>
                    </m:oMath>
                  </m:oMathPara>
                </a14:m>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7" y="1070219"/>
                <a:ext cx="7435618" cy="2500884"/>
              </a:xfrm>
              <a:blipFill rotWithShape="0">
                <a:blip r:embed="rId2"/>
                <a:stretch>
                  <a:fillRect l="-820" t="-1707" r="-656"/>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num>
                        <m:den>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rotWithShape="0">
                <a:blip r:embed="rId4"/>
                <a:stretch>
                  <a:fillRect l="-626" t="-852" r="-861" b="-22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0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6204</TotalTime>
  <Words>1744</Words>
  <Application>Microsoft Office PowerPoint</Application>
  <PresentationFormat>ワイド画面</PresentationFormat>
  <Paragraphs>445</Paragraphs>
  <Slides>34</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デジタルメディア処理２、2017（前期）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類似度・相違度の意味的理解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Structure tensor matrix (3/3)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補足資料</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210</cp:revision>
  <dcterms:created xsi:type="dcterms:W3CDTF">2017-01-19T02:23:36Z</dcterms:created>
  <dcterms:modified xsi:type="dcterms:W3CDTF">2017-06-07T05:27:00Z</dcterms:modified>
</cp:coreProperties>
</file>