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408" r:id="rId3"/>
    <p:sldId id="278" r:id="rId4"/>
    <p:sldId id="404" r:id="rId5"/>
    <p:sldId id="405" r:id="rId6"/>
    <p:sldId id="406" r:id="rId7"/>
    <p:sldId id="407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3" r:id="rId1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2" autoAdjust="0"/>
    <p:restoredTop sz="52535" autoAdjust="0"/>
  </p:normalViewPr>
  <p:slideViewPr>
    <p:cSldViewPr snapToGrid="0">
      <p:cViewPr varScale="1">
        <p:scale>
          <a:sx n="63" d="100"/>
          <a:sy n="63" d="100"/>
        </p:scale>
        <p:origin x="2238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9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4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4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6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3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5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54634">
                  <a:defRPr/>
                </a:pP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sub>
                    </m:sSub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i="0" smtClean="0">
                    <a:latin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⊝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=∪_(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𝐛∈𝐁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) 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𝐚−𝐛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+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 </a:t>
                </a:r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30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9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5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87B386-50CC-45B7-B05B-B20E7AA6C4EA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4B5271-DF4B-404D-9A00-DFD43FAD2052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3B56B-5830-4C90-B0C8-AFD3C29A519C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9879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E27C5-5B84-4712-B44B-BC196302F004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B9962C7-8567-46E8-87B6-FC2EA8361445}" type="datetime1">
              <a:rPr lang="ja-JP" altLang="en-US" smtClean="0"/>
              <a:t>2018/3/1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BAF858C-D476-405F-81ED-2449F3CEE792}" type="datetime1">
              <a:rPr lang="ja-JP" altLang="en-US" smtClean="0"/>
              <a:t>2018/3/1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31A0D-D4AB-4AA2-8FD1-9ADE2E44FA6C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D9C7C-EA61-45D5-A47D-2FC16EC5D2A4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3265C-9DCE-478A-824A-B31F8199642F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79E761-BA22-4A94-B8B2-FC4F53167CC6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livedoor.jp/imagej/d/ImageJ%A5%DE%A5%CB%A5%E5%A5%A2%A5%EB%A1%A7Process%A1%CA%BD%E8%CD%FD%A1%CB%A5%E1%A5%CB%A5%E5%A1%BC#binary" TargetMode="External"/><Relationship Id="rId3" Type="http://schemas.openxmlformats.org/officeDocument/2006/relationships/image" Target="../media/image22.tiff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image" Target="../media/image11.png"/><Relationship Id="rId5" Type="http://schemas.openxmlformats.org/officeDocument/2006/relationships/image" Target="../media/image23.tiff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38.tiff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2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operator - </a:t>
            </a:r>
            <a:r>
              <a:rPr lang="ja-JP" altLang="en-US" sz="3200" dirty="0"/>
              <a:t>形態作用素</a:t>
            </a:r>
            <a:r>
              <a:rPr lang="en-US" altLang="ja-JP" sz="3200" dirty="0"/>
              <a:t>- </a:t>
            </a:r>
            <a:endParaRPr lang="ja-JP" altLang="en-US" sz="3200" dirty="0"/>
          </a:p>
        </p:txBody>
      </p:sp>
      <p:pic>
        <p:nvPicPr>
          <p:cNvPr id="13314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2645634" y="2971649"/>
            <a:ext cx="2120911" cy="20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正方形/長方形 308"/>
          <p:cNvSpPr/>
          <p:nvPr/>
        </p:nvSpPr>
        <p:spPr>
          <a:xfrm>
            <a:off x="3445097" y="1182506"/>
            <a:ext cx="1138994" cy="112199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14" name="グループ化 313"/>
          <p:cNvGrpSpPr/>
          <p:nvPr/>
        </p:nvGrpSpPr>
        <p:grpSpPr>
          <a:xfrm>
            <a:off x="7196155" y="1484819"/>
            <a:ext cx="519906" cy="519906"/>
            <a:chOff x="2733675" y="3616325"/>
            <a:chExt cx="519906" cy="519906"/>
          </a:xfrm>
        </p:grpSpPr>
        <p:sp>
          <p:nvSpPr>
            <p:cNvPr id="315" name="円/楕円 314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円/楕円 315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13" name="テキスト ボックス 312"/>
          <p:cNvSpPr txBox="1"/>
          <p:nvPr/>
        </p:nvSpPr>
        <p:spPr>
          <a:xfrm>
            <a:off x="2867485" y="234195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値画像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5667070" y="2327853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(Structure Element)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/>
              <p:cNvSpPr txBox="1"/>
              <p:nvPr/>
            </p:nvSpPr>
            <p:spPr>
              <a:xfrm>
                <a:off x="1706006" y="5027435"/>
                <a:ext cx="419653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Dilation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膨張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の原点を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内で動かしたとき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が描く図形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9" name="テキスト ボックス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5" y="5027434"/>
                <a:ext cx="419653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599" t="-3524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/>
              <p:cNvSpPr txBox="1"/>
              <p:nvPr/>
            </p:nvSpPr>
            <p:spPr>
              <a:xfrm>
                <a:off x="6130673" y="5027435"/>
                <a:ext cx="439254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Erosion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収縮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全体が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に含まれるよう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を動かしたとき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の原点が描く図形</a:t>
                </a:r>
              </a:p>
            </p:txBody>
          </p:sp>
        </mc:Choice>
        <mc:Fallback xmlns="">
          <p:sp>
            <p:nvSpPr>
              <p:cNvPr id="321" name="テキスト ボックス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72" y="5027434"/>
                <a:ext cx="4392549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528" t="-3524" r="-972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7196155" y="3252099"/>
            <a:ext cx="1532978" cy="15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731252" y="6519446"/>
            <a:ext cx="1936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8257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(1/3)</a:t>
            </a:r>
            <a:endParaRPr lang="ja-JP" altLang="en-US" sz="3200" dirty="0"/>
          </a:p>
        </p:txBody>
      </p:sp>
      <p:sp>
        <p:nvSpPr>
          <p:cNvPr id="176" name="角丸四角形 175"/>
          <p:cNvSpPr/>
          <p:nvPr/>
        </p:nvSpPr>
        <p:spPr>
          <a:xfrm>
            <a:off x="1981200" y="844453"/>
            <a:ext cx="8161632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22791" y="1060518"/>
            <a:ext cx="949256" cy="949261"/>
            <a:chOff x="327667" y="3206248"/>
            <a:chExt cx="2043977" cy="2043981"/>
          </a:xfrm>
        </p:grpSpPr>
        <p:sp>
          <p:nvSpPr>
            <p:cNvPr id="11" name="正方形/長方形 10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7269916" y="1060518"/>
            <a:ext cx="949256" cy="949261"/>
            <a:chOff x="327667" y="3206248"/>
            <a:chExt cx="2043977" cy="2043981"/>
          </a:xfrm>
        </p:grpSpPr>
        <p:sp>
          <p:nvSpPr>
            <p:cNvPr id="47" name="正方形/長方形 46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4" name="正方形/長方形 103"/>
          <p:cNvSpPr/>
          <p:nvPr/>
        </p:nvSpPr>
        <p:spPr>
          <a:xfrm>
            <a:off x="2120901" y="1137861"/>
            <a:ext cx="3855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8639542" y="953838"/>
            <a:ext cx="1158413" cy="1162620"/>
            <a:chOff x="2021088" y="4536269"/>
            <a:chExt cx="1324150" cy="1328958"/>
          </a:xfrm>
        </p:grpSpPr>
        <p:sp>
          <p:nvSpPr>
            <p:cNvPr id="106" name="正方形/長方形 105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6089808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351951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425879" y="2170397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173" name="正方形/長方形 172"/>
          <p:cNvSpPr/>
          <p:nvPr/>
        </p:nvSpPr>
        <p:spPr>
          <a:xfrm>
            <a:off x="6880807" y="2570489"/>
            <a:ext cx="2508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operations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正方形/長方形 174"/>
              <p:cNvSpPr/>
              <p:nvPr/>
            </p:nvSpPr>
            <p:spPr>
              <a:xfrm>
                <a:off x="8485439" y="505596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75" name="正方形/長方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5055960"/>
                <a:ext cx="2047997" cy="800732"/>
              </a:xfrm>
              <a:prstGeom prst="rect">
                <a:avLst/>
              </a:prstGeom>
              <a:blipFill rotWithShape="0">
                <a:blip r:embed="rId3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グループ化 241"/>
          <p:cNvGrpSpPr/>
          <p:nvPr/>
        </p:nvGrpSpPr>
        <p:grpSpPr>
          <a:xfrm>
            <a:off x="1821160" y="3279916"/>
            <a:ext cx="1755720" cy="1762096"/>
            <a:chOff x="883304" y="4271993"/>
            <a:chExt cx="1324153" cy="1328962"/>
          </a:xfrm>
        </p:grpSpPr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43" name="正方形/長方形 242"/>
          <p:cNvSpPr/>
          <p:nvPr/>
        </p:nvSpPr>
        <p:spPr>
          <a:xfrm>
            <a:off x="1799604" y="5081925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19581" y="505416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5054164"/>
                <a:ext cx="2083263" cy="802784"/>
              </a:xfrm>
              <a:prstGeom prst="rect">
                <a:avLst/>
              </a:prstGeom>
              <a:blipFill rotWithShape="0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正方形/長方形 434"/>
          <p:cNvSpPr/>
          <p:nvPr/>
        </p:nvSpPr>
        <p:spPr>
          <a:xfrm>
            <a:off x="1583749" y="6396336"/>
            <a:ext cx="964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細かいことだが、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x-t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マイナス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-』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ほとんどないけど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上下非対称な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を利用するとき大切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計算時は注目画素の周囲の領域の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 / min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を見るため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をひっくり返す必要が有る。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99" name="グループ化 498"/>
          <p:cNvGrpSpPr/>
          <p:nvPr/>
        </p:nvGrpSpPr>
        <p:grpSpPr>
          <a:xfrm>
            <a:off x="3811894" y="3280952"/>
            <a:ext cx="1258629" cy="1258636"/>
            <a:chOff x="327667" y="3206248"/>
            <a:chExt cx="2043977" cy="2043981"/>
          </a:xfrm>
        </p:grpSpPr>
        <p:sp>
          <p:nvSpPr>
            <p:cNvPr id="500" name="正方形/長方形 49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28" name="正方形/長方形 527"/>
          <p:cNvSpPr/>
          <p:nvPr/>
        </p:nvSpPr>
        <p:spPr>
          <a:xfrm>
            <a:off x="3599919" y="4579167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783351" y="2879044"/>
            <a:ext cx="4603947" cy="2160927"/>
            <a:chOff x="4007623" y="2764330"/>
            <a:chExt cx="4603947" cy="216092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4007623" y="3163161"/>
              <a:ext cx="1755720" cy="1762096"/>
              <a:chOff x="6527877" y="3754930"/>
              <a:chExt cx="1755720" cy="1762096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7283058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7534787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>
                <a:off x="7031331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>
                <a:off x="7283058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7534787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>
                <a:off x="7031331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283058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>
              <a:xfrm>
                <a:off x="7534787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>
              <a:xfrm>
                <a:off x="778651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>
              <a:xfrm>
                <a:off x="7786514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>
                <a:off x="7786514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>
              <a:xfrm>
                <a:off x="677960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>
              <a:xfrm>
                <a:off x="6779604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6779604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3" name="正方形/長方形 322"/>
              <p:cNvSpPr/>
              <p:nvPr/>
            </p:nvSpPr>
            <p:spPr>
              <a:xfrm>
                <a:off x="7031331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>
              <a:xfrm>
                <a:off x="6779604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>
              <a:xfrm>
                <a:off x="7534787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>
              <a:xfrm>
                <a:off x="7283058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>
              <a:xfrm>
                <a:off x="7786514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>
              <a:xfrm>
                <a:off x="7031331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677960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>
              <a:xfrm>
                <a:off x="7534787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>
              <a:xfrm>
                <a:off x="7283058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>
              <a:xfrm>
                <a:off x="778651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>
              <a:xfrm>
                <a:off x="7534787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>
              <a:xfrm>
                <a:off x="7786514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7786514" y="501357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>
              <a:xfrm>
                <a:off x="8031870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>
              <a:xfrm>
                <a:off x="8031870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>
              <a:xfrm>
                <a:off x="8031870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>
              <a:xfrm>
                <a:off x="8031870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>
              <a:xfrm>
                <a:off x="8031870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>
              <a:xfrm>
                <a:off x="8031870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>
              <a:xfrm>
                <a:off x="8031870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>
              <a:xfrm>
                <a:off x="6527877" y="476184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6527877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>
              <a:xfrm>
                <a:off x="6527877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>
              <a:xfrm>
                <a:off x="6527877" y="501357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>
              <a:xfrm>
                <a:off x="6527877" y="400666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>
              <a:xfrm>
                <a:off x="6527877" y="4761844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>
              <a:xfrm>
                <a:off x="6527877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>
              <a:xfrm>
                <a:off x="7031331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>
              <a:xfrm>
                <a:off x="6779604" y="5265296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>
              <a:xfrm>
                <a:off x="7534787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>
              <a:xfrm>
                <a:off x="7283058" y="5265296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>
              <a:xfrm>
                <a:off x="7786514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>
              <a:xfrm>
                <a:off x="7786514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>
              <a:xfrm>
                <a:off x="8031870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8031870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>
              <a:xfrm>
                <a:off x="6527877" y="5265298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>
              <a:xfrm>
                <a:off x="6527877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>
              <a:xfrm>
                <a:off x="7031331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>
              <a:xfrm>
                <a:off x="6779604" y="375493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>
              <a:xfrm>
                <a:off x="7534787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>
              <a:xfrm>
                <a:off x="7283058" y="375493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>
              <a:xfrm>
                <a:off x="7786514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>
              <a:xfrm>
                <a:off x="7786514" y="3754933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8031870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>
              <a:xfrm>
                <a:off x="8031870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>
              <a:xfrm>
                <a:off x="6527877" y="375493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>
              <a:xfrm>
                <a:off x="6527877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>
              <a:xfrm>
                <a:off x="7031331" y="425838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371" name="グループ化 370"/>
            <p:cNvGrpSpPr/>
            <p:nvPr/>
          </p:nvGrpSpPr>
          <p:grpSpPr>
            <a:xfrm>
              <a:off x="6855850" y="3163161"/>
              <a:ext cx="1755720" cy="1762096"/>
              <a:chOff x="883304" y="4271993"/>
              <a:chExt cx="1324153" cy="1328962"/>
            </a:xfrm>
          </p:grpSpPr>
          <p:sp>
            <p:nvSpPr>
              <p:cNvPr id="372" name="正方形/長方形 371"/>
              <p:cNvSpPr/>
              <p:nvPr/>
            </p:nvSpPr>
            <p:spPr>
              <a:xfrm>
                <a:off x="1452857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>
              <a:xfrm>
                <a:off x="1642709" y="4651697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>
              <a:xfrm>
                <a:off x="12630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>
              <a:xfrm>
                <a:off x="1452857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>
              <a:xfrm>
                <a:off x="1642709" y="4841549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>
              <a:xfrm>
                <a:off x="12630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>
              <a:xfrm>
                <a:off x="1452857" y="5031400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1642709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>
              <a:xfrm>
                <a:off x="1832560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>
              <a:xfrm>
                <a:off x="1832560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>
              <a:xfrm>
                <a:off x="1832560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>
              <a:xfrm>
                <a:off x="1073155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>
              <a:xfrm>
                <a:off x="1073155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>
              <a:xfrm>
                <a:off x="1073155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>
              <a:xfrm>
                <a:off x="12630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>
              <a:xfrm>
                <a:off x="1073155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1642709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>
              <a:xfrm>
                <a:off x="1452857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>
              <a:xfrm>
                <a:off x="1832560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>
              <a:xfrm>
                <a:off x="12630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>
              <a:xfrm>
                <a:off x="1073155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>
              <a:xfrm>
                <a:off x="1642709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>
              <a:xfrm>
                <a:off x="1452857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>
              <a:xfrm>
                <a:off x="1832560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>
              <a:xfrm>
                <a:off x="1642709" y="5031401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>
              <a:xfrm>
                <a:off x="1832560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>
              <a:xfrm>
                <a:off x="1832560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>
              <a:xfrm>
                <a:off x="20176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>
              <a:xfrm>
                <a:off x="20176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2017606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>
              <a:xfrm>
                <a:off x="20176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>
              <a:xfrm>
                <a:off x="20176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>
              <a:xfrm>
                <a:off x="2017606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>
              <a:xfrm>
                <a:off x="2017606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>
              <a:xfrm>
                <a:off x="883304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>
              <a:xfrm>
                <a:off x="883304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883304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>
              <a:xfrm>
                <a:off x="883304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883304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>
              <a:xfrm>
                <a:off x="883304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>
              <a:xfrm>
                <a:off x="883304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>
              <a:xfrm>
                <a:off x="12630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>
              <a:xfrm>
                <a:off x="1073155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1642709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>
              <a:xfrm>
                <a:off x="1452857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>
              <a:xfrm>
                <a:off x="1832560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>
              <a:xfrm>
                <a:off x="1832560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>
              <a:xfrm>
                <a:off x="20176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>
              <a:xfrm>
                <a:off x="2017606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>
              <a:xfrm>
                <a:off x="883304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>
                <a:off x="883304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12630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>
              <a:xfrm>
                <a:off x="1073155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>
              <a:xfrm>
                <a:off x="1642709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>
              <a:xfrm>
                <a:off x="1452857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>
              <a:xfrm>
                <a:off x="1832560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>
              <a:xfrm>
                <a:off x="1832560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>
              <a:xfrm>
                <a:off x="20176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>
              <a:xfrm>
                <a:off x="2017606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>
              <a:xfrm>
                <a:off x="883304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883304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>
              <a:xfrm>
                <a:off x="1263006" y="4651698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4421293" y="2764330"/>
              <a:ext cx="11320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Dilation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46841" y="2764330"/>
              <a:ext cx="1106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Erosion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1718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 (2/3)</a:t>
            </a:r>
            <a:endParaRPr lang="ja-JP" altLang="en-US" sz="3200" dirty="0"/>
          </a:p>
        </p:txBody>
      </p:sp>
      <p:pic>
        <p:nvPicPr>
          <p:cNvPr id="16387" name="Picture 3" descr="C:\Users\takashi\Desktop\hok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58" y="1628598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069835" y="1204733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11807" y="3978893"/>
            <a:ext cx="2459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Radius : r-pixel</a:t>
            </a:r>
          </a:p>
        </p:txBody>
      </p:sp>
      <p:pic>
        <p:nvPicPr>
          <p:cNvPr id="16388" name="Picture 4" descr="C:\Users\takashi\Desktop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84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525623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89" name="Picture 5" descr="C:\Users\takashi\Desktop\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970812"/>
            <a:ext cx="1700866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610881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541436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91" name="Picture 7" descr="C:\Users\takashi\Desktop\4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60" y="3245470"/>
            <a:ext cx="1704574" cy="16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Users\takashi\Desktop\5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3248828"/>
            <a:ext cx="1700866" cy="16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6610081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</a:p>
        </p:txBody>
      </p:sp>
      <p:pic>
        <p:nvPicPr>
          <p:cNvPr id="16390" name="Picture 6" descr="C:\Users\takashi\Desktop\3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1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8651437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0" y="3248828"/>
            <a:ext cx="1700866" cy="168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8650637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2618" y="5835302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Erode(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が円なので角が取れて膨張する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Erode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半径より細い構造はすべて消える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126999" y="4812510"/>
            <a:ext cx="643408" cy="643411"/>
            <a:chOff x="327667" y="3206248"/>
            <a:chExt cx="2043977" cy="2043981"/>
          </a:xfrm>
        </p:grpSpPr>
        <p:sp>
          <p:nvSpPr>
            <p:cNvPr id="24" name="正方形/長方形 23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>
            <a:off x="2160758" y="556485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r=1,       r = 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3181650" y="4698210"/>
            <a:ext cx="846077" cy="849150"/>
            <a:chOff x="2021088" y="4536269"/>
            <a:chExt cx="1324150" cy="1328958"/>
          </a:xfrm>
        </p:grpSpPr>
        <p:sp>
          <p:nvSpPr>
            <p:cNvPr id="84" name="正方形/長方形 83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6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(3/3)</a:t>
            </a:r>
            <a:endParaRPr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76134" y="927197"/>
            <a:ext cx="577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（穴あけ）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収縮させて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膨張させる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Dilate(Erode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876135" y="3848052"/>
            <a:ext cx="5384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（穴うめ）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膨張させて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収縮する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Close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Erode(Dilate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pic>
        <p:nvPicPr>
          <p:cNvPr id="17410" name="Picture 2" descr="C:\Users\takashi\Desktop\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27" y="1688163"/>
            <a:ext cx="1446843" cy="14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3" y="1688163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takashi\Desktop\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81" y="1688163"/>
            <a:ext cx="1446846" cy="143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89693" y="310952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411" name="Picture 3" descr="C:\Users\takashi\Desktop\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29" y="4635143"/>
            <a:ext cx="1446540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takashi\Desktop\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14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5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3689693" y="610893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61469" y="77691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http://wiki.livedoor.jp/imagej/d/ImageJ%A5%DE%A5%CB%A5%E5%A5%A2%A5%EB%A1%A7Process%A1%CA%BD%E8%CD%FD%A1%CB%A5%E1%A5%CB%A5%E5%A1%BC#binary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Image J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使うとき注意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なぜかデフォルトは 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前景が黒で 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背景が白で値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だっ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たりする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Process &gt; Binary &gt; option &gt; black background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をチェック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2804" y="31608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前景の小さな構造（線・点）を除去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502803" y="613619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背景の小さな構造（穴）を除去する効果</a:t>
            </a:r>
          </a:p>
        </p:txBody>
      </p:sp>
      <p:sp>
        <p:nvSpPr>
          <p:cNvPr id="24" name="右矢印 23"/>
          <p:cNvSpPr/>
          <p:nvPr/>
        </p:nvSpPr>
        <p:spPr>
          <a:xfrm>
            <a:off x="8370715" y="2152081"/>
            <a:ext cx="347836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689515" y="1515724"/>
            <a:ext cx="3670515" cy="1621981"/>
            <a:chOff x="1923829" y="314325"/>
            <a:chExt cx="14226242" cy="62865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2197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6619665" y="4449950"/>
            <a:ext cx="3862547" cy="1646690"/>
            <a:chOff x="5095664" y="4449950"/>
            <a:chExt cx="3862547" cy="1646690"/>
          </a:xfrm>
        </p:grpSpPr>
        <p:sp>
          <p:nvSpPr>
            <p:cNvPr id="25" name="右矢印 24"/>
            <p:cNvSpPr/>
            <p:nvPr/>
          </p:nvSpPr>
          <p:spPr>
            <a:xfrm>
              <a:off x="6846715" y="5197775"/>
              <a:ext cx="347836" cy="335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9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グレースケール画像の</a:t>
            </a:r>
            <a:r>
              <a:rPr lang="en-US" altLang="ja-JP" sz="2800" dirty="0"/>
              <a:t>Morphological operation</a:t>
            </a:r>
            <a:endParaRPr lang="ja-JP" altLang="en-US" sz="28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820364" y="2210366"/>
            <a:ext cx="1755720" cy="1762096"/>
            <a:chOff x="883304" y="4271993"/>
            <a:chExt cx="1324153" cy="1328962"/>
          </a:xfrm>
        </p:grpSpPr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58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90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角丸四角形 307"/>
          <p:cNvSpPr/>
          <p:nvPr/>
        </p:nvSpPr>
        <p:spPr>
          <a:xfrm>
            <a:off x="1946228" y="7408224"/>
            <a:ext cx="8102165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09" name="グループ化 308"/>
          <p:cNvGrpSpPr/>
          <p:nvPr/>
        </p:nvGrpSpPr>
        <p:grpSpPr>
          <a:xfrm>
            <a:off x="5807459" y="7624289"/>
            <a:ext cx="949256" cy="949261"/>
            <a:chOff x="327667" y="3206248"/>
            <a:chExt cx="2043977" cy="2043981"/>
          </a:xfrm>
        </p:grpSpPr>
        <p:sp>
          <p:nvSpPr>
            <p:cNvPr id="310" name="正方形/長方形 30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8" name="グループ化 337"/>
          <p:cNvGrpSpPr/>
          <p:nvPr/>
        </p:nvGrpSpPr>
        <p:grpSpPr>
          <a:xfrm>
            <a:off x="7054584" y="7624289"/>
            <a:ext cx="949256" cy="949261"/>
            <a:chOff x="327667" y="3206248"/>
            <a:chExt cx="2043977" cy="2043981"/>
          </a:xfrm>
        </p:grpSpPr>
        <p:sp>
          <p:nvSpPr>
            <p:cNvPr id="339" name="正方形/長方形 338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67" name="正方形/長方形 366"/>
          <p:cNvSpPr/>
          <p:nvPr/>
        </p:nvSpPr>
        <p:spPr>
          <a:xfrm>
            <a:off x="2094955" y="7624289"/>
            <a:ext cx="3779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68" name="グループ化 367"/>
          <p:cNvGrpSpPr/>
          <p:nvPr/>
        </p:nvGrpSpPr>
        <p:grpSpPr>
          <a:xfrm>
            <a:off x="8424210" y="7517610"/>
            <a:ext cx="1158413" cy="1162620"/>
            <a:chOff x="2021088" y="4536269"/>
            <a:chExt cx="1324150" cy="1328958"/>
          </a:xfrm>
        </p:grpSpPr>
        <p:sp>
          <p:nvSpPr>
            <p:cNvPr id="369" name="正方形/長方形 368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431" name="テキスト ボックス 430"/>
          <p:cNvSpPr txBox="1"/>
          <p:nvPr/>
        </p:nvSpPr>
        <p:spPr>
          <a:xfrm>
            <a:off x="5874476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7136619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8210547" y="8670669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正方形/長方形 434"/>
              <p:cNvSpPr/>
              <p:nvPr/>
            </p:nvSpPr>
            <p:spPr>
              <a:xfrm>
                <a:off x="8485439" y="365388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35" name="正方形/長方形 4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3653880"/>
                <a:ext cx="2047997" cy="800732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正方形/長方形 498"/>
          <p:cNvSpPr/>
          <p:nvPr/>
        </p:nvSpPr>
        <p:spPr>
          <a:xfrm>
            <a:off x="1799604" y="4009261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正方形/長方形 499"/>
              <p:cNvSpPr/>
              <p:nvPr/>
            </p:nvSpPr>
            <p:spPr>
              <a:xfrm>
                <a:off x="5619581" y="365208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00" name="正方形/長方形 4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3652084"/>
                <a:ext cx="2083263" cy="802784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" name="グループ化 500"/>
          <p:cNvGrpSpPr/>
          <p:nvPr/>
        </p:nvGrpSpPr>
        <p:grpSpPr>
          <a:xfrm>
            <a:off x="3811894" y="2208288"/>
            <a:ext cx="1258629" cy="1258636"/>
            <a:chOff x="327667" y="3206248"/>
            <a:chExt cx="2043977" cy="2043981"/>
          </a:xfrm>
        </p:grpSpPr>
        <p:sp>
          <p:nvSpPr>
            <p:cNvPr id="502" name="正方形/長方形 501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0" name="正方形/長方形 529"/>
          <p:cNvSpPr/>
          <p:nvPr/>
        </p:nvSpPr>
        <p:spPr>
          <a:xfrm>
            <a:off x="3599919" y="3506503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4" name="正方形/長方形 533"/>
          <p:cNvSpPr/>
          <p:nvPr/>
        </p:nvSpPr>
        <p:spPr>
          <a:xfrm>
            <a:off x="6021760" y="1438864"/>
            <a:ext cx="1319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5" name="正方形/長方形 534"/>
          <p:cNvSpPr/>
          <p:nvPr/>
        </p:nvSpPr>
        <p:spPr>
          <a:xfrm>
            <a:off x="8847308" y="1438864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Erosion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715107" y="1891784"/>
            <a:ext cx="1762089" cy="1762096"/>
            <a:chOff x="-3065424" y="5626272"/>
            <a:chExt cx="1762089" cy="1762096"/>
          </a:xfrm>
        </p:grpSpPr>
        <p:sp>
          <p:nvSpPr>
            <p:cNvPr id="660" name="正方形/長方形 65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正方形/長方形 66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9" name="正方形/長方形 66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9" name="正方形/長方形 67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正方形/長方形 69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正方形/長方形 69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2" name="正方形/長方形 70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3" name="正方形/長方形 70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4" name="正方形/長方形 70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5" name="正方形/長方形 70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9" name="グループ化 708"/>
          <p:cNvGrpSpPr/>
          <p:nvPr/>
        </p:nvGrpSpPr>
        <p:grpSpPr>
          <a:xfrm>
            <a:off x="8597562" y="1891784"/>
            <a:ext cx="1762089" cy="1762096"/>
            <a:chOff x="-3065424" y="5626272"/>
            <a:chExt cx="1762089" cy="1762096"/>
          </a:xfrm>
        </p:grpSpPr>
        <p:sp>
          <p:nvSpPr>
            <p:cNvPr id="710" name="正方形/長方形 70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正方形/長方形 71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正方形/長方形 71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正方形/長方形 71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正方形/長方形 71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正方形/長方形 71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正方形/長方形 71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0" name="正方形/長方形 71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9" name="正方形/長方形 72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0" name="正方形/長方形 72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1" name="正方形/長方形 73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正方形/長方形 74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2" name="正方形/長方形 74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3" name="正方形/長方形 74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正方形/長方形 74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5" name="正方形/長方形 74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正方形/長方形 74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正方形/長方形 74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正方形/長方形 74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正方形/長方形 74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5" name="正方形/長方形 75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正方形/長方形 75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7" name="正方形/長方形 75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8" name="正方形/長方形 75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9" name="正方形/長方形 758"/>
          <p:cNvSpPr/>
          <p:nvPr/>
        </p:nvSpPr>
        <p:spPr>
          <a:xfrm>
            <a:off x="1965577" y="4830770"/>
            <a:ext cx="61702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注目画素に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を重ね、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周囲の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最大値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最小値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を新たな画素値とする</a:t>
            </a:r>
          </a:p>
        </p:txBody>
      </p:sp>
    </p:spTree>
    <p:extLst>
      <p:ext uri="{BB962C8B-B14F-4D97-AF65-F5344CB8AC3E}">
        <p14:creationId xmlns:p14="http://schemas.microsoft.com/office/powerpoint/2010/main" val="715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1718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123262" y="877887"/>
            <a:ext cx="7622719" cy="4703594"/>
            <a:chOff x="180161" y="877887"/>
            <a:chExt cx="8054518" cy="4970035"/>
          </a:xfrm>
        </p:grpSpPr>
        <p:pic>
          <p:nvPicPr>
            <p:cNvPr id="18434" name="Picture 2" descr="C:\Users\takashi\Desktop\sample1gray - コピー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2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5" name="Picture 3" descr="C:\Users\takashi\Desktop\ero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1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C:\Users\takashi\Desktop\edge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1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5" descr="C:\Users\takashi\Desktop\dil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40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takashi\Desktop\open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0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7" descr="C:\Users\takashi\Desktop\close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39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0" name="正方形/長方形 759"/>
          <p:cNvSpPr/>
          <p:nvPr/>
        </p:nvSpPr>
        <p:spPr>
          <a:xfrm>
            <a:off x="5493186" y="651558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は、すべて</a:t>
            </a:r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r>
              <a:rPr lang="ja-JP" altLang="en-US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761" name="正方形/長方形 760"/>
          <p:cNvSpPr/>
          <p:nvPr/>
        </p:nvSpPr>
        <p:spPr>
          <a:xfrm>
            <a:off x="2123262" y="2947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2" name="正方形/長方形 761"/>
          <p:cNvSpPr/>
          <p:nvPr/>
        </p:nvSpPr>
        <p:spPr>
          <a:xfrm>
            <a:off x="4305300" y="2947744"/>
            <a:ext cx="338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明るい領域が収縮</a:t>
            </a:r>
          </a:p>
        </p:txBody>
      </p:sp>
      <p:sp>
        <p:nvSpPr>
          <p:cNvPr id="763" name="正方形/長方形 762"/>
          <p:cNvSpPr/>
          <p:nvPr/>
        </p:nvSpPr>
        <p:spPr>
          <a:xfrm>
            <a:off x="7448821" y="2947744"/>
            <a:ext cx="30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明るい領域が膨張</a:t>
            </a:r>
          </a:p>
        </p:txBody>
      </p:sp>
      <p:sp>
        <p:nvSpPr>
          <p:cNvPr id="764" name="正方形/長方形 763"/>
          <p:cNvSpPr/>
          <p:nvPr/>
        </p:nvSpPr>
        <p:spPr>
          <a:xfrm>
            <a:off x="1956724" y="5606881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 – Erode: 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ような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ものが抽出出来る</a:t>
            </a:r>
          </a:p>
        </p:txBody>
      </p:sp>
      <p:sp>
        <p:nvSpPr>
          <p:cNvPr id="765" name="正方形/長方形 764"/>
          <p:cNvSpPr/>
          <p:nvPr/>
        </p:nvSpPr>
        <p:spPr>
          <a:xfrm>
            <a:off x="4660722" y="5606881"/>
            <a:ext cx="297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Openinig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細かい明領域が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766" name="正方形/長方形 765"/>
          <p:cNvSpPr/>
          <p:nvPr/>
        </p:nvSpPr>
        <p:spPr>
          <a:xfrm>
            <a:off x="7527416" y="560688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細かい暗領域が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981200" y="124990"/>
            <a:ext cx="8229600" cy="539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グレースケール画像の</a:t>
            </a:r>
            <a:r>
              <a:rPr lang="en-US" altLang="ja-JP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Morphological operation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8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Top-hat transform </a:t>
            </a:r>
            <a:r>
              <a:rPr lang="ja-JP" altLang="en-US" sz="3200" dirty="0"/>
              <a:t>による背景除去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3241" y="3061466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33160" y="3048766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8396" y="3061466"/>
            <a:ext cx="340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=Dilate(Erode(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810214" y="3036066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72790" y="3878588"/>
            <a:ext cx="37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48074" y="4278698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で消えた部分を強調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Shade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を消す効果がある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暗い背景に有向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357206" y="5354805"/>
            <a:ext cx="4310795" cy="1399295"/>
            <a:chOff x="5096729" y="5263279"/>
            <a:chExt cx="4310795" cy="139929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5096729" y="5263279"/>
              <a:ext cx="4310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BottomHat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= 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Close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- I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372014" y="5646911"/>
              <a:ext cx="37802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Open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で消えた部分を強調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Shade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を消す効果がある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明るい背景に有向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027710" y="62607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8886" y="6260712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717116" y="817907"/>
            <a:ext cx="8700599" cy="2230859"/>
            <a:chOff x="193114" y="619404"/>
            <a:chExt cx="9474781" cy="242936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" y="619404"/>
              <a:ext cx="1941006" cy="242936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372" y="619404"/>
              <a:ext cx="1941006" cy="2429362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31" y="619404"/>
              <a:ext cx="1941006" cy="2429362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889" y="619404"/>
              <a:ext cx="1941006" cy="2429362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432" y="4066403"/>
            <a:ext cx="1769749" cy="22228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771" y="4052932"/>
            <a:ext cx="1757162" cy="2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まとめ </a:t>
            </a:r>
            <a:r>
              <a:rPr lang="en-US" altLang="ja-JP" sz="3200" dirty="0"/>
              <a:t>: Morphological operations</a:t>
            </a:r>
            <a:endParaRPr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42161" y="92964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集合理論に基づく画像処理法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10740" y="26041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</a:t>
            </a:r>
          </a:p>
        </p:txBody>
      </p:sp>
      <p:pic>
        <p:nvPicPr>
          <p:cNvPr id="40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5864391" y="1354556"/>
            <a:ext cx="1461547" cy="13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2438000" y="1609166"/>
            <a:ext cx="913652" cy="90001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4143842" y="1857309"/>
            <a:ext cx="447193" cy="447193"/>
            <a:chOff x="2733675" y="3616325"/>
            <a:chExt cx="519906" cy="519906"/>
          </a:xfrm>
        </p:grpSpPr>
        <p:sp>
          <p:nvSpPr>
            <p:cNvPr id="46" name="円/楕円 45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48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8152412" y="1488040"/>
            <a:ext cx="1145158" cy="11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3519547" y="2500421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</a:t>
            </a:r>
          </a:p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Element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75353" y="270064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03738" y="270064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698866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Dilate(Erode(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4389154" y="1863028"/>
            <a:ext cx="2756765" cy="1539580"/>
            <a:chOff x="6044735" y="1635083"/>
            <a:chExt cx="2476862" cy="1383262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/>
            <a:stretch/>
          </p:blipFill>
          <p:spPr bwMode="auto">
            <a:xfrm>
              <a:off x="6044735" y="1635085"/>
              <a:ext cx="1201770" cy="138326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3" name="Picture 5" descr="C:\Users\takashi\Desktop\1.t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5" t="2312" r="24746" b="70472"/>
            <a:stretch/>
          </p:blipFill>
          <p:spPr bwMode="auto">
            <a:xfrm>
              <a:off x="7349820" y="1635083"/>
              <a:ext cx="1171777" cy="138326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4760111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Erode(Dilate(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62137" y="5424596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Dilate(Erode(I))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7736675" y="3624754"/>
            <a:ext cx="2806377" cy="1724095"/>
            <a:chOff x="1066468" y="2640325"/>
            <a:chExt cx="6079601" cy="373499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87" y="2640325"/>
              <a:ext cx="2984182" cy="373499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68" y="2640325"/>
              <a:ext cx="2978303" cy="3727641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1618386" y="3855770"/>
            <a:ext cx="2918449" cy="1493078"/>
            <a:chOff x="1923829" y="314325"/>
            <a:chExt cx="12287923" cy="6286500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3878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4683881" y="3853386"/>
            <a:ext cx="2871643" cy="1495463"/>
            <a:chOff x="5407621" y="4449950"/>
            <a:chExt cx="3550590" cy="164669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7621" y="4457001"/>
              <a:ext cx="1718777" cy="1639639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3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処理２、</a:t>
            </a:r>
            <a:r>
              <a:rPr lang="en-US" altLang="ja-JP" sz="3600" b="1" dirty="0" smtClean="0"/>
              <a:t>2018</a:t>
            </a:r>
            <a:r>
              <a:rPr lang="ja-JP" altLang="en-US" sz="3600" b="1" dirty="0" smtClean="0"/>
              <a:t>（前期）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4/19   </a:t>
            </a:r>
            <a:r>
              <a:rPr lang="ja-JP" altLang="en-US" sz="1800" dirty="0" smtClean="0"/>
              <a:t>序論</a:t>
            </a:r>
            <a:r>
              <a:rPr lang="en-US" altLang="ja-JP" sz="1800" dirty="0" smtClean="0"/>
              <a:t>		: </a:t>
            </a:r>
            <a:r>
              <a:rPr lang="ja-JP" altLang="en-US" sz="1800" dirty="0" smtClean="0"/>
              <a:t>イントロダクション，テクスチャ合成</a:t>
            </a:r>
            <a:r>
              <a:rPr lang="en-US" altLang="ja-JP" sz="1800" dirty="0" smtClean="0"/>
              <a:t>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4/26</a:t>
            </a:r>
            <a:r>
              <a:rPr lang="ja-JP" altLang="en-US" sz="1800" dirty="0" smtClean="0"/>
              <a:t>　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1 	: </a:t>
            </a:r>
            <a:r>
              <a:rPr lang="ja-JP" altLang="en-US" sz="1800" dirty="0"/>
              <a:t>テンプレートマッチング、コーナー・エッジ検出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5/10   </a:t>
            </a:r>
            <a:r>
              <a:rPr lang="ja-JP" altLang="en-US" sz="1800" dirty="0" smtClean="0"/>
              <a:t>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2 	: </a:t>
            </a:r>
            <a:r>
              <a:rPr lang="en-US" altLang="ja-JP" sz="1800" dirty="0" err="1"/>
              <a:t>DoG</a:t>
            </a:r>
            <a:r>
              <a:rPr lang="ja-JP" altLang="en-US" sz="1800" dirty="0"/>
              <a:t>特徴量、</a:t>
            </a:r>
            <a:r>
              <a:rPr lang="en-US" altLang="ja-JP" sz="1800" dirty="0"/>
              <a:t>SIFT</a:t>
            </a:r>
            <a:r>
              <a:rPr lang="ja-JP" altLang="en-US" sz="1800" dirty="0"/>
              <a:t>特徴量、ハフ変換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5/17</a:t>
            </a:r>
            <a:r>
              <a:rPr lang="ja-JP" altLang="en-US" sz="1800" dirty="0" smtClean="0"/>
              <a:t>　領域分割</a:t>
            </a:r>
            <a:r>
              <a:rPr lang="en-US" altLang="ja-JP" sz="1800" dirty="0" smtClean="0"/>
              <a:t>	</a:t>
            </a:r>
            <a:r>
              <a:rPr lang="en-US" altLang="ja-JP" sz="1800" dirty="0"/>
              <a:t>	: </a:t>
            </a:r>
            <a:r>
              <a:rPr lang="ja-JP" altLang="en-US" sz="1800" dirty="0" smtClean="0"/>
              <a:t>領域分割とは，閾値法，領域</a:t>
            </a:r>
            <a:r>
              <a:rPr lang="ja-JP" altLang="en-US" sz="1800" dirty="0"/>
              <a:t>拡張法，動的輪郭</a:t>
            </a:r>
            <a:r>
              <a:rPr lang="ja-JP" altLang="en-US" sz="1800" dirty="0" smtClean="0"/>
              <a:t>モデル</a:t>
            </a:r>
            <a:r>
              <a:rPr lang="en-US" altLang="ja-JP" sz="1800" dirty="0"/>
              <a:t>		</a:t>
            </a:r>
            <a:endParaRPr kumimoji="1"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5/24</a:t>
            </a:r>
            <a:r>
              <a:rPr lang="ja-JP" altLang="en-US" sz="1800" dirty="0"/>
              <a:t>　領域分割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: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グラフカット，モーフォロジー処理，</a:t>
            </a:r>
            <a:r>
              <a:rPr lang="en-US" altLang="ja-JP" sz="1800" dirty="0" smtClean="0"/>
              <a:t>Marching cubes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1800" dirty="0" smtClean="0">
                <a:solidFill>
                  <a:srgbClr val="0070C0"/>
                </a:solidFill>
              </a:rPr>
              <a:t>5/31</a:t>
            </a:r>
            <a:r>
              <a:rPr kumimoji="1" lang="ja-JP" altLang="en-US" sz="1800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dirty="0" smtClean="0">
                <a:solidFill>
                  <a:srgbClr val="0070C0"/>
                </a:solidFill>
              </a:rPr>
              <a:t>プログラミング</a:t>
            </a:r>
            <a:r>
              <a:rPr lang="ja-JP" altLang="en-US" sz="1800" dirty="0">
                <a:solidFill>
                  <a:srgbClr val="0070C0"/>
                </a:solidFill>
              </a:rPr>
              <a:t>演習</a:t>
            </a:r>
            <a:r>
              <a:rPr kumimoji="1" lang="en-US" altLang="ja-JP" sz="1800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6/07</a:t>
            </a:r>
            <a:r>
              <a:rPr lang="ja-JP" altLang="en-US" sz="1800" dirty="0" smtClean="0">
                <a:solidFill>
                  <a:srgbClr val="0070C0"/>
                </a:solidFill>
              </a:rPr>
              <a:t>　プログラミング</a:t>
            </a:r>
            <a:r>
              <a:rPr lang="ja-JP" altLang="en-US" sz="1800" dirty="0">
                <a:solidFill>
                  <a:srgbClr val="0070C0"/>
                </a:solidFill>
              </a:rPr>
              <a:t>演習</a:t>
            </a:r>
            <a:endParaRPr lang="en-US" altLang="ja-JP" sz="18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6/14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中間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6/21</a:t>
            </a:r>
            <a:r>
              <a:rPr lang="ja-JP" altLang="en-US" sz="1800" dirty="0" smtClean="0"/>
              <a:t>　パターン</a:t>
            </a:r>
            <a:r>
              <a:rPr lang="ja-JP" altLang="en-US" sz="1800" dirty="0"/>
              <a:t>認識基礎</a:t>
            </a:r>
            <a:r>
              <a:rPr lang="en-US" altLang="ja-JP" sz="1800" dirty="0"/>
              <a:t>1	: </a:t>
            </a:r>
            <a:r>
              <a:rPr lang="ja-JP" altLang="en-US" sz="1800" dirty="0"/>
              <a:t>パターン認識概論，サポートベクタマシン</a:t>
            </a:r>
            <a:r>
              <a:rPr lang="en-US" altLang="ja-JP" sz="1800" dirty="0"/>
              <a:t>	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6/28</a:t>
            </a:r>
            <a:r>
              <a:rPr lang="ja-JP" altLang="en-US" sz="1800" dirty="0" smtClean="0"/>
              <a:t>　パターン</a:t>
            </a:r>
            <a:r>
              <a:rPr lang="ja-JP" altLang="en-US" sz="1800" dirty="0"/>
              <a:t>認識基礎</a:t>
            </a:r>
            <a:r>
              <a:rPr lang="en-US" altLang="ja-JP" sz="1800" dirty="0"/>
              <a:t>2	: </a:t>
            </a:r>
            <a:r>
              <a:rPr lang="ja-JP" altLang="en-US" sz="1800" dirty="0"/>
              <a:t>ニューラルネットワーク、深層学習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7/05</a:t>
            </a:r>
            <a:r>
              <a:rPr lang="ja-JP" altLang="en-US" sz="1800" dirty="0" smtClean="0"/>
              <a:t>　パターン</a:t>
            </a:r>
            <a:r>
              <a:rPr lang="ja-JP" altLang="en-US" sz="1800" dirty="0"/>
              <a:t>認識基礎</a:t>
            </a:r>
            <a:r>
              <a:rPr lang="en-US" altLang="ja-JP" sz="1800" dirty="0"/>
              <a:t>3: </a:t>
            </a:r>
            <a:r>
              <a:rPr lang="ja-JP" altLang="en-US" sz="1800" dirty="0"/>
              <a:t>オートエンコーダ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7/12   </a:t>
            </a:r>
            <a:r>
              <a:rPr lang="ja-JP" altLang="en-US" sz="1800" dirty="0" smtClean="0">
                <a:solidFill>
                  <a:srgbClr val="0070C0"/>
                </a:solidFill>
              </a:rPr>
              <a:t>プログラミング演習</a:t>
            </a:r>
            <a:r>
              <a:rPr lang="en-US" altLang="ja-JP" sz="1800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7/19</a:t>
            </a:r>
            <a:r>
              <a:rPr lang="ja-JP" altLang="en-US" sz="1800" dirty="0" smtClean="0">
                <a:solidFill>
                  <a:srgbClr val="0070C0"/>
                </a:solidFill>
              </a:rPr>
              <a:t>　プログラミング</a:t>
            </a:r>
            <a:r>
              <a:rPr lang="ja-JP" altLang="en-US" sz="1800" dirty="0">
                <a:solidFill>
                  <a:srgbClr val="0070C0"/>
                </a:solidFill>
              </a:rPr>
              <a:t>演習</a:t>
            </a:r>
            <a:r>
              <a:rPr lang="en-US" altLang="ja-JP" sz="1800" dirty="0" smtClean="0"/>
              <a:t>	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7/26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期末試験</a:t>
            </a:r>
            <a:endParaRPr lang="en-US" altLang="ja-JP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 :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画像領域</a:t>
            </a:r>
            <a:r>
              <a:rPr lang="ja-JP" altLang="en-US" sz="3600" dirty="0"/>
              <a:t>分割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3" y="1343722"/>
            <a:ext cx="5314454" cy="5296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画像領域分割とは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閾値法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領域</a:t>
            </a:r>
            <a:r>
              <a:rPr lang="ja-JP" altLang="en-US" dirty="0" smtClean="0"/>
              <a:t>成長法</a:t>
            </a:r>
            <a:endParaRPr lang="en-US" altLang="ja-JP" dirty="0" smtClean="0"/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クラスタリング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識別器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動的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輪郭モデル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グラフカット法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陰関数曲面再構</a:t>
            </a:r>
            <a:r>
              <a:rPr lang="ja-JP" altLang="en-US" dirty="0" smtClean="0"/>
              <a:t>成法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52303" y="5911394"/>
            <a:ext cx="364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先週積み残し分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をまずやってから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今週は付加的な事柄のみを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63203"/>
            <a:ext cx="11473211" cy="733270"/>
          </a:xfrm>
        </p:spPr>
        <p:txBody>
          <a:bodyPr/>
          <a:lstStyle/>
          <a:p>
            <a:pPr algn="r"/>
            <a:r>
              <a:rPr kumimoji="1" lang="en-US" altLang="ja-JP" b="1" dirty="0" smtClean="0"/>
              <a:t>Marching Cubes	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128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1706079" y="3364276"/>
            <a:ext cx="2503807" cy="2422430"/>
            <a:chOff x="647700" y="3036570"/>
            <a:chExt cx="2320289" cy="2244877"/>
          </a:xfrm>
        </p:grpSpPr>
        <p:sp>
          <p:nvSpPr>
            <p:cNvPr id="3" name="正方形/長方形 2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4853" y="393785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754853" y="1246561"/>
            <a:ext cx="8610599" cy="123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ボクセルデータ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をポリゴンメッシュに変換する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スカラー場の等値面をポリゴンメッシュとして抽出する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610654" y="2361957"/>
            <a:ext cx="2532034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4536120" y="3364276"/>
            <a:ext cx="2503807" cy="2422430"/>
            <a:chOff x="647700" y="3036570"/>
            <a:chExt cx="2320289" cy="2244877"/>
          </a:xfrm>
        </p:grpSpPr>
        <p:sp>
          <p:nvSpPr>
            <p:cNvPr id="115" name="正方形/長方形 114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4339883" y="3203104"/>
            <a:ext cx="2897514" cy="2777479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正方形/長方形 211"/>
          <p:cNvSpPr/>
          <p:nvPr/>
        </p:nvSpPr>
        <p:spPr>
          <a:xfrm>
            <a:off x="1637010" y="5897601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</a:p>
        </p:txBody>
      </p:sp>
      <p:sp>
        <p:nvSpPr>
          <p:cNvPr id="278" name="正方形/長方形 277"/>
          <p:cNvSpPr/>
          <p:nvPr/>
        </p:nvSpPr>
        <p:spPr>
          <a:xfrm>
            <a:off x="7235771" y="2923967"/>
            <a:ext cx="34449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　頂点の内外状態に応じて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線分を配置</a:t>
            </a:r>
          </a:p>
        </p:txBody>
      </p:sp>
      <p:grpSp>
        <p:nvGrpSpPr>
          <p:cNvPr id="351" name="グループ化 350"/>
          <p:cNvGrpSpPr/>
          <p:nvPr/>
        </p:nvGrpSpPr>
        <p:grpSpPr>
          <a:xfrm>
            <a:off x="7637076" y="4404895"/>
            <a:ext cx="2636095" cy="1729693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8040814" y="6115960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</a:p>
        </p:txBody>
      </p:sp>
      <p:grpSp>
        <p:nvGrpSpPr>
          <p:cNvPr id="357" name="グループ化 356"/>
          <p:cNvGrpSpPr/>
          <p:nvPr/>
        </p:nvGrpSpPr>
        <p:grpSpPr>
          <a:xfrm>
            <a:off x="4940789" y="3750715"/>
            <a:ext cx="404617" cy="404359"/>
            <a:chOff x="3752869" y="3750714"/>
            <a:chExt cx="404617" cy="404359"/>
          </a:xfrm>
        </p:grpSpPr>
        <p:grpSp>
          <p:nvGrpSpPr>
            <p:cNvPr id="279" name="グループ化 278"/>
            <p:cNvGrpSpPr/>
            <p:nvPr/>
          </p:nvGrpSpPr>
          <p:grpSpPr>
            <a:xfrm>
              <a:off x="3752869" y="3750714"/>
              <a:ext cx="404617" cy="404359"/>
              <a:chOff x="3752869" y="3352716"/>
              <a:chExt cx="404617" cy="404359"/>
            </a:xfrm>
          </p:grpSpPr>
          <p:sp>
            <p:nvSpPr>
              <p:cNvPr id="207" name="角丸四角形 206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8" name="円/楕円 207"/>
              <p:cNvSpPr/>
              <p:nvPr/>
            </p:nvSpPr>
            <p:spPr>
              <a:xfrm>
                <a:off x="375325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円/楕円 208"/>
              <p:cNvSpPr/>
              <p:nvPr/>
            </p:nvSpPr>
            <p:spPr>
              <a:xfrm>
                <a:off x="4064617" y="3357478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4064617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3752869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53" name="直線コネクタ 352"/>
            <p:cNvCxnSpPr>
              <a:stCxn id="207" idx="1"/>
              <a:endCxn id="207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グループ化 357"/>
          <p:cNvGrpSpPr/>
          <p:nvPr/>
        </p:nvGrpSpPr>
        <p:grpSpPr>
          <a:xfrm>
            <a:off x="5583503" y="4994764"/>
            <a:ext cx="411760" cy="406740"/>
            <a:chOff x="3748107" y="3750714"/>
            <a:chExt cx="411760" cy="406740"/>
          </a:xfrm>
        </p:grpSpPr>
        <p:grpSp>
          <p:nvGrpSpPr>
            <p:cNvPr id="359" name="グループ化 358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61" name="角丸四角形 360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円/楕円 361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円/楕円 362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円/楕円 363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60" name="直線コネクタ 359"/>
            <p:cNvCxnSpPr>
              <a:stCxn id="361" idx="1"/>
              <a:endCxn id="361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361" idx="2"/>
              <a:endCxn id="361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グループ化 368"/>
          <p:cNvGrpSpPr/>
          <p:nvPr/>
        </p:nvGrpSpPr>
        <p:grpSpPr>
          <a:xfrm>
            <a:off x="4622285" y="4372121"/>
            <a:ext cx="411760" cy="406740"/>
            <a:chOff x="3748107" y="3750714"/>
            <a:chExt cx="411760" cy="406740"/>
          </a:xfrm>
        </p:grpSpPr>
        <p:grpSp>
          <p:nvGrpSpPr>
            <p:cNvPr id="370" name="グループ化 36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73" name="角丸四角形 372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円/楕円 373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円/楕円 374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円/楕円 375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円/楕円 376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71" name="直線コネクタ 370"/>
            <p:cNvCxnSpPr>
              <a:stCxn id="373" idx="2"/>
              <a:endCxn id="373" idx="0"/>
            </p:cNvCxnSpPr>
            <p:nvPr/>
          </p:nvCxnSpPr>
          <p:spPr>
            <a:xfrm flipV="1">
              <a:off x="3953027" y="3796129"/>
              <a:ext cx="0" cy="31193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グループ化 378"/>
          <p:cNvGrpSpPr/>
          <p:nvPr/>
        </p:nvGrpSpPr>
        <p:grpSpPr>
          <a:xfrm>
            <a:off x="5262060" y="3157538"/>
            <a:ext cx="411760" cy="374231"/>
            <a:chOff x="3748107" y="3750714"/>
            <a:chExt cx="411760" cy="406740"/>
          </a:xfrm>
        </p:grpSpPr>
        <p:grpSp>
          <p:nvGrpSpPr>
            <p:cNvPr id="380" name="グループ化 37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82" name="角丸四角形 381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円/楕円 382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円/楕円 383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円/楕円 384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円/楕円 385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81" name="直線コネクタ 380"/>
            <p:cNvCxnSpPr>
              <a:stCxn id="382" idx="2"/>
              <a:endCxn id="382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グループ化 396"/>
          <p:cNvGrpSpPr/>
          <p:nvPr/>
        </p:nvGrpSpPr>
        <p:grpSpPr>
          <a:xfrm>
            <a:off x="4622285" y="5308635"/>
            <a:ext cx="411760" cy="406740"/>
            <a:chOff x="3748107" y="3352716"/>
            <a:chExt cx="411760" cy="406740"/>
          </a:xfrm>
        </p:grpSpPr>
        <p:sp>
          <p:nvSpPr>
            <p:cNvPr id="399" name="角丸四角形 398"/>
            <p:cNvSpPr/>
            <p:nvPr/>
          </p:nvSpPr>
          <p:spPr>
            <a:xfrm>
              <a:off x="3797059" y="3398131"/>
              <a:ext cx="311935" cy="311935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748495" y="335509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4064617" y="3352716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4066998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3748107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04" name="グループ化 403"/>
          <p:cNvGrpSpPr/>
          <p:nvPr/>
        </p:nvGrpSpPr>
        <p:grpSpPr>
          <a:xfrm>
            <a:off x="5902394" y="4685539"/>
            <a:ext cx="411760" cy="406740"/>
            <a:chOff x="3748107" y="3750714"/>
            <a:chExt cx="411760" cy="406740"/>
          </a:xfrm>
        </p:grpSpPr>
        <p:grpSp>
          <p:nvGrpSpPr>
            <p:cNvPr id="405" name="グループ化 404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408" name="角丸四角形 407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円/楕円 408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円/楕円 409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円/楕円 410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円/楕円 411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06" name="直線コネクタ 405"/>
            <p:cNvCxnSpPr>
              <a:stCxn id="408" idx="1"/>
              <a:endCxn id="408" idx="2"/>
            </p:cNvCxnSpPr>
            <p:nvPr/>
          </p:nvCxnSpPr>
          <p:spPr>
            <a:xfrm>
              <a:off x="3797059" y="3952097"/>
              <a:ext cx="155968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グループ化 483"/>
          <p:cNvGrpSpPr/>
          <p:nvPr/>
        </p:nvGrpSpPr>
        <p:grpSpPr>
          <a:xfrm>
            <a:off x="1993001" y="3307557"/>
            <a:ext cx="1922811" cy="2192937"/>
            <a:chOff x="744121" y="3307556"/>
            <a:chExt cx="1922811" cy="2192937"/>
          </a:xfrm>
        </p:grpSpPr>
        <p:cxnSp>
          <p:nvCxnSpPr>
            <p:cNvPr id="429" name="直線コネクタ 428"/>
            <p:cNvCxnSpPr/>
            <p:nvPr/>
          </p:nvCxnSpPr>
          <p:spPr>
            <a:xfrm>
              <a:off x="744121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/>
            <p:nvPr/>
          </p:nvCxnSpPr>
          <p:spPr>
            <a:xfrm flipV="1">
              <a:off x="744122" y="3307556"/>
              <a:ext cx="797647" cy="80346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/>
            <p:nvPr/>
          </p:nvCxnSpPr>
          <p:spPr>
            <a:xfrm flipH="1" flipV="1">
              <a:off x="1548465" y="3307556"/>
              <a:ext cx="801829" cy="800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/>
            <p:cNvCxnSpPr/>
            <p:nvPr/>
          </p:nvCxnSpPr>
          <p:spPr>
            <a:xfrm>
              <a:off x="2353846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/>
            <p:nvPr/>
          </p:nvCxnSpPr>
          <p:spPr>
            <a:xfrm>
              <a:off x="2353846" y="4731934"/>
              <a:ext cx="313086" cy="30802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/>
            <p:nvPr/>
          </p:nvCxnSpPr>
          <p:spPr>
            <a:xfrm>
              <a:off x="744121" y="4734354"/>
              <a:ext cx="476247" cy="461793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1223232" y="5196146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 flipV="1">
              <a:off x="1548465" y="4885947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flipV="1">
              <a:off x="1713327" y="5045605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/>
            <p:nvPr/>
          </p:nvCxnSpPr>
          <p:spPr>
            <a:xfrm>
              <a:off x="1873189" y="4884449"/>
              <a:ext cx="157719" cy="1551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 flipV="1">
              <a:off x="2203753" y="5048081"/>
              <a:ext cx="463179" cy="45241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>
              <a:off x="1866046" y="5500493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/>
            <p:nvPr/>
          </p:nvCxnSpPr>
          <p:spPr>
            <a:xfrm>
              <a:off x="1711279" y="5355805"/>
              <a:ext cx="147065" cy="14468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8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468121" y="1410080"/>
            <a:ext cx="2788652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2" name="Picture 2" descr="File:MarchingCub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1219581"/>
            <a:ext cx="4815841" cy="2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正方形/長方形 254"/>
          <p:cNvSpPr/>
          <p:nvPr/>
        </p:nvSpPr>
        <p:spPr>
          <a:xfrm>
            <a:off x="1468120" y="2014787"/>
            <a:ext cx="50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2. 8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頂点からなる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線分を配置</a:t>
            </a:r>
          </a:p>
        </p:txBody>
      </p:sp>
      <p:sp>
        <p:nvSpPr>
          <p:cNvPr id="256" name="正方形/長方形 255"/>
          <p:cNvSpPr/>
          <p:nvPr/>
        </p:nvSpPr>
        <p:spPr>
          <a:xfrm>
            <a:off x="5667591" y="3507355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By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Jmtrivial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GPL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5" y="3909060"/>
            <a:ext cx="2608747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64" y="3909060"/>
            <a:ext cx="2751589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5745481" y="5044440"/>
            <a:ext cx="685801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58613" y="210905"/>
            <a:ext cx="8610599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Marching 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Cubes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860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382701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981200" y="1207782"/>
            <a:ext cx="7113473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スカラー場の等値面を求める場合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5816600" y="1942247"/>
            <a:ext cx="4775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グリッドを構築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頂点の内外状態に応じて線分を配置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51" name="グループ化 350"/>
          <p:cNvGrpSpPr/>
          <p:nvPr/>
        </p:nvGrpSpPr>
        <p:grpSpPr>
          <a:xfrm>
            <a:off x="6465339" y="3194858"/>
            <a:ext cx="3208852" cy="2105512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5816600" y="5451679"/>
            <a:ext cx="405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頂点の値に応じて線分の位置を調整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 Sub-pixel level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の境界が得られる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80" y="2670987"/>
            <a:ext cx="3095567" cy="2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" name="グループ化 205"/>
          <p:cNvGrpSpPr/>
          <p:nvPr/>
        </p:nvGrpSpPr>
        <p:grpSpPr>
          <a:xfrm>
            <a:off x="2002338" y="2527025"/>
            <a:ext cx="3405369" cy="3264295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2324708" y="2803053"/>
            <a:ext cx="490987" cy="475270"/>
            <a:chOff x="1096340" y="2803053"/>
            <a:chExt cx="490987" cy="47527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96340" y="2803053"/>
              <a:ext cx="490987" cy="475270"/>
              <a:chOff x="1854609" y="2801862"/>
              <a:chExt cx="490987" cy="475270"/>
            </a:xfrm>
          </p:grpSpPr>
          <p:sp>
            <p:nvSpPr>
              <p:cNvPr id="422" name="角丸四角形 421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円/楕円 422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円/楕円 423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円/楕円 424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円/楕円 425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27" name="直線コネクタ 426"/>
            <p:cNvCxnSpPr/>
            <p:nvPr/>
          </p:nvCxnSpPr>
          <p:spPr>
            <a:xfrm>
              <a:off x="1260475" y="2853812"/>
              <a:ext cx="54769" cy="3713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2704494" y="3900498"/>
            <a:ext cx="490987" cy="475270"/>
            <a:chOff x="1476126" y="3900498"/>
            <a:chExt cx="490987" cy="475270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1476126" y="3900498"/>
              <a:ext cx="490987" cy="475270"/>
              <a:chOff x="1854609" y="2801862"/>
              <a:chExt cx="490987" cy="475270"/>
            </a:xfrm>
          </p:grpSpPr>
          <p:sp>
            <p:nvSpPr>
              <p:cNvPr id="431" name="角丸四角形 430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円/楕円 431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円/楕円 432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4" name="円/楕円 433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5" name="円/楕円 434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6" name="直線コネクタ 435"/>
            <p:cNvCxnSpPr/>
            <p:nvPr/>
          </p:nvCxnSpPr>
          <p:spPr>
            <a:xfrm>
              <a:off x="1587327" y="3952448"/>
              <a:ext cx="229567" cy="3713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グループ化 436"/>
          <p:cNvGrpSpPr/>
          <p:nvPr/>
        </p:nvGrpSpPr>
        <p:grpSpPr>
          <a:xfrm>
            <a:off x="4216199" y="3169662"/>
            <a:ext cx="490987" cy="475270"/>
            <a:chOff x="1546866" y="3144893"/>
            <a:chExt cx="490987" cy="475270"/>
          </a:xfrm>
        </p:grpSpPr>
        <p:grpSp>
          <p:nvGrpSpPr>
            <p:cNvPr id="438" name="グループ化 437"/>
            <p:cNvGrpSpPr/>
            <p:nvPr/>
          </p:nvGrpSpPr>
          <p:grpSpPr>
            <a:xfrm>
              <a:off x="1546866" y="3144893"/>
              <a:ext cx="490987" cy="475270"/>
              <a:chOff x="1925349" y="2046257"/>
              <a:chExt cx="490987" cy="475270"/>
            </a:xfrm>
          </p:grpSpPr>
          <p:sp>
            <p:nvSpPr>
              <p:cNvPr id="440" name="角丸四角形 439"/>
              <p:cNvSpPr/>
              <p:nvPr/>
            </p:nvSpPr>
            <p:spPr>
              <a:xfrm>
                <a:off x="1978233" y="2097016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1" name="円/楕円 440"/>
              <p:cNvSpPr/>
              <p:nvPr/>
            </p:nvSpPr>
            <p:spPr>
              <a:xfrm>
                <a:off x="2305135" y="204625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2" name="円/楕円 441"/>
              <p:cNvSpPr/>
              <p:nvPr/>
            </p:nvSpPr>
            <p:spPr>
              <a:xfrm>
                <a:off x="2305135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3" name="円/楕円 442"/>
              <p:cNvSpPr/>
              <p:nvPr/>
            </p:nvSpPr>
            <p:spPr>
              <a:xfrm>
                <a:off x="1925349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4" name="円/楕円 443"/>
              <p:cNvSpPr/>
              <p:nvPr/>
            </p:nvSpPr>
            <p:spPr>
              <a:xfrm>
                <a:off x="1925349" y="2048639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9" name="直線コネクタ 438"/>
            <p:cNvCxnSpPr/>
            <p:nvPr/>
          </p:nvCxnSpPr>
          <p:spPr>
            <a:xfrm flipH="1">
              <a:off x="1602131" y="3199223"/>
              <a:ext cx="110893" cy="2859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/>
          <p:cNvGrpSpPr/>
          <p:nvPr/>
        </p:nvGrpSpPr>
        <p:grpSpPr>
          <a:xfrm>
            <a:off x="2484081" y="2670987"/>
            <a:ext cx="2054225" cy="1738286"/>
            <a:chOff x="1255713" y="2670987"/>
            <a:chExt cx="2054225" cy="1738286"/>
          </a:xfrm>
        </p:grpSpPr>
        <p:cxnSp>
          <p:nvCxnSpPr>
            <p:cNvPr id="445" name="直線コネクタ 444"/>
            <p:cNvCxnSpPr/>
            <p:nvPr/>
          </p:nvCxnSpPr>
          <p:spPr>
            <a:xfrm>
              <a:off x="1255713" y="2670987"/>
              <a:ext cx="4142" cy="16652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>
              <a:off x="1315418" y="3225184"/>
              <a:ext cx="110951" cy="3666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コネクタ 446"/>
            <p:cNvCxnSpPr/>
            <p:nvPr/>
          </p:nvCxnSpPr>
          <p:spPr>
            <a:xfrm>
              <a:off x="1426369" y="3590600"/>
              <a:ext cx="163339" cy="36542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/>
            <p:cNvCxnSpPr/>
            <p:nvPr/>
          </p:nvCxnSpPr>
          <p:spPr>
            <a:xfrm>
              <a:off x="1822477" y="4332441"/>
              <a:ext cx="86655" cy="7683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 flipV="1">
              <a:off x="1911512" y="4390712"/>
              <a:ext cx="376103" cy="1494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/>
            <p:cNvCxnSpPr/>
            <p:nvPr/>
          </p:nvCxnSpPr>
          <p:spPr>
            <a:xfrm flipV="1">
              <a:off x="2287615" y="4332442"/>
              <a:ext cx="129354" cy="582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コネクタ 456"/>
            <p:cNvCxnSpPr/>
            <p:nvPr/>
          </p:nvCxnSpPr>
          <p:spPr>
            <a:xfrm flipV="1">
              <a:off x="2419350" y="4066528"/>
              <a:ext cx="246005" cy="26205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 flipV="1">
              <a:off x="2685228" y="3956020"/>
              <a:ext cx="79403" cy="9522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 flipV="1">
              <a:off x="2769393" y="3526962"/>
              <a:ext cx="266560" cy="42548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 flipV="1">
              <a:off x="3156657" y="2876550"/>
              <a:ext cx="110418" cy="3438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/>
            <p:nvPr/>
          </p:nvCxnSpPr>
          <p:spPr>
            <a:xfrm flipV="1">
              <a:off x="3276251" y="2686639"/>
              <a:ext cx="33687" cy="17193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02243"/>
            <a:ext cx="11473211" cy="733270"/>
          </a:xfrm>
        </p:spPr>
        <p:txBody>
          <a:bodyPr/>
          <a:lstStyle/>
          <a:p>
            <a:pPr algn="r"/>
            <a:r>
              <a:rPr kumimoji="1" lang="ja-JP" altLang="en-US" b="1" dirty="0" smtClean="0"/>
              <a:t>モーフォロジー演算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493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1351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operation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1352" y="908710"/>
            <a:ext cx="9061449" cy="1070611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集合論の概念を利用した画像変換法</a:t>
            </a:r>
            <a:endParaRPr lang="en-US" altLang="ja-JP" sz="2400" dirty="0"/>
          </a:p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空隙</a:t>
            </a:r>
            <a:r>
              <a:rPr lang="en-US" altLang="ja-JP" sz="2400" dirty="0"/>
              <a:t>/</a:t>
            </a:r>
            <a:r>
              <a:rPr lang="ja-JP" altLang="en-US" sz="2400" dirty="0"/>
              <a:t>ノイズ除去・背景グラデーション除去などに利用可能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13785" y="64438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領域内の穴を除去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42100" y="6434330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Top-hat: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グラデーションを除去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04021" y="2065624"/>
            <a:ext cx="3592198" cy="1805295"/>
            <a:chOff x="4444289" y="2994318"/>
            <a:chExt cx="1566890" cy="787456"/>
          </a:xfrm>
        </p:grpSpPr>
        <p:pic>
          <p:nvPicPr>
            <p:cNvPr id="14343" name="Picture 7" descr="C:\Users\takashi\Desktop\edgeByDilattionMinusErosion.t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4" t="51751" r="28524"/>
            <a:stretch/>
          </p:blipFill>
          <p:spPr bwMode="auto">
            <a:xfrm>
              <a:off x="5291026" y="2995579"/>
              <a:ext cx="720153" cy="78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C:\Users\takashi\Desktop\講義_北大2013\2013後期\sample1gray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 t="51963" r="28524"/>
            <a:stretch/>
          </p:blipFill>
          <p:spPr bwMode="auto">
            <a:xfrm>
              <a:off x="4444289" y="2994318"/>
              <a:ext cx="710459" cy="78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正方形/長方形 27"/>
          <p:cNvSpPr/>
          <p:nvPr/>
        </p:nvSpPr>
        <p:spPr>
          <a:xfrm>
            <a:off x="7021101" y="3878038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Dilation-Erosion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702207" y="4308524"/>
            <a:ext cx="3595829" cy="2033364"/>
            <a:chOff x="918822" y="2640325"/>
            <a:chExt cx="6605021" cy="3734998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61" y="2640325"/>
              <a:ext cx="2984182" cy="373499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22" y="2640325"/>
              <a:ext cx="2978303" cy="3727642"/>
            </a:xfrm>
            <a:prstGeom prst="rect">
              <a:avLst/>
            </a:prstGeom>
          </p:spPr>
        </p:pic>
      </p:grpSp>
      <p:sp>
        <p:nvSpPr>
          <p:cNvPr id="16" name="正方形/長方形 15"/>
          <p:cNvSpPr/>
          <p:nvPr/>
        </p:nvSpPr>
        <p:spPr>
          <a:xfrm>
            <a:off x="1950285" y="3886711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細かなごみを除去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026484" y="2001950"/>
            <a:ext cx="3830977" cy="1868969"/>
            <a:chOff x="1923829" y="314325"/>
            <a:chExt cx="12520960" cy="62865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86915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2026485" y="4520885"/>
            <a:ext cx="3830977" cy="1897441"/>
            <a:chOff x="5095664" y="4449950"/>
            <a:chExt cx="3551534" cy="1646690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5949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1061</Words>
  <Application>Microsoft Office PowerPoint</Application>
  <PresentationFormat>ワイド画面</PresentationFormat>
  <Paragraphs>405</Paragraphs>
  <Slides>18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デジタルメディア処理2</vt:lpstr>
      <vt:lpstr>デジタルメディア処理２、2018（前期）</vt:lpstr>
      <vt:lpstr>Contents : 画像領域分割</vt:lpstr>
      <vt:lpstr>Marching Cubes </vt:lpstr>
      <vt:lpstr>Marching Cubes法</vt:lpstr>
      <vt:lpstr>PowerPoint プレゼンテーション</vt:lpstr>
      <vt:lpstr>Marching Cubes法</vt:lpstr>
      <vt:lpstr>モーフォロジー演算</vt:lpstr>
      <vt:lpstr>Morphological operation</vt:lpstr>
      <vt:lpstr>Morphological operator - 形態作用素- </vt:lpstr>
      <vt:lpstr>2値画像のMorphological operation (1/3)</vt:lpstr>
      <vt:lpstr>2値画像のMorphological operation  (2/3)</vt:lpstr>
      <vt:lpstr>2値画像のMorphological operation (3/3)</vt:lpstr>
      <vt:lpstr>グレースケール画像のMorphological operation</vt:lpstr>
      <vt:lpstr>PowerPoint プレゼンテーション</vt:lpstr>
      <vt:lpstr>Top-hat transform による背景除去</vt:lpstr>
      <vt:lpstr>まとめ : Morphological operations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207</cp:revision>
  <cp:lastPrinted>2017-06-07T05:22:42Z</cp:lastPrinted>
  <dcterms:created xsi:type="dcterms:W3CDTF">2017-01-19T02:23:36Z</dcterms:created>
  <dcterms:modified xsi:type="dcterms:W3CDTF">2018-02-28T16:17:46Z</dcterms:modified>
</cp:coreProperties>
</file>